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sldIdLst>
    <p:sldId id="269" r:id="rId3"/>
    <p:sldId id="265" r:id="rId4"/>
    <p:sldId id="266" r:id="rId5"/>
    <p:sldId id="267" r:id="rId6"/>
    <p:sldId id="268" r:id="rId7"/>
    <p:sldId id="264" r:id="rId8"/>
    <p:sldId id="257" r:id="rId9"/>
    <p:sldId id="258" r:id="rId10"/>
    <p:sldId id="259" r:id="rId11"/>
    <p:sldId id="260" r:id="rId12"/>
    <p:sldId id="261" r:id="rId13"/>
    <p:sldId id="262" r:id="rId14"/>
    <p:sldId id="270" r:id="rId15"/>
    <p:sldId id="271" r:id="rId16"/>
    <p:sldId id="273" r:id="rId17"/>
    <p:sldId id="272" r:id="rId18"/>
    <p:sldId id="274" r:id="rId19"/>
    <p:sldId id="276" r:id="rId20"/>
    <p:sldId id="277" r:id="rId21"/>
    <p:sldId id="278" r:id="rId22"/>
    <p:sldId id="279" r:id="rId23"/>
    <p:sldId id="280" r:id="rId24"/>
    <p:sldId id="281" r:id="rId25"/>
    <p:sldId id="285" r:id="rId26"/>
    <p:sldId id="288" r:id="rId27"/>
    <p:sldId id="286" r:id="rId28"/>
    <p:sldId id="287" r:id="rId29"/>
    <p:sldId id="289" r:id="rId30"/>
    <p:sldId id="290" r:id="rId31"/>
    <p:sldId id="291" r:id="rId32"/>
    <p:sldId id="292" r:id="rId33"/>
    <p:sldId id="293" r:id="rId34"/>
    <p:sldId id="294" r:id="rId35"/>
    <p:sldId id="295" r:id="rId36"/>
    <p:sldId id="296" r:id="rId37"/>
    <p:sldId id="297" r:id="rId38"/>
    <p:sldId id="298" r:id="rId39"/>
    <p:sldId id="303" r:id="rId40"/>
    <p:sldId id="307" r:id="rId41"/>
    <p:sldId id="304" r:id="rId42"/>
    <p:sldId id="308" r:id="rId43"/>
    <p:sldId id="305" r:id="rId44"/>
    <p:sldId id="309" r:id="rId45"/>
    <p:sldId id="306" r:id="rId46"/>
    <p:sldId id="302" r:id="rId47"/>
    <p:sldId id="312" r:id="rId48"/>
    <p:sldId id="310" r:id="rId49"/>
    <p:sldId id="311" r:id="rId50"/>
    <p:sldId id="313" r:id="rId5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EE95BB-18A3-4454-8511-D8D0DEC879BE}">
          <p14:sldIdLst>
            <p14:sldId id="269"/>
            <p14:sldId id="265"/>
            <p14:sldId id="266"/>
            <p14:sldId id="267"/>
            <p14:sldId id="268"/>
            <p14:sldId id="264"/>
            <p14:sldId id="257"/>
            <p14:sldId id="258"/>
            <p14:sldId id="259"/>
            <p14:sldId id="260"/>
            <p14:sldId id="261"/>
            <p14:sldId id="262"/>
            <p14:sldId id="270"/>
            <p14:sldId id="271"/>
            <p14:sldId id="273"/>
            <p14:sldId id="272"/>
            <p14:sldId id="274"/>
            <p14:sldId id="276"/>
            <p14:sldId id="277"/>
            <p14:sldId id="278"/>
            <p14:sldId id="279"/>
            <p14:sldId id="280"/>
            <p14:sldId id="281"/>
            <p14:sldId id="285"/>
            <p14:sldId id="288"/>
            <p14:sldId id="286"/>
            <p14:sldId id="287"/>
            <p14:sldId id="289"/>
            <p14:sldId id="290"/>
            <p14:sldId id="291"/>
            <p14:sldId id="292"/>
            <p14:sldId id="293"/>
            <p14:sldId id="294"/>
            <p14:sldId id="295"/>
            <p14:sldId id="296"/>
            <p14:sldId id="297"/>
            <p14:sldId id="298"/>
            <p14:sldId id="303"/>
            <p14:sldId id="307"/>
            <p14:sldId id="304"/>
            <p14:sldId id="308"/>
            <p14:sldId id="305"/>
            <p14:sldId id="309"/>
            <p14:sldId id="306"/>
            <p14:sldId id="302"/>
            <p14:sldId id="312"/>
            <p14:sldId id="310"/>
            <p14:sldId id="311"/>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487F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74" autoAdjust="0"/>
    <p:restoredTop sz="93309" autoAdjust="0"/>
  </p:normalViewPr>
  <p:slideViewPr>
    <p:cSldViewPr snapToGrid="0">
      <p:cViewPr>
        <p:scale>
          <a:sx n="33" d="100"/>
          <a:sy n="33" d="100"/>
        </p:scale>
        <p:origin x="2298"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1807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78571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6249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4639174"/>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g"/></Relationships>
</file>

<file path=ppt/slides/_rels/slide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B5DC96-07EF-4E52-9511-860557C881EE}"/>
              </a:ext>
            </a:extLst>
          </p:cNvPr>
          <p:cNvPicPr>
            <a:picLocks noChangeAspect="1"/>
          </p:cNvPicPr>
          <p:nvPr/>
        </p:nvPicPr>
        <p:blipFill rotWithShape="1">
          <a:blip r:embed="rId2">
            <a:extLst>
              <a:ext uri="{28A0092B-C50C-407E-A947-70E740481C1C}">
                <a14:useLocalDpi xmlns:a14="http://schemas.microsoft.com/office/drawing/2010/main" val="0"/>
              </a:ext>
            </a:extLst>
          </a:blip>
          <a:srcRect t="1" b="30667"/>
          <a:stretch/>
        </p:blipFill>
        <p:spPr>
          <a:xfrm>
            <a:off x="1909752" y="0"/>
            <a:ext cx="7954485" cy="2377439"/>
          </a:xfrm>
          <a:prstGeom prst="rect">
            <a:avLst/>
          </a:prstGeom>
        </p:spPr>
      </p:pic>
      <p:sp>
        <p:nvSpPr>
          <p:cNvPr id="5" name="Rectangle 4">
            <a:extLst>
              <a:ext uri="{FF2B5EF4-FFF2-40B4-BE49-F238E27FC236}">
                <a16:creationId xmlns:a16="http://schemas.microsoft.com/office/drawing/2014/main" id="{AD373871-DCD9-4E15-88C3-A8D8242F44F5}"/>
              </a:ext>
            </a:extLst>
          </p:cNvPr>
          <p:cNvSpPr/>
          <p:nvPr/>
        </p:nvSpPr>
        <p:spPr>
          <a:xfrm>
            <a:off x="-4096512" y="2862066"/>
            <a:ext cx="3858768" cy="502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SAID BZIOUI</a:t>
            </a:r>
          </a:p>
        </p:txBody>
      </p:sp>
      <p:sp>
        <p:nvSpPr>
          <p:cNvPr id="22" name="Rectangle 21">
            <a:extLst>
              <a:ext uri="{FF2B5EF4-FFF2-40B4-BE49-F238E27FC236}">
                <a16:creationId xmlns:a16="http://schemas.microsoft.com/office/drawing/2014/main" id="{AAB97D52-BB63-4FF6-BBEF-309426061405}"/>
              </a:ext>
            </a:extLst>
          </p:cNvPr>
          <p:cNvSpPr/>
          <p:nvPr/>
        </p:nvSpPr>
        <p:spPr>
          <a:xfrm>
            <a:off x="-4096512" y="3493011"/>
            <a:ext cx="3858768" cy="502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fr-FR" sz="2800" b="1" dirty="0"/>
              <a:t>KHALID ELAASRI</a:t>
            </a:r>
          </a:p>
        </p:txBody>
      </p:sp>
      <p:sp>
        <p:nvSpPr>
          <p:cNvPr id="24" name="Rectangle 23">
            <a:extLst>
              <a:ext uri="{FF2B5EF4-FFF2-40B4-BE49-F238E27FC236}">
                <a16:creationId xmlns:a16="http://schemas.microsoft.com/office/drawing/2014/main" id="{CA034198-3934-48E1-913C-F37C8BAEE256}"/>
              </a:ext>
            </a:extLst>
          </p:cNvPr>
          <p:cNvSpPr/>
          <p:nvPr/>
        </p:nvSpPr>
        <p:spPr>
          <a:xfrm>
            <a:off x="-4096512" y="4123956"/>
            <a:ext cx="3858768" cy="502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ANWAR ESABIRI</a:t>
            </a:r>
          </a:p>
        </p:txBody>
      </p:sp>
      <p:sp>
        <p:nvSpPr>
          <p:cNvPr id="25" name="Rectangle 24">
            <a:extLst>
              <a:ext uri="{FF2B5EF4-FFF2-40B4-BE49-F238E27FC236}">
                <a16:creationId xmlns:a16="http://schemas.microsoft.com/office/drawing/2014/main" id="{8A6C5D56-E953-46CB-95B8-048AE8B8B79A}"/>
              </a:ext>
            </a:extLst>
          </p:cNvPr>
          <p:cNvSpPr/>
          <p:nvPr/>
        </p:nvSpPr>
        <p:spPr>
          <a:xfrm>
            <a:off x="-4096512" y="4754901"/>
            <a:ext cx="3858768" cy="502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ILYAS ESSANI</a:t>
            </a:r>
          </a:p>
        </p:txBody>
      </p:sp>
      <p:sp>
        <p:nvSpPr>
          <p:cNvPr id="8" name="Rectangle 7">
            <a:extLst>
              <a:ext uri="{FF2B5EF4-FFF2-40B4-BE49-F238E27FC236}">
                <a16:creationId xmlns:a16="http://schemas.microsoft.com/office/drawing/2014/main" id="{19F0B279-F63A-4088-B8F9-AFE024F2CEDA}"/>
              </a:ext>
            </a:extLst>
          </p:cNvPr>
          <p:cNvSpPr/>
          <p:nvPr/>
        </p:nvSpPr>
        <p:spPr>
          <a:xfrm>
            <a:off x="3674146" y="2322574"/>
            <a:ext cx="5157216" cy="502924"/>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C00000"/>
                </a:solidFill>
                <a:latin typeface="Consolas" panose="020B0609020204030204" pitchFamily="49" charset="0"/>
              </a:rPr>
              <a:t>RÉALISER PAR:</a:t>
            </a:r>
          </a:p>
        </p:txBody>
      </p:sp>
    </p:spTree>
    <p:extLst>
      <p:ext uri="{BB962C8B-B14F-4D97-AF65-F5344CB8AC3E}">
        <p14:creationId xmlns:p14="http://schemas.microsoft.com/office/powerpoint/2010/main" val="4219941492"/>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D53893F-AD70-4842-829C-E8D05A0A9288}"/>
              </a:ext>
            </a:extLst>
          </p:cNvPr>
          <p:cNvGrpSpPr/>
          <p:nvPr/>
        </p:nvGrpSpPr>
        <p:grpSpPr>
          <a:xfrm>
            <a:off x="320874" y="4152283"/>
            <a:ext cx="10776449" cy="1022034"/>
            <a:chOff x="320874" y="4152283"/>
            <a:chExt cx="10776449" cy="1022034"/>
          </a:xfrm>
        </p:grpSpPr>
        <p:sp>
          <p:nvSpPr>
            <p:cNvPr id="4" name="Oval 3">
              <a:extLst>
                <a:ext uri="{FF2B5EF4-FFF2-40B4-BE49-F238E27FC236}">
                  <a16:creationId xmlns:a16="http://schemas.microsoft.com/office/drawing/2014/main" id="{1974A1A8-564C-4AAF-A4C0-8515A140D41C}"/>
                </a:ext>
              </a:extLst>
            </p:cNvPr>
            <p:cNvSpPr/>
            <p:nvPr/>
          </p:nvSpPr>
          <p:spPr>
            <a:xfrm>
              <a:off x="320874"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1</a:t>
              </a:r>
            </a:p>
          </p:txBody>
        </p:sp>
        <p:sp>
          <p:nvSpPr>
            <p:cNvPr id="14" name="Oval 13">
              <a:extLst>
                <a:ext uri="{FF2B5EF4-FFF2-40B4-BE49-F238E27FC236}">
                  <a16:creationId xmlns:a16="http://schemas.microsoft.com/office/drawing/2014/main" id="{FAD986B0-FC4D-4BAE-A7D5-D8E8DF7492A5}"/>
                </a:ext>
              </a:extLst>
            </p:cNvPr>
            <p:cNvSpPr/>
            <p:nvPr/>
          </p:nvSpPr>
          <p:spPr>
            <a:xfrm>
              <a:off x="1947081"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2</a:t>
              </a:r>
            </a:p>
          </p:txBody>
        </p:sp>
        <p:sp>
          <p:nvSpPr>
            <p:cNvPr id="15" name="Oval 14">
              <a:extLst>
                <a:ext uri="{FF2B5EF4-FFF2-40B4-BE49-F238E27FC236}">
                  <a16:creationId xmlns:a16="http://schemas.microsoft.com/office/drawing/2014/main" id="{B545AB42-3926-49B7-BC6F-5DC6BA0D2C34}"/>
                </a:ext>
              </a:extLst>
            </p:cNvPr>
            <p:cNvSpPr/>
            <p:nvPr/>
          </p:nvSpPr>
          <p:spPr>
            <a:xfrm>
              <a:off x="3573288"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3</a:t>
              </a:r>
            </a:p>
          </p:txBody>
        </p:sp>
        <p:sp>
          <p:nvSpPr>
            <p:cNvPr id="16" name="Oval 15">
              <a:extLst>
                <a:ext uri="{FF2B5EF4-FFF2-40B4-BE49-F238E27FC236}">
                  <a16:creationId xmlns:a16="http://schemas.microsoft.com/office/drawing/2014/main" id="{DE22A91C-902D-4617-A2F6-B5997519642D}"/>
                </a:ext>
              </a:extLst>
            </p:cNvPr>
            <p:cNvSpPr/>
            <p:nvPr/>
          </p:nvSpPr>
          <p:spPr>
            <a:xfrm>
              <a:off x="5199495"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4</a:t>
              </a:r>
            </a:p>
          </p:txBody>
        </p:sp>
        <p:sp>
          <p:nvSpPr>
            <p:cNvPr id="17" name="Oval 16">
              <a:extLst>
                <a:ext uri="{FF2B5EF4-FFF2-40B4-BE49-F238E27FC236}">
                  <a16:creationId xmlns:a16="http://schemas.microsoft.com/office/drawing/2014/main" id="{86FD8919-E19D-4F84-85BA-9CEFACFD030B}"/>
                </a:ext>
              </a:extLst>
            </p:cNvPr>
            <p:cNvSpPr/>
            <p:nvPr/>
          </p:nvSpPr>
          <p:spPr>
            <a:xfrm>
              <a:off x="6825702"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5</a:t>
              </a:r>
            </a:p>
          </p:txBody>
        </p:sp>
        <p:sp>
          <p:nvSpPr>
            <p:cNvPr id="18" name="Oval 17">
              <a:extLst>
                <a:ext uri="{FF2B5EF4-FFF2-40B4-BE49-F238E27FC236}">
                  <a16:creationId xmlns:a16="http://schemas.microsoft.com/office/drawing/2014/main" id="{BA0633AD-C87B-473A-BEF8-29A264E6A1DA}"/>
                </a:ext>
              </a:extLst>
            </p:cNvPr>
            <p:cNvSpPr/>
            <p:nvPr/>
          </p:nvSpPr>
          <p:spPr>
            <a:xfrm>
              <a:off x="8451909"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6</a:t>
              </a:r>
            </a:p>
          </p:txBody>
        </p:sp>
        <p:sp>
          <p:nvSpPr>
            <p:cNvPr id="19" name="Oval 18">
              <a:extLst>
                <a:ext uri="{FF2B5EF4-FFF2-40B4-BE49-F238E27FC236}">
                  <a16:creationId xmlns:a16="http://schemas.microsoft.com/office/drawing/2014/main" id="{7A781F8E-DDBF-4778-8DE2-A24D7533909A}"/>
                </a:ext>
              </a:extLst>
            </p:cNvPr>
            <p:cNvSpPr/>
            <p:nvPr/>
          </p:nvSpPr>
          <p:spPr>
            <a:xfrm>
              <a:off x="10078116"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7</a:t>
              </a:r>
            </a:p>
          </p:txBody>
        </p:sp>
      </p:grpSp>
      <p:sp>
        <p:nvSpPr>
          <p:cNvPr id="20" name="Circle: Hollow 19">
            <a:extLst>
              <a:ext uri="{FF2B5EF4-FFF2-40B4-BE49-F238E27FC236}">
                <a16:creationId xmlns:a16="http://schemas.microsoft.com/office/drawing/2014/main" id="{FD08AACA-A390-484D-8989-DCE01B608915}"/>
              </a:ext>
            </a:extLst>
          </p:cNvPr>
          <p:cNvSpPr/>
          <p:nvPr/>
        </p:nvSpPr>
        <p:spPr>
          <a:xfrm>
            <a:off x="-5074982" y="-7727766"/>
            <a:ext cx="24783065" cy="24748265"/>
          </a:xfrm>
          <a:prstGeom prst="donut">
            <a:avLst>
              <a:gd name="adj" fmla="val 46991"/>
            </a:avLst>
          </a:prstGeom>
          <a:solidFill>
            <a:srgbClr val="5487F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Rectangle: Rounded Corners 22">
            <a:extLst>
              <a:ext uri="{FF2B5EF4-FFF2-40B4-BE49-F238E27FC236}">
                <a16:creationId xmlns:a16="http://schemas.microsoft.com/office/drawing/2014/main" id="{152450E3-7179-4D9C-9795-69C931236A1C}"/>
              </a:ext>
            </a:extLst>
          </p:cNvPr>
          <p:cNvSpPr/>
          <p:nvPr/>
        </p:nvSpPr>
        <p:spPr>
          <a:xfrm>
            <a:off x="320874" y="1683683"/>
            <a:ext cx="7524035" cy="126880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Les étapes pour entreprendre</a:t>
            </a:r>
            <a:endParaRPr lang="fr-FR" sz="4400" dirty="0"/>
          </a:p>
        </p:txBody>
      </p:sp>
    </p:spTree>
    <p:extLst>
      <p:ext uri="{BB962C8B-B14F-4D97-AF65-F5344CB8AC3E}">
        <p14:creationId xmlns:p14="http://schemas.microsoft.com/office/powerpoint/2010/main" val="30421512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D53893F-AD70-4842-829C-E8D05A0A9288}"/>
              </a:ext>
            </a:extLst>
          </p:cNvPr>
          <p:cNvGrpSpPr/>
          <p:nvPr/>
        </p:nvGrpSpPr>
        <p:grpSpPr>
          <a:xfrm>
            <a:off x="320874" y="4152283"/>
            <a:ext cx="10776449" cy="1022034"/>
            <a:chOff x="320874" y="4152283"/>
            <a:chExt cx="10776449" cy="1022034"/>
          </a:xfrm>
        </p:grpSpPr>
        <p:sp>
          <p:nvSpPr>
            <p:cNvPr id="4" name="Oval 3">
              <a:extLst>
                <a:ext uri="{FF2B5EF4-FFF2-40B4-BE49-F238E27FC236}">
                  <a16:creationId xmlns:a16="http://schemas.microsoft.com/office/drawing/2014/main" id="{1974A1A8-564C-4AAF-A4C0-8515A140D41C}"/>
                </a:ext>
              </a:extLst>
            </p:cNvPr>
            <p:cNvSpPr/>
            <p:nvPr/>
          </p:nvSpPr>
          <p:spPr>
            <a:xfrm>
              <a:off x="320874"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1</a:t>
              </a:r>
            </a:p>
          </p:txBody>
        </p:sp>
        <p:sp>
          <p:nvSpPr>
            <p:cNvPr id="14" name="Oval 13">
              <a:extLst>
                <a:ext uri="{FF2B5EF4-FFF2-40B4-BE49-F238E27FC236}">
                  <a16:creationId xmlns:a16="http://schemas.microsoft.com/office/drawing/2014/main" id="{FAD986B0-FC4D-4BAE-A7D5-D8E8DF7492A5}"/>
                </a:ext>
              </a:extLst>
            </p:cNvPr>
            <p:cNvSpPr/>
            <p:nvPr/>
          </p:nvSpPr>
          <p:spPr>
            <a:xfrm>
              <a:off x="1947081"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2</a:t>
              </a:r>
            </a:p>
          </p:txBody>
        </p:sp>
        <p:sp>
          <p:nvSpPr>
            <p:cNvPr id="15" name="Oval 14">
              <a:extLst>
                <a:ext uri="{FF2B5EF4-FFF2-40B4-BE49-F238E27FC236}">
                  <a16:creationId xmlns:a16="http://schemas.microsoft.com/office/drawing/2014/main" id="{B545AB42-3926-49B7-BC6F-5DC6BA0D2C34}"/>
                </a:ext>
              </a:extLst>
            </p:cNvPr>
            <p:cNvSpPr/>
            <p:nvPr/>
          </p:nvSpPr>
          <p:spPr>
            <a:xfrm>
              <a:off x="3573288"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3</a:t>
              </a:r>
            </a:p>
          </p:txBody>
        </p:sp>
        <p:sp>
          <p:nvSpPr>
            <p:cNvPr id="16" name="Oval 15">
              <a:extLst>
                <a:ext uri="{FF2B5EF4-FFF2-40B4-BE49-F238E27FC236}">
                  <a16:creationId xmlns:a16="http://schemas.microsoft.com/office/drawing/2014/main" id="{DE22A91C-902D-4617-A2F6-B5997519642D}"/>
                </a:ext>
              </a:extLst>
            </p:cNvPr>
            <p:cNvSpPr/>
            <p:nvPr/>
          </p:nvSpPr>
          <p:spPr>
            <a:xfrm>
              <a:off x="5199495"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4</a:t>
              </a:r>
            </a:p>
          </p:txBody>
        </p:sp>
        <p:sp>
          <p:nvSpPr>
            <p:cNvPr id="17" name="Oval 16">
              <a:extLst>
                <a:ext uri="{FF2B5EF4-FFF2-40B4-BE49-F238E27FC236}">
                  <a16:creationId xmlns:a16="http://schemas.microsoft.com/office/drawing/2014/main" id="{86FD8919-E19D-4F84-85BA-9CEFACFD030B}"/>
                </a:ext>
              </a:extLst>
            </p:cNvPr>
            <p:cNvSpPr/>
            <p:nvPr/>
          </p:nvSpPr>
          <p:spPr>
            <a:xfrm>
              <a:off x="6825702"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5</a:t>
              </a:r>
            </a:p>
          </p:txBody>
        </p:sp>
        <p:sp>
          <p:nvSpPr>
            <p:cNvPr id="18" name="Oval 17">
              <a:extLst>
                <a:ext uri="{FF2B5EF4-FFF2-40B4-BE49-F238E27FC236}">
                  <a16:creationId xmlns:a16="http://schemas.microsoft.com/office/drawing/2014/main" id="{BA0633AD-C87B-473A-BEF8-29A264E6A1DA}"/>
                </a:ext>
              </a:extLst>
            </p:cNvPr>
            <p:cNvSpPr/>
            <p:nvPr/>
          </p:nvSpPr>
          <p:spPr>
            <a:xfrm>
              <a:off x="8451909"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6</a:t>
              </a:r>
            </a:p>
          </p:txBody>
        </p:sp>
        <p:sp>
          <p:nvSpPr>
            <p:cNvPr id="19" name="Oval 18">
              <a:extLst>
                <a:ext uri="{FF2B5EF4-FFF2-40B4-BE49-F238E27FC236}">
                  <a16:creationId xmlns:a16="http://schemas.microsoft.com/office/drawing/2014/main" id="{7A781F8E-DDBF-4778-8DE2-A24D7533909A}"/>
                </a:ext>
              </a:extLst>
            </p:cNvPr>
            <p:cNvSpPr/>
            <p:nvPr/>
          </p:nvSpPr>
          <p:spPr>
            <a:xfrm>
              <a:off x="10078116"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7</a:t>
              </a:r>
            </a:p>
          </p:txBody>
        </p:sp>
      </p:grpSp>
      <p:sp>
        <p:nvSpPr>
          <p:cNvPr id="20" name="Circle: Hollow 19">
            <a:extLst>
              <a:ext uri="{FF2B5EF4-FFF2-40B4-BE49-F238E27FC236}">
                <a16:creationId xmlns:a16="http://schemas.microsoft.com/office/drawing/2014/main" id="{FD08AACA-A390-484D-8989-DCE01B608915}"/>
              </a:ext>
            </a:extLst>
          </p:cNvPr>
          <p:cNvSpPr/>
          <p:nvPr/>
        </p:nvSpPr>
        <p:spPr>
          <a:xfrm>
            <a:off x="-3415516" y="-7727766"/>
            <a:ext cx="24783065" cy="24748265"/>
          </a:xfrm>
          <a:prstGeom prst="donut">
            <a:avLst>
              <a:gd name="adj" fmla="val 46991"/>
            </a:avLst>
          </a:prstGeom>
          <a:solidFill>
            <a:srgbClr val="5487F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Rectangle: Rounded Corners 22">
            <a:extLst>
              <a:ext uri="{FF2B5EF4-FFF2-40B4-BE49-F238E27FC236}">
                <a16:creationId xmlns:a16="http://schemas.microsoft.com/office/drawing/2014/main" id="{152450E3-7179-4D9C-9795-69C931236A1C}"/>
              </a:ext>
            </a:extLst>
          </p:cNvPr>
          <p:cNvSpPr/>
          <p:nvPr/>
        </p:nvSpPr>
        <p:spPr>
          <a:xfrm>
            <a:off x="2116667" y="1683683"/>
            <a:ext cx="7354448" cy="126880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Les valeurs d’un entrepreneur</a:t>
            </a:r>
            <a:endParaRPr lang="fr-FR" sz="4400" dirty="0"/>
          </a:p>
        </p:txBody>
      </p:sp>
    </p:spTree>
    <p:extLst>
      <p:ext uri="{BB962C8B-B14F-4D97-AF65-F5344CB8AC3E}">
        <p14:creationId xmlns:p14="http://schemas.microsoft.com/office/powerpoint/2010/main" val="322834605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D53893F-AD70-4842-829C-E8D05A0A9288}"/>
              </a:ext>
            </a:extLst>
          </p:cNvPr>
          <p:cNvGrpSpPr/>
          <p:nvPr/>
        </p:nvGrpSpPr>
        <p:grpSpPr>
          <a:xfrm>
            <a:off x="320874" y="4152283"/>
            <a:ext cx="10776449" cy="1022034"/>
            <a:chOff x="320874" y="4152283"/>
            <a:chExt cx="10776449" cy="1022034"/>
          </a:xfrm>
        </p:grpSpPr>
        <p:sp>
          <p:nvSpPr>
            <p:cNvPr id="4" name="Oval 3">
              <a:extLst>
                <a:ext uri="{FF2B5EF4-FFF2-40B4-BE49-F238E27FC236}">
                  <a16:creationId xmlns:a16="http://schemas.microsoft.com/office/drawing/2014/main" id="{1974A1A8-564C-4AAF-A4C0-8515A140D41C}"/>
                </a:ext>
              </a:extLst>
            </p:cNvPr>
            <p:cNvSpPr/>
            <p:nvPr/>
          </p:nvSpPr>
          <p:spPr>
            <a:xfrm>
              <a:off x="320874"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1</a:t>
              </a:r>
            </a:p>
          </p:txBody>
        </p:sp>
        <p:sp>
          <p:nvSpPr>
            <p:cNvPr id="14" name="Oval 13">
              <a:extLst>
                <a:ext uri="{FF2B5EF4-FFF2-40B4-BE49-F238E27FC236}">
                  <a16:creationId xmlns:a16="http://schemas.microsoft.com/office/drawing/2014/main" id="{FAD986B0-FC4D-4BAE-A7D5-D8E8DF7492A5}"/>
                </a:ext>
              </a:extLst>
            </p:cNvPr>
            <p:cNvSpPr/>
            <p:nvPr/>
          </p:nvSpPr>
          <p:spPr>
            <a:xfrm>
              <a:off x="1947081"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2</a:t>
              </a:r>
            </a:p>
          </p:txBody>
        </p:sp>
        <p:sp>
          <p:nvSpPr>
            <p:cNvPr id="15" name="Oval 14">
              <a:extLst>
                <a:ext uri="{FF2B5EF4-FFF2-40B4-BE49-F238E27FC236}">
                  <a16:creationId xmlns:a16="http://schemas.microsoft.com/office/drawing/2014/main" id="{B545AB42-3926-49B7-BC6F-5DC6BA0D2C34}"/>
                </a:ext>
              </a:extLst>
            </p:cNvPr>
            <p:cNvSpPr/>
            <p:nvPr/>
          </p:nvSpPr>
          <p:spPr>
            <a:xfrm>
              <a:off x="3573288"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3</a:t>
              </a:r>
            </a:p>
          </p:txBody>
        </p:sp>
        <p:sp>
          <p:nvSpPr>
            <p:cNvPr id="16" name="Oval 15">
              <a:extLst>
                <a:ext uri="{FF2B5EF4-FFF2-40B4-BE49-F238E27FC236}">
                  <a16:creationId xmlns:a16="http://schemas.microsoft.com/office/drawing/2014/main" id="{DE22A91C-902D-4617-A2F6-B5997519642D}"/>
                </a:ext>
              </a:extLst>
            </p:cNvPr>
            <p:cNvSpPr/>
            <p:nvPr/>
          </p:nvSpPr>
          <p:spPr>
            <a:xfrm>
              <a:off x="5199495"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4</a:t>
              </a:r>
            </a:p>
          </p:txBody>
        </p:sp>
        <p:sp>
          <p:nvSpPr>
            <p:cNvPr id="17" name="Oval 16">
              <a:extLst>
                <a:ext uri="{FF2B5EF4-FFF2-40B4-BE49-F238E27FC236}">
                  <a16:creationId xmlns:a16="http://schemas.microsoft.com/office/drawing/2014/main" id="{86FD8919-E19D-4F84-85BA-9CEFACFD030B}"/>
                </a:ext>
              </a:extLst>
            </p:cNvPr>
            <p:cNvSpPr/>
            <p:nvPr/>
          </p:nvSpPr>
          <p:spPr>
            <a:xfrm>
              <a:off x="6825702"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5</a:t>
              </a:r>
            </a:p>
          </p:txBody>
        </p:sp>
        <p:sp>
          <p:nvSpPr>
            <p:cNvPr id="18" name="Oval 17">
              <a:extLst>
                <a:ext uri="{FF2B5EF4-FFF2-40B4-BE49-F238E27FC236}">
                  <a16:creationId xmlns:a16="http://schemas.microsoft.com/office/drawing/2014/main" id="{BA0633AD-C87B-473A-BEF8-29A264E6A1DA}"/>
                </a:ext>
              </a:extLst>
            </p:cNvPr>
            <p:cNvSpPr/>
            <p:nvPr/>
          </p:nvSpPr>
          <p:spPr>
            <a:xfrm>
              <a:off x="8451909"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6</a:t>
              </a:r>
            </a:p>
          </p:txBody>
        </p:sp>
        <p:sp>
          <p:nvSpPr>
            <p:cNvPr id="19" name="Oval 18">
              <a:extLst>
                <a:ext uri="{FF2B5EF4-FFF2-40B4-BE49-F238E27FC236}">
                  <a16:creationId xmlns:a16="http://schemas.microsoft.com/office/drawing/2014/main" id="{7A781F8E-DDBF-4778-8DE2-A24D7533909A}"/>
                </a:ext>
              </a:extLst>
            </p:cNvPr>
            <p:cNvSpPr/>
            <p:nvPr/>
          </p:nvSpPr>
          <p:spPr>
            <a:xfrm>
              <a:off x="10078116"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7</a:t>
              </a:r>
            </a:p>
          </p:txBody>
        </p:sp>
      </p:grpSp>
      <p:sp>
        <p:nvSpPr>
          <p:cNvPr id="20" name="Circle: Hollow 19">
            <a:extLst>
              <a:ext uri="{FF2B5EF4-FFF2-40B4-BE49-F238E27FC236}">
                <a16:creationId xmlns:a16="http://schemas.microsoft.com/office/drawing/2014/main" id="{FD08AACA-A390-484D-8989-DCE01B608915}"/>
              </a:ext>
            </a:extLst>
          </p:cNvPr>
          <p:cNvSpPr/>
          <p:nvPr/>
        </p:nvSpPr>
        <p:spPr>
          <a:xfrm>
            <a:off x="-1806849" y="-7710833"/>
            <a:ext cx="24783065" cy="24748265"/>
          </a:xfrm>
          <a:prstGeom prst="donut">
            <a:avLst>
              <a:gd name="adj" fmla="val 46991"/>
            </a:avLst>
          </a:prstGeom>
          <a:solidFill>
            <a:srgbClr val="5487F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Rectangle: Rounded Corners 22">
            <a:extLst>
              <a:ext uri="{FF2B5EF4-FFF2-40B4-BE49-F238E27FC236}">
                <a16:creationId xmlns:a16="http://schemas.microsoft.com/office/drawing/2014/main" id="{152450E3-7179-4D9C-9795-69C931236A1C}"/>
              </a:ext>
            </a:extLst>
          </p:cNvPr>
          <p:cNvSpPr/>
          <p:nvPr/>
        </p:nvSpPr>
        <p:spPr>
          <a:xfrm>
            <a:off x="524933" y="1683683"/>
            <a:ext cx="10572390" cy="126880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Les types de problèmes que l'entrepreneur peut résoudre</a:t>
            </a:r>
            <a:endParaRPr lang="fr-FR" sz="4400" dirty="0"/>
          </a:p>
        </p:txBody>
      </p:sp>
    </p:spTree>
    <p:extLst>
      <p:ext uri="{BB962C8B-B14F-4D97-AF65-F5344CB8AC3E}">
        <p14:creationId xmlns:p14="http://schemas.microsoft.com/office/powerpoint/2010/main" val="229489036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4828022-5AF2-417E-A790-64143AC9CDA6}"/>
              </a:ext>
            </a:extLst>
          </p:cNvPr>
          <p:cNvGrpSpPr/>
          <p:nvPr/>
        </p:nvGrpSpPr>
        <p:grpSpPr>
          <a:xfrm>
            <a:off x="6696036" y="-1025268"/>
            <a:ext cx="5495964" cy="4070624"/>
            <a:chOff x="6696036" y="-1025268"/>
            <a:chExt cx="5495964" cy="4070624"/>
          </a:xfrm>
        </p:grpSpPr>
        <p:sp>
          <p:nvSpPr>
            <p:cNvPr id="4" name="Rectangle 3">
              <a:extLst>
                <a:ext uri="{FF2B5EF4-FFF2-40B4-BE49-F238E27FC236}">
                  <a16:creationId xmlns:a16="http://schemas.microsoft.com/office/drawing/2014/main" id="{E736DA7C-9899-49A0-B960-864A9C148947}"/>
                </a:ext>
              </a:extLst>
            </p:cNvPr>
            <p:cNvSpPr/>
            <p:nvPr/>
          </p:nvSpPr>
          <p:spPr>
            <a:xfrm rot="8068372">
              <a:off x="8996564" y="20108"/>
              <a:ext cx="3129356" cy="10386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Isosceles Triangle 4">
              <a:extLst>
                <a:ext uri="{FF2B5EF4-FFF2-40B4-BE49-F238E27FC236}">
                  <a16:creationId xmlns:a16="http://schemas.microsoft.com/office/drawing/2014/main" id="{CB795622-2634-4EB9-8613-CBA08FD73E13}"/>
                </a:ext>
              </a:extLst>
            </p:cNvPr>
            <p:cNvSpPr/>
            <p:nvPr/>
          </p:nvSpPr>
          <p:spPr>
            <a:xfrm rot="16200000">
              <a:off x="9983523" y="836878"/>
              <a:ext cx="3045356" cy="1371599"/>
            </a:xfrm>
            <a:prstGeom prst="triangle">
              <a:avLst>
                <a:gd name="adj" fmla="val 4785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Isosceles Triangle 5">
              <a:extLst>
                <a:ext uri="{FF2B5EF4-FFF2-40B4-BE49-F238E27FC236}">
                  <a16:creationId xmlns:a16="http://schemas.microsoft.com/office/drawing/2014/main" id="{FB3E828E-9E34-4B84-9B27-8EB813828924}"/>
                </a:ext>
              </a:extLst>
            </p:cNvPr>
            <p:cNvSpPr/>
            <p:nvPr/>
          </p:nvSpPr>
          <p:spPr>
            <a:xfrm rot="10800000">
              <a:off x="6696036" y="0"/>
              <a:ext cx="3045356" cy="1371599"/>
            </a:xfrm>
            <a:prstGeom prst="triangle">
              <a:avLst>
                <a:gd name="adj" fmla="val 4785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Rectangle 6">
            <a:extLst>
              <a:ext uri="{FF2B5EF4-FFF2-40B4-BE49-F238E27FC236}">
                <a16:creationId xmlns:a16="http://schemas.microsoft.com/office/drawing/2014/main" id="{226257C4-7D4D-4F64-8791-B3EBAB245035}"/>
              </a:ext>
            </a:extLst>
          </p:cNvPr>
          <p:cNvSpPr/>
          <p:nvPr/>
        </p:nvSpPr>
        <p:spPr>
          <a:xfrm>
            <a:off x="849085" y="761999"/>
            <a:ext cx="4767941" cy="7423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chemeClr val="tx1"/>
                </a:solidFill>
              </a:rPr>
              <a:t>Introduction</a:t>
            </a:r>
          </a:p>
        </p:txBody>
      </p:sp>
      <p:sp>
        <p:nvSpPr>
          <p:cNvPr id="8" name="Rectangle 7">
            <a:extLst>
              <a:ext uri="{FF2B5EF4-FFF2-40B4-BE49-F238E27FC236}">
                <a16:creationId xmlns:a16="http://schemas.microsoft.com/office/drawing/2014/main" id="{520E36D4-01D2-401A-95F4-5D05F5252862}"/>
              </a:ext>
            </a:extLst>
          </p:cNvPr>
          <p:cNvSpPr/>
          <p:nvPr/>
        </p:nvSpPr>
        <p:spPr>
          <a:xfrm rot="5400000">
            <a:off x="565002" y="1046083"/>
            <a:ext cx="742337" cy="17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1C4BA78F-9642-4369-A02B-44BD49157758}"/>
              </a:ext>
            </a:extLst>
          </p:cNvPr>
          <p:cNvSpPr/>
          <p:nvPr/>
        </p:nvSpPr>
        <p:spPr>
          <a:xfrm>
            <a:off x="936171" y="6858000"/>
            <a:ext cx="10189029" cy="4446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2400" dirty="0">
                <a:solidFill>
                  <a:schemeClr val="tx1"/>
                </a:solidFill>
              </a:rPr>
              <a:t>L'entrepreneuriat est le processus de création et de gestion d'une entreprise en prenant des risques financiers, personnels et professionnels dans le but de réaliser un profit. Cela implique la conception d'un produit ou d'un service, l'identification d'un marché potentiel, la levée de fonds, la construction d'une équipe et la gestion des opérations quotidiennes, Vous êtes prêt à prendre le contrôle de votre destin et à créer quelque chose d'extraordinaire ? Découvrez l'entrepreneuriat et comment il peut vous permettre de réaliser vos rêves.</a:t>
            </a:r>
          </a:p>
          <a:p>
            <a:pPr algn="ctr"/>
            <a:endParaRPr lang="fr-FR" sz="2400" dirty="0">
              <a:solidFill>
                <a:schemeClr val="tx1"/>
              </a:solidFill>
            </a:endParaRPr>
          </a:p>
        </p:txBody>
      </p:sp>
    </p:spTree>
    <p:extLst>
      <p:ext uri="{BB962C8B-B14F-4D97-AF65-F5344CB8AC3E}">
        <p14:creationId xmlns:p14="http://schemas.microsoft.com/office/powerpoint/2010/main" val="54864885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36DA7C-9899-49A0-B960-864A9C148947}"/>
              </a:ext>
            </a:extLst>
          </p:cNvPr>
          <p:cNvSpPr/>
          <p:nvPr/>
        </p:nvSpPr>
        <p:spPr>
          <a:xfrm rot="8068372">
            <a:off x="8996564" y="20108"/>
            <a:ext cx="3129356" cy="10386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Isosceles Triangle 4">
            <a:extLst>
              <a:ext uri="{FF2B5EF4-FFF2-40B4-BE49-F238E27FC236}">
                <a16:creationId xmlns:a16="http://schemas.microsoft.com/office/drawing/2014/main" id="{CB795622-2634-4EB9-8613-CBA08FD73E13}"/>
              </a:ext>
            </a:extLst>
          </p:cNvPr>
          <p:cNvSpPr/>
          <p:nvPr/>
        </p:nvSpPr>
        <p:spPr>
          <a:xfrm rot="16200000">
            <a:off x="9983523" y="836878"/>
            <a:ext cx="3045356" cy="1371599"/>
          </a:xfrm>
          <a:prstGeom prst="triangle">
            <a:avLst>
              <a:gd name="adj" fmla="val 4785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Isosceles Triangle 5">
            <a:extLst>
              <a:ext uri="{FF2B5EF4-FFF2-40B4-BE49-F238E27FC236}">
                <a16:creationId xmlns:a16="http://schemas.microsoft.com/office/drawing/2014/main" id="{FB3E828E-9E34-4B84-9B27-8EB813828924}"/>
              </a:ext>
            </a:extLst>
          </p:cNvPr>
          <p:cNvSpPr/>
          <p:nvPr/>
        </p:nvSpPr>
        <p:spPr>
          <a:xfrm rot="10800000">
            <a:off x="6696036" y="0"/>
            <a:ext cx="3045356" cy="1371599"/>
          </a:xfrm>
          <a:prstGeom prst="triangle">
            <a:avLst>
              <a:gd name="adj" fmla="val 4785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226257C4-7D4D-4F64-8791-B3EBAB245035}"/>
              </a:ext>
            </a:extLst>
          </p:cNvPr>
          <p:cNvSpPr/>
          <p:nvPr/>
        </p:nvSpPr>
        <p:spPr>
          <a:xfrm>
            <a:off x="849086" y="762000"/>
            <a:ext cx="4767941" cy="7423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chemeClr val="tx1"/>
                </a:solidFill>
              </a:rPr>
              <a:t>Introduction</a:t>
            </a:r>
          </a:p>
        </p:txBody>
      </p:sp>
      <p:sp>
        <p:nvSpPr>
          <p:cNvPr id="8" name="Rectangle 7">
            <a:extLst>
              <a:ext uri="{FF2B5EF4-FFF2-40B4-BE49-F238E27FC236}">
                <a16:creationId xmlns:a16="http://schemas.microsoft.com/office/drawing/2014/main" id="{520E36D4-01D2-401A-95F4-5D05F5252862}"/>
              </a:ext>
            </a:extLst>
          </p:cNvPr>
          <p:cNvSpPr/>
          <p:nvPr/>
        </p:nvSpPr>
        <p:spPr>
          <a:xfrm rot="5400000">
            <a:off x="565002" y="1046083"/>
            <a:ext cx="742337" cy="174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1C4BA78F-9642-4369-A02B-44BD49157758}"/>
              </a:ext>
            </a:extLst>
          </p:cNvPr>
          <p:cNvSpPr/>
          <p:nvPr/>
        </p:nvSpPr>
        <p:spPr>
          <a:xfrm>
            <a:off x="1023257" y="2014745"/>
            <a:ext cx="10189029" cy="4446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2400" dirty="0">
                <a:solidFill>
                  <a:schemeClr val="tx1"/>
                </a:solidFill>
              </a:rPr>
              <a:t>L'entrepreneuriat est le processus de création et de gestion d'une entreprise en prenant des risques financiers, personnels et professionnels dans le but de réaliser un profit. Cela implique la conception d'un produit ou d'un service, l'identification d'un marché potentiel, la levée de fonds, la construction d'une équipe et la gestion des opérations quotidiennes, Vous êtes prêt à prendre le contrôle de votre destin et à créer quelque chose d'extraordinaire ? Découvrez l'entrepreneuriat et comment il peut vous permettre de réaliser vos rêves.</a:t>
            </a:r>
          </a:p>
          <a:p>
            <a:pPr algn="ctr"/>
            <a:endParaRPr lang="fr-FR" sz="2400" dirty="0">
              <a:solidFill>
                <a:schemeClr val="tx1"/>
              </a:solidFill>
            </a:endParaRPr>
          </a:p>
        </p:txBody>
      </p:sp>
    </p:spTree>
    <p:extLst>
      <p:ext uri="{BB962C8B-B14F-4D97-AF65-F5344CB8AC3E}">
        <p14:creationId xmlns:p14="http://schemas.microsoft.com/office/powerpoint/2010/main" val="161198248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36DA7C-9899-49A0-B960-864A9C148947}"/>
              </a:ext>
            </a:extLst>
          </p:cNvPr>
          <p:cNvSpPr/>
          <p:nvPr/>
        </p:nvSpPr>
        <p:spPr>
          <a:xfrm rot="8068372">
            <a:off x="8996564" y="20108"/>
            <a:ext cx="3129356" cy="10386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Isosceles Triangle 4">
            <a:extLst>
              <a:ext uri="{FF2B5EF4-FFF2-40B4-BE49-F238E27FC236}">
                <a16:creationId xmlns:a16="http://schemas.microsoft.com/office/drawing/2014/main" id="{CB795622-2634-4EB9-8613-CBA08FD73E13}"/>
              </a:ext>
            </a:extLst>
          </p:cNvPr>
          <p:cNvSpPr/>
          <p:nvPr/>
        </p:nvSpPr>
        <p:spPr>
          <a:xfrm rot="16200000">
            <a:off x="9983523" y="836878"/>
            <a:ext cx="3045356" cy="1371599"/>
          </a:xfrm>
          <a:prstGeom prst="triangle">
            <a:avLst>
              <a:gd name="adj" fmla="val 4785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Isosceles Triangle 5">
            <a:extLst>
              <a:ext uri="{FF2B5EF4-FFF2-40B4-BE49-F238E27FC236}">
                <a16:creationId xmlns:a16="http://schemas.microsoft.com/office/drawing/2014/main" id="{FB3E828E-9E34-4B84-9B27-8EB813828924}"/>
              </a:ext>
            </a:extLst>
          </p:cNvPr>
          <p:cNvSpPr/>
          <p:nvPr/>
        </p:nvSpPr>
        <p:spPr>
          <a:xfrm rot="10800000">
            <a:off x="6696036" y="0"/>
            <a:ext cx="3045356" cy="1371599"/>
          </a:xfrm>
          <a:prstGeom prst="triangle">
            <a:avLst>
              <a:gd name="adj" fmla="val 4785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 name="Group 1">
            <a:extLst>
              <a:ext uri="{FF2B5EF4-FFF2-40B4-BE49-F238E27FC236}">
                <a16:creationId xmlns:a16="http://schemas.microsoft.com/office/drawing/2014/main" id="{375B52BF-D18D-4B0E-9BD9-2F941419E9C2}"/>
              </a:ext>
            </a:extLst>
          </p:cNvPr>
          <p:cNvGrpSpPr/>
          <p:nvPr/>
        </p:nvGrpSpPr>
        <p:grpSpPr>
          <a:xfrm>
            <a:off x="13753870" y="539409"/>
            <a:ext cx="4767941" cy="832192"/>
            <a:chOff x="849086" y="762000"/>
            <a:chExt cx="4767941" cy="832192"/>
          </a:xfrm>
        </p:grpSpPr>
        <p:sp>
          <p:nvSpPr>
            <p:cNvPr id="7" name="Rectangle 6">
              <a:extLst>
                <a:ext uri="{FF2B5EF4-FFF2-40B4-BE49-F238E27FC236}">
                  <a16:creationId xmlns:a16="http://schemas.microsoft.com/office/drawing/2014/main" id="{226257C4-7D4D-4F64-8791-B3EBAB245035}"/>
                </a:ext>
              </a:extLst>
            </p:cNvPr>
            <p:cNvSpPr/>
            <p:nvPr/>
          </p:nvSpPr>
          <p:spPr>
            <a:xfrm>
              <a:off x="849086" y="762000"/>
              <a:ext cx="4767941" cy="83219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chemeClr val="tx1"/>
                  </a:solidFill>
                </a:rPr>
                <a:t>Introduction</a:t>
              </a:r>
            </a:p>
          </p:txBody>
        </p:sp>
        <p:sp>
          <p:nvSpPr>
            <p:cNvPr id="8" name="Rectangle 7">
              <a:extLst>
                <a:ext uri="{FF2B5EF4-FFF2-40B4-BE49-F238E27FC236}">
                  <a16:creationId xmlns:a16="http://schemas.microsoft.com/office/drawing/2014/main" id="{520E36D4-01D2-401A-95F4-5D05F5252862}"/>
                </a:ext>
              </a:extLst>
            </p:cNvPr>
            <p:cNvSpPr/>
            <p:nvPr/>
          </p:nvSpPr>
          <p:spPr>
            <a:xfrm rot="5400000">
              <a:off x="515002" y="1096084"/>
              <a:ext cx="832192" cy="164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 name="Rectangle 8">
            <a:extLst>
              <a:ext uri="{FF2B5EF4-FFF2-40B4-BE49-F238E27FC236}">
                <a16:creationId xmlns:a16="http://schemas.microsoft.com/office/drawing/2014/main" id="{1C4BA78F-9642-4369-A02B-44BD49157758}"/>
              </a:ext>
            </a:extLst>
          </p:cNvPr>
          <p:cNvSpPr/>
          <p:nvPr/>
        </p:nvSpPr>
        <p:spPr>
          <a:xfrm>
            <a:off x="12940937" y="2019744"/>
            <a:ext cx="10189029" cy="4446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2400" dirty="0">
                <a:solidFill>
                  <a:schemeClr val="tx1"/>
                </a:solidFill>
              </a:rPr>
              <a:t>L'entrepreneuriat est le processus de création et de gestion d'une entreprise en prenant des risques financiers, personnels et professionnels dans le but de réaliser un profit. Cela implique la conception d'un produit ou d'un service, l'identification d'un marché potentiel, la levée de fonds, la construction d'une équipe et la gestion des opérations quotidiennes, Vous êtes prêt à prendre le contrôle de votre destin et à créer quelque chose d'extraordinaire ? Découvrez l'entrepreneuriat et comment il peut vous permettre de réaliser vos rêves.</a:t>
            </a:r>
          </a:p>
          <a:p>
            <a:pPr algn="ctr"/>
            <a:endParaRPr lang="fr-FR" sz="2400" dirty="0">
              <a:solidFill>
                <a:schemeClr val="tx1"/>
              </a:solidFill>
            </a:endParaRPr>
          </a:p>
        </p:txBody>
      </p:sp>
    </p:spTree>
    <p:extLst>
      <p:ext uri="{BB962C8B-B14F-4D97-AF65-F5344CB8AC3E}">
        <p14:creationId xmlns:p14="http://schemas.microsoft.com/office/powerpoint/2010/main" val="86672603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9E2765-16A2-4F36-9536-CE714C226F75}"/>
              </a:ext>
            </a:extLst>
          </p:cNvPr>
          <p:cNvGrpSpPr/>
          <p:nvPr/>
        </p:nvGrpSpPr>
        <p:grpSpPr>
          <a:xfrm rot="5400000">
            <a:off x="8454191" y="2074707"/>
            <a:ext cx="5495964" cy="4070621"/>
            <a:chOff x="6696036" y="-1025265"/>
            <a:chExt cx="5495964" cy="4070621"/>
          </a:xfrm>
        </p:grpSpPr>
        <p:sp>
          <p:nvSpPr>
            <p:cNvPr id="4" name="Rectangle 3">
              <a:extLst>
                <a:ext uri="{FF2B5EF4-FFF2-40B4-BE49-F238E27FC236}">
                  <a16:creationId xmlns:a16="http://schemas.microsoft.com/office/drawing/2014/main" id="{E736DA7C-9899-49A0-B960-864A9C148947}"/>
                </a:ext>
              </a:extLst>
            </p:cNvPr>
            <p:cNvSpPr/>
            <p:nvPr/>
          </p:nvSpPr>
          <p:spPr>
            <a:xfrm rot="8068372">
              <a:off x="8996564" y="20111"/>
              <a:ext cx="3129356" cy="10386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Isosceles Triangle 4">
              <a:extLst>
                <a:ext uri="{FF2B5EF4-FFF2-40B4-BE49-F238E27FC236}">
                  <a16:creationId xmlns:a16="http://schemas.microsoft.com/office/drawing/2014/main" id="{CB795622-2634-4EB9-8613-CBA08FD73E13}"/>
                </a:ext>
              </a:extLst>
            </p:cNvPr>
            <p:cNvSpPr/>
            <p:nvPr/>
          </p:nvSpPr>
          <p:spPr>
            <a:xfrm rot="16200000">
              <a:off x="9983523" y="836878"/>
              <a:ext cx="3045356" cy="1371599"/>
            </a:xfrm>
            <a:prstGeom prst="triangle">
              <a:avLst>
                <a:gd name="adj" fmla="val 4785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Isosceles Triangle 5">
              <a:extLst>
                <a:ext uri="{FF2B5EF4-FFF2-40B4-BE49-F238E27FC236}">
                  <a16:creationId xmlns:a16="http://schemas.microsoft.com/office/drawing/2014/main" id="{FB3E828E-9E34-4B84-9B27-8EB813828924}"/>
                </a:ext>
              </a:extLst>
            </p:cNvPr>
            <p:cNvSpPr/>
            <p:nvPr/>
          </p:nvSpPr>
          <p:spPr>
            <a:xfrm rot="10800000">
              <a:off x="6696036" y="0"/>
              <a:ext cx="3045356" cy="1371599"/>
            </a:xfrm>
            <a:prstGeom prst="triangle">
              <a:avLst>
                <a:gd name="adj" fmla="val 4785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Rectangle 6">
            <a:extLst>
              <a:ext uri="{FF2B5EF4-FFF2-40B4-BE49-F238E27FC236}">
                <a16:creationId xmlns:a16="http://schemas.microsoft.com/office/drawing/2014/main" id="{226257C4-7D4D-4F64-8791-B3EBAB245035}"/>
              </a:ext>
            </a:extLst>
          </p:cNvPr>
          <p:cNvSpPr/>
          <p:nvPr/>
        </p:nvSpPr>
        <p:spPr>
          <a:xfrm>
            <a:off x="936171" y="761999"/>
            <a:ext cx="6163605" cy="7994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chemeClr val="tx1"/>
                </a:solidFill>
              </a:rPr>
              <a:t>Les raisons d’entreprendre</a:t>
            </a:r>
          </a:p>
        </p:txBody>
      </p:sp>
      <p:sp>
        <p:nvSpPr>
          <p:cNvPr id="8" name="Rectangle 7">
            <a:extLst>
              <a:ext uri="{FF2B5EF4-FFF2-40B4-BE49-F238E27FC236}">
                <a16:creationId xmlns:a16="http://schemas.microsoft.com/office/drawing/2014/main" id="{520E36D4-01D2-401A-95F4-5D05F5252862}"/>
              </a:ext>
            </a:extLst>
          </p:cNvPr>
          <p:cNvSpPr/>
          <p:nvPr/>
        </p:nvSpPr>
        <p:spPr>
          <a:xfrm rot="5400000">
            <a:off x="536441" y="1074644"/>
            <a:ext cx="799460" cy="174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4A91EEC2-5115-4438-BD16-761344D76112}"/>
              </a:ext>
            </a:extLst>
          </p:cNvPr>
          <p:cNvSpPr/>
          <p:nvPr/>
        </p:nvSpPr>
        <p:spPr>
          <a:xfrm>
            <a:off x="1023257" y="3652227"/>
            <a:ext cx="8228292" cy="2074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2400" dirty="0">
                <a:solidFill>
                  <a:schemeClr val="tx1"/>
                </a:solidFill>
              </a:rPr>
              <a:t>Entreprendre offre la liberté de créer, d'innover et de réaliser ses rêves. C'est une opportunité de faire une différence et d'avoir un impact dans le monde des affaires.</a:t>
            </a:r>
          </a:p>
          <a:p>
            <a:pPr algn="ctr"/>
            <a:endParaRPr lang="fr-FR" sz="2400" dirty="0">
              <a:solidFill>
                <a:schemeClr val="tx1"/>
              </a:solidFill>
            </a:endParaRPr>
          </a:p>
        </p:txBody>
      </p:sp>
      <p:sp>
        <p:nvSpPr>
          <p:cNvPr id="11" name="Rectangle 10">
            <a:extLst>
              <a:ext uri="{FF2B5EF4-FFF2-40B4-BE49-F238E27FC236}">
                <a16:creationId xmlns:a16="http://schemas.microsoft.com/office/drawing/2014/main" id="{28FF9E90-8EC3-44DE-BFD1-ED233B3BFD4B}"/>
              </a:ext>
            </a:extLst>
          </p:cNvPr>
          <p:cNvSpPr/>
          <p:nvPr/>
        </p:nvSpPr>
        <p:spPr>
          <a:xfrm>
            <a:off x="1158348" y="2007912"/>
            <a:ext cx="6028515" cy="1197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2800" b="1" i="1" dirty="0">
                <a:solidFill>
                  <a:srgbClr val="C00000"/>
                </a:solidFill>
                <a:latin typeface="Cambria" panose="02040503050406030204" pitchFamily="18" charset="0"/>
                <a:ea typeface="Cambria" panose="02040503050406030204" pitchFamily="18" charset="0"/>
              </a:rPr>
              <a:t>Pourquoi Entreprendre ?</a:t>
            </a:r>
            <a:endParaRPr lang="fr-FR" sz="2800" i="1"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9910985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9E2765-16A2-4F36-9536-CE714C226F75}"/>
              </a:ext>
            </a:extLst>
          </p:cNvPr>
          <p:cNvGrpSpPr/>
          <p:nvPr/>
        </p:nvGrpSpPr>
        <p:grpSpPr>
          <a:xfrm rot="5400000">
            <a:off x="8454191" y="2074707"/>
            <a:ext cx="5495964" cy="4070621"/>
            <a:chOff x="6696036" y="-1025265"/>
            <a:chExt cx="5495964" cy="4070621"/>
          </a:xfrm>
        </p:grpSpPr>
        <p:sp>
          <p:nvSpPr>
            <p:cNvPr id="4" name="Rectangle 3">
              <a:extLst>
                <a:ext uri="{FF2B5EF4-FFF2-40B4-BE49-F238E27FC236}">
                  <a16:creationId xmlns:a16="http://schemas.microsoft.com/office/drawing/2014/main" id="{E736DA7C-9899-49A0-B960-864A9C148947}"/>
                </a:ext>
              </a:extLst>
            </p:cNvPr>
            <p:cNvSpPr/>
            <p:nvPr/>
          </p:nvSpPr>
          <p:spPr>
            <a:xfrm rot="8068372">
              <a:off x="8996564" y="20111"/>
              <a:ext cx="3129356" cy="10386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Isosceles Triangle 4">
              <a:extLst>
                <a:ext uri="{FF2B5EF4-FFF2-40B4-BE49-F238E27FC236}">
                  <a16:creationId xmlns:a16="http://schemas.microsoft.com/office/drawing/2014/main" id="{CB795622-2634-4EB9-8613-CBA08FD73E13}"/>
                </a:ext>
              </a:extLst>
            </p:cNvPr>
            <p:cNvSpPr/>
            <p:nvPr/>
          </p:nvSpPr>
          <p:spPr>
            <a:xfrm rot="16200000">
              <a:off x="9983523" y="836878"/>
              <a:ext cx="3045356" cy="1371599"/>
            </a:xfrm>
            <a:prstGeom prst="triangle">
              <a:avLst>
                <a:gd name="adj" fmla="val 4785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Isosceles Triangle 5">
              <a:extLst>
                <a:ext uri="{FF2B5EF4-FFF2-40B4-BE49-F238E27FC236}">
                  <a16:creationId xmlns:a16="http://schemas.microsoft.com/office/drawing/2014/main" id="{FB3E828E-9E34-4B84-9B27-8EB813828924}"/>
                </a:ext>
              </a:extLst>
            </p:cNvPr>
            <p:cNvSpPr/>
            <p:nvPr/>
          </p:nvSpPr>
          <p:spPr>
            <a:xfrm rot="10800000">
              <a:off x="6696036" y="0"/>
              <a:ext cx="3045356" cy="1371599"/>
            </a:xfrm>
            <a:prstGeom prst="triangle">
              <a:avLst>
                <a:gd name="adj" fmla="val 4785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 name="Group 2">
            <a:extLst>
              <a:ext uri="{FF2B5EF4-FFF2-40B4-BE49-F238E27FC236}">
                <a16:creationId xmlns:a16="http://schemas.microsoft.com/office/drawing/2014/main" id="{1E96D07A-62B7-4C57-A74C-87099390744B}"/>
              </a:ext>
            </a:extLst>
          </p:cNvPr>
          <p:cNvGrpSpPr/>
          <p:nvPr/>
        </p:nvGrpSpPr>
        <p:grpSpPr>
          <a:xfrm>
            <a:off x="21877335" y="295235"/>
            <a:ext cx="7685315" cy="1066800"/>
            <a:chOff x="849085" y="762000"/>
            <a:chExt cx="7685315" cy="1066800"/>
          </a:xfrm>
        </p:grpSpPr>
        <p:sp>
          <p:nvSpPr>
            <p:cNvPr id="7" name="Rectangle 6">
              <a:extLst>
                <a:ext uri="{FF2B5EF4-FFF2-40B4-BE49-F238E27FC236}">
                  <a16:creationId xmlns:a16="http://schemas.microsoft.com/office/drawing/2014/main" id="{226257C4-7D4D-4F64-8791-B3EBAB245035}"/>
                </a:ext>
              </a:extLst>
            </p:cNvPr>
            <p:cNvSpPr/>
            <p:nvPr/>
          </p:nvSpPr>
          <p:spPr>
            <a:xfrm>
              <a:off x="849086" y="762000"/>
              <a:ext cx="7685314" cy="106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dirty="0">
                  <a:solidFill>
                    <a:schemeClr val="tx1"/>
                  </a:solidFill>
                </a:rPr>
                <a:t>Les raisons d’entreprendre</a:t>
              </a:r>
            </a:p>
          </p:txBody>
        </p:sp>
        <p:sp>
          <p:nvSpPr>
            <p:cNvPr id="8" name="Rectangle 7">
              <a:extLst>
                <a:ext uri="{FF2B5EF4-FFF2-40B4-BE49-F238E27FC236}">
                  <a16:creationId xmlns:a16="http://schemas.microsoft.com/office/drawing/2014/main" id="{520E36D4-01D2-401A-95F4-5D05F5252862}"/>
                </a:ext>
              </a:extLst>
            </p:cNvPr>
            <p:cNvSpPr/>
            <p:nvPr/>
          </p:nvSpPr>
          <p:spPr>
            <a:xfrm rot="5400000">
              <a:off x="402771" y="1208314"/>
              <a:ext cx="1066800" cy="174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0" name="Rectangle 9">
            <a:extLst>
              <a:ext uri="{FF2B5EF4-FFF2-40B4-BE49-F238E27FC236}">
                <a16:creationId xmlns:a16="http://schemas.microsoft.com/office/drawing/2014/main" id="{4A91EEC2-5115-4438-BD16-761344D76112}"/>
              </a:ext>
            </a:extLst>
          </p:cNvPr>
          <p:cNvSpPr/>
          <p:nvPr/>
        </p:nvSpPr>
        <p:spPr>
          <a:xfrm>
            <a:off x="-9126583" y="3608109"/>
            <a:ext cx="8228292" cy="2074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2400" dirty="0">
                <a:solidFill>
                  <a:schemeClr val="tx1"/>
                </a:solidFill>
              </a:rPr>
              <a:t>Entreprendre offre la liberté de créer, d'innover et de réaliser ses rêves. C'est une opportunité de faire une différence et d'avoir un impact dans le monde des affaires.</a:t>
            </a:r>
          </a:p>
          <a:p>
            <a:pPr algn="ctr"/>
            <a:endParaRPr lang="fr-FR" sz="2400" dirty="0">
              <a:solidFill>
                <a:schemeClr val="tx1"/>
              </a:solidFill>
            </a:endParaRPr>
          </a:p>
        </p:txBody>
      </p:sp>
      <p:sp>
        <p:nvSpPr>
          <p:cNvPr id="11" name="Rectangle 10">
            <a:extLst>
              <a:ext uri="{FF2B5EF4-FFF2-40B4-BE49-F238E27FC236}">
                <a16:creationId xmlns:a16="http://schemas.microsoft.com/office/drawing/2014/main" id="{28FF9E90-8EC3-44DE-BFD1-ED233B3BFD4B}"/>
              </a:ext>
            </a:extLst>
          </p:cNvPr>
          <p:cNvSpPr/>
          <p:nvPr/>
        </p:nvSpPr>
        <p:spPr>
          <a:xfrm>
            <a:off x="-6926806" y="2052029"/>
            <a:ext cx="6028515" cy="1197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2800" b="1" i="1" dirty="0">
                <a:solidFill>
                  <a:srgbClr val="C00000"/>
                </a:solidFill>
                <a:latin typeface="Cambria" panose="02040503050406030204" pitchFamily="18" charset="0"/>
                <a:ea typeface="Cambria" panose="02040503050406030204" pitchFamily="18" charset="0"/>
              </a:rPr>
              <a:t>Pourquoi Entreprendre ?</a:t>
            </a:r>
            <a:endParaRPr lang="fr-FR" sz="2800" i="1" dirty="0">
              <a:solidFill>
                <a:srgbClr val="C00000"/>
              </a:solidFill>
              <a:latin typeface="Cambria" panose="02040503050406030204" pitchFamily="18" charset="0"/>
              <a:ea typeface="Cambria" panose="02040503050406030204" pitchFamily="18" charset="0"/>
            </a:endParaRPr>
          </a:p>
        </p:txBody>
      </p:sp>
      <p:grpSp>
        <p:nvGrpSpPr>
          <p:cNvPr id="12" name="Group 11">
            <a:extLst>
              <a:ext uri="{FF2B5EF4-FFF2-40B4-BE49-F238E27FC236}">
                <a16:creationId xmlns:a16="http://schemas.microsoft.com/office/drawing/2014/main" id="{16D0E30C-1497-4F2D-BE54-8DAA157502BA}"/>
              </a:ext>
            </a:extLst>
          </p:cNvPr>
          <p:cNvGrpSpPr/>
          <p:nvPr/>
        </p:nvGrpSpPr>
        <p:grpSpPr>
          <a:xfrm>
            <a:off x="15440231" y="231456"/>
            <a:ext cx="3851198" cy="1066800"/>
            <a:chOff x="849085" y="762000"/>
            <a:chExt cx="3851198" cy="1066800"/>
          </a:xfrm>
        </p:grpSpPr>
        <p:sp>
          <p:nvSpPr>
            <p:cNvPr id="13" name="Rectangle 12">
              <a:extLst>
                <a:ext uri="{FF2B5EF4-FFF2-40B4-BE49-F238E27FC236}">
                  <a16:creationId xmlns:a16="http://schemas.microsoft.com/office/drawing/2014/main" id="{AF62CCDB-FDC1-4A5E-B634-C068937632EC}"/>
                </a:ext>
              </a:extLst>
            </p:cNvPr>
            <p:cNvSpPr/>
            <p:nvPr/>
          </p:nvSpPr>
          <p:spPr>
            <a:xfrm>
              <a:off x="849086" y="762000"/>
              <a:ext cx="3851197" cy="106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dirty="0">
                  <a:solidFill>
                    <a:schemeClr val="tx1"/>
                  </a:solidFill>
                </a:rPr>
                <a:t>Les raisons</a:t>
              </a:r>
            </a:p>
          </p:txBody>
        </p:sp>
        <p:sp>
          <p:nvSpPr>
            <p:cNvPr id="14" name="Rectangle 13">
              <a:extLst>
                <a:ext uri="{FF2B5EF4-FFF2-40B4-BE49-F238E27FC236}">
                  <a16:creationId xmlns:a16="http://schemas.microsoft.com/office/drawing/2014/main" id="{73C297BB-8565-470E-8C73-74461C81115B}"/>
                </a:ext>
              </a:extLst>
            </p:cNvPr>
            <p:cNvSpPr/>
            <p:nvPr/>
          </p:nvSpPr>
          <p:spPr>
            <a:xfrm rot="5400000">
              <a:off x="402771" y="1208314"/>
              <a:ext cx="1066800" cy="174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74932176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9E2765-16A2-4F36-9536-CE714C226F75}"/>
              </a:ext>
            </a:extLst>
          </p:cNvPr>
          <p:cNvGrpSpPr/>
          <p:nvPr/>
        </p:nvGrpSpPr>
        <p:grpSpPr>
          <a:xfrm rot="16200000">
            <a:off x="-1766208" y="712673"/>
            <a:ext cx="5495964" cy="4070621"/>
            <a:chOff x="6696036" y="-1025265"/>
            <a:chExt cx="5495964" cy="4070621"/>
          </a:xfrm>
        </p:grpSpPr>
        <p:sp>
          <p:nvSpPr>
            <p:cNvPr id="4" name="Rectangle 3">
              <a:extLst>
                <a:ext uri="{FF2B5EF4-FFF2-40B4-BE49-F238E27FC236}">
                  <a16:creationId xmlns:a16="http://schemas.microsoft.com/office/drawing/2014/main" id="{E736DA7C-9899-49A0-B960-864A9C148947}"/>
                </a:ext>
              </a:extLst>
            </p:cNvPr>
            <p:cNvSpPr/>
            <p:nvPr/>
          </p:nvSpPr>
          <p:spPr>
            <a:xfrm rot="8068372">
              <a:off x="8996564" y="20111"/>
              <a:ext cx="3129356" cy="10386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Isosceles Triangle 4">
              <a:extLst>
                <a:ext uri="{FF2B5EF4-FFF2-40B4-BE49-F238E27FC236}">
                  <a16:creationId xmlns:a16="http://schemas.microsoft.com/office/drawing/2014/main" id="{CB795622-2634-4EB9-8613-CBA08FD73E13}"/>
                </a:ext>
              </a:extLst>
            </p:cNvPr>
            <p:cNvSpPr/>
            <p:nvPr/>
          </p:nvSpPr>
          <p:spPr>
            <a:xfrm rot="16200000">
              <a:off x="9983523" y="836878"/>
              <a:ext cx="3045356" cy="1371599"/>
            </a:xfrm>
            <a:prstGeom prst="triangle">
              <a:avLst>
                <a:gd name="adj" fmla="val 4785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Isosceles Triangle 5">
              <a:extLst>
                <a:ext uri="{FF2B5EF4-FFF2-40B4-BE49-F238E27FC236}">
                  <a16:creationId xmlns:a16="http://schemas.microsoft.com/office/drawing/2014/main" id="{FB3E828E-9E34-4B84-9B27-8EB813828924}"/>
                </a:ext>
              </a:extLst>
            </p:cNvPr>
            <p:cNvSpPr/>
            <p:nvPr/>
          </p:nvSpPr>
          <p:spPr>
            <a:xfrm rot="10800000">
              <a:off x="6696036" y="0"/>
              <a:ext cx="3045356" cy="1371599"/>
            </a:xfrm>
            <a:prstGeom prst="triangle">
              <a:avLst>
                <a:gd name="adj" fmla="val 4785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 name="Group 2">
            <a:extLst>
              <a:ext uri="{FF2B5EF4-FFF2-40B4-BE49-F238E27FC236}">
                <a16:creationId xmlns:a16="http://schemas.microsoft.com/office/drawing/2014/main" id="{1E96D07A-62B7-4C57-A74C-87099390744B}"/>
              </a:ext>
            </a:extLst>
          </p:cNvPr>
          <p:cNvGrpSpPr/>
          <p:nvPr/>
        </p:nvGrpSpPr>
        <p:grpSpPr>
          <a:xfrm>
            <a:off x="5095184" y="304801"/>
            <a:ext cx="3851198" cy="670560"/>
            <a:chOff x="849085" y="762000"/>
            <a:chExt cx="3851198" cy="670560"/>
          </a:xfrm>
        </p:grpSpPr>
        <p:sp>
          <p:nvSpPr>
            <p:cNvPr id="7" name="Rectangle 6">
              <a:extLst>
                <a:ext uri="{FF2B5EF4-FFF2-40B4-BE49-F238E27FC236}">
                  <a16:creationId xmlns:a16="http://schemas.microsoft.com/office/drawing/2014/main" id="{226257C4-7D4D-4F64-8791-B3EBAB245035}"/>
                </a:ext>
              </a:extLst>
            </p:cNvPr>
            <p:cNvSpPr/>
            <p:nvPr/>
          </p:nvSpPr>
          <p:spPr>
            <a:xfrm>
              <a:off x="849086" y="762000"/>
              <a:ext cx="3851197" cy="670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chemeClr val="tx1"/>
                  </a:solidFill>
                </a:rPr>
                <a:t>Les raisons</a:t>
              </a:r>
            </a:p>
          </p:txBody>
        </p:sp>
        <p:sp>
          <p:nvSpPr>
            <p:cNvPr id="8" name="Rectangle 7">
              <a:extLst>
                <a:ext uri="{FF2B5EF4-FFF2-40B4-BE49-F238E27FC236}">
                  <a16:creationId xmlns:a16="http://schemas.microsoft.com/office/drawing/2014/main" id="{520E36D4-01D2-401A-95F4-5D05F5252862}"/>
                </a:ext>
              </a:extLst>
            </p:cNvPr>
            <p:cNvSpPr/>
            <p:nvPr/>
          </p:nvSpPr>
          <p:spPr>
            <a:xfrm rot="5400000">
              <a:off x="572253" y="1038832"/>
              <a:ext cx="670560" cy="1168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6" name="Rectangle: Rounded Corners 25">
            <a:extLst>
              <a:ext uri="{FF2B5EF4-FFF2-40B4-BE49-F238E27FC236}">
                <a16:creationId xmlns:a16="http://schemas.microsoft.com/office/drawing/2014/main" id="{792F7D82-AC44-476D-8CED-4329153F5A95}"/>
              </a:ext>
            </a:extLst>
          </p:cNvPr>
          <p:cNvSpPr/>
          <p:nvPr/>
        </p:nvSpPr>
        <p:spPr>
          <a:xfrm>
            <a:off x="12427009" y="1448740"/>
            <a:ext cx="8160736"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i="0" dirty="0">
                <a:solidFill>
                  <a:srgbClr val="0070C0"/>
                </a:solidFill>
                <a:effectLst/>
                <a:latin typeface="Söhne"/>
              </a:rPr>
              <a:t>Indépendance et Autonomie </a:t>
            </a:r>
            <a:endParaRPr lang="fr-FR" sz="3600" b="1" dirty="0">
              <a:solidFill>
                <a:srgbClr val="0070C0"/>
              </a:solidFill>
            </a:endParaRPr>
          </a:p>
        </p:txBody>
      </p:sp>
      <p:sp>
        <p:nvSpPr>
          <p:cNvPr id="27" name="Rectangle: Rounded Corners 26">
            <a:extLst>
              <a:ext uri="{FF2B5EF4-FFF2-40B4-BE49-F238E27FC236}">
                <a16:creationId xmlns:a16="http://schemas.microsoft.com/office/drawing/2014/main" id="{95BE607C-9204-4944-8812-B22C5FD135B0}"/>
              </a:ext>
            </a:extLst>
          </p:cNvPr>
          <p:cNvSpPr/>
          <p:nvPr/>
        </p:nvSpPr>
        <p:spPr>
          <a:xfrm>
            <a:off x="12427008" y="2542641"/>
            <a:ext cx="8160737"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Opportunités Financières </a:t>
            </a:r>
          </a:p>
        </p:txBody>
      </p:sp>
      <p:sp>
        <p:nvSpPr>
          <p:cNvPr id="28" name="Rectangle: Rounded Corners 27">
            <a:extLst>
              <a:ext uri="{FF2B5EF4-FFF2-40B4-BE49-F238E27FC236}">
                <a16:creationId xmlns:a16="http://schemas.microsoft.com/office/drawing/2014/main" id="{03983906-712F-4F6F-AFF9-804FC7DAC3A0}"/>
              </a:ext>
            </a:extLst>
          </p:cNvPr>
          <p:cNvSpPr/>
          <p:nvPr/>
        </p:nvSpPr>
        <p:spPr>
          <a:xfrm>
            <a:off x="12427006" y="3636542"/>
            <a:ext cx="8160739"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Insatisfaction avec l'Emploi Traditionnel</a:t>
            </a:r>
          </a:p>
        </p:txBody>
      </p:sp>
      <p:sp>
        <p:nvSpPr>
          <p:cNvPr id="29" name="Rectangle: Rounded Corners 28">
            <a:extLst>
              <a:ext uri="{FF2B5EF4-FFF2-40B4-BE49-F238E27FC236}">
                <a16:creationId xmlns:a16="http://schemas.microsoft.com/office/drawing/2014/main" id="{3F1CDACA-2073-4720-8358-9087F7A6A6B0}"/>
              </a:ext>
            </a:extLst>
          </p:cNvPr>
          <p:cNvSpPr/>
          <p:nvPr/>
        </p:nvSpPr>
        <p:spPr>
          <a:xfrm>
            <a:off x="12427009" y="4730443"/>
            <a:ext cx="8160739"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Héritage et Impact</a:t>
            </a:r>
          </a:p>
        </p:txBody>
      </p:sp>
      <p:sp>
        <p:nvSpPr>
          <p:cNvPr id="30" name="Rectangle: Rounded Corners 29">
            <a:extLst>
              <a:ext uri="{FF2B5EF4-FFF2-40B4-BE49-F238E27FC236}">
                <a16:creationId xmlns:a16="http://schemas.microsoft.com/office/drawing/2014/main" id="{6166EAB3-A465-441F-B407-FAD2ACAE75F3}"/>
              </a:ext>
            </a:extLst>
          </p:cNvPr>
          <p:cNvSpPr/>
          <p:nvPr/>
        </p:nvSpPr>
        <p:spPr>
          <a:xfrm>
            <a:off x="12427009" y="5824344"/>
            <a:ext cx="8160738"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Équilibre Travail – Vie Personnelle</a:t>
            </a:r>
          </a:p>
        </p:txBody>
      </p:sp>
    </p:spTree>
    <p:extLst>
      <p:ext uri="{BB962C8B-B14F-4D97-AF65-F5344CB8AC3E}">
        <p14:creationId xmlns:p14="http://schemas.microsoft.com/office/powerpoint/2010/main" val="254398481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9E2765-16A2-4F36-9536-CE714C226F75}"/>
              </a:ext>
            </a:extLst>
          </p:cNvPr>
          <p:cNvGrpSpPr/>
          <p:nvPr/>
        </p:nvGrpSpPr>
        <p:grpSpPr>
          <a:xfrm rot="16200000">
            <a:off x="-1766208" y="712673"/>
            <a:ext cx="5495964" cy="4070621"/>
            <a:chOff x="6696036" y="-1025265"/>
            <a:chExt cx="5495964" cy="4070621"/>
          </a:xfrm>
        </p:grpSpPr>
        <p:sp>
          <p:nvSpPr>
            <p:cNvPr id="4" name="Rectangle 3">
              <a:extLst>
                <a:ext uri="{FF2B5EF4-FFF2-40B4-BE49-F238E27FC236}">
                  <a16:creationId xmlns:a16="http://schemas.microsoft.com/office/drawing/2014/main" id="{E736DA7C-9899-49A0-B960-864A9C148947}"/>
                </a:ext>
              </a:extLst>
            </p:cNvPr>
            <p:cNvSpPr/>
            <p:nvPr/>
          </p:nvSpPr>
          <p:spPr>
            <a:xfrm rot="8068372">
              <a:off x="8996564" y="20111"/>
              <a:ext cx="3129356" cy="10386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Isosceles Triangle 4">
              <a:extLst>
                <a:ext uri="{FF2B5EF4-FFF2-40B4-BE49-F238E27FC236}">
                  <a16:creationId xmlns:a16="http://schemas.microsoft.com/office/drawing/2014/main" id="{CB795622-2634-4EB9-8613-CBA08FD73E13}"/>
                </a:ext>
              </a:extLst>
            </p:cNvPr>
            <p:cNvSpPr/>
            <p:nvPr/>
          </p:nvSpPr>
          <p:spPr>
            <a:xfrm rot="16200000">
              <a:off x="9983523" y="836878"/>
              <a:ext cx="3045356" cy="1371599"/>
            </a:xfrm>
            <a:prstGeom prst="triangle">
              <a:avLst>
                <a:gd name="adj" fmla="val 4785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Isosceles Triangle 5">
              <a:extLst>
                <a:ext uri="{FF2B5EF4-FFF2-40B4-BE49-F238E27FC236}">
                  <a16:creationId xmlns:a16="http://schemas.microsoft.com/office/drawing/2014/main" id="{FB3E828E-9E34-4B84-9B27-8EB813828924}"/>
                </a:ext>
              </a:extLst>
            </p:cNvPr>
            <p:cNvSpPr/>
            <p:nvPr/>
          </p:nvSpPr>
          <p:spPr>
            <a:xfrm rot="10800000">
              <a:off x="6696036" y="0"/>
              <a:ext cx="3045356" cy="1371599"/>
            </a:xfrm>
            <a:prstGeom prst="triangle">
              <a:avLst>
                <a:gd name="adj" fmla="val 4785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 name="Group 2">
            <a:extLst>
              <a:ext uri="{FF2B5EF4-FFF2-40B4-BE49-F238E27FC236}">
                <a16:creationId xmlns:a16="http://schemas.microsoft.com/office/drawing/2014/main" id="{1E96D07A-62B7-4C57-A74C-87099390744B}"/>
              </a:ext>
            </a:extLst>
          </p:cNvPr>
          <p:cNvGrpSpPr/>
          <p:nvPr/>
        </p:nvGrpSpPr>
        <p:grpSpPr>
          <a:xfrm>
            <a:off x="5095184" y="304801"/>
            <a:ext cx="3851198" cy="765523"/>
            <a:chOff x="849085" y="762000"/>
            <a:chExt cx="3851198" cy="1066800"/>
          </a:xfrm>
        </p:grpSpPr>
        <p:sp>
          <p:nvSpPr>
            <p:cNvPr id="7" name="Rectangle 6">
              <a:extLst>
                <a:ext uri="{FF2B5EF4-FFF2-40B4-BE49-F238E27FC236}">
                  <a16:creationId xmlns:a16="http://schemas.microsoft.com/office/drawing/2014/main" id="{226257C4-7D4D-4F64-8791-B3EBAB245035}"/>
                </a:ext>
              </a:extLst>
            </p:cNvPr>
            <p:cNvSpPr/>
            <p:nvPr/>
          </p:nvSpPr>
          <p:spPr>
            <a:xfrm>
              <a:off x="849086" y="762000"/>
              <a:ext cx="3851197" cy="106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chemeClr val="tx1"/>
                  </a:solidFill>
                </a:rPr>
                <a:t>Les raisons</a:t>
              </a:r>
            </a:p>
          </p:txBody>
        </p:sp>
        <p:sp>
          <p:nvSpPr>
            <p:cNvPr id="8" name="Rectangle 7">
              <a:extLst>
                <a:ext uri="{FF2B5EF4-FFF2-40B4-BE49-F238E27FC236}">
                  <a16:creationId xmlns:a16="http://schemas.microsoft.com/office/drawing/2014/main" id="{520E36D4-01D2-401A-95F4-5D05F5252862}"/>
                </a:ext>
              </a:extLst>
            </p:cNvPr>
            <p:cNvSpPr/>
            <p:nvPr/>
          </p:nvSpPr>
          <p:spPr>
            <a:xfrm rot="5400000">
              <a:off x="402771" y="1208314"/>
              <a:ext cx="1066800" cy="174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6" name="Rectangle: Rounded Corners 25">
            <a:extLst>
              <a:ext uri="{FF2B5EF4-FFF2-40B4-BE49-F238E27FC236}">
                <a16:creationId xmlns:a16="http://schemas.microsoft.com/office/drawing/2014/main" id="{792F7D82-AC44-476D-8CED-4329153F5A95}"/>
              </a:ext>
            </a:extLst>
          </p:cNvPr>
          <p:cNvSpPr/>
          <p:nvPr/>
        </p:nvSpPr>
        <p:spPr>
          <a:xfrm>
            <a:off x="3017084" y="1630759"/>
            <a:ext cx="8160736"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i="0" dirty="0">
                <a:solidFill>
                  <a:srgbClr val="0070C0"/>
                </a:solidFill>
                <a:effectLst/>
                <a:latin typeface="Söhne"/>
              </a:rPr>
              <a:t>Indépendance et Autonomie </a:t>
            </a:r>
            <a:endParaRPr lang="fr-FR" sz="3600" b="1" dirty="0">
              <a:solidFill>
                <a:srgbClr val="0070C0"/>
              </a:solidFill>
            </a:endParaRPr>
          </a:p>
        </p:txBody>
      </p:sp>
      <p:sp>
        <p:nvSpPr>
          <p:cNvPr id="27" name="Rectangle: Rounded Corners 26">
            <a:extLst>
              <a:ext uri="{FF2B5EF4-FFF2-40B4-BE49-F238E27FC236}">
                <a16:creationId xmlns:a16="http://schemas.microsoft.com/office/drawing/2014/main" id="{95BE607C-9204-4944-8812-B22C5FD135B0}"/>
              </a:ext>
            </a:extLst>
          </p:cNvPr>
          <p:cNvSpPr/>
          <p:nvPr/>
        </p:nvSpPr>
        <p:spPr>
          <a:xfrm>
            <a:off x="12427008" y="2542641"/>
            <a:ext cx="8160737"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Opportunités Financières </a:t>
            </a:r>
          </a:p>
        </p:txBody>
      </p:sp>
      <p:sp>
        <p:nvSpPr>
          <p:cNvPr id="28" name="Rectangle: Rounded Corners 27">
            <a:extLst>
              <a:ext uri="{FF2B5EF4-FFF2-40B4-BE49-F238E27FC236}">
                <a16:creationId xmlns:a16="http://schemas.microsoft.com/office/drawing/2014/main" id="{03983906-712F-4F6F-AFF9-804FC7DAC3A0}"/>
              </a:ext>
            </a:extLst>
          </p:cNvPr>
          <p:cNvSpPr/>
          <p:nvPr/>
        </p:nvSpPr>
        <p:spPr>
          <a:xfrm>
            <a:off x="12427006" y="3636542"/>
            <a:ext cx="8160739"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Insatisfaction avec l'Emploi Traditionnel</a:t>
            </a:r>
          </a:p>
        </p:txBody>
      </p:sp>
      <p:sp>
        <p:nvSpPr>
          <p:cNvPr id="29" name="Rectangle: Rounded Corners 28">
            <a:extLst>
              <a:ext uri="{FF2B5EF4-FFF2-40B4-BE49-F238E27FC236}">
                <a16:creationId xmlns:a16="http://schemas.microsoft.com/office/drawing/2014/main" id="{3F1CDACA-2073-4720-8358-9087F7A6A6B0}"/>
              </a:ext>
            </a:extLst>
          </p:cNvPr>
          <p:cNvSpPr/>
          <p:nvPr/>
        </p:nvSpPr>
        <p:spPr>
          <a:xfrm>
            <a:off x="12427009" y="4730443"/>
            <a:ext cx="8160739"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Héritage et Impact</a:t>
            </a:r>
          </a:p>
        </p:txBody>
      </p:sp>
      <p:sp>
        <p:nvSpPr>
          <p:cNvPr id="30" name="Rectangle: Rounded Corners 29">
            <a:extLst>
              <a:ext uri="{FF2B5EF4-FFF2-40B4-BE49-F238E27FC236}">
                <a16:creationId xmlns:a16="http://schemas.microsoft.com/office/drawing/2014/main" id="{6166EAB3-A465-441F-B407-FAD2ACAE75F3}"/>
              </a:ext>
            </a:extLst>
          </p:cNvPr>
          <p:cNvSpPr/>
          <p:nvPr/>
        </p:nvSpPr>
        <p:spPr>
          <a:xfrm>
            <a:off x="12427009" y="5824344"/>
            <a:ext cx="8160738"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Équilibre Travail – Vie Personnelle</a:t>
            </a:r>
          </a:p>
        </p:txBody>
      </p:sp>
    </p:spTree>
    <p:extLst>
      <p:ext uri="{BB962C8B-B14F-4D97-AF65-F5344CB8AC3E}">
        <p14:creationId xmlns:p14="http://schemas.microsoft.com/office/powerpoint/2010/main" val="12491047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B5DC96-07EF-4E52-9511-860557C881EE}"/>
              </a:ext>
            </a:extLst>
          </p:cNvPr>
          <p:cNvPicPr>
            <a:picLocks noChangeAspect="1"/>
          </p:cNvPicPr>
          <p:nvPr/>
        </p:nvPicPr>
        <p:blipFill rotWithShape="1">
          <a:blip r:embed="rId2">
            <a:extLst>
              <a:ext uri="{28A0092B-C50C-407E-A947-70E740481C1C}">
                <a14:useLocalDpi xmlns:a14="http://schemas.microsoft.com/office/drawing/2010/main" val="0"/>
              </a:ext>
            </a:extLst>
          </a:blip>
          <a:srcRect t="1" b="30667"/>
          <a:stretch/>
        </p:blipFill>
        <p:spPr>
          <a:xfrm>
            <a:off x="1909752" y="0"/>
            <a:ext cx="7954485" cy="2377439"/>
          </a:xfrm>
          <a:prstGeom prst="rect">
            <a:avLst/>
          </a:prstGeom>
        </p:spPr>
      </p:pic>
      <p:sp>
        <p:nvSpPr>
          <p:cNvPr id="4" name="Rectangle 3">
            <a:extLst>
              <a:ext uri="{FF2B5EF4-FFF2-40B4-BE49-F238E27FC236}">
                <a16:creationId xmlns:a16="http://schemas.microsoft.com/office/drawing/2014/main" id="{5E715DDF-D898-4351-A2A9-197A7306708E}"/>
              </a:ext>
            </a:extLst>
          </p:cNvPr>
          <p:cNvSpPr/>
          <p:nvPr/>
        </p:nvSpPr>
        <p:spPr>
          <a:xfrm>
            <a:off x="658368" y="2926076"/>
            <a:ext cx="3858768" cy="502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SAID BZIOUI</a:t>
            </a:r>
          </a:p>
        </p:txBody>
      </p:sp>
      <p:sp>
        <p:nvSpPr>
          <p:cNvPr id="5" name="Rectangle 4">
            <a:extLst>
              <a:ext uri="{FF2B5EF4-FFF2-40B4-BE49-F238E27FC236}">
                <a16:creationId xmlns:a16="http://schemas.microsoft.com/office/drawing/2014/main" id="{DDE3A0A4-805F-41D1-8D8F-24EBD1D5CF6C}"/>
              </a:ext>
            </a:extLst>
          </p:cNvPr>
          <p:cNvSpPr/>
          <p:nvPr/>
        </p:nvSpPr>
        <p:spPr>
          <a:xfrm>
            <a:off x="-4096512" y="3493011"/>
            <a:ext cx="3858768" cy="502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fr-FR" sz="2800" b="1" dirty="0"/>
              <a:t>KHALID ELAASRI</a:t>
            </a:r>
          </a:p>
        </p:txBody>
      </p:sp>
      <p:sp>
        <p:nvSpPr>
          <p:cNvPr id="6" name="Rectangle 5">
            <a:extLst>
              <a:ext uri="{FF2B5EF4-FFF2-40B4-BE49-F238E27FC236}">
                <a16:creationId xmlns:a16="http://schemas.microsoft.com/office/drawing/2014/main" id="{13FC96D3-0A35-4C57-9F67-CB47D99C755B}"/>
              </a:ext>
            </a:extLst>
          </p:cNvPr>
          <p:cNvSpPr/>
          <p:nvPr/>
        </p:nvSpPr>
        <p:spPr>
          <a:xfrm>
            <a:off x="-4096512" y="4123956"/>
            <a:ext cx="3858768" cy="502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ANWAR ESABIRI</a:t>
            </a:r>
          </a:p>
        </p:txBody>
      </p:sp>
      <p:sp>
        <p:nvSpPr>
          <p:cNvPr id="7" name="Rectangle 6">
            <a:extLst>
              <a:ext uri="{FF2B5EF4-FFF2-40B4-BE49-F238E27FC236}">
                <a16:creationId xmlns:a16="http://schemas.microsoft.com/office/drawing/2014/main" id="{E19490B9-495F-4319-9D34-6B3CC37DBD55}"/>
              </a:ext>
            </a:extLst>
          </p:cNvPr>
          <p:cNvSpPr/>
          <p:nvPr/>
        </p:nvSpPr>
        <p:spPr>
          <a:xfrm>
            <a:off x="-4096512" y="4754901"/>
            <a:ext cx="3858768" cy="502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ILYAS ESSANI</a:t>
            </a:r>
          </a:p>
        </p:txBody>
      </p:sp>
      <p:sp>
        <p:nvSpPr>
          <p:cNvPr id="8" name="Rectangle 7">
            <a:extLst>
              <a:ext uri="{FF2B5EF4-FFF2-40B4-BE49-F238E27FC236}">
                <a16:creationId xmlns:a16="http://schemas.microsoft.com/office/drawing/2014/main" id="{FCBCF5AD-3D49-476C-9991-6807A18E3B2C}"/>
              </a:ext>
            </a:extLst>
          </p:cNvPr>
          <p:cNvSpPr/>
          <p:nvPr/>
        </p:nvSpPr>
        <p:spPr>
          <a:xfrm>
            <a:off x="3674146" y="2322574"/>
            <a:ext cx="5157216" cy="502924"/>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C00000"/>
                </a:solidFill>
                <a:latin typeface="Consolas" panose="020B0609020204030204" pitchFamily="49" charset="0"/>
              </a:rPr>
              <a:t>RÉALISER PAR:</a:t>
            </a:r>
          </a:p>
        </p:txBody>
      </p:sp>
    </p:spTree>
    <p:extLst>
      <p:ext uri="{BB962C8B-B14F-4D97-AF65-F5344CB8AC3E}">
        <p14:creationId xmlns:p14="http://schemas.microsoft.com/office/powerpoint/2010/main" val="67826844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9E2765-16A2-4F36-9536-CE714C226F75}"/>
              </a:ext>
            </a:extLst>
          </p:cNvPr>
          <p:cNvGrpSpPr/>
          <p:nvPr/>
        </p:nvGrpSpPr>
        <p:grpSpPr>
          <a:xfrm rot="16200000">
            <a:off x="-1766208" y="712673"/>
            <a:ext cx="5495964" cy="4070621"/>
            <a:chOff x="6696036" y="-1025265"/>
            <a:chExt cx="5495964" cy="4070621"/>
          </a:xfrm>
        </p:grpSpPr>
        <p:sp>
          <p:nvSpPr>
            <p:cNvPr id="4" name="Rectangle 3">
              <a:extLst>
                <a:ext uri="{FF2B5EF4-FFF2-40B4-BE49-F238E27FC236}">
                  <a16:creationId xmlns:a16="http://schemas.microsoft.com/office/drawing/2014/main" id="{E736DA7C-9899-49A0-B960-864A9C148947}"/>
                </a:ext>
              </a:extLst>
            </p:cNvPr>
            <p:cNvSpPr/>
            <p:nvPr/>
          </p:nvSpPr>
          <p:spPr>
            <a:xfrm rot="8068372">
              <a:off x="8996564" y="20111"/>
              <a:ext cx="3129356" cy="10386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Isosceles Triangle 4">
              <a:extLst>
                <a:ext uri="{FF2B5EF4-FFF2-40B4-BE49-F238E27FC236}">
                  <a16:creationId xmlns:a16="http://schemas.microsoft.com/office/drawing/2014/main" id="{CB795622-2634-4EB9-8613-CBA08FD73E13}"/>
                </a:ext>
              </a:extLst>
            </p:cNvPr>
            <p:cNvSpPr/>
            <p:nvPr/>
          </p:nvSpPr>
          <p:spPr>
            <a:xfrm rot="16200000">
              <a:off x="9983523" y="836878"/>
              <a:ext cx="3045356" cy="1371599"/>
            </a:xfrm>
            <a:prstGeom prst="triangle">
              <a:avLst>
                <a:gd name="adj" fmla="val 4785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Isosceles Triangle 5">
              <a:extLst>
                <a:ext uri="{FF2B5EF4-FFF2-40B4-BE49-F238E27FC236}">
                  <a16:creationId xmlns:a16="http://schemas.microsoft.com/office/drawing/2014/main" id="{FB3E828E-9E34-4B84-9B27-8EB813828924}"/>
                </a:ext>
              </a:extLst>
            </p:cNvPr>
            <p:cNvSpPr/>
            <p:nvPr/>
          </p:nvSpPr>
          <p:spPr>
            <a:xfrm rot="10800000">
              <a:off x="6696036" y="0"/>
              <a:ext cx="3045356" cy="1371599"/>
            </a:xfrm>
            <a:prstGeom prst="triangle">
              <a:avLst>
                <a:gd name="adj" fmla="val 4785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 name="Group 2">
            <a:extLst>
              <a:ext uri="{FF2B5EF4-FFF2-40B4-BE49-F238E27FC236}">
                <a16:creationId xmlns:a16="http://schemas.microsoft.com/office/drawing/2014/main" id="{1E96D07A-62B7-4C57-A74C-87099390744B}"/>
              </a:ext>
            </a:extLst>
          </p:cNvPr>
          <p:cNvGrpSpPr/>
          <p:nvPr/>
        </p:nvGrpSpPr>
        <p:grpSpPr>
          <a:xfrm>
            <a:off x="5095184" y="304801"/>
            <a:ext cx="3851198" cy="765523"/>
            <a:chOff x="849085" y="762000"/>
            <a:chExt cx="3851198" cy="1066800"/>
          </a:xfrm>
        </p:grpSpPr>
        <p:sp>
          <p:nvSpPr>
            <p:cNvPr id="7" name="Rectangle 6">
              <a:extLst>
                <a:ext uri="{FF2B5EF4-FFF2-40B4-BE49-F238E27FC236}">
                  <a16:creationId xmlns:a16="http://schemas.microsoft.com/office/drawing/2014/main" id="{226257C4-7D4D-4F64-8791-B3EBAB245035}"/>
                </a:ext>
              </a:extLst>
            </p:cNvPr>
            <p:cNvSpPr/>
            <p:nvPr/>
          </p:nvSpPr>
          <p:spPr>
            <a:xfrm>
              <a:off x="849086" y="762000"/>
              <a:ext cx="3851197" cy="106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chemeClr val="tx1"/>
                  </a:solidFill>
                </a:rPr>
                <a:t>Les raisons</a:t>
              </a:r>
            </a:p>
          </p:txBody>
        </p:sp>
        <p:sp>
          <p:nvSpPr>
            <p:cNvPr id="8" name="Rectangle 7">
              <a:extLst>
                <a:ext uri="{FF2B5EF4-FFF2-40B4-BE49-F238E27FC236}">
                  <a16:creationId xmlns:a16="http://schemas.microsoft.com/office/drawing/2014/main" id="{520E36D4-01D2-401A-95F4-5D05F5252862}"/>
                </a:ext>
              </a:extLst>
            </p:cNvPr>
            <p:cNvSpPr/>
            <p:nvPr/>
          </p:nvSpPr>
          <p:spPr>
            <a:xfrm rot="5400000">
              <a:off x="402771" y="1208314"/>
              <a:ext cx="1066800" cy="174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6" name="Rectangle: Rounded Corners 25">
            <a:extLst>
              <a:ext uri="{FF2B5EF4-FFF2-40B4-BE49-F238E27FC236}">
                <a16:creationId xmlns:a16="http://schemas.microsoft.com/office/drawing/2014/main" id="{792F7D82-AC44-476D-8CED-4329153F5A95}"/>
              </a:ext>
            </a:extLst>
          </p:cNvPr>
          <p:cNvSpPr/>
          <p:nvPr/>
        </p:nvSpPr>
        <p:spPr>
          <a:xfrm>
            <a:off x="3017084" y="1630759"/>
            <a:ext cx="8160736"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i="0" dirty="0">
                <a:solidFill>
                  <a:srgbClr val="0070C0"/>
                </a:solidFill>
                <a:effectLst/>
                <a:latin typeface="Söhne"/>
              </a:rPr>
              <a:t>Indépendance et Autonomie </a:t>
            </a:r>
            <a:endParaRPr lang="fr-FR" sz="3600" b="1" dirty="0">
              <a:solidFill>
                <a:srgbClr val="0070C0"/>
              </a:solidFill>
            </a:endParaRPr>
          </a:p>
        </p:txBody>
      </p:sp>
      <p:sp>
        <p:nvSpPr>
          <p:cNvPr id="27" name="Rectangle: Rounded Corners 26">
            <a:extLst>
              <a:ext uri="{FF2B5EF4-FFF2-40B4-BE49-F238E27FC236}">
                <a16:creationId xmlns:a16="http://schemas.microsoft.com/office/drawing/2014/main" id="{95BE607C-9204-4944-8812-B22C5FD135B0}"/>
              </a:ext>
            </a:extLst>
          </p:cNvPr>
          <p:cNvSpPr/>
          <p:nvPr/>
        </p:nvSpPr>
        <p:spPr>
          <a:xfrm>
            <a:off x="3017084" y="2655440"/>
            <a:ext cx="8160737"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Opportunités Financières </a:t>
            </a:r>
          </a:p>
        </p:txBody>
      </p:sp>
      <p:sp>
        <p:nvSpPr>
          <p:cNvPr id="28" name="Rectangle: Rounded Corners 27">
            <a:extLst>
              <a:ext uri="{FF2B5EF4-FFF2-40B4-BE49-F238E27FC236}">
                <a16:creationId xmlns:a16="http://schemas.microsoft.com/office/drawing/2014/main" id="{03983906-712F-4F6F-AFF9-804FC7DAC3A0}"/>
              </a:ext>
            </a:extLst>
          </p:cNvPr>
          <p:cNvSpPr/>
          <p:nvPr/>
        </p:nvSpPr>
        <p:spPr>
          <a:xfrm>
            <a:off x="12427006" y="3636542"/>
            <a:ext cx="8160739"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Insatisfaction avec l'Emploi Traditionnel</a:t>
            </a:r>
          </a:p>
        </p:txBody>
      </p:sp>
      <p:sp>
        <p:nvSpPr>
          <p:cNvPr id="29" name="Rectangle: Rounded Corners 28">
            <a:extLst>
              <a:ext uri="{FF2B5EF4-FFF2-40B4-BE49-F238E27FC236}">
                <a16:creationId xmlns:a16="http://schemas.microsoft.com/office/drawing/2014/main" id="{3F1CDACA-2073-4720-8358-9087F7A6A6B0}"/>
              </a:ext>
            </a:extLst>
          </p:cNvPr>
          <p:cNvSpPr/>
          <p:nvPr/>
        </p:nvSpPr>
        <p:spPr>
          <a:xfrm>
            <a:off x="12427009" y="4730443"/>
            <a:ext cx="8160739"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Héritage et Impact</a:t>
            </a:r>
          </a:p>
        </p:txBody>
      </p:sp>
      <p:sp>
        <p:nvSpPr>
          <p:cNvPr id="30" name="Rectangle: Rounded Corners 29">
            <a:extLst>
              <a:ext uri="{FF2B5EF4-FFF2-40B4-BE49-F238E27FC236}">
                <a16:creationId xmlns:a16="http://schemas.microsoft.com/office/drawing/2014/main" id="{6166EAB3-A465-441F-B407-FAD2ACAE75F3}"/>
              </a:ext>
            </a:extLst>
          </p:cNvPr>
          <p:cNvSpPr/>
          <p:nvPr/>
        </p:nvSpPr>
        <p:spPr>
          <a:xfrm>
            <a:off x="12427009" y="5824344"/>
            <a:ext cx="8160738"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Équilibre Travail – Vie Personnelle</a:t>
            </a:r>
          </a:p>
        </p:txBody>
      </p:sp>
    </p:spTree>
    <p:extLst>
      <p:ext uri="{BB962C8B-B14F-4D97-AF65-F5344CB8AC3E}">
        <p14:creationId xmlns:p14="http://schemas.microsoft.com/office/powerpoint/2010/main" val="38776688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9E2765-16A2-4F36-9536-CE714C226F75}"/>
              </a:ext>
            </a:extLst>
          </p:cNvPr>
          <p:cNvGrpSpPr/>
          <p:nvPr/>
        </p:nvGrpSpPr>
        <p:grpSpPr>
          <a:xfrm rot="16200000">
            <a:off x="-1766208" y="712673"/>
            <a:ext cx="5495964" cy="4070621"/>
            <a:chOff x="6696036" y="-1025265"/>
            <a:chExt cx="5495964" cy="4070621"/>
          </a:xfrm>
        </p:grpSpPr>
        <p:sp>
          <p:nvSpPr>
            <p:cNvPr id="4" name="Rectangle 3">
              <a:extLst>
                <a:ext uri="{FF2B5EF4-FFF2-40B4-BE49-F238E27FC236}">
                  <a16:creationId xmlns:a16="http://schemas.microsoft.com/office/drawing/2014/main" id="{E736DA7C-9899-49A0-B960-864A9C148947}"/>
                </a:ext>
              </a:extLst>
            </p:cNvPr>
            <p:cNvSpPr/>
            <p:nvPr/>
          </p:nvSpPr>
          <p:spPr>
            <a:xfrm rot="8068372">
              <a:off x="8996564" y="20111"/>
              <a:ext cx="3129356" cy="10386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Isosceles Triangle 4">
              <a:extLst>
                <a:ext uri="{FF2B5EF4-FFF2-40B4-BE49-F238E27FC236}">
                  <a16:creationId xmlns:a16="http://schemas.microsoft.com/office/drawing/2014/main" id="{CB795622-2634-4EB9-8613-CBA08FD73E13}"/>
                </a:ext>
              </a:extLst>
            </p:cNvPr>
            <p:cNvSpPr/>
            <p:nvPr/>
          </p:nvSpPr>
          <p:spPr>
            <a:xfrm rot="16200000">
              <a:off x="9983523" y="836878"/>
              <a:ext cx="3045356" cy="1371599"/>
            </a:xfrm>
            <a:prstGeom prst="triangle">
              <a:avLst>
                <a:gd name="adj" fmla="val 4785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Isosceles Triangle 5">
              <a:extLst>
                <a:ext uri="{FF2B5EF4-FFF2-40B4-BE49-F238E27FC236}">
                  <a16:creationId xmlns:a16="http://schemas.microsoft.com/office/drawing/2014/main" id="{FB3E828E-9E34-4B84-9B27-8EB813828924}"/>
                </a:ext>
              </a:extLst>
            </p:cNvPr>
            <p:cNvSpPr/>
            <p:nvPr/>
          </p:nvSpPr>
          <p:spPr>
            <a:xfrm rot="10800000">
              <a:off x="6696036" y="0"/>
              <a:ext cx="3045356" cy="1371599"/>
            </a:xfrm>
            <a:prstGeom prst="triangle">
              <a:avLst>
                <a:gd name="adj" fmla="val 4785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 name="Group 2">
            <a:extLst>
              <a:ext uri="{FF2B5EF4-FFF2-40B4-BE49-F238E27FC236}">
                <a16:creationId xmlns:a16="http://schemas.microsoft.com/office/drawing/2014/main" id="{1E96D07A-62B7-4C57-A74C-87099390744B}"/>
              </a:ext>
            </a:extLst>
          </p:cNvPr>
          <p:cNvGrpSpPr/>
          <p:nvPr/>
        </p:nvGrpSpPr>
        <p:grpSpPr>
          <a:xfrm>
            <a:off x="5095184" y="304801"/>
            <a:ext cx="3851198" cy="765523"/>
            <a:chOff x="849085" y="762000"/>
            <a:chExt cx="3851198" cy="1066800"/>
          </a:xfrm>
        </p:grpSpPr>
        <p:sp>
          <p:nvSpPr>
            <p:cNvPr id="7" name="Rectangle 6">
              <a:extLst>
                <a:ext uri="{FF2B5EF4-FFF2-40B4-BE49-F238E27FC236}">
                  <a16:creationId xmlns:a16="http://schemas.microsoft.com/office/drawing/2014/main" id="{226257C4-7D4D-4F64-8791-B3EBAB245035}"/>
                </a:ext>
              </a:extLst>
            </p:cNvPr>
            <p:cNvSpPr/>
            <p:nvPr/>
          </p:nvSpPr>
          <p:spPr>
            <a:xfrm>
              <a:off x="849086" y="762000"/>
              <a:ext cx="3851197" cy="106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chemeClr val="tx1"/>
                  </a:solidFill>
                </a:rPr>
                <a:t>Les raisons</a:t>
              </a:r>
            </a:p>
          </p:txBody>
        </p:sp>
        <p:sp>
          <p:nvSpPr>
            <p:cNvPr id="8" name="Rectangle 7">
              <a:extLst>
                <a:ext uri="{FF2B5EF4-FFF2-40B4-BE49-F238E27FC236}">
                  <a16:creationId xmlns:a16="http://schemas.microsoft.com/office/drawing/2014/main" id="{520E36D4-01D2-401A-95F4-5D05F5252862}"/>
                </a:ext>
              </a:extLst>
            </p:cNvPr>
            <p:cNvSpPr/>
            <p:nvPr/>
          </p:nvSpPr>
          <p:spPr>
            <a:xfrm rot="5400000">
              <a:off x="402771" y="1208314"/>
              <a:ext cx="1066800" cy="174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6" name="Rectangle: Rounded Corners 25">
            <a:extLst>
              <a:ext uri="{FF2B5EF4-FFF2-40B4-BE49-F238E27FC236}">
                <a16:creationId xmlns:a16="http://schemas.microsoft.com/office/drawing/2014/main" id="{792F7D82-AC44-476D-8CED-4329153F5A95}"/>
              </a:ext>
            </a:extLst>
          </p:cNvPr>
          <p:cNvSpPr/>
          <p:nvPr/>
        </p:nvSpPr>
        <p:spPr>
          <a:xfrm>
            <a:off x="3017084" y="1630759"/>
            <a:ext cx="8160736"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i="0" dirty="0">
                <a:solidFill>
                  <a:srgbClr val="0070C0"/>
                </a:solidFill>
                <a:effectLst/>
                <a:latin typeface="Söhne"/>
              </a:rPr>
              <a:t>Indépendance et Autonomie </a:t>
            </a:r>
            <a:endParaRPr lang="fr-FR" sz="3600" b="1" dirty="0">
              <a:solidFill>
                <a:srgbClr val="0070C0"/>
              </a:solidFill>
            </a:endParaRPr>
          </a:p>
        </p:txBody>
      </p:sp>
      <p:sp>
        <p:nvSpPr>
          <p:cNvPr id="27" name="Rectangle: Rounded Corners 26">
            <a:extLst>
              <a:ext uri="{FF2B5EF4-FFF2-40B4-BE49-F238E27FC236}">
                <a16:creationId xmlns:a16="http://schemas.microsoft.com/office/drawing/2014/main" id="{95BE607C-9204-4944-8812-B22C5FD135B0}"/>
              </a:ext>
            </a:extLst>
          </p:cNvPr>
          <p:cNvSpPr/>
          <p:nvPr/>
        </p:nvSpPr>
        <p:spPr>
          <a:xfrm>
            <a:off x="3017084" y="2655440"/>
            <a:ext cx="8160737"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Opportunités Financières </a:t>
            </a:r>
          </a:p>
        </p:txBody>
      </p:sp>
      <p:sp>
        <p:nvSpPr>
          <p:cNvPr id="28" name="Rectangle: Rounded Corners 27">
            <a:extLst>
              <a:ext uri="{FF2B5EF4-FFF2-40B4-BE49-F238E27FC236}">
                <a16:creationId xmlns:a16="http://schemas.microsoft.com/office/drawing/2014/main" id="{03983906-712F-4F6F-AFF9-804FC7DAC3A0}"/>
              </a:ext>
            </a:extLst>
          </p:cNvPr>
          <p:cNvSpPr/>
          <p:nvPr/>
        </p:nvSpPr>
        <p:spPr>
          <a:xfrm>
            <a:off x="3017084" y="3680121"/>
            <a:ext cx="8160739"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Insatisfaction avec l'Emploi Traditionnel</a:t>
            </a:r>
          </a:p>
        </p:txBody>
      </p:sp>
      <p:sp>
        <p:nvSpPr>
          <p:cNvPr id="29" name="Rectangle: Rounded Corners 28">
            <a:extLst>
              <a:ext uri="{FF2B5EF4-FFF2-40B4-BE49-F238E27FC236}">
                <a16:creationId xmlns:a16="http://schemas.microsoft.com/office/drawing/2014/main" id="{3F1CDACA-2073-4720-8358-9087F7A6A6B0}"/>
              </a:ext>
            </a:extLst>
          </p:cNvPr>
          <p:cNvSpPr/>
          <p:nvPr/>
        </p:nvSpPr>
        <p:spPr>
          <a:xfrm>
            <a:off x="12427009" y="4730443"/>
            <a:ext cx="8160739"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Héritage et Impact</a:t>
            </a:r>
          </a:p>
        </p:txBody>
      </p:sp>
      <p:sp>
        <p:nvSpPr>
          <p:cNvPr id="30" name="Rectangle: Rounded Corners 29">
            <a:extLst>
              <a:ext uri="{FF2B5EF4-FFF2-40B4-BE49-F238E27FC236}">
                <a16:creationId xmlns:a16="http://schemas.microsoft.com/office/drawing/2014/main" id="{6166EAB3-A465-441F-B407-FAD2ACAE75F3}"/>
              </a:ext>
            </a:extLst>
          </p:cNvPr>
          <p:cNvSpPr/>
          <p:nvPr/>
        </p:nvSpPr>
        <p:spPr>
          <a:xfrm>
            <a:off x="12427009" y="5824344"/>
            <a:ext cx="8160738"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Équilibre Travail – Vie Personnelle</a:t>
            </a:r>
          </a:p>
        </p:txBody>
      </p:sp>
    </p:spTree>
    <p:extLst>
      <p:ext uri="{BB962C8B-B14F-4D97-AF65-F5344CB8AC3E}">
        <p14:creationId xmlns:p14="http://schemas.microsoft.com/office/powerpoint/2010/main" val="221856477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9E2765-16A2-4F36-9536-CE714C226F75}"/>
              </a:ext>
            </a:extLst>
          </p:cNvPr>
          <p:cNvGrpSpPr/>
          <p:nvPr/>
        </p:nvGrpSpPr>
        <p:grpSpPr>
          <a:xfrm rot="16200000">
            <a:off x="-1766208" y="712673"/>
            <a:ext cx="5495964" cy="4070621"/>
            <a:chOff x="6696036" y="-1025265"/>
            <a:chExt cx="5495964" cy="4070621"/>
          </a:xfrm>
        </p:grpSpPr>
        <p:sp>
          <p:nvSpPr>
            <p:cNvPr id="4" name="Rectangle 3">
              <a:extLst>
                <a:ext uri="{FF2B5EF4-FFF2-40B4-BE49-F238E27FC236}">
                  <a16:creationId xmlns:a16="http://schemas.microsoft.com/office/drawing/2014/main" id="{E736DA7C-9899-49A0-B960-864A9C148947}"/>
                </a:ext>
              </a:extLst>
            </p:cNvPr>
            <p:cNvSpPr/>
            <p:nvPr/>
          </p:nvSpPr>
          <p:spPr>
            <a:xfrm rot="8068372">
              <a:off x="8996564" y="20111"/>
              <a:ext cx="3129356" cy="10386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Isosceles Triangle 4">
              <a:extLst>
                <a:ext uri="{FF2B5EF4-FFF2-40B4-BE49-F238E27FC236}">
                  <a16:creationId xmlns:a16="http://schemas.microsoft.com/office/drawing/2014/main" id="{CB795622-2634-4EB9-8613-CBA08FD73E13}"/>
                </a:ext>
              </a:extLst>
            </p:cNvPr>
            <p:cNvSpPr/>
            <p:nvPr/>
          </p:nvSpPr>
          <p:spPr>
            <a:xfrm rot="16200000">
              <a:off x="9983523" y="836878"/>
              <a:ext cx="3045356" cy="1371599"/>
            </a:xfrm>
            <a:prstGeom prst="triangle">
              <a:avLst>
                <a:gd name="adj" fmla="val 4785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Isosceles Triangle 5">
              <a:extLst>
                <a:ext uri="{FF2B5EF4-FFF2-40B4-BE49-F238E27FC236}">
                  <a16:creationId xmlns:a16="http://schemas.microsoft.com/office/drawing/2014/main" id="{FB3E828E-9E34-4B84-9B27-8EB813828924}"/>
                </a:ext>
              </a:extLst>
            </p:cNvPr>
            <p:cNvSpPr/>
            <p:nvPr/>
          </p:nvSpPr>
          <p:spPr>
            <a:xfrm rot="10800000">
              <a:off x="6696036" y="0"/>
              <a:ext cx="3045356" cy="1371599"/>
            </a:xfrm>
            <a:prstGeom prst="triangle">
              <a:avLst>
                <a:gd name="adj" fmla="val 4785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 name="Group 2">
            <a:extLst>
              <a:ext uri="{FF2B5EF4-FFF2-40B4-BE49-F238E27FC236}">
                <a16:creationId xmlns:a16="http://schemas.microsoft.com/office/drawing/2014/main" id="{1E96D07A-62B7-4C57-A74C-87099390744B}"/>
              </a:ext>
            </a:extLst>
          </p:cNvPr>
          <p:cNvGrpSpPr/>
          <p:nvPr/>
        </p:nvGrpSpPr>
        <p:grpSpPr>
          <a:xfrm>
            <a:off x="5095184" y="304801"/>
            <a:ext cx="3851198" cy="765523"/>
            <a:chOff x="849085" y="762000"/>
            <a:chExt cx="3851198" cy="1066800"/>
          </a:xfrm>
        </p:grpSpPr>
        <p:sp>
          <p:nvSpPr>
            <p:cNvPr id="7" name="Rectangle 6">
              <a:extLst>
                <a:ext uri="{FF2B5EF4-FFF2-40B4-BE49-F238E27FC236}">
                  <a16:creationId xmlns:a16="http://schemas.microsoft.com/office/drawing/2014/main" id="{226257C4-7D4D-4F64-8791-B3EBAB245035}"/>
                </a:ext>
              </a:extLst>
            </p:cNvPr>
            <p:cNvSpPr/>
            <p:nvPr/>
          </p:nvSpPr>
          <p:spPr>
            <a:xfrm>
              <a:off x="849086" y="762000"/>
              <a:ext cx="3851197" cy="106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chemeClr val="tx1"/>
                  </a:solidFill>
                </a:rPr>
                <a:t>Les raisons</a:t>
              </a:r>
            </a:p>
          </p:txBody>
        </p:sp>
        <p:sp>
          <p:nvSpPr>
            <p:cNvPr id="8" name="Rectangle 7">
              <a:extLst>
                <a:ext uri="{FF2B5EF4-FFF2-40B4-BE49-F238E27FC236}">
                  <a16:creationId xmlns:a16="http://schemas.microsoft.com/office/drawing/2014/main" id="{520E36D4-01D2-401A-95F4-5D05F5252862}"/>
                </a:ext>
              </a:extLst>
            </p:cNvPr>
            <p:cNvSpPr/>
            <p:nvPr/>
          </p:nvSpPr>
          <p:spPr>
            <a:xfrm rot="5400000">
              <a:off x="402771" y="1208314"/>
              <a:ext cx="1066800" cy="174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6" name="Rectangle: Rounded Corners 25">
            <a:extLst>
              <a:ext uri="{FF2B5EF4-FFF2-40B4-BE49-F238E27FC236}">
                <a16:creationId xmlns:a16="http://schemas.microsoft.com/office/drawing/2014/main" id="{792F7D82-AC44-476D-8CED-4329153F5A95}"/>
              </a:ext>
            </a:extLst>
          </p:cNvPr>
          <p:cNvSpPr/>
          <p:nvPr/>
        </p:nvSpPr>
        <p:spPr>
          <a:xfrm>
            <a:off x="3017084" y="1630759"/>
            <a:ext cx="8160736"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i="0" dirty="0">
                <a:solidFill>
                  <a:srgbClr val="0070C0"/>
                </a:solidFill>
                <a:effectLst/>
                <a:latin typeface="Söhne"/>
              </a:rPr>
              <a:t>Indépendance et Autonomie </a:t>
            </a:r>
            <a:endParaRPr lang="fr-FR" sz="3600" b="1" dirty="0">
              <a:solidFill>
                <a:srgbClr val="0070C0"/>
              </a:solidFill>
            </a:endParaRPr>
          </a:p>
        </p:txBody>
      </p:sp>
      <p:sp>
        <p:nvSpPr>
          <p:cNvPr id="27" name="Rectangle: Rounded Corners 26">
            <a:extLst>
              <a:ext uri="{FF2B5EF4-FFF2-40B4-BE49-F238E27FC236}">
                <a16:creationId xmlns:a16="http://schemas.microsoft.com/office/drawing/2014/main" id="{95BE607C-9204-4944-8812-B22C5FD135B0}"/>
              </a:ext>
            </a:extLst>
          </p:cNvPr>
          <p:cNvSpPr/>
          <p:nvPr/>
        </p:nvSpPr>
        <p:spPr>
          <a:xfrm>
            <a:off x="3017084" y="2655440"/>
            <a:ext cx="8160737"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Opportunités Financières </a:t>
            </a:r>
          </a:p>
        </p:txBody>
      </p:sp>
      <p:sp>
        <p:nvSpPr>
          <p:cNvPr id="28" name="Rectangle: Rounded Corners 27">
            <a:extLst>
              <a:ext uri="{FF2B5EF4-FFF2-40B4-BE49-F238E27FC236}">
                <a16:creationId xmlns:a16="http://schemas.microsoft.com/office/drawing/2014/main" id="{03983906-712F-4F6F-AFF9-804FC7DAC3A0}"/>
              </a:ext>
            </a:extLst>
          </p:cNvPr>
          <p:cNvSpPr/>
          <p:nvPr/>
        </p:nvSpPr>
        <p:spPr>
          <a:xfrm>
            <a:off x="3017084" y="3680121"/>
            <a:ext cx="8160739"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Insatisfaction avec l'Emploi Traditionnel</a:t>
            </a:r>
          </a:p>
        </p:txBody>
      </p:sp>
      <p:sp>
        <p:nvSpPr>
          <p:cNvPr id="29" name="Rectangle: Rounded Corners 28">
            <a:extLst>
              <a:ext uri="{FF2B5EF4-FFF2-40B4-BE49-F238E27FC236}">
                <a16:creationId xmlns:a16="http://schemas.microsoft.com/office/drawing/2014/main" id="{3F1CDACA-2073-4720-8358-9087F7A6A6B0}"/>
              </a:ext>
            </a:extLst>
          </p:cNvPr>
          <p:cNvSpPr/>
          <p:nvPr/>
        </p:nvSpPr>
        <p:spPr>
          <a:xfrm>
            <a:off x="3017084" y="4704802"/>
            <a:ext cx="8160739"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Héritage et Impact</a:t>
            </a:r>
          </a:p>
        </p:txBody>
      </p:sp>
      <p:sp>
        <p:nvSpPr>
          <p:cNvPr id="30" name="Rectangle: Rounded Corners 29">
            <a:extLst>
              <a:ext uri="{FF2B5EF4-FFF2-40B4-BE49-F238E27FC236}">
                <a16:creationId xmlns:a16="http://schemas.microsoft.com/office/drawing/2014/main" id="{6166EAB3-A465-441F-B407-FAD2ACAE75F3}"/>
              </a:ext>
            </a:extLst>
          </p:cNvPr>
          <p:cNvSpPr/>
          <p:nvPr/>
        </p:nvSpPr>
        <p:spPr>
          <a:xfrm>
            <a:off x="12427009" y="5824344"/>
            <a:ext cx="8160738"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Équilibre Travail – Vie Personnelle</a:t>
            </a:r>
          </a:p>
        </p:txBody>
      </p:sp>
    </p:spTree>
    <p:extLst>
      <p:ext uri="{BB962C8B-B14F-4D97-AF65-F5344CB8AC3E}">
        <p14:creationId xmlns:p14="http://schemas.microsoft.com/office/powerpoint/2010/main" val="39353399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9E2765-16A2-4F36-9536-CE714C226F75}"/>
              </a:ext>
            </a:extLst>
          </p:cNvPr>
          <p:cNvGrpSpPr/>
          <p:nvPr/>
        </p:nvGrpSpPr>
        <p:grpSpPr>
          <a:xfrm rot="16200000">
            <a:off x="-1766208" y="712673"/>
            <a:ext cx="5495964" cy="4070621"/>
            <a:chOff x="6696036" y="-1025265"/>
            <a:chExt cx="5495964" cy="4070621"/>
          </a:xfrm>
        </p:grpSpPr>
        <p:sp>
          <p:nvSpPr>
            <p:cNvPr id="4" name="Rectangle 3">
              <a:extLst>
                <a:ext uri="{FF2B5EF4-FFF2-40B4-BE49-F238E27FC236}">
                  <a16:creationId xmlns:a16="http://schemas.microsoft.com/office/drawing/2014/main" id="{E736DA7C-9899-49A0-B960-864A9C148947}"/>
                </a:ext>
              </a:extLst>
            </p:cNvPr>
            <p:cNvSpPr/>
            <p:nvPr/>
          </p:nvSpPr>
          <p:spPr>
            <a:xfrm rot="8068372">
              <a:off x="8996564" y="20111"/>
              <a:ext cx="3129356" cy="10386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Isosceles Triangle 4">
              <a:extLst>
                <a:ext uri="{FF2B5EF4-FFF2-40B4-BE49-F238E27FC236}">
                  <a16:creationId xmlns:a16="http://schemas.microsoft.com/office/drawing/2014/main" id="{CB795622-2634-4EB9-8613-CBA08FD73E13}"/>
                </a:ext>
              </a:extLst>
            </p:cNvPr>
            <p:cNvSpPr/>
            <p:nvPr/>
          </p:nvSpPr>
          <p:spPr>
            <a:xfrm rot="16200000">
              <a:off x="9983523" y="836878"/>
              <a:ext cx="3045356" cy="1371599"/>
            </a:xfrm>
            <a:prstGeom prst="triangle">
              <a:avLst>
                <a:gd name="adj" fmla="val 4785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Isosceles Triangle 5">
              <a:extLst>
                <a:ext uri="{FF2B5EF4-FFF2-40B4-BE49-F238E27FC236}">
                  <a16:creationId xmlns:a16="http://schemas.microsoft.com/office/drawing/2014/main" id="{FB3E828E-9E34-4B84-9B27-8EB813828924}"/>
                </a:ext>
              </a:extLst>
            </p:cNvPr>
            <p:cNvSpPr/>
            <p:nvPr/>
          </p:nvSpPr>
          <p:spPr>
            <a:xfrm rot="10800000">
              <a:off x="6696036" y="0"/>
              <a:ext cx="3045356" cy="1371599"/>
            </a:xfrm>
            <a:prstGeom prst="triangle">
              <a:avLst>
                <a:gd name="adj" fmla="val 4785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 name="Group 2">
            <a:extLst>
              <a:ext uri="{FF2B5EF4-FFF2-40B4-BE49-F238E27FC236}">
                <a16:creationId xmlns:a16="http://schemas.microsoft.com/office/drawing/2014/main" id="{1E96D07A-62B7-4C57-A74C-87099390744B}"/>
              </a:ext>
            </a:extLst>
          </p:cNvPr>
          <p:cNvGrpSpPr/>
          <p:nvPr/>
        </p:nvGrpSpPr>
        <p:grpSpPr>
          <a:xfrm>
            <a:off x="5095184" y="304801"/>
            <a:ext cx="3851198" cy="765523"/>
            <a:chOff x="849085" y="762000"/>
            <a:chExt cx="3851198" cy="1066800"/>
          </a:xfrm>
        </p:grpSpPr>
        <p:sp>
          <p:nvSpPr>
            <p:cNvPr id="7" name="Rectangle 6">
              <a:extLst>
                <a:ext uri="{FF2B5EF4-FFF2-40B4-BE49-F238E27FC236}">
                  <a16:creationId xmlns:a16="http://schemas.microsoft.com/office/drawing/2014/main" id="{226257C4-7D4D-4F64-8791-B3EBAB245035}"/>
                </a:ext>
              </a:extLst>
            </p:cNvPr>
            <p:cNvSpPr/>
            <p:nvPr/>
          </p:nvSpPr>
          <p:spPr>
            <a:xfrm>
              <a:off x="849086" y="762000"/>
              <a:ext cx="3851197" cy="106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chemeClr val="tx1"/>
                  </a:solidFill>
                </a:rPr>
                <a:t>Les raisons</a:t>
              </a:r>
            </a:p>
          </p:txBody>
        </p:sp>
        <p:sp>
          <p:nvSpPr>
            <p:cNvPr id="8" name="Rectangle 7">
              <a:extLst>
                <a:ext uri="{FF2B5EF4-FFF2-40B4-BE49-F238E27FC236}">
                  <a16:creationId xmlns:a16="http://schemas.microsoft.com/office/drawing/2014/main" id="{520E36D4-01D2-401A-95F4-5D05F5252862}"/>
                </a:ext>
              </a:extLst>
            </p:cNvPr>
            <p:cNvSpPr/>
            <p:nvPr/>
          </p:nvSpPr>
          <p:spPr>
            <a:xfrm rot="5400000">
              <a:off x="402771" y="1208314"/>
              <a:ext cx="1066800" cy="174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6" name="Rectangle: Rounded Corners 25">
            <a:extLst>
              <a:ext uri="{FF2B5EF4-FFF2-40B4-BE49-F238E27FC236}">
                <a16:creationId xmlns:a16="http://schemas.microsoft.com/office/drawing/2014/main" id="{792F7D82-AC44-476D-8CED-4329153F5A95}"/>
              </a:ext>
            </a:extLst>
          </p:cNvPr>
          <p:cNvSpPr/>
          <p:nvPr/>
        </p:nvSpPr>
        <p:spPr>
          <a:xfrm>
            <a:off x="3017084" y="1630759"/>
            <a:ext cx="8160736"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i="0" dirty="0">
                <a:solidFill>
                  <a:srgbClr val="0070C0"/>
                </a:solidFill>
                <a:effectLst/>
                <a:latin typeface="Söhne"/>
              </a:rPr>
              <a:t>Indépendance et Autonomie </a:t>
            </a:r>
            <a:endParaRPr lang="fr-FR" sz="3600" b="1" dirty="0">
              <a:solidFill>
                <a:srgbClr val="0070C0"/>
              </a:solidFill>
            </a:endParaRPr>
          </a:p>
        </p:txBody>
      </p:sp>
      <p:sp>
        <p:nvSpPr>
          <p:cNvPr id="27" name="Rectangle: Rounded Corners 26">
            <a:extLst>
              <a:ext uri="{FF2B5EF4-FFF2-40B4-BE49-F238E27FC236}">
                <a16:creationId xmlns:a16="http://schemas.microsoft.com/office/drawing/2014/main" id="{95BE607C-9204-4944-8812-B22C5FD135B0}"/>
              </a:ext>
            </a:extLst>
          </p:cNvPr>
          <p:cNvSpPr/>
          <p:nvPr/>
        </p:nvSpPr>
        <p:spPr>
          <a:xfrm>
            <a:off x="3017084" y="2655440"/>
            <a:ext cx="8160737"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Opportunités Financières </a:t>
            </a:r>
          </a:p>
        </p:txBody>
      </p:sp>
      <p:sp>
        <p:nvSpPr>
          <p:cNvPr id="28" name="Rectangle: Rounded Corners 27">
            <a:extLst>
              <a:ext uri="{FF2B5EF4-FFF2-40B4-BE49-F238E27FC236}">
                <a16:creationId xmlns:a16="http://schemas.microsoft.com/office/drawing/2014/main" id="{03983906-712F-4F6F-AFF9-804FC7DAC3A0}"/>
              </a:ext>
            </a:extLst>
          </p:cNvPr>
          <p:cNvSpPr/>
          <p:nvPr/>
        </p:nvSpPr>
        <p:spPr>
          <a:xfrm>
            <a:off x="3017084" y="3680121"/>
            <a:ext cx="8160739"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Insatisfaction avec l'Emploi Traditionnel</a:t>
            </a:r>
          </a:p>
        </p:txBody>
      </p:sp>
      <p:sp>
        <p:nvSpPr>
          <p:cNvPr id="29" name="Rectangle: Rounded Corners 28">
            <a:extLst>
              <a:ext uri="{FF2B5EF4-FFF2-40B4-BE49-F238E27FC236}">
                <a16:creationId xmlns:a16="http://schemas.microsoft.com/office/drawing/2014/main" id="{3F1CDACA-2073-4720-8358-9087F7A6A6B0}"/>
              </a:ext>
            </a:extLst>
          </p:cNvPr>
          <p:cNvSpPr/>
          <p:nvPr/>
        </p:nvSpPr>
        <p:spPr>
          <a:xfrm>
            <a:off x="3017084" y="4704802"/>
            <a:ext cx="8160739"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Héritage et Impact</a:t>
            </a:r>
          </a:p>
        </p:txBody>
      </p:sp>
      <p:sp>
        <p:nvSpPr>
          <p:cNvPr id="30" name="Rectangle: Rounded Corners 29">
            <a:extLst>
              <a:ext uri="{FF2B5EF4-FFF2-40B4-BE49-F238E27FC236}">
                <a16:creationId xmlns:a16="http://schemas.microsoft.com/office/drawing/2014/main" id="{6166EAB3-A465-441F-B407-FAD2ACAE75F3}"/>
              </a:ext>
            </a:extLst>
          </p:cNvPr>
          <p:cNvSpPr/>
          <p:nvPr/>
        </p:nvSpPr>
        <p:spPr>
          <a:xfrm>
            <a:off x="3017084" y="5729483"/>
            <a:ext cx="8160738" cy="76552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0070C0"/>
                </a:solidFill>
                <a:latin typeface="Söhne"/>
              </a:rPr>
              <a:t>Équilibre Travail – Vie Personnelle</a:t>
            </a:r>
          </a:p>
        </p:txBody>
      </p:sp>
    </p:spTree>
    <p:extLst>
      <p:ext uri="{BB962C8B-B14F-4D97-AF65-F5344CB8AC3E}">
        <p14:creationId xmlns:p14="http://schemas.microsoft.com/office/powerpoint/2010/main" val="322366923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E96D07A-62B7-4C57-A74C-87099390744B}"/>
              </a:ext>
            </a:extLst>
          </p:cNvPr>
          <p:cNvGrpSpPr/>
          <p:nvPr/>
        </p:nvGrpSpPr>
        <p:grpSpPr>
          <a:xfrm>
            <a:off x="1756997" y="326782"/>
            <a:ext cx="6910753" cy="644768"/>
            <a:chOff x="-75698" y="844063"/>
            <a:chExt cx="3851197" cy="908536"/>
          </a:xfrm>
        </p:grpSpPr>
        <p:sp>
          <p:nvSpPr>
            <p:cNvPr id="7" name="Rectangle 6">
              <a:extLst>
                <a:ext uri="{FF2B5EF4-FFF2-40B4-BE49-F238E27FC236}">
                  <a16:creationId xmlns:a16="http://schemas.microsoft.com/office/drawing/2014/main" id="{226257C4-7D4D-4F64-8791-B3EBAB245035}"/>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chemeClr val="tx1"/>
                  </a:solidFill>
                </a:rPr>
                <a:t>Les avantages d’entreprendre</a:t>
              </a:r>
            </a:p>
          </p:txBody>
        </p:sp>
        <p:sp>
          <p:nvSpPr>
            <p:cNvPr id="8" name="Rectangle 7">
              <a:extLst>
                <a:ext uri="{FF2B5EF4-FFF2-40B4-BE49-F238E27FC236}">
                  <a16:creationId xmlns:a16="http://schemas.microsoft.com/office/drawing/2014/main" id="{520E36D4-01D2-401A-95F4-5D05F5252862}"/>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 name="Group 9">
            <a:extLst>
              <a:ext uri="{FF2B5EF4-FFF2-40B4-BE49-F238E27FC236}">
                <a16:creationId xmlns:a16="http://schemas.microsoft.com/office/drawing/2014/main" id="{F1C7F692-67D0-458A-AEFD-DFE264F4C4A1}"/>
              </a:ext>
            </a:extLst>
          </p:cNvPr>
          <p:cNvGrpSpPr/>
          <p:nvPr/>
        </p:nvGrpSpPr>
        <p:grpSpPr>
          <a:xfrm>
            <a:off x="-25696987" y="2331720"/>
            <a:ext cx="25696987" cy="3657600"/>
            <a:chOff x="-6857270" y="2209800"/>
            <a:chExt cx="25696987" cy="3657600"/>
          </a:xfrm>
        </p:grpSpPr>
        <p:sp>
          <p:nvSpPr>
            <p:cNvPr id="9" name="Rectangle 8">
              <a:extLst>
                <a:ext uri="{FF2B5EF4-FFF2-40B4-BE49-F238E27FC236}">
                  <a16:creationId xmlns:a16="http://schemas.microsoft.com/office/drawing/2014/main" id="{5F206EA4-92D7-49D7-B41D-962279871068}"/>
                </a:ext>
              </a:extLst>
            </p:cNvPr>
            <p:cNvSpPr/>
            <p:nvPr/>
          </p:nvSpPr>
          <p:spPr>
            <a:xfrm>
              <a:off x="2058130" y="2209800"/>
              <a:ext cx="8075737" cy="3657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4000" b="1" u="sng" dirty="0">
                  <a:latin typeface="Bookman Old Style" panose="02050604050505020204" pitchFamily="18" charset="0"/>
                </a:rPr>
                <a:t>Liberté</a:t>
              </a:r>
              <a:r>
                <a:rPr lang="fr-FR" sz="1800" b="0" dirty="0">
                  <a:latin typeface="Amasis MT Pro" panose="020F0502020204030204" pitchFamily="18" charset="0"/>
                </a:rPr>
                <a:t> </a:t>
              </a:r>
            </a:p>
            <a:p>
              <a:pPr lvl="0" algn="ctr"/>
              <a:endParaRPr lang="fr-FR" sz="1800" b="0" dirty="0">
                <a:latin typeface="Amasis MT Pro" panose="020F0502020204030204" pitchFamily="18" charset="0"/>
              </a:endParaRPr>
            </a:p>
            <a:p>
              <a:pPr lvl="0" algn="ctr"/>
              <a:endParaRPr lang="fr-FR" sz="1800" b="0" dirty="0">
                <a:latin typeface="Amasis MT Pro" panose="020F0502020204030204" pitchFamily="18" charset="0"/>
              </a:endParaRPr>
            </a:p>
            <a:p>
              <a:pPr lvl="0" algn="ctr"/>
              <a:r>
                <a:rPr lang="fr-FR" sz="2400" dirty="0">
                  <a:latin typeface="Arial Rounded MT Bold" panose="020F0704030504030204" pitchFamily="34" charset="0"/>
                </a:rPr>
                <a:t>En tant qu'entrepreneur, vous êtes le pilote de votre propre destin. Vous avez la liberté de prendre vos propres décisions et de créer votre propre agenda.</a:t>
              </a:r>
            </a:p>
            <a:p>
              <a:pPr algn="ctr"/>
              <a:endParaRPr lang="fr-FR" dirty="0"/>
            </a:p>
          </p:txBody>
        </p:sp>
        <p:sp>
          <p:nvSpPr>
            <p:cNvPr id="15" name="Rectangle 14">
              <a:extLst>
                <a:ext uri="{FF2B5EF4-FFF2-40B4-BE49-F238E27FC236}">
                  <a16:creationId xmlns:a16="http://schemas.microsoft.com/office/drawing/2014/main" id="{DF192CCC-09E6-4420-9B8F-F62F6911AAF0}"/>
                </a:ext>
              </a:extLst>
            </p:cNvPr>
            <p:cNvSpPr/>
            <p:nvPr/>
          </p:nvSpPr>
          <p:spPr>
            <a:xfrm>
              <a:off x="-6857270" y="2209800"/>
              <a:ext cx="8075737" cy="3657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u="sng" dirty="0">
                  <a:latin typeface="Bookman Old Style" panose="02050604050505020204" pitchFamily="18" charset="0"/>
                </a:rPr>
                <a:t>Réalisations personnelles </a:t>
              </a:r>
            </a:p>
            <a:p>
              <a:pPr lvl="0"/>
              <a:endParaRPr lang="fr-FR" sz="4400" b="1" dirty="0">
                <a:latin typeface="Arial" panose="020B0604020202020204" pitchFamily="34" charset="0"/>
                <a:cs typeface="Arial" panose="020B0604020202020204" pitchFamily="34" charset="0"/>
              </a:endParaRPr>
            </a:p>
            <a:p>
              <a:pPr lvl="0"/>
              <a:r>
                <a:rPr lang="fr-FR" sz="2400" dirty="0">
                  <a:latin typeface="Arial Rounded MT Bold" panose="020F0704030504030204" pitchFamily="34" charset="0"/>
                </a:rPr>
                <a:t>L'entrepreneuriat vous offre la possibilité de réaliser vos rêves et de faire une différence dans le monde.</a:t>
              </a:r>
            </a:p>
          </p:txBody>
        </p:sp>
        <p:sp>
          <p:nvSpPr>
            <p:cNvPr id="16" name="Rectangle 15">
              <a:extLst>
                <a:ext uri="{FF2B5EF4-FFF2-40B4-BE49-F238E27FC236}">
                  <a16:creationId xmlns:a16="http://schemas.microsoft.com/office/drawing/2014/main" id="{787894CA-2BB7-4E58-909F-E79C247594F7}"/>
                </a:ext>
              </a:extLst>
            </p:cNvPr>
            <p:cNvSpPr/>
            <p:nvPr/>
          </p:nvSpPr>
          <p:spPr>
            <a:xfrm>
              <a:off x="10763980" y="2209800"/>
              <a:ext cx="8075737" cy="3657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4000" b="1" u="sng" dirty="0">
                  <a:latin typeface="Bookman Old Style" panose="02050604050505020204" pitchFamily="18" charset="0"/>
                </a:rPr>
                <a:t>Flexibilité </a:t>
              </a:r>
            </a:p>
            <a:p>
              <a:pPr lvl="0" algn="ctr"/>
              <a:endParaRPr lang="fr-FR" sz="4000" b="0" u="none" dirty="0">
                <a:latin typeface="Amasis MT Pro" panose="020F0502020204030204" pitchFamily="18" charset="0"/>
              </a:endParaRPr>
            </a:p>
            <a:p>
              <a:pPr lvl="0" algn="ctr"/>
              <a:r>
                <a:rPr lang="fr-FR" sz="2400" dirty="0">
                  <a:latin typeface="Arial Rounded MT Bold" panose="020F0704030504030204" pitchFamily="34" charset="0"/>
                </a:rPr>
                <a:t>En tant qu'entrepreneur, vous pouvez définir votre propre emploi du temps et travailler quand et où vous le souhaitez.</a:t>
              </a:r>
            </a:p>
          </p:txBody>
        </p:sp>
      </p:grpSp>
    </p:spTree>
    <p:extLst>
      <p:ext uri="{BB962C8B-B14F-4D97-AF65-F5344CB8AC3E}">
        <p14:creationId xmlns:p14="http://schemas.microsoft.com/office/powerpoint/2010/main" val="340034067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E96D07A-62B7-4C57-A74C-87099390744B}"/>
              </a:ext>
            </a:extLst>
          </p:cNvPr>
          <p:cNvGrpSpPr/>
          <p:nvPr/>
        </p:nvGrpSpPr>
        <p:grpSpPr>
          <a:xfrm>
            <a:off x="1786302" y="345832"/>
            <a:ext cx="7129098" cy="648578"/>
            <a:chOff x="-75698" y="844063"/>
            <a:chExt cx="3731238" cy="908536"/>
          </a:xfrm>
        </p:grpSpPr>
        <p:sp>
          <p:nvSpPr>
            <p:cNvPr id="7" name="Rectangle 6">
              <a:extLst>
                <a:ext uri="{FF2B5EF4-FFF2-40B4-BE49-F238E27FC236}">
                  <a16:creationId xmlns:a16="http://schemas.microsoft.com/office/drawing/2014/main" id="{226257C4-7D4D-4F64-8791-B3EBAB245035}"/>
                </a:ext>
              </a:extLst>
            </p:cNvPr>
            <p:cNvSpPr/>
            <p:nvPr/>
          </p:nvSpPr>
          <p:spPr>
            <a:xfrm>
              <a:off x="-75698" y="844063"/>
              <a:ext cx="3731238"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chemeClr val="tx1"/>
                  </a:solidFill>
                </a:rPr>
                <a:t>Les avantages d’entreprendre</a:t>
              </a:r>
            </a:p>
          </p:txBody>
        </p:sp>
        <p:sp>
          <p:nvSpPr>
            <p:cNvPr id="8" name="Rectangle 7">
              <a:extLst>
                <a:ext uri="{FF2B5EF4-FFF2-40B4-BE49-F238E27FC236}">
                  <a16:creationId xmlns:a16="http://schemas.microsoft.com/office/drawing/2014/main" id="{520E36D4-01D2-401A-95F4-5D05F5252862}"/>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 name="Group 9">
            <a:extLst>
              <a:ext uri="{FF2B5EF4-FFF2-40B4-BE49-F238E27FC236}">
                <a16:creationId xmlns:a16="http://schemas.microsoft.com/office/drawing/2014/main" id="{F1C7F692-67D0-458A-AEFD-DFE264F4C4A1}"/>
              </a:ext>
            </a:extLst>
          </p:cNvPr>
          <p:cNvGrpSpPr/>
          <p:nvPr/>
        </p:nvGrpSpPr>
        <p:grpSpPr>
          <a:xfrm>
            <a:off x="-15204835" y="2362200"/>
            <a:ext cx="25696987" cy="3657600"/>
            <a:chOff x="-6857270" y="2209800"/>
            <a:chExt cx="25696987" cy="3657600"/>
          </a:xfrm>
        </p:grpSpPr>
        <p:sp>
          <p:nvSpPr>
            <p:cNvPr id="9" name="Rectangle 8">
              <a:extLst>
                <a:ext uri="{FF2B5EF4-FFF2-40B4-BE49-F238E27FC236}">
                  <a16:creationId xmlns:a16="http://schemas.microsoft.com/office/drawing/2014/main" id="{5F206EA4-92D7-49D7-B41D-962279871068}"/>
                </a:ext>
              </a:extLst>
            </p:cNvPr>
            <p:cNvSpPr/>
            <p:nvPr/>
          </p:nvSpPr>
          <p:spPr>
            <a:xfrm>
              <a:off x="2058130" y="2209800"/>
              <a:ext cx="8075737" cy="3657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4000" b="1" u="sng" dirty="0">
                  <a:latin typeface="Bookman Old Style" panose="02050604050505020204" pitchFamily="18" charset="0"/>
                </a:rPr>
                <a:t>Liberté</a:t>
              </a:r>
              <a:r>
                <a:rPr lang="fr-FR" sz="1800" b="0" dirty="0">
                  <a:latin typeface="Amasis MT Pro" panose="020F0502020204030204" pitchFamily="18" charset="0"/>
                </a:rPr>
                <a:t> </a:t>
              </a:r>
            </a:p>
            <a:p>
              <a:pPr lvl="0" algn="ctr"/>
              <a:endParaRPr lang="fr-FR" sz="1800" b="0" dirty="0">
                <a:latin typeface="Amasis MT Pro" panose="020F0502020204030204" pitchFamily="18" charset="0"/>
              </a:endParaRPr>
            </a:p>
            <a:p>
              <a:pPr lvl="0" algn="ctr"/>
              <a:endParaRPr lang="fr-FR" sz="1800" b="0" dirty="0">
                <a:latin typeface="Amasis MT Pro" panose="020F0502020204030204" pitchFamily="18" charset="0"/>
              </a:endParaRPr>
            </a:p>
            <a:p>
              <a:pPr lvl="0" algn="ctr"/>
              <a:r>
                <a:rPr lang="fr-FR" sz="2400" dirty="0">
                  <a:latin typeface="Arial Rounded MT Bold" panose="020F0704030504030204" pitchFamily="34" charset="0"/>
                </a:rPr>
                <a:t>En tant qu'entrepreneur, vous êtes le pilote de votre propre destin. Vous avez la liberté de prendre vos propres décisions et de créer votre propre agenda.</a:t>
              </a:r>
            </a:p>
            <a:p>
              <a:pPr algn="ctr"/>
              <a:endParaRPr lang="fr-FR" dirty="0"/>
            </a:p>
          </p:txBody>
        </p:sp>
        <p:sp>
          <p:nvSpPr>
            <p:cNvPr id="15" name="Rectangle 14">
              <a:extLst>
                <a:ext uri="{FF2B5EF4-FFF2-40B4-BE49-F238E27FC236}">
                  <a16:creationId xmlns:a16="http://schemas.microsoft.com/office/drawing/2014/main" id="{DF192CCC-09E6-4420-9B8F-F62F6911AAF0}"/>
                </a:ext>
              </a:extLst>
            </p:cNvPr>
            <p:cNvSpPr/>
            <p:nvPr/>
          </p:nvSpPr>
          <p:spPr>
            <a:xfrm>
              <a:off x="-6857270" y="2209800"/>
              <a:ext cx="8075737" cy="3657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u="sng" dirty="0">
                  <a:latin typeface="Bookman Old Style" panose="02050604050505020204" pitchFamily="18" charset="0"/>
                </a:rPr>
                <a:t>Réalisations personnelles </a:t>
              </a:r>
            </a:p>
            <a:p>
              <a:pPr lvl="0"/>
              <a:endParaRPr lang="fr-FR" sz="4400" b="1" dirty="0">
                <a:latin typeface="Arial" panose="020B0604020202020204" pitchFamily="34" charset="0"/>
                <a:cs typeface="Arial" panose="020B0604020202020204" pitchFamily="34" charset="0"/>
              </a:endParaRPr>
            </a:p>
            <a:p>
              <a:pPr lvl="0"/>
              <a:r>
                <a:rPr lang="fr-FR" sz="2400" dirty="0">
                  <a:latin typeface="Arial Rounded MT Bold" panose="020F0704030504030204" pitchFamily="34" charset="0"/>
                </a:rPr>
                <a:t>L'entrepreneuriat vous offre la possibilité de réaliser vos rêves et de faire une différence dans le monde.</a:t>
              </a:r>
            </a:p>
          </p:txBody>
        </p:sp>
        <p:sp>
          <p:nvSpPr>
            <p:cNvPr id="16" name="Rectangle 15">
              <a:extLst>
                <a:ext uri="{FF2B5EF4-FFF2-40B4-BE49-F238E27FC236}">
                  <a16:creationId xmlns:a16="http://schemas.microsoft.com/office/drawing/2014/main" id="{787894CA-2BB7-4E58-909F-E79C247594F7}"/>
                </a:ext>
              </a:extLst>
            </p:cNvPr>
            <p:cNvSpPr/>
            <p:nvPr/>
          </p:nvSpPr>
          <p:spPr>
            <a:xfrm>
              <a:off x="10763980" y="2209800"/>
              <a:ext cx="8075737" cy="3657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4000" b="1" u="sng" dirty="0">
                  <a:latin typeface="Bookman Old Style" panose="02050604050505020204" pitchFamily="18" charset="0"/>
                </a:rPr>
                <a:t>Flexibilité </a:t>
              </a:r>
            </a:p>
            <a:p>
              <a:pPr lvl="0" algn="ctr"/>
              <a:endParaRPr lang="fr-FR" sz="4000" b="0" u="none" dirty="0">
                <a:latin typeface="Amasis MT Pro" panose="020F0502020204030204" pitchFamily="18" charset="0"/>
              </a:endParaRPr>
            </a:p>
            <a:p>
              <a:pPr lvl="0" algn="ctr"/>
              <a:r>
                <a:rPr lang="fr-FR" sz="2400" dirty="0">
                  <a:latin typeface="Arial Rounded MT Bold" panose="020F0704030504030204" pitchFamily="34" charset="0"/>
                </a:rPr>
                <a:t>En tant qu'entrepreneur, vous pouvez définir votre propre emploi du temps et travailler quand et où vous le souhaitez.</a:t>
              </a:r>
            </a:p>
          </p:txBody>
        </p:sp>
      </p:grpSp>
    </p:spTree>
    <p:extLst>
      <p:ext uri="{BB962C8B-B14F-4D97-AF65-F5344CB8AC3E}">
        <p14:creationId xmlns:p14="http://schemas.microsoft.com/office/powerpoint/2010/main" val="69212123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E96D07A-62B7-4C57-A74C-87099390744B}"/>
              </a:ext>
            </a:extLst>
          </p:cNvPr>
          <p:cNvGrpSpPr/>
          <p:nvPr/>
        </p:nvGrpSpPr>
        <p:grpSpPr>
          <a:xfrm>
            <a:off x="1699847" y="326782"/>
            <a:ext cx="6895513" cy="694298"/>
            <a:chOff x="-75698" y="844063"/>
            <a:chExt cx="3851197" cy="908536"/>
          </a:xfrm>
        </p:grpSpPr>
        <p:sp>
          <p:nvSpPr>
            <p:cNvPr id="7" name="Rectangle 6">
              <a:extLst>
                <a:ext uri="{FF2B5EF4-FFF2-40B4-BE49-F238E27FC236}">
                  <a16:creationId xmlns:a16="http://schemas.microsoft.com/office/drawing/2014/main" id="{226257C4-7D4D-4F64-8791-B3EBAB245035}"/>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chemeClr val="tx1"/>
                  </a:solidFill>
                </a:rPr>
                <a:t>Les avantages d’entreprendre</a:t>
              </a:r>
            </a:p>
          </p:txBody>
        </p:sp>
        <p:sp>
          <p:nvSpPr>
            <p:cNvPr id="8" name="Rectangle 7">
              <a:extLst>
                <a:ext uri="{FF2B5EF4-FFF2-40B4-BE49-F238E27FC236}">
                  <a16:creationId xmlns:a16="http://schemas.microsoft.com/office/drawing/2014/main" id="{520E36D4-01D2-401A-95F4-5D05F5252862}"/>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 name="Group 9">
            <a:extLst>
              <a:ext uri="{FF2B5EF4-FFF2-40B4-BE49-F238E27FC236}">
                <a16:creationId xmlns:a16="http://schemas.microsoft.com/office/drawing/2014/main" id="{F1C7F692-67D0-458A-AEFD-DFE264F4C4A1}"/>
              </a:ext>
            </a:extLst>
          </p:cNvPr>
          <p:cNvGrpSpPr/>
          <p:nvPr/>
        </p:nvGrpSpPr>
        <p:grpSpPr>
          <a:xfrm>
            <a:off x="-6457075" y="2179320"/>
            <a:ext cx="25696987" cy="3657600"/>
            <a:chOff x="-6857270" y="2209800"/>
            <a:chExt cx="25696987" cy="3657600"/>
          </a:xfrm>
        </p:grpSpPr>
        <p:sp>
          <p:nvSpPr>
            <p:cNvPr id="9" name="Rectangle 8">
              <a:extLst>
                <a:ext uri="{FF2B5EF4-FFF2-40B4-BE49-F238E27FC236}">
                  <a16:creationId xmlns:a16="http://schemas.microsoft.com/office/drawing/2014/main" id="{5F206EA4-92D7-49D7-B41D-962279871068}"/>
                </a:ext>
              </a:extLst>
            </p:cNvPr>
            <p:cNvSpPr/>
            <p:nvPr/>
          </p:nvSpPr>
          <p:spPr>
            <a:xfrm>
              <a:off x="2058130" y="2209800"/>
              <a:ext cx="8075737" cy="3657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4000" b="1" u="sng" dirty="0">
                  <a:latin typeface="Bookman Old Style" panose="02050604050505020204" pitchFamily="18" charset="0"/>
                </a:rPr>
                <a:t>Liberté</a:t>
              </a:r>
              <a:r>
                <a:rPr lang="fr-FR" sz="1800" b="0" dirty="0">
                  <a:latin typeface="Amasis MT Pro" panose="020F0502020204030204" pitchFamily="18" charset="0"/>
                </a:rPr>
                <a:t> </a:t>
              </a:r>
            </a:p>
            <a:p>
              <a:pPr lvl="0" algn="ctr"/>
              <a:endParaRPr lang="fr-FR" sz="1800" b="0" dirty="0">
                <a:latin typeface="Amasis MT Pro" panose="020F0502020204030204" pitchFamily="18" charset="0"/>
              </a:endParaRPr>
            </a:p>
            <a:p>
              <a:pPr lvl="0" algn="ctr"/>
              <a:endParaRPr lang="fr-FR" sz="1800" b="0" dirty="0">
                <a:latin typeface="Amasis MT Pro" panose="020F0502020204030204" pitchFamily="18" charset="0"/>
              </a:endParaRPr>
            </a:p>
            <a:p>
              <a:pPr lvl="0" algn="ctr"/>
              <a:r>
                <a:rPr lang="fr-FR" sz="2400" dirty="0">
                  <a:latin typeface="Arial Rounded MT Bold" panose="020F0704030504030204" pitchFamily="34" charset="0"/>
                </a:rPr>
                <a:t>En tant qu'entrepreneur, vous êtes le pilote de votre propre destin. Vous avez la liberté de prendre vos propres décisions et de créer votre propre agenda.</a:t>
              </a:r>
            </a:p>
            <a:p>
              <a:pPr algn="ctr"/>
              <a:endParaRPr lang="fr-FR" dirty="0"/>
            </a:p>
          </p:txBody>
        </p:sp>
        <p:sp>
          <p:nvSpPr>
            <p:cNvPr id="15" name="Rectangle 14">
              <a:extLst>
                <a:ext uri="{FF2B5EF4-FFF2-40B4-BE49-F238E27FC236}">
                  <a16:creationId xmlns:a16="http://schemas.microsoft.com/office/drawing/2014/main" id="{DF192CCC-09E6-4420-9B8F-F62F6911AAF0}"/>
                </a:ext>
              </a:extLst>
            </p:cNvPr>
            <p:cNvSpPr/>
            <p:nvPr/>
          </p:nvSpPr>
          <p:spPr>
            <a:xfrm>
              <a:off x="-6857270" y="2209800"/>
              <a:ext cx="8075737" cy="3657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u="sng" dirty="0">
                  <a:latin typeface="Bookman Old Style" panose="02050604050505020204" pitchFamily="18" charset="0"/>
                </a:rPr>
                <a:t>Réalisations personnelles </a:t>
              </a:r>
            </a:p>
            <a:p>
              <a:pPr lvl="0"/>
              <a:endParaRPr lang="fr-FR" sz="4400" b="1" dirty="0">
                <a:latin typeface="Arial" panose="020B0604020202020204" pitchFamily="34" charset="0"/>
                <a:cs typeface="Arial" panose="020B0604020202020204" pitchFamily="34" charset="0"/>
              </a:endParaRPr>
            </a:p>
            <a:p>
              <a:pPr lvl="0"/>
              <a:r>
                <a:rPr lang="fr-FR" sz="2400" dirty="0">
                  <a:latin typeface="Arial Rounded MT Bold" panose="020F0704030504030204" pitchFamily="34" charset="0"/>
                </a:rPr>
                <a:t>L'entrepreneuriat vous offre la possibilité de réaliser vos rêves et de faire une différence dans le monde.</a:t>
              </a:r>
            </a:p>
          </p:txBody>
        </p:sp>
        <p:sp>
          <p:nvSpPr>
            <p:cNvPr id="16" name="Rectangle 15">
              <a:extLst>
                <a:ext uri="{FF2B5EF4-FFF2-40B4-BE49-F238E27FC236}">
                  <a16:creationId xmlns:a16="http://schemas.microsoft.com/office/drawing/2014/main" id="{787894CA-2BB7-4E58-909F-E79C247594F7}"/>
                </a:ext>
              </a:extLst>
            </p:cNvPr>
            <p:cNvSpPr/>
            <p:nvPr/>
          </p:nvSpPr>
          <p:spPr>
            <a:xfrm>
              <a:off x="10763980" y="2209800"/>
              <a:ext cx="8075737" cy="3657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4000" b="1" u="sng" dirty="0">
                  <a:latin typeface="Bookman Old Style" panose="02050604050505020204" pitchFamily="18" charset="0"/>
                </a:rPr>
                <a:t>Flexibilité </a:t>
              </a:r>
            </a:p>
            <a:p>
              <a:pPr lvl="0" algn="ctr"/>
              <a:endParaRPr lang="fr-FR" sz="4000" b="0" u="none" dirty="0">
                <a:latin typeface="Amasis MT Pro" panose="020F0502020204030204" pitchFamily="18" charset="0"/>
              </a:endParaRPr>
            </a:p>
            <a:p>
              <a:pPr lvl="0" algn="ctr"/>
              <a:r>
                <a:rPr lang="fr-FR" sz="2400" dirty="0">
                  <a:latin typeface="Arial Rounded MT Bold" panose="020F0704030504030204" pitchFamily="34" charset="0"/>
                </a:rPr>
                <a:t>En tant qu'entrepreneur, vous pouvez définir votre propre emploi du temps et travailler quand et où vous le souhaitez.</a:t>
              </a:r>
            </a:p>
          </p:txBody>
        </p:sp>
      </p:grpSp>
    </p:spTree>
    <p:extLst>
      <p:ext uri="{BB962C8B-B14F-4D97-AF65-F5344CB8AC3E}">
        <p14:creationId xmlns:p14="http://schemas.microsoft.com/office/powerpoint/2010/main" val="397711935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E96D07A-62B7-4C57-A74C-87099390744B}"/>
              </a:ext>
            </a:extLst>
          </p:cNvPr>
          <p:cNvGrpSpPr/>
          <p:nvPr/>
        </p:nvGrpSpPr>
        <p:grpSpPr>
          <a:xfrm>
            <a:off x="1699847" y="326783"/>
            <a:ext cx="6727873" cy="602857"/>
            <a:chOff x="-75698" y="844064"/>
            <a:chExt cx="3862879" cy="908536"/>
          </a:xfrm>
        </p:grpSpPr>
        <p:sp>
          <p:nvSpPr>
            <p:cNvPr id="7" name="Rectangle 6">
              <a:extLst>
                <a:ext uri="{FF2B5EF4-FFF2-40B4-BE49-F238E27FC236}">
                  <a16:creationId xmlns:a16="http://schemas.microsoft.com/office/drawing/2014/main" id="{226257C4-7D4D-4F64-8791-B3EBAB245035}"/>
                </a:ext>
              </a:extLst>
            </p:cNvPr>
            <p:cNvSpPr/>
            <p:nvPr/>
          </p:nvSpPr>
          <p:spPr>
            <a:xfrm>
              <a:off x="-64016" y="844064"/>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chemeClr val="tx1"/>
                  </a:solidFill>
                </a:rPr>
                <a:t>Les avantages d’entreprendre</a:t>
              </a:r>
            </a:p>
          </p:txBody>
        </p:sp>
        <p:sp>
          <p:nvSpPr>
            <p:cNvPr id="8" name="Rectangle 7">
              <a:extLst>
                <a:ext uri="{FF2B5EF4-FFF2-40B4-BE49-F238E27FC236}">
                  <a16:creationId xmlns:a16="http://schemas.microsoft.com/office/drawing/2014/main" id="{520E36D4-01D2-401A-95F4-5D05F5252862}"/>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 name="Group 9">
            <a:extLst>
              <a:ext uri="{FF2B5EF4-FFF2-40B4-BE49-F238E27FC236}">
                <a16:creationId xmlns:a16="http://schemas.microsoft.com/office/drawing/2014/main" id="{F1C7F692-67D0-458A-AEFD-DFE264F4C4A1}"/>
              </a:ext>
            </a:extLst>
          </p:cNvPr>
          <p:cNvGrpSpPr/>
          <p:nvPr/>
        </p:nvGrpSpPr>
        <p:grpSpPr>
          <a:xfrm>
            <a:off x="2443085" y="2270760"/>
            <a:ext cx="25696987" cy="3657600"/>
            <a:chOff x="-6857270" y="2209800"/>
            <a:chExt cx="25696987" cy="3657600"/>
          </a:xfrm>
        </p:grpSpPr>
        <p:sp>
          <p:nvSpPr>
            <p:cNvPr id="9" name="Rectangle 8">
              <a:extLst>
                <a:ext uri="{FF2B5EF4-FFF2-40B4-BE49-F238E27FC236}">
                  <a16:creationId xmlns:a16="http://schemas.microsoft.com/office/drawing/2014/main" id="{5F206EA4-92D7-49D7-B41D-962279871068}"/>
                </a:ext>
              </a:extLst>
            </p:cNvPr>
            <p:cNvSpPr/>
            <p:nvPr/>
          </p:nvSpPr>
          <p:spPr>
            <a:xfrm>
              <a:off x="2058130" y="2209800"/>
              <a:ext cx="8075737" cy="3657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4000" b="1" u="sng" dirty="0">
                  <a:latin typeface="Bookman Old Style" panose="02050604050505020204" pitchFamily="18" charset="0"/>
                </a:rPr>
                <a:t>Liberté</a:t>
              </a:r>
              <a:r>
                <a:rPr lang="fr-FR" sz="1800" b="0" dirty="0">
                  <a:latin typeface="Amasis MT Pro" panose="020F0502020204030204" pitchFamily="18" charset="0"/>
                </a:rPr>
                <a:t> </a:t>
              </a:r>
            </a:p>
            <a:p>
              <a:pPr lvl="0" algn="ctr"/>
              <a:endParaRPr lang="fr-FR" sz="1800" b="0" dirty="0">
                <a:latin typeface="Amasis MT Pro" panose="020F0502020204030204" pitchFamily="18" charset="0"/>
              </a:endParaRPr>
            </a:p>
            <a:p>
              <a:pPr lvl="0" algn="ctr"/>
              <a:endParaRPr lang="fr-FR" sz="1800" b="0" dirty="0">
                <a:latin typeface="Amasis MT Pro" panose="020F0502020204030204" pitchFamily="18" charset="0"/>
              </a:endParaRPr>
            </a:p>
            <a:p>
              <a:pPr lvl="0" algn="ctr"/>
              <a:r>
                <a:rPr lang="fr-FR" sz="2400" dirty="0">
                  <a:latin typeface="Arial Rounded MT Bold" panose="020F0704030504030204" pitchFamily="34" charset="0"/>
                </a:rPr>
                <a:t>En tant qu'entrepreneur, vous êtes le pilote de votre propre destin. Vous avez la liberté de prendre vos propres décisions et de créer votre propre agenda.</a:t>
              </a:r>
            </a:p>
            <a:p>
              <a:pPr algn="ctr"/>
              <a:endParaRPr lang="fr-FR" dirty="0"/>
            </a:p>
          </p:txBody>
        </p:sp>
        <p:sp>
          <p:nvSpPr>
            <p:cNvPr id="15" name="Rectangle 14">
              <a:extLst>
                <a:ext uri="{FF2B5EF4-FFF2-40B4-BE49-F238E27FC236}">
                  <a16:creationId xmlns:a16="http://schemas.microsoft.com/office/drawing/2014/main" id="{DF192CCC-09E6-4420-9B8F-F62F6911AAF0}"/>
                </a:ext>
              </a:extLst>
            </p:cNvPr>
            <p:cNvSpPr/>
            <p:nvPr/>
          </p:nvSpPr>
          <p:spPr>
            <a:xfrm>
              <a:off x="-6857270" y="2209800"/>
              <a:ext cx="8075737" cy="3657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u="sng" dirty="0">
                  <a:latin typeface="Bookman Old Style" panose="02050604050505020204" pitchFamily="18" charset="0"/>
                </a:rPr>
                <a:t>Réalisations personnelles </a:t>
              </a:r>
            </a:p>
            <a:p>
              <a:pPr lvl="0"/>
              <a:endParaRPr lang="fr-FR" sz="4400" b="1" dirty="0">
                <a:latin typeface="Arial" panose="020B0604020202020204" pitchFamily="34" charset="0"/>
                <a:cs typeface="Arial" panose="020B0604020202020204" pitchFamily="34" charset="0"/>
              </a:endParaRPr>
            </a:p>
            <a:p>
              <a:pPr lvl="0"/>
              <a:r>
                <a:rPr lang="fr-FR" sz="2400" dirty="0">
                  <a:latin typeface="Arial Rounded MT Bold" panose="020F0704030504030204" pitchFamily="34" charset="0"/>
                </a:rPr>
                <a:t>L'entrepreneuriat vous offre la possibilité de réaliser vos rêves et de faire une différence dans le monde.</a:t>
              </a:r>
            </a:p>
          </p:txBody>
        </p:sp>
        <p:sp>
          <p:nvSpPr>
            <p:cNvPr id="16" name="Rectangle 15">
              <a:extLst>
                <a:ext uri="{FF2B5EF4-FFF2-40B4-BE49-F238E27FC236}">
                  <a16:creationId xmlns:a16="http://schemas.microsoft.com/office/drawing/2014/main" id="{787894CA-2BB7-4E58-909F-E79C247594F7}"/>
                </a:ext>
              </a:extLst>
            </p:cNvPr>
            <p:cNvSpPr/>
            <p:nvPr/>
          </p:nvSpPr>
          <p:spPr>
            <a:xfrm>
              <a:off x="10763980" y="2209800"/>
              <a:ext cx="8075737" cy="3657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4000" b="1" u="sng" dirty="0">
                  <a:latin typeface="Bookman Old Style" panose="02050604050505020204" pitchFamily="18" charset="0"/>
                </a:rPr>
                <a:t>Flexibilité </a:t>
              </a:r>
            </a:p>
            <a:p>
              <a:pPr lvl="0" algn="ctr"/>
              <a:endParaRPr lang="fr-FR" sz="4000" b="0" u="none" dirty="0">
                <a:latin typeface="Amasis MT Pro" panose="020F0502020204030204" pitchFamily="18" charset="0"/>
              </a:endParaRPr>
            </a:p>
            <a:p>
              <a:pPr lvl="0" algn="ctr"/>
              <a:r>
                <a:rPr lang="fr-FR" sz="2400" dirty="0">
                  <a:latin typeface="Arial Rounded MT Bold" panose="020F0704030504030204" pitchFamily="34" charset="0"/>
                </a:rPr>
                <a:t>En tant qu'entrepreneur, vous pouvez définir votre propre emploi du temps et travailler quand et où vous le souhaitez.</a:t>
              </a:r>
            </a:p>
          </p:txBody>
        </p:sp>
      </p:grpSp>
    </p:spTree>
    <p:extLst>
      <p:ext uri="{BB962C8B-B14F-4D97-AF65-F5344CB8AC3E}">
        <p14:creationId xmlns:p14="http://schemas.microsoft.com/office/powerpoint/2010/main" val="40934766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2C885A-7A32-47AD-95E8-0B226B4453C4}"/>
              </a:ext>
            </a:extLst>
          </p:cNvPr>
          <p:cNvGrpSpPr/>
          <p:nvPr/>
        </p:nvGrpSpPr>
        <p:grpSpPr>
          <a:xfrm>
            <a:off x="1666569" y="400524"/>
            <a:ext cx="9497960" cy="735102"/>
            <a:chOff x="-75698" y="844063"/>
            <a:chExt cx="3851197" cy="908536"/>
          </a:xfrm>
        </p:grpSpPr>
        <p:sp>
          <p:nvSpPr>
            <p:cNvPr id="5" name="Rectangle 4">
              <a:extLst>
                <a:ext uri="{FF2B5EF4-FFF2-40B4-BE49-F238E27FC236}">
                  <a16:creationId xmlns:a16="http://schemas.microsoft.com/office/drawing/2014/main" id="{D0A969CE-6603-4F9D-A166-8A45E94080D5}"/>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chemeClr val="tx1"/>
                  </a:solidFill>
                </a:rPr>
                <a:t>Les défis et les risques de l’entrepreneuriat</a:t>
              </a:r>
            </a:p>
          </p:txBody>
        </p:sp>
        <p:sp>
          <p:nvSpPr>
            <p:cNvPr id="6" name="Rectangle 5">
              <a:extLst>
                <a:ext uri="{FF2B5EF4-FFF2-40B4-BE49-F238E27FC236}">
                  <a16:creationId xmlns:a16="http://schemas.microsoft.com/office/drawing/2014/main" id="{F3971B1D-E314-443B-87E7-E49CCBE6F464}"/>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9" name="Group 18">
            <a:extLst>
              <a:ext uri="{FF2B5EF4-FFF2-40B4-BE49-F238E27FC236}">
                <a16:creationId xmlns:a16="http://schemas.microsoft.com/office/drawing/2014/main" id="{BBA1CA88-BE67-44B9-B135-74BACBCB44E2}"/>
              </a:ext>
            </a:extLst>
          </p:cNvPr>
          <p:cNvGrpSpPr/>
          <p:nvPr/>
        </p:nvGrpSpPr>
        <p:grpSpPr>
          <a:xfrm>
            <a:off x="-10197034" y="1601045"/>
            <a:ext cx="8071054" cy="1401097"/>
            <a:chOff x="1150374" y="1710813"/>
            <a:chExt cx="10014154" cy="1401097"/>
          </a:xfrm>
        </p:grpSpPr>
        <p:sp>
          <p:nvSpPr>
            <p:cNvPr id="12" name="Rectangle: Rounded Corners 11">
              <a:extLst>
                <a:ext uri="{FF2B5EF4-FFF2-40B4-BE49-F238E27FC236}">
                  <a16:creationId xmlns:a16="http://schemas.microsoft.com/office/drawing/2014/main" id="{946B61D3-8D75-4D5B-A6F3-ABAB601E5D66}"/>
                </a:ext>
              </a:extLst>
            </p:cNvPr>
            <p:cNvSpPr/>
            <p:nvPr/>
          </p:nvSpPr>
          <p:spPr>
            <a:xfrm>
              <a:off x="1150374" y="1710813"/>
              <a:ext cx="10014154" cy="140109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Rounded Corners 6">
              <a:extLst>
                <a:ext uri="{FF2B5EF4-FFF2-40B4-BE49-F238E27FC236}">
                  <a16:creationId xmlns:a16="http://schemas.microsoft.com/office/drawing/2014/main" id="{ADC23064-7765-4E99-84FC-235560C41D63}"/>
                </a:ext>
              </a:extLst>
            </p:cNvPr>
            <p:cNvSpPr/>
            <p:nvPr/>
          </p:nvSpPr>
          <p:spPr>
            <a:xfrm>
              <a:off x="4080385" y="1710813"/>
              <a:ext cx="6813755" cy="140109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None/>
                <a:tabLst>
                  <a:tab pos="88900" algn="l"/>
                </a:tabLst>
              </a:pPr>
              <a:r>
                <a:rPr lang="fr-FR" b="1" dirty="0">
                  <a:latin typeface="Bookman Old Style" panose="02050604050505020204" pitchFamily="18" charset="0"/>
                </a:rPr>
                <a:t>      </a:t>
              </a:r>
              <a:r>
                <a:rPr lang="fr-FR" sz="2400" b="1" dirty="0">
                  <a:latin typeface="Bookman Old Style" panose="02050604050505020204" pitchFamily="18" charset="0"/>
                </a:rPr>
                <a:t>Instabilité Financière</a:t>
              </a:r>
            </a:p>
            <a:p>
              <a:pPr lvl="1"/>
              <a:r>
                <a:rPr lang="fr-FR" sz="2000" dirty="0">
                  <a:latin typeface="Bahnschrift" panose="020B0502040204020203" pitchFamily="34" charset="0"/>
                </a:rPr>
                <a:t>Les entrepreneurs doivent faire face à l'incertitude financière et prendre des risques pour réussir.</a:t>
              </a:r>
            </a:p>
            <a:p>
              <a:pPr algn="ctr"/>
              <a:endParaRPr lang="fr-FR" dirty="0"/>
            </a:p>
          </p:txBody>
        </p:sp>
        <p:pic>
          <p:nvPicPr>
            <p:cNvPr id="11" name="Picture 10">
              <a:extLst>
                <a:ext uri="{FF2B5EF4-FFF2-40B4-BE49-F238E27FC236}">
                  <a16:creationId xmlns:a16="http://schemas.microsoft.com/office/drawing/2014/main" id="{7BD6B449-9B23-48EF-8C27-D8F39A355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860" y="1799303"/>
              <a:ext cx="2456968" cy="1224116"/>
            </a:xfrm>
            <a:prstGeom prst="rect">
              <a:avLst/>
            </a:prstGeom>
            <a:ln>
              <a:noFill/>
            </a:ln>
          </p:spPr>
        </p:pic>
      </p:grpSp>
      <p:grpSp>
        <p:nvGrpSpPr>
          <p:cNvPr id="17" name="Group 16">
            <a:extLst>
              <a:ext uri="{FF2B5EF4-FFF2-40B4-BE49-F238E27FC236}">
                <a16:creationId xmlns:a16="http://schemas.microsoft.com/office/drawing/2014/main" id="{99FE7EE8-069F-46CC-84C6-93E3A3789029}"/>
              </a:ext>
            </a:extLst>
          </p:cNvPr>
          <p:cNvGrpSpPr/>
          <p:nvPr/>
        </p:nvGrpSpPr>
        <p:grpSpPr>
          <a:xfrm>
            <a:off x="-10197035" y="4737533"/>
            <a:ext cx="8071055" cy="1610173"/>
            <a:chOff x="1150373" y="4847301"/>
            <a:chExt cx="9952703" cy="1610173"/>
          </a:xfrm>
        </p:grpSpPr>
        <p:sp>
          <p:nvSpPr>
            <p:cNvPr id="14" name="Rectangle: Rounded Corners 13">
              <a:extLst>
                <a:ext uri="{FF2B5EF4-FFF2-40B4-BE49-F238E27FC236}">
                  <a16:creationId xmlns:a16="http://schemas.microsoft.com/office/drawing/2014/main" id="{1FA43896-3B80-48C0-8993-80F362FCC2D8}"/>
                </a:ext>
              </a:extLst>
            </p:cNvPr>
            <p:cNvSpPr/>
            <p:nvPr/>
          </p:nvSpPr>
          <p:spPr>
            <a:xfrm>
              <a:off x="1150373" y="4847301"/>
              <a:ext cx="9952703" cy="161017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Rounded Corners 8">
              <a:extLst>
                <a:ext uri="{FF2B5EF4-FFF2-40B4-BE49-F238E27FC236}">
                  <a16:creationId xmlns:a16="http://schemas.microsoft.com/office/drawing/2014/main" id="{AE9F0FEF-1088-4537-AA90-2F822AFEE300}"/>
                </a:ext>
              </a:extLst>
            </p:cNvPr>
            <p:cNvSpPr/>
            <p:nvPr/>
          </p:nvSpPr>
          <p:spPr>
            <a:xfrm>
              <a:off x="4080385" y="4847301"/>
              <a:ext cx="6813755" cy="161017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None/>
              </a:pPr>
              <a:r>
                <a:rPr lang="fr-FR" b="1" dirty="0">
                  <a:latin typeface="Bookman Old Style" panose="02050604050505020204" pitchFamily="18" charset="0"/>
                </a:rPr>
                <a:t>      </a:t>
              </a:r>
              <a:r>
                <a:rPr lang="fr-FR" sz="2400" b="1" dirty="0">
                  <a:latin typeface="Bookman Old Style" panose="02050604050505020204" pitchFamily="18" charset="0"/>
                </a:rPr>
                <a:t>Concurrence Féroce</a:t>
              </a:r>
            </a:p>
            <a:p>
              <a:pPr lvl="1"/>
              <a:r>
                <a:rPr lang="fr-FR" sz="2000" dirty="0">
                  <a:latin typeface="Bahnschrift" panose="020B0502040204020203" pitchFamily="34" charset="0"/>
                </a:rPr>
                <a:t>Les entrepreneurs doivent affronter une concurrence acharnée et trouver des moyens de se démarquer.</a:t>
              </a:r>
            </a:p>
            <a:p>
              <a:pPr algn="ctr"/>
              <a:endParaRPr lang="fr-FR" dirty="0"/>
            </a:p>
          </p:txBody>
        </p:sp>
        <p:pic>
          <p:nvPicPr>
            <p:cNvPr id="15" name="Picture 14">
              <a:extLst>
                <a:ext uri="{FF2B5EF4-FFF2-40B4-BE49-F238E27FC236}">
                  <a16:creationId xmlns:a16="http://schemas.microsoft.com/office/drawing/2014/main" id="{BF6049DF-AD57-440C-89C9-E4B7477468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97860" y="5040329"/>
              <a:ext cx="2456968" cy="1224116"/>
            </a:xfrm>
            <a:prstGeom prst="rect">
              <a:avLst/>
            </a:prstGeom>
            <a:ln>
              <a:noFill/>
            </a:ln>
          </p:spPr>
        </p:pic>
      </p:grpSp>
      <p:grpSp>
        <p:nvGrpSpPr>
          <p:cNvPr id="18" name="Group 17">
            <a:extLst>
              <a:ext uri="{FF2B5EF4-FFF2-40B4-BE49-F238E27FC236}">
                <a16:creationId xmlns:a16="http://schemas.microsoft.com/office/drawing/2014/main" id="{A96CD705-1FF7-4DA6-9961-5056615EDC3F}"/>
              </a:ext>
            </a:extLst>
          </p:cNvPr>
          <p:cNvGrpSpPr/>
          <p:nvPr/>
        </p:nvGrpSpPr>
        <p:grpSpPr>
          <a:xfrm>
            <a:off x="-10197034" y="3169287"/>
            <a:ext cx="8071054" cy="1401099"/>
            <a:chOff x="1150374" y="3279055"/>
            <a:chExt cx="10014154" cy="1401099"/>
          </a:xfrm>
          <a:solidFill>
            <a:schemeClr val="accent2"/>
          </a:solidFill>
        </p:grpSpPr>
        <p:sp>
          <p:nvSpPr>
            <p:cNvPr id="13" name="Rectangle: Rounded Corners 12">
              <a:extLst>
                <a:ext uri="{FF2B5EF4-FFF2-40B4-BE49-F238E27FC236}">
                  <a16:creationId xmlns:a16="http://schemas.microsoft.com/office/drawing/2014/main" id="{9C97DABF-5F24-4228-A128-1852314A8D05}"/>
                </a:ext>
              </a:extLst>
            </p:cNvPr>
            <p:cNvSpPr/>
            <p:nvPr/>
          </p:nvSpPr>
          <p:spPr>
            <a:xfrm>
              <a:off x="1150374" y="3279057"/>
              <a:ext cx="10014154" cy="140109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Rounded Corners 7">
              <a:extLst>
                <a:ext uri="{FF2B5EF4-FFF2-40B4-BE49-F238E27FC236}">
                  <a16:creationId xmlns:a16="http://schemas.microsoft.com/office/drawing/2014/main" id="{7F8E1A0A-969F-47B7-BA44-0F34540466F4}"/>
                </a:ext>
              </a:extLst>
            </p:cNvPr>
            <p:cNvSpPr/>
            <p:nvPr/>
          </p:nvSpPr>
          <p:spPr>
            <a:xfrm>
              <a:off x="4080385" y="3279055"/>
              <a:ext cx="6813755" cy="140109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88900" algn="l"/>
                </a:tabLst>
              </a:pPr>
              <a:r>
                <a:rPr lang="fr-FR" sz="2400" b="1" dirty="0">
                  <a:latin typeface="Bookman Old Style" panose="02050604050505020204" pitchFamily="18" charset="0"/>
                </a:rPr>
                <a:t>    Charge de Travail Élevée</a:t>
              </a:r>
            </a:p>
            <a:p>
              <a:pPr lvl="1"/>
              <a:r>
                <a:rPr lang="fr-FR" sz="2000" dirty="0">
                  <a:latin typeface="Bahnschrift" panose="020B0502040204020203" pitchFamily="34" charset="0"/>
                </a:rPr>
                <a:t>Créer et développer une entreprise exige un engagement et un investissement conséquents.</a:t>
              </a:r>
            </a:p>
          </p:txBody>
        </p:sp>
        <p:pic>
          <p:nvPicPr>
            <p:cNvPr id="16" name="Picture 15">
              <a:extLst>
                <a:ext uri="{FF2B5EF4-FFF2-40B4-BE49-F238E27FC236}">
                  <a16:creationId xmlns:a16="http://schemas.microsoft.com/office/drawing/2014/main" id="{FC15A60C-E1C0-4DD7-B72F-E33FC670969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97860" y="3367545"/>
              <a:ext cx="2456968" cy="1224116"/>
            </a:xfrm>
            <a:prstGeom prst="rect">
              <a:avLst/>
            </a:prstGeom>
            <a:grpFill/>
            <a:ln>
              <a:noFill/>
            </a:ln>
          </p:spPr>
        </p:pic>
      </p:grpSp>
    </p:spTree>
    <p:extLst>
      <p:ext uri="{BB962C8B-B14F-4D97-AF65-F5344CB8AC3E}">
        <p14:creationId xmlns:p14="http://schemas.microsoft.com/office/powerpoint/2010/main" val="750806709"/>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2C885A-7A32-47AD-95E8-0B226B4453C4}"/>
              </a:ext>
            </a:extLst>
          </p:cNvPr>
          <p:cNvGrpSpPr/>
          <p:nvPr/>
        </p:nvGrpSpPr>
        <p:grpSpPr>
          <a:xfrm>
            <a:off x="1666569" y="400524"/>
            <a:ext cx="9497960" cy="735102"/>
            <a:chOff x="-75698" y="844063"/>
            <a:chExt cx="3851197" cy="908536"/>
          </a:xfrm>
        </p:grpSpPr>
        <p:sp>
          <p:nvSpPr>
            <p:cNvPr id="5" name="Rectangle 4">
              <a:extLst>
                <a:ext uri="{FF2B5EF4-FFF2-40B4-BE49-F238E27FC236}">
                  <a16:creationId xmlns:a16="http://schemas.microsoft.com/office/drawing/2014/main" id="{D0A969CE-6603-4F9D-A166-8A45E94080D5}"/>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chemeClr val="tx1"/>
                  </a:solidFill>
                </a:rPr>
                <a:t>Les défis et les risques de l’entrepreneuriat</a:t>
              </a:r>
            </a:p>
          </p:txBody>
        </p:sp>
        <p:sp>
          <p:nvSpPr>
            <p:cNvPr id="6" name="Rectangle 5">
              <a:extLst>
                <a:ext uri="{FF2B5EF4-FFF2-40B4-BE49-F238E27FC236}">
                  <a16:creationId xmlns:a16="http://schemas.microsoft.com/office/drawing/2014/main" id="{F3971B1D-E314-443B-87E7-E49CCBE6F464}"/>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9" name="Group 18">
            <a:extLst>
              <a:ext uri="{FF2B5EF4-FFF2-40B4-BE49-F238E27FC236}">
                <a16:creationId xmlns:a16="http://schemas.microsoft.com/office/drawing/2014/main" id="{BBA1CA88-BE67-44B9-B135-74BACBCB44E2}"/>
              </a:ext>
            </a:extLst>
          </p:cNvPr>
          <p:cNvGrpSpPr/>
          <p:nvPr/>
        </p:nvGrpSpPr>
        <p:grpSpPr>
          <a:xfrm>
            <a:off x="1150374" y="1601045"/>
            <a:ext cx="10527173" cy="1401097"/>
            <a:chOff x="1150374" y="1710813"/>
            <a:chExt cx="10014154" cy="1401097"/>
          </a:xfrm>
        </p:grpSpPr>
        <p:sp>
          <p:nvSpPr>
            <p:cNvPr id="12" name="Rectangle: Rounded Corners 11">
              <a:extLst>
                <a:ext uri="{FF2B5EF4-FFF2-40B4-BE49-F238E27FC236}">
                  <a16:creationId xmlns:a16="http://schemas.microsoft.com/office/drawing/2014/main" id="{946B61D3-8D75-4D5B-A6F3-ABAB601E5D66}"/>
                </a:ext>
              </a:extLst>
            </p:cNvPr>
            <p:cNvSpPr/>
            <p:nvPr/>
          </p:nvSpPr>
          <p:spPr>
            <a:xfrm>
              <a:off x="1150374" y="1710813"/>
              <a:ext cx="10014154" cy="1401097"/>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Rectangle: Rounded Corners 6">
              <a:extLst>
                <a:ext uri="{FF2B5EF4-FFF2-40B4-BE49-F238E27FC236}">
                  <a16:creationId xmlns:a16="http://schemas.microsoft.com/office/drawing/2014/main" id="{ADC23064-7765-4E99-84FC-235560C41D63}"/>
                </a:ext>
              </a:extLst>
            </p:cNvPr>
            <p:cNvSpPr/>
            <p:nvPr/>
          </p:nvSpPr>
          <p:spPr>
            <a:xfrm>
              <a:off x="4080385" y="1710813"/>
              <a:ext cx="6813755" cy="140109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None/>
                <a:tabLst>
                  <a:tab pos="88900" algn="l"/>
                </a:tabLst>
              </a:pPr>
              <a:r>
                <a:rPr lang="fr-FR" b="1" dirty="0">
                  <a:latin typeface="Bookman Old Style" panose="02050604050505020204" pitchFamily="18" charset="0"/>
                </a:rPr>
                <a:t>      </a:t>
              </a:r>
              <a:r>
                <a:rPr lang="fr-FR" sz="2400" b="1" dirty="0">
                  <a:latin typeface="Bookman Old Style" panose="02050604050505020204" pitchFamily="18" charset="0"/>
                </a:rPr>
                <a:t>Instabilité Financière</a:t>
              </a:r>
            </a:p>
            <a:p>
              <a:pPr lvl="1"/>
              <a:r>
                <a:rPr lang="fr-FR" sz="2000" dirty="0">
                  <a:latin typeface="Bahnschrift" panose="020B0502040204020203" pitchFamily="34" charset="0"/>
                </a:rPr>
                <a:t>Les entrepreneurs doivent faire face à l'incertitude financière et prendre des risques pour réussir.</a:t>
              </a:r>
            </a:p>
            <a:p>
              <a:pPr algn="ctr"/>
              <a:endParaRPr lang="fr-FR" dirty="0"/>
            </a:p>
          </p:txBody>
        </p:sp>
        <p:pic>
          <p:nvPicPr>
            <p:cNvPr id="11" name="Picture 10">
              <a:extLst>
                <a:ext uri="{FF2B5EF4-FFF2-40B4-BE49-F238E27FC236}">
                  <a16:creationId xmlns:a16="http://schemas.microsoft.com/office/drawing/2014/main" id="{7BD6B449-9B23-48EF-8C27-D8F39A355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860" y="1799303"/>
              <a:ext cx="2456968" cy="1224116"/>
            </a:xfrm>
            <a:prstGeom prst="rect">
              <a:avLst/>
            </a:prstGeom>
            <a:ln>
              <a:noFill/>
            </a:ln>
          </p:spPr>
        </p:pic>
      </p:grpSp>
      <p:grpSp>
        <p:nvGrpSpPr>
          <p:cNvPr id="17" name="Group 16">
            <a:extLst>
              <a:ext uri="{FF2B5EF4-FFF2-40B4-BE49-F238E27FC236}">
                <a16:creationId xmlns:a16="http://schemas.microsoft.com/office/drawing/2014/main" id="{99FE7EE8-069F-46CC-84C6-93E3A3789029}"/>
              </a:ext>
            </a:extLst>
          </p:cNvPr>
          <p:cNvGrpSpPr/>
          <p:nvPr/>
        </p:nvGrpSpPr>
        <p:grpSpPr>
          <a:xfrm>
            <a:off x="-10197035" y="4737533"/>
            <a:ext cx="9952703" cy="1610173"/>
            <a:chOff x="1150373" y="4847301"/>
            <a:chExt cx="9952703" cy="1610173"/>
          </a:xfrm>
        </p:grpSpPr>
        <p:sp>
          <p:nvSpPr>
            <p:cNvPr id="14" name="Rectangle: Rounded Corners 13">
              <a:extLst>
                <a:ext uri="{FF2B5EF4-FFF2-40B4-BE49-F238E27FC236}">
                  <a16:creationId xmlns:a16="http://schemas.microsoft.com/office/drawing/2014/main" id="{1FA43896-3B80-48C0-8993-80F362FCC2D8}"/>
                </a:ext>
              </a:extLst>
            </p:cNvPr>
            <p:cNvSpPr/>
            <p:nvPr/>
          </p:nvSpPr>
          <p:spPr>
            <a:xfrm>
              <a:off x="1150373" y="4847301"/>
              <a:ext cx="9952703" cy="161017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Rounded Corners 8">
              <a:extLst>
                <a:ext uri="{FF2B5EF4-FFF2-40B4-BE49-F238E27FC236}">
                  <a16:creationId xmlns:a16="http://schemas.microsoft.com/office/drawing/2014/main" id="{AE9F0FEF-1088-4537-AA90-2F822AFEE300}"/>
                </a:ext>
              </a:extLst>
            </p:cNvPr>
            <p:cNvSpPr/>
            <p:nvPr/>
          </p:nvSpPr>
          <p:spPr>
            <a:xfrm>
              <a:off x="4080385" y="4847301"/>
              <a:ext cx="6813755" cy="161017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None/>
              </a:pPr>
              <a:r>
                <a:rPr lang="fr-FR" b="1" dirty="0">
                  <a:latin typeface="Bookman Old Style" panose="02050604050505020204" pitchFamily="18" charset="0"/>
                </a:rPr>
                <a:t>      </a:t>
              </a:r>
              <a:r>
                <a:rPr lang="fr-FR" sz="2400" b="1" dirty="0">
                  <a:latin typeface="Bookman Old Style" panose="02050604050505020204" pitchFamily="18" charset="0"/>
                </a:rPr>
                <a:t>Concurrence Féroce</a:t>
              </a:r>
            </a:p>
            <a:p>
              <a:pPr lvl="1"/>
              <a:r>
                <a:rPr lang="fr-FR" sz="2000" dirty="0">
                  <a:latin typeface="Bahnschrift" panose="020B0502040204020203" pitchFamily="34" charset="0"/>
                </a:rPr>
                <a:t>Les entrepreneurs doivent affronter une concurrence acharnée et trouver des moyens de se démarquer.</a:t>
              </a:r>
            </a:p>
            <a:p>
              <a:pPr algn="ctr"/>
              <a:endParaRPr lang="fr-FR" dirty="0"/>
            </a:p>
          </p:txBody>
        </p:sp>
        <p:pic>
          <p:nvPicPr>
            <p:cNvPr id="15" name="Picture 14">
              <a:extLst>
                <a:ext uri="{FF2B5EF4-FFF2-40B4-BE49-F238E27FC236}">
                  <a16:creationId xmlns:a16="http://schemas.microsoft.com/office/drawing/2014/main" id="{BF6049DF-AD57-440C-89C9-E4B7477468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97860" y="5040329"/>
              <a:ext cx="2456968" cy="1224116"/>
            </a:xfrm>
            <a:prstGeom prst="rect">
              <a:avLst/>
            </a:prstGeom>
            <a:ln>
              <a:noFill/>
            </a:ln>
          </p:spPr>
        </p:pic>
      </p:grpSp>
      <p:grpSp>
        <p:nvGrpSpPr>
          <p:cNvPr id="18" name="Group 17">
            <a:extLst>
              <a:ext uri="{FF2B5EF4-FFF2-40B4-BE49-F238E27FC236}">
                <a16:creationId xmlns:a16="http://schemas.microsoft.com/office/drawing/2014/main" id="{A96CD705-1FF7-4DA6-9961-5056615EDC3F}"/>
              </a:ext>
            </a:extLst>
          </p:cNvPr>
          <p:cNvGrpSpPr/>
          <p:nvPr/>
        </p:nvGrpSpPr>
        <p:grpSpPr>
          <a:xfrm>
            <a:off x="-10197034" y="3169287"/>
            <a:ext cx="10014154" cy="1401099"/>
            <a:chOff x="1150374" y="3279055"/>
            <a:chExt cx="10014154" cy="1401099"/>
          </a:xfrm>
        </p:grpSpPr>
        <p:sp>
          <p:nvSpPr>
            <p:cNvPr id="13" name="Rectangle: Rounded Corners 12">
              <a:extLst>
                <a:ext uri="{FF2B5EF4-FFF2-40B4-BE49-F238E27FC236}">
                  <a16:creationId xmlns:a16="http://schemas.microsoft.com/office/drawing/2014/main" id="{9C97DABF-5F24-4228-A128-1852314A8D05}"/>
                </a:ext>
              </a:extLst>
            </p:cNvPr>
            <p:cNvSpPr/>
            <p:nvPr/>
          </p:nvSpPr>
          <p:spPr>
            <a:xfrm>
              <a:off x="1150374" y="3279057"/>
              <a:ext cx="10014154" cy="140109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Rounded Corners 7">
              <a:extLst>
                <a:ext uri="{FF2B5EF4-FFF2-40B4-BE49-F238E27FC236}">
                  <a16:creationId xmlns:a16="http://schemas.microsoft.com/office/drawing/2014/main" id="{7F8E1A0A-969F-47B7-BA44-0F34540466F4}"/>
                </a:ext>
              </a:extLst>
            </p:cNvPr>
            <p:cNvSpPr/>
            <p:nvPr/>
          </p:nvSpPr>
          <p:spPr>
            <a:xfrm>
              <a:off x="4080385" y="3279055"/>
              <a:ext cx="6813755" cy="140109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88900" algn="l"/>
                </a:tabLst>
              </a:pPr>
              <a:r>
                <a:rPr lang="fr-FR" sz="2400" b="1" dirty="0">
                  <a:latin typeface="Bookman Old Style" panose="02050604050505020204" pitchFamily="18" charset="0"/>
                </a:rPr>
                <a:t>    Charge de Travail Élevée</a:t>
              </a:r>
            </a:p>
            <a:p>
              <a:pPr lvl="1"/>
              <a:r>
                <a:rPr lang="fr-FR" sz="2000" dirty="0">
                  <a:latin typeface="Bahnschrift" panose="020B0502040204020203" pitchFamily="34" charset="0"/>
                </a:rPr>
                <a:t>Créer et développer une entreprise exige un engagement et un investissement conséquents.</a:t>
              </a:r>
            </a:p>
          </p:txBody>
        </p:sp>
        <p:pic>
          <p:nvPicPr>
            <p:cNvPr id="16" name="Picture 15">
              <a:extLst>
                <a:ext uri="{FF2B5EF4-FFF2-40B4-BE49-F238E27FC236}">
                  <a16:creationId xmlns:a16="http://schemas.microsoft.com/office/drawing/2014/main" id="{FC15A60C-E1C0-4DD7-B72F-E33FC670969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97860" y="3367545"/>
              <a:ext cx="2456968" cy="1224116"/>
            </a:xfrm>
            <a:prstGeom prst="rect">
              <a:avLst/>
            </a:prstGeom>
            <a:ln>
              <a:noFill/>
            </a:ln>
          </p:spPr>
        </p:pic>
      </p:grpSp>
    </p:spTree>
    <p:extLst>
      <p:ext uri="{BB962C8B-B14F-4D97-AF65-F5344CB8AC3E}">
        <p14:creationId xmlns:p14="http://schemas.microsoft.com/office/powerpoint/2010/main" val="368279603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B5DC96-07EF-4E52-9511-860557C881EE}"/>
              </a:ext>
            </a:extLst>
          </p:cNvPr>
          <p:cNvPicPr>
            <a:picLocks noChangeAspect="1"/>
          </p:cNvPicPr>
          <p:nvPr/>
        </p:nvPicPr>
        <p:blipFill rotWithShape="1">
          <a:blip r:embed="rId2">
            <a:extLst>
              <a:ext uri="{28A0092B-C50C-407E-A947-70E740481C1C}">
                <a14:useLocalDpi xmlns:a14="http://schemas.microsoft.com/office/drawing/2010/main" val="0"/>
              </a:ext>
            </a:extLst>
          </a:blip>
          <a:srcRect t="1" b="30667"/>
          <a:stretch/>
        </p:blipFill>
        <p:spPr>
          <a:xfrm>
            <a:off x="1909752" y="0"/>
            <a:ext cx="7954485" cy="2377439"/>
          </a:xfrm>
          <a:prstGeom prst="rect">
            <a:avLst/>
          </a:prstGeom>
        </p:spPr>
      </p:pic>
      <p:sp>
        <p:nvSpPr>
          <p:cNvPr id="4" name="Rectangle 3">
            <a:extLst>
              <a:ext uri="{FF2B5EF4-FFF2-40B4-BE49-F238E27FC236}">
                <a16:creationId xmlns:a16="http://schemas.microsoft.com/office/drawing/2014/main" id="{5E715DDF-D898-4351-A2A9-197A7306708E}"/>
              </a:ext>
            </a:extLst>
          </p:cNvPr>
          <p:cNvSpPr/>
          <p:nvPr/>
        </p:nvSpPr>
        <p:spPr>
          <a:xfrm>
            <a:off x="658368" y="2926076"/>
            <a:ext cx="3858768" cy="502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SAID BZIOUI</a:t>
            </a:r>
          </a:p>
        </p:txBody>
      </p:sp>
      <p:sp>
        <p:nvSpPr>
          <p:cNvPr id="5" name="Rectangle 4">
            <a:extLst>
              <a:ext uri="{FF2B5EF4-FFF2-40B4-BE49-F238E27FC236}">
                <a16:creationId xmlns:a16="http://schemas.microsoft.com/office/drawing/2014/main" id="{DDE3A0A4-805F-41D1-8D8F-24EBD1D5CF6C}"/>
              </a:ext>
            </a:extLst>
          </p:cNvPr>
          <p:cNvSpPr/>
          <p:nvPr/>
        </p:nvSpPr>
        <p:spPr>
          <a:xfrm>
            <a:off x="658368" y="3502142"/>
            <a:ext cx="3858768" cy="502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fr-FR" sz="2800" b="1" dirty="0"/>
              <a:t>KHALID ELAASRI</a:t>
            </a:r>
          </a:p>
        </p:txBody>
      </p:sp>
      <p:sp>
        <p:nvSpPr>
          <p:cNvPr id="6" name="Rectangle 5">
            <a:extLst>
              <a:ext uri="{FF2B5EF4-FFF2-40B4-BE49-F238E27FC236}">
                <a16:creationId xmlns:a16="http://schemas.microsoft.com/office/drawing/2014/main" id="{13FC96D3-0A35-4C57-9F67-CB47D99C755B}"/>
              </a:ext>
            </a:extLst>
          </p:cNvPr>
          <p:cNvSpPr/>
          <p:nvPr/>
        </p:nvSpPr>
        <p:spPr>
          <a:xfrm>
            <a:off x="-4096512" y="4123956"/>
            <a:ext cx="3858768" cy="502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ANWAR ESABIRI</a:t>
            </a:r>
          </a:p>
        </p:txBody>
      </p:sp>
      <p:sp>
        <p:nvSpPr>
          <p:cNvPr id="7" name="Rectangle 6">
            <a:extLst>
              <a:ext uri="{FF2B5EF4-FFF2-40B4-BE49-F238E27FC236}">
                <a16:creationId xmlns:a16="http://schemas.microsoft.com/office/drawing/2014/main" id="{E19490B9-495F-4319-9D34-6B3CC37DBD55}"/>
              </a:ext>
            </a:extLst>
          </p:cNvPr>
          <p:cNvSpPr/>
          <p:nvPr/>
        </p:nvSpPr>
        <p:spPr>
          <a:xfrm>
            <a:off x="-4096512" y="4754901"/>
            <a:ext cx="3858768" cy="502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ILYAS ESSANI</a:t>
            </a:r>
          </a:p>
        </p:txBody>
      </p:sp>
      <p:sp>
        <p:nvSpPr>
          <p:cNvPr id="8" name="Rectangle 7">
            <a:extLst>
              <a:ext uri="{FF2B5EF4-FFF2-40B4-BE49-F238E27FC236}">
                <a16:creationId xmlns:a16="http://schemas.microsoft.com/office/drawing/2014/main" id="{8AEB0480-7C58-46CE-A9DE-F9F86BD15553}"/>
              </a:ext>
            </a:extLst>
          </p:cNvPr>
          <p:cNvSpPr/>
          <p:nvPr/>
        </p:nvSpPr>
        <p:spPr>
          <a:xfrm>
            <a:off x="3674146" y="2322574"/>
            <a:ext cx="5157216" cy="502924"/>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C00000"/>
                </a:solidFill>
                <a:latin typeface="Consolas" panose="020B0609020204030204" pitchFamily="49" charset="0"/>
              </a:rPr>
              <a:t>RÉALISER PAR:</a:t>
            </a:r>
          </a:p>
        </p:txBody>
      </p:sp>
    </p:spTree>
    <p:extLst>
      <p:ext uri="{BB962C8B-B14F-4D97-AF65-F5344CB8AC3E}">
        <p14:creationId xmlns:p14="http://schemas.microsoft.com/office/powerpoint/2010/main" val="182452860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2C885A-7A32-47AD-95E8-0B226B4453C4}"/>
              </a:ext>
            </a:extLst>
          </p:cNvPr>
          <p:cNvGrpSpPr/>
          <p:nvPr/>
        </p:nvGrpSpPr>
        <p:grpSpPr>
          <a:xfrm>
            <a:off x="1666569" y="400524"/>
            <a:ext cx="9497960" cy="735102"/>
            <a:chOff x="-75698" y="844063"/>
            <a:chExt cx="3851197" cy="908536"/>
          </a:xfrm>
        </p:grpSpPr>
        <p:sp>
          <p:nvSpPr>
            <p:cNvPr id="5" name="Rectangle 4">
              <a:extLst>
                <a:ext uri="{FF2B5EF4-FFF2-40B4-BE49-F238E27FC236}">
                  <a16:creationId xmlns:a16="http://schemas.microsoft.com/office/drawing/2014/main" id="{D0A969CE-6603-4F9D-A166-8A45E94080D5}"/>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chemeClr val="tx1"/>
                  </a:solidFill>
                </a:rPr>
                <a:t>Les défis et les risques de l’entrepreneuriat</a:t>
              </a:r>
            </a:p>
          </p:txBody>
        </p:sp>
        <p:sp>
          <p:nvSpPr>
            <p:cNvPr id="6" name="Rectangle 5">
              <a:extLst>
                <a:ext uri="{FF2B5EF4-FFF2-40B4-BE49-F238E27FC236}">
                  <a16:creationId xmlns:a16="http://schemas.microsoft.com/office/drawing/2014/main" id="{F3971B1D-E314-443B-87E7-E49CCBE6F464}"/>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9" name="Group 18">
            <a:extLst>
              <a:ext uri="{FF2B5EF4-FFF2-40B4-BE49-F238E27FC236}">
                <a16:creationId xmlns:a16="http://schemas.microsoft.com/office/drawing/2014/main" id="{BBA1CA88-BE67-44B9-B135-74BACBCB44E2}"/>
              </a:ext>
            </a:extLst>
          </p:cNvPr>
          <p:cNvGrpSpPr/>
          <p:nvPr/>
        </p:nvGrpSpPr>
        <p:grpSpPr>
          <a:xfrm>
            <a:off x="1150374" y="1601045"/>
            <a:ext cx="10527173" cy="1401097"/>
            <a:chOff x="1150374" y="1710813"/>
            <a:chExt cx="10014154" cy="1401097"/>
          </a:xfrm>
        </p:grpSpPr>
        <p:sp>
          <p:nvSpPr>
            <p:cNvPr id="12" name="Rectangle: Rounded Corners 11">
              <a:extLst>
                <a:ext uri="{FF2B5EF4-FFF2-40B4-BE49-F238E27FC236}">
                  <a16:creationId xmlns:a16="http://schemas.microsoft.com/office/drawing/2014/main" id="{946B61D3-8D75-4D5B-A6F3-ABAB601E5D66}"/>
                </a:ext>
              </a:extLst>
            </p:cNvPr>
            <p:cNvSpPr/>
            <p:nvPr/>
          </p:nvSpPr>
          <p:spPr>
            <a:xfrm>
              <a:off x="1150374" y="1710813"/>
              <a:ext cx="10014154" cy="140109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Rounded Corners 6">
              <a:extLst>
                <a:ext uri="{FF2B5EF4-FFF2-40B4-BE49-F238E27FC236}">
                  <a16:creationId xmlns:a16="http://schemas.microsoft.com/office/drawing/2014/main" id="{ADC23064-7765-4E99-84FC-235560C41D63}"/>
                </a:ext>
              </a:extLst>
            </p:cNvPr>
            <p:cNvSpPr/>
            <p:nvPr/>
          </p:nvSpPr>
          <p:spPr>
            <a:xfrm>
              <a:off x="4080385" y="1710813"/>
              <a:ext cx="6813755" cy="140109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None/>
                <a:tabLst>
                  <a:tab pos="88900" algn="l"/>
                </a:tabLst>
              </a:pPr>
              <a:r>
                <a:rPr lang="fr-FR" b="1" dirty="0">
                  <a:latin typeface="Bookman Old Style" panose="02050604050505020204" pitchFamily="18" charset="0"/>
                </a:rPr>
                <a:t>      </a:t>
              </a:r>
              <a:r>
                <a:rPr lang="fr-FR" sz="2400" b="1" dirty="0">
                  <a:latin typeface="Bookman Old Style" panose="02050604050505020204" pitchFamily="18" charset="0"/>
                </a:rPr>
                <a:t>Instabilité Financière</a:t>
              </a:r>
            </a:p>
            <a:p>
              <a:pPr lvl="1"/>
              <a:r>
                <a:rPr lang="fr-FR" sz="2000" dirty="0">
                  <a:latin typeface="Bahnschrift" panose="020B0502040204020203" pitchFamily="34" charset="0"/>
                </a:rPr>
                <a:t>Les entrepreneurs doivent faire face à l'incertitude financière et prendre des risques pour réussir.</a:t>
              </a:r>
            </a:p>
            <a:p>
              <a:pPr algn="ctr"/>
              <a:endParaRPr lang="fr-FR" dirty="0"/>
            </a:p>
          </p:txBody>
        </p:sp>
        <p:pic>
          <p:nvPicPr>
            <p:cNvPr id="11" name="Picture 10">
              <a:extLst>
                <a:ext uri="{FF2B5EF4-FFF2-40B4-BE49-F238E27FC236}">
                  <a16:creationId xmlns:a16="http://schemas.microsoft.com/office/drawing/2014/main" id="{7BD6B449-9B23-48EF-8C27-D8F39A355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860" y="1799303"/>
              <a:ext cx="2456968" cy="1224116"/>
            </a:xfrm>
            <a:prstGeom prst="rect">
              <a:avLst/>
            </a:prstGeom>
            <a:ln>
              <a:noFill/>
            </a:ln>
          </p:spPr>
        </p:pic>
      </p:grpSp>
      <p:grpSp>
        <p:nvGrpSpPr>
          <p:cNvPr id="17" name="Group 16">
            <a:extLst>
              <a:ext uri="{FF2B5EF4-FFF2-40B4-BE49-F238E27FC236}">
                <a16:creationId xmlns:a16="http://schemas.microsoft.com/office/drawing/2014/main" id="{99FE7EE8-069F-46CC-84C6-93E3A3789029}"/>
              </a:ext>
            </a:extLst>
          </p:cNvPr>
          <p:cNvGrpSpPr/>
          <p:nvPr/>
        </p:nvGrpSpPr>
        <p:grpSpPr>
          <a:xfrm>
            <a:off x="-10197035" y="4737533"/>
            <a:ext cx="9952703" cy="1610173"/>
            <a:chOff x="1150373" y="4847301"/>
            <a:chExt cx="9952703" cy="1610173"/>
          </a:xfrm>
        </p:grpSpPr>
        <p:sp>
          <p:nvSpPr>
            <p:cNvPr id="14" name="Rectangle: Rounded Corners 13">
              <a:extLst>
                <a:ext uri="{FF2B5EF4-FFF2-40B4-BE49-F238E27FC236}">
                  <a16:creationId xmlns:a16="http://schemas.microsoft.com/office/drawing/2014/main" id="{1FA43896-3B80-48C0-8993-80F362FCC2D8}"/>
                </a:ext>
              </a:extLst>
            </p:cNvPr>
            <p:cNvSpPr/>
            <p:nvPr/>
          </p:nvSpPr>
          <p:spPr>
            <a:xfrm>
              <a:off x="1150373" y="4847301"/>
              <a:ext cx="9952703" cy="161017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Rounded Corners 8">
              <a:extLst>
                <a:ext uri="{FF2B5EF4-FFF2-40B4-BE49-F238E27FC236}">
                  <a16:creationId xmlns:a16="http://schemas.microsoft.com/office/drawing/2014/main" id="{AE9F0FEF-1088-4537-AA90-2F822AFEE300}"/>
                </a:ext>
              </a:extLst>
            </p:cNvPr>
            <p:cNvSpPr/>
            <p:nvPr/>
          </p:nvSpPr>
          <p:spPr>
            <a:xfrm>
              <a:off x="4080385" y="4847301"/>
              <a:ext cx="6813755" cy="161017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None/>
              </a:pPr>
              <a:r>
                <a:rPr lang="fr-FR" b="1" dirty="0">
                  <a:latin typeface="Bookman Old Style" panose="02050604050505020204" pitchFamily="18" charset="0"/>
                </a:rPr>
                <a:t>      </a:t>
              </a:r>
              <a:r>
                <a:rPr lang="fr-FR" sz="2400" b="1" dirty="0">
                  <a:latin typeface="Bookman Old Style" panose="02050604050505020204" pitchFamily="18" charset="0"/>
                </a:rPr>
                <a:t>Concurrence Féroce</a:t>
              </a:r>
            </a:p>
            <a:p>
              <a:pPr lvl="1"/>
              <a:r>
                <a:rPr lang="fr-FR" sz="2000" dirty="0">
                  <a:latin typeface="Bahnschrift" panose="020B0502040204020203" pitchFamily="34" charset="0"/>
                </a:rPr>
                <a:t>Les entrepreneurs doivent affronter une concurrence acharnée et trouver des moyens de se démarquer.</a:t>
              </a:r>
            </a:p>
            <a:p>
              <a:pPr algn="ctr"/>
              <a:endParaRPr lang="fr-FR" dirty="0"/>
            </a:p>
          </p:txBody>
        </p:sp>
        <p:pic>
          <p:nvPicPr>
            <p:cNvPr id="15" name="Picture 14">
              <a:extLst>
                <a:ext uri="{FF2B5EF4-FFF2-40B4-BE49-F238E27FC236}">
                  <a16:creationId xmlns:a16="http://schemas.microsoft.com/office/drawing/2014/main" id="{BF6049DF-AD57-440C-89C9-E4B7477468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97860" y="5040329"/>
              <a:ext cx="2456968" cy="1224116"/>
            </a:xfrm>
            <a:prstGeom prst="rect">
              <a:avLst/>
            </a:prstGeom>
            <a:ln>
              <a:noFill/>
            </a:ln>
          </p:spPr>
        </p:pic>
      </p:grpSp>
      <p:grpSp>
        <p:nvGrpSpPr>
          <p:cNvPr id="18" name="Group 17">
            <a:extLst>
              <a:ext uri="{FF2B5EF4-FFF2-40B4-BE49-F238E27FC236}">
                <a16:creationId xmlns:a16="http://schemas.microsoft.com/office/drawing/2014/main" id="{A96CD705-1FF7-4DA6-9961-5056615EDC3F}"/>
              </a:ext>
            </a:extLst>
          </p:cNvPr>
          <p:cNvGrpSpPr/>
          <p:nvPr/>
        </p:nvGrpSpPr>
        <p:grpSpPr>
          <a:xfrm>
            <a:off x="1150375" y="3155309"/>
            <a:ext cx="10527172" cy="1401099"/>
            <a:chOff x="1150374" y="3279055"/>
            <a:chExt cx="10014154" cy="1401099"/>
          </a:xfrm>
        </p:grpSpPr>
        <p:sp>
          <p:nvSpPr>
            <p:cNvPr id="13" name="Rectangle: Rounded Corners 12">
              <a:extLst>
                <a:ext uri="{FF2B5EF4-FFF2-40B4-BE49-F238E27FC236}">
                  <a16:creationId xmlns:a16="http://schemas.microsoft.com/office/drawing/2014/main" id="{9C97DABF-5F24-4228-A128-1852314A8D05}"/>
                </a:ext>
              </a:extLst>
            </p:cNvPr>
            <p:cNvSpPr/>
            <p:nvPr/>
          </p:nvSpPr>
          <p:spPr>
            <a:xfrm>
              <a:off x="1150374" y="3279057"/>
              <a:ext cx="10014154" cy="140109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Rounded Corners 7">
              <a:extLst>
                <a:ext uri="{FF2B5EF4-FFF2-40B4-BE49-F238E27FC236}">
                  <a16:creationId xmlns:a16="http://schemas.microsoft.com/office/drawing/2014/main" id="{7F8E1A0A-969F-47B7-BA44-0F34540466F4}"/>
                </a:ext>
              </a:extLst>
            </p:cNvPr>
            <p:cNvSpPr/>
            <p:nvPr/>
          </p:nvSpPr>
          <p:spPr>
            <a:xfrm>
              <a:off x="4080385" y="3279055"/>
              <a:ext cx="6813755" cy="140109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88900" algn="l"/>
                </a:tabLst>
              </a:pPr>
              <a:r>
                <a:rPr lang="fr-FR" sz="2400" b="1" dirty="0">
                  <a:latin typeface="Bookman Old Style" panose="02050604050505020204" pitchFamily="18" charset="0"/>
                </a:rPr>
                <a:t>    Charge de Travail Élevée</a:t>
              </a:r>
            </a:p>
            <a:p>
              <a:pPr lvl="1"/>
              <a:r>
                <a:rPr lang="fr-FR" sz="2000" dirty="0">
                  <a:latin typeface="Bahnschrift" panose="020B0502040204020203" pitchFamily="34" charset="0"/>
                </a:rPr>
                <a:t>Créer et développer une entreprise exige un engagement et un investissement conséquents.</a:t>
              </a:r>
            </a:p>
          </p:txBody>
        </p:sp>
        <p:pic>
          <p:nvPicPr>
            <p:cNvPr id="16" name="Picture 15">
              <a:extLst>
                <a:ext uri="{FF2B5EF4-FFF2-40B4-BE49-F238E27FC236}">
                  <a16:creationId xmlns:a16="http://schemas.microsoft.com/office/drawing/2014/main" id="{FC15A60C-E1C0-4DD7-B72F-E33FC670969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97860" y="3367545"/>
              <a:ext cx="2456968" cy="1224116"/>
            </a:xfrm>
            <a:prstGeom prst="rect">
              <a:avLst/>
            </a:prstGeom>
            <a:ln>
              <a:noFill/>
            </a:ln>
          </p:spPr>
        </p:pic>
      </p:grpSp>
    </p:spTree>
    <p:extLst>
      <p:ext uri="{BB962C8B-B14F-4D97-AF65-F5344CB8AC3E}">
        <p14:creationId xmlns:p14="http://schemas.microsoft.com/office/powerpoint/2010/main" val="23408049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2C885A-7A32-47AD-95E8-0B226B4453C4}"/>
              </a:ext>
            </a:extLst>
          </p:cNvPr>
          <p:cNvGrpSpPr/>
          <p:nvPr/>
        </p:nvGrpSpPr>
        <p:grpSpPr>
          <a:xfrm>
            <a:off x="1666569" y="400524"/>
            <a:ext cx="9497960" cy="735102"/>
            <a:chOff x="-75698" y="844063"/>
            <a:chExt cx="3851197" cy="908536"/>
          </a:xfrm>
        </p:grpSpPr>
        <p:sp>
          <p:nvSpPr>
            <p:cNvPr id="5" name="Rectangle 4">
              <a:extLst>
                <a:ext uri="{FF2B5EF4-FFF2-40B4-BE49-F238E27FC236}">
                  <a16:creationId xmlns:a16="http://schemas.microsoft.com/office/drawing/2014/main" id="{D0A969CE-6603-4F9D-A166-8A45E94080D5}"/>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chemeClr val="tx1"/>
                  </a:solidFill>
                </a:rPr>
                <a:t>Les défis et les risques de l’entrepreneuriat</a:t>
              </a:r>
            </a:p>
          </p:txBody>
        </p:sp>
        <p:sp>
          <p:nvSpPr>
            <p:cNvPr id="6" name="Rectangle 5">
              <a:extLst>
                <a:ext uri="{FF2B5EF4-FFF2-40B4-BE49-F238E27FC236}">
                  <a16:creationId xmlns:a16="http://schemas.microsoft.com/office/drawing/2014/main" id="{F3971B1D-E314-443B-87E7-E49CCBE6F464}"/>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9" name="Group 18">
            <a:extLst>
              <a:ext uri="{FF2B5EF4-FFF2-40B4-BE49-F238E27FC236}">
                <a16:creationId xmlns:a16="http://schemas.microsoft.com/office/drawing/2014/main" id="{BBA1CA88-BE67-44B9-B135-74BACBCB44E2}"/>
              </a:ext>
            </a:extLst>
          </p:cNvPr>
          <p:cNvGrpSpPr/>
          <p:nvPr/>
        </p:nvGrpSpPr>
        <p:grpSpPr>
          <a:xfrm>
            <a:off x="1150374" y="1601045"/>
            <a:ext cx="10527173" cy="1401097"/>
            <a:chOff x="1150374" y="1710813"/>
            <a:chExt cx="10014154" cy="1401097"/>
          </a:xfrm>
        </p:grpSpPr>
        <p:sp>
          <p:nvSpPr>
            <p:cNvPr id="12" name="Rectangle: Rounded Corners 11">
              <a:extLst>
                <a:ext uri="{FF2B5EF4-FFF2-40B4-BE49-F238E27FC236}">
                  <a16:creationId xmlns:a16="http://schemas.microsoft.com/office/drawing/2014/main" id="{946B61D3-8D75-4D5B-A6F3-ABAB601E5D66}"/>
                </a:ext>
              </a:extLst>
            </p:cNvPr>
            <p:cNvSpPr/>
            <p:nvPr/>
          </p:nvSpPr>
          <p:spPr>
            <a:xfrm>
              <a:off x="1150374" y="1710813"/>
              <a:ext cx="10014154" cy="140109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Rounded Corners 6">
              <a:extLst>
                <a:ext uri="{FF2B5EF4-FFF2-40B4-BE49-F238E27FC236}">
                  <a16:creationId xmlns:a16="http://schemas.microsoft.com/office/drawing/2014/main" id="{ADC23064-7765-4E99-84FC-235560C41D63}"/>
                </a:ext>
              </a:extLst>
            </p:cNvPr>
            <p:cNvSpPr/>
            <p:nvPr/>
          </p:nvSpPr>
          <p:spPr>
            <a:xfrm>
              <a:off x="4080385" y="1710813"/>
              <a:ext cx="6813755" cy="140109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None/>
                <a:tabLst>
                  <a:tab pos="88900" algn="l"/>
                </a:tabLst>
              </a:pPr>
              <a:r>
                <a:rPr lang="fr-FR" b="1" dirty="0">
                  <a:latin typeface="Bookman Old Style" panose="02050604050505020204" pitchFamily="18" charset="0"/>
                </a:rPr>
                <a:t>      </a:t>
              </a:r>
              <a:r>
                <a:rPr lang="fr-FR" sz="2400" b="1" dirty="0">
                  <a:latin typeface="Bookman Old Style" panose="02050604050505020204" pitchFamily="18" charset="0"/>
                </a:rPr>
                <a:t>Instabilité Financière</a:t>
              </a:r>
            </a:p>
            <a:p>
              <a:pPr lvl="1"/>
              <a:r>
                <a:rPr lang="fr-FR" sz="2000" dirty="0">
                  <a:latin typeface="Bahnschrift" panose="020B0502040204020203" pitchFamily="34" charset="0"/>
                </a:rPr>
                <a:t>Les entrepreneurs doivent faire face à l'incertitude financière et prendre des risques pour réussir.</a:t>
              </a:r>
            </a:p>
            <a:p>
              <a:pPr algn="ctr"/>
              <a:endParaRPr lang="fr-FR" dirty="0"/>
            </a:p>
          </p:txBody>
        </p:sp>
        <p:pic>
          <p:nvPicPr>
            <p:cNvPr id="11" name="Picture 10">
              <a:extLst>
                <a:ext uri="{FF2B5EF4-FFF2-40B4-BE49-F238E27FC236}">
                  <a16:creationId xmlns:a16="http://schemas.microsoft.com/office/drawing/2014/main" id="{7BD6B449-9B23-48EF-8C27-D8F39A355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860" y="1799303"/>
              <a:ext cx="2456968" cy="1224116"/>
            </a:xfrm>
            <a:prstGeom prst="rect">
              <a:avLst/>
            </a:prstGeom>
            <a:ln>
              <a:noFill/>
            </a:ln>
          </p:spPr>
        </p:pic>
      </p:grpSp>
      <p:grpSp>
        <p:nvGrpSpPr>
          <p:cNvPr id="17" name="Group 16">
            <a:extLst>
              <a:ext uri="{FF2B5EF4-FFF2-40B4-BE49-F238E27FC236}">
                <a16:creationId xmlns:a16="http://schemas.microsoft.com/office/drawing/2014/main" id="{99FE7EE8-069F-46CC-84C6-93E3A3789029}"/>
              </a:ext>
            </a:extLst>
          </p:cNvPr>
          <p:cNvGrpSpPr/>
          <p:nvPr/>
        </p:nvGrpSpPr>
        <p:grpSpPr>
          <a:xfrm>
            <a:off x="1150374" y="4858897"/>
            <a:ext cx="10527172" cy="1610173"/>
            <a:chOff x="1150373" y="4847301"/>
            <a:chExt cx="9952703" cy="1610173"/>
          </a:xfrm>
        </p:grpSpPr>
        <p:sp>
          <p:nvSpPr>
            <p:cNvPr id="14" name="Rectangle: Rounded Corners 13">
              <a:extLst>
                <a:ext uri="{FF2B5EF4-FFF2-40B4-BE49-F238E27FC236}">
                  <a16:creationId xmlns:a16="http://schemas.microsoft.com/office/drawing/2014/main" id="{1FA43896-3B80-48C0-8993-80F362FCC2D8}"/>
                </a:ext>
              </a:extLst>
            </p:cNvPr>
            <p:cNvSpPr/>
            <p:nvPr/>
          </p:nvSpPr>
          <p:spPr>
            <a:xfrm>
              <a:off x="1150373" y="4847301"/>
              <a:ext cx="9952703" cy="161017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Rounded Corners 8">
              <a:extLst>
                <a:ext uri="{FF2B5EF4-FFF2-40B4-BE49-F238E27FC236}">
                  <a16:creationId xmlns:a16="http://schemas.microsoft.com/office/drawing/2014/main" id="{AE9F0FEF-1088-4537-AA90-2F822AFEE300}"/>
                </a:ext>
              </a:extLst>
            </p:cNvPr>
            <p:cNvSpPr/>
            <p:nvPr/>
          </p:nvSpPr>
          <p:spPr>
            <a:xfrm>
              <a:off x="4080385" y="4847301"/>
              <a:ext cx="6813755" cy="161017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None/>
              </a:pPr>
              <a:r>
                <a:rPr lang="fr-FR" b="1" dirty="0">
                  <a:latin typeface="Bookman Old Style" panose="02050604050505020204" pitchFamily="18" charset="0"/>
                </a:rPr>
                <a:t>      </a:t>
              </a:r>
              <a:r>
                <a:rPr lang="fr-FR" sz="2400" b="1" dirty="0">
                  <a:latin typeface="Bookman Old Style" panose="02050604050505020204" pitchFamily="18" charset="0"/>
                </a:rPr>
                <a:t>Concurrence Féroce</a:t>
              </a:r>
            </a:p>
            <a:p>
              <a:pPr lvl="1"/>
              <a:r>
                <a:rPr lang="fr-FR" sz="2000" dirty="0">
                  <a:latin typeface="Bahnschrift" panose="020B0502040204020203" pitchFamily="34" charset="0"/>
                </a:rPr>
                <a:t>Les entrepreneurs doivent affronter une concurrence acharnée et trouver des moyens de se démarquer.</a:t>
              </a:r>
            </a:p>
            <a:p>
              <a:pPr algn="ctr"/>
              <a:endParaRPr lang="fr-FR" dirty="0"/>
            </a:p>
          </p:txBody>
        </p:sp>
        <p:pic>
          <p:nvPicPr>
            <p:cNvPr id="15" name="Picture 14">
              <a:extLst>
                <a:ext uri="{FF2B5EF4-FFF2-40B4-BE49-F238E27FC236}">
                  <a16:creationId xmlns:a16="http://schemas.microsoft.com/office/drawing/2014/main" id="{BF6049DF-AD57-440C-89C9-E4B7477468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97860" y="5040329"/>
              <a:ext cx="2456968" cy="1224116"/>
            </a:xfrm>
            <a:prstGeom prst="rect">
              <a:avLst/>
            </a:prstGeom>
            <a:ln>
              <a:noFill/>
            </a:ln>
          </p:spPr>
        </p:pic>
      </p:grpSp>
      <p:grpSp>
        <p:nvGrpSpPr>
          <p:cNvPr id="18" name="Group 17">
            <a:extLst>
              <a:ext uri="{FF2B5EF4-FFF2-40B4-BE49-F238E27FC236}">
                <a16:creationId xmlns:a16="http://schemas.microsoft.com/office/drawing/2014/main" id="{A96CD705-1FF7-4DA6-9961-5056615EDC3F}"/>
              </a:ext>
            </a:extLst>
          </p:cNvPr>
          <p:cNvGrpSpPr/>
          <p:nvPr/>
        </p:nvGrpSpPr>
        <p:grpSpPr>
          <a:xfrm>
            <a:off x="1150374" y="3229971"/>
            <a:ext cx="10527172" cy="1401099"/>
            <a:chOff x="1150374" y="3279055"/>
            <a:chExt cx="10014154" cy="1401099"/>
          </a:xfrm>
        </p:grpSpPr>
        <p:sp>
          <p:nvSpPr>
            <p:cNvPr id="13" name="Rectangle: Rounded Corners 12">
              <a:extLst>
                <a:ext uri="{FF2B5EF4-FFF2-40B4-BE49-F238E27FC236}">
                  <a16:creationId xmlns:a16="http://schemas.microsoft.com/office/drawing/2014/main" id="{9C97DABF-5F24-4228-A128-1852314A8D05}"/>
                </a:ext>
              </a:extLst>
            </p:cNvPr>
            <p:cNvSpPr/>
            <p:nvPr/>
          </p:nvSpPr>
          <p:spPr>
            <a:xfrm>
              <a:off x="1150374" y="3279057"/>
              <a:ext cx="10014154" cy="140109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Rounded Corners 7">
              <a:extLst>
                <a:ext uri="{FF2B5EF4-FFF2-40B4-BE49-F238E27FC236}">
                  <a16:creationId xmlns:a16="http://schemas.microsoft.com/office/drawing/2014/main" id="{7F8E1A0A-969F-47B7-BA44-0F34540466F4}"/>
                </a:ext>
              </a:extLst>
            </p:cNvPr>
            <p:cNvSpPr/>
            <p:nvPr/>
          </p:nvSpPr>
          <p:spPr>
            <a:xfrm>
              <a:off x="4080385" y="3279055"/>
              <a:ext cx="6813755" cy="140109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88900" algn="l"/>
                </a:tabLst>
              </a:pPr>
              <a:r>
                <a:rPr lang="fr-FR" sz="2400" b="1" dirty="0">
                  <a:latin typeface="Bookman Old Style" panose="02050604050505020204" pitchFamily="18" charset="0"/>
                </a:rPr>
                <a:t>    Charge de Travail Élevée</a:t>
              </a:r>
            </a:p>
            <a:p>
              <a:pPr lvl="1"/>
              <a:r>
                <a:rPr lang="fr-FR" sz="2000" dirty="0">
                  <a:latin typeface="Bahnschrift" panose="020B0502040204020203" pitchFamily="34" charset="0"/>
                </a:rPr>
                <a:t>Créer et développer une entreprise exige un engagement et un investissement conséquents.</a:t>
              </a:r>
            </a:p>
          </p:txBody>
        </p:sp>
        <p:pic>
          <p:nvPicPr>
            <p:cNvPr id="16" name="Picture 15">
              <a:extLst>
                <a:ext uri="{FF2B5EF4-FFF2-40B4-BE49-F238E27FC236}">
                  <a16:creationId xmlns:a16="http://schemas.microsoft.com/office/drawing/2014/main" id="{FC15A60C-E1C0-4DD7-B72F-E33FC670969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97860" y="3367545"/>
              <a:ext cx="2456968" cy="1224116"/>
            </a:xfrm>
            <a:prstGeom prst="rect">
              <a:avLst/>
            </a:prstGeom>
            <a:ln>
              <a:noFill/>
            </a:ln>
          </p:spPr>
        </p:pic>
      </p:grpSp>
    </p:spTree>
    <p:extLst>
      <p:ext uri="{BB962C8B-B14F-4D97-AF65-F5344CB8AC3E}">
        <p14:creationId xmlns:p14="http://schemas.microsoft.com/office/powerpoint/2010/main" val="313820558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2C885A-7A32-47AD-95E8-0B226B4453C4}"/>
              </a:ext>
            </a:extLst>
          </p:cNvPr>
          <p:cNvGrpSpPr/>
          <p:nvPr/>
        </p:nvGrpSpPr>
        <p:grpSpPr>
          <a:xfrm>
            <a:off x="1666569" y="400524"/>
            <a:ext cx="6944031" cy="735102"/>
            <a:chOff x="-75698" y="844063"/>
            <a:chExt cx="3851197" cy="908536"/>
          </a:xfrm>
        </p:grpSpPr>
        <p:sp>
          <p:nvSpPr>
            <p:cNvPr id="5" name="Rectangle 4">
              <a:extLst>
                <a:ext uri="{FF2B5EF4-FFF2-40B4-BE49-F238E27FC236}">
                  <a16:creationId xmlns:a16="http://schemas.microsoft.com/office/drawing/2014/main" id="{D0A969CE-6603-4F9D-A166-8A45E94080D5}"/>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Les étapes pour entreprenerd</a:t>
              </a:r>
              <a:endParaRPr lang="fr-FR" sz="4000" b="1" dirty="0">
                <a:solidFill>
                  <a:schemeClr val="tx1"/>
                </a:solidFill>
              </a:endParaRPr>
            </a:p>
          </p:txBody>
        </p:sp>
        <p:sp>
          <p:nvSpPr>
            <p:cNvPr id="6" name="Rectangle 5">
              <a:extLst>
                <a:ext uri="{FF2B5EF4-FFF2-40B4-BE49-F238E27FC236}">
                  <a16:creationId xmlns:a16="http://schemas.microsoft.com/office/drawing/2014/main" id="{F3971B1D-E314-443B-87E7-E49CCBE6F464}"/>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 name="Rectangle 1">
            <a:extLst>
              <a:ext uri="{FF2B5EF4-FFF2-40B4-BE49-F238E27FC236}">
                <a16:creationId xmlns:a16="http://schemas.microsoft.com/office/drawing/2014/main" id="{39A215A9-0210-417C-BC94-4658188D6D30}"/>
              </a:ext>
            </a:extLst>
          </p:cNvPr>
          <p:cNvSpPr/>
          <p:nvPr/>
        </p:nvSpPr>
        <p:spPr>
          <a:xfrm>
            <a:off x="5753100" y="1638300"/>
            <a:ext cx="45719"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D45011B6-E3E9-405E-8BE7-434BECDAC579}"/>
              </a:ext>
            </a:extLst>
          </p:cNvPr>
          <p:cNvSpPr/>
          <p:nvPr/>
        </p:nvSpPr>
        <p:spPr>
          <a:xfrm>
            <a:off x="5753100" y="2464777"/>
            <a:ext cx="45719"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D8F0B0C9-6064-4D9A-B9B4-FCA5B5E9C570}"/>
              </a:ext>
            </a:extLst>
          </p:cNvPr>
          <p:cNvSpPr/>
          <p:nvPr/>
        </p:nvSpPr>
        <p:spPr>
          <a:xfrm>
            <a:off x="5753100" y="3369652"/>
            <a:ext cx="45719"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F7DC054E-65E3-435F-9E7D-2440E217B0C7}"/>
              </a:ext>
            </a:extLst>
          </p:cNvPr>
          <p:cNvSpPr/>
          <p:nvPr/>
        </p:nvSpPr>
        <p:spPr>
          <a:xfrm>
            <a:off x="5753100" y="4170485"/>
            <a:ext cx="45719"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Arrow: Right 9">
            <a:extLst>
              <a:ext uri="{FF2B5EF4-FFF2-40B4-BE49-F238E27FC236}">
                <a16:creationId xmlns:a16="http://schemas.microsoft.com/office/drawing/2014/main" id="{CABEC99E-5E6B-465A-8D5D-E576E7CACDF0}"/>
              </a:ext>
            </a:extLst>
          </p:cNvPr>
          <p:cNvSpPr/>
          <p:nvPr/>
        </p:nvSpPr>
        <p:spPr>
          <a:xfrm>
            <a:off x="5838092" y="1887415"/>
            <a:ext cx="515816" cy="703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Arrow: Right 22">
            <a:extLst>
              <a:ext uri="{FF2B5EF4-FFF2-40B4-BE49-F238E27FC236}">
                <a16:creationId xmlns:a16="http://schemas.microsoft.com/office/drawing/2014/main" id="{CEF4078B-23C8-4C08-A20F-E6A3A27563C4}"/>
              </a:ext>
            </a:extLst>
          </p:cNvPr>
          <p:cNvSpPr/>
          <p:nvPr/>
        </p:nvSpPr>
        <p:spPr>
          <a:xfrm>
            <a:off x="5838092" y="3600449"/>
            <a:ext cx="515816" cy="703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Arrow: Left 25">
            <a:extLst>
              <a:ext uri="{FF2B5EF4-FFF2-40B4-BE49-F238E27FC236}">
                <a16:creationId xmlns:a16="http://schemas.microsoft.com/office/drawing/2014/main" id="{EA578629-46EE-416A-9663-FAF0C2B837D2}"/>
              </a:ext>
            </a:extLst>
          </p:cNvPr>
          <p:cNvSpPr/>
          <p:nvPr/>
        </p:nvSpPr>
        <p:spPr>
          <a:xfrm>
            <a:off x="5198011" y="2760052"/>
            <a:ext cx="515816" cy="703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Arrow: Left 26">
            <a:extLst>
              <a:ext uri="{FF2B5EF4-FFF2-40B4-BE49-F238E27FC236}">
                <a16:creationId xmlns:a16="http://schemas.microsoft.com/office/drawing/2014/main" id="{D0F0A469-CB3A-48FC-991F-254C5A055B51}"/>
              </a:ext>
            </a:extLst>
          </p:cNvPr>
          <p:cNvSpPr/>
          <p:nvPr/>
        </p:nvSpPr>
        <p:spPr>
          <a:xfrm>
            <a:off x="5198011" y="4447442"/>
            <a:ext cx="515816" cy="703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 2">
            <a:extLst>
              <a:ext uri="{FF2B5EF4-FFF2-40B4-BE49-F238E27FC236}">
                <a16:creationId xmlns:a16="http://schemas.microsoft.com/office/drawing/2014/main" id="{F32B8002-2E27-4E4E-B5C5-53D244C18399}"/>
              </a:ext>
            </a:extLst>
          </p:cNvPr>
          <p:cNvGrpSpPr/>
          <p:nvPr/>
        </p:nvGrpSpPr>
        <p:grpSpPr>
          <a:xfrm>
            <a:off x="12192000" y="1733183"/>
            <a:ext cx="4067908" cy="1463188"/>
            <a:chOff x="6576646" y="1762857"/>
            <a:chExt cx="4067908" cy="1463188"/>
          </a:xfrm>
        </p:grpSpPr>
        <p:sp>
          <p:nvSpPr>
            <p:cNvPr id="29" name="Rectangle: Rounded Corners 28">
              <a:extLst>
                <a:ext uri="{FF2B5EF4-FFF2-40B4-BE49-F238E27FC236}">
                  <a16:creationId xmlns:a16="http://schemas.microsoft.com/office/drawing/2014/main" id="{8211CD0A-D222-4C6B-ACDC-0B0DE08DCB0E}"/>
                </a:ext>
              </a:extLst>
            </p:cNvPr>
            <p:cNvSpPr/>
            <p:nvPr/>
          </p:nvSpPr>
          <p:spPr>
            <a:xfrm>
              <a:off x="6576646" y="1762857"/>
              <a:ext cx="2181665" cy="341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rgbClr val="FF0000"/>
                  </a:solidFill>
                  <a:effectLst>
                    <a:innerShdw blurRad="63500" dist="50800" dir="13500000">
                      <a:srgbClr val="000000">
                        <a:alpha val="50000"/>
                      </a:srgbClr>
                    </a:innerShdw>
                  </a:effectLst>
                  <a:latin typeface="Barlow" pitchFamily="34" charset="0"/>
                  <a:ea typeface="Barlow" pitchFamily="34" charset="-122"/>
                  <a:cs typeface="Barlow" pitchFamily="34" charset="-120"/>
                </a:rPr>
                <a:t>Ideation</a:t>
              </a:r>
              <a:endParaRPr lang="fr-FR" dirty="0">
                <a:solidFill>
                  <a:srgbClr val="FF0000"/>
                </a:solidFill>
              </a:endParaRPr>
            </a:p>
          </p:txBody>
        </p:sp>
        <p:sp>
          <p:nvSpPr>
            <p:cNvPr id="30" name="Rectangle: Rounded Corners 29">
              <a:extLst>
                <a:ext uri="{FF2B5EF4-FFF2-40B4-BE49-F238E27FC236}">
                  <a16:creationId xmlns:a16="http://schemas.microsoft.com/office/drawing/2014/main" id="{79D17ECA-76DD-46BF-B109-A229FE7791DC}"/>
                </a:ext>
              </a:extLst>
            </p:cNvPr>
            <p:cNvSpPr/>
            <p:nvPr/>
          </p:nvSpPr>
          <p:spPr>
            <a:xfrm>
              <a:off x="6576646" y="2228850"/>
              <a:ext cx="4067908" cy="99719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a:solidFill>
                    <a:srgbClr val="272525"/>
                  </a:solidFill>
                  <a:latin typeface="Montserrat" pitchFamily="34" charset="0"/>
                  <a:ea typeface="Montserrat" pitchFamily="34" charset="-122"/>
                  <a:cs typeface="Montserrat" pitchFamily="34" charset="-120"/>
                </a:rPr>
                <a:t>Générez</a:t>
              </a:r>
              <a:r>
                <a:rPr lang="en-US" sz="1600" b="1" dirty="0">
                  <a:solidFill>
                    <a:srgbClr val="272525"/>
                  </a:solidFill>
                  <a:latin typeface="Montserrat" pitchFamily="34" charset="0"/>
                  <a:ea typeface="Montserrat" pitchFamily="34" charset="-122"/>
                  <a:cs typeface="Montserrat" pitchFamily="34" charset="-120"/>
                </a:rPr>
                <a:t> des </a:t>
              </a:r>
              <a:r>
                <a:rPr lang="en-US" sz="1600" b="1" dirty="0" err="1">
                  <a:solidFill>
                    <a:srgbClr val="272525"/>
                  </a:solidFill>
                  <a:latin typeface="Montserrat" pitchFamily="34" charset="0"/>
                  <a:ea typeface="Montserrat" pitchFamily="34" charset="-122"/>
                  <a:cs typeface="Montserrat" pitchFamily="34" charset="-120"/>
                </a:rPr>
                <a:t>idées</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d'entreprise</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identifiez</a:t>
              </a:r>
              <a:r>
                <a:rPr lang="en-US" sz="1600" b="1" dirty="0">
                  <a:solidFill>
                    <a:srgbClr val="272525"/>
                  </a:solidFill>
                  <a:latin typeface="Montserrat" pitchFamily="34" charset="0"/>
                  <a:ea typeface="Montserrat" pitchFamily="34" charset="-122"/>
                  <a:cs typeface="Montserrat" pitchFamily="34" charset="-120"/>
                </a:rPr>
                <a:t> un </a:t>
              </a:r>
              <a:r>
                <a:rPr lang="en-US" sz="1600" b="1" dirty="0" err="1">
                  <a:solidFill>
                    <a:srgbClr val="272525"/>
                  </a:solidFill>
                  <a:latin typeface="Montserrat" pitchFamily="34" charset="0"/>
                  <a:ea typeface="Montserrat" pitchFamily="34" charset="-122"/>
                  <a:cs typeface="Montserrat" pitchFamily="34" charset="-120"/>
                </a:rPr>
                <a:t>besoin</a:t>
              </a:r>
              <a:r>
                <a:rPr lang="en-US" sz="1600" b="1" dirty="0">
                  <a:solidFill>
                    <a:srgbClr val="272525"/>
                  </a:solidFill>
                  <a:latin typeface="Montserrat" pitchFamily="34" charset="0"/>
                  <a:ea typeface="Montserrat" pitchFamily="34" charset="-122"/>
                  <a:cs typeface="Montserrat" pitchFamily="34" charset="-120"/>
                </a:rPr>
                <a:t> sur le </a:t>
              </a:r>
              <a:r>
                <a:rPr lang="en-US" sz="1600" b="1" dirty="0" err="1">
                  <a:solidFill>
                    <a:srgbClr val="272525"/>
                  </a:solidFill>
                  <a:latin typeface="Montserrat" pitchFamily="34" charset="0"/>
                  <a:ea typeface="Montserrat" pitchFamily="34" charset="-122"/>
                  <a:cs typeface="Montserrat" pitchFamily="34" charset="-120"/>
                </a:rPr>
                <a:t>marché</a:t>
              </a:r>
              <a:r>
                <a:rPr lang="en-US" sz="1600" b="1" dirty="0">
                  <a:solidFill>
                    <a:srgbClr val="272525"/>
                  </a:solidFill>
                  <a:latin typeface="Montserrat" pitchFamily="34" charset="0"/>
                  <a:ea typeface="Montserrat" pitchFamily="34" charset="-122"/>
                  <a:cs typeface="Montserrat" pitchFamily="34" charset="-120"/>
                </a:rPr>
                <a:t> et </a:t>
              </a:r>
              <a:r>
                <a:rPr lang="fr-FR" sz="1600" b="1" dirty="0">
                  <a:solidFill>
                    <a:srgbClr val="272525"/>
                  </a:solidFill>
                  <a:latin typeface="Montserrat" pitchFamily="34" charset="0"/>
                  <a:ea typeface="Montserrat" pitchFamily="34" charset="-122"/>
                  <a:cs typeface="Montserrat" pitchFamily="34" charset="-120"/>
                </a:rPr>
                <a:t>développez</a:t>
              </a:r>
              <a:r>
                <a:rPr lang="en-US" sz="1600" b="1" dirty="0">
                  <a:solidFill>
                    <a:srgbClr val="272525"/>
                  </a:solidFill>
                  <a:latin typeface="Montserrat" pitchFamily="34" charset="0"/>
                  <a:ea typeface="Montserrat" pitchFamily="34" charset="-122"/>
                  <a:cs typeface="Montserrat" pitchFamily="34" charset="-120"/>
                </a:rPr>
                <a:t> un concept </a:t>
              </a:r>
              <a:r>
                <a:rPr lang="en-US" sz="1600" b="1" dirty="0" err="1">
                  <a:solidFill>
                    <a:srgbClr val="272525"/>
                  </a:solidFill>
                  <a:latin typeface="Montserrat" pitchFamily="34" charset="0"/>
                  <a:ea typeface="Montserrat" pitchFamily="34" charset="-122"/>
                  <a:cs typeface="Montserrat" pitchFamily="34" charset="-120"/>
                </a:rPr>
                <a:t>solide</a:t>
              </a:r>
              <a:r>
                <a:rPr lang="en-US" sz="1600" b="1" dirty="0">
                  <a:solidFill>
                    <a:srgbClr val="272525"/>
                  </a:solidFill>
                  <a:latin typeface="Montserrat" pitchFamily="34" charset="0"/>
                  <a:ea typeface="Montserrat" pitchFamily="34" charset="-122"/>
                  <a:cs typeface="Montserrat" pitchFamily="34" charset="-120"/>
                </a:rPr>
                <a:t>.</a:t>
              </a:r>
              <a:endParaRPr lang="en-US" sz="1600" b="1" dirty="0"/>
            </a:p>
          </p:txBody>
        </p:sp>
      </p:grpSp>
      <p:sp>
        <p:nvSpPr>
          <p:cNvPr id="31" name="Text 7">
            <a:extLst>
              <a:ext uri="{FF2B5EF4-FFF2-40B4-BE49-F238E27FC236}">
                <a16:creationId xmlns:a16="http://schemas.microsoft.com/office/drawing/2014/main" id="{93F4744C-A8D2-4155-8C9D-46654EEA0917}"/>
              </a:ext>
            </a:extLst>
          </p:cNvPr>
          <p:cNvSpPr/>
          <p:nvPr/>
        </p:nvSpPr>
        <p:spPr>
          <a:xfrm>
            <a:off x="6046017" y="1701659"/>
            <a:ext cx="2708077" cy="666378"/>
          </a:xfrm>
          <a:prstGeom prst="rect">
            <a:avLst/>
          </a:prstGeom>
          <a:noFill/>
          <a:ln/>
        </p:spPr>
        <p:txBody>
          <a:bodyPr wrap="square" rtlCol="0" anchor="t"/>
          <a:lstStyle/>
          <a:p>
            <a:pPr>
              <a:lnSpc>
                <a:spcPts val="1749"/>
              </a:lnSpc>
            </a:pPr>
            <a:endParaRPr lang="en-US" sz="1094" b="1" dirty="0"/>
          </a:p>
        </p:txBody>
      </p:sp>
      <p:grpSp>
        <p:nvGrpSpPr>
          <p:cNvPr id="7" name="Group 6">
            <a:extLst>
              <a:ext uri="{FF2B5EF4-FFF2-40B4-BE49-F238E27FC236}">
                <a16:creationId xmlns:a16="http://schemas.microsoft.com/office/drawing/2014/main" id="{064F2495-FE6F-4392-8918-58DBDB5D7D02}"/>
              </a:ext>
            </a:extLst>
          </p:cNvPr>
          <p:cNvGrpSpPr/>
          <p:nvPr/>
        </p:nvGrpSpPr>
        <p:grpSpPr>
          <a:xfrm>
            <a:off x="12192000" y="3438891"/>
            <a:ext cx="4067908" cy="1463188"/>
            <a:chOff x="6572429" y="3461238"/>
            <a:chExt cx="4067908" cy="1463188"/>
          </a:xfrm>
        </p:grpSpPr>
        <p:sp>
          <p:nvSpPr>
            <p:cNvPr id="16" name="Rectangle: Rounded Corners 15">
              <a:extLst>
                <a:ext uri="{FF2B5EF4-FFF2-40B4-BE49-F238E27FC236}">
                  <a16:creationId xmlns:a16="http://schemas.microsoft.com/office/drawing/2014/main" id="{F388BA1D-2EEA-4DDE-9AED-88D4493B5DBB}"/>
                </a:ext>
              </a:extLst>
            </p:cNvPr>
            <p:cNvSpPr/>
            <p:nvPr/>
          </p:nvSpPr>
          <p:spPr>
            <a:xfrm>
              <a:off x="6572429" y="3461238"/>
              <a:ext cx="2181665" cy="341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spc="50" dirty="0">
                  <a:ln w="0"/>
                  <a:solidFill>
                    <a:srgbClr val="FF0000"/>
                  </a:solidFill>
                  <a:effectLst>
                    <a:innerShdw blurRad="63500" dist="50800" dir="13500000">
                      <a:srgbClr val="000000">
                        <a:alpha val="50000"/>
                      </a:srgbClr>
                    </a:innerShdw>
                  </a:effectLst>
                  <a:latin typeface="Barlow" pitchFamily="34" charset="0"/>
                </a:rPr>
                <a:t>Lancement</a:t>
              </a:r>
            </a:p>
          </p:txBody>
        </p:sp>
        <p:sp>
          <p:nvSpPr>
            <p:cNvPr id="17" name="Rectangle: Rounded Corners 16">
              <a:extLst>
                <a:ext uri="{FF2B5EF4-FFF2-40B4-BE49-F238E27FC236}">
                  <a16:creationId xmlns:a16="http://schemas.microsoft.com/office/drawing/2014/main" id="{FB9BE923-C72A-47C0-B029-6BF0C33F8121}"/>
                </a:ext>
              </a:extLst>
            </p:cNvPr>
            <p:cNvSpPr/>
            <p:nvPr/>
          </p:nvSpPr>
          <p:spPr>
            <a:xfrm>
              <a:off x="6572429" y="3927231"/>
              <a:ext cx="4067908" cy="99719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749"/>
                </a:lnSpc>
              </a:pPr>
              <a:r>
                <a:rPr lang="en-US" sz="1600" b="1" dirty="0" err="1">
                  <a:solidFill>
                    <a:srgbClr val="272525"/>
                  </a:solidFill>
                  <a:latin typeface="Montserrat" pitchFamily="34" charset="0"/>
                  <a:ea typeface="Montserrat" pitchFamily="34" charset="-122"/>
                  <a:cs typeface="Montserrat" pitchFamily="34" charset="-120"/>
                </a:rPr>
                <a:t>Transformez</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votre</a:t>
              </a:r>
              <a:r>
                <a:rPr lang="en-US" sz="1600" b="1" dirty="0">
                  <a:solidFill>
                    <a:srgbClr val="272525"/>
                  </a:solidFill>
                  <a:latin typeface="Montserrat" pitchFamily="34" charset="0"/>
                  <a:ea typeface="Montserrat" pitchFamily="34" charset="-122"/>
                  <a:cs typeface="Montserrat" pitchFamily="34" charset="-120"/>
                </a:rPr>
                <a:t> idée </a:t>
              </a:r>
              <a:r>
                <a:rPr lang="en-US" sz="1600" b="1" dirty="0" err="1">
                  <a:solidFill>
                    <a:srgbClr val="272525"/>
                  </a:solidFill>
                  <a:latin typeface="Montserrat" pitchFamily="34" charset="0"/>
                  <a:ea typeface="Montserrat" pitchFamily="34" charset="-122"/>
                  <a:cs typeface="Montserrat" pitchFamily="34" charset="-120"/>
                </a:rPr>
                <a:t>en</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réalité</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créez</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votre</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entreprise</a:t>
              </a:r>
              <a:r>
                <a:rPr lang="en-US" sz="1600" b="1" dirty="0">
                  <a:solidFill>
                    <a:srgbClr val="272525"/>
                  </a:solidFill>
                  <a:latin typeface="Montserrat" pitchFamily="34" charset="0"/>
                  <a:ea typeface="Montserrat" pitchFamily="34" charset="-122"/>
                  <a:cs typeface="Montserrat" pitchFamily="34" charset="-120"/>
                </a:rPr>
                <a:t> et </a:t>
              </a:r>
              <a:r>
                <a:rPr lang="en-US" sz="1600" b="1" dirty="0" err="1">
                  <a:solidFill>
                    <a:srgbClr val="272525"/>
                  </a:solidFill>
                  <a:latin typeface="Montserrat" pitchFamily="34" charset="0"/>
                  <a:ea typeface="Montserrat" pitchFamily="34" charset="-122"/>
                  <a:cs typeface="Montserrat" pitchFamily="34" charset="-120"/>
                </a:rPr>
                <a:t>lancez</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votre</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produit</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ou</a:t>
              </a:r>
              <a:r>
                <a:rPr lang="en-US" sz="1600" b="1" dirty="0">
                  <a:solidFill>
                    <a:srgbClr val="272525"/>
                  </a:solidFill>
                  <a:latin typeface="Montserrat" pitchFamily="34" charset="0"/>
                  <a:ea typeface="Montserrat" pitchFamily="34" charset="-122"/>
                  <a:cs typeface="Montserrat" pitchFamily="34" charset="-120"/>
                </a:rPr>
                <a:t> service sur le </a:t>
              </a:r>
              <a:r>
                <a:rPr lang="en-US" sz="1600" b="1" dirty="0" err="1">
                  <a:solidFill>
                    <a:srgbClr val="272525"/>
                  </a:solidFill>
                  <a:latin typeface="Montserrat" pitchFamily="34" charset="0"/>
                  <a:ea typeface="Montserrat" pitchFamily="34" charset="-122"/>
                  <a:cs typeface="Montserrat" pitchFamily="34" charset="-120"/>
                </a:rPr>
                <a:t>marché</a:t>
              </a:r>
              <a:r>
                <a:rPr lang="en-US" sz="1600" b="1" dirty="0">
                  <a:solidFill>
                    <a:srgbClr val="272525"/>
                  </a:solidFill>
                  <a:latin typeface="Montserrat" pitchFamily="34" charset="0"/>
                  <a:ea typeface="Montserrat" pitchFamily="34" charset="-122"/>
                  <a:cs typeface="Montserrat" pitchFamily="34" charset="-120"/>
                </a:rPr>
                <a:t>.</a:t>
              </a:r>
              <a:endParaRPr lang="en-US" sz="1600" b="1" dirty="0"/>
            </a:p>
          </p:txBody>
        </p:sp>
      </p:grpSp>
      <p:grpSp>
        <p:nvGrpSpPr>
          <p:cNvPr id="9" name="Group 8">
            <a:extLst>
              <a:ext uri="{FF2B5EF4-FFF2-40B4-BE49-F238E27FC236}">
                <a16:creationId xmlns:a16="http://schemas.microsoft.com/office/drawing/2014/main" id="{8D5138A4-3337-4053-8630-B0400D3FDF17}"/>
              </a:ext>
            </a:extLst>
          </p:cNvPr>
          <p:cNvGrpSpPr/>
          <p:nvPr/>
        </p:nvGrpSpPr>
        <p:grpSpPr>
          <a:xfrm>
            <a:off x="-4100441" y="2632380"/>
            <a:ext cx="4067908" cy="1474543"/>
            <a:chOff x="907365" y="2624503"/>
            <a:chExt cx="4067908" cy="1474543"/>
          </a:xfrm>
        </p:grpSpPr>
        <p:sp>
          <p:nvSpPr>
            <p:cNvPr id="18" name="Rectangle: Rounded Corners 17">
              <a:extLst>
                <a:ext uri="{FF2B5EF4-FFF2-40B4-BE49-F238E27FC236}">
                  <a16:creationId xmlns:a16="http://schemas.microsoft.com/office/drawing/2014/main" id="{5AC04BF8-1785-4825-B49D-9B0468EF0333}"/>
                </a:ext>
              </a:extLst>
            </p:cNvPr>
            <p:cNvSpPr/>
            <p:nvPr/>
          </p:nvSpPr>
          <p:spPr>
            <a:xfrm>
              <a:off x="2793608" y="2624503"/>
              <a:ext cx="2181665" cy="341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rgbClr val="FF0000"/>
                  </a:solidFill>
                  <a:effectLst>
                    <a:innerShdw blurRad="63500" dist="50800" dir="13500000">
                      <a:srgbClr val="000000">
                        <a:alpha val="50000"/>
                      </a:srgbClr>
                    </a:innerShdw>
                  </a:effectLst>
                  <a:latin typeface="Barlow" pitchFamily="34" charset="0"/>
                </a:rPr>
                <a:t>Planification</a:t>
              </a:r>
              <a:endParaRPr lang="fr-FR" sz="2400" b="1" spc="50" dirty="0">
                <a:ln w="0"/>
                <a:solidFill>
                  <a:srgbClr val="FF0000"/>
                </a:solidFill>
                <a:effectLst>
                  <a:innerShdw blurRad="63500" dist="50800" dir="13500000">
                    <a:srgbClr val="000000">
                      <a:alpha val="50000"/>
                    </a:srgbClr>
                  </a:innerShdw>
                </a:effectLst>
                <a:latin typeface="Barlow" pitchFamily="34" charset="0"/>
              </a:endParaRPr>
            </a:p>
          </p:txBody>
        </p:sp>
        <p:sp>
          <p:nvSpPr>
            <p:cNvPr id="19" name="Rectangle: Rounded Corners 18">
              <a:extLst>
                <a:ext uri="{FF2B5EF4-FFF2-40B4-BE49-F238E27FC236}">
                  <a16:creationId xmlns:a16="http://schemas.microsoft.com/office/drawing/2014/main" id="{F8D10FD7-0959-4242-8B8A-17AD9255DB3D}"/>
                </a:ext>
              </a:extLst>
            </p:cNvPr>
            <p:cNvSpPr/>
            <p:nvPr/>
          </p:nvSpPr>
          <p:spPr>
            <a:xfrm>
              <a:off x="907365" y="3101851"/>
              <a:ext cx="4067908" cy="99719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749"/>
                </a:lnSpc>
              </a:pPr>
              <a:r>
                <a:rPr lang="en-US" sz="1600" b="1" dirty="0" err="1">
                  <a:solidFill>
                    <a:srgbClr val="272525"/>
                  </a:solidFill>
                  <a:latin typeface="Montserrat" pitchFamily="34" charset="0"/>
                </a:rPr>
                <a:t>Créez</a:t>
              </a:r>
              <a:r>
                <a:rPr lang="en-US" sz="1600" b="1" dirty="0">
                  <a:solidFill>
                    <a:srgbClr val="272525"/>
                  </a:solidFill>
                  <a:latin typeface="Montserrat" pitchFamily="34" charset="0"/>
                </a:rPr>
                <a:t> un plan </a:t>
              </a:r>
              <a:r>
                <a:rPr lang="en-US" sz="1600" b="1" dirty="0" err="1">
                  <a:solidFill>
                    <a:srgbClr val="272525"/>
                  </a:solidFill>
                  <a:latin typeface="Montserrat" pitchFamily="34" charset="0"/>
                </a:rPr>
                <a:t>d'affaires</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définissez</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vos</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objectifs</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élaborez</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une</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stratégie</a:t>
              </a:r>
              <a:r>
                <a:rPr lang="en-US" sz="1600" b="1" dirty="0">
                  <a:solidFill>
                    <a:srgbClr val="272525"/>
                  </a:solidFill>
                  <a:latin typeface="Montserrat" pitchFamily="34" charset="0"/>
                </a:rPr>
                <a:t> marketing et financière</a:t>
              </a:r>
              <a:r>
                <a:rPr lang="en-US" sz="1600" b="1" dirty="0">
                  <a:solidFill>
                    <a:srgbClr val="272525"/>
                  </a:solidFill>
                  <a:latin typeface="Montserrat" pitchFamily="34" charset="0"/>
                  <a:ea typeface="Montserrat" pitchFamily="34" charset="-122"/>
                  <a:cs typeface="Montserrat" pitchFamily="34" charset="-120"/>
                </a:rPr>
                <a:t>.</a:t>
              </a:r>
              <a:endParaRPr lang="en-US" sz="1600" b="1" dirty="0"/>
            </a:p>
          </p:txBody>
        </p:sp>
      </p:grpSp>
      <p:grpSp>
        <p:nvGrpSpPr>
          <p:cNvPr id="11" name="Group 10">
            <a:extLst>
              <a:ext uri="{FF2B5EF4-FFF2-40B4-BE49-F238E27FC236}">
                <a16:creationId xmlns:a16="http://schemas.microsoft.com/office/drawing/2014/main" id="{07245150-0E00-46D0-9DAE-0E10D0B66971}"/>
              </a:ext>
            </a:extLst>
          </p:cNvPr>
          <p:cNvGrpSpPr/>
          <p:nvPr/>
        </p:nvGrpSpPr>
        <p:grpSpPr>
          <a:xfrm>
            <a:off x="-4100441" y="4382541"/>
            <a:ext cx="4067908" cy="1411167"/>
            <a:chOff x="907365" y="4347063"/>
            <a:chExt cx="4067908" cy="1411167"/>
          </a:xfrm>
        </p:grpSpPr>
        <p:sp>
          <p:nvSpPr>
            <p:cNvPr id="24" name="Rectangle: Rounded Corners 23">
              <a:extLst>
                <a:ext uri="{FF2B5EF4-FFF2-40B4-BE49-F238E27FC236}">
                  <a16:creationId xmlns:a16="http://schemas.microsoft.com/office/drawing/2014/main" id="{EB563800-83D3-4019-B665-5AFFEE0CB870}"/>
                </a:ext>
              </a:extLst>
            </p:cNvPr>
            <p:cNvSpPr/>
            <p:nvPr/>
          </p:nvSpPr>
          <p:spPr>
            <a:xfrm>
              <a:off x="2793608" y="4347063"/>
              <a:ext cx="2181665" cy="341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rgbClr val="FF0000"/>
                  </a:solidFill>
                  <a:effectLst>
                    <a:innerShdw blurRad="63500" dist="50800" dir="13500000">
                      <a:srgbClr val="000000">
                        <a:alpha val="50000"/>
                      </a:srgbClr>
                    </a:innerShdw>
                  </a:effectLst>
                  <a:latin typeface="Barlow" pitchFamily="34" charset="0"/>
                </a:rPr>
                <a:t>Expansion</a:t>
              </a:r>
              <a:endParaRPr lang="fr-FR" sz="2400" b="1" spc="50" dirty="0">
                <a:ln w="0"/>
                <a:solidFill>
                  <a:srgbClr val="FF0000"/>
                </a:solidFill>
                <a:effectLst>
                  <a:innerShdw blurRad="63500" dist="50800" dir="13500000">
                    <a:srgbClr val="000000">
                      <a:alpha val="50000"/>
                    </a:srgbClr>
                  </a:innerShdw>
                </a:effectLst>
                <a:latin typeface="Barlow" pitchFamily="34" charset="0"/>
              </a:endParaRPr>
            </a:p>
          </p:txBody>
        </p:sp>
        <p:sp>
          <p:nvSpPr>
            <p:cNvPr id="25" name="Rectangle: Rounded Corners 24">
              <a:extLst>
                <a:ext uri="{FF2B5EF4-FFF2-40B4-BE49-F238E27FC236}">
                  <a16:creationId xmlns:a16="http://schemas.microsoft.com/office/drawing/2014/main" id="{42031AC7-C1C5-4068-A337-88F2A89E3AA1}"/>
                </a:ext>
              </a:extLst>
            </p:cNvPr>
            <p:cNvSpPr/>
            <p:nvPr/>
          </p:nvSpPr>
          <p:spPr>
            <a:xfrm>
              <a:off x="907365" y="4761035"/>
              <a:ext cx="4067908" cy="99719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rgbClr val="272525"/>
                  </a:solidFill>
                  <a:latin typeface="Montserrat" pitchFamily="34" charset="0"/>
                  <a:ea typeface="Montserrat" pitchFamily="34" charset="-122"/>
                  <a:cs typeface="Montserrat" pitchFamily="34" charset="-120"/>
                </a:rPr>
                <a:t>Générez</a:t>
              </a:r>
              <a:r>
                <a:rPr lang="en-US" sz="1600" b="1" dirty="0">
                  <a:solidFill>
                    <a:srgbClr val="272525"/>
                  </a:solidFill>
                  <a:latin typeface="Montserrat" pitchFamily="34" charset="0"/>
                  <a:ea typeface="Montserrat" pitchFamily="34" charset="-122"/>
                  <a:cs typeface="Montserrat" pitchFamily="34" charset="-120"/>
                </a:rPr>
                <a:t> des </a:t>
              </a:r>
              <a:r>
                <a:rPr lang="en-US" sz="1600" b="1" dirty="0" err="1">
                  <a:solidFill>
                    <a:srgbClr val="272525"/>
                  </a:solidFill>
                  <a:latin typeface="Montserrat" pitchFamily="34" charset="0"/>
                  <a:ea typeface="Montserrat" pitchFamily="34" charset="-122"/>
                  <a:cs typeface="Montserrat" pitchFamily="34" charset="-120"/>
                </a:rPr>
                <a:t>idées</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d'entreprise</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identifiez</a:t>
              </a:r>
              <a:r>
                <a:rPr lang="en-US" sz="1600" b="1" dirty="0">
                  <a:solidFill>
                    <a:srgbClr val="272525"/>
                  </a:solidFill>
                  <a:latin typeface="Montserrat" pitchFamily="34" charset="0"/>
                  <a:ea typeface="Montserrat" pitchFamily="34" charset="-122"/>
                  <a:cs typeface="Montserrat" pitchFamily="34" charset="-120"/>
                </a:rPr>
                <a:t> un </a:t>
              </a:r>
              <a:r>
                <a:rPr lang="en-US" sz="1600" b="1" dirty="0" err="1">
                  <a:solidFill>
                    <a:srgbClr val="272525"/>
                  </a:solidFill>
                  <a:latin typeface="Montserrat" pitchFamily="34" charset="0"/>
                  <a:ea typeface="Montserrat" pitchFamily="34" charset="-122"/>
                  <a:cs typeface="Montserrat" pitchFamily="34" charset="-120"/>
                </a:rPr>
                <a:t>besoin</a:t>
              </a:r>
              <a:r>
                <a:rPr lang="en-US" sz="1600" b="1" dirty="0">
                  <a:solidFill>
                    <a:srgbClr val="272525"/>
                  </a:solidFill>
                  <a:latin typeface="Montserrat" pitchFamily="34" charset="0"/>
                  <a:ea typeface="Montserrat" pitchFamily="34" charset="-122"/>
                  <a:cs typeface="Montserrat" pitchFamily="34" charset="-120"/>
                </a:rPr>
                <a:t> sur le </a:t>
              </a:r>
              <a:r>
                <a:rPr lang="en-US" sz="1600" b="1" dirty="0" err="1">
                  <a:solidFill>
                    <a:srgbClr val="272525"/>
                  </a:solidFill>
                  <a:latin typeface="Montserrat" pitchFamily="34" charset="0"/>
                  <a:ea typeface="Montserrat" pitchFamily="34" charset="-122"/>
                  <a:cs typeface="Montserrat" pitchFamily="34" charset="-120"/>
                </a:rPr>
                <a:t>marché</a:t>
              </a:r>
              <a:r>
                <a:rPr lang="en-US" sz="1600" b="1" dirty="0">
                  <a:solidFill>
                    <a:srgbClr val="272525"/>
                  </a:solidFill>
                  <a:latin typeface="Montserrat" pitchFamily="34" charset="0"/>
                  <a:ea typeface="Montserrat" pitchFamily="34" charset="-122"/>
                  <a:cs typeface="Montserrat" pitchFamily="34" charset="-120"/>
                </a:rPr>
                <a:t> et </a:t>
              </a:r>
              <a:r>
                <a:rPr lang="fr-FR" sz="1600" b="1" dirty="0">
                  <a:solidFill>
                    <a:srgbClr val="272525"/>
                  </a:solidFill>
                  <a:latin typeface="Montserrat" pitchFamily="34" charset="0"/>
                  <a:ea typeface="Montserrat" pitchFamily="34" charset="-122"/>
                  <a:cs typeface="Montserrat" pitchFamily="34" charset="-120"/>
                </a:rPr>
                <a:t>développez</a:t>
              </a:r>
              <a:r>
                <a:rPr lang="en-US" sz="1600" b="1" dirty="0">
                  <a:solidFill>
                    <a:srgbClr val="272525"/>
                  </a:solidFill>
                  <a:latin typeface="Montserrat" pitchFamily="34" charset="0"/>
                  <a:ea typeface="Montserrat" pitchFamily="34" charset="-122"/>
                  <a:cs typeface="Montserrat" pitchFamily="34" charset="-120"/>
                </a:rPr>
                <a:t> un concept </a:t>
              </a:r>
              <a:r>
                <a:rPr lang="en-US" sz="1600" b="1" dirty="0" err="1">
                  <a:solidFill>
                    <a:srgbClr val="272525"/>
                  </a:solidFill>
                  <a:latin typeface="Montserrat" pitchFamily="34" charset="0"/>
                  <a:ea typeface="Montserrat" pitchFamily="34" charset="-122"/>
                  <a:cs typeface="Montserrat" pitchFamily="34" charset="-120"/>
                </a:rPr>
                <a:t>solide</a:t>
              </a:r>
              <a:r>
                <a:rPr lang="en-US" sz="1600" b="1" dirty="0">
                  <a:solidFill>
                    <a:srgbClr val="272525"/>
                  </a:solidFill>
                  <a:latin typeface="Montserrat" pitchFamily="34" charset="0"/>
                  <a:ea typeface="Montserrat" pitchFamily="34" charset="-122"/>
                  <a:cs typeface="Montserrat" pitchFamily="34" charset="-120"/>
                </a:rPr>
                <a:t>.</a:t>
              </a:r>
              <a:endParaRPr lang="en-US" sz="1600" b="1" dirty="0"/>
            </a:p>
          </p:txBody>
        </p:sp>
      </p:grpSp>
    </p:spTree>
    <p:extLst>
      <p:ext uri="{BB962C8B-B14F-4D97-AF65-F5344CB8AC3E}">
        <p14:creationId xmlns:p14="http://schemas.microsoft.com/office/powerpoint/2010/main" val="268320662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2C885A-7A32-47AD-95E8-0B226B4453C4}"/>
              </a:ext>
            </a:extLst>
          </p:cNvPr>
          <p:cNvGrpSpPr/>
          <p:nvPr/>
        </p:nvGrpSpPr>
        <p:grpSpPr>
          <a:xfrm>
            <a:off x="1666569" y="400524"/>
            <a:ext cx="6944031" cy="735102"/>
            <a:chOff x="-75698" y="844063"/>
            <a:chExt cx="3851197" cy="908536"/>
          </a:xfrm>
        </p:grpSpPr>
        <p:sp>
          <p:nvSpPr>
            <p:cNvPr id="5" name="Rectangle 4">
              <a:extLst>
                <a:ext uri="{FF2B5EF4-FFF2-40B4-BE49-F238E27FC236}">
                  <a16:creationId xmlns:a16="http://schemas.microsoft.com/office/drawing/2014/main" id="{D0A969CE-6603-4F9D-A166-8A45E94080D5}"/>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Les étapes pour entreprenerd</a:t>
              </a:r>
              <a:endParaRPr lang="fr-FR" sz="4000" b="1" dirty="0">
                <a:solidFill>
                  <a:schemeClr val="tx1"/>
                </a:solidFill>
              </a:endParaRPr>
            </a:p>
          </p:txBody>
        </p:sp>
        <p:sp>
          <p:nvSpPr>
            <p:cNvPr id="6" name="Rectangle 5">
              <a:extLst>
                <a:ext uri="{FF2B5EF4-FFF2-40B4-BE49-F238E27FC236}">
                  <a16:creationId xmlns:a16="http://schemas.microsoft.com/office/drawing/2014/main" id="{F3971B1D-E314-443B-87E7-E49CCBE6F464}"/>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 name="Rectangle 1">
            <a:extLst>
              <a:ext uri="{FF2B5EF4-FFF2-40B4-BE49-F238E27FC236}">
                <a16:creationId xmlns:a16="http://schemas.microsoft.com/office/drawing/2014/main" id="{39A215A9-0210-417C-BC94-4658188D6D30}"/>
              </a:ext>
            </a:extLst>
          </p:cNvPr>
          <p:cNvSpPr/>
          <p:nvPr/>
        </p:nvSpPr>
        <p:spPr>
          <a:xfrm>
            <a:off x="5753100" y="1638300"/>
            <a:ext cx="45719"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D45011B6-E3E9-405E-8BE7-434BECDAC579}"/>
              </a:ext>
            </a:extLst>
          </p:cNvPr>
          <p:cNvSpPr/>
          <p:nvPr/>
        </p:nvSpPr>
        <p:spPr>
          <a:xfrm>
            <a:off x="5753100" y="2464777"/>
            <a:ext cx="45719"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D8F0B0C9-6064-4D9A-B9B4-FCA5B5E9C570}"/>
              </a:ext>
            </a:extLst>
          </p:cNvPr>
          <p:cNvSpPr/>
          <p:nvPr/>
        </p:nvSpPr>
        <p:spPr>
          <a:xfrm>
            <a:off x="5753100" y="3369652"/>
            <a:ext cx="45719"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F7DC054E-65E3-435F-9E7D-2440E217B0C7}"/>
              </a:ext>
            </a:extLst>
          </p:cNvPr>
          <p:cNvSpPr/>
          <p:nvPr/>
        </p:nvSpPr>
        <p:spPr>
          <a:xfrm>
            <a:off x="5753100" y="4170485"/>
            <a:ext cx="45719"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Arrow: Right 9">
            <a:extLst>
              <a:ext uri="{FF2B5EF4-FFF2-40B4-BE49-F238E27FC236}">
                <a16:creationId xmlns:a16="http://schemas.microsoft.com/office/drawing/2014/main" id="{CABEC99E-5E6B-465A-8D5D-E576E7CACDF0}"/>
              </a:ext>
            </a:extLst>
          </p:cNvPr>
          <p:cNvSpPr/>
          <p:nvPr/>
        </p:nvSpPr>
        <p:spPr>
          <a:xfrm>
            <a:off x="5838092" y="1887415"/>
            <a:ext cx="515816" cy="703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Arrow: Right 22">
            <a:extLst>
              <a:ext uri="{FF2B5EF4-FFF2-40B4-BE49-F238E27FC236}">
                <a16:creationId xmlns:a16="http://schemas.microsoft.com/office/drawing/2014/main" id="{CEF4078B-23C8-4C08-A20F-E6A3A27563C4}"/>
              </a:ext>
            </a:extLst>
          </p:cNvPr>
          <p:cNvSpPr/>
          <p:nvPr/>
        </p:nvSpPr>
        <p:spPr>
          <a:xfrm>
            <a:off x="5838092" y="3600449"/>
            <a:ext cx="515816" cy="703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Arrow: Left 25">
            <a:extLst>
              <a:ext uri="{FF2B5EF4-FFF2-40B4-BE49-F238E27FC236}">
                <a16:creationId xmlns:a16="http://schemas.microsoft.com/office/drawing/2014/main" id="{EA578629-46EE-416A-9663-FAF0C2B837D2}"/>
              </a:ext>
            </a:extLst>
          </p:cNvPr>
          <p:cNvSpPr/>
          <p:nvPr/>
        </p:nvSpPr>
        <p:spPr>
          <a:xfrm>
            <a:off x="5198011" y="2760052"/>
            <a:ext cx="515816" cy="703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Arrow: Left 26">
            <a:extLst>
              <a:ext uri="{FF2B5EF4-FFF2-40B4-BE49-F238E27FC236}">
                <a16:creationId xmlns:a16="http://schemas.microsoft.com/office/drawing/2014/main" id="{D0F0A469-CB3A-48FC-991F-254C5A055B51}"/>
              </a:ext>
            </a:extLst>
          </p:cNvPr>
          <p:cNvSpPr/>
          <p:nvPr/>
        </p:nvSpPr>
        <p:spPr>
          <a:xfrm>
            <a:off x="5198011" y="4447442"/>
            <a:ext cx="515816" cy="703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 2">
            <a:extLst>
              <a:ext uri="{FF2B5EF4-FFF2-40B4-BE49-F238E27FC236}">
                <a16:creationId xmlns:a16="http://schemas.microsoft.com/office/drawing/2014/main" id="{F32B8002-2E27-4E4E-B5C5-53D244C18399}"/>
              </a:ext>
            </a:extLst>
          </p:cNvPr>
          <p:cNvGrpSpPr/>
          <p:nvPr/>
        </p:nvGrpSpPr>
        <p:grpSpPr>
          <a:xfrm>
            <a:off x="6561833" y="1772416"/>
            <a:ext cx="4067908" cy="1463188"/>
            <a:chOff x="6576646" y="1762857"/>
            <a:chExt cx="4067908" cy="1463188"/>
          </a:xfrm>
        </p:grpSpPr>
        <p:sp>
          <p:nvSpPr>
            <p:cNvPr id="29" name="Rectangle: Rounded Corners 28">
              <a:extLst>
                <a:ext uri="{FF2B5EF4-FFF2-40B4-BE49-F238E27FC236}">
                  <a16:creationId xmlns:a16="http://schemas.microsoft.com/office/drawing/2014/main" id="{8211CD0A-D222-4C6B-ACDC-0B0DE08DCB0E}"/>
                </a:ext>
              </a:extLst>
            </p:cNvPr>
            <p:cNvSpPr/>
            <p:nvPr/>
          </p:nvSpPr>
          <p:spPr>
            <a:xfrm>
              <a:off x="6576646" y="1762857"/>
              <a:ext cx="2181665" cy="341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rgbClr val="FF0000"/>
                  </a:solidFill>
                  <a:effectLst>
                    <a:innerShdw blurRad="63500" dist="50800" dir="13500000">
                      <a:srgbClr val="000000">
                        <a:alpha val="50000"/>
                      </a:srgbClr>
                    </a:innerShdw>
                  </a:effectLst>
                  <a:latin typeface="Barlow" pitchFamily="34" charset="0"/>
                  <a:ea typeface="Barlow" pitchFamily="34" charset="-122"/>
                  <a:cs typeface="Barlow" pitchFamily="34" charset="-120"/>
                </a:rPr>
                <a:t>Ideation</a:t>
              </a:r>
              <a:endParaRPr lang="fr-FR" dirty="0">
                <a:solidFill>
                  <a:srgbClr val="FF0000"/>
                </a:solidFill>
              </a:endParaRPr>
            </a:p>
          </p:txBody>
        </p:sp>
        <p:sp>
          <p:nvSpPr>
            <p:cNvPr id="30" name="Rectangle: Rounded Corners 29">
              <a:extLst>
                <a:ext uri="{FF2B5EF4-FFF2-40B4-BE49-F238E27FC236}">
                  <a16:creationId xmlns:a16="http://schemas.microsoft.com/office/drawing/2014/main" id="{79D17ECA-76DD-46BF-B109-A229FE7791DC}"/>
                </a:ext>
              </a:extLst>
            </p:cNvPr>
            <p:cNvSpPr/>
            <p:nvPr/>
          </p:nvSpPr>
          <p:spPr>
            <a:xfrm>
              <a:off x="6576646" y="2228850"/>
              <a:ext cx="4067908" cy="99719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a:solidFill>
                    <a:srgbClr val="272525"/>
                  </a:solidFill>
                  <a:latin typeface="Montserrat" pitchFamily="34" charset="0"/>
                  <a:ea typeface="Montserrat" pitchFamily="34" charset="-122"/>
                  <a:cs typeface="Montserrat" pitchFamily="34" charset="-120"/>
                </a:rPr>
                <a:t>Générez</a:t>
              </a:r>
              <a:r>
                <a:rPr lang="en-US" sz="1600" b="1" dirty="0">
                  <a:solidFill>
                    <a:srgbClr val="272525"/>
                  </a:solidFill>
                  <a:latin typeface="Montserrat" pitchFamily="34" charset="0"/>
                  <a:ea typeface="Montserrat" pitchFamily="34" charset="-122"/>
                  <a:cs typeface="Montserrat" pitchFamily="34" charset="-120"/>
                </a:rPr>
                <a:t> des </a:t>
              </a:r>
              <a:r>
                <a:rPr lang="en-US" sz="1600" b="1" dirty="0" err="1">
                  <a:solidFill>
                    <a:srgbClr val="272525"/>
                  </a:solidFill>
                  <a:latin typeface="Montserrat" pitchFamily="34" charset="0"/>
                  <a:ea typeface="Montserrat" pitchFamily="34" charset="-122"/>
                  <a:cs typeface="Montserrat" pitchFamily="34" charset="-120"/>
                </a:rPr>
                <a:t>idées</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d'entreprise</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identifiez</a:t>
              </a:r>
              <a:r>
                <a:rPr lang="en-US" sz="1600" b="1" dirty="0">
                  <a:solidFill>
                    <a:srgbClr val="272525"/>
                  </a:solidFill>
                  <a:latin typeface="Montserrat" pitchFamily="34" charset="0"/>
                  <a:ea typeface="Montserrat" pitchFamily="34" charset="-122"/>
                  <a:cs typeface="Montserrat" pitchFamily="34" charset="-120"/>
                </a:rPr>
                <a:t> un </a:t>
              </a:r>
              <a:r>
                <a:rPr lang="en-US" sz="1600" b="1" dirty="0" err="1">
                  <a:solidFill>
                    <a:srgbClr val="272525"/>
                  </a:solidFill>
                  <a:latin typeface="Montserrat" pitchFamily="34" charset="0"/>
                  <a:ea typeface="Montserrat" pitchFamily="34" charset="-122"/>
                  <a:cs typeface="Montserrat" pitchFamily="34" charset="-120"/>
                </a:rPr>
                <a:t>besoin</a:t>
              </a:r>
              <a:r>
                <a:rPr lang="en-US" sz="1600" b="1" dirty="0">
                  <a:solidFill>
                    <a:srgbClr val="272525"/>
                  </a:solidFill>
                  <a:latin typeface="Montserrat" pitchFamily="34" charset="0"/>
                  <a:ea typeface="Montserrat" pitchFamily="34" charset="-122"/>
                  <a:cs typeface="Montserrat" pitchFamily="34" charset="-120"/>
                </a:rPr>
                <a:t> sur le </a:t>
              </a:r>
              <a:r>
                <a:rPr lang="en-US" sz="1600" b="1" dirty="0" err="1">
                  <a:solidFill>
                    <a:srgbClr val="272525"/>
                  </a:solidFill>
                  <a:latin typeface="Montserrat" pitchFamily="34" charset="0"/>
                  <a:ea typeface="Montserrat" pitchFamily="34" charset="-122"/>
                  <a:cs typeface="Montserrat" pitchFamily="34" charset="-120"/>
                </a:rPr>
                <a:t>marché</a:t>
              </a:r>
              <a:r>
                <a:rPr lang="en-US" sz="1600" b="1" dirty="0">
                  <a:solidFill>
                    <a:srgbClr val="272525"/>
                  </a:solidFill>
                  <a:latin typeface="Montserrat" pitchFamily="34" charset="0"/>
                  <a:ea typeface="Montserrat" pitchFamily="34" charset="-122"/>
                  <a:cs typeface="Montserrat" pitchFamily="34" charset="-120"/>
                </a:rPr>
                <a:t> et </a:t>
              </a:r>
              <a:r>
                <a:rPr lang="fr-FR" sz="1600" b="1" dirty="0">
                  <a:solidFill>
                    <a:srgbClr val="272525"/>
                  </a:solidFill>
                  <a:latin typeface="Montserrat" pitchFamily="34" charset="0"/>
                  <a:ea typeface="Montserrat" pitchFamily="34" charset="-122"/>
                  <a:cs typeface="Montserrat" pitchFamily="34" charset="-120"/>
                </a:rPr>
                <a:t>développez</a:t>
              </a:r>
              <a:r>
                <a:rPr lang="en-US" sz="1600" b="1" dirty="0">
                  <a:solidFill>
                    <a:srgbClr val="272525"/>
                  </a:solidFill>
                  <a:latin typeface="Montserrat" pitchFamily="34" charset="0"/>
                  <a:ea typeface="Montserrat" pitchFamily="34" charset="-122"/>
                  <a:cs typeface="Montserrat" pitchFamily="34" charset="-120"/>
                </a:rPr>
                <a:t> un concept </a:t>
              </a:r>
              <a:r>
                <a:rPr lang="en-US" sz="1600" b="1" dirty="0" err="1">
                  <a:solidFill>
                    <a:srgbClr val="272525"/>
                  </a:solidFill>
                  <a:latin typeface="Montserrat" pitchFamily="34" charset="0"/>
                  <a:ea typeface="Montserrat" pitchFamily="34" charset="-122"/>
                  <a:cs typeface="Montserrat" pitchFamily="34" charset="-120"/>
                </a:rPr>
                <a:t>solide</a:t>
              </a:r>
              <a:r>
                <a:rPr lang="en-US" sz="1600" b="1" dirty="0">
                  <a:solidFill>
                    <a:srgbClr val="272525"/>
                  </a:solidFill>
                  <a:latin typeface="Montserrat" pitchFamily="34" charset="0"/>
                  <a:ea typeface="Montserrat" pitchFamily="34" charset="-122"/>
                  <a:cs typeface="Montserrat" pitchFamily="34" charset="-120"/>
                </a:rPr>
                <a:t>.</a:t>
              </a:r>
              <a:endParaRPr lang="en-US" sz="1600" b="1" dirty="0"/>
            </a:p>
          </p:txBody>
        </p:sp>
      </p:grpSp>
      <p:sp>
        <p:nvSpPr>
          <p:cNvPr id="31" name="Text 7">
            <a:extLst>
              <a:ext uri="{FF2B5EF4-FFF2-40B4-BE49-F238E27FC236}">
                <a16:creationId xmlns:a16="http://schemas.microsoft.com/office/drawing/2014/main" id="{93F4744C-A8D2-4155-8C9D-46654EEA0917}"/>
              </a:ext>
            </a:extLst>
          </p:cNvPr>
          <p:cNvSpPr/>
          <p:nvPr/>
        </p:nvSpPr>
        <p:spPr>
          <a:xfrm>
            <a:off x="6046017" y="1701659"/>
            <a:ext cx="2708077" cy="666378"/>
          </a:xfrm>
          <a:prstGeom prst="rect">
            <a:avLst/>
          </a:prstGeom>
          <a:noFill/>
          <a:ln/>
        </p:spPr>
        <p:txBody>
          <a:bodyPr wrap="square" rtlCol="0" anchor="t"/>
          <a:lstStyle/>
          <a:p>
            <a:pPr>
              <a:lnSpc>
                <a:spcPts val="1749"/>
              </a:lnSpc>
            </a:pPr>
            <a:endParaRPr lang="en-US" sz="1094" b="1" dirty="0"/>
          </a:p>
        </p:txBody>
      </p:sp>
      <p:grpSp>
        <p:nvGrpSpPr>
          <p:cNvPr id="7" name="Group 6">
            <a:extLst>
              <a:ext uri="{FF2B5EF4-FFF2-40B4-BE49-F238E27FC236}">
                <a16:creationId xmlns:a16="http://schemas.microsoft.com/office/drawing/2014/main" id="{064F2495-FE6F-4392-8918-58DBDB5D7D02}"/>
              </a:ext>
            </a:extLst>
          </p:cNvPr>
          <p:cNvGrpSpPr/>
          <p:nvPr/>
        </p:nvGrpSpPr>
        <p:grpSpPr>
          <a:xfrm>
            <a:off x="12192000" y="3438891"/>
            <a:ext cx="4067908" cy="1463188"/>
            <a:chOff x="6572429" y="3461238"/>
            <a:chExt cx="4067908" cy="1463188"/>
          </a:xfrm>
        </p:grpSpPr>
        <p:sp>
          <p:nvSpPr>
            <p:cNvPr id="16" name="Rectangle: Rounded Corners 15">
              <a:extLst>
                <a:ext uri="{FF2B5EF4-FFF2-40B4-BE49-F238E27FC236}">
                  <a16:creationId xmlns:a16="http://schemas.microsoft.com/office/drawing/2014/main" id="{F388BA1D-2EEA-4DDE-9AED-88D4493B5DBB}"/>
                </a:ext>
              </a:extLst>
            </p:cNvPr>
            <p:cNvSpPr/>
            <p:nvPr/>
          </p:nvSpPr>
          <p:spPr>
            <a:xfrm>
              <a:off x="6572429" y="3461238"/>
              <a:ext cx="2181665" cy="341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spc="50" dirty="0">
                  <a:ln w="0"/>
                  <a:solidFill>
                    <a:srgbClr val="FF0000"/>
                  </a:solidFill>
                  <a:effectLst>
                    <a:innerShdw blurRad="63500" dist="50800" dir="13500000">
                      <a:srgbClr val="000000">
                        <a:alpha val="50000"/>
                      </a:srgbClr>
                    </a:innerShdw>
                  </a:effectLst>
                  <a:latin typeface="Barlow" pitchFamily="34" charset="0"/>
                </a:rPr>
                <a:t>Lancement</a:t>
              </a:r>
            </a:p>
          </p:txBody>
        </p:sp>
        <p:sp>
          <p:nvSpPr>
            <p:cNvPr id="17" name="Rectangle: Rounded Corners 16">
              <a:extLst>
                <a:ext uri="{FF2B5EF4-FFF2-40B4-BE49-F238E27FC236}">
                  <a16:creationId xmlns:a16="http://schemas.microsoft.com/office/drawing/2014/main" id="{FB9BE923-C72A-47C0-B029-6BF0C33F8121}"/>
                </a:ext>
              </a:extLst>
            </p:cNvPr>
            <p:cNvSpPr/>
            <p:nvPr/>
          </p:nvSpPr>
          <p:spPr>
            <a:xfrm>
              <a:off x="6572429" y="3927231"/>
              <a:ext cx="4067908" cy="99719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749"/>
                </a:lnSpc>
              </a:pPr>
              <a:r>
                <a:rPr lang="en-US" sz="1600" b="1" dirty="0" err="1">
                  <a:solidFill>
                    <a:srgbClr val="272525"/>
                  </a:solidFill>
                  <a:latin typeface="Montserrat" pitchFamily="34" charset="0"/>
                  <a:ea typeface="Montserrat" pitchFamily="34" charset="-122"/>
                  <a:cs typeface="Montserrat" pitchFamily="34" charset="-120"/>
                </a:rPr>
                <a:t>Transformez</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votre</a:t>
              </a:r>
              <a:r>
                <a:rPr lang="en-US" sz="1600" b="1" dirty="0">
                  <a:solidFill>
                    <a:srgbClr val="272525"/>
                  </a:solidFill>
                  <a:latin typeface="Montserrat" pitchFamily="34" charset="0"/>
                  <a:ea typeface="Montserrat" pitchFamily="34" charset="-122"/>
                  <a:cs typeface="Montserrat" pitchFamily="34" charset="-120"/>
                </a:rPr>
                <a:t> idée </a:t>
              </a:r>
              <a:r>
                <a:rPr lang="en-US" sz="1600" b="1" dirty="0" err="1">
                  <a:solidFill>
                    <a:srgbClr val="272525"/>
                  </a:solidFill>
                  <a:latin typeface="Montserrat" pitchFamily="34" charset="0"/>
                  <a:ea typeface="Montserrat" pitchFamily="34" charset="-122"/>
                  <a:cs typeface="Montserrat" pitchFamily="34" charset="-120"/>
                </a:rPr>
                <a:t>en</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réalité</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créez</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votre</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entreprise</a:t>
              </a:r>
              <a:r>
                <a:rPr lang="en-US" sz="1600" b="1" dirty="0">
                  <a:solidFill>
                    <a:srgbClr val="272525"/>
                  </a:solidFill>
                  <a:latin typeface="Montserrat" pitchFamily="34" charset="0"/>
                  <a:ea typeface="Montserrat" pitchFamily="34" charset="-122"/>
                  <a:cs typeface="Montserrat" pitchFamily="34" charset="-120"/>
                </a:rPr>
                <a:t> et </a:t>
              </a:r>
              <a:r>
                <a:rPr lang="en-US" sz="1600" b="1" dirty="0" err="1">
                  <a:solidFill>
                    <a:srgbClr val="272525"/>
                  </a:solidFill>
                  <a:latin typeface="Montserrat" pitchFamily="34" charset="0"/>
                  <a:ea typeface="Montserrat" pitchFamily="34" charset="-122"/>
                  <a:cs typeface="Montserrat" pitchFamily="34" charset="-120"/>
                </a:rPr>
                <a:t>lancez</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votre</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produit</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ou</a:t>
              </a:r>
              <a:r>
                <a:rPr lang="en-US" sz="1600" b="1" dirty="0">
                  <a:solidFill>
                    <a:srgbClr val="272525"/>
                  </a:solidFill>
                  <a:latin typeface="Montserrat" pitchFamily="34" charset="0"/>
                  <a:ea typeface="Montserrat" pitchFamily="34" charset="-122"/>
                  <a:cs typeface="Montserrat" pitchFamily="34" charset="-120"/>
                </a:rPr>
                <a:t> service sur le </a:t>
              </a:r>
              <a:r>
                <a:rPr lang="en-US" sz="1600" b="1" dirty="0" err="1">
                  <a:solidFill>
                    <a:srgbClr val="272525"/>
                  </a:solidFill>
                  <a:latin typeface="Montserrat" pitchFamily="34" charset="0"/>
                  <a:ea typeface="Montserrat" pitchFamily="34" charset="-122"/>
                  <a:cs typeface="Montserrat" pitchFamily="34" charset="-120"/>
                </a:rPr>
                <a:t>marché</a:t>
              </a:r>
              <a:r>
                <a:rPr lang="en-US" sz="1600" b="1" dirty="0">
                  <a:solidFill>
                    <a:srgbClr val="272525"/>
                  </a:solidFill>
                  <a:latin typeface="Montserrat" pitchFamily="34" charset="0"/>
                  <a:ea typeface="Montserrat" pitchFamily="34" charset="-122"/>
                  <a:cs typeface="Montserrat" pitchFamily="34" charset="-120"/>
                </a:rPr>
                <a:t>.</a:t>
              </a:r>
              <a:endParaRPr lang="en-US" sz="1600" b="1" dirty="0"/>
            </a:p>
          </p:txBody>
        </p:sp>
      </p:grpSp>
      <p:grpSp>
        <p:nvGrpSpPr>
          <p:cNvPr id="9" name="Group 8">
            <a:extLst>
              <a:ext uri="{FF2B5EF4-FFF2-40B4-BE49-F238E27FC236}">
                <a16:creationId xmlns:a16="http://schemas.microsoft.com/office/drawing/2014/main" id="{8D5138A4-3337-4053-8630-B0400D3FDF17}"/>
              </a:ext>
            </a:extLst>
          </p:cNvPr>
          <p:cNvGrpSpPr/>
          <p:nvPr/>
        </p:nvGrpSpPr>
        <p:grpSpPr>
          <a:xfrm>
            <a:off x="-4100441" y="2632380"/>
            <a:ext cx="4067908" cy="1474543"/>
            <a:chOff x="907365" y="2624503"/>
            <a:chExt cx="4067908" cy="1474543"/>
          </a:xfrm>
        </p:grpSpPr>
        <p:sp>
          <p:nvSpPr>
            <p:cNvPr id="18" name="Rectangle: Rounded Corners 17">
              <a:extLst>
                <a:ext uri="{FF2B5EF4-FFF2-40B4-BE49-F238E27FC236}">
                  <a16:creationId xmlns:a16="http://schemas.microsoft.com/office/drawing/2014/main" id="{5AC04BF8-1785-4825-B49D-9B0468EF0333}"/>
                </a:ext>
              </a:extLst>
            </p:cNvPr>
            <p:cNvSpPr/>
            <p:nvPr/>
          </p:nvSpPr>
          <p:spPr>
            <a:xfrm>
              <a:off x="2793608" y="2624503"/>
              <a:ext cx="2181665" cy="341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rgbClr val="FF0000"/>
                  </a:solidFill>
                  <a:effectLst>
                    <a:innerShdw blurRad="63500" dist="50800" dir="13500000">
                      <a:srgbClr val="000000">
                        <a:alpha val="50000"/>
                      </a:srgbClr>
                    </a:innerShdw>
                  </a:effectLst>
                  <a:latin typeface="Barlow" pitchFamily="34" charset="0"/>
                </a:rPr>
                <a:t>Planification</a:t>
              </a:r>
              <a:endParaRPr lang="fr-FR" sz="2400" b="1" spc="50" dirty="0">
                <a:ln w="0"/>
                <a:solidFill>
                  <a:srgbClr val="FF0000"/>
                </a:solidFill>
                <a:effectLst>
                  <a:innerShdw blurRad="63500" dist="50800" dir="13500000">
                    <a:srgbClr val="000000">
                      <a:alpha val="50000"/>
                    </a:srgbClr>
                  </a:innerShdw>
                </a:effectLst>
                <a:latin typeface="Barlow" pitchFamily="34" charset="0"/>
              </a:endParaRPr>
            </a:p>
          </p:txBody>
        </p:sp>
        <p:sp>
          <p:nvSpPr>
            <p:cNvPr id="19" name="Rectangle: Rounded Corners 18">
              <a:extLst>
                <a:ext uri="{FF2B5EF4-FFF2-40B4-BE49-F238E27FC236}">
                  <a16:creationId xmlns:a16="http://schemas.microsoft.com/office/drawing/2014/main" id="{F8D10FD7-0959-4242-8B8A-17AD9255DB3D}"/>
                </a:ext>
              </a:extLst>
            </p:cNvPr>
            <p:cNvSpPr/>
            <p:nvPr/>
          </p:nvSpPr>
          <p:spPr>
            <a:xfrm>
              <a:off x="907365" y="3101851"/>
              <a:ext cx="4067908" cy="99719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749"/>
                </a:lnSpc>
              </a:pPr>
              <a:r>
                <a:rPr lang="en-US" sz="1600" b="1" dirty="0" err="1">
                  <a:solidFill>
                    <a:srgbClr val="272525"/>
                  </a:solidFill>
                  <a:latin typeface="Montserrat" pitchFamily="34" charset="0"/>
                </a:rPr>
                <a:t>Créez</a:t>
              </a:r>
              <a:r>
                <a:rPr lang="en-US" sz="1600" b="1" dirty="0">
                  <a:solidFill>
                    <a:srgbClr val="272525"/>
                  </a:solidFill>
                  <a:latin typeface="Montserrat" pitchFamily="34" charset="0"/>
                </a:rPr>
                <a:t> un plan </a:t>
              </a:r>
              <a:r>
                <a:rPr lang="en-US" sz="1600" b="1" dirty="0" err="1">
                  <a:solidFill>
                    <a:srgbClr val="272525"/>
                  </a:solidFill>
                  <a:latin typeface="Montserrat" pitchFamily="34" charset="0"/>
                </a:rPr>
                <a:t>d'affaires</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définissez</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vos</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objectifs</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élaborez</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une</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stratégie</a:t>
              </a:r>
              <a:r>
                <a:rPr lang="en-US" sz="1600" b="1" dirty="0">
                  <a:solidFill>
                    <a:srgbClr val="272525"/>
                  </a:solidFill>
                  <a:latin typeface="Montserrat" pitchFamily="34" charset="0"/>
                </a:rPr>
                <a:t> marketing et financière</a:t>
              </a:r>
              <a:r>
                <a:rPr lang="en-US" sz="1600" b="1" dirty="0">
                  <a:solidFill>
                    <a:srgbClr val="272525"/>
                  </a:solidFill>
                  <a:latin typeface="Montserrat" pitchFamily="34" charset="0"/>
                  <a:ea typeface="Montserrat" pitchFamily="34" charset="-122"/>
                  <a:cs typeface="Montserrat" pitchFamily="34" charset="-120"/>
                </a:rPr>
                <a:t>.</a:t>
              </a:r>
              <a:endParaRPr lang="en-US" sz="1600" b="1" dirty="0"/>
            </a:p>
          </p:txBody>
        </p:sp>
      </p:grpSp>
      <p:grpSp>
        <p:nvGrpSpPr>
          <p:cNvPr id="11" name="Group 10">
            <a:extLst>
              <a:ext uri="{FF2B5EF4-FFF2-40B4-BE49-F238E27FC236}">
                <a16:creationId xmlns:a16="http://schemas.microsoft.com/office/drawing/2014/main" id="{07245150-0E00-46D0-9DAE-0E10D0B66971}"/>
              </a:ext>
            </a:extLst>
          </p:cNvPr>
          <p:cNvGrpSpPr/>
          <p:nvPr/>
        </p:nvGrpSpPr>
        <p:grpSpPr>
          <a:xfrm>
            <a:off x="-4100441" y="4382541"/>
            <a:ext cx="4067908" cy="1411167"/>
            <a:chOff x="907365" y="4347063"/>
            <a:chExt cx="4067908" cy="1411167"/>
          </a:xfrm>
        </p:grpSpPr>
        <p:sp>
          <p:nvSpPr>
            <p:cNvPr id="24" name="Rectangle: Rounded Corners 23">
              <a:extLst>
                <a:ext uri="{FF2B5EF4-FFF2-40B4-BE49-F238E27FC236}">
                  <a16:creationId xmlns:a16="http://schemas.microsoft.com/office/drawing/2014/main" id="{EB563800-83D3-4019-B665-5AFFEE0CB870}"/>
                </a:ext>
              </a:extLst>
            </p:cNvPr>
            <p:cNvSpPr/>
            <p:nvPr/>
          </p:nvSpPr>
          <p:spPr>
            <a:xfrm>
              <a:off x="2793608" y="4347063"/>
              <a:ext cx="2181665" cy="341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rgbClr val="FF0000"/>
                  </a:solidFill>
                  <a:effectLst>
                    <a:innerShdw blurRad="63500" dist="50800" dir="13500000">
                      <a:srgbClr val="000000">
                        <a:alpha val="50000"/>
                      </a:srgbClr>
                    </a:innerShdw>
                  </a:effectLst>
                  <a:latin typeface="Barlow" pitchFamily="34" charset="0"/>
                </a:rPr>
                <a:t>Expansion</a:t>
              </a:r>
              <a:endParaRPr lang="fr-FR" sz="2400" b="1" spc="50" dirty="0">
                <a:ln w="0"/>
                <a:solidFill>
                  <a:srgbClr val="FF0000"/>
                </a:solidFill>
                <a:effectLst>
                  <a:innerShdw blurRad="63500" dist="50800" dir="13500000">
                    <a:srgbClr val="000000">
                      <a:alpha val="50000"/>
                    </a:srgbClr>
                  </a:innerShdw>
                </a:effectLst>
                <a:latin typeface="Barlow" pitchFamily="34" charset="0"/>
              </a:endParaRPr>
            </a:p>
          </p:txBody>
        </p:sp>
        <p:sp>
          <p:nvSpPr>
            <p:cNvPr id="25" name="Rectangle: Rounded Corners 24">
              <a:extLst>
                <a:ext uri="{FF2B5EF4-FFF2-40B4-BE49-F238E27FC236}">
                  <a16:creationId xmlns:a16="http://schemas.microsoft.com/office/drawing/2014/main" id="{42031AC7-C1C5-4068-A337-88F2A89E3AA1}"/>
                </a:ext>
              </a:extLst>
            </p:cNvPr>
            <p:cNvSpPr/>
            <p:nvPr/>
          </p:nvSpPr>
          <p:spPr>
            <a:xfrm>
              <a:off x="907365" y="4761035"/>
              <a:ext cx="4067908" cy="99719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rgbClr val="272525"/>
                  </a:solidFill>
                  <a:latin typeface="Montserrat" pitchFamily="34" charset="0"/>
                  <a:ea typeface="Montserrat" pitchFamily="34" charset="-122"/>
                  <a:cs typeface="Montserrat" pitchFamily="34" charset="-120"/>
                </a:rPr>
                <a:t>Générez</a:t>
              </a:r>
              <a:r>
                <a:rPr lang="en-US" sz="1600" b="1" dirty="0">
                  <a:solidFill>
                    <a:srgbClr val="272525"/>
                  </a:solidFill>
                  <a:latin typeface="Montserrat" pitchFamily="34" charset="0"/>
                  <a:ea typeface="Montserrat" pitchFamily="34" charset="-122"/>
                  <a:cs typeface="Montserrat" pitchFamily="34" charset="-120"/>
                </a:rPr>
                <a:t> des </a:t>
              </a:r>
              <a:r>
                <a:rPr lang="en-US" sz="1600" b="1" dirty="0" err="1">
                  <a:solidFill>
                    <a:srgbClr val="272525"/>
                  </a:solidFill>
                  <a:latin typeface="Montserrat" pitchFamily="34" charset="0"/>
                  <a:ea typeface="Montserrat" pitchFamily="34" charset="-122"/>
                  <a:cs typeface="Montserrat" pitchFamily="34" charset="-120"/>
                </a:rPr>
                <a:t>idées</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d'entreprise</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identifiez</a:t>
              </a:r>
              <a:r>
                <a:rPr lang="en-US" sz="1600" b="1" dirty="0">
                  <a:solidFill>
                    <a:srgbClr val="272525"/>
                  </a:solidFill>
                  <a:latin typeface="Montserrat" pitchFamily="34" charset="0"/>
                  <a:ea typeface="Montserrat" pitchFamily="34" charset="-122"/>
                  <a:cs typeface="Montserrat" pitchFamily="34" charset="-120"/>
                </a:rPr>
                <a:t> un </a:t>
              </a:r>
              <a:r>
                <a:rPr lang="en-US" sz="1600" b="1" dirty="0" err="1">
                  <a:solidFill>
                    <a:srgbClr val="272525"/>
                  </a:solidFill>
                  <a:latin typeface="Montserrat" pitchFamily="34" charset="0"/>
                  <a:ea typeface="Montserrat" pitchFamily="34" charset="-122"/>
                  <a:cs typeface="Montserrat" pitchFamily="34" charset="-120"/>
                </a:rPr>
                <a:t>besoin</a:t>
              </a:r>
              <a:r>
                <a:rPr lang="en-US" sz="1600" b="1" dirty="0">
                  <a:solidFill>
                    <a:srgbClr val="272525"/>
                  </a:solidFill>
                  <a:latin typeface="Montserrat" pitchFamily="34" charset="0"/>
                  <a:ea typeface="Montserrat" pitchFamily="34" charset="-122"/>
                  <a:cs typeface="Montserrat" pitchFamily="34" charset="-120"/>
                </a:rPr>
                <a:t> sur le </a:t>
              </a:r>
              <a:r>
                <a:rPr lang="en-US" sz="1600" b="1" dirty="0" err="1">
                  <a:solidFill>
                    <a:srgbClr val="272525"/>
                  </a:solidFill>
                  <a:latin typeface="Montserrat" pitchFamily="34" charset="0"/>
                  <a:ea typeface="Montserrat" pitchFamily="34" charset="-122"/>
                  <a:cs typeface="Montserrat" pitchFamily="34" charset="-120"/>
                </a:rPr>
                <a:t>marché</a:t>
              </a:r>
              <a:r>
                <a:rPr lang="en-US" sz="1600" b="1" dirty="0">
                  <a:solidFill>
                    <a:srgbClr val="272525"/>
                  </a:solidFill>
                  <a:latin typeface="Montserrat" pitchFamily="34" charset="0"/>
                  <a:ea typeface="Montserrat" pitchFamily="34" charset="-122"/>
                  <a:cs typeface="Montserrat" pitchFamily="34" charset="-120"/>
                </a:rPr>
                <a:t> et </a:t>
              </a:r>
              <a:r>
                <a:rPr lang="fr-FR" sz="1600" b="1" dirty="0">
                  <a:solidFill>
                    <a:srgbClr val="272525"/>
                  </a:solidFill>
                  <a:latin typeface="Montserrat" pitchFamily="34" charset="0"/>
                  <a:ea typeface="Montserrat" pitchFamily="34" charset="-122"/>
                  <a:cs typeface="Montserrat" pitchFamily="34" charset="-120"/>
                </a:rPr>
                <a:t>développez</a:t>
              </a:r>
              <a:r>
                <a:rPr lang="en-US" sz="1600" b="1" dirty="0">
                  <a:solidFill>
                    <a:srgbClr val="272525"/>
                  </a:solidFill>
                  <a:latin typeface="Montserrat" pitchFamily="34" charset="0"/>
                  <a:ea typeface="Montserrat" pitchFamily="34" charset="-122"/>
                  <a:cs typeface="Montserrat" pitchFamily="34" charset="-120"/>
                </a:rPr>
                <a:t> un concept </a:t>
              </a:r>
              <a:r>
                <a:rPr lang="en-US" sz="1600" b="1" dirty="0" err="1">
                  <a:solidFill>
                    <a:srgbClr val="272525"/>
                  </a:solidFill>
                  <a:latin typeface="Montserrat" pitchFamily="34" charset="0"/>
                  <a:ea typeface="Montserrat" pitchFamily="34" charset="-122"/>
                  <a:cs typeface="Montserrat" pitchFamily="34" charset="-120"/>
                </a:rPr>
                <a:t>solide</a:t>
              </a:r>
              <a:r>
                <a:rPr lang="en-US" sz="1600" b="1" dirty="0">
                  <a:solidFill>
                    <a:srgbClr val="272525"/>
                  </a:solidFill>
                  <a:latin typeface="Montserrat" pitchFamily="34" charset="0"/>
                  <a:ea typeface="Montserrat" pitchFamily="34" charset="-122"/>
                  <a:cs typeface="Montserrat" pitchFamily="34" charset="-120"/>
                </a:rPr>
                <a:t>.</a:t>
              </a:r>
              <a:endParaRPr lang="en-US" sz="1600" b="1" dirty="0"/>
            </a:p>
          </p:txBody>
        </p:sp>
      </p:grpSp>
      <p:sp>
        <p:nvSpPr>
          <p:cNvPr id="8" name="Oval 7">
            <a:extLst>
              <a:ext uri="{FF2B5EF4-FFF2-40B4-BE49-F238E27FC236}">
                <a16:creationId xmlns:a16="http://schemas.microsoft.com/office/drawing/2014/main" id="{A78F7948-4E5A-42B7-B895-385F98E59833}"/>
              </a:ext>
            </a:extLst>
          </p:cNvPr>
          <p:cNvSpPr/>
          <p:nvPr/>
        </p:nvSpPr>
        <p:spPr>
          <a:xfrm>
            <a:off x="5519863" y="1823258"/>
            <a:ext cx="193964" cy="1939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Tree>
    <p:extLst>
      <p:ext uri="{BB962C8B-B14F-4D97-AF65-F5344CB8AC3E}">
        <p14:creationId xmlns:p14="http://schemas.microsoft.com/office/powerpoint/2010/main" val="6170994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2C885A-7A32-47AD-95E8-0B226B4453C4}"/>
              </a:ext>
            </a:extLst>
          </p:cNvPr>
          <p:cNvGrpSpPr/>
          <p:nvPr/>
        </p:nvGrpSpPr>
        <p:grpSpPr>
          <a:xfrm>
            <a:off x="1666569" y="400524"/>
            <a:ext cx="6944031" cy="735102"/>
            <a:chOff x="-75698" y="844063"/>
            <a:chExt cx="3851197" cy="908536"/>
          </a:xfrm>
        </p:grpSpPr>
        <p:sp>
          <p:nvSpPr>
            <p:cNvPr id="5" name="Rectangle 4">
              <a:extLst>
                <a:ext uri="{FF2B5EF4-FFF2-40B4-BE49-F238E27FC236}">
                  <a16:creationId xmlns:a16="http://schemas.microsoft.com/office/drawing/2014/main" id="{D0A969CE-6603-4F9D-A166-8A45E94080D5}"/>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Les étapes pour entreprenerd</a:t>
              </a:r>
              <a:endParaRPr lang="fr-FR" sz="4000" b="1" dirty="0">
                <a:solidFill>
                  <a:schemeClr val="tx1"/>
                </a:solidFill>
              </a:endParaRPr>
            </a:p>
          </p:txBody>
        </p:sp>
        <p:sp>
          <p:nvSpPr>
            <p:cNvPr id="6" name="Rectangle 5">
              <a:extLst>
                <a:ext uri="{FF2B5EF4-FFF2-40B4-BE49-F238E27FC236}">
                  <a16:creationId xmlns:a16="http://schemas.microsoft.com/office/drawing/2014/main" id="{F3971B1D-E314-443B-87E7-E49CCBE6F464}"/>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 name="Rectangle 1">
            <a:extLst>
              <a:ext uri="{FF2B5EF4-FFF2-40B4-BE49-F238E27FC236}">
                <a16:creationId xmlns:a16="http://schemas.microsoft.com/office/drawing/2014/main" id="{39A215A9-0210-417C-BC94-4658188D6D30}"/>
              </a:ext>
            </a:extLst>
          </p:cNvPr>
          <p:cNvSpPr/>
          <p:nvPr/>
        </p:nvSpPr>
        <p:spPr>
          <a:xfrm>
            <a:off x="5753100" y="1638300"/>
            <a:ext cx="45719"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D45011B6-E3E9-405E-8BE7-434BECDAC579}"/>
              </a:ext>
            </a:extLst>
          </p:cNvPr>
          <p:cNvSpPr/>
          <p:nvPr/>
        </p:nvSpPr>
        <p:spPr>
          <a:xfrm>
            <a:off x="5753100" y="2464777"/>
            <a:ext cx="45719"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D8F0B0C9-6064-4D9A-B9B4-FCA5B5E9C570}"/>
              </a:ext>
            </a:extLst>
          </p:cNvPr>
          <p:cNvSpPr/>
          <p:nvPr/>
        </p:nvSpPr>
        <p:spPr>
          <a:xfrm>
            <a:off x="5753100" y="3369652"/>
            <a:ext cx="45719"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F7DC054E-65E3-435F-9E7D-2440E217B0C7}"/>
              </a:ext>
            </a:extLst>
          </p:cNvPr>
          <p:cNvSpPr/>
          <p:nvPr/>
        </p:nvSpPr>
        <p:spPr>
          <a:xfrm>
            <a:off x="5753100" y="4170485"/>
            <a:ext cx="45719"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Arrow: Right 9">
            <a:extLst>
              <a:ext uri="{FF2B5EF4-FFF2-40B4-BE49-F238E27FC236}">
                <a16:creationId xmlns:a16="http://schemas.microsoft.com/office/drawing/2014/main" id="{CABEC99E-5E6B-465A-8D5D-E576E7CACDF0}"/>
              </a:ext>
            </a:extLst>
          </p:cNvPr>
          <p:cNvSpPr/>
          <p:nvPr/>
        </p:nvSpPr>
        <p:spPr>
          <a:xfrm>
            <a:off x="5838092" y="1887415"/>
            <a:ext cx="515816" cy="703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Arrow: Right 22">
            <a:extLst>
              <a:ext uri="{FF2B5EF4-FFF2-40B4-BE49-F238E27FC236}">
                <a16:creationId xmlns:a16="http://schemas.microsoft.com/office/drawing/2014/main" id="{CEF4078B-23C8-4C08-A20F-E6A3A27563C4}"/>
              </a:ext>
            </a:extLst>
          </p:cNvPr>
          <p:cNvSpPr/>
          <p:nvPr/>
        </p:nvSpPr>
        <p:spPr>
          <a:xfrm>
            <a:off x="5838092" y="3600449"/>
            <a:ext cx="515816" cy="703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Arrow: Left 25">
            <a:extLst>
              <a:ext uri="{FF2B5EF4-FFF2-40B4-BE49-F238E27FC236}">
                <a16:creationId xmlns:a16="http://schemas.microsoft.com/office/drawing/2014/main" id="{EA578629-46EE-416A-9663-FAF0C2B837D2}"/>
              </a:ext>
            </a:extLst>
          </p:cNvPr>
          <p:cNvSpPr/>
          <p:nvPr/>
        </p:nvSpPr>
        <p:spPr>
          <a:xfrm>
            <a:off x="5198011" y="2760052"/>
            <a:ext cx="515816" cy="703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Arrow: Left 26">
            <a:extLst>
              <a:ext uri="{FF2B5EF4-FFF2-40B4-BE49-F238E27FC236}">
                <a16:creationId xmlns:a16="http://schemas.microsoft.com/office/drawing/2014/main" id="{D0F0A469-CB3A-48FC-991F-254C5A055B51}"/>
              </a:ext>
            </a:extLst>
          </p:cNvPr>
          <p:cNvSpPr/>
          <p:nvPr/>
        </p:nvSpPr>
        <p:spPr>
          <a:xfrm>
            <a:off x="5198011" y="4447442"/>
            <a:ext cx="515816" cy="703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 2">
            <a:extLst>
              <a:ext uri="{FF2B5EF4-FFF2-40B4-BE49-F238E27FC236}">
                <a16:creationId xmlns:a16="http://schemas.microsoft.com/office/drawing/2014/main" id="{F32B8002-2E27-4E4E-B5C5-53D244C18399}"/>
              </a:ext>
            </a:extLst>
          </p:cNvPr>
          <p:cNvGrpSpPr/>
          <p:nvPr/>
        </p:nvGrpSpPr>
        <p:grpSpPr>
          <a:xfrm>
            <a:off x="6561833" y="1772416"/>
            <a:ext cx="4067908" cy="1463188"/>
            <a:chOff x="6576646" y="1762857"/>
            <a:chExt cx="4067908" cy="1463188"/>
          </a:xfrm>
        </p:grpSpPr>
        <p:sp>
          <p:nvSpPr>
            <p:cNvPr id="29" name="Rectangle: Rounded Corners 28">
              <a:extLst>
                <a:ext uri="{FF2B5EF4-FFF2-40B4-BE49-F238E27FC236}">
                  <a16:creationId xmlns:a16="http://schemas.microsoft.com/office/drawing/2014/main" id="{8211CD0A-D222-4C6B-ACDC-0B0DE08DCB0E}"/>
                </a:ext>
              </a:extLst>
            </p:cNvPr>
            <p:cNvSpPr/>
            <p:nvPr/>
          </p:nvSpPr>
          <p:spPr>
            <a:xfrm>
              <a:off x="6576646" y="1762857"/>
              <a:ext cx="2181665" cy="341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rgbClr val="FF0000"/>
                  </a:solidFill>
                  <a:effectLst>
                    <a:innerShdw blurRad="63500" dist="50800" dir="13500000">
                      <a:srgbClr val="000000">
                        <a:alpha val="50000"/>
                      </a:srgbClr>
                    </a:innerShdw>
                  </a:effectLst>
                  <a:latin typeface="Barlow" pitchFamily="34" charset="0"/>
                  <a:ea typeface="Barlow" pitchFamily="34" charset="-122"/>
                  <a:cs typeface="Barlow" pitchFamily="34" charset="-120"/>
                </a:rPr>
                <a:t>Ideation</a:t>
              </a:r>
              <a:endParaRPr lang="fr-FR" dirty="0">
                <a:solidFill>
                  <a:srgbClr val="FF0000"/>
                </a:solidFill>
              </a:endParaRPr>
            </a:p>
          </p:txBody>
        </p:sp>
        <p:sp>
          <p:nvSpPr>
            <p:cNvPr id="30" name="Rectangle: Rounded Corners 29">
              <a:extLst>
                <a:ext uri="{FF2B5EF4-FFF2-40B4-BE49-F238E27FC236}">
                  <a16:creationId xmlns:a16="http://schemas.microsoft.com/office/drawing/2014/main" id="{79D17ECA-76DD-46BF-B109-A229FE7791DC}"/>
                </a:ext>
              </a:extLst>
            </p:cNvPr>
            <p:cNvSpPr/>
            <p:nvPr/>
          </p:nvSpPr>
          <p:spPr>
            <a:xfrm>
              <a:off x="6576646" y="2228850"/>
              <a:ext cx="4067908" cy="99719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a:solidFill>
                    <a:srgbClr val="272525"/>
                  </a:solidFill>
                  <a:latin typeface="Montserrat" pitchFamily="34" charset="0"/>
                  <a:ea typeface="Montserrat" pitchFamily="34" charset="-122"/>
                  <a:cs typeface="Montserrat" pitchFamily="34" charset="-120"/>
                </a:rPr>
                <a:t>Générez</a:t>
              </a:r>
              <a:r>
                <a:rPr lang="en-US" sz="1600" b="1" dirty="0">
                  <a:solidFill>
                    <a:srgbClr val="272525"/>
                  </a:solidFill>
                  <a:latin typeface="Montserrat" pitchFamily="34" charset="0"/>
                  <a:ea typeface="Montserrat" pitchFamily="34" charset="-122"/>
                  <a:cs typeface="Montserrat" pitchFamily="34" charset="-120"/>
                </a:rPr>
                <a:t> des </a:t>
              </a:r>
              <a:r>
                <a:rPr lang="en-US" sz="1600" b="1" dirty="0" err="1">
                  <a:solidFill>
                    <a:srgbClr val="272525"/>
                  </a:solidFill>
                  <a:latin typeface="Montserrat" pitchFamily="34" charset="0"/>
                  <a:ea typeface="Montserrat" pitchFamily="34" charset="-122"/>
                  <a:cs typeface="Montserrat" pitchFamily="34" charset="-120"/>
                </a:rPr>
                <a:t>idées</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d'entreprise</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identifiez</a:t>
              </a:r>
              <a:r>
                <a:rPr lang="en-US" sz="1600" b="1" dirty="0">
                  <a:solidFill>
                    <a:srgbClr val="272525"/>
                  </a:solidFill>
                  <a:latin typeface="Montserrat" pitchFamily="34" charset="0"/>
                  <a:ea typeface="Montserrat" pitchFamily="34" charset="-122"/>
                  <a:cs typeface="Montserrat" pitchFamily="34" charset="-120"/>
                </a:rPr>
                <a:t> un </a:t>
              </a:r>
              <a:r>
                <a:rPr lang="en-US" sz="1600" b="1" dirty="0" err="1">
                  <a:solidFill>
                    <a:srgbClr val="272525"/>
                  </a:solidFill>
                  <a:latin typeface="Montserrat" pitchFamily="34" charset="0"/>
                  <a:ea typeface="Montserrat" pitchFamily="34" charset="-122"/>
                  <a:cs typeface="Montserrat" pitchFamily="34" charset="-120"/>
                </a:rPr>
                <a:t>besoin</a:t>
              </a:r>
              <a:r>
                <a:rPr lang="en-US" sz="1600" b="1" dirty="0">
                  <a:solidFill>
                    <a:srgbClr val="272525"/>
                  </a:solidFill>
                  <a:latin typeface="Montserrat" pitchFamily="34" charset="0"/>
                  <a:ea typeface="Montserrat" pitchFamily="34" charset="-122"/>
                  <a:cs typeface="Montserrat" pitchFamily="34" charset="-120"/>
                </a:rPr>
                <a:t> sur le </a:t>
              </a:r>
              <a:r>
                <a:rPr lang="en-US" sz="1600" b="1" dirty="0" err="1">
                  <a:solidFill>
                    <a:srgbClr val="272525"/>
                  </a:solidFill>
                  <a:latin typeface="Montserrat" pitchFamily="34" charset="0"/>
                  <a:ea typeface="Montserrat" pitchFamily="34" charset="-122"/>
                  <a:cs typeface="Montserrat" pitchFamily="34" charset="-120"/>
                </a:rPr>
                <a:t>marché</a:t>
              </a:r>
              <a:r>
                <a:rPr lang="en-US" sz="1600" b="1" dirty="0">
                  <a:solidFill>
                    <a:srgbClr val="272525"/>
                  </a:solidFill>
                  <a:latin typeface="Montserrat" pitchFamily="34" charset="0"/>
                  <a:ea typeface="Montserrat" pitchFamily="34" charset="-122"/>
                  <a:cs typeface="Montserrat" pitchFamily="34" charset="-120"/>
                </a:rPr>
                <a:t> et </a:t>
              </a:r>
              <a:r>
                <a:rPr lang="fr-FR" sz="1600" b="1" dirty="0">
                  <a:solidFill>
                    <a:srgbClr val="272525"/>
                  </a:solidFill>
                  <a:latin typeface="Montserrat" pitchFamily="34" charset="0"/>
                  <a:ea typeface="Montserrat" pitchFamily="34" charset="-122"/>
                  <a:cs typeface="Montserrat" pitchFamily="34" charset="-120"/>
                </a:rPr>
                <a:t>développez</a:t>
              </a:r>
              <a:r>
                <a:rPr lang="en-US" sz="1600" b="1" dirty="0">
                  <a:solidFill>
                    <a:srgbClr val="272525"/>
                  </a:solidFill>
                  <a:latin typeface="Montserrat" pitchFamily="34" charset="0"/>
                  <a:ea typeface="Montserrat" pitchFamily="34" charset="-122"/>
                  <a:cs typeface="Montserrat" pitchFamily="34" charset="-120"/>
                </a:rPr>
                <a:t> un concept </a:t>
              </a:r>
              <a:r>
                <a:rPr lang="en-US" sz="1600" b="1" dirty="0" err="1">
                  <a:solidFill>
                    <a:srgbClr val="272525"/>
                  </a:solidFill>
                  <a:latin typeface="Montserrat" pitchFamily="34" charset="0"/>
                  <a:ea typeface="Montserrat" pitchFamily="34" charset="-122"/>
                  <a:cs typeface="Montserrat" pitchFamily="34" charset="-120"/>
                </a:rPr>
                <a:t>solide</a:t>
              </a:r>
              <a:r>
                <a:rPr lang="en-US" sz="1600" b="1" dirty="0">
                  <a:solidFill>
                    <a:srgbClr val="272525"/>
                  </a:solidFill>
                  <a:latin typeface="Montserrat" pitchFamily="34" charset="0"/>
                  <a:ea typeface="Montserrat" pitchFamily="34" charset="-122"/>
                  <a:cs typeface="Montserrat" pitchFamily="34" charset="-120"/>
                </a:rPr>
                <a:t>.</a:t>
              </a:r>
              <a:endParaRPr lang="en-US" sz="1600" b="1" dirty="0"/>
            </a:p>
          </p:txBody>
        </p:sp>
      </p:grpSp>
      <p:sp>
        <p:nvSpPr>
          <p:cNvPr id="31" name="Text 7">
            <a:extLst>
              <a:ext uri="{FF2B5EF4-FFF2-40B4-BE49-F238E27FC236}">
                <a16:creationId xmlns:a16="http://schemas.microsoft.com/office/drawing/2014/main" id="{93F4744C-A8D2-4155-8C9D-46654EEA0917}"/>
              </a:ext>
            </a:extLst>
          </p:cNvPr>
          <p:cNvSpPr/>
          <p:nvPr/>
        </p:nvSpPr>
        <p:spPr>
          <a:xfrm>
            <a:off x="6046017" y="1701659"/>
            <a:ext cx="2708077" cy="666378"/>
          </a:xfrm>
          <a:prstGeom prst="rect">
            <a:avLst/>
          </a:prstGeom>
          <a:noFill/>
          <a:ln/>
        </p:spPr>
        <p:txBody>
          <a:bodyPr wrap="square" rtlCol="0" anchor="t"/>
          <a:lstStyle/>
          <a:p>
            <a:pPr>
              <a:lnSpc>
                <a:spcPts val="1749"/>
              </a:lnSpc>
            </a:pPr>
            <a:endParaRPr lang="en-US" sz="1094" b="1" dirty="0"/>
          </a:p>
        </p:txBody>
      </p:sp>
      <p:grpSp>
        <p:nvGrpSpPr>
          <p:cNvPr id="7" name="Group 6">
            <a:extLst>
              <a:ext uri="{FF2B5EF4-FFF2-40B4-BE49-F238E27FC236}">
                <a16:creationId xmlns:a16="http://schemas.microsoft.com/office/drawing/2014/main" id="{064F2495-FE6F-4392-8918-58DBDB5D7D02}"/>
              </a:ext>
            </a:extLst>
          </p:cNvPr>
          <p:cNvGrpSpPr/>
          <p:nvPr/>
        </p:nvGrpSpPr>
        <p:grpSpPr>
          <a:xfrm>
            <a:off x="12192000" y="3438891"/>
            <a:ext cx="4067908" cy="1463188"/>
            <a:chOff x="6572429" y="3461238"/>
            <a:chExt cx="4067908" cy="1463188"/>
          </a:xfrm>
        </p:grpSpPr>
        <p:sp>
          <p:nvSpPr>
            <p:cNvPr id="16" name="Rectangle: Rounded Corners 15">
              <a:extLst>
                <a:ext uri="{FF2B5EF4-FFF2-40B4-BE49-F238E27FC236}">
                  <a16:creationId xmlns:a16="http://schemas.microsoft.com/office/drawing/2014/main" id="{F388BA1D-2EEA-4DDE-9AED-88D4493B5DBB}"/>
                </a:ext>
              </a:extLst>
            </p:cNvPr>
            <p:cNvSpPr/>
            <p:nvPr/>
          </p:nvSpPr>
          <p:spPr>
            <a:xfrm>
              <a:off x="6572429" y="3461238"/>
              <a:ext cx="2181665" cy="341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spc="50" dirty="0">
                  <a:ln w="0"/>
                  <a:solidFill>
                    <a:srgbClr val="FF0000"/>
                  </a:solidFill>
                  <a:effectLst>
                    <a:innerShdw blurRad="63500" dist="50800" dir="13500000">
                      <a:srgbClr val="000000">
                        <a:alpha val="50000"/>
                      </a:srgbClr>
                    </a:innerShdw>
                  </a:effectLst>
                  <a:latin typeface="Barlow" pitchFamily="34" charset="0"/>
                </a:rPr>
                <a:t>Lancement</a:t>
              </a:r>
            </a:p>
          </p:txBody>
        </p:sp>
        <p:sp>
          <p:nvSpPr>
            <p:cNvPr id="17" name="Rectangle: Rounded Corners 16">
              <a:extLst>
                <a:ext uri="{FF2B5EF4-FFF2-40B4-BE49-F238E27FC236}">
                  <a16:creationId xmlns:a16="http://schemas.microsoft.com/office/drawing/2014/main" id="{FB9BE923-C72A-47C0-B029-6BF0C33F8121}"/>
                </a:ext>
              </a:extLst>
            </p:cNvPr>
            <p:cNvSpPr/>
            <p:nvPr/>
          </p:nvSpPr>
          <p:spPr>
            <a:xfrm>
              <a:off x="6572429" y="3927231"/>
              <a:ext cx="4067908" cy="99719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749"/>
                </a:lnSpc>
              </a:pPr>
              <a:r>
                <a:rPr lang="en-US" sz="1600" b="1" dirty="0" err="1">
                  <a:solidFill>
                    <a:srgbClr val="272525"/>
                  </a:solidFill>
                  <a:latin typeface="Montserrat" pitchFamily="34" charset="0"/>
                  <a:ea typeface="Montserrat" pitchFamily="34" charset="-122"/>
                  <a:cs typeface="Montserrat" pitchFamily="34" charset="-120"/>
                </a:rPr>
                <a:t>Transformez</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votre</a:t>
              </a:r>
              <a:r>
                <a:rPr lang="en-US" sz="1600" b="1" dirty="0">
                  <a:solidFill>
                    <a:srgbClr val="272525"/>
                  </a:solidFill>
                  <a:latin typeface="Montserrat" pitchFamily="34" charset="0"/>
                  <a:ea typeface="Montserrat" pitchFamily="34" charset="-122"/>
                  <a:cs typeface="Montserrat" pitchFamily="34" charset="-120"/>
                </a:rPr>
                <a:t> idée </a:t>
              </a:r>
              <a:r>
                <a:rPr lang="en-US" sz="1600" b="1" dirty="0" err="1">
                  <a:solidFill>
                    <a:srgbClr val="272525"/>
                  </a:solidFill>
                  <a:latin typeface="Montserrat" pitchFamily="34" charset="0"/>
                  <a:ea typeface="Montserrat" pitchFamily="34" charset="-122"/>
                  <a:cs typeface="Montserrat" pitchFamily="34" charset="-120"/>
                </a:rPr>
                <a:t>en</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réalité</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créez</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votre</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entreprise</a:t>
              </a:r>
              <a:r>
                <a:rPr lang="en-US" sz="1600" b="1" dirty="0">
                  <a:solidFill>
                    <a:srgbClr val="272525"/>
                  </a:solidFill>
                  <a:latin typeface="Montserrat" pitchFamily="34" charset="0"/>
                  <a:ea typeface="Montserrat" pitchFamily="34" charset="-122"/>
                  <a:cs typeface="Montserrat" pitchFamily="34" charset="-120"/>
                </a:rPr>
                <a:t> et </a:t>
              </a:r>
              <a:r>
                <a:rPr lang="en-US" sz="1600" b="1" dirty="0" err="1">
                  <a:solidFill>
                    <a:srgbClr val="272525"/>
                  </a:solidFill>
                  <a:latin typeface="Montserrat" pitchFamily="34" charset="0"/>
                  <a:ea typeface="Montserrat" pitchFamily="34" charset="-122"/>
                  <a:cs typeface="Montserrat" pitchFamily="34" charset="-120"/>
                </a:rPr>
                <a:t>lancez</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votre</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produit</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ou</a:t>
              </a:r>
              <a:r>
                <a:rPr lang="en-US" sz="1600" b="1" dirty="0">
                  <a:solidFill>
                    <a:srgbClr val="272525"/>
                  </a:solidFill>
                  <a:latin typeface="Montserrat" pitchFamily="34" charset="0"/>
                  <a:ea typeface="Montserrat" pitchFamily="34" charset="-122"/>
                  <a:cs typeface="Montserrat" pitchFamily="34" charset="-120"/>
                </a:rPr>
                <a:t> service sur le </a:t>
              </a:r>
              <a:r>
                <a:rPr lang="en-US" sz="1600" b="1" dirty="0" err="1">
                  <a:solidFill>
                    <a:srgbClr val="272525"/>
                  </a:solidFill>
                  <a:latin typeface="Montserrat" pitchFamily="34" charset="0"/>
                  <a:ea typeface="Montserrat" pitchFamily="34" charset="-122"/>
                  <a:cs typeface="Montserrat" pitchFamily="34" charset="-120"/>
                </a:rPr>
                <a:t>marché</a:t>
              </a:r>
              <a:r>
                <a:rPr lang="en-US" sz="1600" b="1" dirty="0">
                  <a:solidFill>
                    <a:srgbClr val="272525"/>
                  </a:solidFill>
                  <a:latin typeface="Montserrat" pitchFamily="34" charset="0"/>
                  <a:ea typeface="Montserrat" pitchFamily="34" charset="-122"/>
                  <a:cs typeface="Montserrat" pitchFamily="34" charset="-120"/>
                </a:rPr>
                <a:t>.</a:t>
              </a:r>
              <a:endParaRPr lang="en-US" sz="1600" b="1" dirty="0"/>
            </a:p>
          </p:txBody>
        </p:sp>
      </p:grpSp>
      <p:grpSp>
        <p:nvGrpSpPr>
          <p:cNvPr id="9" name="Group 8">
            <a:extLst>
              <a:ext uri="{FF2B5EF4-FFF2-40B4-BE49-F238E27FC236}">
                <a16:creationId xmlns:a16="http://schemas.microsoft.com/office/drawing/2014/main" id="{8D5138A4-3337-4053-8630-B0400D3FDF17}"/>
              </a:ext>
            </a:extLst>
          </p:cNvPr>
          <p:cNvGrpSpPr/>
          <p:nvPr/>
        </p:nvGrpSpPr>
        <p:grpSpPr>
          <a:xfrm>
            <a:off x="922178" y="2632380"/>
            <a:ext cx="4067908" cy="1474543"/>
            <a:chOff x="907365" y="2624503"/>
            <a:chExt cx="4067908" cy="1474543"/>
          </a:xfrm>
        </p:grpSpPr>
        <p:sp>
          <p:nvSpPr>
            <p:cNvPr id="18" name="Rectangle: Rounded Corners 17">
              <a:extLst>
                <a:ext uri="{FF2B5EF4-FFF2-40B4-BE49-F238E27FC236}">
                  <a16:creationId xmlns:a16="http://schemas.microsoft.com/office/drawing/2014/main" id="{5AC04BF8-1785-4825-B49D-9B0468EF0333}"/>
                </a:ext>
              </a:extLst>
            </p:cNvPr>
            <p:cNvSpPr/>
            <p:nvPr/>
          </p:nvSpPr>
          <p:spPr>
            <a:xfrm>
              <a:off x="2793608" y="2624503"/>
              <a:ext cx="2181665" cy="341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rgbClr val="FF0000"/>
                  </a:solidFill>
                  <a:effectLst>
                    <a:innerShdw blurRad="63500" dist="50800" dir="13500000">
                      <a:srgbClr val="000000">
                        <a:alpha val="50000"/>
                      </a:srgbClr>
                    </a:innerShdw>
                  </a:effectLst>
                  <a:latin typeface="Barlow" pitchFamily="34" charset="0"/>
                </a:rPr>
                <a:t>Planification</a:t>
              </a:r>
              <a:endParaRPr lang="fr-FR" sz="2400" b="1" spc="50" dirty="0">
                <a:ln w="0"/>
                <a:solidFill>
                  <a:srgbClr val="FF0000"/>
                </a:solidFill>
                <a:effectLst>
                  <a:innerShdw blurRad="63500" dist="50800" dir="13500000">
                    <a:srgbClr val="000000">
                      <a:alpha val="50000"/>
                    </a:srgbClr>
                  </a:innerShdw>
                </a:effectLst>
                <a:latin typeface="Barlow" pitchFamily="34" charset="0"/>
              </a:endParaRPr>
            </a:p>
          </p:txBody>
        </p:sp>
        <p:sp>
          <p:nvSpPr>
            <p:cNvPr id="19" name="Rectangle: Rounded Corners 18">
              <a:extLst>
                <a:ext uri="{FF2B5EF4-FFF2-40B4-BE49-F238E27FC236}">
                  <a16:creationId xmlns:a16="http://schemas.microsoft.com/office/drawing/2014/main" id="{F8D10FD7-0959-4242-8B8A-17AD9255DB3D}"/>
                </a:ext>
              </a:extLst>
            </p:cNvPr>
            <p:cNvSpPr/>
            <p:nvPr/>
          </p:nvSpPr>
          <p:spPr>
            <a:xfrm>
              <a:off x="907365" y="3101851"/>
              <a:ext cx="4067908" cy="99719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749"/>
                </a:lnSpc>
              </a:pPr>
              <a:r>
                <a:rPr lang="en-US" sz="1600" b="1" dirty="0" err="1">
                  <a:solidFill>
                    <a:srgbClr val="272525"/>
                  </a:solidFill>
                  <a:latin typeface="Montserrat" pitchFamily="34" charset="0"/>
                </a:rPr>
                <a:t>Créez</a:t>
              </a:r>
              <a:r>
                <a:rPr lang="en-US" sz="1600" b="1" dirty="0">
                  <a:solidFill>
                    <a:srgbClr val="272525"/>
                  </a:solidFill>
                  <a:latin typeface="Montserrat" pitchFamily="34" charset="0"/>
                </a:rPr>
                <a:t> un plan </a:t>
              </a:r>
              <a:r>
                <a:rPr lang="en-US" sz="1600" b="1" dirty="0" err="1">
                  <a:solidFill>
                    <a:srgbClr val="272525"/>
                  </a:solidFill>
                  <a:latin typeface="Montserrat" pitchFamily="34" charset="0"/>
                </a:rPr>
                <a:t>d'affaires</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définissez</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vos</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objectifs</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élaborez</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une</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stratégie</a:t>
              </a:r>
              <a:r>
                <a:rPr lang="en-US" sz="1600" b="1" dirty="0">
                  <a:solidFill>
                    <a:srgbClr val="272525"/>
                  </a:solidFill>
                  <a:latin typeface="Montserrat" pitchFamily="34" charset="0"/>
                </a:rPr>
                <a:t> marketing et financière</a:t>
              </a:r>
              <a:r>
                <a:rPr lang="en-US" sz="1600" b="1" dirty="0">
                  <a:solidFill>
                    <a:srgbClr val="272525"/>
                  </a:solidFill>
                  <a:latin typeface="Montserrat" pitchFamily="34" charset="0"/>
                  <a:ea typeface="Montserrat" pitchFamily="34" charset="-122"/>
                  <a:cs typeface="Montserrat" pitchFamily="34" charset="-120"/>
                </a:rPr>
                <a:t>.</a:t>
              </a:r>
              <a:endParaRPr lang="en-US" sz="1600" b="1" dirty="0"/>
            </a:p>
          </p:txBody>
        </p:sp>
      </p:grpSp>
      <p:grpSp>
        <p:nvGrpSpPr>
          <p:cNvPr id="11" name="Group 10">
            <a:extLst>
              <a:ext uri="{FF2B5EF4-FFF2-40B4-BE49-F238E27FC236}">
                <a16:creationId xmlns:a16="http://schemas.microsoft.com/office/drawing/2014/main" id="{07245150-0E00-46D0-9DAE-0E10D0B66971}"/>
              </a:ext>
            </a:extLst>
          </p:cNvPr>
          <p:cNvGrpSpPr/>
          <p:nvPr/>
        </p:nvGrpSpPr>
        <p:grpSpPr>
          <a:xfrm>
            <a:off x="-4100441" y="4382541"/>
            <a:ext cx="4067908" cy="1411167"/>
            <a:chOff x="907365" y="4347063"/>
            <a:chExt cx="4067908" cy="1411167"/>
          </a:xfrm>
        </p:grpSpPr>
        <p:sp>
          <p:nvSpPr>
            <p:cNvPr id="24" name="Rectangle: Rounded Corners 23">
              <a:extLst>
                <a:ext uri="{FF2B5EF4-FFF2-40B4-BE49-F238E27FC236}">
                  <a16:creationId xmlns:a16="http://schemas.microsoft.com/office/drawing/2014/main" id="{EB563800-83D3-4019-B665-5AFFEE0CB870}"/>
                </a:ext>
              </a:extLst>
            </p:cNvPr>
            <p:cNvSpPr/>
            <p:nvPr/>
          </p:nvSpPr>
          <p:spPr>
            <a:xfrm>
              <a:off x="2793608" y="4347063"/>
              <a:ext cx="2181665" cy="341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rgbClr val="FF0000"/>
                  </a:solidFill>
                  <a:effectLst>
                    <a:innerShdw blurRad="63500" dist="50800" dir="13500000">
                      <a:srgbClr val="000000">
                        <a:alpha val="50000"/>
                      </a:srgbClr>
                    </a:innerShdw>
                  </a:effectLst>
                  <a:latin typeface="Barlow" pitchFamily="34" charset="0"/>
                </a:rPr>
                <a:t>Expansion</a:t>
              </a:r>
              <a:endParaRPr lang="fr-FR" sz="2400" b="1" spc="50" dirty="0">
                <a:ln w="0"/>
                <a:solidFill>
                  <a:srgbClr val="FF0000"/>
                </a:solidFill>
                <a:effectLst>
                  <a:innerShdw blurRad="63500" dist="50800" dir="13500000">
                    <a:srgbClr val="000000">
                      <a:alpha val="50000"/>
                    </a:srgbClr>
                  </a:innerShdw>
                </a:effectLst>
                <a:latin typeface="Barlow" pitchFamily="34" charset="0"/>
              </a:endParaRPr>
            </a:p>
          </p:txBody>
        </p:sp>
        <p:sp>
          <p:nvSpPr>
            <p:cNvPr id="25" name="Rectangle: Rounded Corners 24">
              <a:extLst>
                <a:ext uri="{FF2B5EF4-FFF2-40B4-BE49-F238E27FC236}">
                  <a16:creationId xmlns:a16="http://schemas.microsoft.com/office/drawing/2014/main" id="{42031AC7-C1C5-4068-A337-88F2A89E3AA1}"/>
                </a:ext>
              </a:extLst>
            </p:cNvPr>
            <p:cNvSpPr/>
            <p:nvPr/>
          </p:nvSpPr>
          <p:spPr>
            <a:xfrm>
              <a:off x="907365" y="4761035"/>
              <a:ext cx="4067908" cy="99719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rgbClr val="272525"/>
                  </a:solidFill>
                  <a:latin typeface="Montserrat" pitchFamily="34" charset="0"/>
                  <a:ea typeface="Montserrat" pitchFamily="34" charset="-122"/>
                  <a:cs typeface="Montserrat" pitchFamily="34" charset="-120"/>
                </a:rPr>
                <a:t>Générez</a:t>
              </a:r>
              <a:r>
                <a:rPr lang="en-US" sz="1600" b="1" dirty="0">
                  <a:solidFill>
                    <a:srgbClr val="272525"/>
                  </a:solidFill>
                  <a:latin typeface="Montserrat" pitchFamily="34" charset="0"/>
                  <a:ea typeface="Montserrat" pitchFamily="34" charset="-122"/>
                  <a:cs typeface="Montserrat" pitchFamily="34" charset="-120"/>
                </a:rPr>
                <a:t> des </a:t>
              </a:r>
              <a:r>
                <a:rPr lang="en-US" sz="1600" b="1" dirty="0" err="1">
                  <a:solidFill>
                    <a:srgbClr val="272525"/>
                  </a:solidFill>
                  <a:latin typeface="Montserrat" pitchFamily="34" charset="0"/>
                  <a:ea typeface="Montserrat" pitchFamily="34" charset="-122"/>
                  <a:cs typeface="Montserrat" pitchFamily="34" charset="-120"/>
                </a:rPr>
                <a:t>idées</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d'entreprise</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identifiez</a:t>
              </a:r>
              <a:r>
                <a:rPr lang="en-US" sz="1600" b="1" dirty="0">
                  <a:solidFill>
                    <a:srgbClr val="272525"/>
                  </a:solidFill>
                  <a:latin typeface="Montserrat" pitchFamily="34" charset="0"/>
                  <a:ea typeface="Montserrat" pitchFamily="34" charset="-122"/>
                  <a:cs typeface="Montserrat" pitchFamily="34" charset="-120"/>
                </a:rPr>
                <a:t> un </a:t>
              </a:r>
              <a:r>
                <a:rPr lang="en-US" sz="1600" b="1" dirty="0" err="1">
                  <a:solidFill>
                    <a:srgbClr val="272525"/>
                  </a:solidFill>
                  <a:latin typeface="Montserrat" pitchFamily="34" charset="0"/>
                  <a:ea typeface="Montserrat" pitchFamily="34" charset="-122"/>
                  <a:cs typeface="Montserrat" pitchFamily="34" charset="-120"/>
                </a:rPr>
                <a:t>besoin</a:t>
              </a:r>
              <a:r>
                <a:rPr lang="en-US" sz="1600" b="1" dirty="0">
                  <a:solidFill>
                    <a:srgbClr val="272525"/>
                  </a:solidFill>
                  <a:latin typeface="Montserrat" pitchFamily="34" charset="0"/>
                  <a:ea typeface="Montserrat" pitchFamily="34" charset="-122"/>
                  <a:cs typeface="Montserrat" pitchFamily="34" charset="-120"/>
                </a:rPr>
                <a:t> sur le </a:t>
              </a:r>
              <a:r>
                <a:rPr lang="en-US" sz="1600" b="1" dirty="0" err="1">
                  <a:solidFill>
                    <a:srgbClr val="272525"/>
                  </a:solidFill>
                  <a:latin typeface="Montserrat" pitchFamily="34" charset="0"/>
                  <a:ea typeface="Montserrat" pitchFamily="34" charset="-122"/>
                  <a:cs typeface="Montserrat" pitchFamily="34" charset="-120"/>
                </a:rPr>
                <a:t>marché</a:t>
              </a:r>
              <a:r>
                <a:rPr lang="en-US" sz="1600" b="1" dirty="0">
                  <a:solidFill>
                    <a:srgbClr val="272525"/>
                  </a:solidFill>
                  <a:latin typeface="Montserrat" pitchFamily="34" charset="0"/>
                  <a:ea typeface="Montserrat" pitchFamily="34" charset="-122"/>
                  <a:cs typeface="Montserrat" pitchFamily="34" charset="-120"/>
                </a:rPr>
                <a:t> et </a:t>
              </a:r>
              <a:r>
                <a:rPr lang="fr-FR" sz="1600" b="1" dirty="0">
                  <a:solidFill>
                    <a:srgbClr val="272525"/>
                  </a:solidFill>
                  <a:latin typeface="Montserrat" pitchFamily="34" charset="0"/>
                  <a:ea typeface="Montserrat" pitchFamily="34" charset="-122"/>
                  <a:cs typeface="Montserrat" pitchFamily="34" charset="-120"/>
                </a:rPr>
                <a:t>développez</a:t>
              </a:r>
              <a:r>
                <a:rPr lang="en-US" sz="1600" b="1" dirty="0">
                  <a:solidFill>
                    <a:srgbClr val="272525"/>
                  </a:solidFill>
                  <a:latin typeface="Montserrat" pitchFamily="34" charset="0"/>
                  <a:ea typeface="Montserrat" pitchFamily="34" charset="-122"/>
                  <a:cs typeface="Montserrat" pitchFamily="34" charset="-120"/>
                </a:rPr>
                <a:t> un concept </a:t>
              </a:r>
              <a:r>
                <a:rPr lang="en-US" sz="1600" b="1" dirty="0" err="1">
                  <a:solidFill>
                    <a:srgbClr val="272525"/>
                  </a:solidFill>
                  <a:latin typeface="Montserrat" pitchFamily="34" charset="0"/>
                  <a:ea typeface="Montserrat" pitchFamily="34" charset="-122"/>
                  <a:cs typeface="Montserrat" pitchFamily="34" charset="-120"/>
                </a:rPr>
                <a:t>solide</a:t>
              </a:r>
              <a:r>
                <a:rPr lang="en-US" sz="1600" b="1" dirty="0">
                  <a:solidFill>
                    <a:srgbClr val="272525"/>
                  </a:solidFill>
                  <a:latin typeface="Montserrat" pitchFamily="34" charset="0"/>
                  <a:ea typeface="Montserrat" pitchFamily="34" charset="-122"/>
                  <a:cs typeface="Montserrat" pitchFamily="34" charset="-120"/>
                </a:rPr>
                <a:t>.</a:t>
              </a:r>
              <a:endParaRPr lang="en-US" sz="1600" b="1" dirty="0"/>
            </a:p>
          </p:txBody>
        </p:sp>
      </p:grpSp>
      <p:sp>
        <p:nvSpPr>
          <p:cNvPr id="28" name="Oval 27">
            <a:extLst>
              <a:ext uri="{FF2B5EF4-FFF2-40B4-BE49-F238E27FC236}">
                <a16:creationId xmlns:a16="http://schemas.microsoft.com/office/drawing/2014/main" id="{4F2AD1ED-E650-4B66-A3B3-7F84E99A0605}"/>
              </a:ext>
            </a:extLst>
          </p:cNvPr>
          <p:cNvSpPr/>
          <p:nvPr/>
        </p:nvSpPr>
        <p:spPr>
          <a:xfrm>
            <a:off x="5513171" y="1825602"/>
            <a:ext cx="193964" cy="1939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32" name="Oval 31">
            <a:extLst>
              <a:ext uri="{FF2B5EF4-FFF2-40B4-BE49-F238E27FC236}">
                <a16:creationId xmlns:a16="http://schemas.microsoft.com/office/drawing/2014/main" id="{5E6EE4CB-CEDA-422B-94DC-D6C545F7A5F6}"/>
              </a:ext>
            </a:extLst>
          </p:cNvPr>
          <p:cNvSpPr/>
          <p:nvPr/>
        </p:nvSpPr>
        <p:spPr>
          <a:xfrm>
            <a:off x="5838092" y="2678722"/>
            <a:ext cx="193964" cy="1939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Tree>
    <p:extLst>
      <p:ext uri="{BB962C8B-B14F-4D97-AF65-F5344CB8AC3E}">
        <p14:creationId xmlns:p14="http://schemas.microsoft.com/office/powerpoint/2010/main" val="66093299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2C885A-7A32-47AD-95E8-0B226B4453C4}"/>
              </a:ext>
            </a:extLst>
          </p:cNvPr>
          <p:cNvGrpSpPr/>
          <p:nvPr/>
        </p:nvGrpSpPr>
        <p:grpSpPr>
          <a:xfrm>
            <a:off x="1666569" y="400524"/>
            <a:ext cx="6944031" cy="735102"/>
            <a:chOff x="-75698" y="844063"/>
            <a:chExt cx="3851197" cy="908536"/>
          </a:xfrm>
        </p:grpSpPr>
        <p:sp>
          <p:nvSpPr>
            <p:cNvPr id="5" name="Rectangle 4">
              <a:extLst>
                <a:ext uri="{FF2B5EF4-FFF2-40B4-BE49-F238E27FC236}">
                  <a16:creationId xmlns:a16="http://schemas.microsoft.com/office/drawing/2014/main" id="{D0A969CE-6603-4F9D-A166-8A45E94080D5}"/>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Les étapes pour entreprenerd</a:t>
              </a:r>
              <a:endParaRPr lang="fr-FR" sz="4000" b="1" dirty="0">
                <a:solidFill>
                  <a:schemeClr val="tx1"/>
                </a:solidFill>
              </a:endParaRPr>
            </a:p>
          </p:txBody>
        </p:sp>
        <p:sp>
          <p:nvSpPr>
            <p:cNvPr id="6" name="Rectangle 5">
              <a:extLst>
                <a:ext uri="{FF2B5EF4-FFF2-40B4-BE49-F238E27FC236}">
                  <a16:creationId xmlns:a16="http://schemas.microsoft.com/office/drawing/2014/main" id="{F3971B1D-E314-443B-87E7-E49CCBE6F464}"/>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 name="Rectangle 1">
            <a:extLst>
              <a:ext uri="{FF2B5EF4-FFF2-40B4-BE49-F238E27FC236}">
                <a16:creationId xmlns:a16="http://schemas.microsoft.com/office/drawing/2014/main" id="{39A215A9-0210-417C-BC94-4658188D6D30}"/>
              </a:ext>
            </a:extLst>
          </p:cNvPr>
          <p:cNvSpPr/>
          <p:nvPr/>
        </p:nvSpPr>
        <p:spPr>
          <a:xfrm>
            <a:off x="5753100" y="1638300"/>
            <a:ext cx="45719"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D45011B6-E3E9-405E-8BE7-434BECDAC579}"/>
              </a:ext>
            </a:extLst>
          </p:cNvPr>
          <p:cNvSpPr/>
          <p:nvPr/>
        </p:nvSpPr>
        <p:spPr>
          <a:xfrm>
            <a:off x="5753100" y="2464777"/>
            <a:ext cx="45719"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D8F0B0C9-6064-4D9A-B9B4-FCA5B5E9C570}"/>
              </a:ext>
            </a:extLst>
          </p:cNvPr>
          <p:cNvSpPr/>
          <p:nvPr/>
        </p:nvSpPr>
        <p:spPr>
          <a:xfrm>
            <a:off x="5753100" y="3369652"/>
            <a:ext cx="45719"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F7DC054E-65E3-435F-9E7D-2440E217B0C7}"/>
              </a:ext>
            </a:extLst>
          </p:cNvPr>
          <p:cNvSpPr/>
          <p:nvPr/>
        </p:nvSpPr>
        <p:spPr>
          <a:xfrm>
            <a:off x="5753100" y="4170485"/>
            <a:ext cx="45719"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Arrow: Right 9">
            <a:extLst>
              <a:ext uri="{FF2B5EF4-FFF2-40B4-BE49-F238E27FC236}">
                <a16:creationId xmlns:a16="http://schemas.microsoft.com/office/drawing/2014/main" id="{CABEC99E-5E6B-465A-8D5D-E576E7CACDF0}"/>
              </a:ext>
            </a:extLst>
          </p:cNvPr>
          <p:cNvSpPr/>
          <p:nvPr/>
        </p:nvSpPr>
        <p:spPr>
          <a:xfrm>
            <a:off x="5838092" y="1887415"/>
            <a:ext cx="515816" cy="703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Arrow: Right 22">
            <a:extLst>
              <a:ext uri="{FF2B5EF4-FFF2-40B4-BE49-F238E27FC236}">
                <a16:creationId xmlns:a16="http://schemas.microsoft.com/office/drawing/2014/main" id="{CEF4078B-23C8-4C08-A20F-E6A3A27563C4}"/>
              </a:ext>
            </a:extLst>
          </p:cNvPr>
          <p:cNvSpPr/>
          <p:nvPr/>
        </p:nvSpPr>
        <p:spPr>
          <a:xfrm>
            <a:off x="5838092" y="3600449"/>
            <a:ext cx="515816" cy="703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Arrow: Left 25">
            <a:extLst>
              <a:ext uri="{FF2B5EF4-FFF2-40B4-BE49-F238E27FC236}">
                <a16:creationId xmlns:a16="http://schemas.microsoft.com/office/drawing/2014/main" id="{EA578629-46EE-416A-9663-FAF0C2B837D2}"/>
              </a:ext>
            </a:extLst>
          </p:cNvPr>
          <p:cNvSpPr/>
          <p:nvPr/>
        </p:nvSpPr>
        <p:spPr>
          <a:xfrm>
            <a:off x="5198011" y="2760052"/>
            <a:ext cx="515816" cy="703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Arrow: Left 26">
            <a:extLst>
              <a:ext uri="{FF2B5EF4-FFF2-40B4-BE49-F238E27FC236}">
                <a16:creationId xmlns:a16="http://schemas.microsoft.com/office/drawing/2014/main" id="{D0F0A469-CB3A-48FC-991F-254C5A055B51}"/>
              </a:ext>
            </a:extLst>
          </p:cNvPr>
          <p:cNvSpPr/>
          <p:nvPr/>
        </p:nvSpPr>
        <p:spPr>
          <a:xfrm>
            <a:off x="5198011" y="4447442"/>
            <a:ext cx="515816" cy="703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 2">
            <a:extLst>
              <a:ext uri="{FF2B5EF4-FFF2-40B4-BE49-F238E27FC236}">
                <a16:creationId xmlns:a16="http://schemas.microsoft.com/office/drawing/2014/main" id="{F32B8002-2E27-4E4E-B5C5-53D244C18399}"/>
              </a:ext>
            </a:extLst>
          </p:cNvPr>
          <p:cNvGrpSpPr/>
          <p:nvPr/>
        </p:nvGrpSpPr>
        <p:grpSpPr>
          <a:xfrm>
            <a:off x="6561833" y="1772416"/>
            <a:ext cx="4067908" cy="1463188"/>
            <a:chOff x="6576646" y="1762857"/>
            <a:chExt cx="4067908" cy="1463188"/>
          </a:xfrm>
        </p:grpSpPr>
        <p:sp>
          <p:nvSpPr>
            <p:cNvPr id="29" name="Rectangle: Rounded Corners 28">
              <a:extLst>
                <a:ext uri="{FF2B5EF4-FFF2-40B4-BE49-F238E27FC236}">
                  <a16:creationId xmlns:a16="http://schemas.microsoft.com/office/drawing/2014/main" id="{8211CD0A-D222-4C6B-ACDC-0B0DE08DCB0E}"/>
                </a:ext>
              </a:extLst>
            </p:cNvPr>
            <p:cNvSpPr/>
            <p:nvPr/>
          </p:nvSpPr>
          <p:spPr>
            <a:xfrm>
              <a:off x="6576646" y="1762857"/>
              <a:ext cx="2181665" cy="341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rgbClr val="FF0000"/>
                  </a:solidFill>
                  <a:effectLst>
                    <a:innerShdw blurRad="63500" dist="50800" dir="13500000">
                      <a:srgbClr val="000000">
                        <a:alpha val="50000"/>
                      </a:srgbClr>
                    </a:innerShdw>
                  </a:effectLst>
                  <a:latin typeface="Barlow" pitchFamily="34" charset="0"/>
                  <a:ea typeface="Barlow" pitchFamily="34" charset="-122"/>
                  <a:cs typeface="Barlow" pitchFamily="34" charset="-120"/>
                </a:rPr>
                <a:t>Ideation</a:t>
              </a:r>
              <a:endParaRPr lang="fr-FR" dirty="0">
                <a:solidFill>
                  <a:srgbClr val="FF0000"/>
                </a:solidFill>
              </a:endParaRPr>
            </a:p>
          </p:txBody>
        </p:sp>
        <p:sp>
          <p:nvSpPr>
            <p:cNvPr id="30" name="Rectangle: Rounded Corners 29">
              <a:extLst>
                <a:ext uri="{FF2B5EF4-FFF2-40B4-BE49-F238E27FC236}">
                  <a16:creationId xmlns:a16="http://schemas.microsoft.com/office/drawing/2014/main" id="{79D17ECA-76DD-46BF-B109-A229FE7791DC}"/>
                </a:ext>
              </a:extLst>
            </p:cNvPr>
            <p:cNvSpPr/>
            <p:nvPr/>
          </p:nvSpPr>
          <p:spPr>
            <a:xfrm>
              <a:off x="6576646" y="2228850"/>
              <a:ext cx="4067908" cy="99719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a:solidFill>
                    <a:srgbClr val="272525"/>
                  </a:solidFill>
                  <a:latin typeface="Montserrat" pitchFamily="34" charset="0"/>
                  <a:ea typeface="Montserrat" pitchFamily="34" charset="-122"/>
                  <a:cs typeface="Montserrat" pitchFamily="34" charset="-120"/>
                </a:rPr>
                <a:t>Générez</a:t>
              </a:r>
              <a:r>
                <a:rPr lang="en-US" sz="1600" b="1" dirty="0">
                  <a:solidFill>
                    <a:srgbClr val="272525"/>
                  </a:solidFill>
                  <a:latin typeface="Montserrat" pitchFamily="34" charset="0"/>
                  <a:ea typeface="Montserrat" pitchFamily="34" charset="-122"/>
                  <a:cs typeface="Montserrat" pitchFamily="34" charset="-120"/>
                </a:rPr>
                <a:t> des </a:t>
              </a:r>
              <a:r>
                <a:rPr lang="en-US" sz="1600" b="1" dirty="0" err="1">
                  <a:solidFill>
                    <a:srgbClr val="272525"/>
                  </a:solidFill>
                  <a:latin typeface="Montserrat" pitchFamily="34" charset="0"/>
                  <a:ea typeface="Montserrat" pitchFamily="34" charset="-122"/>
                  <a:cs typeface="Montserrat" pitchFamily="34" charset="-120"/>
                </a:rPr>
                <a:t>idées</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d'entreprise</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identifiez</a:t>
              </a:r>
              <a:r>
                <a:rPr lang="en-US" sz="1600" b="1" dirty="0">
                  <a:solidFill>
                    <a:srgbClr val="272525"/>
                  </a:solidFill>
                  <a:latin typeface="Montserrat" pitchFamily="34" charset="0"/>
                  <a:ea typeface="Montserrat" pitchFamily="34" charset="-122"/>
                  <a:cs typeface="Montserrat" pitchFamily="34" charset="-120"/>
                </a:rPr>
                <a:t> un </a:t>
              </a:r>
              <a:r>
                <a:rPr lang="en-US" sz="1600" b="1" dirty="0" err="1">
                  <a:solidFill>
                    <a:srgbClr val="272525"/>
                  </a:solidFill>
                  <a:latin typeface="Montserrat" pitchFamily="34" charset="0"/>
                  <a:ea typeface="Montserrat" pitchFamily="34" charset="-122"/>
                  <a:cs typeface="Montserrat" pitchFamily="34" charset="-120"/>
                </a:rPr>
                <a:t>besoin</a:t>
              </a:r>
              <a:r>
                <a:rPr lang="en-US" sz="1600" b="1" dirty="0">
                  <a:solidFill>
                    <a:srgbClr val="272525"/>
                  </a:solidFill>
                  <a:latin typeface="Montserrat" pitchFamily="34" charset="0"/>
                  <a:ea typeface="Montserrat" pitchFamily="34" charset="-122"/>
                  <a:cs typeface="Montserrat" pitchFamily="34" charset="-120"/>
                </a:rPr>
                <a:t> sur le </a:t>
              </a:r>
              <a:r>
                <a:rPr lang="en-US" sz="1600" b="1" dirty="0" err="1">
                  <a:solidFill>
                    <a:srgbClr val="272525"/>
                  </a:solidFill>
                  <a:latin typeface="Montserrat" pitchFamily="34" charset="0"/>
                  <a:ea typeface="Montserrat" pitchFamily="34" charset="-122"/>
                  <a:cs typeface="Montserrat" pitchFamily="34" charset="-120"/>
                </a:rPr>
                <a:t>marché</a:t>
              </a:r>
              <a:r>
                <a:rPr lang="en-US" sz="1600" b="1" dirty="0">
                  <a:solidFill>
                    <a:srgbClr val="272525"/>
                  </a:solidFill>
                  <a:latin typeface="Montserrat" pitchFamily="34" charset="0"/>
                  <a:ea typeface="Montserrat" pitchFamily="34" charset="-122"/>
                  <a:cs typeface="Montserrat" pitchFamily="34" charset="-120"/>
                </a:rPr>
                <a:t> et </a:t>
              </a:r>
              <a:r>
                <a:rPr lang="fr-FR" sz="1600" b="1" dirty="0">
                  <a:solidFill>
                    <a:srgbClr val="272525"/>
                  </a:solidFill>
                  <a:latin typeface="Montserrat" pitchFamily="34" charset="0"/>
                  <a:ea typeface="Montserrat" pitchFamily="34" charset="-122"/>
                  <a:cs typeface="Montserrat" pitchFamily="34" charset="-120"/>
                </a:rPr>
                <a:t>développez</a:t>
              </a:r>
              <a:r>
                <a:rPr lang="en-US" sz="1600" b="1" dirty="0">
                  <a:solidFill>
                    <a:srgbClr val="272525"/>
                  </a:solidFill>
                  <a:latin typeface="Montserrat" pitchFamily="34" charset="0"/>
                  <a:ea typeface="Montserrat" pitchFamily="34" charset="-122"/>
                  <a:cs typeface="Montserrat" pitchFamily="34" charset="-120"/>
                </a:rPr>
                <a:t> un concept </a:t>
              </a:r>
              <a:r>
                <a:rPr lang="en-US" sz="1600" b="1" dirty="0" err="1">
                  <a:solidFill>
                    <a:srgbClr val="272525"/>
                  </a:solidFill>
                  <a:latin typeface="Montserrat" pitchFamily="34" charset="0"/>
                  <a:ea typeface="Montserrat" pitchFamily="34" charset="-122"/>
                  <a:cs typeface="Montserrat" pitchFamily="34" charset="-120"/>
                </a:rPr>
                <a:t>solide</a:t>
              </a:r>
              <a:r>
                <a:rPr lang="en-US" sz="1600" b="1" dirty="0">
                  <a:solidFill>
                    <a:srgbClr val="272525"/>
                  </a:solidFill>
                  <a:latin typeface="Montserrat" pitchFamily="34" charset="0"/>
                  <a:ea typeface="Montserrat" pitchFamily="34" charset="-122"/>
                  <a:cs typeface="Montserrat" pitchFamily="34" charset="-120"/>
                </a:rPr>
                <a:t>.</a:t>
              </a:r>
              <a:endParaRPr lang="en-US" sz="1600" b="1" dirty="0"/>
            </a:p>
          </p:txBody>
        </p:sp>
      </p:grpSp>
      <p:sp>
        <p:nvSpPr>
          <p:cNvPr id="31" name="Text 7">
            <a:extLst>
              <a:ext uri="{FF2B5EF4-FFF2-40B4-BE49-F238E27FC236}">
                <a16:creationId xmlns:a16="http://schemas.microsoft.com/office/drawing/2014/main" id="{93F4744C-A8D2-4155-8C9D-46654EEA0917}"/>
              </a:ext>
            </a:extLst>
          </p:cNvPr>
          <p:cNvSpPr/>
          <p:nvPr/>
        </p:nvSpPr>
        <p:spPr>
          <a:xfrm>
            <a:off x="6046017" y="1701659"/>
            <a:ext cx="2708077" cy="666378"/>
          </a:xfrm>
          <a:prstGeom prst="rect">
            <a:avLst/>
          </a:prstGeom>
          <a:noFill/>
          <a:ln/>
        </p:spPr>
        <p:txBody>
          <a:bodyPr wrap="square" rtlCol="0" anchor="t"/>
          <a:lstStyle/>
          <a:p>
            <a:pPr>
              <a:lnSpc>
                <a:spcPts val="1749"/>
              </a:lnSpc>
            </a:pPr>
            <a:endParaRPr lang="en-US" sz="1094" b="1" dirty="0"/>
          </a:p>
        </p:txBody>
      </p:sp>
      <p:grpSp>
        <p:nvGrpSpPr>
          <p:cNvPr id="7" name="Group 6">
            <a:extLst>
              <a:ext uri="{FF2B5EF4-FFF2-40B4-BE49-F238E27FC236}">
                <a16:creationId xmlns:a16="http://schemas.microsoft.com/office/drawing/2014/main" id="{064F2495-FE6F-4392-8918-58DBDB5D7D02}"/>
              </a:ext>
            </a:extLst>
          </p:cNvPr>
          <p:cNvGrpSpPr/>
          <p:nvPr/>
        </p:nvGrpSpPr>
        <p:grpSpPr>
          <a:xfrm>
            <a:off x="6561833" y="3438891"/>
            <a:ext cx="4067908" cy="1463188"/>
            <a:chOff x="6572429" y="3461238"/>
            <a:chExt cx="4067908" cy="1463188"/>
          </a:xfrm>
        </p:grpSpPr>
        <p:sp>
          <p:nvSpPr>
            <p:cNvPr id="16" name="Rectangle: Rounded Corners 15">
              <a:extLst>
                <a:ext uri="{FF2B5EF4-FFF2-40B4-BE49-F238E27FC236}">
                  <a16:creationId xmlns:a16="http://schemas.microsoft.com/office/drawing/2014/main" id="{F388BA1D-2EEA-4DDE-9AED-88D4493B5DBB}"/>
                </a:ext>
              </a:extLst>
            </p:cNvPr>
            <p:cNvSpPr/>
            <p:nvPr/>
          </p:nvSpPr>
          <p:spPr>
            <a:xfrm>
              <a:off x="6572429" y="3461238"/>
              <a:ext cx="2181665" cy="341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spc="50" dirty="0">
                  <a:ln w="0"/>
                  <a:solidFill>
                    <a:srgbClr val="FF0000"/>
                  </a:solidFill>
                  <a:effectLst>
                    <a:innerShdw blurRad="63500" dist="50800" dir="13500000">
                      <a:srgbClr val="000000">
                        <a:alpha val="50000"/>
                      </a:srgbClr>
                    </a:innerShdw>
                  </a:effectLst>
                  <a:latin typeface="Barlow" pitchFamily="34" charset="0"/>
                </a:rPr>
                <a:t>Lancement</a:t>
              </a:r>
            </a:p>
          </p:txBody>
        </p:sp>
        <p:sp>
          <p:nvSpPr>
            <p:cNvPr id="17" name="Rectangle: Rounded Corners 16">
              <a:extLst>
                <a:ext uri="{FF2B5EF4-FFF2-40B4-BE49-F238E27FC236}">
                  <a16:creationId xmlns:a16="http://schemas.microsoft.com/office/drawing/2014/main" id="{FB9BE923-C72A-47C0-B029-6BF0C33F8121}"/>
                </a:ext>
              </a:extLst>
            </p:cNvPr>
            <p:cNvSpPr/>
            <p:nvPr/>
          </p:nvSpPr>
          <p:spPr>
            <a:xfrm>
              <a:off x="6572429" y="3927231"/>
              <a:ext cx="4067908" cy="99719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749"/>
                </a:lnSpc>
              </a:pPr>
              <a:r>
                <a:rPr lang="en-US" sz="1600" b="1" dirty="0" err="1">
                  <a:solidFill>
                    <a:srgbClr val="272525"/>
                  </a:solidFill>
                  <a:latin typeface="Montserrat" pitchFamily="34" charset="0"/>
                  <a:ea typeface="Montserrat" pitchFamily="34" charset="-122"/>
                  <a:cs typeface="Montserrat" pitchFamily="34" charset="-120"/>
                </a:rPr>
                <a:t>Transformez</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votre</a:t>
              </a:r>
              <a:r>
                <a:rPr lang="en-US" sz="1600" b="1" dirty="0">
                  <a:solidFill>
                    <a:srgbClr val="272525"/>
                  </a:solidFill>
                  <a:latin typeface="Montserrat" pitchFamily="34" charset="0"/>
                  <a:ea typeface="Montserrat" pitchFamily="34" charset="-122"/>
                  <a:cs typeface="Montserrat" pitchFamily="34" charset="-120"/>
                </a:rPr>
                <a:t> idée </a:t>
              </a:r>
              <a:r>
                <a:rPr lang="en-US" sz="1600" b="1" dirty="0" err="1">
                  <a:solidFill>
                    <a:srgbClr val="272525"/>
                  </a:solidFill>
                  <a:latin typeface="Montserrat" pitchFamily="34" charset="0"/>
                  <a:ea typeface="Montserrat" pitchFamily="34" charset="-122"/>
                  <a:cs typeface="Montserrat" pitchFamily="34" charset="-120"/>
                </a:rPr>
                <a:t>en</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réalité</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créez</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votre</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entreprise</a:t>
              </a:r>
              <a:r>
                <a:rPr lang="en-US" sz="1600" b="1" dirty="0">
                  <a:solidFill>
                    <a:srgbClr val="272525"/>
                  </a:solidFill>
                  <a:latin typeface="Montserrat" pitchFamily="34" charset="0"/>
                  <a:ea typeface="Montserrat" pitchFamily="34" charset="-122"/>
                  <a:cs typeface="Montserrat" pitchFamily="34" charset="-120"/>
                </a:rPr>
                <a:t> et </a:t>
              </a:r>
              <a:r>
                <a:rPr lang="en-US" sz="1600" b="1" dirty="0" err="1">
                  <a:solidFill>
                    <a:srgbClr val="272525"/>
                  </a:solidFill>
                  <a:latin typeface="Montserrat" pitchFamily="34" charset="0"/>
                  <a:ea typeface="Montserrat" pitchFamily="34" charset="-122"/>
                  <a:cs typeface="Montserrat" pitchFamily="34" charset="-120"/>
                </a:rPr>
                <a:t>lancez</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votre</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produit</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ou</a:t>
              </a:r>
              <a:r>
                <a:rPr lang="en-US" sz="1600" b="1" dirty="0">
                  <a:solidFill>
                    <a:srgbClr val="272525"/>
                  </a:solidFill>
                  <a:latin typeface="Montserrat" pitchFamily="34" charset="0"/>
                  <a:ea typeface="Montserrat" pitchFamily="34" charset="-122"/>
                  <a:cs typeface="Montserrat" pitchFamily="34" charset="-120"/>
                </a:rPr>
                <a:t> service sur le </a:t>
              </a:r>
              <a:r>
                <a:rPr lang="en-US" sz="1600" b="1" dirty="0" err="1">
                  <a:solidFill>
                    <a:srgbClr val="272525"/>
                  </a:solidFill>
                  <a:latin typeface="Montserrat" pitchFamily="34" charset="0"/>
                  <a:ea typeface="Montserrat" pitchFamily="34" charset="-122"/>
                  <a:cs typeface="Montserrat" pitchFamily="34" charset="-120"/>
                </a:rPr>
                <a:t>marché</a:t>
              </a:r>
              <a:r>
                <a:rPr lang="en-US" sz="1600" b="1" dirty="0">
                  <a:solidFill>
                    <a:srgbClr val="272525"/>
                  </a:solidFill>
                  <a:latin typeface="Montserrat" pitchFamily="34" charset="0"/>
                  <a:ea typeface="Montserrat" pitchFamily="34" charset="-122"/>
                  <a:cs typeface="Montserrat" pitchFamily="34" charset="-120"/>
                </a:rPr>
                <a:t>.</a:t>
              </a:r>
              <a:endParaRPr lang="en-US" sz="1600" b="1" dirty="0"/>
            </a:p>
          </p:txBody>
        </p:sp>
      </p:grpSp>
      <p:grpSp>
        <p:nvGrpSpPr>
          <p:cNvPr id="9" name="Group 8">
            <a:extLst>
              <a:ext uri="{FF2B5EF4-FFF2-40B4-BE49-F238E27FC236}">
                <a16:creationId xmlns:a16="http://schemas.microsoft.com/office/drawing/2014/main" id="{8D5138A4-3337-4053-8630-B0400D3FDF17}"/>
              </a:ext>
            </a:extLst>
          </p:cNvPr>
          <p:cNvGrpSpPr/>
          <p:nvPr/>
        </p:nvGrpSpPr>
        <p:grpSpPr>
          <a:xfrm>
            <a:off x="922178" y="2632380"/>
            <a:ext cx="4067908" cy="1474543"/>
            <a:chOff x="907365" y="2624503"/>
            <a:chExt cx="4067908" cy="1474543"/>
          </a:xfrm>
        </p:grpSpPr>
        <p:sp>
          <p:nvSpPr>
            <p:cNvPr id="18" name="Rectangle: Rounded Corners 17">
              <a:extLst>
                <a:ext uri="{FF2B5EF4-FFF2-40B4-BE49-F238E27FC236}">
                  <a16:creationId xmlns:a16="http://schemas.microsoft.com/office/drawing/2014/main" id="{5AC04BF8-1785-4825-B49D-9B0468EF0333}"/>
                </a:ext>
              </a:extLst>
            </p:cNvPr>
            <p:cNvSpPr/>
            <p:nvPr/>
          </p:nvSpPr>
          <p:spPr>
            <a:xfrm>
              <a:off x="2793608" y="2624503"/>
              <a:ext cx="2181665" cy="341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rgbClr val="FF0000"/>
                  </a:solidFill>
                  <a:effectLst>
                    <a:innerShdw blurRad="63500" dist="50800" dir="13500000">
                      <a:srgbClr val="000000">
                        <a:alpha val="50000"/>
                      </a:srgbClr>
                    </a:innerShdw>
                  </a:effectLst>
                  <a:latin typeface="Barlow" pitchFamily="34" charset="0"/>
                </a:rPr>
                <a:t>Planification</a:t>
              </a:r>
              <a:endParaRPr lang="fr-FR" sz="2400" b="1" spc="50" dirty="0">
                <a:ln w="0"/>
                <a:solidFill>
                  <a:srgbClr val="FF0000"/>
                </a:solidFill>
                <a:effectLst>
                  <a:innerShdw blurRad="63500" dist="50800" dir="13500000">
                    <a:srgbClr val="000000">
                      <a:alpha val="50000"/>
                    </a:srgbClr>
                  </a:innerShdw>
                </a:effectLst>
                <a:latin typeface="Barlow" pitchFamily="34" charset="0"/>
              </a:endParaRPr>
            </a:p>
          </p:txBody>
        </p:sp>
        <p:sp>
          <p:nvSpPr>
            <p:cNvPr id="19" name="Rectangle: Rounded Corners 18">
              <a:extLst>
                <a:ext uri="{FF2B5EF4-FFF2-40B4-BE49-F238E27FC236}">
                  <a16:creationId xmlns:a16="http://schemas.microsoft.com/office/drawing/2014/main" id="{F8D10FD7-0959-4242-8B8A-17AD9255DB3D}"/>
                </a:ext>
              </a:extLst>
            </p:cNvPr>
            <p:cNvSpPr/>
            <p:nvPr/>
          </p:nvSpPr>
          <p:spPr>
            <a:xfrm>
              <a:off x="907365" y="3101851"/>
              <a:ext cx="4067908" cy="99719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749"/>
                </a:lnSpc>
              </a:pPr>
              <a:r>
                <a:rPr lang="en-US" sz="1600" b="1" dirty="0" err="1">
                  <a:solidFill>
                    <a:srgbClr val="272525"/>
                  </a:solidFill>
                  <a:latin typeface="Montserrat" pitchFamily="34" charset="0"/>
                </a:rPr>
                <a:t>Créez</a:t>
              </a:r>
              <a:r>
                <a:rPr lang="en-US" sz="1600" b="1" dirty="0">
                  <a:solidFill>
                    <a:srgbClr val="272525"/>
                  </a:solidFill>
                  <a:latin typeface="Montserrat" pitchFamily="34" charset="0"/>
                </a:rPr>
                <a:t> un plan </a:t>
              </a:r>
              <a:r>
                <a:rPr lang="en-US" sz="1600" b="1" dirty="0" err="1">
                  <a:solidFill>
                    <a:srgbClr val="272525"/>
                  </a:solidFill>
                  <a:latin typeface="Montserrat" pitchFamily="34" charset="0"/>
                </a:rPr>
                <a:t>d'affaires</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définissez</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vos</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objectifs</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élaborez</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une</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stratégie</a:t>
              </a:r>
              <a:r>
                <a:rPr lang="en-US" sz="1600" b="1" dirty="0">
                  <a:solidFill>
                    <a:srgbClr val="272525"/>
                  </a:solidFill>
                  <a:latin typeface="Montserrat" pitchFamily="34" charset="0"/>
                </a:rPr>
                <a:t> marketing et financière</a:t>
              </a:r>
              <a:r>
                <a:rPr lang="en-US" sz="1600" b="1" dirty="0">
                  <a:solidFill>
                    <a:srgbClr val="272525"/>
                  </a:solidFill>
                  <a:latin typeface="Montserrat" pitchFamily="34" charset="0"/>
                  <a:ea typeface="Montserrat" pitchFamily="34" charset="-122"/>
                  <a:cs typeface="Montserrat" pitchFamily="34" charset="-120"/>
                </a:rPr>
                <a:t>.</a:t>
              </a:r>
              <a:endParaRPr lang="en-US" sz="1600" b="1" dirty="0"/>
            </a:p>
          </p:txBody>
        </p:sp>
      </p:grpSp>
      <p:grpSp>
        <p:nvGrpSpPr>
          <p:cNvPr id="11" name="Group 10">
            <a:extLst>
              <a:ext uri="{FF2B5EF4-FFF2-40B4-BE49-F238E27FC236}">
                <a16:creationId xmlns:a16="http://schemas.microsoft.com/office/drawing/2014/main" id="{07245150-0E00-46D0-9DAE-0E10D0B66971}"/>
              </a:ext>
            </a:extLst>
          </p:cNvPr>
          <p:cNvGrpSpPr/>
          <p:nvPr/>
        </p:nvGrpSpPr>
        <p:grpSpPr>
          <a:xfrm>
            <a:off x="-4100441" y="4382541"/>
            <a:ext cx="4067908" cy="1411167"/>
            <a:chOff x="907365" y="4347063"/>
            <a:chExt cx="4067908" cy="1411167"/>
          </a:xfrm>
        </p:grpSpPr>
        <p:sp>
          <p:nvSpPr>
            <p:cNvPr id="24" name="Rectangle: Rounded Corners 23">
              <a:extLst>
                <a:ext uri="{FF2B5EF4-FFF2-40B4-BE49-F238E27FC236}">
                  <a16:creationId xmlns:a16="http://schemas.microsoft.com/office/drawing/2014/main" id="{EB563800-83D3-4019-B665-5AFFEE0CB870}"/>
                </a:ext>
              </a:extLst>
            </p:cNvPr>
            <p:cNvSpPr/>
            <p:nvPr/>
          </p:nvSpPr>
          <p:spPr>
            <a:xfrm>
              <a:off x="2793608" y="4347063"/>
              <a:ext cx="2181665" cy="341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rgbClr val="FF0000"/>
                  </a:solidFill>
                  <a:effectLst>
                    <a:innerShdw blurRad="63500" dist="50800" dir="13500000">
                      <a:srgbClr val="000000">
                        <a:alpha val="50000"/>
                      </a:srgbClr>
                    </a:innerShdw>
                  </a:effectLst>
                  <a:latin typeface="Barlow" pitchFamily="34" charset="0"/>
                </a:rPr>
                <a:t>Expansion</a:t>
              </a:r>
              <a:endParaRPr lang="fr-FR" sz="2400" b="1" spc="50" dirty="0">
                <a:ln w="0"/>
                <a:solidFill>
                  <a:srgbClr val="FF0000"/>
                </a:solidFill>
                <a:effectLst>
                  <a:innerShdw blurRad="63500" dist="50800" dir="13500000">
                    <a:srgbClr val="000000">
                      <a:alpha val="50000"/>
                    </a:srgbClr>
                  </a:innerShdw>
                </a:effectLst>
                <a:latin typeface="Barlow" pitchFamily="34" charset="0"/>
              </a:endParaRPr>
            </a:p>
          </p:txBody>
        </p:sp>
        <p:sp>
          <p:nvSpPr>
            <p:cNvPr id="25" name="Rectangle: Rounded Corners 24">
              <a:extLst>
                <a:ext uri="{FF2B5EF4-FFF2-40B4-BE49-F238E27FC236}">
                  <a16:creationId xmlns:a16="http://schemas.microsoft.com/office/drawing/2014/main" id="{42031AC7-C1C5-4068-A337-88F2A89E3AA1}"/>
                </a:ext>
              </a:extLst>
            </p:cNvPr>
            <p:cNvSpPr/>
            <p:nvPr/>
          </p:nvSpPr>
          <p:spPr>
            <a:xfrm>
              <a:off x="907365" y="4761035"/>
              <a:ext cx="4067908" cy="99719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rgbClr val="272525"/>
                  </a:solidFill>
                  <a:latin typeface="Montserrat" pitchFamily="34" charset="0"/>
                  <a:ea typeface="Montserrat" pitchFamily="34" charset="-122"/>
                  <a:cs typeface="Montserrat" pitchFamily="34" charset="-120"/>
                </a:rPr>
                <a:t>Générez</a:t>
              </a:r>
              <a:r>
                <a:rPr lang="en-US" sz="1600" b="1" dirty="0">
                  <a:solidFill>
                    <a:srgbClr val="272525"/>
                  </a:solidFill>
                  <a:latin typeface="Montserrat" pitchFamily="34" charset="0"/>
                  <a:ea typeface="Montserrat" pitchFamily="34" charset="-122"/>
                  <a:cs typeface="Montserrat" pitchFamily="34" charset="-120"/>
                </a:rPr>
                <a:t> des </a:t>
              </a:r>
              <a:r>
                <a:rPr lang="en-US" sz="1600" b="1" dirty="0" err="1">
                  <a:solidFill>
                    <a:srgbClr val="272525"/>
                  </a:solidFill>
                  <a:latin typeface="Montserrat" pitchFamily="34" charset="0"/>
                  <a:ea typeface="Montserrat" pitchFamily="34" charset="-122"/>
                  <a:cs typeface="Montserrat" pitchFamily="34" charset="-120"/>
                </a:rPr>
                <a:t>idées</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d'entreprise</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identifiez</a:t>
              </a:r>
              <a:r>
                <a:rPr lang="en-US" sz="1600" b="1" dirty="0">
                  <a:solidFill>
                    <a:srgbClr val="272525"/>
                  </a:solidFill>
                  <a:latin typeface="Montserrat" pitchFamily="34" charset="0"/>
                  <a:ea typeface="Montserrat" pitchFamily="34" charset="-122"/>
                  <a:cs typeface="Montserrat" pitchFamily="34" charset="-120"/>
                </a:rPr>
                <a:t> un </a:t>
              </a:r>
              <a:r>
                <a:rPr lang="en-US" sz="1600" b="1" dirty="0" err="1">
                  <a:solidFill>
                    <a:srgbClr val="272525"/>
                  </a:solidFill>
                  <a:latin typeface="Montserrat" pitchFamily="34" charset="0"/>
                  <a:ea typeface="Montserrat" pitchFamily="34" charset="-122"/>
                  <a:cs typeface="Montserrat" pitchFamily="34" charset="-120"/>
                </a:rPr>
                <a:t>besoin</a:t>
              </a:r>
              <a:r>
                <a:rPr lang="en-US" sz="1600" b="1" dirty="0">
                  <a:solidFill>
                    <a:srgbClr val="272525"/>
                  </a:solidFill>
                  <a:latin typeface="Montserrat" pitchFamily="34" charset="0"/>
                  <a:ea typeface="Montserrat" pitchFamily="34" charset="-122"/>
                  <a:cs typeface="Montserrat" pitchFamily="34" charset="-120"/>
                </a:rPr>
                <a:t> sur le </a:t>
              </a:r>
              <a:r>
                <a:rPr lang="en-US" sz="1600" b="1" dirty="0" err="1">
                  <a:solidFill>
                    <a:srgbClr val="272525"/>
                  </a:solidFill>
                  <a:latin typeface="Montserrat" pitchFamily="34" charset="0"/>
                  <a:ea typeface="Montserrat" pitchFamily="34" charset="-122"/>
                  <a:cs typeface="Montserrat" pitchFamily="34" charset="-120"/>
                </a:rPr>
                <a:t>marché</a:t>
              </a:r>
              <a:r>
                <a:rPr lang="en-US" sz="1600" b="1" dirty="0">
                  <a:solidFill>
                    <a:srgbClr val="272525"/>
                  </a:solidFill>
                  <a:latin typeface="Montserrat" pitchFamily="34" charset="0"/>
                  <a:ea typeface="Montserrat" pitchFamily="34" charset="-122"/>
                  <a:cs typeface="Montserrat" pitchFamily="34" charset="-120"/>
                </a:rPr>
                <a:t> et </a:t>
              </a:r>
              <a:r>
                <a:rPr lang="fr-FR" sz="1600" b="1" dirty="0">
                  <a:solidFill>
                    <a:srgbClr val="272525"/>
                  </a:solidFill>
                  <a:latin typeface="Montserrat" pitchFamily="34" charset="0"/>
                  <a:ea typeface="Montserrat" pitchFamily="34" charset="-122"/>
                  <a:cs typeface="Montserrat" pitchFamily="34" charset="-120"/>
                </a:rPr>
                <a:t>développez</a:t>
              </a:r>
              <a:r>
                <a:rPr lang="en-US" sz="1600" b="1" dirty="0">
                  <a:solidFill>
                    <a:srgbClr val="272525"/>
                  </a:solidFill>
                  <a:latin typeface="Montserrat" pitchFamily="34" charset="0"/>
                  <a:ea typeface="Montserrat" pitchFamily="34" charset="-122"/>
                  <a:cs typeface="Montserrat" pitchFamily="34" charset="-120"/>
                </a:rPr>
                <a:t> un concept </a:t>
              </a:r>
              <a:r>
                <a:rPr lang="en-US" sz="1600" b="1" dirty="0" err="1">
                  <a:solidFill>
                    <a:srgbClr val="272525"/>
                  </a:solidFill>
                  <a:latin typeface="Montserrat" pitchFamily="34" charset="0"/>
                  <a:ea typeface="Montserrat" pitchFamily="34" charset="-122"/>
                  <a:cs typeface="Montserrat" pitchFamily="34" charset="-120"/>
                </a:rPr>
                <a:t>solide</a:t>
              </a:r>
              <a:r>
                <a:rPr lang="en-US" sz="1600" b="1" dirty="0">
                  <a:solidFill>
                    <a:srgbClr val="272525"/>
                  </a:solidFill>
                  <a:latin typeface="Montserrat" pitchFamily="34" charset="0"/>
                  <a:ea typeface="Montserrat" pitchFamily="34" charset="-122"/>
                  <a:cs typeface="Montserrat" pitchFamily="34" charset="-120"/>
                </a:rPr>
                <a:t>.</a:t>
              </a:r>
              <a:endParaRPr lang="en-US" sz="1600" b="1" dirty="0"/>
            </a:p>
          </p:txBody>
        </p:sp>
      </p:grpSp>
      <p:sp>
        <p:nvSpPr>
          <p:cNvPr id="28" name="Oval 27">
            <a:extLst>
              <a:ext uri="{FF2B5EF4-FFF2-40B4-BE49-F238E27FC236}">
                <a16:creationId xmlns:a16="http://schemas.microsoft.com/office/drawing/2014/main" id="{3D7038F8-117A-4976-B989-FCBFCE9CACA2}"/>
              </a:ext>
            </a:extLst>
          </p:cNvPr>
          <p:cNvSpPr/>
          <p:nvPr/>
        </p:nvSpPr>
        <p:spPr>
          <a:xfrm>
            <a:off x="5520529" y="1825602"/>
            <a:ext cx="193964" cy="1939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32" name="Oval 31">
            <a:extLst>
              <a:ext uri="{FF2B5EF4-FFF2-40B4-BE49-F238E27FC236}">
                <a16:creationId xmlns:a16="http://schemas.microsoft.com/office/drawing/2014/main" id="{CA0EBC25-71AA-46C3-A078-BD750936AE24}"/>
              </a:ext>
            </a:extLst>
          </p:cNvPr>
          <p:cNvSpPr/>
          <p:nvPr/>
        </p:nvSpPr>
        <p:spPr>
          <a:xfrm>
            <a:off x="5838092" y="2682119"/>
            <a:ext cx="193964" cy="1939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33" name="Oval 32">
            <a:extLst>
              <a:ext uri="{FF2B5EF4-FFF2-40B4-BE49-F238E27FC236}">
                <a16:creationId xmlns:a16="http://schemas.microsoft.com/office/drawing/2014/main" id="{5A21116E-AF36-4B74-8D09-811BE91D72D2}"/>
              </a:ext>
            </a:extLst>
          </p:cNvPr>
          <p:cNvSpPr/>
          <p:nvPr/>
        </p:nvSpPr>
        <p:spPr>
          <a:xfrm>
            <a:off x="5520529" y="3538636"/>
            <a:ext cx="193964" cy="1939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Tree>
    <p:extLst>
      <p:ext uri="{BB962C8B-B14F-4D97-AF65-F5344CB8AC3E}">
        <p14:creationId xmlns:p14="http://schemas.microsoft.com/office/powerpoint/2010/main" val="324259769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2C885A-7A32-47AD-95E8-0B226B4453C4}"/>
              </a:ext>
            </a:extLst>
          </p:cNvPr>
          <p:cNvGrpSpPr/>
          <p:nvPr/>
        </p:nvGrpSpPr>
        <p:grpSpPr>
          <a:xfrm>
            <a:off x="1666569" y="400524"/>
            <a:ext cx="6944031" cy="735102"/>
            <a:chOff x="-75698" y="844063"/>
            <a:chExt cx="3851197" cy="908536"/>
          </a:xfrm>
        </p:grpSpPr>
        <p:sp>
          <p:nvSpPr>
            <p:cNvPr id="5" name="Rectangle 4">
              <a:extLst>
                <a:ext uri="{FF2B5EF4-FFF2-40B4-BE49-F238E27FC236}">
                  <a16:creationId xmlns:a16="http://schemas.microsoft.com/office/drawing/2014/main" id="{D0A969CE-6603-4F9D-A166-8A45E94080D5}"/>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Les étapes pour entreprenerd</a:t>
              </a:r>
              <a:endParaRPr lang="fr-FR" sz="4000" b="1" dirty="0">
                <a:solidFill>
                  <a:schemeClr val="tx1"/>
                </a:solidFill>
              </a:endParaRPr>
            </a:p>
          </p:txBody>
        </p:sp>
        <p:sp>
          <p:nvSpPr>
            <p:cNvPr id="6" name="Rectangle 5">
              <a:extLst>
                <a:ext uri="{FF2B5EF4-FFF2-40B4-BE49-F238E27FC236}">
                  <a16:creationId xmlns:a16="http://schemas.microsoft.com/office/drawing/2014/main" id="{F3971B1D-E314-443B-87E7-E49CCBE6F464}"/>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 name="Rectangle 1">
            <a:extLst>
              <a:ext uri="{FF2B5EF4-FFF2-40B4-BE49-F238E27FC236}">
                <a16:creationId xmlns:a16="http://schemas.microsoft.com/office/drawing/2014/main" id="{39A215A9-0210-417C-BC94-4658188D6D30}"/>
              </a:ext>
            </a:extLst>
          </p:cNvPr>
          <p:cNvSpPr/>
          <p:nvPr/>
        </p:nvSpPr>
        <p:spPr>
          <a:xfrm>
            <a:off x="5753100" y="1638300"/>
            <a:ext cx="45719"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D45011B6-E3E9-405E-8BE7-434BECDAC579}"/>
              </a:ext>
            </a:extLst>
          </p:cNvPr>
          <p:cNvSpPr/>
          <p:nvPr/>
        </p:nvSpPr>
        <p:spPr>
          <a:xfrm>
            <a:off x="5753100" y="2464777"/>
            <a:ext cx="45719"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D8F0B0C9-6064-4D9A-B9B4-FCA5B5E9C570}"/>
              </a:ext>
            </a:extLst>
          </p:cNvPr>
          <p:cNvSpPr/>
          <p:nvPr/>
        </p:nvSpPr>
        <p:spPr>
          <a:xfrm>
            <a:off x="5753100" y="3369652"/>
            <a:ext cx="45719"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F7DC054E-65E3-435F-9E7D-2440E217B0C7}"/>
              </a:ext>
            </a:extLst>
          </p:cNvPr>
          <p:cNvSpPr/>
          <p:nvPr/>
        </p:nvSpPr>
        <p:spPr>
          <a:xfrm>
            <a:off x="5753100" y="4170485"/>
            <a:ext cx="45719"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Arrow: Right 9">
            <a:extLst>
              <a:ext uri="{FF2B5EF4-FFF2-40B4-BE49-F238E27FC236}">
                <a16:creationId xmlns:a16="http://schemas.microsoft.com/office/drawing/2014/main" id="{CABEC99E-5E6B-465A-8D5D-E576E7CACDF0}"/>
              </a:ext>
            </a:extLst>
          </p:cNvPr>
          <p:cNvSpPr/>
          <p:nvPr/>
        </p:nvSpPr>
        <p:spPr>
          <a:xfrm>
            <a:off x="5838092" y="1887415"/>
            <a:ext cx="515816" cy="703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Arrow: Right 22">
            <a:extLst>
              <a:ext uri="{FF2B5EF4-FFF2-40B4-BE49-F238E27FC236}">
                <a16:creationId xmlns:a16="http://schemas.microsoft.com/office/drawing/2014/main" id="{CEF4078B-23C8-4C08-A20F-E6A3A27563C4}"/>
              </a:ext>
            </a:extLst>
          </p:cNvPr>
          <p:cNvSpPr/>
          <p:nvPr/>
        </p:nvSpPr>
        <p:spPr>
          <a:xfrm>
            <a:off x="5838092" y="3600449"/>
            <a:ext cx="515816" cy="703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Arrow: Left 25">
            <a:extLst>
              <a:ext uri="{FF2B5EF4-FFF2-40B4-BE49-F238E27FC236}">
                <a16:creationId xmlns:a16="http://schemas.microsoft.com/office/drawing/2014/main" id="{EA578629-46EE-416A-9663-FAF0C2B837D2}"/>
              </a:ext>
            </a:extLst>
          </p:cNvPr>
          <p:cNvSpPr/>
          <p:nvPr/>
        </p:nvSpPr>
        <p:spPr>
          <a:xfrm>
            <a:off x="5198011" y="2760052"/>
            <a:ext cx="515816" cy="703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Arrow: Left 26">
            <a:extLst>
              <a:ext uri="{FF2B5EF4-FFF2-40B4-BE49-F238E27FC236}">
                <a16:creationId xmlns:a16="http://schemas.microsoft.com/office/drawing/2014/main" id="{D0F0A469-CB3A-48FC-991F-254C5A055B51}"/>
              </a:ext>
            </a:extLst>
          </p:cNvPr>
          <p:cNvSpPr/>
          <p:nvPr/>
        </p:nvSpPr>
        <p:spPr>
          <a:xfrm>
            <a:off x="5198011" y="4447442"/>
            <a:ext cx="515816" cy="703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 2">
            <a:extLst>
              <a:ext uri="{FF2B5EF4-FFF2-40B4-BE49-F238E27FC236}">
                <a16:creationId xmlns:a16="http://schemas.microsoft.com/office/drawing/2014/main" id="{F32B8002-2E27-4E4E-B5C5-53D244C18399}"/>
              </a:ext>
            </a:extLst>
          </p:cNvPr>
          <p:cNvGrpSpPr/>
          <p:nvPr/>
        </p:nvGrpSpPr>
        <p:grpSpPr>
          <a:xfrm>
            <a:off x="6561833" y="1772416"/>
            <a:ext cx="4067908" cy="1463188"/>
            <a:chOff x="6576646" y="1762857"/>
            <a:chExt cx="4067908" cy="1463188"/>
          </a:xfrm>
        </p:grpSpPr>
        <p:sp>
          <p:nvSpPr>
            <p:cNvPr id="29" name="Rectangle: Rounded Corners 28">
              <a:extLst>
                <a:ext uri="{FF2B5EF4-FFF2-40B4-BE49-F238E27FC236}">
                  <a16:creationId xmlns:a16="http://schemas.microsoft.com/office/drawing/2014/main" id="{8211CD0A-D222-4C6B-ACDC-0B0DE08DCB0E}"/>
                </a:ext>
              </a:extLst>
            </p:cNvPr>
            <p:cNvSpPr/>
            <p:nvPr/>
          </p:nvSpPr>
          <p:spPr>
            <a:xfrm>
              <a:off x="6576646" y="1762857"/>
              <a:ext cx="2181665" cy="341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rgbClr val="FF0000"/>
                  </a:solidFill>
                  <a:effectLst>
                    <a:innerShdw blurRad="63500" dist="50800" dir="13500000">
                      <a:srgbClr val="000000">
                        <a:alpha val="50000"/>
                      </a:srgbClr>
                    </a:innerShdw>
                  </a:effectLst>
                  <a:latin typeface="Barlow" pitchFamily="34" charset="0"/>
                  <a:ea typeface="Barlow" pitchFamily="34" charset="-122"/>
                  <a:cs typeface="Barlow" pitchFamily="34" charset="-120"/>
                </a:rPr>
                <a:t>Ideation</a:t>
              </a:r>
              <a:endParaRPr lang="fr-FR" dirty="0">
                <a:solidFill>
                  <a:srgbClr val="FF0000"/>
                </a:solidFill>
              </a:endParaRPr>
            </a:p>
          </p:txBody>
        </p:sp>
        <p:sp>
          <p:nvSpPr>
            <p:cNvPr id="30" name="Rectangle: Rounded Corners 29">
              <a:extLst>
                <a:ext uri="{FF2B5EF4-FFF2-40B4-BE49-F238E27FC236}">
                  <a16:creationId xmlns:a16="http://schemas.microsoft.com/office/drawing/2014/main" id="{79D17ECA-76DD-46BF-B109-A229FE7791DC}"/>
                </a:ext>
              </a:extLst>
            </p:cNvPr>
            <p:cNvSpPr/>
            <p:nvPr/>
          </p:nvSpPr>
          <p:spPr>
            <a:xfrm>
              <a:off x="6576646" y="2228850"/>
              <a:ext cx="4067908" cy="99719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a:solidFill>
                    <a:srgbClr val="272525"/>
                  </a:solidFill>
                  <a:latin typeface="Montserrat" pitchFamily="34" charset="0"/>
                  <a:ea typeface="Montserrat" pitchFamily="34" charset="-122"/>
                  <a:cs typeface="Montserrat" pitchFamily="34" charset="-120"/>
                </a:rPr>
                <a:t>Générez</a:t>
              </a:r>
              <a:r>
                <a:rPr lang="en-US" sz="1600" b="1" dirty="0">
                  <a:solidFill>
                    <a:srgbClr val="272525"/>
                  </a:solidFill>
                  <a:latin typeface="Montserrat" pitchFamily="34" charset="0"/>
                  <a:ea typeface="Montserrat" pitchFamily="34" charset="-122"/>
                  <a:cs typeface="Montserrat" pitchFamily="34" charset="-120"/>
                </a:rPr>
                <a:t> des </a:t>
              </a:r>
              <a:r>
                <a:rPr lang="en-US" sz="1600" b="1" dirty="0" err="1">
                  <a:solidFill>
                    <a:srgbClr val="272525"/>
                  </a:solidFill>
                  <a:latin typeface="Montserrat" pitchFamily="34" charset="0"/>
                  <a:ea typeface="Montserrat" pitchFamily="34" charset="-122"/>
                  <a:cs typeface="Montserrat" pitchFamily="34" charset="-120"/>
                </a:rPr>
                <a:t>idées</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d'entreprise</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identifiez</a:t>
              </a:r>
              <a:r>
                <a:rPr lang="en-US" sz="1600" b="1" dirty="0">
                  <a:solidFill>
                    <a:srgbClr val="272525"/>
                  </a:solidFill>
                  <a:latin typeface="Montserrat" pitchFamily="34" charset="0"/>
                  <a:ea typeface="Montserrat" pitchFamily="34" charset="-122"/>
                  <a:cs typeface="Montserrat" pitchFamily="34" charset="-120"/>
                </a:rPr>
                <a:t> un </a:t>
              </a:r>
              <a:r>
                <a:rPr lang="en-US" sz="1600" b="1" dirty="0" err="1">
                  <a:solidFill>
                    <a:srgbClr val="272525"/>
                  </a:solidFill>
                  <a:latin typeface="Montserrat" pitchFamily="34" charset="0"/>
                  <a:ea typeface="Montserrat" pitchFamily="34" charset="-122"/>
                  <a:cs typeface="Montserrat" pitchFamily="34" charset="-120"/>
                </a:rPr>
                <a:t>besoin</a:t>
              </a:r>
              <a:r>
                <a:rPr lang="en-US" sz="1600" b="1" dirty="0">
                  <a:solidFill>
                    <a:srgbClr val="272525"/>
                  </a:solidFill>
                  <a:latin typeface="Montserrat" pitchFamily="34" charset="0"/>
                  <a:ea typeface="Montserrat" pitchFamily="34" charset="-122"/>
                  <a:cs typeface="Montserrat" pitchFamily="34" charset="-120"/>
                </a:rPr>
                <a:t> sur le </a:t>
              </a:r>
              <a:r>
                <a:rPr lang="en-US" sz="1600" b="1" dirty="0" err="1">
                  <a:solidFill>
                    <a:srgbClr val="272525"/>
                  </a:solidFill>
                  <a:latin typeface="Montserrat" pitchFamily="34" charset="0"/>
                  <a:ea typeface="Montserrat" pitchFamily="34" charset="-122"/>
                  <a:cs typeface="Montserrat" pitchFamily="34" charset="-120"/>
                </a:rPr>
                <a:t>marché</a:t>
              </a:r>
              <a:r>
                <a:rPr lang="en-US" sz="1600" b="1" dirty="0">
                  <a:solidFill>
                    <a:srgbClr val="272525"/>
                  </a:solidFill>
                  <a:latin typeface="Montserrat" pitchFamily="34" charset="0"/>
                  <a:ea typeface="Montserrat" pitchFamily="34" charset="-122"/>
                  <a:cs typeface="Montserrat" pitchFamily="34" charset="-120"/>
                </a:rPr>
                <a:t> et </a:t>
              </a:r>
              <a:r>
                <a:rPr lang="fr-FR" sz="1600" b="1" dirty="0">
                  <a:solidFill>
                    <a:srgbClr val="272525"/>
                  </a:solidFill>
                  <a:latin typeface="Montserrat" pitchFamily="34" charset="0"/>
                  <a:ea typeface="Montserrat" pitchFamily="34" charset="-122"/>
                  <a:cs typeface="Montserrat" pitchFamily="34" charset="-120"/>
                </a:rPr>
                <a:t>développez</a:t>
              </a:r>
              <a:r>
                <a:rPr lang="en-US" sz="1600" b="1" dirty="0">
                  <a:solidFill>
                    <a:srgbClr val="272525"/>
                  </a:solidFill>
                  <a:latin typeface="Montserrat" pitchFamily="34" charset="0"/>
                  <a:ea typeface="Montserrat" pitchFamily="34" charset="-122"/>
                  <a:cs typeface="Montserrat" pitchFamily="34" charset="-120"/>
                </a:rPr>
                <a:t> un concept </a:t>
              </a:r>
              <a:r>
                <a:rPr lang="en-US" sz="1600" b="1" dirty="0" err="1">
                  <a:solidFill>
                    <a:srgbClr val="272525"/>
                  </a:solidFill>
                  <a:latin typeface="Montserrat" pitchFamily="34" charset="0"/>
                  <a:ea typeface="Montserrat" pitchFamily="34" charset="-122"/>
                  <a:cs typeface="Montserrat" pitchFamily="34" charset="-120"/>
                </a:rPr>
                <a:t>solide</a:t>
              </a:r>
              <a:r>
                <a:rPr lang="en-US" sz="1600" b="1" dirty="0">
                  <a:solidFill>
                    <a:srgbClr val="272525"/>
                  </a:solidFill>
                  <a:latin typeface="Montserrat" pitchFamily="34" charset="0"/>
                  <a:ea typeface="Montserrat" pitchFamily="34" charset="-122"/>
                  <a:cs typeface="Montserrat" pitchFamily="34" charset="-120"/>
                </a:rPr>
                <a:t>.</a:t>
              </a:r>
              <a:endParaRPr lang="en-US" sz="1600" b="1" dirty="0"/>
            </a:p>
          </p:txBody>
        </p:sp>
      </p:grpSp>
      <p:sp>
        <p:nvSpPr>
          <p:cNvPr id="31" name="Text 7">
            <a:extLst>
              <a:ext uri="{FF2B5EF4-FFF2-40B4-BE49-F238E27FC236}">
                <a16:creationId xmlns:a16="http://schemas.microsoft.com/office/drawing/2014/main" id="{93F4744C-A8D2-4155-8C9D-46654EEA0917}"/>
              </a:ext>
            </a:extLst>
          </p:cNvPr>
          <p:cNvSpPr/>
          <p:nvPr/>
        </p:nvSpPr>
        <p:spPr>
          <a:xfrm>
            <a:off x="6046017" y="1701659"/>
            <a:ext cx="2708077" cy="666378"/>
          </a:xfrm>
          <a:prstGeom prst="rect">
            <a:avLst/>
          </a:prstGeom>
          <a:noFill/>
          <a:ln/>
        </p:spPr>
        <p:txBody>
          <a:bodyPr wrap="square" rtlCol="0" anchor="t"/>
          <a:lstStyle/>
          <a:p>
            <a:pPr>
              <a:lnSpc>
                <a:spcPts val="1749"/>
              </a:lnSpc>
            </a:pPr>
            <a:endParaRPr lang="en-US" sz="1094" b="1" dirty="0"/>
          </a:p>
        </p:txBody>
      </p:sp>
      <p:grpSp>
        <p:nvGrpSpPr>
          <p:cNvPr id="7" name="Group 6">
            <a:extLst>
              <a:ext uri="{FF2B5EF4-FFF2-40B4-BE49-F238E27FC236}">
                <a16:creationId xmlns:a16="http://schemas.microsoft.com/office/drawing/2014/main" id="{064F2495-FE6F-4392-8918-58DBDB5D7D02}"/>
              </a:ext>
            </a:extLst>
          </p:cNvPr>
          <p:cNvGrpSpPr/>
          <p:nvPr/>
        </p:nvGrpSpPr>
        <p:grpSpPr>
          <a:xfrm>
            <a:off x="6561833" y="3438891"/>
            <a:ext cx="4067908" cy="1463188"/>
            <a:chOff x="6572429" y="3461238"/>
            <a:chExt cx="4067908" cy="1463188"/>
          </a:xfrm>
        </p:grpSpPr>
        <p:sp>
          <p:nvSpPr>
            <p:cNvPr id="16" name="Rectangle: Rounded Corners 15">
              <a:extLst>
                <a:ext uri="{FF2B5EF4-FFF2-40B4-BE49-F238E27FC236}">
                  <a16:creationId xmlns:a16="http://schemas.microsoft.com/office/drawing/2014/main" id="{F388BA1D-2EEA-4DDE-9AED-88D4493B5DBB}"/>
                </a:ext>
              </a:extLst>
            </p:cNvPr>
            <p:cNvSpPr/>
            <p:nvPr/>
          </p:nvSpPr>
          <p:spPr>
            <a:xfrm>
              <a:off x="6572429" y="3461238"/>
              <a:ext cx="2181665" cy="341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spc="50" dirty="0">
                  <a:ln w="0"/>
                  <a:solidFill>
                    <a:srgbClr val="FF0000"/>
                  </a:solidFill>
                  <a:effectLst>
                    <a:innerShdw blurRad="63500" dist="50800" dir="13500000">
                      <a:srgbClr val="000000">
                        <a:alpha val="50000"/>
                      </a:srgbClr>
                    </a:innerShdw>
                  </a:effectLst>
                  <a:latin typeface="Barlow" pitchFamily="34" charset="0"/>
                </a:rPr>
                <a:t>Lancement</a:t>
              </a:r>
            </a:p>
          </p:txBody>
        </p:sp>
        <p:sp>
          <p:nvSpPr>
            <p:cNvPr id="17" name="Rectangle: Rounded Corners 16">
              <a:extLst>
                <a:ext uri="{FF2B5EF4-FFF2-40B4-BE49-F238E27FC236}">
                  <a16:creationId xmlns:a16="http://schemas.microsoft.com/office/drawing/2014/main" id="{FB9BE923-C72A-47C0-B029-6BF0C33F8121}"/>
                </a:ext>
              </a:extLst>
            </p:cNvPr>
            <p:cNvSpPr/>
            <p:nvPr/>
          </p:nvSpPr>
          <p:spPr>
            <a:xfrm>
              <a:off x="6572429" y="3927231"/>
              <a:ext cx="4067908" cy="99719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749"/>
                </a:lnSpc>
              </a:pPr>
              <a:r>
                <a:rPr lang="en-US" sz="1600" b="1" dirty="0" err="1">
                  <a:solidFill>
                    <a:srgbClr val="272525"/>
                  </a:solidFill>
                  <a:latin typeface="Montserrat" pitchFamily="34" charset="0"/>
                  <a:ea typeface="Montserrat" pitchFamily="34" charset="-122"/>
                  <a:cs typeface="Montserrat" pitchFamily="34" charset="-120"/>
                </a:rPr>
                <a:t>Transformez</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votre</a:t>
              </a:r>
              <a:r>
                <a:rPr lang="en-US" sz="1600" b="1" dirty="0">
                  <a:solidFill>
                    <a:srgbClr val="272525"/>
                  </a:solidFill>
                  <a:latin typeface="Montserrat" pitchFamily="34" charset="0"/>
                  <a:ea typeface="Montserrat" pitchFamily="34" charset="-122"/>
                  <a:cs typeface="Montserrat" pitchFamily="34" charset="-120"/>
                </a:rPr>
                <a:t> idée </a:t>
              </a:r>
              <a:r>
                <a:rPr lang="en-US" sz="1600" b="1" dirty="0" err="1">
                  <a:solidFill>
                    <a:srgbClr val="272525"/>
                  </a:solidFill>
                  <a:latin typeface="Montserrat" pitchFamily="34" charset="0"/>
                  <a:ea typeface="Montserrat" pitchFamily="34" charset="-122"/>
                  <a:cs typeface="Montserrat" pitchFamily="34" charset="-120"/>
                </a:rPr>
                <a:t>en</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réalité</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créez</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votre</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entreprise</a:t>
              </a:r>
              <a:r>
                <a:rPr lang="en-US" sz="1600" b="1" dirty="0">
                  <a:solidFill>
                    <a:srgbClr val="272525"/>
                  </a:solidFill>
                  <a:latin typeface="Montserrat" pitchFamily="34" charset="0"/>
                  <a:ea typeface="Montserrat" pitchFamily="34" charset="-122"/>
                  <a:cs typeface="Montserrat" pitchFamily="34" charset="-120"/>
                </a:rPr>
                <a:t> et </a:t>
              </a:r>
              <a:r>
                <a:rPr lang="en-US" sz="1600" b="1" dirty="0" err="1">
                  <a:solidFill>
                    <a:srgbClr val="272525"/>
                  </a:solidFill>
                  <a:latin typeface="Montserrat" pitchFamily="34" charset="0"/>
                  <a:ea typeface="Montserrat" pitchFamily="34" charset="-122"/>
                  <a:cs typeface="Montserrat" pitchFamily="34" charset="-120"/>
                </a:rPr>
                <a:t>lancez</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votre</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produit</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ou</a:t>
              </a:r>
              <a:r>
                <a:rPr lang="en-US" sz="1600" b="1" dirty="0">
                  <a:solidFill>
                    <a:srgbClr val="272525"/>
                  </a:solidFill>
                  <a:latin typeface="Montserrat" pitchFamily="34" charset="0"/>
                  <a:ea typeface="Montserrat" pitchFamily="34" charset="-122"/>
                  <a:cs typeface="Montserrat" pitchFamily="34" charset="-120"/>
                </a:rPr>
                <a:t> service sur le </a:t>
              </a:r>
              <a:r>
                <a:rPr lang="en-US" sz="1600" b="1" dirty="0" err="1">
                  <a:solidFill>
                    <a:srgbClr val="272525"/>
                  </a:solidFill>
                  <a:latin typeface="Montserrat" pitchFamily="34" charset="0"/>
                  <a:ea typeface="Montserrat" pitchFamily="34" charset="-122"/>
                  <a:cs typeface="Montserrat" pitchFamily="34" charset="-120"/>
                </a:rPr>
                <a:t>marché</a:t>
              </a:r>
              <a:r>
                <a:rPr lang="en-US" sz="1600" b="1" dirty="0">
                  <a:solidFill>
                    <a:srgbClr val="272525"/>
                  </a:solidFill>
                  <a:latin typeface="Montserrat" pitchFamily="34" charset="0"/>
                  <a:ea typeface="Montserrat" pitchFamily="34" charset="-122"/>
                  <a:cs typeface="Montserrat" pitchFamily="34" charset="-120"/>
                </a:rPr>
                <a:t>.</a:t>
              </a:r>
              <a:endParaRPr lang="en-US" sz="1600" b="1" dirty="0"/>
            </a:p>
          </p:txBody>
        </p:sp>
      </p:grpSp>
      <p:grpSp>
        <p:nvGrpSpPr>
          <p:cNvPr id="9" name="Group 8">
            <a:extLst>
              <a:ext uri="{FF2B5EF4-FFF2-40B4-BE49-F238E27FC236}">
                <a16:creationId xmlns:a16="http://schemas.microsoft.com/office/drawing/2014/main" id="{8D5138A4-3337-4053-8630-B0400D3FDF17}"/>
              </a:ext>
            </a:extLst>
          </p:cNvPr>
          <p:cNvGrpSpPr/>
          <p:nvPr/>
        </p:nvGrpSpPr>
        <p:grpSpPr>
          <a:xfrm>
            <a:off x="922178" y="2632380"/>
            <a:ext cx="4067908" cy="1474543"/>
            <a:chOff x="907365" y="2624503"/>
            <a:chExt cx="4067908" cy="1474543"/>
          </a:xfrm>
        </p:grpSpPr>
        <p:sp>
          <p:nvSpPr>
            <p:cNvPr id="18" name="Rectangle: Rounded Corners 17">
              <a:extLst>
                <a:ext uri="{FF2B5EF4-FFF2-40B4-BE49-F238E27FC236}">
                  <a16:creationId xmlns:a16="http://schemas.microsoft.com/office/drawing/2014/main" id="{5AC04BF8-1785-4825-B49D-9B0468EF0333}"/>
                </a:ext>
              </a:extLst>
            </p:cNvPr>
            <p:cNvSpPr/>
            <p:nvPr/>
          </p:nvSpPr>
          <p:spPr>
            <a:xfrm>
              <a:off x="2793608" y="2624503"/>
              <a:ext cx="2181665" cy="341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rgbClr val="FF0000"/>
                  </a:solidFill>
                  <a:effectLst>
                    <a:innerShdw blurRad="63500" dist="50800" dir="13500000">
                      <a:srgbClr val="000000">
                        <a:alpha val="50000"/>
                      </a:srgbClr>
                    </a:innerShdw>
                  </a:effectLst>
                  <a:latin typeface="Barlow" pitchFamily="34" charset="0"/>
                </a:rPr>
                <a:t>Planification</a:t>
              </a:r>
              <a:endParaRPr lang="fr-FR" sz="2400" b="1" spc="50" dirty="0">
                <a:ln w="0"/>
                <a:solidFill>
                  <a:srgbClr val="FF0000"/>
                </a:solidFill>
                <a:effectLst>
                  <a:innerShdw blurRad="63500" dist="50800" dir="13500000">
                    <a:srgbClr val="000000">
                      <a:alpha val="50000"/>
                    </a:srgbClr>
                  </a:innerShdw>
                </a:effectLst>
                <a:latin typeface="Barlow" pitchFamily="34" charset="0"/>
              </a:endParaRPr>
            </a:p>
          </p:txBody>
        </p:sp>
        <p:sp>
          <p:nvSpPr>
            <p:cNvPr id="19" name="Rectangle: Rounded Corners 18">
              <a:extLst>
                <a:ext uri="{FF2B5EF4-FFF2-40B4-BE49-F238E27FC236}">
                  <a16:creationId xmlns:a16="http://schemas.microsoft.com/office/drawing/2014/main" id="{F8D10FD7-0959-4242-8B8A-17AD9255DB3D}"/>
                </a:ext>
              </a:extLst>
            </p:cNvPr>
            <p:cNvSpPr/>
            <p:nvPr/>
          </p:nvSpPr>
          <p:spPr>
            <a:xfrm>
              <a:off x="907365" y="3101851"/>
              <a:ext cx="4067908" cy="99719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749"/>
                </a:lnSpc>
              </a:pPr>
              <a:r>
                <a:rPr lang="en-US" sz="1600" b="1" dirty="0" err="1">
                  <a:solidFill>
                    <a:srgbClr val="272525"/>
                  </a:solidFill>
                  <a:latin typeface="Montserrat" pitchFamily="34" charset="0"/>
                </a:rPr>
                <a:t>Créez</a:t>
              </a:r>
              <a:r>
                <a:rPr lang="en-US" sz="1600" b="1" dirty="0">
                  <a:solidFill>
                    <a:srgbClr val="272525"/>
                  </a:solidFill>
                  <a:latin typeface="Montserrat" pitchFamily="34" charset="0"/>
                </a:rPr>
                <a:t> un plan </a:t>
              </a:r>
              <a:r>
                <a:rPr lang="en-US" sz="1600" b="1" dirty="0" err="1">
                  <a:solidFill>
                    <a:srgbClr val="272525"/>
                  </a:solidFill>
                  <a:latin typeface="Montserrat" pitchFamily="34" charset="0"/>
                </a:rPr>
                <a:t>d'affaires</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définissez</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vos</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objectifs</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élaborez</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une</a:t>
              </a:r>
              <a:r>
                <a:rPr lang="en-US" sz="1600" b="1" dirty="0">
                  <a:solidFill>
                    <a:srgbClr val="272525"/>
                  </a:solidFill>
                  <a:latin typeface="Montserrat" pitchFamily="34" charset="0"/>
                </a:rPr>
                <a:t> </a:t>
              </a:r>
              <a:r>
                <a:rPr lang="en-US" sz="1600" b="1" dirty="0" err="1">
                  <a:solidFill>
                    <a:srgbClr val="272525"/>
                  </a:solidFill>
                  <a:latin typeface="Montserrat" pitchFamily="34" charset="0"/>
                </a:rPr>
                <a:t>stratégie</a:t>
              </a:r>
              <a:r>
                <a:rPr lang="en-US" sz="1600" b="1" dirty="0">
                  <a:solidFill>
                    <a:srgbClr val="272525"/>
                  </a:solidFill>
                  <a:latin typeface="Montserrat" pitchFamily="34" charset="0"/>
                </a:rPr>
                <a:t> marketing et financière</a:t>
              </a:r>
              <a:r>
                <a:rPr lang="en-US" sz="1600" b="1" dirty="0">
                  <a:solidFill>
                    <a:srgbClr val="272525"/>
                  </a:solidFill>
                  <a:latin typeface="Montserrat" pitchFamily="34" charset="0"/>
                  <a:ea typeface="Montserrat" pitchFamily="34" charset="-122"/>
                  <a:cs typeface="Montserrat" pitchFamily="34" charset="-120"/>
                </a:rPr>
                <a:t>.</a:t>
              </a:r>
              <a:endParaRPr lang="en-US" sz="1600" b="1" dirty="0"/>
            </a:p>
          </p:txBody>
        </p:sp>
      </p:grpSp>
      <p:grpSp>
        <p:nvGrpSpPr>
          <p:cNvPr id="11" name="Group 10">
            <a:extLst>
              <a:ext uri="{FF2B5EF4-FFF2-40B4-BE49-F238E27FC236}">
                <a16:creationId xmlns:a16="http://schemas.microsoft.com/office/drawing/2014/main" id="{07245150-0E00-46D0-9DAE-0E10D0B66971}"/>
              </a:ext>
            </a:extLst>
          </p:cNvPr>
          <p:cNvGrpSpPr/>
          <p:nvPr/>
        </p:nvGrpSpPr>
        <p:grpSpPr>
          <a:xfrm>
            <a:off x="922178" y="4463938"/>
            <a:ext cx="4067908" cy="1411167"/>
            <a:chOff x="907365" y="4347063"/>
            <a:chExt cx="4067908" cy="1411167"/>
          </a:xfrm>
        </p:grpSpPr>
        <p:sp>
          <p:nvSpPr>
            <p:cNvPr id="24" name="Rectangle: Rounded Corners 23">
              <a:extLst>
                <a:ext uri="{FF2B5EF4-FFF2-40B4-BE49-F238E27FC236}">
                  <a16:creationId xmlns:a16="http://schemas.microsoft.com/office/drawing/2014/main" id="{EB563800-83D3-4019-B665-5AFFEE0CB870}"/>
                </a:ext>
              </a:extLst>
            </p:cNvPr>
            <p:cNvSpPr/>
            <p:nvPr/>
          </p:nvSpPr>
          <p:spPr>
            <a:xfrm>
              <a:off x="2793608" y="4347063"/>
              <a:ext cx="2181665" cy="34143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rgbClr val="FF0000"/>
                  </a:solidFill>
                  <a:effectLst>
                    <a:innerShdw blurRad="63500" dist="50800" dir="13500000">
                      <a:srgbClr val="000000">
                        <a:alpha val="50000"/>
                      </a:srgbClr>
                    </a:innerShdw>
                  </a:effectLst>
                  <a:latin typeface="Barlow" pitchFamily="34" charset="0"/>
                </a:rPr>
                <a:t>Expansion</a:t>
              </a:r>
              <a:endParaRPr lang="fr-FR" sz="2400" b="1" spc="50" dirty="0">
                <a:ln w="0"/>
                <a:solidFill>
                  <a:srgbClr val="FF0000"/>
                </a:solidFill>
                <a:effectLst>
                  <a:innerShdw blurRad="63500" dist="50800" dir="13500000">
                    <a:srgbClr val="000000">
                      <a:alpha val="50000"/>
                    </a:srgbClr>
                  </a:innerShdw>
                </a:effectLst>
                <a:latin typeface="Barlow" pitchFamily="34" charset="0"/>
              </a:endParaRPr>
            </a:p>
          </p:txBody>
        </p:sp>
        <p:sp>
          <p:nvSpPr>
            <p:cNvPr id="25" name="Rectangle: Rounded Corners 24">
              <a:extLst>
                <a:ext uri="{FF2B5EF4-FFF2-40B4-BE49-F238E27FC236}">
                  <a16:creationId xmlns:a16="http://schemas.microsoft.com/office/drawing/2014/main" id="{42031AC7-C1C5-4068-A337-88F2A89E3AA1}"/>
                </a:ext>
              </a:extLst>
            </p:cNvPr>
            <p:cNvSpPr/>
            <p:nvPr/>
          </p:nvSpPr>
          <p:spPr>
            <a:xfrm>
              <a:off x="907365" y="4761035"/>
              <a:ext cx="4067908" cy="99719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rgbClr val="272525"/>
                  </a:solidFill>
                  <a:latin typeface="Montserrat" pitchFamily="34" charset="0"/>
                  <a:ea typeface="Montserrat" pitchFamily="34" charset="-122"/>
                  <a:cs typeface="Montserrat" pitchFamily="34" charset="-120"/>
                </a:rPr>
                <a:t>Générez</a:t>
              </a:r>
              <a:r>
                <a:rPr lang="en-US" sz="1600" b="1" dirty="0">
                  <a:solidFill>
                    <a:srgbClr val="272525"/>
                  </a:solidFill>
                  <a:latin typeface="Montserrat" pitchFamily="34" charset="0"/>
                  <a:ea typeface="Montserrat" pitchFamily="34" charset="-122"/>
                  <a:cs typeface="Montserrat" pitchFamily="34" charset="-120"/>
                </a:rPr>
                <a:t> des </a:t>
              </a:r>
              <a:r>
                <a:rPr lang="en-US" sz="1600" b="1" dirty="0" err="1">
                  <a:solidFill>
                    <a:srgbClr val="272525"/>
                  </a:solidFill>
                  <a:latin typeface="Montserrat" pitchFamily="34" charset="0"/>
                  <a:ea typeface="Montserrat" pitchFamily="34" charset="-122"/>
                  <a:cs typeface="Montserrat" pitchFamily="34" charset="-120"/>
                </a:rPr>
                <a:t>idées</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d'entreprise</a:t>
              </a:r>
              <a:r>
                <a:rPr lang="en-US" sz="1600" b="1" dirty="0">
                  <a:solidFill>
                    <a:srgbClr val="272525"/>
                  </a:solidFill>
                  <a:latin typeface="Montserrat" pitchFamily="34" charset="0"/>
                  <a:ea typeface="Montserrat" pitchFamily="34" charset="-122"/>
                  <a:cs typeface="Montserrat" pitchFamily="34" charset="-120"/>
                </a:rPr>
                <a:t>, </a:t>
              </a:r>
              <a:r>
                <a:rPr lang="en-US" sz="1600" b="1" dirty="0" err="1">
                  <a:solidFill>
                    <a:srgbClr val="272525"/>
                  </a:solidFill>
                  <a:latin typeface="Montserrat" pitchFamily="34" charset="0"/>
                  <a:ea typeface="Montserrat" pitchFamily="34" charset="-122"/>
                  <a:cs typeface="Montserrat" pitchFamily="34" charset="-120"/>
                </a:rPr>
                <a:t>identifiez</a:t>
              </a:r>
              <a:r>
                <a:rPr lang="en-US" sz="1600" b="1" dirty="0">
                  <a:solidFill>
                    <a:srgbClr val="272525"/>
                  </a:solidFill>
                  <a:latin typeface="Montserrat" pitchFamily="34" charset="0"/>
                  <a:ea typeface="Montserrat" pitchFamily="34" charset="-122"/>
                  <a:cs typeface="Montserrat" pitchFamily="34" charset="-120"/>
                </a:rPr>
                <a:t> un </a:t>
              </a:r>
              <a:r>
                <a:rPr lang="en-US" sz="1600" b="1" dirty="0" err="1">
                  <a:solidFill>
                    <a:srgbClr val="272525"/>
                  </a:solidFill>
                  <a:latin typeface="Montserrat" pitchFamily="34" charset="0"/>
                  <a:ea typeface="Montserrat" pitchFamily="34" charset="-122"/>
                  <a:cs typeface="Montserrat" pitchFamily="34" charset="-120"/>
                </a:rPr>
                <a:t>besoin</a:t>
              </a:r>
              <a:r>
                <a:rPr lang="en-US" sz="1600" b="1" dirty="0">
                  <a:solidFill>
                    <a:srgbClr val="272525"/>
                  </a:solidFill>
                  <a:latin typeface="Montserrat" pitchFamily="34" charset="0"/>
                  <a:ea typeface="Montserrat" pitchFamily="34" charset="-122"/>
                  <a:cs typeface="Montserrat" pitchFamily="34" charset="-120"/>
                </a:rPr>
                <a:t> sur le </a:t>
              </a:r>
              <a:r>
                <a:rPr lang="en-US" sz="1600" b="1" dirty="0" err="1">
                  <a:solidFill>
                    <a:srgbClr val="272525"/>
                  </a:solidFill>
                  <a:latin typeface="Montserrat" pitchFamily="34" charset="0"/>
                  <a:ea typeface="Montserrat" pitchFamily="34" charset="-122"/>
                  <a:cs typeface="Montserrat" pitchFamily="34" charset="-120"/>
                </a:rPr>
                <a:t>marché</a:t>
              </a:r>
              <a:r>
                <a:rPr lang="en-US" sz="1600" b="1" dirty="0">
                  <a:solidFill>
                    <a:srgbClr val="272525"/>
                  </a:solidFill>
                  <a:latin typeface="Montserrat" pitchFamily="34" charset="0"/>
                  <a:ea typeface="Montserrat" pitchFamily="34" charset="-122"/>
                  <a:cs typeface="Montserrat" pitchFamily="34" charset="-120"/>
                </a:rPr>
                <a:t> et </a:t>
              </a:r>
              <a:r>
                <a:rPr lang="fr-FR" sz="1600" b="1" dirty="0">
                  <a:solidFill>
                    <a:srgbClr val="272525"/>
                  </a:solidFill>
                  <a:latin typeface="Montserrat" pitchFamily="34" charset="0"/>
                  <a:ea typeface="Montserrat" pitchFamily="34" charset="-122"/>
                  <a:cs typeface="Montserrat" pitchFamily="34" charset="-120"/>
                </a:rPr>
                <a:t>développez</a:t>
              </a:r>
              <a:r>
                <a:rPr lang="en-US" sz="1600" b="1" dirty="0">
                  <a:solidFill>
                    <a:srgbClr val="272525"/>
                  </a:solidFill>
                  <a:latin typeface="Montserrat" pitchFamily="34" charset="0"/>
                  <a:ea typeface="Montserrat" pitchFamily="34" charset="-122"/>
                  <a:cs typeface="Montserrat" pitchFamily="34" charset="-120"/>
                </a:rPr>
                <a:t> un concept </a:t>
              </a:r>
              <a:r>
                <a:rPr lang="en-US" sz="1600" b="1" dirty="0" err="1">
                  <a:solidFill>
                    <a:srgbClr val="272525"/>
                  </a:solidFill>
                  <a:latin typeface="Montserrat" pitchFamily="34" charset="0"/>
                  <a:ea typeface="Montserrat" pitchFamily="34" charset="-122"/>
                  <a:cs typeface="Montserrat" pitchFamily="34" charset="-120"/>
                </a:rPr>
                <a:t>solide</a:t>
              </a:r>
              <a:r>
                <a:rPr lang="en-US" sz="1600" b="1" dirty="0">
                  <a:solidFill>
                    <a:srgbClr val="272525"/>
                  </a:solidFill>
                  <a:latin typeface="Montserrat" pitchFamily="34" charset="0"/>
                  <a:ea typeface="Montserrat" pitchFamily="34" charset="-122"/>
                  <a:cs typeface="Montserrat" pitchFamily="34" charset="-120"/>
                </a:rPr>
                <a:t>.</a:t>
              </a:r>
              <a:endParaRPr lang="en-US" sz="1600" b="1" dirty="0"/>
            </a:p>
          </p:txBody>
        </p:sp>
      </p:grpSp>
      <p:sp>
        <p:nvSpPr>
          <p:cNvPr id="28" name="Oval 27">
            <a:extLst>
              <a:ext uri="{FF2B5EF4-FFF2-40B4-BE49-F238E27FC236}">
                <a16:creationId xmlns:a16="http://schemas.microsoft.com/office/drawing/2014/main" id="{E9315208-7596-4545-A312-F14A8DD51654}"/>
              </a:ext>
            </a:extLst>
          </p:cNvPr>
          <p:cNvSpPr/>
          <p:nvPr/>
        </p:nvSpPr>
        <p:spPr>
          <a:xfrm>
            <a:off x="5516772" y="1825602"/>
            <a:ext cx="193964" cy="1939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32" name="Oval 31">
            <a:extLst>
              <a:ext uri="{FF2B5EF4-FFF2-40B4-BE49-F238E27FC236}">
                <a16:creationId xmlns:a16="http://schemas.microsoft.com/office/drawing/2014/main" id="{D6F258A9-C52E-4D4E-858B-4C06F97433F0}"/>
              </a:ext>
            </a:extLst>
          </p:cNvPr>
          <p:cNvSpPr/>
          <p:nvPr/>
        </p:nvSpPr>
        <p:spPr>
          <a:xfrm>
            <a:off x="5838092" y="4366956"/>
            <a:ext cx="193964" cy="1939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33" name="Oval 32">
            <a:extLst>
              <a:ext uri="{FF2B5EF4-FFF2-40B4-BE49-F238E27FC236}">
                <a16:creationId xmlns:a16="http://schemas.microsoft.com/office/drawing/2014/main" id="{202CC788-983D-49B5-969B-80BE71BD93E0}"/>
              </a:ext>
            </a:extLst>
          </p:cNvPr>
          <p:cNvSpPr/>
          <p:nvPr/>
        </p:nvSpPr>
        <p:spPr>
          <a:xfrm>
            <a:off x="5520129" y="3541934"/>
            <a:ext cx="193964" cy="1939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34" name="Oval 33">
            <a:extLst>
              <a:ext uri="{FF2B5EF4-FFF2-40B4-BE49-F238E27FC236}">
                <a16:creationId xmlns:a16="http://schemas.microsoft.com/office/drawing/2014/main" id="{884B5CFE-0BDD-4EF4-9E05-463B6B7C695E}"/>
              </a:ext>
            </a:extLst>
          </p:cNvPr>
          <p:cNvSpPr/>
          <p:nvPr/>
        </p:nvSpPr>
        <p:spPr>
          <a:xfrm>
            <a:off x="5838092" y="2663070"/>
            <a:ext cx="193964" cy="1939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Tree>
    <p:extLst>
      <p:ext uri="{BB962C8B-B14F-4D97-AF65-F5344CB8AC3E}">
        <p14:creationId xmlns:p14="http://schemas.microsoft.com/office/powerpoint/2010/main" val="203668530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2C885A-7A32-47AD-95E8-0B226B4453C4}"/>
              </a:ext>
            </a:extLst>
          </p:cNvPr>
          <p:cNvGrpSpPr/>
          <p:nvPr/>
        </p:nvGrpSpPr>
        <p:grpSpPr>
          <a:xfrm>
            <a:off x="1666569" y="400524"/>
            <a:ext cx="9009669" cy="1230568"/>
            <a:chOff x="-75698" y="844063"/>
            <a:chExt cx="3851197" cy="908536"/>
          </a:xfrm>
        </p:grpSpPr>
        <p:sp>
          <p:nvSpPr>
            <p:cNvPr id="5" name="Rectangle 4">
              <a:extLst>
                <a:ext uri="{FF2B5EF4-FFF2-40B4-BE49-F238E27FC236}">
                  <a16:creationId xmlns:a16="http://schemas.microsoft.com/office/drawing/2014/main" id="{D0A969CE-6603-4F9D-A166-8A45E94080D5}"/>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Les compétences requises pour réussir dans l'entrepreneuriat</a:t>
              </a:r>
            </a:p>
          </p:txBody>
        </p:sp>
        <p:sp>
          <p:nvSpPr>
            <p:cNvPr id="6" name="Rectangle 5">
              <a:extLst>
                <a:ext uri="{FF2B5EF4-FFF2-40B4-BE49-F238E27FC236}">
                  <a16:creationId xmlns:a16="http://schemas.microsoft.com/office/drawing/2014/main" id="{F3971B1D-E314-443B-87E7-E49CCBE6F464}"/>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4" name="Picture 13">
            <a:extLst>
              <a:ext uri="{FF2B5EF4-FFF2-40B4-BE49-F238E27FC236}">
                <a16:creationId xmlns:a16="http://schemas.microsoft.com/office/drawing/2014/main" id="{6057C56B-481B-4C78-B4C7-7CDC9F032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0" y="3429000"/>
            <a:ext cx="4868562" cy="2830768"/>
          </a:xfrm>
          <a:prstGeom prst="rect">
            <a:avLst/>
          </a:prstGeom>
        </p:spPr>
      </p:pic>
      <p:sp>
        <p:nvSpPr>
          <p:cNvPr id="15" name="Rectangle 14">
            <a:extLst>
              <a:ext uri="{FF2B5EF4-FFF2-40B4-BE49-F238E27FC236}">
                <a16:creationId xmlns:a16="http://schemas.microsoft.com/office/drawing/2014/main" id="{2793F007-F273-4145-BFD8-ABE7E75B3422}"/>
              </a:ext>
            </a:extLst>
          </p:cNvPr>
          <p:cNvSpPr/>
          <p:nvPr/>
        </p:nvSpPr>
        <p:spPr>
          <a:xfrm>
            <a:off x="-4584283" y="2489887"/>
            <a:ext cx="4584283" cy="9391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u="sng" dirty="0">
                <a:solidFill>
                  <a:srgbClr val="C00000"/>
                </a:solidFill>
                <a:latin typeface="Bookman Old Style" panose="02050604050505020204" pitchFamily="18" charset="0"/>
              </a:rPr>
              <a:t>LA patience:</a:t>
            </a:r>
          </a:p>
        </p:txBody>
      </p:sp>
      <p:sp>
        <p:nvSpPr>
          <p:cNvPr id="35" name="Rectangle 34">
            <a:extLst>
              <a:ext uri="{FF2B5EF4-FFF2-40B4-BE49-F238E27FC236}">
                <a16:creationId xmlns:a16="http://schemas.microsoft.com/office/drawing/2014/main" id="{636F7C42-915C-4603-BA2F-91AE561A1DFC}"/>
              </a:ext>
            </a:extLst>
          </p:cNvPr>
          <p:cNvSpPr/>
          <p:nvPr/>
        </p:nvSpPr>
        <p:spPr>
          <a:xfrm>
            <a:off x="-5688153" y="3570180"/>
            <a:ext cx="5688153" cy="1458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i="0" u="none" strike="noStrike" dirty="0">
                <a:solidFill>
                  <a:schemeClr val="tx1"/>
                </a:solidFill>
                <a:effectLst/>
                <a:latin typeface="inherit"/>
              </a:rPr>
              <a:t>Le moteur de l’entrepreneuriat</a:t>
            </a:r>
            <a:endParaRPr lang="fr-FR" sz="3200" dirty="0">
              <a:solidFill>
                <a:schemeClr val="tx1"/>
              </a:solidFill>
            </a:endParaRPr>
          </a:p>
        </p:txBody>
      </p:sp>
    </p:spTree>
    <p:extLst>
      <p:ext uri="{BB962C8B-B14F-4D97-AF65-F5344CB8AC3E}">
        <p14:creationId xmlns:p14="http://schemas.microsoft.com/office/powerpoint/2010/main" val="382242604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2C885A-7A32-47AD-95E8-0B226B4453C4}"/>
              </a:ext>
            </a:extLst>
          </p:cNvPr>
          <p:cNvGrpSpPr/>
          <p:nvPr/>
        </p:nvGrpSpPr>
        <p:grpSpPr>
          <a:xfrm>
            <a:off x="1666569" y="400524"/>
            <a:ext cx="9009669" cy="1230568"/>
            <a:chOff x="-75698" y="844063"/>
            <a:chExt cx="3851197" cy="908536"/>
          </a:xfrm>
        </p:grpSpPr>
        <p:sp>
          <p:nvSpPr>
            <p:cNvPr id="5" name="Rectangle 4">
              <a:extLst>
                <a:ext uri="{FF2B5EF4-FFF2-40B4-BE49-F238E27FC236}">
                  <a16:creationId xmlns:a16="http://schemas.microsoft.com/office/drawing/2014/main" id="{D0A969CE-6603-4F9D-A166-8A45E94080D5}"/>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Les compétences requises pour réussir dans l'entrepreneuriat</a:t>
              </a:r>
            </a:p>
          </p:txBody>
        </p:sp>
        <p:sp>
          <p:nvSpPr>
            <p:cNvPr id="6" name="Rectangle 5">
              <a:extLst>
                <a:ext uri="{FF2B5EF4-FFF2-40B4-BE49-F238E27FC236}">
                  <a16:creationId xmlns:a16="http://schemas.microsoft.com/office/drawing/2014/main" id="{F3971B1D-E314-443B-87E7-E49CCBE6F464}"/>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4" name="Picture 13">
            <a:extLst>
              <a:ext uri="{FF2B5EF4-FFF2-40B4-BE49-F238E27FC236}">
                <a16:creationId xmlns:a16="http://schemas.microsoft.com/office/drawing/2014/main" id="{6057C56B-481B-4C78-B4C7-7CDC9F032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071" y="3429000"/>
            <a:ext cx="4868562" cy="2830768"/>
          </a:xfrm>
          <a:prstGeom prst="rect">
            <a:avLst/>
          </a:prstGeom>
        </p:spPr>
      </p:pic>
      <p:sp>
        <p:nvSpPr>
          <p:cNvPr id="15" name="Rectangle 14">
            <a:extLst>
              <a:ext uri="{FF2B5EF4-FFF2-40B4-BE49-F238E27FC236}">
                <a16:creationId xmlns:a16="http://schemas.microsoft.com/office/drawing/2014/main" id="{2793F007-F273-4145-BFD8-ABE7E75B3422}"/>
              </a:ext>
            </a:extLst>
          </p:cNvPr>
          <p:cNvSpPr/>
          <p:nvPr/>
        </p:nvSpPr>
        <p:spPr>
          <a:xfrm>
            <a:off x="712647" y="2489887"/>
            <a:ext cx="4584283" cy="9391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u="sng" dirty="0">
                <a:solidFill>
                  <a:srgbClr val="C00000"/>
                </a:solidFill>
                <a:latin typeface="Bookman Old Style" panose="02050604050505020204" pitchFamily="18" charset="0"/>
              </a:rPr>
              <a:t>LA patience:</a:t>
            </a:r>
          </a:p>
        </p:txBody>
      </p:sp>
      <p:sp>
        <p:nvSpPr>
          <p:cNvPr id="35" name="Rectangle 34">
            <a:extLst>
              <a:ext uri="{FF2B5EF4-FFF2-40B4-BE49-F238E27FC236}">
                <a16:creationId xmlns:a16="http://schemas.microsoft.com/office/drawing/2014/main" id="{636F7C42-915C-4603-BA2F-91AE561A1DFC}"/>
              </a:ext>
            </a:extLst>
          </p:cNvPr>
          <p:cNvSpPr/>
          <p:nvPr/>
        </p:nvSpPr>
        <p:spPr>
          <a:xfrm>
            <a:off x="1206918" y="3558746"/>
            <a:ext cx="5688153" cy="1458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i="0" u="none" strike="noStrike" dirty="0">
                <a:solidFill>
                  <a:schemeClr val="tx1"/>
                </a:solidFill>
                <a:effectLst/>
                <a:latin typeface="inherit"/>
              </a:rPr>
              <a:t>Le moteur de l’entrepreneuriat</a:t>
            </a:r>
            <a:endParaRPr lang="fr-FR" sz="3200" dirty="0">
              <a:solidFill>
                <a:schemeClr val="tx1"/>
              </a:solidFill>
            </a:endParaRPr>
          </a:p>
        </p:txBody>
      </p:sp>
    </p:spTree>
    <p:extLst>
      <p:ext uri="{BB962C8B-B14F-4D97-AF65-F5344CB8AC3E}">
        <p14:creationId xmlns:p14="http://schemas.microsoft.com/office/powerpoint/2010/main" val="138021050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2C885A-7A32-47AD-95E8-0B226B4453C4}"/>
              </a:ext>
            </a:extLst>
          </p:cNvPr>
          <p:cNvGrpSpPr/>
          <p:nvPr/>
        </p:nvGrpSpPr>
        <p:grpSpPr>
          <a:xfrm>
            <a:off x="1666569" y="400524"/>
            <a:ext cx="9009669" cy="1230568"/>
            <a:chOff x="-75698" y="844063"/>
            <a:chExt cx="3851197" cy="908536"/>
          </a:xfrm>
        </p:grpSpPr>
        <p:sp>
          <p:nvSpPr>
            <p:cNvPr id="5" name="Rectangle 4">
              <a:extLst>
                <a:ext uri="{FF2B5EF4-FFF2-40B4-BE49-F238E27FC236}">
                  <a16:creationId xmlns:a16="http://schemas.microsoft.com/office/drawing/2014/main" id="{D0A969CE-6603-4F9D-A166-8A45E94080D5}"/>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Les compétences requises pour réussir dans l'entrepreneuriat</a:t>
              </a:r>
            </a:p>
          </p:txBody>
        </p:sp>
        <p:sp>
          <p:nvSpPr>
            <p:cNvPr id="6" name="Rectangle 5">
              <a:extLst>
                <a:ext uri="{FF2B5EF4-FFF2-40B4-BE49-F238E27FC236}">
                  <a16:creationId xmlns:a16="http://schemas.microsoft.com/office/drawing/2014/main" id="{F3971B1D-E314-443B-87E7-E49CCBE6F464}"/>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4" name="Picture 13">
            <a:extLst>
              <a:ext uri="{FF2B5EF4-FFF2-40B4-BE49-F238E27FC236}">
                <a16:creationId xmlns:a16="http://schemas.microsoft.com/office/drawing/2014/main" id="{6057C56B-481B-4C78-B4C7-7CDC9F032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0" y="3429000"/>
            <a:ext cx="4868562" cy="2830768"/>
          </a:xfrm>
          <a:prstGeom prst="rect">
            <a:avLst/>
          </a:prstGeom>
        </p:spPr>
      </p:pic>
      <p:sp>
        <p:nvSpPr>
          <p:cNvPr id="15" name="Rectangle 14">
            <a:extLst>
              <a:ext uri="{FF2B5EF4-FFF2-40B4-BE49-F238E27FC236}">
                <a16:creationId xmlns:a16="http://schemas.microsoft.com/office/drawing/2014/main" id="{2793F007-F273-4145-BFD8-ABE7E75B3422}"/>
              </a:ext>
            </a:extLst>
          </p:cNvPr>
          <p:cNvSpPr/>
          <p:nvPr/>
        </p:nvSpPr>
        <p:spPr>
          <a:xfrm>
            <a:off x="-4584283" y="2489887"/>
            <a:ext cx="4584283" cy="9391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u="sng" dirty="0">
                <a:solidFill>
                  <a:srgbClr val="C00000"/>
                </a:solidFill>
                <a:latin typeface="Bookman Old Style" panose="02050604050505020204" pitchFamily="18" charset="0"/>
              </a:rPr>
              <a:t>LA patience:</a:t>
            </a:r>
          </a:p>
        </p:txBody>
      </p:sp>
      <p:sp>
        <p:nvSpPr>
          <p:cNvPr id="35" name="Rectangle 34">
            <a:extLst>
              <a:ext uri="{FF2B5EF4-FFF2-40B4-BE49-F238E27FC236}">
                <a16:creationId xmlns:a16="http://schemas.microsoft.com/office/drawing/2014/main" id="{636F7C42-915C-4603-BA2F-91AE561A1DFC}"/>
              </a:ext>
            </a:extLst>
          </p:cNvPr>
          <p:cNvSpPr/>
          <p:nvPr/>
        </p:nvSpPr>
        <p:spPr>
          <a:xfrm>
            <a:off x="-5688153" y="3570180"/>
            <a:ext cx="5688153" cy="1458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i="0" u="none" strike="noStrike" dirty="0">
                <a:solidFill>
                  <a:schemeClr val="tx1"/>
                </a:solidFill>
                <a:effectLst/>
                <a:latin typeface="inherit"/>
              </a:rPr>
              <a:t>Le moteur de l’entrepreneuriat</a:t>
            </a:r>
            <a:endParaRPr lang="fr-FR" sz="3200" dirty="0">
              <a:solidFill>
                <a:schemeClr val="tx1"/>
              </a:solidFill>
            </a:endParaRPr>
          </a:p>
        </p:txBody>
      </p:sp>
      <p:grpSp>
        <p:nvGrpSpPr>
          <p:cNvPr id="8" name="Group 7">
            <a:extLst>
              <a:ext uri="{FF2B5EF4-FFF2-40B4-BE49-F238E27FC236}">
                <a16:creationId xmlns:a16="http://schemas.microsoft.com/office/drawing/2014/main" id="{80DAB0C2-9D92-4BF6-B206-1E80168E6CD3}"/>
              </a:ext>
            </a:extLst>
          </p:cNvPr>
          <p:cNvGrpSpPr/>
          <p:nvPr/>
        </p:nvGrpSpPr>
        <p:grpSpPr>
          <a:xfrm>
            <a:off x="1666569" y="400524"/>
            <a:ext cx="9009669" cy="1230568"/>
            <a:chOff x="-75698" y="844063"/>
            <a:chExt cx="3851197" cy="908536"/>
          </a:xfrm>
        </p:grpSpPr>
        <p:sp>
          <p:nvSpPr>
            <p:cNvPr id="9" name="Rectangle 8">
              <a:extLst>
                <a:ext uri="{FF2B5EF4-FFF2-40B4-BE49-F238E27FC236}">
                  <a16:creationId xmlns:a16="http://schemas.microsoft.com/office/drawing/2014/main" id="{1FDBE697-92F4-47DD-AA58-E5A46FC35C27}"/>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Les compétences requises pour réussir dans l'entrepreneuriat</a:t>
              </a:r>
            </a:p>
          </p:txBody>
        </p:sp>
        <p:sp>
          <p:nvSpPr>
            <p:cNvPr id="10" name="Rectangle 9">
              <a:extLst>
                <a:ext uri="{FF2B5EF4-FFF2-40B4-BE49-F238E27FC236}">
                  <a16:creationId xmlns:a16="http://schemas.microsoft.com/office/drawing/2014/main" id="{C978C583-27A9-4F15-8795-265813FDD5BE}"/>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1" name="Picture 10">
            <a:extLst>
              <a:ext uri="{FF2B5EF4-FFF2-40B4-BE49-F238E27FC236}">
                <a16:creationId xmlns:a16="http://schemas.microsoft.com/office/drawing/2014/main" id="{3E9C4FC1-2718-4D57-9BC6-D58671C09AC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192000" y="3429000"/>
            <a:ext cx="4253886" cy="2830768"/>
          </a:xfrm>
          <a:prstGeom prst="rect">
            <a:avLst/>
          </a:prstGeom>
        </p:spPr>
      </p:pic>
      <p:sp>
        <p:nvSpPr>
          <p:cNvPr id="12" name="Rectangle 11">
            <a:extLst>
              <a:ext uri="{FF2B5EF4-FFF2-40B4-BE49-F238E27FC236}">
                <a16:creationId xmlns:a16="http://schemas.microsoft.com/office/drawing/2014/main" id="{5DFC316C-F149-4785-A44A-10CEB74FEE55}"/>
              </a:ext>
            </a:extLst>
          </p:cNvPr>
          <p:cNvSpPr/>
          <p:nvPr/>
        </p:nvSpPr>
        <p:spPr>
          <a:xfrm>
            <a:off x="-4734217" y="2489887"/>
            <a:ext cx="4584283" cy="9391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i="0" u="sng" strike="noStrike" dirty="0">
                <a:solidFill>
                  <a:srgbClr val="C00000"/>
                </a:solidFill>
                <a:latin typeface="Bookman Old Style" panose="02050604050505020204" pitchFamily="18" charset="0"/>
              </a:rPr>
              <a:t>L’innovation:</a:t>
            </a:r>
            <a:endParaRPr lang="fr-FR" sz="4800" b="1" i="0" u="sng" strike="noStrike" dirty="0">
              <a:solidFill>
                <a:srgbClr val="C00000"/>
              </a:solidFill>
              <a:effectLst/>
              <a:latin typeface="Copperplate Gothic Bold" panose="020E0705020206020404" pitchFamily="34" charset="0"/>
            </a:endParaRPr>
          </a:p>
        </p:txBody>
      </p:sp>
      <p:sp>
        <p:nvSpPr>
          <p:cNvPr id="13" name="Rectangle 12">
            <a:extLst>
              <a:ext uri="{FF2B5EF4-FFF2-40B4-BE49-F238E27FC236}">
                <a16:creationId xmlns:a16="http://schemas.microsoft.com/office/drawing/2014/main" id="{BEC63C82-73CD-4008-89A2-AF75D6E9E27A}"/>
              </a:ext>
            </a:extLst>
          </p:cNvPr>
          <p:cNvSpPr/>
          <p:nvPr/>
        </p:nvSpPr>
        <p:spPr>
          <a:xfrm>
            <a:off x="-5286153" y="3429000"/>
            <a:ext cx="5688153" cy="1458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i="0" u="none" strike="noStrike" dirty="0">
                <a:solidFill>
                  <a:schemeClr val="tx1"/>
                </a:solidFill>
                <a:effectLst/>
                <a:latin typeface="inherit"/>
              </a:rPr>
              <a:t>Pionnier de nouvelles idées</a:t>
            </a:r>
            <a:endParaRPr lang="fr-FR" sz="3200" dirty="0">
              <a:solidFill>
                <a:schemeClr val="tx1"/>
              </a:solidFill>
            </a:endParaRPr>
          </a:p>
        </p:txBody>
      </p:sp>
    </p:spTree>
    <p:extLst>
      <p:ext uri="{BB962C8B-B14F-4D97-AF65-F5344CB8AC3E}">
        <p14:creationId xmlns:p14="http://schemas.microsoft.com/office/powerpoint/2010/main" val="223798403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B5DC96-07EF-4E52-9511-860557C881EE}"/>
              </a:ext>
            </a:extLst>
          </p:cNvPr>
          <p:cNvPicPr>
            <a:picLocks noChangeAspect="1"/>
          </p:cNvPicPr>
          <p:nvPr/>
        </p:nvPicPr>
        <p:blipFill rotWithShape="1">
          <a:blip r:embed="rId2">
            <a:extLst>
              <a:ext uri="{28A0092B-C50C-407E-A947-70E740481C1C}">
                <a14:useLocalDpi xmlns:a14="http://schemas.microsoft.com/office/drawing/2010/main" val="0"/>
              </a:ext>
            </a:extLst>
          </a:blip>
          <a:srcRect t="1" b="30667"/>
          <a:stretch/>
        </p:blipFill>
        <p:spPr>
          <a:xfrm>
            <a:off x="1909752" y="0"/>
            <a:ext cx="7954485" cy="2377439"/>
          </a:xfrm>
          <a:prstGeom prst="rect">
            <a:avLst/>
          </a:prstGeom>
        </p:spPr>
      </p:pic>
      <p:sp>
        <p:nvSpPr>
          <p:cNvPr id="4" name="Rectangle 3">
            <a:extLst>
              <a:ext uri="{FF2B5EF4-FFF2-40B4-BE49-F238E27FC236}">
                <a16:creationId xmlns:a16="http://schemas.microsoft.com/office/drawing/2014/main" id="{5E715DDF-D898-4351-A2A9-197A7306708E}"/>
              </a:ext>
            </a:extLst>
          </p:cNvPr>
          <p:cNvSpPr/>
          <p:nvPr/>
        </p:nvSpPr>
        <p:spPr>
          <a:xfrm>
            <a:off x="658368" y="2926076"/>
            <a:ext cx="3858768" cy="502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SAID BZIOUI</a:t>
            </a:r>
          </a:p>
        </p:txBody>
      </p:sp>
      <p:sp>
        <p:nvSpPr>
          <p:cNvPr id="5" name="Rectangle 4">
            <a:extLst>
              <a:ext uri="{FF2B5EF4-FFF2-40B4-BE49-F238E27FC236}">
                <a16:creationId xmlns:a16="http://schemas.microsoft.com/office/drawing/2014/main" id="{DDE3A0A4-805F-41D1-8D8F-24EBD1D5CF6C}"/>
              </a:ext>
            </a:extLst>
          </p:cNvPr>
          <p:cNvSpPr/>
          <p:nvPr/>
        </p:nvSpPr>
        <p:spPr>
          <a:xfrm>
            <a:off x="658368" y="3502142"/>
            <a:ext cx="3858768" cy="502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fr-FR" sz="2800" b="1" dirty="0"/>
              <a:t>KHALID ELAASRI</a:t>
            </a:r>
          </a:p>
        </p:txBody>
      </p:sp>
      <p:sp>
        <p:nvSpPr>
          <p:cNvPr id="6" name="Rectangle 5">
            <a:extLst>
              <a:ext uri="{FF2B5EF4-FFF2-40B4-BE49-F238E27FC236}">
                <a16:creationId xmlns:a16="http://schemas.microsoft.com/office/drawing/2014/main" id="{13FC96D3-0A35-4C57-9F67-CB47D99C755B}"/>
              </a:ext>
            </a:extLst>
          </p:cNvPr>
          <p:cNvSpPr/>
          <p:nvPr/>
        </p:nvSpPr>
        <p:spPr>
          <a:xfrm>
            <a:off x="658368" y="4078208"/>
            <a:ext cx="3858768" cy="502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ANWAR ESABIRI</a:t>
            </a:r>
          </a:p>
        </p:txBody>
      </p:sp>
      <p:sp>
        <p:nvSpPr>
          <p:cNvPr id="7" name="Rectangle 6">
            <a:extLst>
              <a:ext uri="{FF2B5EF4-FFF2-40B4-BE49-F238E27FC236}">
                <a16:creationId xmlns:a16="http://schemas.microsoft.com/office/drawing/2014/main" id="{E19490B9-495F-4319-9D34-6B3CC37DBD55}"/>
              </a:ext>
            </a:extLst>
          </p:cNvPr>
          <p:cNvSpPr/>
          <p:nvPr/>
        </p:nvSpPr>
        <p:spPr>
          <a:xfrm>
            <a:off x="-4096512" y="4754901"/>
            <a:ext cx="3858768" cy="502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ILYAS ESSANI</a:t>
            </a:r>
          </a:p>
        </p:txBody>
      </p:sp>
      <p:sp>
        <p:nvSpPr>
          <p:cNvPr id="8" name="Rectangle 7">
            <a:extLst>
              <a:ext uri="{FF2B5EF4-FFF2-40B4-BE49-F238E27FC236}">
                <a16:creationId xmlns:a16="http://schemas.microsoft.com/office/drawing/2014/main" id="{09D71F52-4F62-4D5F-A9D9-C21F6F1EF33B}"/>
              </a:ext>
            </a:extLst>
          </p:cNvPr>
          <p:cNvSpPr/>
          <p:nvPr/>
        </p:nvSpPr>
        <p:spPr>
          <a:xfrm>
            <a:off x="3674146" y="2322574"/>
            <a:ext cx="5157216" cy="502924"/>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C00000"/>
                </a:solidFill>
                <a:latin typeface="Consolas" panose="020B0609020204030204" pitchFamily="49" charset="0"/>
              </a:rPr>
              <a:t>RÉALISER PAR:</a:t>
            </a:r>
          </a:p>
        </p:txBody>
      </p:sp>
    </p:spTree>
    <p:extLst>
      <p:ext uri="{BB962C8B-B14F-4D97-AF65-F5344CB8AC3E}">
        <p14:creationId xmlns:p14="http://schemas.microsoft.com/office/powerpoint/2010/main" val="411988837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2C885A-7A32-47AD-95E8-0B226B4453C4}"/>
              </a:ext>
            </a:extLst>
          </p:cNvPr>
          <p:cNvGrpSpPr/>
          <p:nvPr/>
        </p:nvGrpSpPr>
        <p:grpSpPr>
          <a:xfrm>
            <a:off x="1666569" y="400524"/>
            <a:ext cx="9009669" cy="1230568"/>
            <a:chOff x="-75698" y="844063"/>
            <a:chExt cx="3851197" cy="908536"/>
          </a:xfrm>
        </p:grpSpPr>
        <p:sp>
          <p:nvSpPr>
            <p:cNvPr id="5" name="Rectangle 4">
              <a:extLst>
                <a:ext uri="{FF2B5EF4-FFF2-40B4-BE49-F238E27FC236}">
                  <a16:creationId xmlns:a16="http://schemas.microsoft.com/office/drawing/2014/main" id="{D0A969CE-6603-4F9D-A166-8A45E94080D5}"/>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Les compétences requises pour réussir dans l'entrepreneuriat</a:t>
              </a:r>
            </a:p>
          </p:txBody>
        </p:sp>
        <p:sp>
          <p:nvSpPr>
            <p:cNvPr id="6" name="Rectangle 5">
              <a:extLst>
                <a:ext uri="{FF2B5EF4-FFF2-40B4-BE49-F238E27FC236}">
                  <a16:creationId xmlns:a16="http://schemas.microsoft.com/office/drawing/2014/main" id="{F3971B1D-E314-443B-87E7-E49CCBE6F464}"/>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4" name="Picture 13">
            <a:extLst>
              <a:ext uri="{FF2B5EF4-FFF2-40B4-BE49-F238E27FC236}">
                <a16:creationId xmlns:a16="http://schemas.microsoft.com/office/drawing/2014/main" id="{6057C56B-481B-4C78-B4C7-7CDC9F032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02409" y="3429000"/>
            <a:ext cx="4253886" cy="2830768"/>
          </a:xfrm>
          <a:prstGeom prst="rect">
            <a:avLst/>
          </a:prstGeom>
        </p:spPr>
      </p:pic>
      <p:sp>
        <p:nvSpPr>
          <p:cNvPr id="15" name="Rectangle 14">
            <a:extLst>
              <a:ext uri="{FF2B5EF4-FFF2-40B4-BE49-F238E27FC236}">
                <a16:creationId xmlns:a16="http://schemas.microsoft.com/office/drawing/2014/main" id="{2793F007-F273-4145-BFD8-ABE7E75B3422}"/>
              </a:ext>
            </a:extLst>
          </p:cNvPr>
          <p:cNvSpPr/>
          <p:nvPr/>
        </p:nvSpPr>
        <p:spPr>
          <a:xfrm>
            <a:off x="712647" y="2489887"/>
            <a:ext cx="4584283" cy="9391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i="0" u="sng" strike="noStrike" dirty="0">
                <a:solidFill>
                  <a:srgbClr val="C00000"/>
                </a:solidFill>
                <a:latin typeface="Bookman Old Style" panose="02050604050505020204" pitchFamily="18" charset="0"/>
              </a:rPr>
              <a:t>L’innovation:</a:t>
            </a:r>
            <a:endParaRPr lang="fr-FR" sz="4800" b="1" i="0" u="sng" strike="noStrike" dirty="0">
              <a:solidFill>
                <a:srgbClr val="C00000"/>
              </a:solidFill>
              <a:effectLst/>
              <a:latin typeface="Copperplate Gothic Bold" panose="020E0705020206020404" pitchFamily="34" charset="0"/>
            </a:endParaRPr>
          </a:p>
        </p:txBody>
      </p:sp>
      <p:sp>
        <p:nvSpPr>
          <p:cNvPr id="35" name="Rectangle 34">
            <a:extLst>
              <a:ext uri="{FF2B5EF4-FFF2-40B4-BE49-F238E27FC236}">
                <a16:creationId xmlns:a16="http://schemas.microsoft.com/office/drawing/2014/main" id="{636F7C42-915C-4603-BA2F-91AE561A1DFC}"/>
              </a:ext>
            </a:extLst>
          </p:cNvPr>
          <p:cNvSpPr/>
          <p:nvPr/>
        </p:nvSpPr>
        <p:spPr>
          <a:xfrm>
            <a:off x="1206918" y="3558746"/>
            <a:ext cx="5688153" cy="1458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i="0" u="none" strike="noStrike" dirty="0">
                <a:solidFill>
                  <a:schemeClr val="tx1"/>
                </a:solidFill>
                <a:effectLst/>
                <a:latin typeface="inherit"/>
              </a:rPr>
              <a:t>Pionnier de nouvelles idées</a:t>
            </a:r>
            <a:endParaRPr lang="fr-FR" sz="3200" dirty="0">
              <a:solidFill>
                <a:schemeClr val="tx1"/>
              </a:solidFill>
            </a:endParaRPr>
          </a:p>
        </p:txBody>
      </p:sp>
    </p:spTree>
    <p:extLst>
      <p:ext uri="{BB962C8B-B14F-4D97-AF65-F5344CB8AC3E}">
        <p14:creationId xmlns:p14="http://schemas.microsoft.com/office/powerpoint/2010/main" val="59152576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2C885A-7A32-47AD-95E8-0B226B4453C4}"/>
              </a:ext>
            </a:extLst>
          </p:cNvPr>
          <p:cNvGrpSpPr/>
          <p:nvPr/>
        </p:nvGrpSpPr>
        <p:grpSpPr>
          <a:xfrm>
            <a:off x="1666569" y="400524"/>
            <a:ext cx="9009669" cy="1230568"/>
            <a:chOff x="-75698" y="844063"/>
            <a:chExt cx="3851197" cy="908536"/>
          </a:xfrm>
        </p:grpSpPr>
        <p:sp>
          <p:nvSpPr>
            <p:cNvPr id="5" name="Rectangle 4">
              <a:extLst>
                <a:ext uri="{FF2B5EF4-FFF2-40B4-BE49-F238E27FC236}">
                  <a16:creationId xmlns:a16="http://schemas.microsoft.com/office/drawing/2014/main" id="{D0A969CE-6603-4F9D-A166-8A45E94080D5}"/>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Les compétences requises pour réussir dans l'entrepreneuriat</a:t>
              </a:r>
            </a:p>
          </p:txBody>
        </p:sp>
        <p:sp>
          <p:nvSpPr>
            <p:cNvPr id="6" name="Rectangle 5">
              <a:extLst>
                <a:ext uri="{FF2B5EF4-FFF2-40B4-BE49-F238E27FC236}">
                  <a16:creationId xmlns:a16="http://schemas.microsoft.com/office/drawing/2014/main" id="{F3971B1D-E314-443B-87E7-E49CCBE6F464}"/>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4" name="Picture 13">
            <a:extLst>
              <a:ext uri="{FF2B5EF4-FFF2-40B4-BE49-F238E27FC236}">
                <a16:creationId xmlns:a16="http://schemas.microsoft.com/office/drawing/2014/main" id="{6057C56B-481B-4C78-B4C7-7CDC9F032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0" y="3429000"/>
            <a:ext cx="4868562" cy="2830768"/>
          </a:xfrm>
          <a:prstGeom prst="rect">
            <a:avLst/>
          </a:prstGeom>
        </p:spPr>
      </p:pic>
      <p:sp>
        <p:nvSpPr>
          <p:cNvPr id="15" name="Rectangle 14">
            <a:extLst>
              <a:ext uri="{FF2B5EF4-FFF2-40B4-BE49-F238E27FC236}">
                <a16:creationId xmlns:a16="http://schemas.microsoft.com/office/drawing/2014/main" id="{2793F007-F273-4145-BFD8-ABE7E75B3422}"/>
              </a:ext>
            </a:extLst>
          </p:cNvPr>
          <p:cNvSpPr/>
          <p:nvPr/>
        </p:nvSpPr>
        <p:spPr>
          <a:xfrm>
            <a:off x="-4584283" y="2489887"/>
            <a:ext cx="4584283" cy="9391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u="sng" dirty="0">
                <a:solidFill>
                  <a:srgbClr val="C00000"/>
                </a:solidFill>
                <a:latin typeface="Bookman Old Style" panose="02050604050505020204" pitchFamily="18" charset="0"/>
              </a:rPr>
              <a:t>LA patience:</a:t>
            </a:r>
          </a:p>
        </p:txBody>
      </p:sp>
      <p:sp>
        <p:nvSpPr>
          <p:cNvPr id="35" name="Rectangle 34">
            <a:extLst>
              <a:ext uri="{FF2B5EF4-FFF2-40B4-BE49-F238E27FC236}">
                <a16:creationId xmlns:a16="http://schemas.microsoft.com/office/drawing/2014/main" id="{636F7C42-915C-4603-BA2F-91AE561A1DFC}"/>
              </a:ext>
            </a:extLst>
          </p:cNvPr>
          <p:cNvSpPr/>
          <p:nvPr/>
        </p:nvSpPr>
        <p:spPr>
          <a:xfrm>
            <a:off x="-5688153" y="3570180"/>
            <a:ext cx="5688153" cy="1458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i="0" u="none" strike="noStrike" dirty="0">
                <a:solidFill>
                  <a:schemeClr val="tx1"/>
                </a:solidFill>
                <a:effectLst/>
                <a:latin typeface="inherit"/>
              </a:rPr>
              <a:t>Le moteur de l’entrepreneuriat</a:t>
            </a:r>
            <a:endParaRPr lang="fr-FR" sz="3200" dirty="0">
              <a:solidFill>
                <a:schemeClr val="tx1"/>
              </a:solidFill>
            </a:endParaRPr>
          </a:p>
        </p:txBody>
      </p:sp>
      <p:grpSp>
        <p:nvGrpSpPr>
          <p:cNvPr id="8" name="Group 7">
            <a:extLst>
              <a:ext uri="{FF2B5EF4-FFF2-40B4-BE49-F238E27FC236}">
                <a16:creationId xmlns:a16="http://schemas.microsoft.com/office/drawing/2014/main" id="{80DAB0C2-9D92-4BF6-B206-1E80168E6CD3}"/>
              </a:ext>
            </a:extLst>
          </p:cNvPr>
          <p:cNvGrpSpPr/>
          <p:nvPr/>
        </p:nvGrpSpPr>
        <p:grpSpPr>
          <a:xfrm>
            <a:off x="1666569" y="400524"/>
            <a:ext cx="9009669" cy="1230568"/>
            <a:chOff x="-75698" y="844063"/>
            <a:chExt cx="3851197" cy="908536"/>
          </a:xfrm>
        </p:grpSpPr>
        <p:sp>
          <p:nvSpPr>
            <p:cNvPr id="9" name="Rectangle 8">
              <a:extLst>
                <a:ext uri="{FF2B5EF4-FFF2-40B4-BE49-F238E27FC236}">
                  <a16:creationId xmlns:a16="http://schemas.microsoft.com/office/drawing/2014/main" id="{1FDBE697-92F4-47DD-AA58-E5A46FC35C27}"/>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Les compétences requises pour réussir dans l'entrepreneuriat</a:t>
              </a:r>
            </a:p>
          </p:txBody>
        </p:sp>
        <p:sp>
          <p:nvSpPr>
            <p:cNvPr id="10" name="Rectangle 9">
              <a:extLst>
                <a:ext uri="{FF2B5EF4-FFF2-40B4-BE49-F238E27FC236}">
                  <a16:creationId xmlns:a16="http://schemas.microsoft.com/office/drawing/2014/main" id="{C978C583-27A9-4F15-8795-265813FDD5BE}"/>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1" name="Picture 10">
            <a:extLst>
              <a:ext uri="{FF2B5EF4-FFF2-40B4-BE49-F238E27FC236}">
                <a16:creationId xmlns:a16="http://schemas.microsoft.com/office/drawing/2014/main" id="{3E9C4FC1-2718-4D57-9BC6-D58671C09AC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192000" y="3429000"/>
            <a:ext cx="4253886" cy="2830768"/>
          </a:xfrm>
          <a:prstGeom prst="rect">
            <a:avLst/>
          </a:prstGeom>
        </p:spPr>
      </p:pic>
      <p:sp>
        <p:nvSpPr>
          <p:cNvPr id="12" name="Rectangle 11">
            <a:extLst>
              <a:ext uri="{FF2B5EF4-FFF2-40B4-BE49-F238E27FC236}">
                <a16:creationId xmlns:a16="http://schemas.microsoft.com/office/drawing/2014/main" id="{5DFC316C-F149-4785-A44A-10CEB74FEE55}"/>
              </a:ext>
            </a:extLst>
          </p:cNvPr>
          <p:cNvSpPr/>
          <p:nvPr/>
        </p:nvSpPr>
        <p:spPr>
          <a:xfrm>
            <a:off x="-4734217" y="2489887"/>
            <a:ext cx="4584283" cy="9391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i="0" u="sng" strike="noStrike" dirty="0">
                <a:solidFill>
                  <a:srgbClr val="C00000"/>
                </a:solidFill>
                <a:latin typeface="Bookman Old Style" panose="02050604050505020204" pitchFamily="18" charset="0"/>
              </a:rPr>
              <a:t>L’innovation:</a:t>
            </a:r>
            <a:endParaRPr lang="fr-FR" sz="4800" b="1" i="0" u="sng" strike="noStrike" dirty="0">
              <a:solidFill>
                <a:srgbClr val="C00000"/>
              </a:solidFill>
              <a:effectLst/>
              <a:latin typeface="Copperplate Gothic Bold" panose="020E0705020206020404" pitchFamily="34" charset="0"/>
            </a:endParaRPr>
          </a:p>
        </p:txBody>
      </p:sp>
      <p:sp>
        <p:nvSpPr>
          <p:cNvPr id="13" name="Rectangle 12">
            <a:extLst>
              <a:ext uri="{FF2B5EF4-FFF2-40B4-BE49-F238E27FC236}">
                <a16:creationId xmlns:a16="http://schemas.microsoft.com/office/drawing/2014/main" id="{BEC63C82-73CD-4008-89A2-AF75D6E9E27A}"/>
              </a:ext>
            </a:extLst>
          </p:cNvPr>
          <p:cNvSpPr/>
          <p:nvPr/>
        </p:nvSpPr>
        <p:spPr>
          <a:xfrm>
            <a:off x="-5286153" y="3429000"/>
            <a:ext cx="5688153" cy="1458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i="0" u="none" strike="noStrike" dirty="0">
                <a:solidFill>
                  <a:schemeClr val="tx1"/>
                </a:solidFill>
                <a:effectLst/>
                <a:latin typeface="inherit"/>
              </a:rPr>
              <a:t>Pionnier de nouvelles idées</a:t>
            </a:r>
            <a:endParaRPr lang="fr-FR" sz="3200" dirty="0">
              <a:solidFill>
                <a:schemeClr val="tx1"/>
              </a:solidFill>
            </a:endParaRPr>
          </a:p>
        </p:txBody>
      </p:sp>
      <p:grpSp>
        <p:nvGrpSpPr>
          <p:cNvPr id="16" name="Group 15">
            <a:extLst>
              <a:ext uri="{FF2B5EF4-FFF2-40B4-BE49-F238E27FC236}">
                <a16:creationId xmlns:a16="http://schemas.microsoft.com/office/drawing/2014/main" id="{802AC08E-F12F-4938-8A58-0468778FCD87}"/>
              </a:ext>
            </a:extLst>
          </p:cNvPr>
          <p:cNvGrpSpPr/>
          <p:nvPr/>
        </p:nvGrpSpPr>
        <p:grpSpPr>
          <a:xfrm>
            <a:off x="1666569" y="400524"/>
            <a:ext cx="9009669" cy="1230568"/>
            <a:chOff x="-75698" y="844063"/>
            <a:chExt cx="3851197" cy="908536"/>
          </a:xfrm>
        </p:grpSpPr>
        <p:sp>
          <p:nvSpPr>
            <p:cNvPr id="17" name="Rectangle 16">
              <a:extLst>
                <a:ext uri="{FF2B5EF4-FFF2-40B4-BE49-F238E27FC236}">
                  <a16:creationId xmlns:a16="http://schemas.microsoft.com/office/drawing/2014/main" id="{34F40A89-8299-47E7-8815-E60777123256}"/>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Les compétences requises pour réussir dans l'entrepreneuriat</a:t>
              </a:r>
            </a:p>
          </p:txBody>
        </p:sp>
        <p:sp>
          <p:nvSpPr>
            <p:cNvPr id="18" name="Rectangle 17">
              <a:extLst>
                <a:ext uri="{FF2B5EF4-FFF2-40B4-BE49-F238E27FC236}">
                  <a16:creationId xmlns:a16="http://schemas.microsoft.com/office/drawing/2014/main" id="{121906AA-4E29-4932-8192-6AD9D646D469}"/>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9" name="Picture 18">
            <a:extLst>
              <a:ext uri="{FF2B5EF4-FFF2-40B4-BE49-F238E27FC236}">
                <a16:creationId xmlns:a16="http://schemas.microsoft.com/office/drawing/2014/main" id="{D9F421DA-958A-4095-8BEC-BF39D09A0DD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192000" y="3429000"/>
            <a:ext cx="4237676" cy="2830768"/>
          </a:xfrm>
          <a:prstGeom prst="rect">
            <a:avLst/>
          </a:prstGeom>
        </p:spPr>
      </p:pic>
      <p:sp>
        <p:nvSpPr>
          <p:cNvPr id="20" name="Rectangle 19">
            <a:extLst>
              <a:ext uri="{FF2B5EF4-FFF2-40B4-BE49-F238E27FC236}">
                <a16:creationId xmlns:a16="http://schemas.microsoft.com/office/drawing/2014/main" id="{3A910CC9-8AB9-42C2-9B2B-C6487BDDB6F2}"/>
              </a:ext>
            </a:extLst>
          </p:cNvPr>
          <p:cNvSpPr/>
          <p:nvPr/>
        </p:nvSpPr>
        <p:spPr>
          <a:xfrm>
            <a:off x="-4598927" y="2489887"/>
            <a:ext cx="4584283" cy="9391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i="0" u="sng" strike="noStrike" dirty="0">
                <a:solidFill>
                  <a:srgbClr val="C00000"/>
                </a:solidFill>
                <a:effectLst/>
                <a:latin typeface="Bookman Old Style" panose="02050604050505020204" pitchFamily="18" charset="0"/>
              </a:rPr>
              <a:t>La résilience: </a:t>
            </a:r>
            <a:endParaRPr lang="fr-FR" sz="4800" b="1" i="0" u="sng" strike="noStrike" dirty="0">
              <a:solidFill>
                <a:srgbClr val="C00000"/>
              </a:solidFill>
              <a:effectLst/>
              <a:latin typeface="Copperplate Gothic Bold" panose="020E0705020206020404" pitchFamily="34" charset="0"/>
            </a:endParaRPr>
          </a:p>
        </p:txBody>
      </p:sp>
      <p:sp>
        <p:nvSpPr>
          <p:cNvPr id="21" name="Rectangle 20">
            <a:extLst>
              <a:ext uri="{FF2B5EF4-FFF2-40B4-BE49-F238E27FC236}">
                <a16:creationId xmlns:a16="http://schemas.microsoft.com/office/drawing/2014/main" id="{0DE9F38A-58EA-4BD3-B214-40239032DD59}"/>
              </a:ext>
            </a:extLst>
          </p:cNvPr>
          <p:cNvSpPr/>
          <p:nvPr/>
        </p:nvSpPr>
        <p:spPr>
          <a:xfrm>
            <a:off x="-5702797" y="3347423"/>
            <a:ext cx="5688153" cy="1458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i="0" u="none" strike="noStrike" dirty="0">
                <a:solidFill>
                  <a:schemeClr val="tx1"/>
                </a:solidFill>
                <a:effectLst/>
                <a:latin typeface="inherit"/>
              </a:rPr>
              <a:t>Surmonter les défis</a:t>
            </a:r>
            <a:endParaRPr lang="fr-FR" sz="3200" b="1" i="0" u="none" strike="noStrike" dirty="0">
              <a:solidFill>
                <a:schemeClr val="tx1"/>
              </a:solidFill>
              <a:effectLst/>
              <a:latin typeface="Open Sans" panose="020B0606030504020204" pitchFamily="34" charset="0"/>
            </a:endParaRPr>
          </a:p>
        </p:txBody>
      </p:sp>
    </p:spTree>
    <p:extLst>
      <p:ext uri="{BB962C8B-B14F-4D97-AF65-F5344CB8AC3E}">
        <p14:creationId xmlns:p14="http://schemas.microsoft.com/office/powerpoint/2010/main" val="26694430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2C885A-7A32-47AD-95E8-0B226B4453C4}"/>
              </a:ext>
            </a:extLst>
          </p:cNvPr>
          <p:cNvGrpSpPr/>
          <p:nvPr/>
        </p:nvGrpSpPr>
        <p:grpSpPr>
          <a:xfrm>
            <a:off x="1666569" y="400524"/>
            <a:ext cx="9009669" cy="1230568"/>
            <a:chOff x="-75698" y="844063"/>
            <a:chExt cx="3851197" cy="908536"/>
          </a:xfrm>
        </p:grpSpPr>
        <p:sp>
          <p:nvSpPr>
            <p:cNvPr id="5" name="Rectangle 4">
              <a:extLst>
                <a:ext uri="{FF2B5EF4-FFF2-40B4-BE49-F238E27FC236}">
                  <a16:creationId xmlns:a16="http://schemas.microsoft.com/office/drawing/2014/main" id="{D0A969CE-6603-4F9D-A166-8A45E94080D5}"/>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Les compétences requises pour réussir dans l'entrepreneuriat</a:t>
              </a:r>
            </a:p>
          </p:txBody>
        </p:sp>
        <p:sp>
          <p:nvSpPr>
            <p:cNvPr id="6" name="Rectangle 5">
              <a:extLst>
                <a:ext uri="{FF2B5EF4-FFF2-40B4-BE49-F238E27FC236}">
                  <a16:creationId xmlns:a16="http://schemas.microsoft.com/office/drawing/2014/main" id="{F3971B1D-E314-443B-87E7-E49CCBE6F464}"/>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4" name="Picture 13">
            <a:extLst>
              <a:ext uri="{FF2B5EF4-FFF2-40B4-BE49-F238E27FC236}">
                <a16:creationId xmlns:a16="http://schemas.microsoft.com/office/drawing/2014/main" id="{6057C56B-481B-4C78-B4C7-7CDC9F032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10514" y="3429000"/>
            <a:ext cx="4237676" cy="2830768"/>
          </a:xfrm>
          <a:prstGeom prst="rect">
            <a:avLst/>
          </a:prstGeom>
        </p:spPr>
      </p:pic>
      <p:sp>
        <p:nvSpPr>
          <p:cNvPr id="15" name="Rectangle 14">
            <a:extLst>
              <a:ext uri="{FF2B5EF4-FFF2-40B4-BE49-F238E27FC236}">
                <a16:creationId xmlns:a16="http://schemas.microsoft.com/office/drawing/2014/main" id="{2793F007-F273-4145-BFD8-ABE7E75B3422}"/>
              </a:ext>
            </a:extLst>
          </p:cNvPr>
          <p:cNvSpPr/>
          <p:nvPr/>
        </p:nvSpPr>
        <p:spPr>
          <a:xfrm>
            <a:off x="712647" y="2489887"/>
            <a:ext cx="4584283" cy="9391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i="0" u="sng" strike="noStrike" dirty="0">
                <a:solidFill>
                  <a:srgbClr val="C00000"/>
                </a:solidFill>
                <a:effectLst/>
                <a:latin typeface="Bookman Old Style" panose="02050604050505020204" pitchFamily="18" charset="0"/>
              </a:rPr>
              <a:t>La résilience: </a:t>
            </a:r>
            <a:endParaRPr lang="fr-FR" sz="4800" b="1" i="0" u="sng" strike="noStrike" dirty="0">
              <a:solidFill>
                <a:srgbClr val="C00000"/>
              </a:solidFill>
              <a:effectLst/>
              <a:latin typeface="Copperplate Gothic Bold" panose="020E0705020206020404" pitchFamily="34" charset="0"/>
            </a:endParaRPr>
          </a:p>
        </p:txBody>
      </p:sp>
      <p:sp>
        <p:nvSpPr>
          <p:cNvPr id="35" name="Rectangle 34">
            <a:extLst>
              <a:ext uri="{FF2B5EF4-FFF2-40B4-BE49-F238E27FC236}">
                <a16:creationId xmlns:a16="http://schemas.microsoft.com/office/drawing/2014/main" id="{636F7C42-915C-4603-BA2F-91AE561A1DFC}"/>
              </a:ext>
            </a:extLst>
          </p:cNvPr>
          <p:cNvSpPr/>
          <p:nvPr/>
        </p:nvSpPr>
        <p:spPr>
          <a:xfrm>
            <a:off x="1206918" y="3558746"/>
            <a:ext cx="5688153" cy="1458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i="0" u="none" strike="noStrike" dirty="0">
                <a:solidFill>
                  <a:schemeClr val="tx1"/>
                </a:solidFill>
                <a:effectLst/>
                <a:latin typeface="inherit"/>
              </a:rPr>
              <a:t>Surmonter les défis</a:t>
            </a:r>
            <a:endParaRPr lang="fr-FR" sz="3200" b="1" i="0" u="none" strike="noStrike" dirty="0">
              <a:solidFill>
                <a:schemeClr val="tx1"/>
              </a:solidFill>
              <a:effectLst/>
              <a:latin typeface="Open Sans" panose="020B0606030504020204" pitchFamily="34" charset="0"/>
            </a:endParaRPr>
          </a:p>
        </p:txBody>
      </p:sp>
    </p:spTree>
    <p:extLst>
      <p:ext uri="{BB962C8B-B14F-4D97-AF65-F5344CB8AC3E}">
        <p14:creationId xmlns:p14="http://schemas.microsoft.com/office/powerpoint/2010/main" val="57029717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2C885A-7A32-47AD-95E8-0B226B4453C4}"/>
              </a:ext>
            </a:extLst>
          </p:cNvPr>
          <p:cNvGrpSpPr/>
          <p:nvPr/>
        </p:nvGrpSpPr>
        <p:grpSpPr>
          <a:xfrm>
            <a:off x="1666569" y="400524"/>
            <a:ext cx="9009669" cy="1230568"/>
            <a:chOff x="-75698" y="844063"/>
            <a:chExt cx="3851197" cy="908536"/>
          </a:xfrm>
        </p:grpSpPr>
        <p:sp>
          <p:nvSpPr>
            <p:cNvPr id="5" name="Rectangle 4">
              <a:extLst>
                <a:ext uri="{FF2B5EF4-FFF2-40B4-BE49-F238E27FC236}">
                  <a16:creationId xmlns:a16="http://schemas.microsoft.com/office/drawing/2014/main" id="{D0A969CE-6603-4F9D-A166-8A45E94080D5}"/>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Les compétences requises pour réussir dans l'entrepreneuriat</a:t>
              </a:r>
            </a:p>
          </p:txBody>
        </p:sp>
        <p:sp>
          <p:nvSpPr>
            <p:cNvPr id="6" name="Rectangle 5">
              <a:extLst>
                <a:ext uri="{FF2B5EF4-FFF2-40B4-BE49-F238E27FC236}">
                  <a16:creationId xmlns:a16="http://schemas.microsoft.com/office/drawing/2014/main" id="{F3971B1D-E314-443B-87E7-E49CCBE6F464}"/>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4" name="Picture 13">
            <a:extLst>
              <a:ext uri="{FF2B5EF4-FFF2-40B4-BE49-F238E27FC236}">
                <a16:creationId xmlns:a16="http://schemas.microsoft.com/office/drawing/2014/main" id="{6057C56B-481B-4C78-B4C7-7CDC9F032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0" y="3429000"/>
            <a:ext cx="4868562" cy="2830768"/>
          </a:xfrm>
          <a:prstGeom prst="rect">
            <a:avLst/>
          </a:prstGeom>
        </p:spPr>
      </p:pic>
      <p:sp>
        <p:nvSpPr>
          <p:cNvPr id="15" name="Rectangle 14">
            <a:extLst>
              <a:ext uri="{FF2B5EF4-FFF2-40B4-BE49-F238E27FC236}">
                <a16:creationId xmlns:a16="http://schemas.microsoft.com/office/drawing/2014/main" id="{2793F007-F273-4145-BFD8-ABE7E75B3422}"/>
              </a:ext>
            </a:extLst>
          </p:cNvPr>
          <p:cNvSpPr/>
          <p:nvPr/>
        </p:nvSpPr>
        <p:spPr>
          <a:xfrm>
            <a:off x="-4584283" y="2489887"/>
            <a:ext cx="4584283" cy="9391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u="sng" dirty="0">
                <a:solidFill>
                  <a:srgbClr val="C00000"/>
                </a:solidFill>
                <a:latin typeface="Bookman Old Style" panose="02050604050505020204" pitchFamily="18" charset="0"/>
              </a:rPr>
              <a:t>LA patience:</a:t>
            </a:r>
          </a:p>
        </p:txBody>
      </p:sp>
      <p:sp>
        <p:nvSpPr>
          <p:cNvPr id="35" name="Rectangle 34">
            <a:extLst>
              <a:ext uri="{FF2B5EF4-FFF2-40B4-BE49-F238E27FC236}">
                <a16:creationId xmlns:a16="http://schemas.microsoft.com/office/drawing/2014/main" id="{636F7C42-915C-4603-BA2F-91AE561A1DFC}"/>
              </a:ext>
            </a:extLst>
          </p:cNvPr>
          <p:cNvSpPr/>
          <p:nvPr/>
        </p:nvSpPr>
        <p:spPr>
          <a:xfrm>
            <a:off x="-5688153" y="3570180"/>
            <a:ext cx="5688153" cy="1458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i="0" u="none" strike="noStrike" dirty="0">
                <a:solidFill>
                  <a:schemeClr val="tx1"/>
                </a:solidFill>
                <a:effectLst/>
                <a:latin typeface="inherit"/>
              </a:rPr>
              <a:t>Le moteur de l’entrepreneuriat</a:t>
            </a:r>
            <a:endParaRPr lang="fr-FR" sz="3200" dirty="0">
              <a:solidFill>
                <a:schemeClr val="tx1"/>
              </a:solidFill>
            </a:endParaRPr>
          </a:p>
        </p:txBody>
      </p:sp>
      <p:grpSp>
        <p:nvGrpSpPr>
          <p:cNvPr id="8" name="Group 7">
            <a:extLst>
              <a:ext uri="{FF2B5EF4-FFF2-40B4-BE49-F238E27FC236}">
                <a16:creationId xmlns:a16="http://schemas.microsoft.com/office/drawing/2014/main" id="{80DAB0C2-9D92-4BF6-B206-1E80168E6CD3}"/>
              </a:ext>
            </a:extLst>
          </p:cNvPr>
          <p:cNvGrpSpPr/>
          <p:nvPr/>
        </p:nvGrpSpPr>
        <p:grpSpPr>
          <a:xfrm>
            <a:off x="1666569" y="400524"/>
            <a:ext cx="9009669" cy="1230568"/>
            <a:chOff x="-75698" y="844063"/>
            <a:chExt cx="3851197" cy="908536"/>
          </a:xfrm>
        </p:grpSpPr>
        <p:sp>
          <p:nvSpPr>
            <p:cNvPr id="9" name="Rectangle 8">
              <a:extLst>
                <a:ext uri="{FF2B5EF4-FFF2-40B4-BE49-F238E27FC236}">
                  <a16:creationId xmlns:a16="http://schemas.microsoft.com/office/drawing/2014/main" id="{1FDBE697-92F4-47DD-AA58-E5A46FC35C27}"/>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Les compétences requises pour réussir dans l'entrepreneuriat</a:t>
              </a:r>
            </a:p>
          </p:txBody>
        </p:sp>
        <p:sp>
          <p:nvSpPr>
            <p:cNvPr id="10" name="Rectangle 9">
              <a:extLst>
                <a:ext uri="{FF2B5EF4-FFF2-40B4-BE49-F238E27FC236}">
                  <a16:creationId xmlns:a16="http://schemas.microsoft.com/office/drawing/2014/main" id="{C978C583-27A9-4F15-8795-265813FDD5BE}"/>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1" name="Picture 10">
            <a:extLst>
              <a:ext uri="{FF2B5EF4-FFF2-40B4-BE49-F238E27FC236}">
                <a16:creationId xmlns:a16="http://schemas.microsoft.com/office/drawing/2014/main" id="{3E9C4FC1-2718-4D57-9BC6-D58671C09AC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192000" y="3429000"/>
            <a:ext cx="4253886" cy="2830768"/>
          </a:xfrm>
          <a:prstGeom prst="rect">
            <a:avLst/>
          </a:prstGeom>
        </p:spPr>
      </p:pic>
      <p:sp>
        <p:nvSpPr>
          <p:cNvPr id="12" name="Rectangle 11">
            <a:extLst>
              <a:ext uri="{FF2B5EF4-FFF2-40B4-BE49-F238E27FC236}">
                <a16:creationId xmlns:a16="http://schemas.microsoft.com/office/drawing/2014/main" id="{5DFC316C-F149-4785-A44A-10CEB74FEE55}"/>
              </a:ext>
            </a:extLst>
          </p:cNvPr>
          <p:cNvSpPr/>
          <p:nvPr/>
        </p:nvSpPr>
        <p:spPr>
          <a:xfrm>
            <a:off x="-4734217" y="2489887"/>
            <a:ext cx="4584283" cy="9391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i="0" u="sng" strike="noStrike" dirty="0">
                <a:solidFill>
                  <a:srgbClr val="C00000"/>
                </a:solidFill>
                <a:latin typeface="Bookman Old Style" panose="02050604050505020204" pitchFamily="18" charset="0"/>
              </a:rPr>
              <a:t>L’innovation:</a:t>
            </a:r>
            <a:endParaRPr lang="fr-FR" sz="4800" b="1" i="0" u="sng" strike="noStrike" dirty="0">
              <a:solidFill>
                <a:srgbClr val="C00000"/>
              </a:solidFill>
              <a:effectLst/>
              <a:latin typeface="Copperplate Gothic Bold" panose="020E0705020206020404" pitchFamily="34" charset="0"/>
            </a:endParaRPr>
          </a:p>
        </p:txBody>
      </p:sp>
      <p:sp>
        <p:nvSpPr>
          <p:cNvPr id="13" name="Rectangle 12">
            <a:extLst>
              <a:ext uri="{FF2B5EF4-FFF2-40B4-BE49-F238E27FC236}">
                <a16:creationId xmlns:a16="http://schemas.microsoft.com/office/drawing/2014/main" id="{BEC63C82-73CD-4008-89A2-AF75D6E9E27A}"/>
              </a:ext>
            </a:extLst>
          </p:cNvPr>
          <p:cNvSpPr/>
          <p:nvPr/>
        </p:nvSpPr>
        <p:spPr>
          <a:xfrm>
            <a:off x="-5286153" y="3429000"/>
            <a:ext cx="5688153" cy="1458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i="0" u="none" strike="noStrike" dirty="0">
                <a:solidFill>
                  <a:schemeClr val="tx1"/>
                </a:solidFill>
                <a:effectLst/>
                <a:latin typeface="inherit"/>
              </a:rPr>
              <a:t>Pionnier de nouvelles idées</a:t>
            </a:r>
            <a:endParaRPr lang="fr-FR" sz="3200" dirty="0">
              <a:solidFill>
                <a:schemeClr val="tx1"/>
              </a:solidFill>
            </a:endParaRPr>
          </a:p>
        </p:txBody>
      </p:sp>
      <p:grpSp>
        <p:nvGrpSpPr>
          <p:cNvPr id="16" name="Group 15">
            <a:extLst>
              <a:ext uri="{FF2B5EF4-FFF2-40B4-BE49-F238E27FC236}">
                <a16:creationId xmlns:a16="http://schemas.microsoft.com/office/drawing/2014/main" id="{802AC08E-F12F-4938-8A58-0468778FCD87}"/>
              </a:ext>
            </a:extLst>
          </p:cNvPr>
          <p:cNvGrpSpPr/>
          <p:nvPr/>
        </p:nvGrpSpPr>
        <p:grpSpPr>
          <a:xfrm>
            <a:off x="1666569" y="400524"/>
            <a:ext cx="9009669" cy="1230568"/>
            <a:chOff x="-75698" y="844063"/>
            <a:chExt cx="3851197" cy="908536"/>
          </a:xfrm>
        </p:grpSpPr>
        <p:sp>
          <p:nvSpPr>
            <p:cNvPr id="17" name="Rectangle 16">
              <a:extLst>
                <a:ext uri="{FF2B5EF4-FFF2-40B4-BE49-F238E27FC236}">
                  <a16:creationId xmlns:a16="http://schemas.microsoft.com/office/drawing/2014/main" id="{34F40A89-8299-47E7-8815-E60777123256}"/>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Les compétences requises pour réussir dans l'entrepreneuriat</a:t>
              </a:r>
            </a:p>
          </p:txBody>
        </p:sp>
        <p:sp>
          <p:nvSpPr>
            <p:cNvPr id="18" name="Rectangle 17">
              <a:extLst>
                <a:ext uri="{FF2B5EF4-FFF2-40B4-BE49-F238E27FC236}">
                  <a16:creationId xmlns:a16="http://schemas.microsoft.com/office/drawing/2014/main" id="{121906AA-4E29-4932-8192-6AD9D646D469}"/>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9" name="Picture 18">
            <a:extLst>
              <a:ext uri="{FF2B5EF4-FFF2-40B4-BE49-F238E27FC236}">
                <a16:creationId xmlns:a16="http://schemas.microsoft.com/office/drawing/2014/main" id="{D9F421DA-958A-4095-8BEC-BF39D09A0DD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192000" y="3429000"/>
            <a:ext cx="4237676" cy="2830768"/>
          </a:xfrm>
          <a:prstGeom prst="rect">
            <a:avLst/>
          </a:prstGeom>
        </p:spPr>
      </p:pic>
      <p:sp>
        <p:nvSpPr>
          <p:cNvPr id="20" name="Rectangle 19">
            <a:extLst>
              <a:ext uri="{FF2B5EF4-FFF2-40B4-BE49-F238E27FC236}">
                <a16:creationId xmlns:a16="http://schemas.microsoft.com/office/drawing/2014/main" id="{3A910CC9-8AB9-42C2-9B2B-C6487BDDB6F2}"/>
              </a:ext>
            </a:extLst>
          </p:cNvPr>
          <p:cNvSpPr/>
          <p:nvPr/>
        </p:nvSpPr>
        <p:spPr>
          <a:xfrm>
            <a:off x="-4598927" y="2489887"/>
            <a:ext cx="4584283" cy="9391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i="0" u="sng" strike="noStrike" dirty="0">
                <a:solidFill>
                  <a:srgbClr val="C00000"/>
                </a:solidFill>
                <a:effectLst/>
                <a:latin typeface="Bookman Old Style" panose="02050604050505020204" pitchFamily="18" charset="0"/>
              </a:rPr>
              <a:t>La résilience: </a:t>
            </a:r>
            <a:endParaRPr lang="fr-FR" sz="4800" b="1" i="0" u="sng" strike="noStrike" dirty="0">
              <a:solidFill>
                <a:srgbClr val="C00000"/>
              </a:solidFill>
              <a:effectLst/>
              <a:latin typeface="Copperplate Gothic Bold" panose="020E0705020206020404" pitchFamily="34" charset="0"/>
            </a:endParaRPr>
          </a:p>
        </p:txBody>
      </p:sp>
      <p:sp>
        <p:nvSpPr>
          <p:cNvPr id="21" name="Rectangle 20">
            <a:extLst>
              <a:ext uri="{FF2B5EF4-FFF2-40B4-BE49-F238E27FC236}">
                <a16:creationId xmlns:a16="http://schemas.microsoft.com/office/drawing/2014/main" id="{0DE9F38A-58EA-4BD3-B214-40239032DD59}"/>
              </a:ext>
            </a:extLst>
          </p:cNvPr>
          <p:cNvSpPr/>
          <p:nvPr/>
        </p:nvSpPr>
        <p:spPr>
          <a:xfrm>
            <a:off x="-5702797" y="3347423"/>
            <a:ext cx="5688153" cy="1458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i="0" u="none" strike="noStrike" dirty="0">
                <a:solidFill>
                  <a:schemeClr val="tx1"/>
                </a:solidFill>
                <a:effectLst/>
                <a:latin typeface="inherit"/>
              </a:rPr>
              <a:t>Surmonter les défis</a:t>
            </a:r>
            <a:endParaRPr lang="fr-FR" sz="3200" b="1" i="0" u="none" strike="noStrike" dirty="0">
              <a:solidFill>
                <a:schemeClr val="tx1"/>
              </a:solidFill>
              <a:effectLst/>
              <a:latin typeface="Open Sans" panose="020B0606030504020204" pitchFamily="34" charset="0"/>
            </a:endParaRPr>
          </a:p>
        </p:txBody>
      </p:sp>
      <p:grpSp>
        <p:nvGrpSpPr>
          <p:cNvPr id="22" name="Group 21">
            <a:extLst>
              <a:ext uri="{FF2B5EF4-FFF2-40B4-BE49-F238E27FC236}">
                <a16:creationId xmlns:a16="http://schemas.microsoft.com/office/drawing/2014/main" id="{7EE93258-2F2F-43BE-9F88-7DE4E4C4E1EA}"/>
              </a:ext>
            </a:extLst>
          </p:cNvPr>
          <p:cNvGrpSpPr/>
          <p:nvPr/>
        </p:nvGrpSpPr>
        <p:grpSpPr>
          <a:xfrm>
            <a:off x="1666569" y="400524"/>
            <a:ext cx="8967564" cy="1259834"/>
            <a:chOff x="-75698" y="844063"/>
            <a:chExt cx="3851197" cy="908536"/>
          </a:xfrm>
        </p:grpSpPr>
        <p:sp>
          <p:nvSpPr>
            <p:cNvPr id="23" name="Rectangle 22">
              <a:extLst>
                <a:ext uri="{FF2B5EF4-FFF2-40B4-BE49-F238E27FC236}">
                  <a16:creationId xmlns:a16="http://schemas.microsoft.com/office/drawing/2014/main" id="{AD857A2A-3731-4070-83EF-0F3F5E68F488}"/>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Les compétences requises pour réussir dans l'entrepreneuriat</a:t>
              </a:r>
            </a:p>
          </p:txBody>
        </p:sp>
        <p:sp>
          <p:nvSpPr>
            <p:cNvPr id="24" name="Rectangle 23">
              <a:extLst>
                <a:ext uri="{FF2B5EF4-FFF2-40B4-BE49-F238E27FC236}">
                  <a16:creationId xmlns:a16="http://schemas.microsoft.com/office/drawing/2014/main" id="{01437FB8-6C95-4329-B6FA-5DAF138DBD7D}"/>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5" name="Picture 24">
            <a:extLst>
              <a:ext uri="{FF2B5EF4-FFF2-40B4-BE49-F238E27FC236}">
                <a16:creationId xmlns:a16="http://schemas.microsoft.com/office/drawing/2014/main" id="{5EA05DF0-AC1D-4CBE-BA3E-DDF4A0C1BCE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490437" y="3558746"/>
            <a:ext cx="4237676" cy="2373098"/>
          </a:xfrm>
          <a:prstGeom prst="rect">
            <a:avLst/>
          </a:prstGeom>
        </p:spPr>
      </p:pic>
      <p:sp>
        <p:nvSpPr>
          <p:cNvPr id="26" name="Rectangle 25">
            <a:extLst>
              <a:ext uri="{FF2B5EF4-FFF2-40B4-BE49-F238E27FC236}">
                <a16:creationId xmlns:a16="http://schemas.microsoft.com/office/drawing/2014/main" id="{8EE46018-B22A-4A6B-9183-A08D0387D558}"/>
              </a:ext>
            </a:extLst>
          </p:cNvPr>
          <p:cNvSpPr/>
          <p:nvPr/>
        </p:nvSpPr>
        <p:spPr>
          <a:xfrm>
            <a:off x="-4862243" y="2489887"/>
            <a:ext cx="4584283" cy="9391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i="0" u="sng" strike="noStrike" dirty="0">
                <a:solidFill>
                  <a:srgbClr val="C00000"/>
                </a:solidFill>
                <a:effectLst/>
                <a:latin typeface="Bookman Old Style" panose="02050604050505020204" pitchFamily="18" charset="0"/>
              </a:rPr>
              <a:t>La flexibilité:</a:t>
            </a:r>
            <a:endParaRPr lang="fr-FR" sz="4800" b="1" i="0" u="sng" strike="noStrike" dirty="0">
              <a:solidFill>
                <a:srgbClr val="C00000"/>
              </a:solidFill>
              <a:effectLst/>
              <a:latin typeface="Copperplate Gothic Bold" panose="020E0705020206020404" pitchFamily="34" charset="0"/>
            </a:endParaRPr>
          </a:p>
        </p:txBody>
      </p:sp>
      <p:sp>
        <p:nvSpPr>
          <p:cNvPr id="27" name="Rectangle 26">
            <a:extLst>
              <a:ext uri="{FF2B5EF4-FFF2-40B4-BE49-F238E27FC236}">
                <a16:creationId xmlns:a16="http://schemas.microsoft.com/office/drawing/2014/main" id="{79959D35-CE65-406F-8963-33C18413A3B3}"/>
              </a:ext>
            </a:extLst>
          </p:cNvPr>
          <p:cNvSpPr/>
          <p:nvPr/>
        </p:nvSpPr>
        <p:spPr>
          <a:xfrm>
            <a:off x="-5688153" y="3558746"/>
            <a:ext cx="5688153" cy="1458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i="0" u="none" strike="noStrike" dirty="0">
                <a:solidFill>
                  <a:schemeClr val="tx1"/>
                </a:solidFill>
                <a:effectLst/>
                <a:latin typeface="inherit"/>
              </a:rPr>
              <a:t>S’Adapter au changement</a:t>
            </a:r>
            <a:endParaRPr lang="fr-FR" sz="3200" b="1" i="0" u="none" strike="noStrike" dirty="0">
              <a:solidFill>
                <a:schemeClr val="tx1"/>
              </a:solidFill>
              <a:effectLst/>
              <a:latin typeface="Open Sans" panose="020B0606030504020204" pitchFamily="34" charset="0"/>
            </a:endParaRPr>
          </a:p>
        </p:txBody>
      </p:sp>
    </p:spTree>
    <p:extLst>
      <p:ext uri="{BB962C8B-B14F-4D97-AF65-F5344CB8AC3E}">
        <p14:creationId xmlns:p14="http://schemas.microsoft.com/office/powerpoint/2010/main" val="152632973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2C885A-7A32-47AD-95E8-0B226B4453C4}"/>
              </a:ext>
            </a:extLst>
          </p:cNvPr>
          <p:cNvGrpSpPr/>
          <p:nvPr/>
        </p:nvGrpSpPr>
        <p:grpSpPr>
          <a:xfrm>
            <a:off x="1666569" y="400524"/>
            <a:ext cx="8967564" cy="1259834"/>
            <a:chOff x="-75698" y="844063"/>
            <a:chExt cx="3851197" cy="908536"/>
          </a:xfrm>
        </p:grpSpPr>
        <p:sp>
          <p:nvSpPr>
            <p:cNvPr id="5" name="Rectangle 4">
              <a:extLst>
                <a:ext uri="{FF2B5EF4-FFF2-40B4-BE49-F238E27FC236}">
                  <a16:creationId xmlns:a16="http://schemas.microsoft.com/office/drawing/2014/main" id="{D0A969CE-6603-4F9D-A166-8A45E94080D5}"/>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Les compétences requises pour réussir dans l'entrepreneuriat</a:t>
              </a:r>
            </a:p>
          </p:txBody>
        </p:sp>
        <p:sp>
          <p:nvSpPr>
            <p:cNvPr id="6" name="Rectangle 5">
              <a:extLst>
                <a:ext uri="{FF2B5EF4-FFF2-40B4-BE49-F238E27FC236}">
                  <a16:creationId xmlns:a16="http://schemas.microsoft.com/office/drawing/2014/main" id="{F3971B1D-E314-443B-87E7-E49CCBE6F464}"/>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4" name="Picture 13">
            <a:extLst>
              <a:ext uri="{FF2B5EF4-FFF2-40B4-BE49-F238E27FC236}">
                <a16:creationId xmlns:a16="http://schemas.microsoft.com/office/drawing/2014/main" id="{6057C56B-481B-4C78-B4C7-7CDC9F032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10514" y="3657835"/>
            <a:ext cx="4237676" cy="2373098"/>
          </a:xfrm>
          <a:prstGeom prst="rect">
            <a:avLst/>
          </a:prstGeom>
        </p:spPr>
      </p:pic>
      <p:sp>
        <p:nvSpPr>
          <p:cNvPr id="15" name="Rectangle 14">
            <a:extLst>
              <a:ext uri="{FF2B5EF4-FFF2-40B4-BE49-F238E27FC236}">
                <a16:creationId xmlns:a16="http://schemas.microsoft.com/office/drawing/2014/main" id="{2793F007-F273-4145-BFD8-ABE7E75B3422}"/>
              </a:ext>
            </a:extLst>
          </p:cNvPr>
          <p:cNvSpPr/>
          <p:nvPr/>
        </p:nvSpPr>
        <p:spPr>
          <a:xfrm>
            <a:off x="712647" y="2489887"/>
            <a:ext cx="4584283" cy="9391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i="0" u="sng" strike="noStrike" dirty="0">
                <a:solidFill>
                  <a:srgbClr val="C00000"/>
                </a:solidFill>
                <a:effectLst/>
                <a:latin typeface="Bookman Old Style" panose="02050604050505020204" pitchFamily="18" charset="0"/>
              </a:rPr>
              <a:t>La flexibilité:</a:t>
            </a:r>
            <a:endParaRPr lang="fr-FR" sz="4800" b="1" i="0" u="sng" strike="noStrike" dirty="0">
              <a:solidFill>
                <a:srgbClr val="C00000"/>
              </a:solidFill>
              <a:effectLst/>
              <a:latin typeface="Copperplate Gothic Bold" panose="020E0705020206020404" pitchFamily="34" charset="0"/>
            </a:endParaRPr>
          </a:p>
        </p:txBody>
      </p:sp>
      <p:sp>
        <p:nvSpPr>
          <p:cNvPr id="35" name="Rectangle 34">
            <a:extLst>
              <a:ext uri="{FF2B5EF4-FFF2-40B4-BE49-F238E27FC236}">
                <a16:creationId xmlns:a16="http://schemas.microsoft.com/office/drawing/2014/main" id="{636F7C42-915C-4603-BA2F-91AE561A1DFC}"/>
              </a:ext>
            </a:extLst>
          </p:cNvPr>
          <p:cNvSpPr/>
          <p:nvPr/>
        </p:nvSpPr>
        <p:spPr>
          <a:xfrm>
            <a:off x="1206918" y="3558746"/>
            <a:ext cx="5688153" cy="1458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i="0" u="none" strike="noStrike" dirty="0">
                <a:solidFill>
                  <a:schemeClr val="tx1"/>
                </a:solidFill>
                <a:effectLst/>
                <a:latin typeface="inherit"/>
              </a:rPr>
              <a:t>S’Adapter au changement</a:t>
            </a:r>
            <a:endParaRPr lang="fr-FR" sz="3200" b="1" i="0" u="none" strike="noStrike" dirty="0">
              <a:solidFill>
                <a:schemeClr val="tx1"/>
              </a:solidFill>
              <a:effectLst/>
              <a:latin typeface="Open Sans" panose="020B0606030504020204" pitchFamily="34" charset="0"/>
            </a:endParaRPr>
          </a:p>
        </p:txBody>
      </p:sp>
    </p:spTree>
    <p:extLst>
      <p:ext uri="{BB962C8B-B14F-4D97-AF65-F5344CB8AC3E}">
        <p14:creationId xmlns:p14="http://schemas.microsoft.com/office/powerpoint/2010/main" val="221927624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2C885A-7A32-47AD-95E8-0B226B4453C4}"/>
              </a:ext>
            </a:extLst>
          </p:cNvPr>
          <p:cNvGrpSpPr/>
          <p:nvPr/>
        </p:nvGrpSpPr>
        <p:grpSpPr>
          <a:xfrm>
            <a:off x="1666569" y="400525"/>
            <a:ext cx="7693999" cy="694350"/>
            <a:chOff x="-75698" y="844063"/>
            <a:chExt cx="3851197" cy="908536"/>
          </a:xfrm>
        </p:grpSpPr>
        <p:sp>
          <p:nvSpPr>
            <p:cNvPr id="5" name="Rectangle 4">
              <a:extLst>
                <a:ext uri="{FF2B5EF4-FFF2-40B4-BE49-F238E27FC236}">
                  <a16:creationId xmlns:a16="http://schemas.microsoft.com/office/drawing/2014/main" id="{D0A969CE-6603-4F9D-A166-8A45E94080D5}"/>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tx1"/>
                  </a:solidFill>
                </a:rPr>
                <a:t>Les problèmes que l'entrepreneur peut résoudre</a:t>
              </a:r>
            </a:p>
          </p:txBody>
        </p:sp>
        <p:sp>
          <p:nvSpPr>
            <p:cNvPr id="6" name="Rectangle 5">
              <a:extLst>
                <a:ext uri="{FF2B5EF4-FFF2-40B4-BE49-F238E27FC236}">
                  <a16:creationId xmlns:a16="http://schemas.microsoft.com/office/drawing/2014/main" id="{F3971B1D-E314-443B-87E7-E49CCBE6F464}"/>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3" name="Picture 2">
            <a:extLst>
              <a:ext uri="{FF2B5EF4-FFF2-40B4-BE49-F238E27FC236}">
                <a16:creationId xmlns:a16="http://schemas.microsoft.com/office/drawing/2014/main" id="{99B3FB76-795D-4635-B731-B221F7E5976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18753" y="6858000"/>
            <a:ext cx="5083629" cy="3307771"/>
          </a:xfrm>
          <a:prstGeom prst="rect">
            <a:avLst/>
          </a:prstGeom>
        </p:spPr>
      </p:pic>
      <p:sp>
        <p:nvSpPr>
          <p:cNvPr id="7" name="Rectangle 6">
            <a:extLst>
              <a:ext uri="{FF2B5EF4-FFF2-40B4-BE49-F238E27FC236}">
                <a16:creationId xmlns:a16="http://schemas.microsoft.com/office/drawing/2014/main" id="{6F201901-358B-41D9-9C04-BCC6DCE3C44D}"/>
              </a:ext>
            </a:extLst>
          </p:cNvPr>
          <p:cNvSpPr/>
          <p:nvPr/>
        </p:nvSpPr>
        <p:spPr>
          <a:xfrm>
            <a:off x="-4680284" y="2359105"/>
            <a:ext cx="4680284" cy="1069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solidFill>
                  <a:schemeClr val="accent2"/>
                </a:solidFill>
              </a:rPr>
              <a:t>Problèmes de produits/service</a:t>
            </a:r>
          </a:p>
          <a:p>
            <a:endParaRPr lang="fr-FR" sz="100" dirty="0"/>
          </a:p>
          <a:p>
            <a:endParaRPr lang="fr-FR" sz="100" dirty="0"/>
          </a:p>
          <a:p>
            <a:endParaRPr lang="fr-FR" sz="100" dirty="0"/>
          </a:p>
          <a:p>
            <a:r>
              <a:rPr lang="fr-FR" sz="1800" b="1" dirty="0">
                <a:solidFill>
                  <a:schemeClr val="tx1"/>
                </a:solidFill>
              </a:rPr>
              <a:t>Créer des produits ou services qui répondent aux besoins non satisfaits du marché.</a:t>
            </a:r>
            <a:endParaRPr lang="fr-FR" sz="1800" b="1" dirty="0">
              <a:solidFill>
                <a:schemeClr val="accent2"/>
              </a:solidFill>
            </a:endParaRPr>
          </a:p>
        </p:txBody>
      </p:sp>
    </p:spTree>
    <p:extLst>
      <p:ext uri="{BB962C8B-B14F-4D97-AF65-F5344CB8AC3E}">
        <p14:creationId xmlns:p14="http://schemas.microsoft.com/office/powerpoint/2010/main" val="69868591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2C885A-7A32-47AD-95E8-0B226B4453C4}"/>
              </a:ext>
            </a:extLst>
          </p:cNvPr>
          <p:cNvGrpSpPr/>
          <p:nvPr/>
        </p:nvGrpSpPr>
        <p:grpSpPr>
          <a:xfrm>
            <a:off x="1666569" y="400525"/>
            <a:ext cx="7693999" cy="694350"/>
            <a:chOff x="-75698" y="844063"/>
            <a:chExt cx="3851197" cy="908536"/>
          </a:xfrm>
        </p:grpSpPr>
        <p:sp>
          <p:nvSpPr>
            <p:cNvPr id="5" name="Rectangle 4">
              <a:extLst>
                <a:ext uri="{FF2B5EF4-FFF2-40B4-BE49-F238E27FC236}">
                  <a16:creationId xmlns:a16="http://schemas.microsoft.com/office/drawing/2014/main" id="{D0A969CE-6603-4F9D-A166-8A45E94080D5}"/>
                </a:ext>
              </a:extLst>
            </p:cNvPr>
            <p:cNvSpPr/>
            <p:nvPr/>
          </p:nvSpPr>
          <p:spPr>
            <a:xfrm>
              <a:off x="-75698" y="844063"/>
              <a:ext cx="3851197" cy="908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tx1"/>
                  </a:solidFill>
                </a:rPr>
                <a:t>Les problèmes que l'entrepreneur peut résoudre</a:t>
              </a:r>
            </a:p>
          </p:txBody>
        </p:sp>
        <p:sp>
          <p:nvSpPr>
            <p:cNvPr id="6" name="Rectangle 5">
              <a:extLst>
                <a:ext uri="{FF2B5EF4-FFF2-40B4-BE49-F238E27FC236}">
                  <a16:creationId xmlns:a16="http://schemas.microsoft.com/office/drawing/2014/main" id="{F3971B1D-E314-443B-87E7-E49CCBE6F464}"/>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3" name="Picture 2">
            <a:extLst>
              <a:ext uri="{FF2B5EF4-FFF2-40B4-BE49-F238E27FC236}">
                <a16:creationId xmlns:a16="http://schemas.microsoft.com/office/drawing/2014/main" id="{99B3FB76-795D-4635-B731-B221F7E5976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6000" y="2659893"/>
            <a:ext cx="5083629" cy="3307771"/>
          </a:xfrm>
          <a:prstGeom prst="rect">
            <a:avLst/>
          </a:prstGeom>
        </p:spPr>
      </p:pic>
      <p:sp>
        <p:nvSpPr>
          <p:cNvPr id="7" name="Rectangle 6">
            <a:extLst>
              <a:ext uri="{FF2B5EF4-FFF2-40B4-BE49-F238E27FC236}">
                <a16:creationId xmlns:a16="http://schemas.microsoft.com/office/drawing/2014/main" id="{6F201901-358B-41D9-9C04-BCC6DCE3C44D}"/>
              </a:ext>
            </a:extLst>
          </p:cNvPr>
          <p:cNvSpPr/>
          <p:nvPr/>
        </p:nvSpPr>
        <p:spPr>
          <a:xfrm>
            <a:off x="1287379" y="2659894"/>
            <a:ext cx="4680284" cy="1069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solidFill>
                  <a:schemeClr val="accent2"/>
                </a:solidFill>
              </a:rPr>
              <a:t>Problèmes de produits/service</a:t>
            </a:r>
          </a:p>
          <a:p>
            <a:endParaRPr lang="fr-FR" sz="100" dirty="0"/>
          </a:p>
          <a:p>
            <a:endParaRPr lang="fr-FR" sz="100" dirty="0"/>
          </a:p>
          <a:p>
            <a:endParaRPr lang="fr-FR" sz="100" dirty="0"/>
          </a:p>
          <a:p>
            <a:r>
              <a:rPr lang="fr-FR" sz="1800" b="1" dirty="0">
                <a:solidFill>
                  <a:schemeClr val="tx1"/>
                </a:solidFill>
              </a:rPr>
              <a:t>Créer des produits ou services qui répondent aux besoins non satisfaits du marché.</a:t>
            </a:r>
            <a:endParaRPr lang="fr-FR" sz="1800" b="1" dirty="0">
              <a:solidFill>
                <a:schemeClr val="accent2"/>
              </a:solidFill>
            </a:endParaRPr>
          </a:p>
        </p:txBody>
      </p:sp>
    </p:spTree>
    <p:extLst>
      <p:ext uri="{BB962C8B-B14F-4D97-AF65-F5344CB8AC3E}">
        <p14:creationId xmlns:p14="http://schemas.microsoft.com/office/powerpoint/2010/main" val="147362677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2C885A-7A32-47AD-95E8-0B226B4453C4}"/>
              </a:ext>
            </a:extLst>
          </p:cNvPr>
          <p:cNvGrpSpPr/>
          <p:nvPr/>
        </p:nvGrpSpPr>
        <p:grpSpPr>
          <a:xfrm>
            <a:off x="1755059" y="400526"/>
            <a:ext cx="3537920" cy="694350"/>
            <a:chOff x="-75698" y="844063"/>
            <a:chExt cx="1770890" cy="908536"/>
          </a:xfrm>
        </p:grpSpPr>
        <p:sp>
          <p:nvSpPr>
            <p:cNvPr id="5" name="Rectangle 4">
              <a:extLst>
                <a:ext uri="{FF2B5EF4-FFF2-40B4-BE49-F238E27FC236}">
                  <a16:creationId xmlns:a16="http://schemas.microsoft.com/office/drawing/2014/main" id="{D0A969CE-6603-4F9D-A166-8A45E94080D5}"/>
                </a:ext>
              </a:extLst>
            </p:cNvPr>
            <p:cNvSpPr/>
            <p:nvPr/>
          </p:nvSpPr>
          <p:spPr>
            <a:xfrm>
              <a:off x="41" y="844063"/>
              <a:ext cx="1695151" cy="9085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chemeClr val="tx1"/>
                  </a:solidFill>
                </a:rPr>
                <a:t>Conclusion:</a:t>
              </a:r>
              <a:endParaRPr lang="en-US" sz="2800" b="1" dirty="0">
                <a:solidFill>
                  <a:schemeClr val="tx1"/>
                </a:solidFill>
              </a:endParaRPr>
            </a:p>
          </p:txBody>
        </p:sp>
        <p:sp>
          <p:nvSpPr>
            <p:cNvPr id="6" name="Rectangle 5">
              <a:extLst>
                <a:ext uri="{FF2B5EF4-FFF2-40B4-BE49-F238E27FC236}">
                  <a16:creationId xmlns:a16="http://schemas.microsoft.com/office/drawing/2014/main" id="{F3971B1D-E314-443B-87E7-E49CCBE6F464}"/>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Rectangle 6">
            <a:extLst>
              <a:ext uri="{FF2B5EF4-FFF2-40B4-BE49-F238E27FC236}">
                <a16:creationId xmlns:a16="http://schemas.microsoft.com/office/drawing/2014/main" id="{6F201901-358B-41D9-9C04-BCC6DCE3C44D}"/>
              </a:ext>
            </a:extLst>
          </p:cNvPr>
          <p:cNvSpPr/>
          <p:nvPr/>
        </p:nvSpPr>
        <p:spPr>
          <a:xfrm>
            <a:off x="12192000" y="1719239"/>
            <a:ext cx="10393344" cy="42452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600" dirty="0">
                <a:solidFill>
                  <a:schemeClr val="tx1"/>
                </a:solidFill>
              </a:rPr>
              <a:t>L'entrepreneuriat est un voyage passionnant rempli de défis et d'opportunités. Cultivez votre réseau professionnel, restez constamment curieux et prêt à apprendre, et n'ayez pas peur de prendre des risques calculés. Avec persévérance et détermination, vous pouvez réaliser de grandes choses en tant qu'entrepreneur.</a:t>
            </a:r>
          </a:p>
        </p:txBody>
      </p:sp>
    </p:spTree>
    <p:extLst>
      <p:ext uri="{BB962C8B-B14F-4D97-AF65-F5344CB8AC3E}">
        <p14:creationId xmlns:p14="http://schemas.microsoft.com/office/powerpoint/2010/main" val="298889886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2C885A-7A32-47AD-95E8-0B226B4453C4}"/>
              </a:ext>
            </a:extLst>
          </p:cNvPr>
          <p:cNvGrpSpPr/>
          <p:nvPr/>
        </p:nvGrpSpPr>
        <p:grpSpPr>
          <a:xfrm>
            <a:off x="1755059" y="400526"/>
            <a:ext cx="3537920" cy="694350"/>
            <a:chOff x="-75698" y="844063"/>
            <a:chExt cx="1770890" cy="908536"/>
          </a:xfrm>
        </p:grpSpPr>
        <p:sp>
          <p:nvSpPr>
            <p:cNvPr id="5" name="Rectangle 4">
              <a:extLst>
                <a:ext uri="{FF2B5EF4-FFF2-40B4-BE49-F238E27FC236}">
                  <a16:creationId xmlns:a16="http://schemas.microsoft.com/office/drawing/2014/main" id="{D0A969CE-6603-4F9D-A166-8A45E94080D5}"/>
                </a:ext>
              </a:extLst>
            </p:cNvPr>
            <p:cNvSpPr/>
            <p:nvPr/>
          </p:nvSpPr>
          <p:spPr>
            <a:xfrm>
              <a:off x="41" y="844063"/>
              <a:ext cx="1695151" cy="9085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chemeClr val="tx1"/>
                  </a:solidFill>
                </a:rPr>
                <a:t>Conclusion:</a:t>
              </a:r>
              <a:endParaRPr lang="en-US" sz="2800" b="1" dirty="0">
                <a:solidFill>
                  <a:schemeClr val="tx1"/>
                </a:solidFill>
              </a:endParaRPr>
            </a:p>
          </p:txBody>
        </p:sp>
        <p:sp>
          <p:nvSpPr>
            <p:cNvPr id="6" name="Rectangle 5">
              <a:extLst>
                <a:ext uri="{FF2B5EF4-FFF2-40B4-BE49-F238E27FC236}">
                  <a16:creationId xmlns:a16="http://schemas.microsoft.com/office/drawing/2014/main" id="{F3971B1D-E314-443B-87E7-E49CCBE6F464}"/>
                </a:ext>
              </a:extLst>
            </p:cNvPr>
            <p:cNvSpPr/>
            <p:nvPr/>
          </p:nvSpPr>
          <p:spPr>
            <a:xfrm rot="5400000">
              <a:off x="-492096" y="1260462"/>
              <a:ext cx="908535" cy="75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Rectangle 6">
            <a:extLst>
              <a:ext uri="{FF2B5EF4-FFF2-40B4-BE49-F238E27FC236}">
                <a16:creationId xmlns:a16="http://schemas.microsoft.com/office/drawing/2014/main" id="{6F201901-358B-41D9-9C04-BCC6DCE3C44D}"/>
              </a:ext>
            </a:extLst>
          </p:cNvPr>
          <p:cNvSpPr/>
          <p:nvPr/>
        </p:nvSpPr>
        <p:spPr>
          <a:xfrm>
            <a:off x="1258350" y="1689743"/>
            <a:ext cx="10393344" cy="42452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600" dirty="0">
                <a:solidFill>
                  <a:schemeClr val="tx1"/>
                </a:solidFill>
              </a:rPr>
              <a:t>L'entrepreneuriat est un voyage passionnant rempli de défis et d'opportunités. Cultivez votre réseau professionnel, restez constamment curieux et prêt à apprendre, et n'ayez pas peur de prendre des risques calculés. Avec persévérance et détermination, vous pouvez réaliser de grandes choses en tant qu'entrepreneur.</a:t>
            </a:r>
          </a:p>
        </p:txBody>
      </p:sp>
    </p:spTree>
    <p:extLst>
      <p:ext uri="{BB962C8B-B14F-4D97-AF65-F5344CB8AC3E}">
        <p14:creationId xmlns:p14="http://schemas.microsoft.com/office/powerpoint/2010/main" val="419006472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72D307-3870-4C71-A68A-13F74B6E6EB8}"/>
              </a:ext>
            </a:extLst>
          </p:cNvPr>
          <p:cNvSpPr/>
          <p:nvPr/>
        </p:nvSpPr>
        <p:spPr>
          <a:xfrm>
            <a:off x="1445341" y="2271251"/>
            <a:ext cx="8878529" cy="2949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Aft>
                <a:spcPts val="600"/>
              </a:spcAft>
            </a:pPr>
            <a:endParaRPr lang="en-US" sz="2000" b="1" dirty="0">
              <a:latin typeface="Bookman Old Style" panose="02050604050505020204" pitchFamily="18" charset="0"/>
              <a:ea typeface="+mn-ea"/>
              <a:cs typeface="+mn-cs"/>
            </a:endParaRPr>
          </a:p>
          <a:p>
            <a:pPr>
              <a:lnSpc>
                <a:spcPct val="150000"/>
              </a:lnSpc>
              <a:spcAft>
                <a:spcPts val="600"/>
              </a:spcAft>
            </a:pPr>
            <a:r>
              <a:rPr lang="en-US" sz="4400" b="1" dirty="0">
                <a:solidFill>
                  <a:schemeClr val="accent1">
                    <a:lumMod val="75000"/>
                  </a:schemeClr>
                </a:solidFill>
                <a:latin typeface="Bodoni MT Black" panose="02070A03080606020203" pitchFamily="18" charset="0"/>
              </a:rPr>
              <a:t>MERCI POUR VOTRE  ATTENTION</a:t>
            </a:r>
          </a:p>
          <a:p>
            <a:pPr algn="ctr"/>
            <a:endParaRPr lang="fr-FR" sz="3200" dirty="0"/>
          </a:p>
        </p:txBody>
      </p:sp>
    </p:spTree>
    <p:extLst>
      <p:ext uri="{BB962C8B-B14F-4D97-AF65-F5344CB8AC3E}">
        <p14:creationId xmlns:p14="http://schemas.microsoft.com/office/powerpoint/2010/main" val="266578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B5DC96-07EF-4E52-9511-860557C881EE}"/>
              </a:ext>
            </a:extLst>
          </p:cNvPr>
          <p:cNvPicPr>
            <a:picLocks noChangeAspect="1"/>
          </p:cNvPicPr>
          <p:nvPr/>
        </p:nvPicPr>
        <p:blipFill rotWithShape="1">
          <a:blip r:embed="rId2">
            <a:extLst>
              <a:ext uri="{28A0092B-C50C-407E-A947-70E740481C1C}">
                <a14:useLocalDpi xmlns:a14="http://schemas.microsoft.com/office/drawing/2010/main" val="0"/>
              </a:ext>
            </a:extLst>
          </a:blip>
          <a:srcRect t="1" b="30667"/>
          <a:stretch/>
        </p:blipFill>
        <p:spPr>
          <a:xfrm>
            <a:off x="1909752" y="0"/>
            <a:ext cx="7954485" cy="2377439"/>
          </a:xfrm>
          <a:prstGeom prst="rect">
            <a:avLst/>
          </a:prstGeom>
        </p:spPr>
      </p:pic>
      <p:sp>
        <p:nvSpPr>
          <p:cNvPr id="4" name="Rectangle 3">
            <a:extLst>
              <a:ext uri="{FF2B5EF4-FFF2-40B4-BE49-F238E27FC236}">
                <a16:creationId xmlns:a16="http://schemas.microsoft.com/office/drawing/2014/main" id="{5E715DDF-D898-4351-A2A9-197A7306708E}"/>
              </a:ext>
            </a:extLst>
          </p:cNvPr>
          <p:cNvSpPr/>
          <p:nvPr/>
        </p:nvSpPr>
        <p:spPr>
          <a:xfrm>
            <a:off x="658368" y="2926076"/>
            <a:ext cx="3858768" cy="502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SAID BZIOUI</a:t>
            </a:r>
          </a:p>
        </p:txBody>
      </p:sp>
      <p:sp>
        <p:nvSpPr>
          <p:cNvPr id="5" name="Rectangle 4">
            <a:extLst>
              <a:ext uri="{FF2B5EF4-FFF2-40B4-BE49-F238E27FC236}">
                <a16:creationId xmlns:a16="http://schemas.microsoft.com/office/drawing/2014/main" id="{DDE3A0A4-805F-41D1-8D8F-24EBD1D5CF6C}"/>
              </a:ext>
            </a:extLst>
          </p:cNvPr>
          <p:cNvSpPr/>
          <p:nvPr/>
        </p:nvSpPr>
        <p:spPr>
          <a:xfrm>
            <a:off x="658368" y="3502142"/>
            <a:ext cx="3858768" cy="502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fr-FR" sz="2800" b="1" dirty="0"/>
              <a:t>KHALID ELAASRI</a:t>
            </a:r>
          </a:p>
        </p:txBody>
      </p:sp>
      <p:sp>
        <p:nvSpPr>
          <p:cNvPr id="6" name="Rectangle 5">
            <a:extLst>
              <a:ext uri="{FF2B5EF4-FFF2-40B4-BE49-F238E27FC236}">
                <a16:creationId xmlns:a16="http://schemas.microsoft.com/office/drawing/2014/main" id="{13FC96D3-0A35-4C57-9F67-CB47D99C755B}"/>
              </a:ext>
            </a:extLst>
          </p:cNvPr>
          <p:cNvSpPr/>
          <p:nvPr/>
        </p:nvSpPr>
        <p:spPr>
          <a:xfrm>
            <a:off x="658368" y="4078208"/>
            <a:ext cx="3858768" cy="502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ANWAR ESABIRI</a:t>
            </a:r>
          </a:p>
        </p:txBody>
      </p:sp>
      <p:sp>
        <p:nvSpPr>
          <p:cNvPr id="7" name="Rectangle 6">
            <a:extLst>
              <a:ext uri="{FF2B5EF4-FFF2-40B4-BE49-F238E27FC236}">
                <a16:creationId xmlns:a16="http://schemas.microsoft.com/office/drawing/2014/main" id="{E19490B9-495F-4319-9D34-6B3CC37DBD55}"/>
              </a:ext>
            </a:extLst>
          </p:cNvPr>
          <p:cNvSpPr/>
          <p:nvPr/>
        </p:nvSpPr>
        <p:spPr>
          <a:xfrm>
            <a:off x="658368" y="4654274"/>
            <a:ext cx="3858768" cy="5029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ILYAS ESSANI</a:t>
            </a:r>
          </a:p>
        </p:txBody>
      </p:sp>
      <p:sp>
        <p:nvSpPr>
          <p:cNvPr id="8" name="Rectangle 7">
            <a:extLst>
              <a:ext uri="{FF2B5EF4-FFF2-40B4-BE49-F238E27FC236}">
                <a16:creationId xmlns:a16="http://schemas.microsoft.com/office/drawing/2014/main" id="{30A5832F-2820-4E30-8411-5DAF0D6014AC}"/>
              </a:ext>
            </a:extLst>
          </p:cNvPr>
          <p:cNvSpPr/>
          <p:nvPr/>
        </p:nvSpPr>
        <p:spPr>
          <a:xfrm>
            <a:off x="3674146" y="2322574"/>
            <a:ext cx="5157216" cy="502924"/>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C00000"/>
                </a:solidFill>
                <a:latin typeface="Consolas" panose="020B0609020204030204" pitchFamily="49" charset="0"/>
              </a:rPr>
              <a:t>RÉALISER PAR:</a:t>
            </a:r>
          </a:p>
        </p:txBody>
      </p:sp>
    </p:spTree>
    <p:extLst>
      <p:ext uri="{BB962C8B-B14F-4D97-AF65-F5344CB8AC3E}">
        <p14:creationId xmlns:p14="http://schemas.microsoft.com/office/powerpoint/2010/main" val="247536653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D53893F-AD70-4842-829C-E8D05A0A9288}"/>
              </a:ext>
            </a:extLst>
          </p:cNvPr>
          <p:cNvGrpSpPr/>
          <p:nvPr/>
        </p:nvGrpSpPr>
        <p:grpSpPr>
          <a:xfrm>
            <a:off x="320874" y="4152283"/>
            <a:ext cx="10776449" cy="1022034"/>
            <a:chOff x="320874" y="4152283"/>
            <a:chExt cx="10776449" cy="1022034"/>
          </a:xfrm>
        </p:grpSpPr>
        <p:sp>
          <p:nvSpPr>
            <p:cNvPr id="4" name="Oval 3">
              <a:extLst>
                <a:ext uri="{FF2B5EF4-FFF2-40B4-BE49-F238E27FC236}">
                  <a16:creationId xmlns:a16="http://schemas.microsoft.com/office/drawing/2014/main" id="{1974A1A8-564C-4AAF-A4C0-8515A140D41C}"/>
                </a:ext>
              </a:extLst>
            </p:cNvPr>
            <p:cNvSpPr/>
            <p:nvPr/>
          </p:nvSpPr>
          <p:spPr>
            <a:xfrm>
              <a:off x="320874"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1</a:t>
              </a:r>
            </a:p>
          </p:txBody>
        </p:sp>
        <p:sp>
          <p:nvSpPr>
            <p:cNvPr id="14" name="Oval 13">
              <a:extLst>
                <a:ext uri="{FF2B5EF4-FFF2-40B4-BE49-F238E27FC236}">
                  <a16:creationId xmlns:a16="http://schemas.microsoft.com/office/drawing/2014/main" id="{FAD986B0-FC4D-4BAE-A7D5-D8E8DF7492A5}"/>
                </a:ext>
              </a:extLst>
            </p:cNvPr>
            <p:cNvSpPr/>
            <p:nvPr/>
          </p:nvSpPr>
          <p:spPr>
            <a:xfrm>
              <a:off x="1947081"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2</a:t>
              </a:r>
            </a:p>
          </p:txBody>
        </p:sp>
        <p:sp>
          <p:nvSpPr>
            <p:cNvPr id="15" name="Oval 14">
              <a:extLst>
                <a:ext uri="{FF2B5EF4-FFF2-40B4-BE49-F238E27FC236}">
                  <a16:creationId xmlns:a16="http://schemas.microsoft.com/office/drawing/2014/main" id="{B545AB42-3926-49B7-BC6F-5DC6BA0D2C34}"/>
                </a:ext>
              </a:extLst>
            </p:cNvPr>
            <p:cNvSpPr/>
            <p:nvPr/>
          </p:nvSpPr>
          <p:spPr>
            <a:xfrm>
              <a:off x="3573288"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3</a:t>
              </a:r>
            </a:p>
          </p:txBody>
        </p:sp>
        <p:sp>
          <p:nvSpPr>
            <p:cNvPr id="16" name="Oval 15">
              <a:extLst>
                <a:ext uri="{FF2B5EF4-FFF2-40B4-BE49-F238E27FC236}">
                  <a16:creationId xmlns:a16="http://schemas.microsoft.com/office/drawing/2014/main" id="{DE22A91C-902D-4617-A2F6-B5997519642D}"/>
                </a:ext>
              </a:extLst>
            </p:cNvPr>
            <p:cNvSpPr/>
            <p:nvPr/>
          </p:nvSpPr>
          <p:spPr>
            <a:xfrm>
              <a:off x="5199495"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4</a:t>
              </a:r>
            </a:p>
          </p:txBody>
        </p:sp>
        <p:sp>
          <p:nvSpPr>
            <p:cNvPr id="17" name="Oval 16">
              <a:extLst>
                <a:ext uri="{FF2B5EF4-FFF2-40B4-BE49-F238E27FC236}">
                  <a16:creationId xmlns:a16="http://schemas.microsoft.com/office/drawing/2014/main" id="{86FD8919-E19D-4F84-85BA-9CEFACFD030B}"/>
                </a:ext>
              </a:extLst>
            </p:cNvPr>
            <p:cNvSpPr/>
            <p:nvPr/>
          </p:nvSpPr>
          <p:spPr>
            <a:xfrm>
              <a:off x="6825702"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5</a:t>
              </a:r>
            </a:p>
          </p:txBody>
        </p:sp>
        <p:sp>
          <p:nvSpPr>
            <p:cNvPr id="18" name="Oval 17">
              <a:extLst>
                <a:ext uri="{FF2B5EF4-FFF2-40B4-BE49-F238E27FC236}">
                  <a16:creationId xmlns:a16="http://schemas.microsoft.com/office/drawing/2014/main" id="{BA0633AD-C87B-473A-BEF8-29A264E6A1DA}"/>
                </a:ext>
              </a:extLst>
            </p:cNvPr>
            <p:cNvSpPr/>
            <p:nvPr/>
          </p:nvSpPr>
          <p:spPr>
            <a:xfrm>
              <a:off x="8451909"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6</a:t>
              </a:r>
            </a:p>
          </p:txBody>
        </p:sp>
        <p:sp>
          <p:nvSpPr>
            <p:cNvPr id="19" name="Oval 18">
              <a:extLst>
                <a:ext uri="{FF2B5EF4-FFF2-40B4-BE49-F238E27FC236}">
                  <a16:creationId xmlns:a16="http://schemas.microsoft.com/office/drawing/2014/main" id="{7A781F8E-DDBF-4778-8DE2-A24D7533909A}"/>
                </a:ext>
              </a:extLst>
            </p:cNvPr>
            <p:cNvSpPr/>
            <p:nvPr/>
          </p:nvSpPr>
          <p:spPr>
            <a:xfrm>
              <a:off x="10078116"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7</a:t>
              </a:r>
            </a:p>
          </p:txBody>
        </p:sp>
      </p:grpSp>
      <p:sp>
        <p:nvSpPr>
          <p:cNvPr id="20" name="Circle: Hollow 19">
            <a:extLst>
              <a:ext uri="{FF2B5EF4-FFF2-40B4-BE49-F238E27FC236}">
                <a16:creationId xmlns:a16="http://schemas.microsoft.com/office/drawing/2014/main" id="{FD08AACA-A390-484D-8989-DCE01B608915}"/>
              </a:ext>
            </a:extLst>
          </p:cNvPr>
          <p:cNvSpPr/>
          <p:nvPr/>
        </p:nvSpPr>
        <p:spPr>
          <a:xfrm>
            <a:off x="-11561056" y="-7710833"/>
            <a:ext cx="24783065" cy="24748265"/>
          </a:xfrm>
          <a:prstGeom prst="donut">
            <a:avLst>
              <a:gd name="adj" fmla="val 46991"/>
            </a:avLst>
          </a:prstGeom>
          <a:solidFill>
            <a:srgbClr val="5487F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Rectangle: Rounded Corners 22">
            <a:extLst>
              <a:ext uri="{FF2B5EF4-FFF2-40B4-BE49-F238E27FC236}">
                <a16:creationId xmlns:a16="http://schemas.microsoft.com/office/drawing/2014/main" id="{152450E3-7179-4D9C-9795-69C931236A1C}"/>
              </a:ext>
            </a:extLst>
          </p:cNvPr>
          <p:cNvSpPr/>
          <p:nvPr/>
        </p:nvSpPr>
        <p:spPr>
          <a:xfrm>
            <a:off x="320874" y="1683683"/>
            <a:ext cx="5588859" cy="126880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Introduction générale</a:t>
            </a:r>
            <a:endParaRPr lang="fr-FR" sz="4400" dirty="0"/>
          </a:p>
        </p:txBody>
      </p:sp>
    </p:spTree>
    <p:extLst>
      <p:ext uri="{BB962C8B-B14F-4D97-AF65-F5344CB8AC3E}">
        <p14:creationId xmlns:p14="http://schemas.microsoft.com/office/powerpoint/2010/main" val="82129100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D53893F-AD70-4842-829C-E8D05A0A9288}"/>
              </a:ext>
            </a:extLst>
          </p:cNvPr>
          <p:cNvGrpSpPr/>
          <p:nvPr/>
        </p:nvGrpSpPr>
        <p:grpSpPr>
          <a:xfrm>
            <a:off x="320874" y="4152283"/>
            <a:ext cx="10776449" cy="1022034"/>
            <a:chOff x="320874" y="4152283"/>
            <a:chExt cx="10776449" cy="1022034"/>
          </a:xfrm>
        </p:grpSpPr>
        <p:sp>
          <p:nvSpPr>
            <p:cNvPr id="4" name="Oval 3">
              <a:extLst>
                <a:ext uri="{FF2B5EF4-FFF2-40B4-BE49-F238E27FC236}">
                  <a16:creationId xmlns:a16="http://schemas.microsoft.com/office/drawing/2014/main" id="{1974A1A8-564C-4AAF-A4C0-8515A140D41C}"/>
                </a:ext>
              </a:extLst>
            </p:cNvPr>
            <p:cNvSpPr/>
            <p:nvPr/>
          </p:nvSpPr>
          <p:spPr>
            <a:xfrm>
              <a:off x="320874"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1</a:t>
              </a:r>
            </a:p>
          </p:txBody>
        </p:sp>
        <p:sp>
          <p:nvSpPr>
            <p:cNvPr id="14" name="Oval 13">
              <a:extLst>
                <a:ext uri="{FF2B5EF4-FFF2-40B4-BE49-F238E27FC236}">
                  <a16:creationId xmlns:a16="http://schemas.microsoft.com/office/drawing/2014/main" id="{FAD986B0-FC4D-4BAE-A7D5-D8E8DF7492A5}"/>
                </a:ext>
              </a:extLst>
            </p:cNvPr>
            <p:cNvSpPr/>
            <p:nvPr/>
          </p:nvSpPr>
          <p:spPr>
            <a:xfrm>
              <a:off x="1947081"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2</a:t>
              </a:r>
            </a:p>
          </p:txBody>
        </p:sp>
        <p:sp>
          <p:nvSpPr>
            <p:cNvPr id="15" name="Oval 14">
              <a:extLst>
                <a:ext uri="{FF2B5EF4-FFF2-40B4-BE49-F238E27FC236}">
                  <a16:creationId xmlns:a16="http://schemas.microsoft.com/office/drawing/2014/main" id="{B545AB42-3926-49B7-BC6F-5DC6BA0D2C34}"/>
                </a:ext>
              </a:extLst>
            </p:cNvPr>
            <p:cNvSpPr/>
            <p:nvPr/>
          </p:nvSpPr>
          <p:spPr>
            <a:xfrm>
              <a:off x="3573288"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3</a:t>
              </a:r>
            </a:p>
          </p:txBody>
        </p:sp>
        <p:sp>
          <p:nvSpPr>
            <p:cNvPr id="16" name="Oval 15">
              <a:extLst>
                <a:ext uri="{FF2B5EF4-FFF2-40B4-BE49-F238E27FC236}">
                  <a16:creationId xmlns:a16="http://schemas.microsoft.com/office/drawing/2014/main" id="{DE22A91C-902D-4617-A2F6-B5997519642D}"/>
                </a:ext>
              </a:extLst>
            </p:cNvPr>
            <p:cNvSpPr/>
            <p:nvPr/>
          </p:nvSpPr>
          <p:spPr>
            <a:xfrm>
              <a:off x="5199495"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4</a:t>
              </a:r>
            </a:p>
          </p:txBody>
        </p:sp>
        <p:sp>
          <p:nvSpPr>
            <p:cNvPr id="17" name="Oval 16">
              <a:extLst>
                <a:ext uri="{FF2B5EF4-FFF2-40B4-BE49-F238E27FC236}">
                  <a16:creationId xmlns:a16="http://schemas.microsoft.com/office/drawing/2014/main" id="{86FD8919-E19D-4F84-85BA-9CEFACFD030B}"/>
                </a:ext>
              </a:extLst>
            </p:cNvPr>
            <p:cNvSpPr/>
            <p:nvPr/>
          </p:nvSpPr>
          <p:spPr>
            <a:xfrm>
              <a:off x="6825702"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5</a:t>
              </a:r>
            </a:p>
          </p:txBody>
        </p:sp>
        <p:sp>
          <p:nvSpPr>
            <p:cNvPr id="18" name="Oval 17">
              <a:extLst>
                <a:ext uri="{FF2B5EF4-FFF2-40B4-BE49-F238E27FC236}">
                  <a16:creationId xmlns:a16="http://schemas.microsoft.com/office/drawing/2014/main" id="{BA0633AD-C87B-473A-BEF8-29A264E6A1DA}"/>
                </a:ext>
              </a:extLst>
            </p:cNvPr>
            <p:cNvSpPr/>
            <p:nvPr/>
          </p:nvSpPr>
          <p:spPr>
            <a:xfrm>
              <a:off x="8451909"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6</a:t>
              </a:r>
            </a:p>
          </p:txBody>
        </p:sp>
        <p:sp>
          <p:nvSpPr>
            <p:cNvPr id="19" name="Oval 18">
              <a:extLst>
                <a:ext uri="{FF2B5EF4-FFF2-40B4-BE49-F238E27FC236}">
                  <a16:creationId xmlns:a16="http://schemas.microsoft.com/office/drawing/2014/main" id="{7A781F8E-DDBF-4778-8DE2-A24D7533909A}"/>
                </a:ext>
              </a:extLst>
            </p:cNvPr>
            <p:cNvSpPr/>
            <p:nvPr/>
          </p:nvSpPr>
          <p:spPr>
            <a:xfrm>
              <a:off x="10078116"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7</a:t>
              </a:r>
            </a:p>
          </p:txBody>
        </p:sp>
      </p:grpSp>
      <p:sp>
        <p:nvSpPr>
          <p:cNvPr id="20" name="Circle: Hollow 19">
            <a:extLst>
              <a:ext uri="{FF2B5EF4-FFF2-40B4-BE49-F238E27FC236}">
                <a16:creationId xmlns:a16="http://schemas.microsoft.com/office/drawing/2014/main" id="{FD08AACA-A390-484D-8989-DCE01B608915}"/>
              </a:ext>
            </a:extLst>
          </p:cNvPr>
          <p:cNvSpPr/>
          <p:nvPr/>
        </p:nvSpPr>
        <p:spPr>
          <a:xfrm>
            <a:off x="-9934849" y="-7710833"/>
            <a:ext cx="24783065" cy="24748265"/>
          </a:xfrm>
          <a:prstGeom prst="donut">
            <a:avLst>
              <a:gd name="adj" fmla="val 46991"/>
            </a:avLst>
          </a:prstGeom>
          <a:solidFill>
            <a:srgbClr val="5487F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Rectangle: Rounded Corners 22">
            <a:extLst>
              <a:ext uri="{FF2B5EF4-FFF2-40B4-BE49-F238E27FC236}">
                <a16:creationId xmlns:a16="http://schemas.microsoft.com/office/drawing/2014/main" id="{152450E3-7179-4D9C-9795-69C931236A1C}"/>
              </a:ext>
            </a:extLst>
          </p:cNvPr>
          <p:cNvSpPr/>
          <p:nvPr/>
        </p:nvSpPr>
        <p:spPr>
          <a:xfrm>
            <a:off x="1947082" y="1683683"/>
            <a:ext cx="7213852" cy="126880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Les avantages d'entreprendre</a:t>
            </a:r>
            <a:endParaRPr lang="fr-FR" sz="4400" dirty="0"/>
          </a:p>
        </p:txBody>
      </p:sp>
    </p:spTree>
    <p:extLst>
      <p:ext uri="{BB962C8B-B14F-4D97-AF65-F5344CB8AC3E}">
        <p14:creationId xmlns:p14="http://schemas.microsoft.com/office/powerpoint/2010/main" val="17414738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D53893F-AD70-4842-829C-E8D05A0A9288}"/>
              </a:ext>
            </a:extLst>
          </p:cNvPr>
          <p:cNvGrpSpPr/>
          <p:nvPr/>
        </p:nvGrpSpPr>
        <p:grpSpPr>
          <a:xfrm>
            <a:off x="320874" y="4152283"/>
            <a:ext cx="10776449" cy="1022034"/>
            <a:chOff x="320874" y="4152283"/>
            <a:chExt cx="10776449" cy="1022034"/>
          </a:xfrm>
        </p:grpSpPr>
        <p:sp>
          <p:nvSpPr>
            <p:cNvPr id="4" name="Oval 3">
              <a:extLst>
                <a:ext uri="{FF2B5EF4-FFF2-40B4-BE49-F238E27FC236}">
                  <a16:creationId xmlns:a16="http://schemas.microsoft.com/office/drawing/2014/main" id="{1974A1A8-564C-4AAF-A4C0-8515A140D41C}"/>
                </a:ext>
              </a:extLst>
            </p:cNvPr>
            <p:cNvSpPr/>
            <p:nvPr/>
          </p:nvSpPr>
          <p:spPr>
            <a:xfrm>
              <a:off x="320874"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1</a:t>
              </a:r>
            </a:p>
          </p:txBody>
        </p:sp>
        <p:sp>
          <p:nvSpPr>
            <p:cNvPr id="14" name="Oval 13">
              <a:extLst>
                <a:ext uri="{FF2B5EF4-FFF2-40B4-BE49-F238E27FC236}">
                  <a16:creationId xmlns:a16="http://schemas.microsoft.com/office/drawing/2014/main" id="{FAD986B0-FC4D-4BAE-A7D5-D8E8DF7492A5}"/>
                </a:ext>
              </a:extLst>
            </p:cNvPr>
            <p:cNvSpPr/>
            <p:nvPr/>
          </p:nvSpPr>
          <p:spPr>
            <a:xfrm>
              <a:off x="1947081"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2</a:t>
              </a:r>
            </a:p>
          </p:txBody>
        </p:sp>
        <p:sp>
          <p:nvSpPr>
            <p:cNvPr id="15" name="Oval 14">
              <a:extLst>
                <a:ext uri="{FF2B5EF4-FFF2-40B4-BE49-F238E27FC236}">
                  <a16:creationId xmlns:a16="http://schemas.microsoft.com/office/drawing/2014/main" id="{B545AB42-3926-49B7-BC6F-5DC6BA0D2C34}"/>
                </a:ext>
              </a:extLst>
            </p:cNvPr>
            <p:cNvSpPr/>
            <p:nvPr/>
          </p:nvSpPr>
          <p:spPr>
            <a:xfrm>
              <a:off x="3573288"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3</a:t>
              </a:r>
            </a:p>
          </p:txBody>
        </p:sp>
        <p:sp>
          <p:nvSpPr>
            <p:cNvPr id="16" name="Oval 15">
              <a:extLst>
                <a:ext uri="{FF2B5EF4-FFF2-40B4-BE49-F238E27FC236}">
                  <a16:creationId xmlns:a16="http://schemas.microsoft.com/office/drawing/2014/main" id="{DE22A91C-902D-4617-A2F6-B5997519642D}"/>
                </a:ext>
              </a:extLst>
            </p:cNvPr>
            <p:cNvSpPr/>
            <p:nvPr/>
          </p:nvSpPr>
          <p:spPr>
            <a:xfrm>
              <a:off x="5199495"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4</a:t>
              </a:r>
            </a:p>
          </p:txBody>
        </p:sp>
        <p:sp>
          <p:nvSpPr>
            <p:cNvPr id="17" name="Oval 16">
              <a:extLst>
                <a:ext uri="{FF2B5EF4-FFF2-40B4-BE49-F238E27FC236}">
                  <a16:creationId xmlns:a16="http://schemas.microsoft.com/office/drawing/2014/main" id="{86FD8919-E19D-4F84-85BA-9CEFACFD030B}"/>
                </a:ext>
              </a:extLst>
            </p:cNvPr>
            <p:cNvSpPr/>
            <p:nvPr/>
          </p:nvSpPr>
          <p:spPr>
            <a:xfrm>
              <a:off x="6825702"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5</a:t>
              </a:r>
            </a:p>
          </p:txBody>
        </p:sp>
        <p:sp>
          <p:nvSpPr>
            <p:cNvPr id="18" name="Oval 17">
              <a:extLst>
                <a:ext uri="{FF2B5EF4-FFF2-40B4-BE49-F238E27FC236}">
                  <a16:creationId xmlns:a16="http://schemas.microsoft.com/office/drawing/2014/main" id="{BA0633AD-C87B-473A-BEF8-29A264E6A1DA}"/>
                </a:ext>
              </a:extLst>
            </p:cNvPr>
            <p:cNvSpPr/>
            <p:nvPr/>
          </p:nvSpPr>
          <p:spPr>
            <a:xfrm>
              <a:off x="8451909"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6</a:t>
              </a:r>
            </a:p>
          </p:txBody>
        </p:sp>
        <p:sp>
          <p:nvSpPr>
            <p:cNvPr id="19" name="Oval 18">
              <a:extLst>
                <a:ext uri="{FF2B5EF4-FFF2-40B4-BE49-F238E27FC236}">
                  <a16:creationId xmlns:a16="http://schemas.microsoft.com/office/drawing/2014/main" id="{7A781F8E-DDBF-4778-8DE2-A24D7533909A}"/>
                </a:ext>
              </a:extLst>
            </p:cNvPr>
            <p:cNvSpPr/>
            <p:nvPr/>
          </p:nvSpPr>
          <p:spPr>
            <a:xfrm>
              <a:off x="10078116"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7</a:t>
              </a:r>
            </a:p>
          </p:txBody>
        </p:sp>
      </p:grpSp>
      <p:sp>
        <p:nvSpPr>
          <p:cNvPr id="20" name="Circle: Hollow 19">
            <a:extLst>
              <a:ext uri="{FF2B5EF4-FFF2-40B4-BE49-F238E27FC236}">
                <a16:creationId xmlns:a16="http://schemas.microsoft.com/office/drawing/2014/main" id="{FD08AACA-A390-484D-8989-DCE01B608915}"/>
              </a:ext>
            </a:extLst>
          </p:cNvPr>
          <p:cNvSpPr/>
          <p:nvPr/>
        </p:nvSpPr>
        <p:spPr>
          <a:xfrm>
            <a:off x="-8292316" y="-7727766"/>
            <a:ext cx="24783065" cy="24748265"/>
          </a:xfrm>
          <a:prstGeom prst="donut">
            <a:avLst>
              <a:gd name="adj" fmla="val 46991"/>
            </a:avLst>
          </a:prstGeom>
          <a:solidFill>
            <a:srgbClr val="5487F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Rectangle: Rounded Corners 22">
            <a:extLst>
              <a:ext uri="{FF2B5EF4-FFF2-40B4-BE49-F238E27FC236}">
                <a16:creationId xmlns:a16="http://schemas.microsoft.com/office/drawing/2014/main" id="{152450E3-7179-4D9C-9795-69C931236A1C}"/>
              </a:ext>
            </a:extLst>
          </p:cNvPr>
          <p:cNvSpPr/>
          <p:nvPr/>
        </p:nvSpPr>
        <p:spPr>
          <a:xfrm>
            <a:off x="3573287" y="1683683"/>
            <a:ext cx="6504829" cy="126880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Les raisons d’entreprendre</a:t>
            </a:r>
            <a:endParaRPr lang="fr-FR" sz="4400" dirty="0"/>
          </a:p>
        </p:txBody>
      </p:sp>
    </p:spTree>
    <p:extLst>
      <p:ext uri="{BB962C8B-B14F-4D97-AF65-F5344CB8AC3E}">
        <p14:creationId xmlns:p14="http://schemas.microsoft.com/office/powerpoint/2010/main" val="274164442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D53893F-AD70-4842-829C-E8D05A0A9288}"/>
              </a:ext>
            </a:extLst>
          </p:cNvPr>
          <p:cNvGrpSpPr/>
          <p:nvPr/>
        </p:nvGrpSpPr>
        <p:grpSpPr>
          <a:xfrm>
            <a:off x="320874" y="4152283"/>
            <a:ext cx="10776449" cy="1022034"/>
            <a:chOff x="320874" y="4152283"/>
            <a:chExt cx="10776449" cy="1022034"/>
          </a:xfrm>
        </p:grpSpPr>
        <p:sp>
          <p:nvSpPr>
            <p:cNvPr id="4" name="Oval 3">
              <a:extLst>
                <a:ext uri="{FF2B5EF4-FFF2-40B4-BE49-F238E27FC236}">
                  <a16:creationId xmlns:a16="http://schemas.microsoft.com/office/drawing/2014/main" id="{1974A1A8-564C-4AAF-A4C0-8515A140D41C}"/>
                </a:ext>
              </a:extLst>
            </p:cNvPr>
            <p:cNvSpPr/>
            <p:nvPr/>
          </p:nvSpPr>
          <p:spPr>
            <a:xfrm>
              <a:off x="320874"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1</a:t>
              </a:r>
            </a:p>
          </p:txBody>
        </p:sp>
        <p:sp>
          <p:nvSpPr>
            <p:cNvPr id="14" name="Oval 13">
              <a:extLst>
                <a:ext uri="{FF2B5EF4-FFF2-40B4-BE49-F238E27FC236}">
                  <a16:creationId xmlns:a16="http://schemas.microsoft.com/office/drawing/2014/main" id="{FAD986B0-FC4D-4BAE-A7D5-D8E8DF7492A5}"/>
                </a:ext>
              </a:extLst>
            </p:cNvPr>
            <p:cNvSpPr/>
            <p:nvPr/>
          </p:nvSpPr>
          <p:spPr>
            <a:xfrm>
              <a:off x="1947081"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2</a:t>
              </a:r>
            </a:p>
          </p:txBody>
        </p:sp>
        <p:sp>
          <p:nvSpPr>
            <p:cNvPr id="15" name="Oval 14">
              <a:extLst>
                <a:ext uri="{FF2B5EF4-FFF2-40B4-BE49-F238E27FC236}">
                  <a16:creationId xmlns:a16="http://schemas.microsoft.com/office/drawing/2014/main" id="{B545AB42-3926-49B7-BC6F-5DC6BA0D2C34}"/>
                </a:ext>
              </a:extLst>
            </p:cNvPr>
            <p:cNvSpPr/>
            <p:nvPr/>
          </p:nvSpPr>
          <p:spPr>
            <a:xfrm>
              <a:off x="3573288"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3</a:t>
              </a:r>
            </a:p>
          </p:txBody>
        </p:sp>
        <p:sp>
          <p:nvSpPr>
            <p:cNvPr id="16" name="Oval 15">
              <a:extLst>
                <a:ext uri="{FF2B5EF4-FFF2-40B4-BE49-F238E27FC236}">
                  <a16:creationId xmlns:a16="http://schemas.microsoft.com/office/drawing/2014/main" id="{DE22A91C-902D-4617-A2F6-B5997519642D}"/>
                </a:ext>
              </a:extLst>
            </p:cNvPr>
            <p:cNvSpPr/>
            <p:nvPr/>
          </p:nvSpPr>
          <p:spPr>
            <a:xfrm>
              <a:off x="5199495"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4</a:t>
              </a:r>
            </a:p>
          </p:txBody>
        </p:sp>
        <p:sp>
          <p:nvSpPr>
            <p:cNvPr id="17" name="Oval 16">
              <a:extLst>
                <a:ext uri="{FF2B5EF4-FFF2-40B4-BE49-F238E27FC236}">
                  <a16:creationId xmlns:a16="http://schemas.microsoft.com/office/drawing/2014/main" id="{86FD8919-E19D-4F84-85BA-9CEFACFD030B}"/>
                </a:ext>
              </a:extLst>
            </p:cNvPr>
            <p:cNvSpPr/>
            <p:nvPr/>
          </p:nvSpPr>
          <p:spPr>
            <a:xfrm>
              <a:off x="6825702"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5</a:t>
              </a:r>
            </a:p>
          </p:txBody>
        </p:sp>
        <p:sp>
          <p:nvSpPr>
            <p:cNvPr id="18" name="Oval 17">
              <a:extLst>
                <a:ext uri="{FF2B5EF4-FFF2-40B4-BE49-F238E27FC236}">
                  <a16:creationId xmlns:a16="http://schemas.microsoft.com/office/drawing/2014/main" id="{BA0633AD-C87B-473A-BEF8-29A264E6A1DA}"/>
                </a:ext>
              </a:extLst>
            </p:cNvPr>
            <p:cNvSpPr/>
            <p:nvPr/>
          </p:nvSpPr>
          <p:spPr>
            <a:xfrm>
              <a:off x="8451909"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6</a:t>
              </a:r>
            </a:p>
          </p:txBody>
        </p:sp>
        <p:sp>
          <p:nvSpPr>
            <p:cNvPr id="19" name="Oval 18">
              <a:extLst>
                <a:ext uri="{FF2B5EF4-FFF2-40B4-BE49-F238E27FC236}">
                  <a16:creationId xmlns:a16="http://schemas.microsoft.com/office/drawing/2014/main" id="{7A781F8E-DDBF-4778-8DE2-A24D7533909A}"/>
                </a:ext>
              </a:extLst>
            </p:cNvPr>
            <p:cNvSpPr/>
            <p:nvPr/>
          </p:nvSpPr>
          <p:spPr>
            <a:xfrm>
              <a:off x="10078116" y="4152283"/>
              <a:ext cx="1019207" cy="10220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7</a:t>
              </a:r>
            </a:p>
          </p:txBody>
        </p:sp>
      </p:grpSp>
      <p:sp>
        <p:nvSpPr>
          <p:cNvPr id="20" name="Circle: Hollow 19">
            <a:extLst>
              <a:ext uri="{FF2B5EF4-FFF2-40B4-BE49-F238E27FC236}">
                <a16:creationId xmlns:a16="http://schemas.microsoft.com/office/drawing/2014/main" id="{FD08AACA-A390-484D-8989-DCE01B608915}"/>
              </a:ext>
            </a:extLst>
          </p:cNvPr>
          <p:cNvSpPr/>
          <p:nvPr/>
        </p:nvSpPr>
        <p:spPr>
          <a:xfrm>
            <a:off x="-6683649" y="-7727766"/>
            <a:ext cx="24783065" cy="24748265"/>
          </a:xfrm>
          <a:prstGeom prst="donut">
            <a:avLst>
              <a:gd name="adj" fmla="val 46991"/>
            </a:avLst>
          </a:prstGeom>
          <a:solidFill>
            <a:srgbClr val="5487F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Rectangle: Rounded Corners 22">
            <a:extLst>
              <a:ext uri="{FF2B5EF4-FFF2-40B4-BE49-F238E27FC236}">
                <a16:creationId xmlns:a16="http://schemas.microsoft.com/office/drawing/2014/main" id="{152450E3-7179-4D9C-9795-69C931236A1C}"/>
              </a:ext>
            </a:extLst>
          </p:cNvPr>
          <p:cNvSpPr/>
          <p:nvPr/>
        </p:nvSpPr>
        <p:spPr>
          <a:xfrm>
            <a:off x="1219199" y="1683683"/>
            <a:ext cx="10278533" cy="126880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t>Les défis et les risques de l’entrepreneuriat</a:t>
            </a:r>
            <a:endParaRPr lang="fr-FR" sz="1400" dirty="0"/>
          </a:p>
        </p:txBody>
      </p:sp>
    </p:spTree>
    <p:extLst>
      <p:ext uri="{BB962C8B-B14F-4D97-AF65-F5344CB8AC3E}">
        <p14:creationId xmlns:p14="http://schemas.microsoft.com/office/powerpoint/2010/main" val="335903491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TotalTime>
  <Words>1877</Words>
  <Application>Microsoft Office PowerPoint</Application>
  <PresentationFormat>Widescreen</PresentationFormat>
  <Paragraphs>317</Paragraphs>
  <Slides>49</Slides>
  <Notes>0</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49</vt:i4>
      </vt:variant>
    </vt:vector>
  </HeadingPairs>
  <TitlesOfParts>
    <vt:vector size="66" baseType="lpstr">
      <vt:lpstr>Amasis MT Pro</vt:lpstr>
      <vt:lpstr>Arial</vt:lpstr>
      <vt:lpstr>Arial Rounded MT Bold</vt:lpstr>
      <vt:lpstr>Bahnschrift</vt:lpstr>
      <vt:lpstr>Barlow</vt:lpstr>
      <vt:lpstr>Bodoni MT Black</vt:lpstr>
      <vt:lpstr>Bookman Old Style</vt:lpstr>
      <vt:lpstr>Calibri</vt:lpstr>
      <vt:lpstr>Cambria</vt:lpstr>
      <vt:lpstr>Consolas</vt:lpstr>
      <vt:lpstr>Copperplate Gothic Bold</vt:lpstr>
      <vt:lpstr>inherit</vt:lpstr>
      <vt:lpstr>Montserrat</vt:lpstr>
      <vt:lpstr>Open Sans</vt:lpstr>
      <vt:lpstr>Söhne</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Apollo _X10E</dc:creator>
  <cp:lastModifiedBy>Apollo _X10E</cp:lastModifiedBy>
  <cp:revision>247</cp:revision>
  <dcterms:created xsi:type="dcterms:W3CDTF">2023-11-13T21:51:38Z</dcterms:created>
  <dcterms:modified xsi:type="dcterms:W3CDTF">2023-12-11T10:07:27Z</dcterms:modified>
</cp:coreProperties>
</file>