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85" r:id="rId3"/>
    <p:sldId id="257" r:id="rId4"/>
    <p:sldId id="258" r:id="rId5"/>
    <p:sldId id="260" r:id="rId6"/>
    <p:sldId id="259" r:id="rId7"/>
    <p:sldId id="262" r:id="rId8"/>
    <p:sldId id="263" r:id="rId9"/>
    <p:sldId id="267" r:id="rId10"/>
    <p:sldId id="261" r:id="rId11"/>
    <p:sldId id="265" r:id="rId12"/>
    <p:sldId id="276" r:id="rId13"/>
    <p:sldId id="277" r:id="rId14"/>
    <p:sldId id="278" r:id="rId15"/>
    <p:sldId id="279" r:id="rId16"/>
    <p:sldId id="280" r:id="rId17"/>
    <p:sldId id="281" r:id="rId18"/>
    <p:sldId id="282" r:id="rId19"/>
    <p:sldId id="283" r:id="rId20"/>
    <p:sldId id="264" r:id="rId21"/>
    <p:sldId id="284"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6/24/2024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6/24/2024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6/24/2024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6/24/2024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6/24/2024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6/24/2024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6/24/2024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6/24/2024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0"/>
            <a:ext cx="5181600" cy="3886200"/>
          </a:xfrm>
        </p:spPr>
        <p:txBody>
          <a:bodyPr>
            <a:normAutofit/>
          </a:bodyPr>
          <a:lstStyle/>
          <a:p>
            <a:r>
              <a:rPr lang="fr-FR" sz="6600" dirty="0"/>
              <a:t>livraison des </a:t>
            </a:r>
            <a:r>
              <a:rPr lang="fr-FR" sz="6600" dirty="0" err="1"/>
              <a:t>medicaments</a:t>
            </a:r>
            <a:r>
              <a:rPr lang="fr-FR" sz="6600" dirty="0"/>
              <a:t> </a:t>
            </a:r>
            <a:endParaRPr lang="en-US" sz="6600" dirty="0"/>
          </a:p>
        </p:txBody>
      </p:sp>
      <p:sp>
        <p:nvSpPr>
          <p:cNvPr id="3" name="Subtitle 2"/>
          <p:cNvSpPr>
            <a:spLocks noGrp="1"/>
          </p:cNvSpPr>
          <p:nvPr>
            <p:ph type="subTitle" idx="1"/>
          </p:nvPr>
        </p:nvSpPr>
        <p:spPr>
          <a:xfrm>
            <a:off x="626225" y="3863180"/>
            <a:ext cx="4098175" cy="2690020"/>
          </a:xfrm>
        </p:spPr>
        <p:txBody>
          <a:bodyPr>
            <a:normAutofit/>
          </a:bodyPr>
          <a:lstStyle/>
          <a:p>
            <a:r>
              <a:rPr lang="en-US" dirty="0" err="1"/>
              <a:t>Amnai</a:t>
            </a:r>
            <a:r>
              <a:rPr lang="en-US" dirty="0"/>
              <a:t> IMRAN</a:t>
            </a:r>
          </a:p>
          <a:p>
            <a:r>
              <a:rPr lang="en-US" dirty="0"/>
              <a:t>CHERRAD YOUSSEF</a:t>
            </a:r>
          </a:p>
          <a:p>
            <a:r>
              <a:rPr lang="en-US" dirty="0"/>
              <a:t>ESSABIRI ANOUAR</a:t>
            </a:r>
          </a:p>
          <a:p>
            <a:r>
              <a:rPr lang="en-US" dirty="0"/>
              <a:t>SKHOUNE MOUAD</a:t>
            </a:r>
          </a:p>
          <a:p>
            <a:r>
              <a:rPr lang="en-US" dirty="0"/>
              <a:t>TOITI SALAH EDDINE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1066800"/>
            <a:ext cx="5029200" cy="3177380"/>
          </a:xfrm>
        </p:spPr>
        <p:txBody>
          <a:bodyPr>
            <a:normAutofit/>
          </a:bodyPr>
          <a:lstStyle/>
          <a:p>
            <a:r>
              <a:rPr lang="en-US" sz="19000" dirty="0"/>
              <a:t>BMC</a:t>
            </a:r>
          </a:p>
        </p:txBody>
      </p:sp>
      <p:sp>
        <p:nvSpPr>
          <p:cNvPr id="3" name="Text Placeholder 2"/>
          <p:cNvSpPr>
            <a:spLocks noGrp="1"/>
          </p:cNvSpPr>
          <p:nvPr>
            <p:ph type="body" idx="1"/>
          </p:nvPr>
        </p:nvSpPr>
        <p:spPr>
          <a:xfrm>
            <a:off x="2324100" y="4495800"/>
            <a:ext cx="8153400" cy="685800"/>
          </a:xfrm>
        </p:spPr>
        <p:txBody>
          <a:bodyPr>
            <a:noAutofit/>
          </a:bodyPr>
          <a:lstStyle/>
          <a:p>
            <a:r>
              <a:rPr lang="en-US" sz="5400" dirty="0">
                <a:solidFill>
                  <a:schemeClr val="tx1"/>
                </a:solidFill>
              </a:rPr>
              <a:t>B</a:t>
            </a:r>
            <a:r>
              <a:rPr lang="en-US" sz="5400" dirty="0"/>
              <a:t>usiness </a:t>
            </a:r>
            <a:r>
              <a:rPr lang="en-US" sz="5400" dirty="0">
                <a:solidFill>
                  <a:schemeClr val="tx1"/>
                </a:solidFill>
              </a:rPr>
              <a:t>M</a:t>
            </a:r>
            <a:r>
              <a:rPr lang="en-US" sz="5400" dirty="0"/>
              <a:t>odel </a:t>
            </a:r>
            <a:r>
              <a:rPr lang="en-US" sz="5400" dirty="0">
                <a:solidFill>
                  <a:schemeClr val="tx1"/>
                </a:solidFill>
              </a:rPr>
              <a:t>C</a:t>
            </a:r>
            <a:r>
              <a:rPr lang="en-US" sz="5400" dirty="0"/>
              <a:t>anvas</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0163" y="2552700"/>
            <a:ext cx="3932237" cy="1752600"/>
          </a:xfrm>
        </p:spPr>
        <p:txBody>
          <a:bodyPr>
            <a:normAutofit/>
          </a:bodyPr>
          <a:lstStyle/>
          <a:p>
            <a:r>
              <a:rPr lang="en-US" sz="9600" dirty="0"/>
              <a:t>Clients</a:t>
            </a:r>
          </a:p>
        </p:txBody>
      </p:sp>
      <p:sp>
        <p:nvSpPr>
          <p:cNvPr id="3" name="Content Placeholder 2"/>
          <p:cNvSpPr>
            <a:spLocks noGrp="1"/>
          </p:cNvSpPr>
          <p:nvPr>
            <p:ph idx="1"/>
          </p:nvPr>
        </p:nvSpPr>
        <p:spPr/>
        <p:txBody>
          <a:bodyPr anchor="ctr"/>
          <a:lstStyle/>
          <a:p>
            <a:r>
              <a:rPr lang="fr-FR" dirty="0"/>
              <a:t>Personnes ayant besoin de médicaments réguliers</a:t>
            </a:r>
          </a:p>
          <a:p>
            <a:r>
              <a:rPr lang="fr-FR" dirty="0"/>
              <a:t>Patients âgés</a:t>
            </a:r>
          </a:p>
          <a:p>
            <a:r>
              <a:rPr lang="fr-FR" dirty="0"/>
              <a:t>Patients atteints de maladies chroniques-</a:t>
            </a:r>
          </a:p>
          <a:p>
            <a:r>
              <a:rPr lang="fr-FR" dirty="0"/>
              <a:t>Professionnels occupés </a:t>
            </a:r>
          </a:p>
          <a:p>
            <a:r>
              <a:rPr lang="fr-FR" dirty="0"/>
              <a:t>Aidants commandant pour le compte d'autres personnes</a:t>
            </a:r>
          </a:p>
          <a:p>
            <a:r>
              <a:rPr lang="fr-FR" dirty="0"/>
              <a:t>Prestataires de soins de santé</a:t>
            </a:r>
            <a:endParaRPr lang="en-US" dirty="0"/>
          </a:p>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A4FE-3A47-438C-945B-F66527FD8695}"/>
              </a:ext>
            </a:extLst>
          </p:cNvPr>
          <p:cNvSpPr>
            <a:spLocks noGrp="1"/>
          </p:cNvSpPr>
          <p:nvPr>
            <p:ph type="title"/>
          </p:nvPr>
        </p:nvSpPr>
        <p:spPr>
          <a:xfrm>
            <a:off x="7632698" y="2552700"/>
            <a:ext cx="3932237" cy="1752600"/>
          </a:xfrm>
        </p:spPr>
        <p:txBody>
          <a:bodyPr>
            <a:normAutofit/>
          </a:bodyPr>
          <a:lstStyle/>
          <a:p>
            <a:r>
              <a:rPr lang="en-US" sz="5400" kern="1200" dirty="0">
                <a:solidFill>
                  <a:srgbClr val="FFFFFF"/>
                </a:solidFill>
                <a:effectLst/>
                <a:latin typeface="Franklin Gothic Medium" panose="020B0603020102020204" pitchFamily="34" charset="0"/>
                <a:ea typeface="+mj-ea"/>
                <a:cs typeface="+mj-cs"/>
              </a:rPr>
              <a:t>Propositions de </a:t>
            </a:r>
            <a:r>
              <a:rPr lang="en-US" sz="5400" kern="1200" dirty="0" err="1">
                <a:solidFill>
                  <a:srgbClr val="FFFFFF"/>
                </a:solidFill>
                <a:effectLst/>
                <a:latin typeface="Franklin Gothic Medium" panose="020B0603020102020204" pitchFamily="34" charset="0"/>
                <a:ea typeface="+mj-ea"/>
                <a:cs typeface="+mj-cs"/>
              </a:rPr>
              <a:t>Valeur</a:t>
            </a:r>
            <a:endParaRPr lang="en-US" sz="5400" dirty="0"/>
          </a:p>
        </p:txBody>
      </p:sp>
      <p:sp>
        <p:nvSpPr>
          <p:cNvPr id="3" name="Content Placeholder 2">
            <a:extLst>
              <a:ext uri="{FF2B5EF4-FFF2-40B4-BE49-F238E27FC236}">
                <a16:creationId xmlns:a16="http://schemas.microsoft.com/office/drawing/2014/main" id="{A8F97C25-AE8E-4698-B77B-D29F803BECC4}"/>
              </a:ext>
            </a:extLst>
          </p:cNvPr>
          <p:cNvSpPr>
            <a:spLocks noGrp="1"/>
          </p:cNvSpPr>
          <p:nvPr>
            <p:ph idx="1"/>
          </p:nvPr>
        </p:nvSpPr>
        <p:spPr/>
        <p:txBody>
          <a:bodyPr anchor="ctr"/>
          <a:lstStyle/>
          <a:p>
            <a:r>
              <a:rPr lang="fr-FR" dirty="0"/>
              <a:t>Livraison rapide et pratique des médicaments à domicile</a:t>
            </a:r>
          </a:p>
          <a:p>
            <a:r>
              <a:rPr lang="fr-FR" dirty="0"/>
              <a:t>Accès à une large gamme de médicaments et de produits pharmaceutiques</a:t>
            </a:r>
          </a:p>
          <a:p>
            <a:r>
              <a:rPr lang="fr-FR" dirty="0"/>
              <a:t>Processus de livraison fiable et sécurisé</a:t>
            </a:r>
          </a:p>
          <a:p>
            <a:r>
              <a:rPr lang="fr-FR" dirty="0"/>
              <a:t>Plateforme conviviale pour commander des médicaments</a:t>
            </a:r>
          </a:p>
          <a:p>
            <a:r>
              <a:rPr lang="fr-FR" dirty="0"/>
              <a:t>Support client disponible 24/7</a:t>
            </a:r>
          </a:p>
          <a:p>
            <a:r>
              <a:rPr lang="fr-FR" dirty="0"/>
              <a:t>Option de gestion des ordonnances et des renouvellements</a:t>
            </a:r>
            <a:endParaRPr lang="en-US" dirty="0"/>
          </a:p>
          <a:p>
            <a:endParaRPr lang="en-US" dirty="0"/>
          </a:p>
        </p:txBody>
      </p:sp>
      <p:sp>
        <p:nvSpPr>
          <p:cNvPr id="4" name="Text Placeholder 3">
            <a:extLst>
              <a:ext uri="{FF2B5EF4-FFF2-40B4-BE49-F238E27FC236}">
                <a16:creationId xmlns:a16="http://schemas.microsoft.com/office/drawing/2014/main" id="{042E1481-CE6D-4821-99D5-EF00ECF0BF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0156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E70C-3F1A-4860-B1CA-D2C40A3CF801}"/>
              </a:ext>
            </a:extLst>
          </p:cNvPr>
          <p:cNvSpPr>
            <a:spLocks noGrp="1"/>
          </p:cNvSpPr>
          <p:nvPr>
            <p:ph type="title"/>
          </p:nvPr>
        </p:nvSpPr>
        <p:spPr>
          <a:xfrm>
            <a:off x="7632698" y="2552700"/>
            <a:ext cx="3932237" cy="1752600"/>
          </a:xfrm>
        </p:spPr>
        <p:txBody>
          <a:bodyPr>
            <a:normAutofit/>
          </a:bodyPr>
          <a:lstStyle/>
          <a:p>
            <a:r>
              <a:rPr lang="en-US" sz="8800" dirty="0" err="1"/>
              <a:t>Canaux</a:t>
            </a:r>
            <a:endParaRPr lang="en-US" sz="8800" dirty="0"/>
          </a:p>
        </p:txBody>
      </p:sp>
      <p:sp>
        <p:nvSpPr>
          <p:cNvPr id="3" name="Content Placeholder 2">
            <a:extLst>
              <a:ext uri="{FF2B5EF4-FFF2-40B4-BE49-F238E27FC236}">
                <a16:creationId xmlns:a16="http://schemas.microsoft.com/office/drawing/2014/main" id="{6A105460-A40A-43FD-B48A-1C9A1A2084EF}"/>
              </a:ext>
            </a:extLst>
          </p:cNvPr>
          <p:cNvSpPr>
            <a:spLocks noGrp="1"/>
          </p:cNvSpPr>
          <p:nvPr>
            <p:ph idx="1"/>
          </p:nvPr>
        </p:nvSpPr>
        <p:spPr/>
        <p:txBody>
          <a:bodyPr anchor="ctr"/>
          <a:lstStyle/>
          <a:p>
            <a:r>
              <a:rPr lang="fr-FR" dirty="0"/>
              <a:t>Application mobile</a:t>
            </a:r>
          </a:p>
          <a:p>
            <a:r>
              <a:rPr lang="fr-FR" dirty="0"/>
              <a:t>Site web </a:t>
            </a:r>
          </a:p>
          <a:p>
            <a:r>
              <a:rPr lang="fr-FR" dirty="0"/>
              <a:t>Plateformes de réseaux sociaux</a:t>
            </a:r>
          </a:p>
          <a:p>
            <a:r>
              <a:rPr lang="fr-FR" dirty="0"/>
              <a:t>Partenariats avec les prestataires de soins de santé et les pharmacies</a:t>
            </a:r>
          </a:p>
          <a:p>
            <a:r>
              <a:rPr lang="fr-FR" dirty="0"/>
              <a:t>Publicité (en ligne et hors ligne)</a:t>
            </a:r>
            <a:endParaRPr lang="en-US" dirty="0"/>
          </a:p>
          <a:p>
            <a:endParaRPr lang="en-US" dirty="0"/>
          </a:p>
        </p:txBody>
      </p:sp>
      <p:sp>
        <p:nvSpPr>
          <p:cNvPr id="4" name="Text Placeholder 3">
            <a:extLst>
              <a:ext uri="{FF2B5EF4-FFF2-40B4-BE49-F238E27FC236}">
                <a16:creationId xmlns:a16="http://schemas.microsoft.com/office/drawing/2014/main" id="{EEFBBA83-6DB9-4EF4-8FF5-2EE23AA37BB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1566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362D-41CE-40F4-856D-FF2042A87B1B}"/>
              </a:ext>
            </a:extLst>
          </p:cNvPr>
          <p:cNvSpPr>
            <a:spLocks noGrp="1"/>
          </p:cNvSpPr>
          <p:nvPr>
            <p:ph type="title"/>
          </p:nvPr>
        </p:nvSpPr>
        <p:spPr>
          <a:xfrm>
            <a:off x="7660520" y="2552700"/>
            <a:ext cx="3932237" cy="1752600"/>
          </a:xfrm>
        </p:spPr>
        <p:txBody>
          <a:bodyPr>
            <a:noAutofit/>
          </a:bodyPr>
          <a:lstStyle/>
          <a:p>
            <a:pPr algn="ctr"/>
            <a:r>
              <a:rPr lang="en-US" sz="6600" dirty="0"/>
              <a:t>Relations client</a:t>
            </a:r>
          </a:p>
        </p:txBody>
      </p:sp>
      <p:sp>
        <p:nvSpPr>
          <p:cNvPr id="3" name="Content Placeholder 2">
            <a:extLst>
              <a:ext uri="{FF2B5EF4-FFF2-40B4-BE49-F238E27FC236}">
                <a16:creationId xmlns:a16="http://schemas.microsoft.com/office/drawing/2014/main" id="{3F6B4EA1-955D-4938-AD9B-D84D000D8ED9}"/>
              </a:ext>
            </a:extLst>
          </p:cNvPr>
          <p:cNvSpPr>
            <a:spLocks noGrp="1"/>
          </p:cNvSpPr>
          <p:nvPr>
            <p:ph idx="1"/>
          </p:nvPr>
        </p:nvSpPr>
        <p:spPr/>
        <p:txBody>
          <a:bodyPr anchor="ctr"/>
          <a:lstStyle/>
          <a:p>
            <a:r>
              <a:rPr lang="fr-FR" sz="2400" dirty="0"/>
              <a:t>Support client 24/7.</a:t>
            </a:r>
          </a:p>
          <a:p>
            <a:r>
              <a:rPr lang="fr-FR" sz="2400" dirty="0"/>
              <a:t>Programmes de fidélisation.</a:t>
            </a:r>
          </a:p>
          <a:p>
            <a:r>
              <a:rPr lang="fr-FR" sz="2400" dirty="0"/>
              <a:t>Notifications et rappels pour renouveler les médicaments.</a:t>
            </a:r>
          </a:p>
          <a:p>
            <a:r>
              <a:rPr lang="fr-FR" sz="2400" dirty="0"/>
              <a:t>Ligne d'assistance pour conseils médicaux et aide à la commande</a:t>
            </a:r>
            <a:endParaRPr lang="en-US" sz="2400" dirty="0"/>
          </a:p>
          <a:p>
            <a:endParaRPr lang="en-US" dirty="0"/>
          </a:p>
        </p:txBody>
      </p:sp>
      <p:sp>
        <p:nvSpPr>
          <p:cNvPr id="4" name="Text Placeholder 3">
            <a:extLst>
              <a:ext uri="{FF2B5EF4-FFF2-40B4-BE49-F238E27FC236}">
                <a16:creationId xmlns:a16="http://schemas.microsoft.com/office/drawing/2014/main" id="{1F07B846-5AF0-4C5C-998A-B499290DB94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800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6824-7BD5-456E-9720-348C9E596F50}"/>
              </a:ext>
            </a:extLst>
          </p:cNvPr>
          <p:cNvSpPr>
            <a:spLocks noGrp="1"/>
          </p:cNvSpPr>
          <p:nvPr>
            <p:ph type="title"/>
          </p:nvPr>
        </p:nvSpPr>
        <p:spPr>
          <a:xfrm>
            <a:off x="7650163" y="2552700"/>
            <a:ext cx="3932237" cy="1752600"/>
          </a:xfrm>
        </p:spPr>
        <p:txBody>
          <a:bodyPr>
            <a:noAutofit/>
          </a:bodyPr>
          <a:lstStyle/>
          <a:p>
            <a:pPr algn="ctr"/>
            <a:r>
              <a:rPr lang="en-US" sz="6600" dirty="0"/>
              <a:t>Flux de </a:t>
            </a:r>
            <a:r>
              <a:rPr lang="en-US" sz="6600" dirty="0" err="1"/>
              <a:t>revenus</a:t>
            </a:r>
            <a:endParaRPr lang="en-US" sz="6600" dirty="0"/>
          </a:p>
        </p:txBody>
      </p:sp>
      <p:sp>
        <p:nvSpPr>
          <p:cNvPr id="3" name="Content Placeholder 2">
            <a:extLst>
              <a:ext uri="{FF2B5EF4-FFF2-40B4-BE49-F238E27FC236}">
                <a16:creationId xmlns:a16="http://schemas.microsoft.com/office/drawing/2014/main" id="{24813720-1A71-4953-8E35-76199680DD17}"/>
              </a:ext>
            </a:extLst>
          </p:cNvPr>
          <p:cNvSpPr>
            <a:spLocks noGrp="1"/>
          </p:cNvSpPr>
          <p:nvPr>
            <p:ph idx="1"/>
          </p:nvPr>
        </p:nvSpPr>
        <p:spPr/>
        <p:txBody>
          <a:bodyPr anchor="ctr"/>
          <a:lstStyle/>
          <a:p>
            <a:r>
              <a:rPr lang="fr-FR" dirty="0"/>
              <a:t>Frais de livraison.</a:t>
            </a:r>
          </a:p>
          <a:p>
            <a:r>
              <a:rPr lang="fr-FR" dirty="0"/>
              <a:t>Abonnements premium pour livraison illimitée.</a:t>
            </a:r>
          </a:p>
          <a:p>
            <a:r>
              <a:rPr lang="fr-FR" dirty="0"/>
              <a:t>Publicités et partenariats avec les pharmacies.</a:t>
            </a:r>
            <a:endParaRPr lang="en-US" dirty="0"/>
          </a:p>
        </p:txBody>
      </p:sp>
      <p:sp>
        <p:nvSpPr>
          <p:cNvPr id="4" name="Text Placeholder 3">
            <a:extLst>
              <a:ext uri="{FF2B5EF4-FFF2-40B4-BE49-F238E27FC236}">
                <a16:creationId xmlns:a16="http://schemas.microsoft.com/office/drawing/2014/main" id="{F741658D-A6CC-4FEF-BE0A-682EBFCD05A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2305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054D-1AE2-489F-9556-82302255A65F}"/>
              </a:ext>
            </a:extLst>
          </p:cNvPr>
          <p:cNvSpPr>
            <a:spLocks noGrp="1"/>
          </p:cNvSpPr>
          <p:nvPr>
            <p:ph type="title"/>
          </p:nvPr>
        </p:nvSpPr>
        <p:spPr>
          <a:xfrm>
            <a:off x="7632698" y="2552700"/>
            <a:ext cx="3932237" cy="1752600"/>
          </a:xfrm>
        </p:spPr>
        <p:txBody>
          <a:bodyPr>
            <a:noAutofit/>
          </a:bodyPr>
          <a:lstStyle/>
          <a:p>
            <a:pPr algn="ctr"/>
            <a:r>
              <a:rPr lang="en-US" sz="6000" dirty="0" err="1"/>
              <a:t>Ressources</a:t>
            </a:r>
            <a:r>
              <a:rPr lang="en-US" sz="6000" dirty="0"/>
              <a:t> </a:t>
            </a:r>
            <a:r>
              <a:rPr lang="en-US" sz="6000" dirty="0" err="1"/>
              <a:t>clés</a:t>
            </a:r>
            <a:endParaRPr lang="en-US" sz="6000" dirty="0"/>
          </a:p>
        </p:txBody>
      </p:sp>
      <p:sp>
        <p:nvSpPr>
          <p:cNvPr id="3" name="Content Placeholder 2">
            <a:extLst>
              <a:ext uri="{FF2B5EF4-FFF2-40B4-BE49-F238E27FC236}">
                <a16:creationId xmlns:a16="http://schemas.microsoft.com/office/drawing/2014/main" id="{A3A5930E-0866-487E-B1F0-95615F0A8A24}"/>
              </a:ext>
            </a:extLst>
          </p:cNvPr>
          <p:cNvSpPr>
            <a:spLocks noGrp="1"/>
          </p:cNvSpPr>
          <p:nvPr>
            <p:ph idx="1"/>
          </p:nvPr>
        </p:nvSpPr>
        <p:spPr/>
        <p:txBody>
          <a:bodyPr anchor="ctr">
            <a:normAutofit/>
          </a:bodyPr>
          <a:lstStyle/>
          <a:p>
            <a:r>
              <a:rPr lang="fr-FR" dirty="0"/>
              <a:t>Réseau de pharmacies partenaires. </a:t>
            </a:r>
          </a:p>
          <a:p>
            <a:r>
              <a:rPr lang="fr-FR" dirty="0"/>
              <a:t>Flotte de livraison (véhicules, chauffeurs)</a:t>
            </a:r>
          </a:p>
          <a:p>
            <a:r>
              <a:rPr lang="fr-FR" dirty="0"/>
              <a:t> Infrastructure informatique (site web, application mobile)</a:t>
            </a:r>
          </a:p>
          <a:p>
            <a:r>
              <a:rPr lang="fr-FR" dirty="0"/>
              <a:t>Équipe de service client</a:t>
            </a:r>
          </a:p>
          <a:p>
            <a:r>
              <a:rPr lang="fr-FR" dirty="0"/>
              <a:t> Partenariats avec les pharmacies et les entreprises pharmaceutiques</a:t>
            </a:r>
          </a:p>
        </p:txBody>
      </p:sp>
      <p:sp>
        <p:nvSpPr>
          <p:cNvPr id="4" name="Text Placeholder 3">
            <a:extLst>
              <a:ext uri="{FF2B5EF4-FFF2-40B4-BE49-F238E27FC236}">
                <a16:creationId xmlns:a16="http://schemas.microsoft.com/office/drawing/2014/main" id="{F4AF665E-B674-413B-9F8B-EE54F1F8448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0907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EAF-635E-46A2-A579-5B73E1587039}"/>
              </a:ext>
            </a:extLst>
          </p:cNvPr>
          <p:cNvSpPr>
            <a:spLocks noGrp="1"/>
          </p:cNvSpPr>
          <p:nvPr>
            <p:ph type="title"/>
          </p:nvPr>
        </p:nvSpPr>
        <p:spPr>
          <a:xfrm>
            <a:off x="7632699" y="2552700"/>
            <a:ext cx="3932237" cy="1752600"/>
          </a:xfrm>
        </p:spPr>
        <p:txBody>
          <a:bodyPr>
            <a:noAutofit/>
          </a:bodyPr>
          <a:lstStyle/>
          <a:p>
            <a:pPr algn="ctr"/>
            <a:r>
              <a:rPr lang="en-US" sz="6600" dirty="0" err="1"/>
              <a:t>Activités</a:t>
            </a:r>
            <a:r>
              <a:rPr lang="en-US" sz="6600" dirty="0"/>
              <a:t> </a:t>
            </a:r>
            <a:r>
              <a:rPr lang="en-US" sz="6600" dirty="0" err="1"/>
              <a:t>clés</a:t>
            </a:r>
            <a:endParaRPr lang="en-US" sz="6600" dirty="0"/>
          </a:p>
        </p:txBody>
      </p:sp>
      <p:sp>
        <p:nvSpPr>
          <p:cNvPr id="3" name="Content Placeholder 2">
            <a:extLst>
              <a:ext uri="{FF2B5EF4-FFF2-40B4-BE49-F238E27FC236}">
                <a16:creationId xmlns:a16="http://schemas.microsoft.com/office/drawing/2014/main" id="{C21282A4-68E1-4B30-A7D4-019AF52C559B}"/>
              </a:ext>
            </a:extLst>
          </p:cNvPr>
          <p:cNvSpPr>
            <a:spLocks noGrp="1"/>
          </p:cNvSpPr>
          <p:nvPr>
            <p:ph idx="1"/>
          </p:nvPr>
        </p:nvSpPr>
        <p:spPr/>
        <p:txBody>
          <a:bodyPr anchor="ctr"/>
          <a:lstStyle/>
          <a:p>
            <a:r>
              <a:rPr lang="en-US" dirty="0"/>
              <a:t>Gestion des </a:t>
            </a:r>
            <a:r>
              <a:rPr lang="en-US" dirty="0" err="1"/>
              <a:t>commandes</a:t>
            </a:r>
            <a:endParaRPr lang="en-US" dirty="0"/>
          </a:p>
          <a:p>
            <a:r>
              <a:rPr lang="fr-FR" dirty="0"/>
              <a:t>Traitement et exécution des commandes</a:t>
            </a:r>
          </a:p>
          <a:p>
            <a:r>
              <a:rPr lang="fr-FR" dirty="0"/>
              <a:t>Conformité aux réglementations sanitaires </a:t>
            </a:r>
          </a:p>
          <a:p>
            <a:r>
              <a:rPr lang="fr-FR" dirty="0"/>
              <a:t>Développement et maintenance de la plateforme de livraison (application/site web)</a:t>
            </a:r>
          </a:p>
          <a:p>
            <a:r>
              <a:rPr lang="fr-FR" dirty="0"/>
              <a:t>Support et service client</a:t>
            </a:r>
          </a:p>
          <a:p>
            <a:r>
              <a:rPr lang="fr-FR" dirty="0"/>
              <a:t>Contrôle de la qualité et assurance</a:t>
            </a:r>
          </a:p>
          <a:p>
            <a:r>
              <a:rPr lang="fr-FR" dirty="0"/>
              <a:t> Marketing et promotion</a:t>
            </a:r>
            <a:endParaRPr lang="en-US" dirty="0"/>
          </a:p>
        </p:txBody>
      </p:sp>
      <p:sp>
        <p:nvSpPr>
          <p:cNvPr id="4" name="Text Placeholder 3">
            <a:extLst>
              <a:ext uri="{FF2B5EF4-FFF2-40B4-BE49-F238E27FC236}">
                <a16:creationId xmlns:a16="http://schemas.microsoft.com/office/drawing/2014/main" id="{ECA819C4-7813-4DEB-B1EB-7338932BBB2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7649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4437-E9DC-4CB7-82CD-B73CCBE8F74D}"/>
              </a:ext>
            </a:extLst>
          </p:cNvPr>
          <p:cNvSpPr>
            <a:spLocks noGrp="1"/>
          </p:cNvSpPr>
          <p:nvPr>
            <p:ph type="title"/>
          </p:nvPr>
        </p:nvSpPr>
        <p:spPr>
          <a:xfrm>
            <a:off x="7632698" y="2552700"/>
            <a:ext cx="3932237" cy="1752600"/>
          </a:xfrm>
        </p:spPr>
        <p:txBody>
          <a:bodyPr>
            <a:normAutofit/>
          </a:bodyPr>
          <a:lstStyle/>
          <a:p>
            <a:pPr algn="ctr"/>
            <a:r>
              <a:rPr lang="en-US" sz="5400" dirty="0" err="1"/>
              <a:t>Partenaires</a:t>
            </a:r>
            <a:r>
              <a:rPr lang="en-US" sz="5400" dirty="0"/>
              <a:t> </a:t>
            </a:r>
            <a:r>
              <a:rPr lang="en-US" sz="5400" dirty="0" err="1"/>
              <a:t>Clés</a:t>
            </a:r>
            <a:endParaRPr lang="en-US" sz="5400" dirty="0"/>
          </a:p>
        </p:txBody>
      </p:sp>
      <p:sp>
        <p:nvSpPr>
          <p:cNvPr id="3" name="Content Placeholder 2">
            <a:extLst>
              <a:ext uri="{FF2B5EF4-FFF2-40B4-BE49-F238E27FC236}">
                <a16:creationId xmlns:a16="http://schemas.microsoft.com/office/drawing/2014/main" id="{D0A3547B-A1E2-41C3-BE43-A60438C02539}"/>
              </a:ext>
            </a:extLst>
          </p:cNvPr>
          <p:cNvSpPr>
            <a:spLocks noGrp="1"/>
          </p:cNvSpPr>
          <p:nvPr>
            <p:ph idx="1"/>
          </p:nvPr>
        </p:nvSpPr>
        <p:spPr/>
        <p:txBody>
          <a:bodyPr anchor="ctr"/>
          <a:lstStyle/>
          <a:p>
            <a:r>
              <a:rPr lang="fr-FR" dirty="0"/>
              <a:t>Entreprises pharmaceutiques</a:t>
            </a:r>
          </a:p>
          <a:p>
            <a:r>
              <a:rPr lang="fr-FR" dirty="0"/>
              <a:t> Pharmacies locales</a:t>
            </a:r>
          </a:p>
          <a:p>
            <a:r>
              <a:rPr lang="fr-FR" dirty="0"/>
              <a:t>Compagnies d'assurance santé</a:t>
            </a:r>
          </a:p>
          <a:p>
            <a:r>
              <a:rPr lang="fr-FR" dirty="0"/>
              <a:t>Prestataires de services de livraison</a:t>
            </a:r>
          </a:p>
          <a:p>
            <a:r>
              <a:rPr lang="fr-FR" dirty="0"/>
              <a:t>Fournisseurs de technologie (pour le développement et la maintenance de l'application)</a:t>
            </a:r>
          </a:p>
          <a:p>
            <a:r>
              <a:rPr lang="fr-FR" dirty="0"/>
              <a:t>Professionnels de la santé</a:t>
            </a:r>
            <a:endParaRPr lang="en-US" dirty="0"/>
          </a:p>
        </p:txBody>
      </p:sp>
      <p:sp>
        <p:nvSpPr>
          <p:cNvPr id="4" name="Text Placeholder 3">
            <a:extLst>
              <a:ext uri="{FF2B5EF4-FFF2-40B4-BE49-F238E27FC236}">
                <a16:creationId xmlns:a16="http://schemas.microsoft.com/office/drawing/2014/main" id="{D555D028-4A9D-4C5A-AF46-8261D1D56D9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5186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E499-CC39-442B-BBB7-738C84F9FE79}"/>
              </a:ext>
            </a:extLst>
          </p:cNvPr>
          <p:cNvSpPr>
            <a:spLocks noGrp="1"/>
          </p:cNvSpPr>
          <p:nvPr>
            <p:ph type="title"/>
          </p:nvPr>
        </p:nvSpPr>
        <p:spPr>
          <a:xfrm>
            <a:off x="7632699" y="2552700"/>
            <a:ext cx="3932237" cy="1752600"/>
          </a:xfrm>
        </p:spPr>
        <p:txBody>
          <a:bodyPr>
            <a:normAutofit/>
          </a:bodyPr>
          <a:lstStyle/>
          <a:p>
            <a:r>
              <a:rPr lang="en-US" sz="9600" dirty="0" err="1"/>
              <a:t>Coûts</a:t>
            </a:r>
            <a:endParaRPr lang="en-US" sz="9600" dirty="0"/>
          </a:p>
        </p:txBody>
      </p:sp>
      <p:sp>
        <p:nvSpPr>
          <p:cNvPr id="3" name="Content Placeholder 2">
            <a:extLst>
              <a:ext uri="{FF2B5EF4-FFF2-40B4-BE49-F238E27FC236}">
                <a16:creationId xmlns:a16="http://schemas.microsoft.com/office/drawing/2014/main" id="{0C07B2E4-3DBF-42B5-A64E-61F3B1D1CD5B}"/>
              </a:ext>
            </a:extLst>
          </p:cNvPr>
          <p:cNvSpPr>
            <a:spLocks noGrp="1"/>
          </p:cNvSpPr>
          <p:nvPr>
            <p:ph idx="1"/>
          </p:nvPr>
        </p:nvSpPr>
        <p:spPr/>
        <p:txBody>
          <a:bodyPr anchor="ctr"/>
          <a:lstStyle/>
          <a:p>
            <a:r>
              <a:rPr lang="fr-FR" dirty="0"/>
              <a:t>Développement et maintenance de la plateforme informatique</a:t>
            </a:r>
          </a:p>
          <a:p>
            <a:r>
              <a:rPr lang="fr-FR" dirty="0"/>
              <a:t>Salaires du personnel (chauffeurs, service client, IT, etc.)</a:t>
            </a:r>
          </a:p>
          <a:p>
            <a:r>
              <a:rPr lang="fr-FR" dirty="0"/>
              <a:t>Dépenses de marketing et de publicité</a:t>
            </a:r>
          </a:p>
          <a:p>
            <a:r>
              <a:rPr lang="fr-FR" dirty="0"/>
              <a:t>Gestion des stocks et des installations de stockage</a:t>
            </a:r>
          </a:p>
          <a:p>
            <a:r>
              <a:rPr lang="fr-FR" dirty="0"/>
              <a:t>Maintenance et carburant des véhicules de livraison</a:t>
            </a:r>
          </a:p>
          <a:p>
            <a:r>
              <a:rPr lang="fr-FR" dirty="0"/>
              <a:t>Coûts de licences et de conformité</a:t>
            </a:r>
          </a:p>
          <a:p>
            <a:r>
              <a:rPr lang="fr-FR" dirty="0"/>
              <a:t>Frais de partenariat avec les pharmacies et les entreprises pharmaceutiques</a:t>
            </a:r>
            <a:endParaRPr lang="en-US" dirty="0"/>
          </a:p>
        </p:txBody>
      </p:sp>
      <p:sp>
        <p:nvSpPr>
          <p:cNvPr id="4" name="Text Placeholder 3">
            <a:extLst>
              <a:ext uri="{FF2B5EF4-FFF2-40B4-BE49-F238E27FC236}">
                <a16:creationId xmlns:a16="http://schemas.microsoft.com/office/drawing/2014/main" id="{297AF6AD-66D0-48DB-BF8F-B8632E21EB7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72056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DC05-669B-4A4F-BBDB-CC9C87582569}"/>
              </a:ext>
            </a:extLst>
          </p:cNvPr>
          <p:cNvSpPr>
            <a:spLocks noGrp="1"/>
          </p:cNvSpPr>
          <p:nvPr>
            <p:ph type="title"/>
          </p:nvPr>
        </p:nvSpPr>
        <p:spPr>
          <a:xfrm>
            <a:off x="7467600" y="2746899"/>
            <a:ext cx="3932237" cy="723900"/>
          </a:xfrm>
        </p:spPr>
        <p:txBody>
          <a:bodyPr>
            <a:normAutofit/>
          </a:bodyPr>
          <a:lstStyle/>
          <a:p>
            <a:r>
              <a:rPr lang="en-US" sz="4400" dirty="0"/>
              <a:t>INTERDUCTION</a:t>
            </a:r>
          </a:p>
        </p:txBody>
      </p:sp>
      <p:sp>
        <p:nvSpPr>
          <p:cNvPr id="3" name="Content Placeholder 2">
            <a:extLst>
              <a:ext uri="{FF2B5EF4-FFF2-40B4-BE49-F238E27FC236}">
                <a16:creationId xmlns:a16="http://schemas.microsoft.com/office/drawing/2014/main" id="{B7D714DB-D0C0-4B3C-BB22-EAA6882697B3}"/>
              </a:ext>
            </a:extLst>
          </p:cNvPr>
          <p:cNvSpPr>
            <a:spLocks noGrp="1"/>
          </p:cNvSpPr>
          <p:nvPr>
            <p:ph idx="1"/>
          </p:nvPr>
        </p:nvSpPr>
        <p:spPr>
          <a:xfrm>
            <a:off x="381000" y="76200"/>
            <a:ext cx="6553200" cy="6781800"/>
          </a:xfrm>
        </p:spPr>
        <p:txBody>
          <a:bodyPr anchor="ctr">
            <a:normAutofit/>
          </a:bodyPr>
          <a:lstStyle/>
          <a:p>
            <a:pPr marL="0" indent="0" algn="just">
              <a:lnSpc>
                <a:spcPct val="100000"/>
              </a:lnSpc>
              <a:buNone/>
            </a:pPr>
            <a:r>
              <a:rPr lang="fr-FR" sz="2000" dirty="0">
                <a:latin typeface="Arial" panose="020B0604020202020204" pitchFamily="34" charset="0"/>
                <a:cs typeface="Arial" panose="020B0604020202020204" pitchFamily="34" charset="0"/>
              </a:rPr>
              <a:t>À l'ère moderne, accéder facilement et efficacement aux services de santé est essentiel. Le projet "Livraison des Médicaments" offre un service de livraison de médicaments à domicile rapide et sécurisé. Il cible les personnes ayant besoin de médicaments réguliers, les patients âgés et ceux souffrant de maladies chroniques, améliorant ainsi leur qualité de vie.</a:t>
            </a:r>
          </a:p>
          <a:p>
            <a:pPr marL="0" indent="0" algn="just">
              <a:lnSpc>
                <a:spcPct val="100000"/>
              </a:lnSpc>
              <a:buNone/>
            </a:pPr>
            <a:r>
              <a:rPr lang="fr-FR" sz="2000" dirty="0">
                <a:latin typeface="Arial" panose="020B0604020202020204" pitchFamily="34" charset="0"/>
                <a:cs typeface="Arial" panose="020B0604020202020204" pitchFamily="34" charset="0"/>
              </a:rPr>
              <a:t>Ce service résout les problèmes courants d'accès aux médicaments, comme l'éloignement des pharmacies, le manque de temps ou les limitations de déplacement. Avec une plateforme conviviale, les utilisateurs peuvent facilement commander et recevoir leurs médicaments chez eux, augmentant leur confort et leur satisfaction.</a:t>
            </a:r>
          </a:p>
          <a:p>
            <a:pPr marL="0" indent="0" algn="just">
              <a:lnSpc>
                <a:spcPct val="100000"/>
              </a:lnSpc>
              <a:buNone/>
            </a:pPr>
            <a:r>
              <a:rPr lang="fr-FR" sz="2000" dirty="0">
                <a:latin typeface="Arial" panose="020B0604020202020204" pitchFamily="34" charset="0"/>
                <a:cs typeface="Arial" panose="020B0604020202020204" pitchFamily="34" charset="0"/>
              </a:rPr>
              <a:t>Notre objectif est de fournir un service fiable et sécurisé, garantissant la satisfaction des clients et répondant efficacement à leurs besoins de santé.</a:t>
            </a:r>
            <a:endParaRPr lang="en-US" sz="2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CD811DF-6A22-4086-871C-E53024F9789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54632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40C075-BB15-4CA9-83C4-59F40EEB3B61}"/>
              </a:ext>
            </a:extLst>
          </p:cNvPr>
          <p:cNvSpPr txBox="1"/>
          <p:nvPr/>
        </p:nvSpPr>
        <p:spPr>
          <a:xfrm>
            <a:off x="1066800" y="1905000"/>
            <a:ext cx="10058400" cy="2400657"/>
          </a:xfrm>
          <a:prstGeom prst="rect">
            <a:avLst/>
          </a:prstGeom>
          <a:noFill/>
        </p:spPr>
        <p:txBody>
          <a:bodyPr wrap="square" rtlCol="0">
            <a:spAutoFit/>
          </a:bodyPr>
          <a:lstStyle/>
          <a:p>
            <a:r>
              <a:rPr lang="fr-FR" sz="15000" dirty="0">
                <a:solidFill>
                  <a:schemeClr val="accent1"/>
                </a:solidFill>
              </a:rPr>
              <a:t>PROTOTYPE</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02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23E-753A-4870-83E1-81F6B479EF82}"/>
              </a:ext>
            </a:extLst>
          </p:cNvPr>
          <p:cNvSpPr>
            <a:spLocks noGrp="1"/>
          </p:cNvSpPr>
          <p:nvPr>
            <p:ph type="title"/>
          </p:nvPr>
        </p:nvSpPr>
        <p:spPr>
          <a:xfrm>
            <a:off x="304800" y="228600"/>
            <a:ext cx="11582400" cy="6400800"/>
          </a:xfrm>
        </p:spPr>
        <p:txBody>
          <a:bodyPr anchor="ctr">
            <a:normAutofit/>
          </a:bodyPr>
          <a:lstStyle/>
          <a:p>
            <a:pPr algn="ctr">
              <a:lnSpc>
                <a:spcPct val="150000"/>
              </a:lnSpc>
            </a:pPr>
            <a:r>
              <a:rPr lang="en-US" sz="9600" dirty="0"/>
              <a:t>MERCI POUR </a:t>
            </a:r>
            <a:br>
              <a:rPr lang="en-US" sz="9600" dirty="0"/>
            </a:br>
            <a:r>
              <a:rPr lang="en-US" sz="9600" dirty="0"/>
              <a:t>VOTRE ATTENTION </a:t>
            </a:r>
          </a:p>
        </p:txBody>
      </p:sp>
    </p:spTree>
    <p:extLst>
      <p:ext uri="{BB962C8B-B14F-4D97-AF65-F5344CB8AC3E}">
        <p14:creationId xmlns:p14="http://schemas.microsoft.com/office/powerpoint/2010/main" val="24271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Sommaire</a:t>
            </a:r>
            <a:endParaRPr lang="en-US" sz="4800" dirty="0"/>
          </a:p>
        </p:txBody>
      </p:sp>
      <p:sp>
        <p:nvSpPr>
          <p:cNvPr id="3" name="Content Placeholder 2"/>
          <p:cNvSpPr>
            <a:spLocks noGrp="1"/>
          </p:cNvSpPr>
          <p:nvPr>
            <p:ph idx="1"/>
          </p:nvPr>
        </p:nvSpPr>
        <p:spPr/>
        <p:txBody>
          <a:bodyPr/>
          <a:lstStyle/>
          <a:p>
            <a:r>
              <a:rPr lang="fr-FR" dirty="0"/>
              <a:t> l'analyse de marché</a:t>
            </a:r>
          </a:p>
          <a:p>
            <a:r>
              <a:rPr lang="fr-FR" dirty="0"/>
              <a:t> la vision</a:t>
            </a:r>
          </a:p>
          <a:p>
            <a:r>
              <a:rPr lang="fr-FR" dirty="0"/>
              <a:t> l'impact</a:t>
            </a:r>
          </a:p>
          <a:p>
            <a:r>
              <a:rPr lang="fr-FR" dirty="0"/>
              <a:t> la charte d'engagement</a:t>
            </a:r>
          </a:p>
          <a:p>
            <a:r>
              <a:rPr lang="fr-FR" dirty="0"/>
              <a:t> la charte de promesse client</a:t>
            </a:r>
          </a:p>
          <a:p>
            <a:r>
              <a:rPr lang="fr-FR" dirty="0"/>
              <a:t> BMC</a:t>
            </a:r>
          </a:p>
          <a:p>
            <a:r>
              <a:rPr lang="fr-FR" dirty="0"/>
              <a:t> prototype</a:t>
            </a:r>
          </a:p>
          <a:p>
            <a:r>
              <a:rPr lang="fr-FR" dirty="0"/>
              <a:t> rapport de vente ou de communauté.</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400" dirty="0"/>
              <a:t>l'analyse de marché</a:t>
            </a:r>
          </a:p>
        </p:txBody>
      </p:sp>
      <p:sp>
        <p:nvSpPr>
          <p:cNvPr id="4" name="Content Placeholder 3">
            <a:extLst>
              <a:ext uri="{FF2B5EF4-FFF2-40B4-BE49-F238E27FC236}">
                <a16:creationId xmlns:a16="http://schemas.microsoft.com/office/drawing/2014/main" id="{F7B7ACE6-ED31-49C4-980E-D416C1C86EA0}"/>
              </a:ext>
            </a:extLst>
          </p:cNvPr>
          <p:cNvSpPr>
            <a:spLocks noGrp="1"/>
          </p:cNvSpPr>
          <p:nvPr>
            <p:ph idx="1"/>
          </p:nvPr>
        </p:nvSpPr>
        <p:spPr/>
        <p:txBody>
          <a:bodyPr>
            <a:normAutofit lnSpcReduction="10000"/>
          </a:bodyPr>
          <a:lstStyle/>
          <a:p>
            <a:r>
              <a:rPr lang="fr-FR" dirty="0">
                <a:solidFill>
                  <a:srgbClr val="FF0000"/>
                </a:solidFill>
              </a:rPr>
              <a:t>Objectif</a:t>
            </a:r>
            <a:r>
              <a:rPr lang="fr-FR" dirty="0"/>
              <a:t> </a:t>
            </a:r>
            <a:r>
              <a:rPr lang="fr-FR" dirty="0">
                <a:solidFill>
                  <a:srgbClr val="FF0000"/>
                </a:solidFill>
              </a:rPr>
              <a:t>:</a:t>
            </a:r>
            <a:r>
              <a:rPr lang="fr-FR" dirty="0"/>
              <a:t> Comprendre la demande, identifier les concurrents, et analyser les tendances du marché des médicaments. </a:t>
            </a:r>
          </a:p>
          <a:p>
            <a:r>
              <a:rPr lang="fr-FR" dirty="0">
                <a:solidFill>
                  <a:srgbClr val="FF0000"/>
                </a:solidFill>
              </a:rPr>
              <a:t>Contenu :     </a:t>
            </a:r>
          </a:p>
          <a:p>
            <a:pPr marL="0" indent="0">
              <a:buNone/>
            </a:pPr>
            <a:r>
              <a:rPr lang="fr-FR" dirty="0"/>
              <a:t>           </a:t>
            </a:r>
            <a:r>
              <a:rPr lang="fr-FR" dirty="0">
                <a:solidFill>
                  <a:srgbClr val="00B050"/>
                </a:solidFill>
              </a:rPr>
              <a:t>Demande : </a:t>
            </a:r>
            <a:r>
              <a:rPr lang="fr-FR" dirty="0"/>
              <a:t>Analyse des besoins en médicaments, identification des zones géographiques avec des besoins élevés, segmentation des clients (patients, pharmacies, hôpitaux).  </a:t>
            </a:r>
          </a:p>
          <a:p>
            <a:pPr marL="0" indent="0">
              <a:buNone/>
            </a:pPr>
            <a:r>
              <a:rPr lang="fr-FR" dirty="0"/>
              <a:t>           </a:t>
            </a:r>
            <a:r>
              <a:rPr lang="fr-FR" dirty="0">
                <a:solidFill>
                  <a:srgbClr val="00B050"/>
                </a:solidFill>
              </a:rPr>
              <a:t>Concurrence</a:t>
            </a:r>
            <a:r>
              <a:rPr lang="fr-FR" dirty="0"/>
              <a:t> </a:t>
            </a:r>
            <a:r>
              <a:rPr lang="fr-FR" dirty="0">
                <a:solidFill>
                  <a:srgbClr val="00B050"/>
                </a:solidFill>
              </a:rPr>
              <a:t>:</a:t>
            </a:r>
            <a:r>
              <a:rPr lang="fr-FR" dirty="0"/>
              <a:t> Identification des entreprises déjà présentes sur le marché, leurs forces et faiblesses, leurs parts de marché. </a:t>
            </a:r>
          </a:p>
          <a:p>
            <a:pPr marL="0" indent="0">
              <a:buNone/>
            </a:pPr>
            <a:r>
              <a:rPr lang="fr-FR" dirty="0"/>
              <a:t>   	</a:t>
            </a:r>
            <a:r>
              <a:rPr lang="fr-FR" dirty="0">
                <a:solidFill>
                  <a:srgbClr val="00B050"/>
                </a:solidFill>
              </a:rPr>
              <a:t>Tendances</a:t>
            </a:r>
            <a:r>
              <a:rPr lang="fr-FR" dirty="0"/>
              <a:t> </a:t>
            </a:r>
            <a:r>
              <a:rPr lang="fr-FR" dirty="0">
                <a:solidFill>
                  <a:srgbClr val="00B050"/>
                </a:solidFill>
              </a:rPr>
              <a:t>:</a:t>
            </a:r>
            <a:r>
              <a:rPr lang="fr-FR" dirty="0"/>
              <a:t> Évolution des préférences des consommateurs, réglementations en vigueur, innovations technologiques (par ex., utilisation de drones pour la livraison).</a:t>
            </a:r>
            <a:endParaRPr lang="en-US"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La vision</a:t>
            </a:r>
          </a:p>
        </p:txBody>
      </p:sp>
      <p:sp>
        <p:nvSpPr>
          <p:cNvPr id="3" name="Content Placeholder 2"/>
          <p:cNvSpPr>
            <a:spLocks noGrp="1"/>
          </p:cNvSpPr>
          <p:nvPr>
            <p:ph sz="half" idx="1"/>
          </p:nvPr>
        </p:nvSpPr>
        <p:spPr/>
        <p:txBody>
          <a:bodyPr/>
          <a:lstStyle/>
          <a:p>
            <a:r>
              <a:rPr lang="fr-FR" dirty="0">
                <a:solidFill>
                  <a:schemeClr val="accent1"/>
                </a:solidFill>
              </a:rPr>
              <a:t>Déclaration : </a:t>
            </a:r>
            <a:r>
              <a:rPr lang="fr-FR" dirty="0"/>
              <a:t>Définir l'objectif à long terme du projet. Par exemple, </a:t>
            </a:r>
            <a:r>
              <a:rPr lang="fr-FR" dirty="0">
                <a:solidFill>
                  <a:schemeClr val="accent6">
                    <a:lumMod val="75000"/>
                  </a:schemeClr>
                </a:solidFill>
              </a:rPr>
              <a:t>"Devenir le leader de la livraison rapide et sécurisée de médicaments, en garantissant l'accès aux soins pour tous, partout et à tout moment." </a:t>
            </a:r>
          </a:p>
        </p:txBody>
      </p:sp>
      <p:sp>
        <p:nvSpPr>
          <p:cNvPr id="6" name="Content Placeholder 5">
            <a:extLst>
              <a:ext uri="{FF2B5EF4-FFF2-40B4-BE49-F238E27FC236}">
                <a16:creationId xmlns:a16="http://schemas.microsoft.com/office/drawing/2014/main" id="{B7211938-B655-47E2-A69C-AF6297843D5A}"/>
              </a:ext>
            </a:extLst>
          </p:cNvPr>
          <p:cNvSpPr>
            <a:spLocks noGrp="1"/>
          </p:cNvSpPr>
          <p:nvPr>
            <p:ph sz="half" idx="2"/>
          </p:nvPr>
        </p:nvSpPr>
        <p:spPr/>
        <p:txBody>
          <a:bodyPr/>
          <a:lstStyle/>
          <a:p>
            <a:r>
              <a:rPr lang="fr-FR" dirty="0"/>
              <a:t> </a:t>
            </a:r>
            <a:r>
              <a:rPr lang="fr-FR" dirty="0">
                <a:solidFill>
                  <a:schemeClr val="accent1"/>
                </a:solidFill>
              </a:rPr>
              <a:t>Impact : </a:t>
            </a:r>
            <a:r>
              <a:rPr lang="fr-FR" dirty="0"/>
              <a:t>Mettre en avant comment cette vision améliore la santé publique et le bien-être des clients.</a:t>
            </a:r>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 </a:t>
            </a:r>
            <a:r>
              <a:rPr lang="en-US" sz="4800" dirty="0" err="1"/>
              <a:t>L'impact</a:t>
            </a:r>
            <a:r>
              <a:rPr lang="en-US" sz="4800" dirty="0"/>
              <a:t> </a:t>
            </a:r>
          </a:p>
        </p:txBody>
      </p:sp>
      <p:sp>
        <p:nvSpPr>
          <p:cNvPr id="3" name="Content Placeholder 2"/>
          <p:cNvSpPr>
            <a:spLocks noGrp="1"/>
          </p:cNvSpPr>
          <p:nvPr>
            <p:ph sz="half" idx="1"/>
          </p:nvPr>
        </p:nvSpPr>
        <p:spPr>
          <a:xfrm>
            <a:off x="990600" y="2183605"/>
            <a:ext cx="4800600" cy="4117976"/>
          </a:xfrm>
        </p:spPr>
        <p:txBody>
          <a:bodyPr/>
          <a:lstStyle/>
          <a:p>
            <a:r>
              <a:rPr lang="fr-FR" dirty="0">
                <a:solidFill>
                  <a:schemeClr val="accent1"/>
                </a:solidFill>
              </a:rPr>
              <a:t>Sanitaire : </a:t>
            </a:r>
            <a:r>
              <a:rPr lang="fr-FR" dirty="0"/>
              <a:t>Accès rapide aux médicaments, réduction des temps d'attente, amélioration de l'adhérence aux traitements.</a:t>
            </a:r>
          </a:p>
          <a:p>
            <a:endParaRPr lang="fr-FR" dirty="0"/>
          </a:p>
          <a:p>
            <a:endParaRPr lang="fr-FR" dirty="0"/>
          </a:p>
          <a:p>
            <a:r>
              <a:rPr lang="fr-FR" dirty="0">
                <a:solidFill>
                  <a:schemeClr val="accent1"/>
                </a:solidFill>
              </a:rPr>
              <a:t>Économique : </a:t>
            </a:r>
            <a:r>
              <a:rPr lang="fr-FR" dirty="0"/>
              <a:t>Création d'emplois, réduction des coûts logistiques pour les pharmacies et hôpitaux.   </a:t>
            </a:r>
            <a:endParaRPr lang="en-US" dirty="0"/>
          </a:p>
        </p:txBody>
      </p:sp>
      <p:sp>
        <p:nvSpPr>
          <p:cNvPr id="5" name="Content Placeholder 4">
            <a:extLst>
              <a:ext uri="{FF2B5EF4-FFF2-40B4-BE49-F238E27FC236}">
                <a16:creationId xmlns:a16="http://schemas.microsoft.com/office/drawing/2014/main" id="{49AC500F-3A07-49A7-9D6C-F23394D5676E}"/>
              </a:ext>
            </a:extLst>
          </p:cNvPr>
          <p:cNvSpPr>
            <a:spLocks noGrp="1"/>
          </p:cNvSpPr>
          <p:nvPr>
            <p:ph sz="half" idx="2"/>
          </p:nvPr>
        </p:nvSpPr>
        <p:spPr>
          <a:xfrm>
            <a:off x="6324602" y="2183605"/>
            <a:ext cx="4800600" cy="4575175"/>
          </a:xfrm>
        </p:spPr>
        <p:txBody>
          <a:bodyPr>
            <a:normAutofit/>
          </a:bodyPr>
          <a:lstStyle/>
          <a:p>
            <a:r>
              <a:rPr lang="fr-FR" kern="1200" dirty="0">
                <a:solidFill>
                  <a:schemeClr val="accent1"/>
                </a:solidFill>
                <a:effectLst/>
                <a:latin typeface="Franklin Gothic Medium" panose="020B0603020102020204" pitchFamily="34" charset="0"/>
                <a:ea typeface="+mn-ea"/>
                <a:cs typeface="+mn-cs"/>
              </a:rPr>
              <a:t>Social : </a:t>
            </a:r>
            <a:r>
              <a:rPr lang="fr-FR" kern="1200" dirty="0">
                <a:solidFill>
                  <a:srgbClr val="404040"/>
                </a:solidFill>
                <a:effectLst/>
                <a:latin typeface="Franklin Gothic Medium" panose="020B0603020102020204" pitchFamily="34" charset="0"/>
                <a:ea typeface="+mn-ea"/>
                <a:cs typeface="+mn-cs"/>
              </a:rPr>
              <a:t>Amélioration de la qualité de vie, en particulier dans les zones rurales ou mal desservies.</a:t>
            </a:r>
            <a:endParaRPr lang="en-US"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a:t>
            </a:r>
            <a:r>
              <a:rPr lang="en-US" dirty="0" err="1"/>
              <a:t>charte</a:t>
            </a:r>
            <a:r>
              <a:rPr lang="en-US" dirty="0"/>
              <a:t> </a:t>
            </a:r>
            <a:r>
              <a:rPr lang="en-US" dirty="0" err="1"/>
              <a:t>d'engagement</a:t>
            </a:r>
            <a:r>
              <a:rPr lang="en-US" dirty="0"/>
              <a:t> </a:t>
            </a:r>
          </a:p>
        </p:txBody>
      </p:sp>
      <p:sp>
        <p:nvSpPr>
          <p:cNvPr id="3" name="Text Placeholder 2"/>
          <p:cNvSpPr>
            <a:spLocks noGrp="1"/>
          </p:cNvSpPr>
          <p:nvPr>
            <p:ph type="body" idx="1"/>
          </p:nvPr>
        </p:nvSpPr>
        <p:spPr/>
        <p:txBody>
          <a:bodyPr/>
          <a:lstStyle/>
          <a:p>
            <a:r>
              <a:rPr lang="fr-FR" dirty="0">
                <a:solidFill>
                  <a:schemeClr val="accent1"/>
                </a:solidFill>
              </a:rPr>
              <a:t>Objectif:</a:t>
            </a:r>
            <a:endParaRPr lang="en-US" dirty="0">
              <a:solidFill>
                <a:schemeClr val="accent1"/>
              </a:solidFill>
            </a:endParaRPr>
          </a:p>
        </p:txBody>
      </p:sp>
      <p:sp>
        <p:nvSpPr>
          <p:cNvPr id="4" name="Content Placeholder 3"/>
          <p:cNvSpPr>
            <a:spLocks noGrp="1"/>
          </p:cNvSpPr>
          <p:nvPr>
            <p:ph sz="half" idx="2"/>
          </p:nvPr>
        </p:nvSpPr>
        <p:spPr/>
        <p:txBody>
          <a:bodyPr>
            <a:normAutofit lnSpcReduction="10000"/>
          </a:bodyPr>
          <a:lstStyle/>
          <a:p>
            <a:pPr marL="0" indent="0">
              <a:buNone/>
            </a:pPr>
            <a:r>
              <a:rPr lang="fr-FR" dirty="0"/>
              <a:t>Établir les principes et les valeurs fondamentales du projet.  </a:t>
            </a:r>
            <a:endParaRPr lang="en-US" dirty="0"/>
          </a:p>
        </p:txBody>
      </p:sp>
      <p:sp>
        <p:nvSpPr>
          <p:cNvPr id="5" name="Text Placeholder 4"/>
          <p:cNvSpPr>
            <a:spLocks noGrp="1"/>
          </p:cNvSpPr>
          <p:nvPr>
            <p:ph type="body" sz="quarter" idx="3"/>
          </p:nvPr>
        </p:nvSpPr>
        <p:spPr/>
        <p:txBody>
          <a:bodyPr/>
          <a:lstStyle/>
          <a:p>
            <a:r>
              <a:rPr lang="fr-FR" dirty="0">
                <a:solidFill>
                  <a:schemeClr val="accent1"/>
                </a:solidFill>
              </a:rPr>
              <a:t>Contenu :</a:t>
            </a:r>
            <a:endParaRPr lang="en-US" dirty="0">
              <a:solidFill>
                <a:schemeClr val="accent1"/>
              </a:solidFill>
            </a:endParaRPr>
          </a:p>
        </p:txBody>
      </p:sp>
      <p:sp>
        <p:nvSpPr>
          <p:cNvPr id="6" name="Content Placeholder 5"/>
          <p:cNvSpPr>
            <a:spLocks noGrp="1"/>
          </p:cNvSpPr>
          <p:nvPr>
            <p:ph sz="quarter" idx="4"/>
          </p:nvPr>
        </p:nvSpPr>
        <p:spPr/>
        <p:txBody>
          <a:bodyPr>
            <a:normAutofit lnSpcReduction="10000"/>
          </a:bodyPr>
          <a:lstStyle/>
          <a:p>
            <a:r>
              <a:rPr lang="fr-FR" dirty="0">
                <a:solidFill>
                  <a:srgbClr val="92D050"/>
                </a:solidFill>
              </a:rPr>
              <a:t>Qualité de service : </a:t>
            </a:r>
            <a:r>
              <a:rPr lang="fr-FR" dirty="0"/>
              <a:t>Engagement à fournir des livraisons rapides et fiables. </a:t>
            </a:r>
          </a:p>
          <a:p>
            <a:r>
              <a:rPr lang="fr-FR" dirty="0">
                <a:solidFill>
                  <a:srgbClr val="92D050"/>
                </a:solidFill>
              </a:rPr>
              <a:t>Sécurité : </a:t>
            </a:r>
            <a:r>
              <a:rPr lang="fr-FR" dirty="0"/>
              <a:t>Garantir que les médicaments sont livrés en toute sécurité et dans les conditions appropriées. </a:t>
            </a:r>
          </a:p>
          <a:p>
            <a:r>
              <a:rPr lang="fr-FR" dirty="0">
                <a:solidFill>
                  <a:srgbClr val="92D050"/>
                </a:solidFill>
              </a:rPr>
              <a:t>Confidentialité : </a:t>
            </a:r>
            <a:r>
              <a:rPr lang="fr-FR" dirty="0"/>
              <a:t>Protection des données des clients et des informations médicales.</a:t>
            </a:r>
            <a:endParaRPr lang="en-US"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charte de promesse client </a:t>
            </a:r>
            <a:endParaRPr lang="en-US" dirty="0"/>
          </a:p>
        </p:txBody>
      </p:sp>
      <p:sp>
        <p:nvSpPr>
          <p:cNvPr id="3" name="TextBox 2">
            <a:extLst>
              <a:ext uri="{FF2B5EF4-FFF2-40B4-BE49-F238E27FC236}">
                <a16:creationId xmlns:a16="http://schemas.microsoft.com/office/drawing/2014/main" id="{47F96D7A-469E-42FF-8008-E97775548825}"/>
              </a:ext>
            </a:extLst>
          </p:cNvPr>
          <p:cNvSpPr txBox="1"/>
          <p:nvPr/>
        </p:nvSpPr>
        <p:spPr>
          <a:xfrm>
            <a:off x="762000" y="1905000"/>
            <a:ext cx="5334000" cy="1354217"/>
          </a:xfrm>
          <a:prstGeom prst="rect">
            <a:avLst/>
          </a:prstGeom>
          <a:noFill/>
        </p:spPr>
        <p:txBody>
          <a:bodyPr wrap="square" rtlCol="0">
            <a:spAutoFit/>
          </a:bodyPr>
          <a:lstStyle/>
          <a:p>
            <a:r>
              <a:rPr lang="fr-FR" sz="2400" dirty="0">
                <a:solidFill>
                  <a:schemeClr val="accent1"/>
                </a:solidFill>
              </a:rPr>
              <a:t>Objectif :</a:t>
            </a:r>
          </a:p>
          <a:p>
            <a:endParaRPr lang="fr-FR" dirty="0"/>
          </a:p>
          <a:p>
            <a:r>
              <a:rPr lang="fr-FR" sz="2000" dirty="0"/>
              <a:t> Décrire les engagements spécifiques pris envers les clients.   </a:t>
            </a:r>
            <a:endParaRPr lang="en-US" sz="2000" dirty="0"/>
          </a:p>
        </p:txBody>
      </p:sp>
      <p:sp>
        <p:nvSpPr>
          <p:cNvPr id="4" name="TextBox 3">
            <a:extLst>
              <a:ext uri="{FF2B5EF4-FFF2-40B4-BE49-F238E27FC236}">
                <a16:creationId xmlns:a16="http://schemas.microsoft.com/office/drawing/2014/main" id="{B6C61803-93A8-44D5-9181-AC7945CFBFA4}"/>
              </a:ext>
            </a:extLst>
          </p:cNvPr>
          <p:cNvSpPr txBox="1"/>
          <p:nvPr/>
        </p:nvSpPr>
        <p:spPr>
          <a:xfrm>
            <a:off x="6096000" y="1982680"/>
            <a:ext cx="5562600" cy="3816429"/>
          </a:xfrm>
          <a:prstGeom prst="rect">
            <a:avLst/>
          </a:prstGeom>
          <a:noFill/>
        </p:spPr>
        <p:txBody>
          <a:bodyPr wrap="square" rtlCol="0">
            <a:spAutoFit/>
          </a:bodyPr>
          <a:lstStyle/>
          <a:p>
            <a:r>
              <a:rPr lang="fr-FR" sz="2400" dirty="0">
                <a:solidFill>
                  <a:schemeClr val="accent1"/>
                </a:solidFill>
              </a:rPr>
              <a:t>Contenu : </a:t>
            </a:r>
          </a:p>
          <a:p>
            <a:endParaRPr lang="fr-FR" dirty="0"/>
          </a:p>
          <a:p>
            <a:r>
              <a:rPr lang="fr-FR" sz="2000" dirty="0"/>
              <a:t>	 </a:t>
            </a:r>
            <a:r>
              <a:rPr lang="fr-FR" sz="2000" dirty="0">
                <a:solidFill>
                  <a:srgbClr val="92D050"/>
                </a:solidFill>
              </a:rPr>
              <a:t>Fiabilité : </a:t>
            </a:r>
            <a:r>
              <a:rPr lang="fr-FR" sz="2000" dirty="0"/>
              <a:t>Garantir des délais de livraison précis et respecter les engagements.    </a:t>
            </a:r>
          </a:p>
          <a:p>
            <a:endParaRPr lang="fr-FR" sz="2000" dirty="0"/>
          </a:p>
          <a:p>
            <a:r>
              <a:rPr lang="fr-FR" sz="2000" dirty="0"/>
              <a:t>	 </a:t>
            </a:r>
            <a:r>
              <a:rPr lang="fr-FR" sz="2000" dirty="0">
                <a:solidFill>
                  <a:srgbClr val="92D050"/>
                </a:solidFill>
              </a:rPr>
              <a:t>Accessibilité : </a:t>
            </a:r>
            <a:r>
              <a:rPr lang="fr-FR" sz="2000" dirty="0"/>
              <a:t>Assurer que les services sont disponibles pour tous, y compris les zones éloignées. </a:t>
            </a:r>
          </a:p>
          <a:p>
            <a:endParaRPr lang="fr-FR" sz="2000" dirty="0"/>
          </a:p>
          <a:p>
            <a:r>
              <a:rPr lang="fr-FR" sz="2000" dirty="0"/>
              <a:t>  	</a:t>
            </a:r>
            <a:r>
              <a:rPr lang="fr-FR" sz="2000" dirty="0">
                <a:solidFill>
                  <a:srgbClr val="92D050"/>
                </a:solidFill>
              </a:rPr>
              <a:t> Satisfaction : </a:t>
            </a:r>
            <a:r>
              <a:rPr lang="fr-FR" sz="2000" dirty="0"/>
              <a:t>S'engager à résoudre les problèmes rapidement et à maintenir un haut niveau de satisfaction client.</a:t>
            </a:r>
            <a:endParaRPr lang="en-US" sz="2000"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446C-02DF-4191-950E-5A3DE5A04198}"/>
              </a:ext>
            </a:extLst>
          </p:cNvPr>
          <p:cNvSpPr>
            <a:spLocks noGrp="1"/>
          </p:cNvSpPr>
          <p:nvPr>
            <p:ph type="title"/>
          </p:nvPr>
        </p:nvSpPr>
        <p:spPr/>
        <p:txBody>
          <a:bodyPr/>
          <a:lstStyle/>
          <a:p>
            <a:r>
              <a:rPr lang="fr-FR" dirty="0"/>
              <a:t>Rapport de vente ou de communauté </a:t>
            </a:r>
            <a:endParaRPr lang="en-US" dirty="0"/>
          </a:p>
        </p:txBody>
      </p:sp>
      <p:sp>
        <p:nvSpPr>
          <p:cNvPr id="3" name="TextBox 2">
            <a:extLst>
              <a:ext uri="{FF2B5EF4-FFF2-40B4-BE49-F238E27FC236}">
                <a16:creationId xmlns:a16="http://schemas.microsoft.com/office/drawing/2014/main" id="{8B882E89-3003-401C-A2C1-5DF67E75D2CB}"/>
              </a:ext>
            </a:extLst>
          </p:cNvPr>
          <p:cNvSpPr txBox="1"/>
          <p:nvPr/>
        </p:nvSpPr>
        <p:spPr>
          <a:xfrm>
            <a:off x="1063101" y="2018437"/>
            <a:ext cx="4575699" cy="2062103"/>
          </a:xfrm>
          <a:prstGeom prst="rect">
            <a:avLst/>
          </a:prstGeom>
          <a:noFill/>
        </p:spPr>
        <p:txBody>
          <a:bodyPr wrap="square" rtlCol="0">
            <a:spAutoFit/>
          </a:bodyPr>
          <a:lstStyle/>
          <a:p>
            <a:r>
              <a:rPr lang="fr-FR" sz="2400" dirty="0">
                <a:solidFill>
                  <a:schemeClr val="accent1"/>
                </a:solidFill>
              </a:rPr>
              <a:t>Rapport de vente :  </a:t>
            </a:r>
          </a:p>
          <a:p>
            <a:endParaRPr lang="fr-FR" sz="2400" dirty="0">
              <a:solidFill>
                <a:schemeClr val="accent1"/>
              </a:solidFill>
            </a:endParaRPr>
          </a:p>
          <a:p>
            <a:pPr algn="just"/>
            <a:r>
              <a:rPr lang="fr-FR" sz="2000" dirty="0">
                <a:solidFill>
                  <a:srgbClr val="0070C0"/>
                </a:solidFill>
              </a:rPr>
              <a:t>Données : </a:t>
            </a:r>
            <a:r>
              <a:rPr lang="fr-FR" sz="2000" dirty="0"/>
              <a:t>Volume des ventes, répartition géographique, tendances de consommation, taux de satisfaction client</a:t>
            </a:r>
            <a:endParaRPr lang="en-US" sz="2000" dirty="0"/>
          </a:p>
        </p:txBody>
      </p:sp>
      <p:sp>
        <p:nvSpPr>
          <p:cNvPr id="4" name="TextBox 3">
            <a:extLst>
              <a:ext uri="{FF2B5EF4-FFF2-40B4-BE49-F238E27FC236}">
                <a16:creationId xmlns:a16="http://schemas.microsoft.com/office/drawing/2014/main" id="{3086095B-3025-4708-B7F6-B1F66386E4C8}"/>
              </a:ext>
            </a:extLst>
          </p:cNvPr>
          <p:cNvSpPr txBox="1"/>
          <p:nvPr/>
        </p:nvSpPr>
        <p:spPr>
          <a:xfrm>
            <a:off x="6244701" y="4191000"/>
            <a:ext cx="4804299" cy="1938992"/>
          </a:xfrm>
          <a:prstGeom prst="rect">
            <a:avLst/>
          </a:prstGeom>
          <a:noFill/>
        </p:spPr>
        <p:txBody>
          <a:bodyPr wrap="square" rtlCol="0">
            <a:spAutoFit/>
          </a:bodyPr>
          <a:lstStyle/>
          <a:p>
            <a:r>
              <a:rPr lang="fr-FR" sz="2000" dirty="0">
                <a:solidFill>
                  <a:schemeClr val="accent1"/>
                </a:solidFill>
              </a:rPr>
              <a:t>Rapport de communauté :    </a:t>
            </a:r>
          </a:p>
          <a:p>
            <a:endParaRPr lang="fr-FR" sz="2000" dirty="0">
              <a:solidFill>
                <a:schemeClr val="accent1"/>
              </a:solidFill>
            </a:endParaRPr>
          </a:p>
          <a:p>
            <a:pPr algn="just"/>
            <a:r>
              <a:rPr lang="fr-FR" sz="2000" dirty="0">
                <a:solidFill>
                  <a:srgbClr val="0070C0"/>
                </a:solidFill>
              </a:rPr>
              <a:t>Données : </a:t>
            </a:r>
            <a:r>
              <a:rPr lang="fr-FR" sz="2000" dirty="0"/>
              <a:t>Engagement des utilisateurs sur les plateformes numériques, feedback des clients, initiatives communautaires, partenariats locaux.</a:t>
            </a:r>
            <a:endParaRPr lang="en-US" sz="2000" dirty="0"/>
          </a:p>
        </p:txBody>
      </p:sp>
    </p:spTree>
    <p:extLst>
      <p:ext uri="{BB962C8B-B14F-4D97-AF65-F5344CB8AC3E}">
        <p14:creationId xmlns:p14="http://schemas.microsoft.com/office/powerpoint/2010/main" val="64408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121</TotalTime>
  <Words>913</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Franklin Gothic Medium</vt:lpstr>
      <vt:lpstr>Medical Design 16x9</vt:lpstr>
      <vt:lpstr>livraison des medicaments </vt:lpstr>
      <vt:lpstr>INTERDUCTION</vt:lpstr>
      <vt:lpstr>Sommaire</vt:lpstr>
      <vt:lpstr>l'analyse de marché</vt:lpstr>
      <vt:lpstr>La vision</vt:lpstr>
      <vt:lpstr> L'impact </vt:lpstr>
      <vt:lpstr>La charte d'engagement </vt:lpstr>
      <vt:lpstr>La charte de promesse client </vt:lpstr>
      <vt:lpstr>Rapport de vente ou de communauté </vt:lpstr>
      <vt:lpstr>BMC</vt:lpstr>
      <vt:lpstr>Clients</vt:lpstr>
      <vt:lpstr>Propositions de Valeur</vt:lpstr>
      <vt:lpstr>Canaux</vt:lpstr>
      <vt:lpstr>Relations client</vt:lpstr>
      <vt:lpstr>Flux de revenus</vt:lpstr>
      <vt:lpstr>Ressources clés</vt:lpstr>
      <vt:lpstr>Activités clés</vt:lpstr>
      <vt:lpstr>Partenaires Clés</vt:lpstr>
      <vt:lpstr>Coûts</vt:lpstr>
      <vt:lpstr>PowerPoint Presentation</vt:lpstr>
      <vt:lpstr>PowerPoint Presentation</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livraison des medicaments</dc:title>
  <dc:creator>anouar</dc:creator>
  <cp:lastModifiedBy>anouar</cp:lastModifiedBy>
  <cp:revision>12</cp:revision>
  <dcterms:created xsi:type="dcterms:W3CDTF">2024-06-24T00:28:45Z</dcterms:created>
  <dcterms:modified xsi:type="dcterms:W3CDTF">2024-06-24T02:30:19Z</dcterms:modified>
</cp:coreProperties>
</file>