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y="5143500" cx="9144000"/>
  <p:notesSz cx="6858000" cy="9144000"/>
  <p:embeddedFontLst>
    <p:embeddedFont>
      <p:font typeface="Roboto"/>
      <p:regular r:id="rId67"/>
      <p:bold r:id="rId68"/>
      <p:italic r:id="rId69"/>
      <p:boldItalic r:id="rId70"/>
    </p:embeddedFont>
    <p:embeddedFont>
      <p:font typeface="Montserrat"/>
      <p:regular r:id="rId71"/>
      <p:bold r:id="rId72"/>
      <p:italic r:id="rId73"/>
      <p:boldItalic r:id="rId74"/>
    </p:embeddedFont>
    <p:embeddedFont>
      <p:font typeface="Karla ExtraBold"/>
      <p:bold r:id="rId75"/>
      <p:boldItalic r:id="rId76"/>
    </p:embeddedFont>
    <p:embeddedFont>
      <p:font typeface="Karla"/>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Karl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italic.fntdata"/><Relationship Id="rId72" Type="http://schemas.openxmlformats.org/officeDocument/2006/relationships/font" Target="fonts/Montserrat-bold.fntdata"/><Relationship Id="rId31" Type="http://schemas.openxmlformats.org/officeDocument/2006/relationships/slide" Target="slides/slide27.xml"/><Relationship Id="rId75" Type="http://schemas.openxmlformats.org/officeDocument/2006/relationships/font" Target="fonts/KarlaExtraBold-bold.fntdata"/><Relationship Id="rId30" Type="http://schemas.openxmlformats.org/officeDocument/2006/relationships/slide" Target="slides/slide26.xml"/><Relationship Id="rId74" Type="http://schemas.openxmlformats.org/officeDocument/2006/relationships/font" Target="fonts/Montserrat-boldItalic.fntdata"/><Relationship Id="rId33" Type="http://schemas.openxmlformats.org/officeDocument/2006/relationships/slide" Target="slides/slide29.xml"/><Relationship Id="rId77" Type="http://schemas.openxmlformats.org/officeDocument/2006/relationships/font" Target="fonts/Karla-regular.fntdata"/><Relationship Id="rId32" Type="http://schemas.openxmlformats.org/officeDocument/2006/relationships/slide" Target="slides/slide28.xml"/><Relationship Id="rId76" Type="http://schemas.openxmlformats.org/officeDocument/2006/relationships/font" Target="fonts/KarlaExtraBold-boldItalic.fntdata"/><Relationship Id="rId35" Type="http://schemas.openxmlformats.org/officeDocument/2006/relationships/slide" Target="slides/slide31.xml"/><Relationship Id="rId79" Type="http://schemas.openxmlformats.org/officeDocument/2006/relationships/font" Target="fonts/Karla-italic.fntdata"/><Relationship Id="rId34" Type="http://schemas.openxmlformats.org/officeDocument/2006/relationships/slide" Target="slides/slide30.xml"/><Relationship Id="rId78" Type="http://schemas.openxmlformats.org/officeDocument/2006/relationships/font" Target="fonts/Karla-bold.fntdata"/><Relationship Id="rId71" Type="http://schemas.openxmlformats.org/officeDocument/2006/relationships/font" Target="fonts/Montserrat-regular.fntdata"/><Relationship Id="rId70" Type="http://schemas.openxmlformats.org/officeDocument/2006/relationships/font" Target="fonts/Roboto-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Roboto-bold.fntdata"/><Relationship Id="rId23" Type="http://schemas.openxmlformats.org/officeDocument/2006/relationships/slide" Target="slides/slide19.xml"/><Relationship Id="rId67" Type="http://schemas.openxmlformats.org/officeDocument/2006/relationships/font" Target="fonts/Roboto-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9d8ca9157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9d8ca915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d8ca9157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d8ca915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9d8ca9157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9d8ca915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9d8ca9157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9d8ca915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9d8ca9157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9d8ca915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9d8ca9157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9d8ca915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9d8ca9157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9d8ca915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9d8ca9157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9d8ca915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9d8ca9157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9d8ca915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9d8ca9157_0_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9d8ca915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5509a3c_0_10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5509a3c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9d8ca9157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9d8ca915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9d8ca9157_0_2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9d8ca915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9d8ca9157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9d8ca915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9d8ca9157_0_2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9d8ca915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9d8ca9157_0_3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9d8ca915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9d8ca9157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9d8ca915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9d8ca9157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9d8ca915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9d8ca9157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9d8ca915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9d8ca9157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9d8ca915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9d8ca9157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9d8ca9157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5509a3c_0_10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b5509a3c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9d8ca9157_0_4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9d8ca915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c1e1e584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c1e1e5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c1e1e584c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c1e1e58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9d8ca9157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9d8ca915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9d8ca9157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9d8ca9157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9d8ca9157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9d8ca9157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9d8ca9157_0_5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9d8ca915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9d8ca9157_0_5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9d8ca9157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9d8ca9157_0_5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9d8ca915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9d8ca9157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9d8ca9157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d8ca9157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d8ca915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9d8ca9157_0_6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9d8ca9157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9d8ca9157_0_6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9d8ca9157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9d8ca9157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9d8ca9157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9d8ca9157_0_7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9d8ca9157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9d8ca9157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9d8ca9157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9d8ca9157_0_7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9d8ca9157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9d8ca9157_0_7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f9d8ca915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9d8ca9157_0_7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f9d8ca9157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9d8ca9157_0_8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9d8ca9157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b6c09ca8b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b6c09ca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9d8ca9157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9d8ca915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b6c09ca8b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b6c09ca8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b6c09ca8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b6c09ca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b6c09ca8b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b6c09ca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b6c09ca8b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b6c09ca8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b6c09ca8b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b6c09ca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b6c09ca8b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b6c09ca8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b6c09ca8b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b6c09ca8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fb6c09ca8b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fb6c09ca8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fb6c09ca8b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fb6c09ca8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b6c09ca8b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b6c09ca8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9d8ca9157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9d8ca915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fb6c09ca8b_0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fb6c09ca8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1c67ac5f4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1c67ac5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8e6b7937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8e6b793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d8ca9157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d8ca915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d8ca9157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d8ca915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d8ca9157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d8ca915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 name="Google Shape;13;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5" name="Google Shape;6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6" name="Google Shape;66;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7" name="Google Shape;67;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0" name="Google Shape;70;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1" name="Google Shape;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2" name="Shape 72"/>
        <p:cNvGrpSpPr/>
        <p:nvPr/>
      </p:nvGrpSpPr>
      <p:grpSpPr>
        <a:xfrm>
          <a:off x="0" y="0"/>
          <a:ext cx="0" cy="0"/>
          <a:chOff x="0" y="0"/>
          <a:chExt cx="0" cy="0"/>
        </a:xfrm>
      </p:grpSpPr>
      <p:sp>
        <p:nvSpPr>
          <p:cNvPr id="73" name="Google Shape;73;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6" name="Google Shape;16;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 name="Google Shape;17;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 name="Google Shape;18;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0" name="Shape 20"/>
        <p:cNvGrpSpPr/>
        <p:nvPr/>
      </p:nvGrpSpPr>
      <p:grpSpPr>
        <a:xfrm>
          <a:off x="0" y="0"/>
          <a:ext cx="0" cy="0"/>
          <a:chOff x="0" y="0"/>
          <a:chExt cx="0" cy="0"/>
        </a:xfrm>
      </p:grpSpPr>
      <p:sp>
        <p:nvSpPr>
          <p:cNvPr id="21" name="Google Shape;21;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2" name="Google Shape;22;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3" name="Google Shape;23;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6" name="Shape 26"/>
        <p:cNvGrpSpPr/>
        <p:nvPr/>
      </p:nvGrpSpPr>
      <p:grpSpPr>
        <a:xfrm>
          <a:off x="0" y="0"/>
          <a:ext cx="0" cy="0"/>
          <a:chOff x="0" y="0"/>
          <a:chExt cx="0" cy="0"/>
        </a:xfrm>
      </p:grpSpPr>
      <p:sp>
        <p:nvSpPr>
          <p:cNvPr id="27" name="Google Shape;27;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8" name="Google Shape;28;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9" name="Google Shape;29;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5" name="Google Shape;35;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7" name="Google Shape;47;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8" name="Google Shape;48;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2" name="Google Shape;52;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3" name="Google Shape;53;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4" name="Google Shape;54;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0" name="Google Shape;60;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1" name="Google Shape;61;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999999"/>
                </a:solidFill>
                <a:latin typeface="Karla"/>
                <a:ea typeface="Karla"/>
                <a:cs typeface="Karla"/>
                <a:sym typeface="Karla"/>
              </a:defRPr>
            </a:lvl1pPr>
            <a:lvl2pPr lvl="1" algn="r">
              <a:buNone/>
              <a:defRPr sz="1300">
                <a:solidFill>
                  <a:srgbClr val="999999"/>
                </a:solidFill>
                <a:latin typeface="Karla"/>
                <a:ea typeface="Karla"/>
                <a:cs typeface="Karla"/>
                <a:sym typeface="Karla"/>
              </a:defRPr>
            </a:lvl2pPr>
            <a:lvl3pPr lvl="2" algn="r">
              <a:buNone/>
              <a:defRPr sz="1300">
                <a:solidFill>
                  <a:srgbClr val="999999"/>
                </a:solidFill>
                <a:latin typeface="Karla"/>
                <a:ea typeface="Karla"/>
                <a:cs typeface="Karla"/>
                <a:sym typeface="Karla"/>
              </a:defRPr>
            </a:lvl3pPr>
            <a:lvl4pPr lvl="3" algn="r">
              <a:buNone/>
              <a:defRPr sz="1300">
                <a:solidFill>
                  <a:srgbClr val="999999"/>
                </a:solidFill>
                <a:latin typeface="Karla"/>
                <a:ea typeface="Karla"/>
                <a:cs typeface="Karla"/>
                <a:sym typeface="Karla"/>
              </a:defRPr>
            </a:lvl4pPr>
            <a:lvl5pPr lvl="4" algn="r">
              <a:buNone/>
              <a:defRPr sz="1300">
                <a:solidFill>
                  <a:srgbClr val="999999"/>
                </a:solidFill>
                <a:latin typeface="Karla"/>
                <a:ea typeface="Karla"/>
                <a:cs typeface="Karla"/>
                <a:sym typeface="Karla"/>
              </a:defRPr>
            </a:lvl5pPr>
            <a:lvl6pPr lvl="5" algn="r">
              <a:buNone/>
              <a:defRPr sz="1300">
                <a:solidFill>
                  <a:srgbClr val="999999"/>
                </a:solidFill>
                <a:latin typeface="Karla"/>
                <a:ea typeface="Karla"/>
                <a:cs typeface="Karla"/>
                <a:sym typeface="Karla"/>
              </a:defRPr>
            </a:lvl6pPr>
            <a:lvl7pPr lvl="6" algn="r">
              <a:buNone/>
              <a:defRPr sz="1300">
                <a:solidFill>
                  <a:srgbClr val="999999"/>
                </a:solidFill>
                <a:latin typeface="Karla"/>
                <a:ea typeface="Karla"/>
                <a:cs typeface="Karla"/>
                <a:sym typeface="Karla"/>
              </a:defRPr>
            </a:lvl7pPr>
            <a:lvl8pPr lvl="7" algn="r">
              <a:buNone/>
              <a:defRPr sz="1300">
                <a:solidFill>
                  <a:srgbClr val="999999"/>
                </a:solidFill>
                <a:latin typeface="Karla"/>
                <a:ea typeface="Karla"/>
                <a:cs typeface="Karla"/>
                <a:sym typeface="Karla"/>
              </a:defRPr>
            </a:lvl8pPr>
            <a:lvl9pPr lvl="8" algn="r">
              <a:buNone/>
              <a:defRPr sz="1300">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hyperlink" Target="https://bit.ly/3wm7D8V"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hyperlink" Target="https://bit.ly/3wm7D8V"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hyperlink" Target="https://bit.ly/3w9Vza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4.png"/><Relationship Id="rId4" Type="http://schemas.openxmlformats.org/officeDocument/2006/relationships/hyperlink" Target="https://docs.google.com/document/d/1JcpiGsnuP8fHJczmDpHuS4ZRu38JPcNquXw98__mFuw/edit?usp=sharin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773799" y="2065600"/>
            <a:ext cx="4135200" cy="259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a:ea typeface="Roboto"/>
                <a:cs typeface="Roboto"/>
                <a:sym typeface="Roboto"/>
              </a:rPr>
              <a:t>Cursus JAVA</a:t>
            </a:r>
            <a:r>
              <a:rPr lang="en">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CC0000"/>
                </a:solidFill>
                <a:latin typeface="Roboto"/>
                <a:ea typeface="Roboto"/>
                <a:cs typeface="Roboto"/>
                <a:sym typeface="Roboto"/>
              </a:rPr>
              <a:t>M2I Formations 2021</a:t>
            </a:r>
            <a:endParaRPr sz="1800">
              <a:solidFill>
                <a:srgbClr val="CC0000"/>
              </a:solidFill>
              <a:latin typeface="Roboto"/>
              <a:ea typeface="Roboto"/>
              <a:cs typeface="Roboto"/>
              <a:sym typeface="Roboto"/>
            </a:endParaRPr>
          </a:p>
          <a:p>
            <a:pPr indent="0" lvl="0" marL="0" rtl="0" algn="l">
              <a:spcBef>
                <a:spcPts val="0"/>
              </a:spcBef>
              <a:spcAft>
                <a:spcPts val="0"/>
              </a:spcAft>
              <a:buNone/>
            </a:pPr>
            <a:r>
              <a:t/>
            </a:r>
            <a:endParaRPr sz="1800">
              <a:solidFill>
                <a:srgbClr val="CC0000"/>
              </a:solidFill>
              <a:latin typeface="Roboto"/>
              <a:ea typeface="Roboto"/>
              <a:cs typeface="Roboto"/>
              <a:sym typeface="Roboto"/>
            </a:endParaRPr>
          </a:p>
          <a:p>
            <a:pPr indent="0" lvl="0" marL="0" rtl="0" algn="l">
              <a:lnSpc>
                <a:spcPct val="115000"/>
              </a:lnSpc>
              <a:spcBef>
                <a:spcPts val="0"/>
              </a:spcBef>
              <a:spcAft>
                <a:spcPts val="0"/>
              </a:spcAft>
              <a:buNone/>
            </a:pPr>
            <a:r>
              <a:rPr b="0" lang="en" sz="1400">
                <a:solidFill>
                  <a:srgbClr val="434343"/>
                </a:solidFill>
                <a:latin typeface="Roboto"/>
                <a:ea typeface="Roboto"/>
                <a:cs typeface="Roboto"/>
                <a:sym typeface="Roboto"/>
              </a:rPr>
              <a:t>Christian Lisangola</a:t>
            </a:r>
            <a:endParaRPr b="0" sz="1400">
              <a:solidFill>
                <a:srgbClr val="434343"/>
              </a:solidFill>
              <a:latin typeface="Roboto"/>
              <a:ea typeface="Roboto"/>
              <a:cs typeface="Roboto"/>
              <a:sym typeface="Roboto"/>
            </a:endParaRPr>
          </a:p>
        </p:txBody>
      </p:sp>
      <p:sp>
        <p:nvSpPr>
          <p:cNvPr id="79" name="Google Shape;79;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773800" y="684900"/>
            <a:ext cx="1210050" cy="12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Création des objets</a:t>
            </a:r>
            <a:endParaRPr b="0" sz="2400">
              <a:solidFill>
                <a:schemeClr val="dk1"/>
              </a:solidFill>
              <a:latin typeface="Karla ExtraBold"/>
              <a:ea typeface="Karla ExtraBold"/>
              <a:cs typeface="Karla ExtraBold"/>
              <a:sym typeface="Karla ExtraBold"/>
            </a:endParaRPr>
          </a:p>
        </p:txBody>
      </p:sp>
      <p:sp>
        <p:nvSpPr>
          <p:cNvPr id="153" name="Google Shape;153;p2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54" name="Google Shape;154;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56" name="Google Shape;156;p23"/>
          <p:cNvSpPr txBox="1"/>
          <p:nvPr/>
        </p:nvSpPr>
        <p:spPr>
          <a:xfrm>
            <a:off x="653025" y="1363100"/>
            <a:ext cx="6767100" cy="340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La création d’un objet ou d’une instance d’une classe est similaire à la construction d’une maison à partir d’un plan, et cette </a:t>
            </a:r>
            <a:r>
              <a:rPr lang="en" sz="1300">
                <a:solidFill>
                  <a:schemeClr val="dk1"/>
                </a:solidFill>
                <a:latin typeface="Karla"/>
                <a:ea typeface="Karla"/>
                <a:cs typeface="Karla"/>
                <a:sym typeface="Karla"/>
              </a:rPr>
              <a:t>étape</a:t>
            </a:r>
            <a:r>
              <a:rPr lang="en" sz="1300">
                <a:solidFill>
                  <a:schemeClr val="dk1"/>
                </a:solidFill>
                <a:latin typeface="Karla"/>
                <a:ea typeface="Karla"/>
                <a:cs typeface="Karla"/>
                <a:sym typeface="Karla"/>
              </a:rPr>
              <a:t> est appelée instanciation.</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Syntaxe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NomClasse</a:t>
            </a:r>
            <a:r>
              <a:rPr b="1" lang="en" sz="1300">
                <a:solidFill>
                  <a:schemeClr val="dk1"/>
                </a:solidFill>
                <a:latin typeface="Karla"/>
                <a:ea typeface="Karla"/>
                <a:cs typeface="Karla"/>
                <a:sym typeface="Karla"/>
              </a:rPr>
              <a:t> nomInstance=</a:t>
            </a:r>
            <a:r>
              <a:rPr b="1" lang="en" sz="1300">
                <a:solidFill>
                  <a:srgbClr val="FF0000"/>
                </a:solidFill>
                <a:latin typeface="Karla"/>
                <a:ea typeface="Karla"/>
                <a:cs typeface="Karla"/>
                <a:sym typeface="Karla"/>
              </a:rPr>
              <a:t>new</a:t>
            </a:r>
            <a:r>
              <a:rPr b="1" lang="en" sz="1300">
                <a:solidFill>
                  <a:schemeClr val="dk1"/>
                </a:solidFill>
                <a:latin typeface="Karla"/>
                <a:ea typeface="Karla"/>
                <a:cs typeface="Karla"/>
                <a:sym typeface="Karla"/>
              </a:rPr>
              <a:t> </a:t>
            </a:r>
            <a:r>
              <a:rPr b="1" lang="en" sz="1300">
                <a:solidFill>
                  <a:schemeClr val="accent1"/>
                </a:solidFill>
                <a:latin typeface="Karla"/>
                <a:ea typeface="Karla"/>
                <a:cs typeface="Karla"/>
                <a:sym typeface="Karla"/>
              </a:rPr>
              <a:t>NomClasse()</a:t>
            </a:r>
            <a:endParaRPr b="1" sz="1300">
              <a:solidFill>
                <a:schemeClr val="accent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Plus tard, nous allons expliquer la </a:t>
            </a:r>
            <a:r>
              <a:rPr b="1" lang="en" sz="1300">
                <a:solidFill>
                  <a:schemeClr val="dk1"/>
                </a:solidFill>
                <a:latin typeface="Karla"/>
                <a:ea typeface="Karla"/>
                <a:cs typeface="Karla"/>
                <a:sym typeface="Karla"/>
              </a:rPr>
              <a:t>signification des parenthèses</a:t>
            </a:r>
            <a:r>
              <a:rPr lang="en" sz="1300">
                <a:solidFill>
                  <a:schemeClr val="dk1"/>
                </a:solidFill>
                <a:latin typeface="Karla"/>
                <a:ea typeface="Karla"/>
                <a:cs typeface="Karla"/>
                <a:sym typeface="Karla"/>
              </a:rPr>
              <a:t> dans l’instanciation.</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Pour accéder au attributs ou variables membres d’un objet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dk1"/>
                </a:solidFill>
                <a:latin typeface="Karla"/>
                <a:ea typeface="Karla"/>
                <a:cs typeface="Karla"/>
                <a:sym typeface="Karla"/>
              </a:rPr>
              <a:t>nomInstance</a:t>
            </a:r>
            <a:r>
              <a:rPr b="1" lang="en" sz="1300">
                <a:solidFill>
                  <a:srgbClr val="FF0000"/>
                </a:solidFill>
                <a:latin typeface="Karla"/>
                <a:ea typeface="Karla"/>
                <a:cs typeface="Karla"/>
                <a:sym typeface="Karla"/>
              </a:rPr>
              <a:t>.</a:t>
            </a:r>
            <a:r>
              <a:rPr b="1" lang="en" sz="1300">
                <a:solidFill>
                  <a:schemeClr val="dk1"/>
                </a:solidFill>
                <a:latin typeface="Karla"/>
                <a:ea typeface="Karla"/>
                <a:cs typeface="Karla"/>
                <a:sym typeface="Karla"/>
              </a:rPr>
              <a:t>nomAttribut</a:t>
            </a:r>
            <a:endParaRPr b="1"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Pour affecter une valeur à un attribut : </a:t>
            </a:r>
            <a:r>
              <a:rPr b="1" lang="en" sz="1300">
                <a:solidFill>
                  <a:schemeClr val="dk1"/>
                </a:solidFill>
                <a:latin typeface="Karla"/>
                <a:ea typeface="Karla"/>
                <a:cs typeface="Karla"/>
                <a:sym typeface="Karla"/>
              </a:rPr>
              <a:t>nomInstance</a:t>
            </a:r>
            <a:r>
              <a:rPr b="1" lang="en" sz="1300">
                <a:solidFill>
                  <a:srgbClr val="FF0000"/>
                </a:solidFill>
                <a:latin typeface="Karla"/>
                <a:ea typeface="Karla"/>
                <a:cs typeface="Karla"/>
                <a:sym typeface="Karla"/>
              </a:rPr>
              <a:t>.</a:t>
            </a:r>
            <a:r>
              <a:rPr b="1" lang="en" sz="1300">
                <a:solidFill>
                  <a:schemeClr val="dk1"/>
                </a:solidFill>
                <a:latin typeface="Karla"/>
                <a:ea typeface="Karla"/>
                <a:cs typeface="Karla"/>
                <a:sym typeface="Karla"/>
              </a:rPr>
              <a:t>nomAttribut</a:t>
            </a:r>
            <a:r>
              <a:rPr b="1" lang="en" sz="1300">
                <a:solidFill>
                  <a:srgbClr val="FF0000"/>
                </a:solidFill>
                <a:latin typeface="Karla"/>
                <a:ea typeface="Karla"/>
                <a:cs typeface="Karla"/>
                <a:sym typeface="Karla"/>
              </a:rPr>
              <a:t>=valeur</a:t>
            </a:r>
            <a:r>
              <a:rPr lang="en" sz="1300">
                <a:solidFill>
                  <a:schemeClr val="dk1"/>
                </a:solidFill>
                <a:latin typeface="Karla"/>
                <a:ea typeface="Karla"/>
                <a:cs typeface="Karla"/>
                <a:sym typeface="Karla"/>
              </a:rPr>
              <a:t>;</a:t>
            </a:r>
            <a:endParaRPr sz="1300">
              <a:solidFill>
                <a:schemeClr val="dk1"/>
              </a:solidFill>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0" name="Shape 160"/>
        <p:cNvGrpSpPr/>
        <p:nvPr/>
      </p:nvGrpSpPr>
      <p:grpSpPr>
        <a:xfrm>
          <a:off x="0" y="0"/>
          <a:ext cx="0" cy="0"/>
          <a:chOff x="0" y="0"/>
          <a:chExt cx="0" cy="0"/>
        </a:xfrm>
      </p:grpSpPr>
      <p:sp>
        <p:nvSpPr>
          <p:cNvPr id="161" name="Google Shape;161;p24"/>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Création des objets : initialisation</a:t>
            </a:r>
            <a:endParaRPr b="0" sz="2400">
              <a:solidFill>
                <a:schemeClr val="dk1"/>
              </a:solidFill>
              <a:latin typeface="Karla ExtraBold"/>
              <a:ea typeface="Karla ExtraBold"/>
              <a:cs typeface="Karla ExtraBold"/>
              <a:sym typeface="Karla ExtraBold"/>
            </a:endParaRPr>
          </a:p>
        </p:txBody>
      </p:sp>
      <p:sp>
        <p:nvSpPr>
          <p:cNvPr id="162" name="Google Shape;162;p2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63" name="Google Shape;163;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65" name="Google Shape;165;p24"/>
          <p:cNvSpPr txBox="1"/>
          <p:nvPr/>
        </p:nvSpPr>
        <p:spPr>
          <a:xfrm>
            <a:off x="653025" y="1363100"/>
            <a:ext cx="6767100" cy="294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NomClasse</a:t>
            </a:r>
            <a:r>
              <a:rPr b="1" lang="en" sz="1300">
                <a:solidFill>
                  <a:schemeClr val="dk1"/>
                </a:solidFill>
                <a:latin typeface="Karla"/>
                <a:ea typeface="Karla"/>
                <a:cs typeface="Karla"/>
                <a:sym typeface="Karla"/>
              </a:rPr>
              <a:t> nomInstance=</a:t>
            </a:r>
            <a:r>
              <a:rPr b="1" lang="en" sz="1300">
                <a:solidFill>
                  <a:srgbClr val="FF0000"/>
                </a:solidFill>
                <a:latin typeface="Karla"/>
                <a:ea typeface="Karla"/>
                <a:cs typeface="Karla"/>
                <a:sym typeface="Karla"/>
              </a:rPr>
              <a:t>new</a:t>
            </a:r>
            <a:r>
              <a:rPr b="1" lang="en" sz="1300">
                <a:solidFill>
                  <a:schemeClr val="dk1"/>
                </a:solidFill>
                <a:latin typeface="Karla"/>
                <a:ea typeface="Karla"/>
                <a:cs typeface="Karla"/>
                <a:sym typeface="Karla"/>
              </a:rPr>
              <a:t> </a:t>
            </a:r>
            <a:r>
              <a:rPr b="1" lang="en" sz="1300">
                <a:solidFill>
                  <a:schemeClr val="accent1"/>
                </a:solidFill>
                <a:latin typeface="Karla"/>
                <a:ea typeface="Karla"/>
                <a:cs typeface="Karla"/>
                <a:sym typeface="Karla"/>
              </a:rPr>
              <a:t>NomClasse()</a:t>
            </a:r>
            <a:endParaRPr b="1" sz="1300">
              <a:solidFill>
                <a:schemeClr val="accent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Cette ligne crée une instance de type </a:t>
            </a:r>
            <a:r>
              <a:rPr b="1" lang="en" sz="1300">
                <a:solidFill>
                  <a:schemeClr val="accent1"/>
                </a:solidFill>
                <a:latin typeface="Karla"/>
                <a:ea typeface="Karla"/>
                <a:cs typeface="Karla"/>
                <a:sym typeface="Karla"/>
              </a:rPr>
              <a:t>NomClasse</a:t>
            </a:r>
            <a:r>
              <a:rPr lang="en" sz="1300">
                <a:solidFill>
                  <a:schemeClr val="dk1"/>
                </a:solidFill>
                <a:latin typeface="Karla"/>
                <a:ea typeface="Karla"/>
                <a:cs typeface="Karla"/>
                <a:sym typeface="Karla"/>
              </a:rPr>
              <a:t> et initialise tous ses attributs avec des valeurs par défaut : </a:t>
            </a:r>
            <a:endParaRPr sz="1300">
              <a:solidFill>
                <a:schemeClr val="dk1"/>
              </a:solidFill>
              <a:latin typeface="Karla"/>
              <a:ea typeface="Karla"/>
              <a:cs typeface="Karla"/>
              <a:sym typeface="Karla"/>
            </a:endParaRPr>
          </a:p>
          <a:p>
            <a:pPr indent="-311150" lvl="0" marL="457200" rtl="0" algn="l">
              <a:lnSpc>
                <a:spcPct val="150000"/>
              </a:lnSpc>
              <a:spcBef>
                <a:spcPts val="1200"/>
              </a:spcBef>
              <a:spcAft>
                <a:spcPts val="0"/>
              </a:spcAft>
              <a:buClr>
                <a:schemeClr val="dk1"/>
              </a:buClr>
              <a:buSzPts val="1300"/>
              <a:buFont typeface="Karla"/>
              <a:buChar char="❏"/>
            </a:pPr>
            <a:r>
              <a:rPr lang="en" sz="1300">
                <a:solidFill>
                  <a:schemeClr val="dk1"/>
                </a:solidFill>
                <a:latin typeface="Karla"/>
                <a:ea typeface="Karla"/>
                <a:cs typeface="Karla"/>
                <a:sym typeface="Karla"/>
              </a:rPr>
              <a:t>les entiers sont initialisés à 0, </a:t>
            </a:r>
            <a:endParaRPr sz="1300">
              <a:solidFill>
                <a:schemeClr val="dk1"/>
              </a:solidFill>
              <a:latin typeface="Karla"/>
              <a:ea typeface="Karla"/>
              <a:cs typeface="Karla"/>
              <a:sym typeface="Karla"/>
            </a:endParaRPr>
          </a:p>
          <a:p>
            <a:pPr indent="-311150" lvl="0" marL="457200" rtl="0" algn="l">
              <a:lnSpc>
                <a:spcPct val="150000"/>
              </a:lnSpc>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les doubles à 0.0, </a:t>
            </a:r>
            <a:endParaRPr sz="1300">
              <a:solidFill>
                <a:schemeClr val="dk1"/>
              </a:solidFill>
              <a:latin typeface="Karla"/>
              <a:ea typeface="Karla"/>
              <a:cs typeface="Karla"/>
              <a:sym typeface="Karla"/>
            </a:endParaRPr>
          </a:p>
          <a:p>
            <a:pPr indent="-311150" lvl="0" marL="457200" rtl="0" algn="l">
              <a:lnSpc>
                <a:spcPct val="150000"/>
              </a:lnSpc>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les booléens à false</a:t>
            </a:r>
            <a:endParaRPr sz="1300">
              <a:solidFill>
                <a:schemeClr val="dk1"/>
              </a:solidFill>
              <a:latin typeface="Karla"/>
              <a:ea typeface="Karla"/>
              <a:cs typeface="Karla"/>
              <a:sym typeface="Karla"/>
            </a:endParaRPr>
          </a:p>
          <a:p>
            <a:pPr indent="-311150" lvl="0" marL="457200" rtl="0" algn="l">
              <a:lnSpc>
                <a:spcPct val="150000"/>
              </a:lnSpc>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les objets à null.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Création des objets</a:t>
            </a:r>
            <a:endParaRPr b="0" sz="2400">
              <a:solidFill>
                <a:schemeClr val="dk1"/>
              </a:solidFill>
              <a:latin typeface="Karla ExtraBold"/>
              <a:ea typeface="Karla ExtraBold"/>
              <a:cs typeface="Karla ExtraBold"/>
              <a:sym typeface="Karla ExtraBold"/>
            </a:endParaRPr>
          </a:p>
        </p:txBody>
      </p:sp>
      <p:sp>
        <p:nvSpPr>
          <p:cNvPr id="171" name="Google Shape;171;p2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72" name="Google Shape;172;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74" name="Google Shape;174;p25"/>
          <p:cNvSpPr txBox="1"/>
          <p:nvPr/>
        </p:nvSpPr>
        <p:spPr>
          <a:xfrm>
            <a:off x="653025" y="1363100"/>
            <a:ext cx="6767100" cy="38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Voici un exemple d’objet :</a:t>
            </a:r>
            <a:endParaRPr sz="1300">
              <a:solidFill>
                <a:schemeClr val="dk1"/>
              </a:solidFill>
              <a:latin typeface="Karla"/>
              <a:ea typeface="Karla"/>
              <a:cs typeface="Karla"/>
              <a:sym typeface="Karla"/>
            </a:endParaRPr>
          </a:p>
        </p:txBody>
      </p:sp>
      <p:pic>
        <p:nvPicPr>
          <p:cNvPr id="175" name="Google Shape;175;p25"/>
          <p:cNvPicPr preferRelativeResize="0"/>
          <p:nvPr/>
        </p:nvPicPr>
        <p:blipFill>
          <a:blip r:embed="rId4">
            <a:alphaModFix/>
          </a:blip>
          <a:stretch>
            <a:fillRect/>
          </a:stretch>
        </p:blipFill>
        <p:spPr>
          <a:xfrm>
            <a:off x="771875" y="1748000"/>
            <a:ext cx="6767099" cy="33141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79" name="Shape 179"/>
        <p:cNvGrpSpPr/>
        <p:nvPr/>
      </p:nvGrpSpPr>
      <p:grpSpPr>
        <a:xfrm>
          <a:off x="0" y="0"/>
          <a:ext cx="0" cy="0"/>
          <a:chOff x="0" y="0"/>
          <a:chExt cx="0" cy="0"/>
        </a:xfrm>
      </p:grpSpPr>
      <p:sp>
        <p:nvSpPr>
          <p:cNvPr id="180" name="Google Shape;180;p26"/>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Méthodes</a:t>
            </a:r>
            <a:endParaRPr b="0" sz="2400">
              <a:solidFill>
                <a:schemeClr val="dk1"/>
              </a:solidFill>
              <a:latin typeface="Karla ExtraBold"/>
              <a:ea typeface="Karla ExtraBold"/>
              <a:cs typeface="Karla ExtraBold"/>
              <a:sym typeface="Karla ExtraBold"/>
            </a:endParaRPr>
          </a:p>
        </p:txBody>
      </p:sp>
      <p:sp>
        <p:nvSpPr>
          <p:cNvPr id="181" name="Google Shape;181;p2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82" name="Google Shape;182;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84" name="Google Shape;184;p26"/>
          <p:cNvSpPr txBox="1"/>
          <p:nvPr/>
        </p:nvSpPr>
        <p:spPr>
          <a:xfrm>
            <a:off x="653025" y="1363100"/>
            <a:ext cx="6767100" cy="355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Les méthodes ou fonctions membres sont des fonctions qui sont déclarées au sein d’une classe.</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Les </a:t>
            </a:r>
            <a:r>
              <a:rPr b="1" lang="en" sz="1300">
                <a:solidFill>
                  <a:schemeClr val="dk1"/>
                </a:solidFill>
                <a:latin typeface="Karla"/>
                <a:ea typeface="Karla"/>
                <a:cs typeface="Karla"/>
                <a:sym typeface="Karla"/>
              </a:rPr>
              <a:t>paramètres</a:t>
            </a:r>
            <a:r>
              <a:rPr lang="en" sz="1300">
                <a:solidFill>
                  <a:schemeClr val="dk1"/>
                </a:solidFill>
                <a:latin typeface="Karla"/>
                <a:ea typeface="Karla"/>
                <a:cs typeface="Karla"/>
                <a:sym typeface="Karla"/>
              </a:rPr>
              <a:t> d’une méthode sont </a:t>
            </a:r>
            <a:r>
              <a:rPr b="1" lang="en" sz="1300">
                <a:solidFill>
                  <a:schemeClr val="dk1"/>
                </a:solidFill>
                <a:latin typeface="Karla"/>
                <a:ea typeface="Karla"/>
                <a:cs typeface="Karla"/>
                <a:sym typeface="Karla"/>
              </a:rPr>
              <a:t>des variables externes à la classe</a:t>
            </a:r>
            <a:r>
              <a:rPr lang="en" sz="1300">
                <a:solidFill>
                  <a:schemeClr val="dk1"/>
                </a:solidFill>
                <a:latin typeface="Karla"/>
                <a:ea typeface="Karla"/>
                <a:cs typeface="Karla"/>
                <a:sym typeface="Karla"/>
              </a:rPr>
              <a:t> : chaque méthode d’une classe a accès aux attributs de celle-ci, qui </a:t>
            </a:r>
            <a:r>
              <a:rPr b="1" lang="en" sz="1300">
                <a:solidFill>
                  <a:schemeClr val="dk1"/>
                </a:solidFill>
                <a:latin typeface="Karla"/>
                <a:ea typeface="Karla"/>
                <a:cs typeface="Karla"/>
                <a:sym typeface="Karla"/>
              </a:rPr>
              <a:t>ne doivent donc pas être passés en arguments</a:t>
            </a:r>
            <a:r>
              <a:rPr lang="en" sz="1300">
                <a:solidFill>
                  <a:schemeClr val="dk1"/>
                </a:solidFill>
                <a:latin typeface="Karla"/>
                <a:ea typeface="Karla"/>
                <a:cs typeface="Karla"/>
                <a:sym typeface="Karla"/>
              </a:rPr>
              <a:t>.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On parle de portée de classe : les attributs sont des variables globales à la classe.</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Pour invoquer une méthode</a:t>
            </a:r>
            <a:r>
              <a:rPr lang="en" sz="1300">
                <a:solidFill>
                  <a:schemeClr val="dk1"/>
                </a:solidFill>
                <a:latin typeface="Karla"/>
                <a:ea typeface="Karla"/>
                <a:cs typeface="Karla"/>
                <a:sym typeface="Karla"/>
              </a:rPr>
              <a:t> : </a:t>
            </a:r>
            <a:r>
              <a:rPr b="1" lang="en" sz="1300">
                <a:solidFill>
                  <a:schemeClr val="dk1"/>
                </a:solidFill>
                <a:latin typeface="Karla"/>
                <a:ea typeface="Karla"/>
                <a:cs typeface="Karla"/>
                <a:sym typeface="Karla"/>
              </a:rPr>
              <a:t>nomInstance</a:t>
            </a:r>
            <a:r>
              <a:rPr b="1" lang="en" sz="1300">
                <a:solidFill>
                  <a:srgbClr val="FF0000"/>
                </a:solidFill>
                <a:latin typeface="Karla"/>
                <a:ea typeface="Karla"/>
                <a:cs typeface="Karla"/>
                <a:sym typeface="Karla"/>
              </a:rPr>
              <a:t>.</a:t>
            </a:r>
            <a:r>
              <a:rPr b="1" lang="en" sz="1300">
                <a:solidFill>
                  <a:schemeClr val="dk1"/>
                </a:solidFill>
                <a:latin typeface="Karla"/>
                <a:ea typeface="Karla"/>
                <a:cs typeface="Karla"/>
                <a:sym typeface="Karla"/>
              </a:rPr>
              <a:t>nomMethode</a:t>
            </a:r>
            <a:r>
              <a:rPr b="1" lang="en" sz="1300">
                <a:solidFill>
                  <a:srgbClr val="FF0000"/>
                </a:solidFill>
                <a:latin typeface="Karla"/>
                <a:ea typeface="Karla"/>
                <a:cs typeface="Karla"/>
                <a:sym typeface="Karla"/>
              </a:rPr>
              <a:t>(arguments)</a:t>
            </a:r>
            <a:r>
              <a:rPr lang="en" sz="1300">
                <a:solidFill>
                  <a:schemeClr val="dk1"/>
                </a:solidFill>
                <a:latin typeface="Karla"/>
                <a:ea typeface="Karla"/>
                <a:cs typeface="Karla"/>
                <a:sym typeface="Karla"/>
              </a:rPr>
              <a:t>;</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88" name="Shape 188"/>
        <p:cNvGrpSpPr/>
        <p:nvPr/>
      </p:nvGrpSpPr>
      <p:grpSpPr>
        <a:xfrm>
          <a:off x="0" y="0"/>
          <a:ext cx="0" cy="0"/>
          <a:chOff x="0" y="0"/>
          <a:chExt cx="0" cy="0"/>
        </a:xfrm>
      </p:grpSpPr>
      <p:sp>
        <p:nvSpPr>
          <p:cNvPr id="189" name="Google Shape;189;p2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Méthodes</a:t>
            </a:r>
            <a:endParaRPr b="0" sz="2400">
              <a:solidFill>
                <a:schemeClr val="dk1"/>
              </a:solidFill>
              <a:latin typeface="Karla ExtraBold"/>
              <a:ea typeface="Karla ExtraBold"/>
              <a:cs typeface="Karla ExtraBold"/>
              <a:sym typeface="Karla ExtraBold"/>
            </a:endParaRPr>
          </a:p>
        </p:txBody>
      </p:sp>
      <p:sp>
        <p:nvSpPr>
          <p:cNvPr id="190" name="Google Shape;190;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7"/>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192" name="Google Shape;192;p27"/>
          <p:cNvPicPr preferRelativeResize="0"/>
          <p:nvPr/>
        </p:nvPicPr>
        <p:blipFill>
          <a:blip r:embed="rId4">
            <a:alphaModFix/>
          </a:blip>
          <a:stretch>
            <a:fillRect/>
          </a:stretch>
        </p:blipFill>
        <p:spPr>
          <a:xfrm>
            <a:off x="653025" y="1283550"/>
            <a:ext cx="4093875" cy="2980325"/>
          </a:xfrm>
          <a:prstGeom prst="rect">
            <a:avLst/>
          </a:prstGeom>
          <a:noFill/>
          <a:ln>
            <a:noFill/>
          </a:ln>
        </p:spPr>
      </p:pic>
      <p:sp>
        <p:nvSpPr>
          <p:cNvPr id="193" name="Google Shape;193;p27"/>
          <p:cNvSpPr/>
          <p:nvPr/>
        </p:nvSpPr>
        <p:spPr>
          <a:xfrm>
            <a:off x="841000" y="2915375"/>
            <a:ext cx="3176700" cy="1023600"/>
          </a:xfrm>
          <a:prstGeom prst="frame">
            <a:avLst>
              <a:gd fmla="val 4066"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7"/>
          <p:cNvPicPr preferRelativeResize="0"/>
          <p:nvPr/>
        </p:nvPicPr>
        <p:blipFill>
          <a:blip r:embed="rId5">
            <a:alphaModFix/>
          </a:blip>
          <a:stretch>
            <a:fillRect/>
          </a:stretch>
        </p:blipFill>
        <p:spPr>
          <a:xfrm>
            <a:off x="653025" y="4436554"/>
            <a:ext cx="6188526" cy="479600"/>
          </a:xfrm>
          <a:prstGeom prst="rect">
            <a:avLst/>
          </a:prstGeom>
          <a:noFill/>
          <a:ln>
            <a:noFill/>
          </a:ln>
        </p:spPr>
      </p:pic>
      <p:sp>
        <p:nvSpPr>
          <p:cNvPr id="195" name="Google Shape;195;p27"/>
          <p:cNvSpPr/>
          <p:nvPr/>
        </p:nvSpPr>
        <p:spPr>
          <a:xfrm>
            <a:off x="4664525" y="4460150"/>
            <a:ext cx="2142300" cy="454500"/>
          </a:xfrm>
          <a:prstGeom prst="frame">
            <a:avLst>
              <a:gd fmla="val 12904"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9" name="Shape 199"/>
        <p:cNvGrpSpPr/>
        <p:nvPr/>
      </p:nvGrpSpPr>
      <p:grpSpPr>
        <a:xfrm>
          <a:off x="0" y="0"/>
          <a:ext cx="0" cy="0"/>
          <a:chOff x="0" y="0"/>
          <a:chExt cx="0" cy="0"/>
        </a:xfrm>
      </p:grpSpPr>
      <p:sp>
        <p:nvSpPr>
          <p:cNvPr id="200" name="Google Shape;200;p2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1.3.</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Public &amp; private</a:t>
            </a:r>
            <a:endParaRPr b="0">
              <a:solidFill>
                <a:schemeClr val="dk1"/>
              </a:solidFill>
              <a:latin typeface="Karla ExtraBold"/>
              <a:ea typeface="Karla ExtraBold"/>
              <a:cs typeface="Karla ExtraBold"/>
              <a:sym typeface="Karla ExtraBold"/>
            </a:endParaRPr>
          </a:p>
        </p:txBody>
      </p:sp>
      <p:sp>
        <p:nvSpPr>
          <p:cNvPr id="201" name="Google Shape;201;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6" name="Shape 206"/>
        <p:cNvGrpSpPr/>
        <p:nvPr/>
      </p:nvGrpSpPr>
      <p:grpSpPr>
        <a:xfrm>
          <a:off x="0" y="0"/>
          <a:ext cx="0" cy="0"/>
          <a:chOff x="0" y="0"/>
          <a:chExt cx="0" cy="0"/>
        </a:xfrm>
      </p:grpSpPr>
      <p:sp>
        <p:nvSpPr>
          <p:cNvPr id="207" name="Google Shape;207;p2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Private</a:t>
            </a:r>
            <a:endParaRPr b="0" sz="2400">
              <a:solidFill>
                <a:schemeClr val="dk1"/>
              </a:solidFill>
              <a:latin typeface="Karla ExtraBold"/>
              <a:ea typeface="Karla ExtraBold"/>
              <a:cs typeface="Karla ExtraBold"/>
              <a:sym typeface="Karla ExtraBold"/>
            </a:endParaRPr>
          </a:p>
        </p:txBody>
      </p:sp>
      <p:sp>
        <p:nvSpPr>
          <p:cNvPr id="208" name="Google Shape;208;p2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09" name="Google Shape;209;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2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11" name="Google Shape;211;p29"/>
          <p:cNvSpPr txBox="1"/>
          <p:nvPr/>
        </p:nvSpPr>
        <p:spPr>
          <a:xfrm>
            <a:off x="653025" y="1286900"/>
            <a:ext cx="6767100" cy="314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200">
                <a:solidFill>
                  <a:schemeClr val="dk1"/>
                </a:solidFill>
                <a:latin typeface="Karla"/>
                <a:ea typeface="Karla"/>
                <a:cs typeface="Karla"/>
                <a:sym typeface="Karla"/>
              </a:rPr>
              <a:t>Le mot-clé </a:t>
            </a:r>
            <a:r>
              <a:rPr b="1" lang="en" sz="1200">
                <a:solidFill>
                  <a:schemeClr val="dk1"/>
                </a:solidFill>
                <a:latin typeface="Karla"/>
                <a:ea typeface="Karla"/>
                <a:cs typeface="Karla"/>
                <a:sym typeface="Karla"/>
              </a:rPr>
              <a:t>private</a:t>
            </a:r>
            <a:r>
              <a:rPr lang="en" sz="1200">
                <a:solidFill>
                  <a:schemeClr val="dk1"/>
                </a:solidFill>
                <a:latin typeface="Karla"/>
                <a:ea typeface="Karla"/>
                <a:cs typeface="Karla"/>
                <a:sym typeface="Karla"/>
              </a:rPr>
              <a:t> est employé pour signaler quelle partie de la classe restera inaccessible à un utilisateur de la classe. Tout élément de la classe déclaré avec le mot-clé </a:t>
            </a:r>
            <a:r>
              <a:rPr b="1" lang="en" sz="1200">
                <a:solidFill>
                  <a:schemeClr val="dk1"/>
                </a:solidFill>
                <a:latin typeface="Karla"/>
                <a:ea typeface="Karla"/>
                <a:cs typeface="Karla"/>
                <a:sym typeface="Karla"/>
              </a:rPr>
              <a:t>private est donc un détail d’implémentation</a:t>
            </a:r>
            <a:r>
              <a:rPr lang="en" sz="1200">
                <a:solidFill>
                  <a:schemeClr val="dk1"/>
                </a:solidFill>
                <a:latin typeface="Karla"/>
                <a:ea typeface="Karla"/>
                <a:cs typeface="Karla"/>
                <a:sym typeface="Karla"/>
              </a:rPr>
              <a:t>, </a:t>
            </a:r>
            <a:r>
              <a:rPr b="1" lang="en" sz="1200">
                <a:solidFill>
                  <a:schemeClr val="dk1"/>
                </a:solidFill>
                <a:latin typeface="Karla"/>
                <a:ea typeface="Karla"/>
                <a:cs typeface="Karla"/>
                <a:sym typeface="Karla"/>
              </a:rPr>
              <a:t>inaccessible depuis l’extérieur de la classe</a:t>
            </a:r>
            <a:r>
              <a:rPr lang="en" sz="1200">
                <a:solidFill>
                  <a:schemeClr val="dk1"/>
                </a:solidFill>
                <a:latin typeface="Karla"/>
                <a:ea typeface="Karla"/>
                <a:cs typeface="Karla"/>
                <a:sym typeface="Karla"/>
              </a:rPr>
              <a:t>. </a:t>
            </a:r>
            <a:endParaRPr sz="12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200">
                <a:solidFill>
                  <a:schemeClr val="dk1"/>
                </a:solidFill>
                <a:latin typeface="Karla"/>
                <a:ea typeface="Karla"/>
                <a:cs typeface="Karla"/>
                <a:sym typeface="Karla"/>
              </a:rPr>
              <a:t>C’est dans cette catégorie que l’on déclare toujours les attributs, comme dans la classe, mais également </a:t>
            </a:r>
            <a:r>
              <a:rPr b="1" lang="en" sz="1200">
                <a:solidFill>
                  <a:schemeClr val="dk1"/>
                </a:solidFill>
                <a:latin typeface="Karla"/>
                <a:ea typeface="Karla"/>
                <a:cs typeface="Karla"/>
                <a:sym typeface="Karla"/>
              </a:rPr>
              <a:t>certaines méthodes internes qui ne peuvent être appelées qu’au sein de la même classe</a:t>
            </a:r>
            <a:r>
              <a:rPr lang="en" sz="1200">
                <a:solidFill>
                  <a:schemeClr val="dk1"/>
                </a:solidFill>
                <a:latin typeface="Karla"/>
                <a:ea typeface="Karla"/>
                <a:cs typeface="Karla"/>
                <a:sym typeface="Karla"/>
              </a:rPr>
              <a:t>. Une tentative d’accès à un élément privé d’une classe depuis l’extérieur de celle-ci produira un message d’erreur à la compilation.</a:t>
            </a:r>
            <a:endParaRPr sz="12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7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100">
              <a:solidFill>
                <a:schemeClr val="dk1"/>
              </a:solidFill>
              <a:latin typeface="Karla"/>
              <a:ea typeface="Karla"/>
              <a:cs typeface="Karla"/>
              <a:sym typeface="Karla"/>
            </a:endParaRPr>
          </a:p>
        </p:txBody>
      </p:sp>
      <p:pic>
        <p:nvPicPr>
          <p:cNvPr id="212" name="Google Shape;212;p29"/>
          <p:cNvPicPr preferRelativeResize="0"/>
          <p:nvPr/>
        </p:nvPicPr>
        <p:blipFill>
          <a:blip r:embed="rId4">
            <a:alphaModFix/>
          </a:blip>
          <a:stretch>
            <a:fillRect/>
          </a:stretch>
        </p:blipFill>
        <p:spPr>
          <a:xfrm>
            <a:off x="745550" y="3540850"/>
            <a:ext cx="4544075" cy="138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6" name="Shape 216"/>
        <p:cNvGrpSpPr/>
        <p:nvPr/>
      </p:nvGrpSpPr>
      <p:grpSpPr>
        <a:xfrm>
          <a:off x="0" y="0"/>
          <a:ext cx="0" cy="0"/>
          <a:chOff x="0" y="0"/>
          <a:chExt cx="0" cy="0"/>
        </a:xfrm>
      </p:grpSpPr>
      <p:sp>
        <p:nvSpPr>
          <p:cNvPr id="217" name="Google Shape;217;p3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Accesseurs et Manipulateurs</a:t>
            </a:r>
            <a:endParaRPr b="0" sz="2400">
              <a:solidFill>
                <a:schemeClr val="dk1"/>
              </a:solidFill>
              <a:latin typeface="Karla ExtraBold"/>
              <a:ea typeface="Karla ExtraBold"/>
              <a:cs typeface="Karla ExtraBold"/>
              <a:sym typeface="Karla ExtraBold"/>
            </a:endParaRPr>
          </a:p>
        </p:txBody>
      </p:sp>
      <p:sp>
        <p:nvSpPr>
          <p:cNvPr id="218" name="Google Shape;218;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20" name="Google Shape;220;p30"/>
          <p:cNvSpPr txBox="1"/>
          <p:nvPr/>
        </p:nvSpPr>
        <p:spPr>
          <a:xfrm>
            <a:off x="653025" y="1286900"/>
            <a:ext cx="6767100" cy="505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Les attributs sont en règle générale privés, inaccessibles à l’extérieur, il peut néanmoins être utile de les utiliser depuis l’extérieur de la classe, notamment pour modifier ou connaître leur valeur.</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Pour cela, on peut proposer des </a:t>
            </a:r>
            <a:r>
              <a:rPr b="1" lang="en" sz="1300">
                <a:solidFill>
                  <a:schemeClr val="dk1"/>
                </a:solidFill>
                <a:latin typeface="Karla"/>
                <a:ea typeface="Karla"/>
                <a:cs typeface="Karla"/>
                <a:sym typeface="Karla"/>
              </a:rPr>
              <a:t>méthodes publiques</a:t>
            </a:r>
            <a:r>
              <a:rPr lang="en" sz="1300">
                <a:solidFill>
                  <a:schemeClr val="dk1"/>
                </a:solidFill>
                <a:latin typeface="Karla"/>
                <a:ea typeface="Karla"/>
                <a:cs typeface="Karla"/>
                <a:sym typeface="Karla"/>
              </a:rPr>
              <a:t> pour accéder aux attributs, en lecture ou en écriture .</a:t>
            </a:r>
            <a:endParaRPr sz="1300">
              <a:solidFill>
                <a:schemeClr val="dk1"/>
              </a:solidFill>
              <a:latin typeface="Karla"/>
              <a:ea typeface="Karla"/>
              <a:cs typeface="Karla"/>
              <a:sym typeface="Karla"/>
            </a:endParaRPr>
          </a:p>
          <a:p>
            <a:pPr indent="-311150" lvl="0" marL="457200" rtl="0" algn="l">
              <a:lnSpc>
                <a:spcPct val="150000"/>
              </a:lnSpc>
              <a:spcBef>
                <a:spcPts val="1200"/>
              </a:spcBef>
              <a:spcAft>
                <a:spcPts val="0"/>
              </a:spcAft>
              <a:buClr>
                <a:schemeClr val="dk1"/>
              </a:buClr>
              <a:buSzPts val="1300"/>
              <a:buFont typeface="Karla"/>
              <a:buChar char="❏"/>
            </a:pPr>
            <a:r>
              <a:rPr lang="en" sz="1300">
                <a:solidFill>
                  <a:schemeClr val="dk1"/>
                </a:solidFill>
                <a:latin typeface="Karla"/>
                <a:ea typeface="Karla"/>
                <a:cs typeface="Karla"/>
                <a:sym typeface="Karla"/>
              </a:rPr>
              <a:t>Les méthodes qui retournent la valeurs d’un attributs(privés) sont les “accesseurs” ou </a:t>
            </a:r>
            <a:r>
              <a:rPr b="1" lang="en" sz="1300">
                <a:solidFill>
                  <a:schemeClr val="dk1"/>
                </a:solidFill>
                <a:latin typeface="Karla"/>
                <a:ea typeface="Karla"/>
                <a:cs typeface="Karla"/>
                <a:sym typeface="Karla"/>
              </a:rPr>
              <a:t>“getters”</a:t>
            </a:r>
            <a:r>
              <a:rPr lang="en" sz="1300">
                <a:solidFill>
                  <a:schemeClr val="dk1"/>
                </a:solidFill>
                <a:latin typeface="Karla"/>
                <a:ea typeface="Karla"/>
                <a:cs typeface="Karla"/>
                <a:sym typeface="Karla"/>
              </a:rPr>
              <a:t>.</a:t>
            </a:r>
            <a:endParaRPr sz="1300">
              <a:solidFill>
                <a:schemeClr val="dk1"/>
              </a:solidFill>
              <a:latin typeface="Karla"/>
              <a:ea typeface="Karla"/>
              <a:cs typeface="Karla"/>
              <a:sym typeface="Karla"/>
            </a:endParaRPr>
          </a:p>
          <a:p>
            <a:pPr indent="-311150" lvl="0" marL="457200" rtl="0" algn="l">
              <a:lnSpc>
                <a:spcPct val="150000"/>
              </a:lnSpc>
              <a:spcBef>
                <a:spcPts val="0"/>
              </a:spcBef>
              <a:spcAft>
                <a:spcPts val="0"/>
              </a:spcAft>
              <a:buClr>
                <a:schemeClr val="dk1"/>
              </a:buClr>
              <a:buSzPts val="1300"/>
              <a:buFont typeface="Karla"/>
              <a:buChar char="❏"/>
            </a:pPr>
            <a:r>
              <a:rPr lang="en" sz="1300">
                <a:solidFill>
                  <a:schemeClr val="dk1"/>
                </a:solidFill>
                <a:latin typeface="Karla"/>
                <a:ea typeface="Karla"/>
                <a:cs typeface="Karla"/>
                <a:sym typeface="Karla"/>
              </a:rPr>
              <a:t>Les méthodes qui permettent de modifier la valeur d’un attribut(privé) sont </a:t>
            </a:r>
            <a:r>
              <a:rPr lang="en" sz="1300">
                <a:solidFill>
                  <a:schemeClr val="dk1"/>
                </a:solidFill>
                <a:latin typeface="Karla"/>
                <a:ea typeface="Karla"/>
                <a:cs typeface="Karla"/>
                <a:sym typeface="Karla"/>
              </a:rPr>
              <a:t>appelés</a:t>
            </a:r>
            <a:r>
              <a:rPr lang="en" sz="1300">
                <a:solidFill>
                  <a:schemeClr val="dk1"/>
                </a:solidFill>
                <a:latin typeface="Karla"/>
                <a:ea typeface="Karla"/>
                <a:cs typeface="Karla"/>
                <a:sym typeface="Karla"/>
              </a:rPr>
              <a:t> manipulateurs ou </a:t>
            </a:r>
            <a:r>
              <a:rPr b="1" lang="en" sz="1300">
                <a:solidFill>
                  <a:schemeClr val="dk1"/>
                </a:solidFill>
                <a:latin typeface="Karla"/>
                <a:ea typeface="Karla"/>
                <a:cs typeface="Karla"/>
                <a:sym typeface="Karla"/>
              </a:rPr>
              <a:t>“setters”</a:t>
            </a:r>
            <a:r>
              <a:rPr lang="en" sz="1300">
                <a:solidFill>
                  <a:schemeClr val="dk1"/>
                </a:solidFill>
                <a:latin typeface="Karla"/>
                <a:ea typeface="Karla"/>
                <a:cs typeface="Karla"/>
                <a:sym typeface="Karla"/>
              </a:rPr>
              <a:t>.Ces méthode prennent toujours un paramètre qui sera ensuite affecté comme valeur à l’attribut sans rien retourner(retourne un void).</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4" name="Shape 224"/>
        <p:cNvGrpSpPr/>
        <p:nvPr/>
      </p:nvGrpSpPr>
      <p:grpSpPr>
        <a:xfrm>
          <a:off x="0" y="0"/>
          <a:ext cx="0" cy="0"/>
          <a:chOff x="0" y="0"/>
          <a:chExt cx="0" cy="0"/>
        </a:xfrm>
      </p:grpSpPr>
      <p:sp>
        <p:nvSpPr>
          <p:cNvPr id="225" name="Google Shape;225;p3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Accesseurs et Manipulateurs</a:t>
            </a:r>
            <a:endParaRPr b="0" sz="2400">
              <a:solidFill>
                <a:schemeClr val="dk1"/>
              </a:solidFill>
              <a:latin typeface="Karla ExtraBold"/>
              <a:ea typeface="Karla ExtraBold"/>
              <a:cs typeface="Karla ExtraBold"/>
              <a:sym typeface="Karla ExtraBold"/>
            </a:endParaRPr>
          </a:p>
        </p:txBody>
      </p:sp>
      <p:sp>
        <p:nvSpPr>
          <p:cNvPr id="226" name="Google Shape;226;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1"/>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228" name="Google Shape;228;p31"/>
          <p:cNvPicPr preferRelativeResize="0"/>
          <p:nvPr/>
        </p:nvPicPr>
        <p:blipFill>
          <a:blip r:embed="rId4">
            <a:alphaModFix/>
          </a:blip>
          <a:stretch>
            <a:fillRect/>
          </a:stretch>
        </p:blipFill>
        <p:spPr>
          <a:xfrm>
            <a:off x="653025" y="1371250"/>
            <a:ext cx="5702859" cy="349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2" name="Shape 232"/>
        <p:cNvGrpSpPr/>
        <p:nvPr/>
      </p:nvGrpSpPr>
      <p:grpSpPr>
        <a:xfrm>
          <a:off x="0" y="0"/>
          <a:ext cx="0" cy="0"/>
          <a:chOff x="0" y="0"/>
          <a:chExt cx="0" cy="0"/>
        </a:xfrm>
      </p:grpSpPr>
      <p:sp>
        <p:nvSpPr>
          <p:cNvPr id="233" name="Google Shape;233;p32"/>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Accesseurs et Manipulateurs</a:t>
            </a:r>
            <a:endParaRPr b="0" sz="2400">
              <a:solidFill>
                <a:schemeClr val="dk1"/>
              </a:solidFill>
              <a:latin typeface="Karla ExtraBold"/>
              <a:ea typeface="Karla ExtraBold"/>
              <a:cs typeface="Karla ExtraBold"/>
              <a:sym typeface="Karla ExtraBold"/>
            </a:endParaRPr>
          </a:p>
        </p:txBody>
      </p:sp>
      <p:sp>
        <p:nvSpPr>
          <p:cNvPr id="234" name="Google Shape;234;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36" name="Google Shape;236;p32"/>
          <p:cNvSpPr txBox="1"/>
          <p:nvPr/>
        </p:nvSpPr>
        <p:spPr>
          <a:xfrm>
            <a:off x="653025" y="1286900"/>
            <a:ext cx="6767100" cy="3324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600">
                <a:solidFill>
                  <a:schemeClr val="dk1"/>
                </a:solidFill>
                <a:latin typeface="Karla"/>
                <a:ea typeface="Karla"/>
                <a:cs typeface="Karla"/>
                <a:sym typeface="Karla"/>
              </a:rPr>
              <a:t>Le fait de garder les attributs privés et de ne les manipuler qu’au travers des méthodes permet de prévenir les erreurs de l’utilisateur : </a:t>
            </a:r>
            <a:endParaRPr sz="16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latin typeface="Karla"/>
                <a:ea typeface="Karla"/>
                <a:cs typeface="Karla"/>
                <a:sym typeface="Karla"/>
              </a:rPr>
              <a:t>Le concepteur peut par exemple imposer qu’une hauteur de rectangle soit positive dans une classe Rectangle, garantissant ainsi l’intégrité des données. </a:t>
            </a:r>
            <a:endParaRPr sz="16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latin typeface="Karla"/>
                <a:ea typeface="Karla"/>
                <a:cs typeface="Karla"/>
                <a:sym typeface="Karla"/>
              </a:rPr>
              <a:t>De plus, </a:t>
            </a:r>
            <a:r>
              <a:rPr b="1" lang="en" sz="1600">
                <a:solidFill>
                  <a:schemeClr val="dk1"/>
                </a:solidFill>
                <a:latin typeface="Karla"/>
                <a:ea typeface="Karla"/>
                <a:cs typeface="Karla"/>
                <a:sym typeface="Karla"/>
              </a:rPr>
              <a:t>l’interface permet au concepteur de librement modifier sa représentation interne de la classe sans que l’utilisateur n’en soit affecté</a:t>
            </a:r>
            <a:r>
              <a:rPr lang="en" sz="1600">
                <a:solidFill>
                  <a:schemeClr val="dk1"/>
                </a:solidFill>
                <a:latin typeface="Karla"/>
                <a:ea typeface="Karla"/>
                <a:cs typeface="Karla"/>
                <a:sym typeface="Karla"/>
              </a:rPr>
              <a:t>.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84" name="Shape 84"/>
        <p:cNvGrpSpPr/>
        <p:nvPr/>
      </p:nvGrpSpPr>
      <p:grpSpPr>
        <a:xfrm>
          <a:off x="0" y="0"/>
          <a:ext cx="0" cy="0"/>
          <a:chOff x="0" y="0"/>
          <a:chExt cx="0" cy="0"/>
        </a:xfrm>
      </p:grpSpPr>
      <p:sp>
        <p:nvSpPr>
          <p:cNvPr id="85" name="Google Shape;8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87" name="Google Shape;87;p1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88" name="Google Shape;88;p15"/>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Les fondamentaux de la POO</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0" name="Shape 240"/>
        <p:cNvGrpSpPr/>
        <p:nvPr/>
      </p:nvGrpSpPr>
      <p:grpSpPr>
        <a:xfrm>
          <a:off x="0" y="0"/>
          <a:ext cx="0" cy="0"/>
          <a:chOff x="0" y="0"/>
          <a:chExt cx="0" cy="0"/>
        </a:xfrm>
      </p:grpSpPr>
      <p:sp>
        <p:nvSpPr>
          <p:cNvPr id="241" name="Google Shape;241;p3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TP 1</a:t>
            </a:r>
            <a:endParaRPr b="0" sz="2400">
              <a:solidFill>
                <a:schemeClr val="dk1"/>
              </a:solidFill>
              <a:latin typeface="Karla ExtraBold"/>
              <a:ea typeface="Karla ExtraBold"/>
              <a:cs typeface="Karla ExtraBold"/>
              <a:sym typeface="Karla ExtraBold"/>
            </a:endParaRPr>
          </a:p>
        </p:txBody>
      </p:sp>
      <p:sp>
        <p:nvSpPr>
          <p:cNvPr id="242" name="Google Shape;242;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3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44" name="Google Shape;244;p33"/>
          <p:cNvSpPr txBox="1"/>
          <p:nvPr/>
        </p:nvSpPr>
        <p:spPr>
          <a:xfrm>
            <a:off x="653025" y="1286900"/>
            <a:ext cx="67671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700">
                <a:solidFill>
                  <a:schemeClr val="dk1"/>
                </a:solidFill>
                <a:latin typeface="Karla"/>
                <a:ea typeface="Karla"/>
                <a:cs typeface="Karla"/>
                <a:sym typeface="Karla"/>
              </a:rPr>
              <a:t>Ecrire un programme Java qui permet de calculer les dimensions d’un Rectangle.</a:t>
            </a:r>
            <a:endParaRPr sz="2000">
              <a:solidFill>
                <a:schemeClr val="dk1"/>
              </a:solidFill>
              <a:latin typeface="Karla"/>
              <a:ea typeface="Karla"/>
              <a:cs typeface="Karla"/>
              <a:sym typeface="Kar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8" name="Shape 248"/>
        <p:cNvGrpSpPr/>
        <p:nvPr/>
      </p:nvGrpSpPr>
      <p:grpSpPr>
        <a:xfrm>
          <a:off x="0" y="0"/>
          <a:ext cx="0" cy="0"/>
          <a:chOff x="0" y="0"/>
          <a:chExt cx="0" cy="0"/>
        </a:xfrm>
      </p:grpSpPr>
      <p:sp>
        <p:nvSpPr>
          <p:cNvPr id="249" name="Google Shape;249;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4"/>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251" name="Google Shape;251;p34"/>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252" name="Google Shape;252;p34"/>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2</a:t>
            </a:r>
            <a:r>
              <a:rPr b="1" lang="en" sz="2400">
                <a:solidFill>
                  <a:srgbClr val="FFFFFF"/>
                </a:solidFill>
                <a:latin typeface="Roboto"/>
                <a:ea typeface="Roboto"/>
                <a:cs typeface="Roboto"/>
                <a:sym typeface="Roboto"/>
              </a:rPr>
              <a:t>.Constructeurs</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56" name="Shape 256"/>
        <p:cNvGrpSpPr/>
        <p:nvPr/>
      </p:nvGrpSpPr>
      <p:grpSpPr>
        <a:xfrm>
          <a:off x="0" y="0"/>
          <a:ext cx="0" cy="0"/>
          <a:chOff x="0" y="0"/>
          <a:chExt cx="0" cy="0"/>
        </a:xfrm>
      </p:grpSpPr>
      <p:sp>
        <p:nvSpPr>
          <p:cNvPr id="257" name="Google Shape;257;p35"/>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2</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Introduction</a:t>
            </a:r>
            <a:endParaRPr b="0">
              <a:solidFill>
                <a:schemeClr val="dk1"/>
              </a:solidFill>
              <a:latin typeface="Karla ExtraBold"/>
              <a:ea typeface="Karla ExtraBold"/>
              <a:cs typeface="Karla ExtraBold"/>
              <a:sym typeface="Karla ExtraBold"/>
            </a:endParaRPr>
          </a:p>
        </p:txBody>
      </p:sp>
      <p:sp>
        <p:nvSpPr>
          <p:cNvPr id="258" name="Google Shape;258;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5"/>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3" name="Shape 263"/>
        <p:cNvGrpSpPr/>
        <p:nvPr/>
      </p:nvGrpSpPr>
      <p:grpSpPr>
        <a:xfrm>
          <a:off x="0" y="0"/>
          <a:ext cx="0" cy="0"/>
          <a:chOff x="0" y="0"/>
          <a:chExt cx="0" cy="0"/>
        </a:xfrm>
      </p:grpSpPr>
      <p:sp>
        <p:nvSpPr>
          <p:cNvPr id="264" name="Google Shape;264;p36"/>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Introduction</a:t>
            </a:r>
            <a:endParaRPr b="0" sz="2400">
              <a:solidFill>
                <a:schemeClr val="dk1"/>
              </a:solidFill>
              <a:latin typeface="Karla ExtraBold"/>
              <a:ea typeface="Karla ExtraBold"/>
              <a:cs typeface="Karla ExtraBold"/>
              <a:sym typeface="Karla ExtraBold"/>
            </a:endParaRPr>
          </a:p>
        </p:txBody>
      </p:sp>
      <p:sp>
        <p:nvSpPr>
          <p:cNvPr id="265" name="Google Shape;265;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6" name="Google Shape;266;p3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67" name="Google Shape;267;p36"/>
          <p:cNvSpPr txBox="1"/>
          <p:nvPr/>
        </p:nvSpPr>
        <p:spPr>
          <a:xfrm>
            <a:off x="653025" y="1286900"/>
            <a:ext cx="6767100" cy="392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Karla"/>
                <a:ea typeface="Karla"/>
                <a:cs typeface="Karla"/>
                <a:sym typeface="Karla"/>
              </a:rPr>
              <a:t>Jusque-là nous avons créé des objets sans les initialiser, c’est-à-dire leur fournir des valeurs initiales lors de l’instanciation.</a:t>
            </a:r>
            <a:endParaRPr>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Karla"/>
                <a:ea typeface="Karla"/>
                <a:cs typeface="Karla"/>
                <a:sym typeface="Karla"/>
              </a:rPr>
              <a:t>La solution que nous avons utilisée jusqu’à présent est d’utiliser des setters afin de mettre à jour les valeurs des attributs après la création de l’instance. </a:t>
            </a:r>
            <a:endParaRPr>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Karla"/>
                <a:ea typeface="Karla"/>
                <a:cs typeface="Karla"/>
                <a:sym typeface="Karla"/>
              </a:rPr>
              <a:t>Cette méthode est toutefois mauvaise dans le cas général pour 2 raisons: </a:t>
            </a:r>
            <a:endParaRPr>
              <a:solidFill>
                <a:schemeClr val="dk1"/>
              </a:solidFill>
              <a:latin typeface="Karla"/>
              <a:ea typeface="Karla"/>
              <a:cs typeface="Karla"/>
              <a:sym typeface="Karla"/>
            </a:endParaRPr>
          </a:p>
          <a:p>
            <a:pPr indent="-317500" lvl="0" marL="457200" rtl="0" algn="l">
              <a:lnSpc>
                <a:spcPct val="150000"/>
              </a:lnSpc>
              <a:spcBef>
                <a:spcPts val="1200"/>
              </a:spcBef>
              <a:spcAft>
                <a:spcPts val="0"/>
              </a:spcAft>
              <a:buClr>
                <a:schemeClr val="dk1"/>
              </a:buClr>
              <a:buSzPts val="1400"/>
              <a:buFont typeface="Karla"/>
              <a:buChar char="❏"/>
            </a:pPr>
            <a:r>
              <a:rPr lang="en">
                <a:solidFill>
                  <a:schemeClr val="dk1"/>
                </a:solidFill>
                <a:latin typeface="Karla"/>
                <a:ea typeface="Karla"/>
                <a:cs typeface="Karla"/>
                <a:sym typeface="Karla"/>
              </a:rPr>
              <a:t>elle implique qu’il </a:t>
            </a:r>
            <a:r>
              <a:rPr b="1" lang="en">
                <a:solidFill>
                  <a:schemeClr val="dk1"/>
                </a:solidFill>
                <a:latin typeface="Karla"/>
                <a:ea typeface="Karla"/>
                <a:cs typeface="Karla"/>
                <a:sym typeface="Karla"/>
              </a:rPr>
              <a:t>y ait un manipulateur pour chaque attribut </a:t>
            </a:r>
            <a:r>
              <a:rPr lang="en">
                <a:solidFill>
                  <a:schemeClr val="dk1"/>
                </a:solidFill>
                <a:latin typeface="Karla"/>
                <a:ea typeface="Karla"/>
                <a:cs typeface="Karla"/>
                <a:sym typeface="Karla"/>
              </a:rPr>
              <a:t>même quand celui-ci n’est pas nécessaire</a:t>
            </a:r>
            <a:r>
              <a:rPr b="1" lang="en">
                <a:solidFill>
                  <a:schemeClr val="dk1"/>
                </a:solidFill>
                <a:latin typeface="Karla"/>
                <a:ea typeface="Karla"/>
                <a:cs typeface="Karla"/>
                <a:sym typeface="Karla"/>
              </a:rPr>
              <a:t> ou que ces attributs soient publics</a:t>
            </a:r>
            <a:r>
              <a:rPr lang="en">
                <a:solidFill>
                  <a:schemeClr val="dk1"/>
                </a:solidFill>
                <a:latin typeface="Karla"/>
                <a:ea typeface="Karla"/>
                <a:cs typeface="Karla"/>
                <a:sym typeface="Karla"/>
              </a:rPr>
              <a:t>.</a:t>
            </a:r>
            <a:endParaRPr>
              <a:solidFill>
                <a:schemeClr val="dk1"/>
              </a:solidFill>
              <a:latin typeface="Karla"/>
              <a:ea typeface="Karla"/>
              <a:cs typeface="Karla"/>
              <a:sym typeface="Karla"/>
            </a:endParaRPr>
          </a:p>
          <a:p>
            <a:pPr indent="-317500" lvl="0" marL="457200" rtl="0" algn="l">
              <a:lnSpc>
                <a:spcPct val="150000"/>
              </a:lnSpc>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Elle oblige également l’utilisateur à i</a:t>
            </a:r>
            <a:r>
              <a:rPr b="1" lang="en">
                <a:solidFill>
                  <a:schemeClr val="dk1"/>
                </a:solidFill>
                <a:latin typeface="Karla"/>
                <a:ea typeface="Karla"/>
                <a:cs typeface="Karla"/>
                <a:sym typeface="Karla"/>
              </a:rPr>
              <a:t>nitialiser individuellement tous les attributs, au risque que certains soient oubliés</a:t>
            </a:r>
            <a:r>
              <a:rPr lang="en">
                <a:solidFill>
                  <a:schemeClr val="dk1"/>
                </a:solidFill>
                <a:latin typeface="Karla"/>
                <a:ea typeface="Karla"/>
                <a:cs typeface="Karla"/>
                <a:sym typeface="Karla"/>
              </a:rPr>
              <a:t>.</a:t>
            </a:r>
            <a:endParaRPr>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Karla"/>
                <a:ea typeface="Karla"/>
                <a:cs typeface="Karla"/>
                <a:sym typeface="Karla"/>
              </a:rPr>
              <a:t> </a:t>
            </a:r>
            <a:endParaRPr sz="1700">
              <a:solidFill>
                <a:schemeClr val="dk1"/>
              </a:solidFill>
              <a:latin typeface="Karla"/>
              <a:ea typeface="Karla"/>
              <a:cs typeface="Karla"/>
              <a:sym typeface="Karl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1" name="Shape 271"/>
        <p:cNvGrpSpPr/>
        <p:nvPr/>
      </p:nvGrpSpPr>
      <p:grpSpPr>
        <a:xfrm>
          <a:off x="0" y="0"/>
          <a:ext cx="0" cy="0"/>
          <a:chOff x="0" y="0"/>
          <a:chExt cx="0" cy="0"/>
        </a:xfrm>
      </p:grpSpPr>
      <p:sp>
        <p:nvSpPr>
          <p:cNvPr id="272" name="Google Shape;272;p3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Constructeurs</a:t>
            </a:r>
            <a:endParaRPr b="0" sz="2400">
              <a:solidFill>
                <a:schemeClr val="dk1"/>
              </a:solidFill>
              <a:latin typeface="Karla ExtraBold"/>
              <a:ea typeface="Karla ExtraBold"/>
              <a:cs typeface="Karla ExtraBold"/>
              <a:sym typeface="Karla ExtraBold"/>
            </a:endParaRPr>
          </a:p>
        </p:txBody>
      </p:sp>
      <p:sp>
        <p:nvSpPr>
          <p:cNvPr id="273" name="Google Shape;273;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75" name="Google Shape;275;p37"/>
          <p:cNvSpPr txBox="1"/>
          <p:nvPr/>
        </p:nvSpPr>
        <p:spPr>
          <a:xfrm>
            <a:off x="653025" y="1286900"/>
            <a:ext cx="67671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Karla"/>
                <a:ea typeface="Karla"/>
                <a:cs typeface="Karla"/>
                <a:sym typeface="Karla"/>
              </a:rPr>
              <a:t>Un constructeur est une méthode spéciale à invoquer systématiquement lors de la déclaration d’un objet et qui est chargée d’effectuer toutes les opérations requises en début de vie de l’objet en question, dont l’initialisation des attributs. La syntaxe d’un constructeur est la suivante :</a:t>
            </a:r>
            <a:endParaRPr>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a:solidFill>
                  <a:schemeClr val="accent1"/>
                </a:solidFill>
                <a:latin typeface="Karla"/>
                <a:ea typeface="Karla"/>
                <a:cs typeface="Karla"/>
                <a:sym typeface="Karla"/>
              </a:rPr>
              <a:t>NomClass</a:t>
            </a:r>
            <a:r>
              <a:rPr b="1" lang="en">
                <a:solidFill>
                  <a:schemeClr val="dk1"/>
                </a:solidFill>
                <a:latin typeface="Karla"/>
                <a:ea typeface="Karla"/>
                <a:cs typeface="Karla"/>
                <a:sym typeface="Karla"/>
              </a:rPr>
              <a:t>(param_1, param_1,...){</a:t>
            </a:r>
            <a:endParaRPr b="1">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a:solidFill>
                  <a:schemeClr val="dk1"/>
                </a:solidFill>
                <a:latin typeface="Karla"/>
                <a:ea typeface="Karla"/>
                <a:cs typeface="Karla"/>
                <a:sym typeface="Karla"/>
              </a:rPr>
              <a:t>	this.attr_1=param_1;</a:t>
            </a:r>
            <a:endParaRPr b="1">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a:solidFill>
                  <a:schemeClr val="dk1"/>
                </a:solidFill>
                <a:latin typeface="Karla"/>
                <a:ea typeface="Karla"/>
                <a:cs typeface="Karla"/>
                <a:sym typeface="Karla"/>
              </a:rPr>
              <a:t>	this.attr_2=param_2;</a:t>
            </a:r>
            <a:endParaRPr b="1">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a:solidFill>
                  <a:schemeClr val="dk1"/>
                </a:solidFill>
                <a:latin typeface="Karla"/>
                <a:ea typeface="Karla"/>
                <a:cs typeface="Karla"/>
                <a:sym typeface="Karla"/>
              </a:rPr>
              <a:t>	...</a:t>
            </a:r>
            <a:endParaRPr b="1">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a:solidFill>
                  <a:schemeClr val="dk1"/>
                </a:solidFill>
                <a:latin typeface="Karla"/>
                <a:ea typeface="Karla"/>
                <a:cs typeface="Karla"/>
                <a:sym typeface="Karla"/>
              </a:rPr>
              <a:t>}</a:t>
            </a:r>
            <a:endParaRPr sz="1700">
              <a:solidFill>
                <a:schemeClr val="dk1"/>
              </a:solidFill>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9" name="Shape 279"/>
        <p:cNvGrpSpPr/>
        <p:nvPr/>
      </p:nvGrpSpPr>
      <p:grpSpPr>
        <a:xfrm>
          <a:off x="0" y="0"/>
          <a:ext cx="0" cy="0"/>
          <a:chOff x="0" y="0"/>
          <a:chExt cx="0" cy="0"/>
        </a:xfrm>
      </p:grpSpPr>
      <p:sp>
        <p:nvSpPr>
          <p:cNvPr id="280" name="Google Shape;280;p38"/>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Constructeurs</a:t>
            </a:r>
            <a:endParaRPr b="0" sz="2400">
              <a:solidFill>
                <a:schemeClr val="dk1"/>
              </a:solidFill>
              <a:latin typeface="Karla ExtraBold"/>
              <a:ea typeface="Karla ExtraBold"/>
              <a:cs typeface="Karla ExtraBold"/>
              <a:sym typeface="Karla ExtraBold"/>
            </a:endParaRPr>
          </a:p>
        </p:txBody>
      </p:sp>
      <p:sp>
        <p:nvSpPr>
          <p:cNvPr id="281" name="Google Shape;281;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2" name="Google Shape;282;p3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83" name="Google Shape;283;p38"/>
          <p:cNvSpPr txBox="1"/>
          <p:nvPr/>
        </p:nvSpPr>
        <p:spPr>
          <a:xfrm>
            <a:off x="653025" y="1286900"/>
            <a:ext cx="6767100" cy="167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a:solidFill>
                  <a:schemeClr val="dk1"/>
                </a:solidFill>
              </a:rPr>
              <a:t>Les constructeurs diffèrent des méthodes traditionnelles sur quelques points : </a:t>
            </a:r>
            <a:endParaRPr>
              <a:solidFill>
                <a:schemeClr val="dk1"/>
              </a:solidFill>
            </a:endParaRPr>
          </a:p>
          <a:p>
            <a:pPr indent="-317500" lvl="0" marL="457200" rtl="0" algn="l">
              <a:lnSpc>
                <a:spcPct val="150000"/>
              </a:lnSpc>
              <a:spcBef>
                <a:spcPts val="1200"/>
              </a:spcBef>
              <a:spcAft>
                <a:spcPts val="0"/>
              </a:spcAft>
              <a:buSzPts val="1400"/>
              <a:buChar char="❏"/>
            </a:pPr>
            <a:r>
              <a:rPr lang="en">
                <a:solidFill>
                  <a:schemeClr val="dk1"/>
                </a:solidFill>
              </a:rPr>
              <a:t>ils n’ont pas de type de retour(pas même un void), </a:t>
            </a:r>
            <a:endParaRPr>
              <a:solidFill>
                <a:schemeClr val="dk1"/>
              </a:solidFill>
            </a:endParaRPr>
          </a:p>
          <a:p>
            <a:pPr indent="-317500" lvl="0" marL="457200" rtl="0" algn="l">
              <a:lnSpc>
                <a:spcPct val="150000"/>
              </a:lnSpc>
              <a:spcBef>
                <a:spcPts val="0"/>
              </a:spcBef>
              <a:spcAft>
                <a:spcPts val="0"/>
              </a:spcAft>
              <a:buSzPts val="1400"/>
              <a:buChar char="❏"/>
            </a:pPr>
            <a:r>
              <a:rPr lang="en">
                <a:solidFill>
                  <a:schemeClr val="dk1"/>
                </a:solidFill>
              </a:rPr>
              <a:t>et </a:t>
            </a:r>
            <a:r>
              <a:rPr b="1" lang="en">
                <a:solidFill>
                  <a:srgbClr val="FF0000"/>
                </a:solidFill>
              </a:rPr>
              <a:t>ils doivent avoir le même nom que la classe</a:t>
            </a:r>
            <a:r>
              <a:rPr lang="en">
                <a:solidFill>
                  <a:schemeClr val="dk1"/>
                </a:solidFill>
              </a:rPr>
              <a:t>. </a:t>
            </a:r>
            <a:endParaRPr>
              <a:solidFill>
                <a:schemeClr val="dk1"/>
              </a:solidFill>
            </a:endParaRPr>
          </a:p>
          <a:p>
            <a:pPr indent="0" lvl="0" marL="0" rtl="0" algn="l">
              <a:lnSpc>
                <a:spcPct val="150000"/>
              </a:lnSpc>
              <a:spcBef>
                <a:spcPts val="1200"/>
              </a:spcBef>
              <a:spcAft>
                <a:spcPts val="0"/>
              </a:spcAft>
              <a:buNone/>
            </a:pPr>
            <a:r>
              <a:rPr b="1" lang="en">
                <a:solidFill>
                  <a:schemeClr val="dk1"/>
                </a:solidFill>
              </a:rPr>
              <a:t>Ils peuvent par contre être surchargés</a:t>
            </a:r>
            <a:r>
              <a:rPr lang="en">
                <a:solidFill>
                  <a:schemeClr val="dk1"/>
                </a:solidFill>
              </a:rPr>
              <a:t>.</a:t>
            </a:r>
            <a:endParaRPr>
              <a:solidFill>
                <a:schemeClr val="dk1"/>
              </a:solidFill>
              <a:latin typeface="Karla"/>
              <a:ea typeface="Karla"/>
              <a:cs typeface="Karla"/>
              <a:sym typeface="Karla"/>
            </a:endParaRPr>
          </a:p>
        </p:txBody>
      </p:sp>
      <p:pic>
        <p:nvPicPr>
          <p:cNvPr id="284" name="Google Shape;284;p38"/>
          <p:cNvPicPr preferRelativeResize="0"/>
          <p:nvPr/>
        </p:nvPicPr>
        <p:blipFill>
          <a:blip r:embed="rId4">
            <a:alphaModFix/>
          </a:blip>
          <a:stretch>
            <a:fillRect/>
          </a:stretch>
        </p:blipFill>
        <p:spPr>
          <a:xfrm>
            <a:off x="653025" y="3107025"/>
            <a:ext cx="7763976" cy="185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8" name="Shape 288"/>
        <p:cNvGrpSpPr/>
        <p:nvPr/>
      </p:nvGrpSpPr>
      <p:grpSpPr>
        <a:xfrm>
          <a:off x="0" y="0"/>
          <a:ext cx="0" cy="0"/>
          <a:chOff x="0" y="0"/>
          <a:chExt cx="0" cy="0"/>
        </a:xfrm>
      </p:grpSpPr>
      <p:sp>
        <p:nvSpPr>
          <p:cNvPr id="289" name="Google Shape;289;p3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Constructeurs : initialisation</a:t>
            </a:r>
            <a:endParaRPr b="0" sz="2400">
              <a:solidFill>
                <a:schemeClr val="dk1"/>
              </a:solidFill>
              <a:latin typeface="Karla ExtraBold"/>
              <a:ea typeface="Karla ExtraBold"/>
              <a:cs typeface="Karla ExtraBold"/>
              <a:sym typeface="Karla ExtraBold"/>
            </a:endParaRPr>
          </a:p>
        </p:txBody>
      </p:sp>
      <p:sp>
        <p:nvSpPr>
          <p:cNvPr id="290" name="Google Shape;290;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1" name="Google Shape;291;p3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92" name="Google Shape;292;p39"/>
          <p:cNvSpPr txBox="1"/>
          <p:nvPr/>
        </p:nvSpPr>
        <p:spPr>
          <a:xfrm>
            <a:off x="653025" y="1286900"/>
            <a:ext cx="6767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Karla"/>
                <a:ea typeface="Karla"/>
                <a:cs typeface="Karla"/>
                <a:sym typeface="Karla"/>
              </a:rPr>
              <a:t>Voici la syntaxe de déclaration d’un objet avec initialisation:</a:t>
            </a:r>
            <a:endParaRPr sz="1700">
              <a:solidFill>
                <a:schemeClr val="dk1"/>
              </a:solidFill>
              <a:latin typeface="Karla"/>
              <a:ea typeface="Karla"/>
              <a:cs typeface="Karla"/>
              <a:sym typeface="Karla"/>
            </a:endParaRPr>
          </a:p>
        </p:txBody>
      </p:sp>
      <p:pic>
        <p:nvPicPr>
          <p:cNvPr id="293" name="Google Shape;293;p39"/>
          <p:cNvPicPr preferRelativeResize="0"/>
          <p:nvPr/>
        </p:nvPicPr>
        <p:blipFill>
          <a:blip r:embed="rId4">
            <a:alphaModFix/>
          </a:blip>
          <a:stretch>
            <a:fillRect/>
          </a:stretch>
        </p:blipFill>
        <p:spPr>
          <a:xfrm>
            <a:off x="233100" y="2206800"/>
            <a:ext cx="8839204" cy="8632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7" name="Shape 297"/>
        <p:cNvGrpSpPr/>
        <p:nvPr/>
      </p:nvGrpSpPr>
      <p:grpSpPr>
        <a:xfrm>
          <a:off x="0" y="0"/>
          <a:ext cx="0" cy="0"/>
          <a:chOff x="0" y="0"/>
          <a:chExt cx="0" cy="0"/>
        </a:xfrm>
      </p:grpSpPr>
      <p:sp>
        <p:nvSpPr>
          <p:cNvPr id="298" name="Google Shape;298;p40"/>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2.4.</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Fin de vie, affichage et comparaison</a:t>
            </a:r>
            <a:endParaRPr b="0">
              <a:solidFill>
                <a:schemeClr val="dk1"/>
              </a:solidFill>
              <a:latin typeface="Karla ExtraBold"/>
              <a:ea typeface="Karla ExtraBold"/>
              <a:cs typeface="Karla ExtraBold"/>
              <a:sym typeface="Karla ExtraBold"/>
            </a:endParaRPr>
          </a:p>
        </p:txBody>
      </p:sp>
      <p:sp>
        <p:nvSpPr>
          <p:cNvPr id="299" name="Google Shape;299;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40"/>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04" name="Shape 304"/>
        <p:cNvGrpSpPr/>
        <p:nvPr/>
      </p:nvGrpSpPr>
      <p:grpSpPr>
        <a:xfrm>
          <a:off x="0" y="0"/>
          <a:ext cx="0" cy="0"/>
          <a:chOff x="0" y="0"/>
          <a:chExt cx="0" cy="0"/>
        </a:xfrm>
      </p:grpSpPr>
      <p:sp>
        <p:nvSpPr>
          <p:cNvPr id="305" name="Google Shape;305;p41"/>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Fin de vie</a:t>
            </a:r>
            <a:endParaRPr b="0" sz="2400">
              <a:solidFill>
                <a:schemeClr val="dk1"/>
              </a:solidFill>
              <a:latin typeface="Karla ExtraBold"/>
              <a:ea typeface="Karla ExtraBold"/>
              <a:cs typeface="Karla ExtraBold"/>
              <a:sym typeface="Karla ExtraBold"/>
            </a:endParaRPr>
          </a:p>
        </p:txBody>
      </p:sp>
      <p:sp>
        <p:nvSpPr>
          <p:cNvPr id="306" name="Google Shape;306;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7" name="Google Shape;307;p4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08" name="Google Shape;308;p41"/>
          <p:cNvSpPr txBox="1"/>
          <p:nvPr/>
        </p:nvSpPr>
        <p:spPr>
          <a:xfrm>
            <a:off x="653025" y="1286900"/>
            <a:ext cx="6767100" cy="409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latin typeface="Karla"/>
                <a:ea typeface="Karla"/>
                <a:cs typeface="Karla"/>
                <a:sym typeface="Karla"/>
              </a:rPr>
              <a:t>Un objet est en fin de vie lorsque le programme n’en a plus besoin, en d’autres termes , lorsque la référence  vers cet objet n’est plus utilisée dans la suite du programme.</a:t>
            </a:r>
            <a:endParaRPr sz="1450">
              <a:latin typeface="Karla"/>
              <a:ea typeface="Karla"/>
              <a:cs typeface="Karla"/>
              <a:sym typeface="Karla"/>
            </a:endParaRPr>
          </a:p>
          <a:p>
            <a:pPr indent="0" lvl="0" marL="0" rtl="0" algn="just">
              <a:lnSpc>
                <a:spcPct val="115000"/>
              </a:lnSpc>
              <a:spcBef>
                <a:spcPts val="0"/>
              </a:spcBef>
              <a:spcAft>
                <a:spcPts val="0"/>
              </a:spcAft>
              <a:buNone/>
            </a:pPr>
            <a:r>
              <a:t/>
            </a:r>
            <a:endParaRPr sz="1450">
              <a:latin typeface="Karla"/>
              <a:ea typeface="Karla"/>
              <a:cs typeface="Karla"/>
              <a:sym typeface="Karla"/>
            </a:endParaRPr>
          </a:p>
          <a:p>
            <a:pPr indent="0" lvl="0" marL="0" rtl="0" algn="just">
              <a:lnSpc>
                <a:spcPct val="115000"/>
              </a:lnSpc>
              <a:spcBef>
                <a:spcPts val="0"/>
              </a:spcBef>
              <a:spcAft>
                <a:spcPts val="0"/>
              </a:spcAft>
              <a:buNone/>
            </a:pPr>
            <a:r>
              <a:rPr lang="en" sz="1450">
                <a:latin typeface="Karla"/>
                <a:ea typeface="Karla"/>
                <a:cs typeface="Karla"/>
                <a:sym typeface="Karla"/>
              </a:rPr>
              <a:t>Afin de permettre à ce que cette zone mémoire soit utilisée pour d’autres </a:t>
            </a:r>
            <a:r>
              <a:rPr lang="en" sz="1450">
                <a:latin typeface="Karla"/>
                <a:ea typeface="Karla"/>
                <a:cs typeface="Karla"/>
                <a:sym typeface="Karla"/>
              </a:rPr>
              <a:t>tâches</a:t>
            </a:r>
            <a:r>
              <a:rPr lang="en" sz="1450">
                <a:latin typeface="Karla"/>
                <a:ea typeface="Karla"/>
                <a:cs typeface="Karla"/>
                <a:sym typeface="Karla"/>
              </a:rPr>
              <a:t> ,il est donc utile de libérer la zone mémoire qui était associée à l’instance. </a:t>
            </a:r>
            <a:endParaRPr sz="1450">
              <a:latin typeface="Karla"/>
              <a:ea typeface="Karla"/>
              <a:cs typeface="Karla"/>
              <a:sym typeface="Karla"/>
            </a:endParaRPr>
          </a:p>
          <a:p>
            <a:pPr indent="0" lvl="0" marL="0" rtl="0" algn="just">
              <a:lnSpc>
                <a:spcPct val="115000"/>
              </a:lnSpc>
              <a:spcBef>
                <a:spcPts val="0"/>
              </a:spcBef>
              <a:spcAft>
                <a:spcPts val="0"/>
              </a:spcAft>
              <a:buNone/>
            </a:pPr>
            <a:r>
              <a:t/>
            </a:r>
            <a:endParaRPr sz="1450">
              <a:latin typeface="Karla"/>
              <a:ea typeface="Karla"/>
              <a:cs typeface="Karla"/>
              <a:sym typeface="Karla"/>
            </a:endParaRPr>
          </a:p>
          <a:p>
            <a:pPr indent="0" lvl="0" marL="0" rtl="0" algn="just">
              <a:lnSpc>
                <a:spcPct val="115000"/>
              </a:lnSpc>
              <a:spcBef>
                <a:spcPts val="0"/>
              </a:spcBef>
              <a:spcAft>
                <a:spcPts val="0"/>
              </a:spcAft>
              <a:buNone/>
            </a:pPr>
            <a:r>
              <a:rPr lang="en" sz="1450">
                <a:latin typeface="Karla"/>
                <a:ea typeface="Karla"/>
                <a:cs typeface="Karla"/>
                <a:sym typeface="Karla"/>
              </a:rPr>
              <a:t>Dans certains langages de programmation, le programmeur doit spécifier explicitement que l’objet est en fin de vie et qu’il faut donc libérer la zone mémoire qui lui est allouée, ce qui n’est pas le cas en </a:t>
            </a:r>
            <a:r>
              <a:rPr b="1" lang="en" sz="1450">
                <a:latin typeface="Karla"/>
                <a:ea typeface="Karla"/>
                <a:cs typeface="Karla"/>
                <a:sym typeface="Karla"/>
              </a:rPr>
              <a:t>Java</a:t>
            </a:r>
            <a:r>
              <a:rPr lang="en" sz="1450">
                <a:latin typeface="Karla"/>
                <a:ea typeface="Karla"/>
                <a:cs typeface="Karla"/>
                <a:sym typeface="Karla"/>
              </a:rPr>
              <a:t>.Il existe un programme </a:t>
            </a:r>
            <a:r>
              <a:rPr b="1" lang="en" sz="1450">
                <a:latin typeface="Karla"/>
                <a:ea typeface="Karla"/>
                <a:cs typeface="Karla"/>
                <a:sym typeface="Karla"/>
              </a:rPr>
              <a:t>« ramasse-miettes »</a:t>
            </a:r>
            <a:r>
              <a:rPr lang="en" sz="1450">
                <a:latin typeface="Karla"/>
                <a:ea typeface="Karla"/>
                <a:cs typeface="Karla"/>
                <a:sym typeface="Karla"/>
              </a:rPr>
              <a:t>, ou </a:t>
            </a:r>
            <a:r>
              <a:rPr b="1" lang="en" sz="1450">
                <a:latin typeface="Karla"/>
                <a:ea typeface="Karla"/>
                <a:cs typeface="Karla"/>
                <a:sym typeface="Karla"/>
              </a:rPr>
              <a:t>« g</a:t>
            </a:r>
            <a:r>
              <a:rPr b="1" i="1" lang="en" sz="1450">
                <a:latin typeface="Karla"/>
                <a:ea typeface="Karla"/>
                <a:cs typeface="Karla"/>
                <a:sym typeface="Karla"/>
              </a:rPr>
              <a:t>arbage collector »</a:t>
            </a:r>
            <a:r>
              <a:rPr i="1" lang="en" sz="1450">
                <a:latin typeface="Karla"/>
                <a:ea typeface="Karla"/>
                <a:cs typeface="Karla"/>
                <a:sym typeface="Karla"/>
              </a:rPr>
              <a:t> </a:t>
            </a:r>
            <a:r>
              <a:rPr lang="en" sz="1450">
                <a:latin typeface="Karla"/>
                <a:ea typeface="Karla"/>
                <a:cs typeface="Karla"/>
                <a:sym typeface="Karla"/>
              </a:rPr>
              <a:t>en anglais, qui s’occupe de cette tâche et qui est lancé périodiquement pendant l’exécution d’un programme Java. </a:t>
            </a:r>
            <a:endParaRPr sz="1950">
              <a:latin typeface="Karla"/>
              <a:ea typeface="Karla"/>
              <a:cs typeface="Karla"/>
              <a:sym typeface="Karla"/>
            </a:endParaRPr>
          </a:p>
          <a:p>
            <a:pPr indent="0" lvl="0" marL="0" rtl="0" algn="just">
              <a:lnSpc>
                <a:spcPct val="115000"/>
              </a:lnSpc>
              <a:spcBef>
                <a:spcPts val="0"/>
              </a:spcBef>
              <a:spcAft>
                <a:spcPts val="0"/>
              </a:spcAft>
              <a:buNone/>
            </a:pPr>
            <a:r>
              <a:t/>
            </a:r>
            <a:endParaRPr sz="2050">
              <a:solidFill>
                <a:schemeClr val="dk1"/>
              </a:solidFill>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12" name="Shape 312"/>
        <p:cNvGrpSpPr/>
        <p:nvPr/>
      </p:nvGrpSpPr>
      <p:grpSpPr>
        <a:xfrm>
          <a:off x="0" y="0"/>
          <a:ext cx="0" cy="0"/>
          <a:chOff x="0" y="0"/>
          <a:chExt cx="0" cy="0"/>
        </a:xfrm>
      </p:grpSpPr>
      <p:sp>
        <p:nvSpPr>
          <p:cNvPr id="313" name="Google Shape;313;p42"/>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Affichage</a:t>
            </a:r>
            <a:endParaRPr b="0" sz="2400">
              <a:solidFill>
                <a:schemeClr val="dk1"/>
              </a:solidFill>
              <a:latin typeface="Karla ExtraBold"/>
              <a:ea typeface="Karla ExtraBold"/>
              <a:cs typeface="Karla ExtraBold"/>
              <a:sym typeface="Karla ExtraBold"/>
            </a:endParaRPr>
          </a:p>
        </p:txBody>
      </p:sp>
      <p:sp>
        <p:nvSpPr>
          <p:cNvPr id="314" name="Google Shape;314;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4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16" name="Google Shape;316;p42"/>
          <p:cNvSpPr txBox="1"/>
          <p:nvPr/>
        </p:nvSpPr>
        <p:spPr>
          <a:xfrm>
            <a:off x="653025" y="1286900"/>
            <a:ext cx="6767100" cy="174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050">
                <a:latin typeface="Karla"/>
                <a:ea typeface="Karla"/>
                <a:cs typeface="Karla"/>
                <a:sym typeface="Karla"/>
              </a:rPr>
              <a:t>Lorsque l’on veut afficher un objet dans la console au moyen de la méthode println, seule la référence vers l’objet est affichée, ce qui n’est pas très utile. </a:t>
            </a:r>
            <a:endParaRPr sz="1050">
              <a:latin typeface="Karla"/>
              <a:ea typeface="Karla"/>
              <a:cs typeface="Karla"/>
              <a:sym typeface="Karla"/>
            </a:endParaRPr>
          </a:p>
          <a:p>
            <a:pPr indent="0" lvl="0" marL="0" rtl="0" algn="just">
              <a:lnSpc>
                <a:spcPct val="115000"/>
              </a:lnSpc>
              <a:spcBef>
                <a:spcPts val="0"/>
              </a:spcBef>
              <a:spcAft>
                <a:spcPts val="0"/>
              </a:spcAft>
              <a:buNone/>
            </a:pPr>
            <a:r>
              <a:t/>
            </a:r>
            <a:endParaRPr sz="1050">
              <a:latin typeface="Karla"/>
              <a:ea typeface="Karla"/>
              <a:cs typeface="Karla"/>
              <a:sym typeface="Karla"/>
            </a:endParaRPr>
          </a:p>
          <a:p>
            <a:pPr indent="0" lvl="0" marL="0" rtl="0" algn="just">
              <a:lnSpc>
                <a:spcPct val="115000"/>
              </a:lnSpc>
              <a:spcBef>
                <a:spcPts val="0"/>
              </a:spcBef>
              <a:spcAft>
                <a:spcPts val="0"/>
              </a:spcAft>
              <a:buNone/>
            </a:pPr>
            <a:r>
              <a:rPr lang="en" sz="1050">
                <a:latin typeface="Karla"/>
                <a:ea typeface="Karla"/>
                <a:cs typeface="Karla"/>
                <a:sym typeface="Karla"/>
              </a:rPr>
              <a:t>Afin de remédier à ce problème, Java prévoit qu’une méthode retourne une représentation de l’instance sous forme d’une chaîne de caractères. Cette méthode doit être déclarée dans une classe de l’objet que l’on souhaite afficher et avoir la syntaxe suivante : </a:t>
            </a:r>
            <a:endParaRPr sz="1050">
              <a:latin typeface="Karla"/>
              <a:ea typeface="Karla"/>
              <a:cs typeface="Karla"/>
              <a:sym typeface="Karla"/>
            </a:endParaRPr>
          </a:p>
          <a:p>
            <a:pPr indent="0" lvl="0" marL="0" rtl="0" algn="just">
              <a:lnSpc>
                <a:spcPct val="115000"/>
              </a:lnSpc>
              <a:spcBef>
                <a:spcPts val="400"/>
              </a:spcBef>
              <a:spcAft>
                <a:spcPts val="0"/>
              </a:spcAft>
              <a:buNone/>
            </a:pPr>
            <a:r>
              <a:rPr b="1" lang="en" sz="1050">
                <a:latin typeface="Karla"/>
                <a:ea typeface="Karla"/>
                <a:cs typeface="Karla"/>
                <a:sym typeface="Karla"/>
              </a:rPr>
              <a:t>String toString() {...} </a:t>
            </a:r>
            <a:endParaRPr b="1" sz="1050">
              <a:latin typeface="Karla"/>
              <a:ea typeface="Karla"/>
              <a:cs typeface="Karla"/>
              <a:sym typeface="Karla"/>
            </a:endParaRPr>
          </a:p>
          <a:p>
            <a:pPr indent="0" lvl="0" marL="0" rtl="0" algn="just">
              <a:lnSpc>
                <a:spcPct val="115000"/>
              </a:lnSpc>
              <a:spcBef>
                <a:spcPts val="400"/>
              </a:spcBef>
              <a:spcAft>
                <a:spcPts val="0"/>
              </a:spcAft>
              <a:buNone/>
            </a:pPr>
            <a:r>
              <a:rPr lang="en" sz="1050">
                <a:latin typeface="Karla"/>
                <a:ea typeface="Karla"/>
                <a:cs typeface="Karla"/>
                <a:sym typeface="Karla"/>
              </a:rPr>
              <a:t>Cette méthode est ensuite </a:t>
            </a:r>
            <a:r>
              <a:rPr b="1" lang="en" sz="1050">
                <a:latin typeface="Karla"/>
                <a:ea typeface="Karla"/>
                <a:cs typeface="Karla"/>
                <a:sym typeface="Karla"/>
              </a:rPr>
              <a:t>invoquée automatiquement par la méthode </a:t>
            </a:r>
            <a:r>
              <a:rPr b="1" lang="en" sz="1050">
                <a:solidFill>
                  <a:srgbClr val="FF0000"/>
                </a:solidFill>
                <a:latin typeface="Karla"/>
                <a:ea typeface="Karla"/>
                <a:cs typeface="Karla"/>
                <a:sym typeface="Karla"/>
              </a:rPr>
              <a:t>println</a:t>
            </a:r>
            <a:r>
              <a:rPr lang="en" sz="1050">
                <a:latin typeface="Karla"/>
                <a:ea typeface="Karla"/>
                <a:cs typeface="Karla"/>
                <a:sym typeface="Karla"/>
              </a:rPr>
              <a:t>. </a:t>
            </a:r>
            <a:endParaRPr sz="2050">
              <a:solidFill>
                <a:schemeClr val="dk1"/>
              </a:solidFill>
              <a:latin typeface="Karla"/>
              <a:ea typeface="Karla"/>
              <a:cs typeface="Karla"/>
              <a:sym typeface="Karla"/>
            </a:endParaRPr>
          </a:p>
        </p:txBody>
      </p:sp>
      <p:pic>
        <p:nvPicPr>
          <p:cNvPr id="317" name="Google Shape;317;p42"/>
          <p:cNvPicPr preferRelativeResize="0"/>
          <p:nvPr/>
        </p:nvPicPr>
        <p:blipFill>
          <a:blip r:embed="rId4">
            <a:alphaModFix/>
          </a:blip>
          <a:stretch>
            <a:fillRect/>
          </a:stretch>
        </p:blipFill>
        <p:spPr>
          <a:xfrm>
            <a:off x="755400" y="3068575"/>
            <a:ext cx="5261124" cy="821025"/>
          </a:xfrm>
          <a:prstGeom prst="rect">
            <a:avLst/>
          </a:prstGeom>
          <a:noFill/>
          <a:ln>
            <a:noFill/>
          </a:ln>
        </p:spPr>
      </p:pic>
      <p:pic>
        <p:nvPicPr>
          <p:cNvPr id="318" name="Google Shape;318;p42"/>
          <p:cNvPicPr preferRelativeResize="0"/>
          <p:nvPr/>
        </p:nvPicPr>
        <p:blipFill rotWithShape="1">
          <a:blip r:embed="rId5">
            <a:alphaModFix/>
          </a:blip>
          <a:srcRect b="0" l="606" r="0" t="11504"/>
          <a:stretch/>
        </p:blipFill>
        <p:spPr>
          <a:xfrm>
            <a:off x="755400" y="4355600"/>
            <a:ext cx="5499101" cy="58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2" name="Shape 92"/>
        <p:cNvGrpSpPr/>
        <p:nvPr/>
      </p:nvGrpSpPr>
      <p:grpSpPr>
        <a:xfrm>
          <a:off x="0" y="0"/>
          <a:ext cx="0" cy="0"/>
          <a:chOff x="0" y="0"/>
          <a:chExt cx="0" cy="0"/>
        </a:xfrm>
      </p:grpSpPr>
      <p:sp>
        <p:nvSpPr>
          <p:cNvPr id="93" name="Google Shape;93;p1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1.1</a:t>
            </a:r>
            <a:r>
              <a:rPr b="0" lang="en" sz="7200">
                <a:solidFill>
                  <a:srgbClr val="E2001A"/>
                </a:solidFill>
                <a:latin typeface="Karla ExtraBold"/>
                <a:ea typeface="Karla ExtraBold"/>
                <a:cs typeface="Karla ExtraBold"/>
                <a:sym typeface="Karla ExtraBold"/>
              </a:rPr>
              <a:t>.</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Introduction</a:t>
            </a:r>
            <a:endParaRPr b="0">
              <a:solidFill>
                <a:schemeClr val="dk1"/>
              </a:solidFill>
              <a:latin typeface="Karla ExtraBold"/>
              <a:ea typeface="Karla ExtraBold"/>
              <a:cs typeface="Karla ExtraBold"/>
              <a:sym typeface="Karla ExtraBold"/>
            </a:endParaRPr>
          </a:p>
        </p:txBody>
      </p:sp>
      <p:sp>
        <p:nvSpPr>
          <p:cNvPr id="94" name="Google Shape;9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2" name="Shape 322"/>
        <p:cNvGrpSpPr/>
        <p:nvPr/>
      </p:nvGrpSpPr>
      <p:grpSpPr>
        <a:xfrm>
          <a:off x="0" y="0"/>
          <a:ext cx="0" cy="0"/>
          <a:chOff x="0" y="0"/>
          <a:chExt cx="0" cy="0"/>
        </a:xfrm>
      </p:grpSpPr>
      <p:sp>
        <p:nvSpPr>
          <p:cNvPr id="323" name="Google Shape;323;p43"/>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Comparaison</a:t>
            </a:r>
            <a:endParaRPr b="0" sz="2400">
              <a:solidFill>
                <a:schemeClr val="dk1"/>
              </a:solidFill>
              <a:latin typeface="Karla ExtraBold"/>
              <a:ea typeface="Karla ExtraBold"/>
              <a:cs typeface="Karla ExtraBold"/>
              <a:sym typeface="Karla ExtraBold"/>
            </a:endParaRPr>
          </a:p>
        </p:txBody>
      </p:sp>
      <p:sp>
        <p:nvSpPr>
          <p:cNvPr id="324" name="Google Shape;324;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4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26" name="Google Shape;326;p43"/>
          <p:cNvSpPr txBox="1"/>
          <p:nvPr/>
        </p:nvSpPr>
        <p:spPr>
          <a:xfrm>
            <a:off x="653025" y="1286900"/>
            <a:ext cx="6767100" cy="216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latin typeface="Karla"/>
                <a:ea typeface="Karla"/>
                <a:cs typeface="Karla"/>
                <a:sym typeface="Karla"/>
              </a:rPr>
              <a:t>La comparaison de deux objets avec l’opérateur </a:t>
            </a:r>
            <a:r>
              <a:rPr b="1" lang="en" sz="1350">
                <a:latin typeface="Karla"/>
                <a:ea typeface="Karla"/>
                <a:cs typeface="Karla"/>
                <a:sym typeface="Karla"/>
              </a:rPr>
              <a:t>==</a:t>
            </a:r>
            <a:r>
              <a:rPr lang="en" sz="1350">
                <a:latin typeface="Karla"/>
                <a:ea typeface="Karla"/>
                <a:cs typeface="Karla"/>
                <a:sym typeface="Karla"/>
              </a:rPr>
              <a:t> ne compare que les références des objets et non valeurs.</a:t>
            </a:r>
            <a:endParaRPr sz="1350">
              <a:latin typeface="Karla"/>
              <a:ea typeface="Karla"/>
              <a:cs typeface="Karla"/>
              <a:sym typeface="Karla"/>
            </a:endParaRPr>
          </a:p>
          <a:p>
            <a:pPr indent="0" lvl="0" marL="0" rtl="0" algn="just">
              <a:lnSpc>
                <a:spcPct val="115000"/>
              </a:lnSpc>
              <a:spcBef>
                <a:spcPts val="0"/>
              </a:spcBef>
              <a:spcAft>
                <a:spcPts val="0"/>
              </a:spcAft>
              <a:buNone/>
            </a:pPr>
            <a:r>
              <a:t/>
            </a:r>
            <a:endParaRPr sz="1350">
              <a:latin typeface="Karla"/>
              <a:ea typeface="Karla"/>
              <a:cs typeface="Karla"/>
              <a:sym typeface="Karla"/>
            </a:endParaRPr>
          </a:p>
          <a:p>
            <a:pPr indent="0" lvl="0" marL="0" rtl="0" algn="just">
              <a:lnSpc>
                <a:spcPct val="115000"/>
              </a:lnSpc>
              <a:spcBef>
                <a:spcPts val="0"/>
              </a:spcBef>
              <a:spcAft>
                <a:spcPts val="0"/>
              </a:spcAft>
              <a:buNone/>
            </a:pPr>
            <a:r>
              <a:rPr lang="en" sz="1350">
                <a:latin typeface="Karla"/>
                <a:ea typeface="Karla"/>
                <a:cs typeface="Karla"/>
                <a:sym typeface="Karla"/>
              </a:rPr>
              <a:t>Java prévoit donc une méthode dédiée à la comparaison d’objets : </a:t>
            </a:r>
            <a:r>
              <a:rPr b="1" lang="en" sz="1350">
                <a:latin typeface="Karla"/>
                <a:ea typeface="Karla"/>
                <a:cs typeface="Karla"/>
                <a:sym typeface="Karla"/>
              </a:rPr>
              <a:t>la méthode equals</a:t>
            </a:r>
            <a:r>
              <a:rPr lang="en" sz="1350">
                <a:latin typeface="Karla"/>
                <a:ea typeface="Karla"/>
                <a:cs typeface="Karla"/>
                <a:sym typeface="Karla"/>
              </a:rPr>
              <a:t>, que l’on a déjà utilisée dans le cours pour comparer les chaînes de caractères. </a:t>
            </a:r>
            <a:endParaRPr sz="1350">
              <a:latin typeface="Karla"/>
              <a:ea typeface="Karla"/>
              <a:cs typeface="Karla"/>
              <a:sym typeface="Karla"/>
            </a:endParaRPr>
          </a:p>
          <a:p>
            <a:pPr indent="0" lvl="0" marL="0" rtl="0" algn="just">
              <a:lnSpc>
                <a:spcPct val="115000"/>
              </a:lnSpc>
              <a:spcBef>
                <a:spcPts val="0"/>
              </a:spcBef>
              <a:spcAft>
                <a:spcPts val="0"/>
              </a:spcAft>
              <a:buNone/>
            </a:pPr>
            <a:r>
              <a:rPr lang="en" sz="1350">
                <a:latin typeface="Karla"/>
                <a:ea typeface="Karla"/>
                <a:cs typeface="Karla"/>
                <a:sym typeface="Karla"/>
              </a:rPr>
              <a:t>Il suffit donc d’écrire une méthode equals de la manière suivante :  </a:t>
            </a:r>
            <a:endParaRPr sz="1350">
              <a:latin typeface="Karla"/>
              <a:ea typeface="Karla"/>
              <a:cs typeface="Karla"/>
              <a:sym typeface="Karla"/>
            </a:endParaRPr>
          </a:p>
          <a:p>
            <a:pPr indent="0" lvl="0" marL="0" rtl="0" algn="just">
              <a:lnSpc>
                <a:spcPct val="115000"/>
              </a:lnSpc>
              <a:spcBef>
                <a:spcPts val="400"/>
              </a:spcBef>
              <a:spcAft>
                <a:spcPts val="0"/>
              </a:spcAft>
              <a:buNone/>
            </a:pPr>
            <a:r>
              <a:t/>
            </a:r>
            <a:endParaRPr sz="1650">
              <a:latin typeface="Karla"/>
              <a:ea typeface="Karla"/>
              <a:cs typeface="Karla"/>
              <a:sym typeface="Karla"/>
            </a:endParaRPr>
          </a:p>
        </p:txBody>
      </p:sp>
      <p:pic>
        <p:nvPicPr>
          <p:cNvPr id="327" name="Google Shape;327;p43"/>
          <p:cNvPicPr preferRelativeResize="0"/>
          <p:nvPr/>
        </p:nvPicPr>
        <p:blipFill>
          <a:blip r:embed="rId4">
            <a:alphaModFix/>
          </a:blip>
          <a:stretch>
            <a:fillRect/>
          </a:stretch>
        </p:blipFill>
        <p:spPr>
          <a:xfrm>
            <a:off x="729225" y="3117175"/>
            <a:ext cx="4150451" cy="1058050"/>
          </a:xfrm>
          <a:prstGeom prst="rect">
            <a:avLst/>
          </a:prstGeom>
          <a:noFill/>
          <a:ln>
            <a:noFill/>
          </a:ln>
        </p:spPr>
      </p:pic>
      <p:pic>
        <p:nvPicPr>
          <p:cNvPr id="328" name="Google Shape;328;p43"/>
          <p:cNvPicPr preferRelativeResize="0"/>
          <p:nvPr/>
        </p:nvPicPr>
        <p:blipFill>
          <a:blip r:embed="rId5">
            <a:alphaModFix/>
          </a:blip>
          <a:stretch>
            <a:fillRect/>
          </a:stretch>
        </p:blipFill>
        <p:spPr>
          <a:xfrm>
            <a:off x="696675" y="4311737"/>
            <a:ext cx="5534725" cy="767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32" name="Shape 332"/>
        <p:cNvGrpSpPr/>
        <p:nvPr/>
      </p:nvGrpSpPr>
      <p:grpSpPr>
        <a:xfrm>
          <a:off x="0" y="0"/>
          <a:ext cx="0" cy="0"/>
          <a:chOff x="0" y="0"/>
          <a:chExt cx="0" cy="0"/>
        </a:xfrm>
      </p:grpSpPr>
      <p:sp>
        <p:nvSpPr>
          <p:cNvPr id="333" name="Google Shape;333;p44"/>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TP 4 : </a:t>
            </a:r>
            <a:r>
              <a:rPr lang="en" sz="2300">
                <a:solidFill>
                  <a:schemeClr val="dk1"/>
                </a:solidFill>
                <a:latin typeface="Karla"/>
                <a:ea typeface="Karla"/>
                <a:cs typeface="Karla"/>
                <a:sym typeface="Karla"/>
              </a:rPr>
              <a:t>Laboratoire</a:t>
            </a:r>
            <a:endParaRPr b="0" sz="3000">
              <a:solidFill>
                <a:schemeClr val="dk1"/>
              </a:solidFill>
              <a:latin typeface="Karla ExtraBold"/>
              <a:ea typeface="Karla ExtraBold"/>
              <a:cs typeface="Karla ExtraBold"/>
              <a:sym typeface="Karla ExtraBold"/>
            </a:endParaRPr>
          </a:p>
        </p:txBody>
      </p:sp>
      <p:sp>
        <p:nvSpPr>
          <p:cNvPr id="334" name="Google Shape;334;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5" name="Google Shape;335;p4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36" name="Google Shape;336;p44"/>
          <p:cNvSpPr txBox="1"/>
          <p:nvPr/>
        </p:nvSpPr>
        <p:spPr>
          <a:xfrm>
            <a:off x="653025" y="1286900"/>
            <a:ext cx="6767100" cy="1308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600">
                <a:solidFill>
                  <a:schemeClr val="dk1"/>
                </a:solidFill>
                <a:latin typeface="Karla"/>
                <a:ea typeface="Karla"/>
                <a:cs typeface="Karla"/>
                <a:sym typeface="Karla"/>
              </a:rPr>
              <a:t>Le but de cet exercice est de créer des « souris » par différents biais et de les faire « évoluer » au cours du temps</a:t>
            </a:r>
            <a:r>
              <a:rPr lang="en" sz="1500">
                <a:solidFill>
                  <a:schemeClr val="dk1"/>
                </a:solidFill>
                <a:latin typeface="Karla"/>
                <a:ea typeface="Karla"/>
                <a:cs typeface="Karla"/>
                <a:sym typeface="Karla"/>
              </a:rPr>
              <a:t>.</a:t>
            </a:r>
            <a:endParaRPr sz="15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500">
                <a:solidFill>
                  <a:schemeClr val="dk1"/>
                </a:solidFill>
                <a:latin typeface="Karla"/>
                <a:ea typeface="Karla"/>
                <a:cs typeface="Karla"/>
                <a:sym typeface="Karla"/>
              </a:rPr>
              <a:t>Voici les détails de l’exercice :</a:t>
            </a:r>
            <a:r>
              <a:rPr lang="en" sz="1500" u="sng">
                <a:solidFill>
                  <a:schemeClr val="hlink"/>
                </a:solidFill>
                <a:latin typeface="Karla"/>
                <a:ea typeface="Karla"/>
                <a:cs typeface="Karla"/>
                <a:sym typeface="Karla"/>
                <a:hlinkClick r:id="rId4"/>
              </a:rPr>
              <a:t> https://bit.ly/3wm7D8V</a:t>
            </a:r>
            <a:endParaRPr sz="1500">
              <a:solidFill>
                <a:schemeClr val="dk1"/>
              </a:solidFill>
              <a:latin typeface="Karla"/>
              <a:ea typeface="Karla"/>
              <a:cs typeface="Karla"/>
              <a:sym typeface="Karl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0" name="Shape 340"/>
        <p:cNvGrpSpPr/>
        <p:nvPr/>
      </p:nvGrpSpPr>
      <p:grpSpPr>
        <a:xfrm>
          <a:off x="0" y="0"/>
          <a:ext cx="0" cy="0"/>
          <a:chOff x="0" y="0"/>
          <a:chExt cx="0" cy="0"/>
        </a:xfrm>
      </p:grpSpPr>
      <p:sp>
        <p:nvSpPr>
          <p:cNvPr id="341" name="Google Shape;341;p45"/>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TP 5 : </a:t>
            </a:r>
            <a:r>
              <a:rPr lang="en" sz="2300">
                <a:solidFill>
                  <a:schemeClr val="dk1"/>
                </a:solidFill>
                <a:latin typeface="Karla"/>
                <a:ea typeface="Karla"/>
                <a:cs typeface="Karla"/>
                <a:sym typeface="Karla"/>
              </a:rPr>
              <a:t>Bibliothèque</a:t>
            </a:r>
            <a:endParaRPr b="0" sz="3000">
              <a:solidFill>
                <a:schemeClr val="dk1"/>
              </a:solidFill>
              <a:latin typeface="Karla ExtraBold"/>
              <a:ea typeface="Karla ExtraBold"/>
              <a:cs typeface="Karla ExtraBold"/>
              <a:sym typeface="Karla ExtraBold"/>
            </a:endParaRPr>
          </a:p>
        </p:txBody>
      </p:sp>
      <p:sp>
        <p:nvSpPr>
          <p:cNvPr id="342" name="Google Shape;342;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3" name="Google Shape;343;p4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44" name="Google Shape;344;p45"/>
          <p:cNvSpPr txBox="1"/>
          <p:nvPr/>
        </p:nvSpPr>
        <p:spPr>
          <a:xfrm>
            <a:off x="653025" y="1286900"/>
            <a:ext cx="6767100" cy="2609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500">
                <a:solidFill>
                  <a:schemeClr val="dk1"/>
                </a:solidFill>
                <a:latin typeface="Karla"/>
                <a:ea typeface="Karla"/>
                <a:cs typeface="Karla"/>
                <a:sym typeface="Karla"/>
              </a:rPr>
              <a:t>Le but de cet exercice est de simuler de façon très basique la gestion d’une bibliothèque. La bibliothèque contient des exemplaires d’œuvres écrites par des auteurs.</a:t>
            </a:r>
            <a:endParaRPr sz="15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500">
                <a:solidFill>
                  <a:schemeClr val="dk1"/>
                </a:solidFill>
                <a:latin typeface="Karla"/>
                <a:ea typeface="Karla"/>
                <a:cs typeface="Karla"/>
                <a:sym typeface="Karla"/>
              </a:rPr>
              <a:t>Il s’agira de modéliser chacun de ces éléments dans votre programme.</a:t>
            </a:r>
            <a:endParaRPr sz="15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5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500">
                <a:solidFill>
                  <a:schemeClr val="dk1"/>
                </a:solidFill>
                <a:latin typeface="Karla"/>
                <a:ea typeface="Karla"/>
                <a:cs typeface="Karla"/>
                <a:sym typeface="Karla"/>
              </a:rPr>
              <a:t>Voici les détails de l’exercice :</a:t>
            </a:r>
            <a:r>
              <a:rPr lang="en" sz="1500" u="sng">
                <a:solidFill>
                  <a:schemeClr val="hlink"/>
                </a:solidFill>
                <a:latin typeface="Karla"/>
                <a:ea typeface="Karla"/>
                <a:cs typeface="Karla"/>
                <a:sym typeface="Karla"/>
                <a:hlinkClick r:id="rId4"/>
              </a:rPr>
              <a:t> https://bit.ly/3wm7D8V</a:t>
            </a:r>
            <a:endParaRPr sz="1500">
              <a:solidFill>
                <a:schemeClr val="dk1"/>
              </a:solidFill>
              <a:latin typeface="Karla"/>
              <a:ea typeface="Karla"/>
              <a:cs typeface="Karla"/>
              <a:sym typeface="Karl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8" name="Shape 348"/>
        <p:cNvGrpSpPr/>
        <p:nvPr/>
      </p:nvGrpSpPr>
      <p:grpSpPr>
        <a:xfrm>
          <a:off x="0" y="0"/>
          <a:ext cx="0" cy="0"/>
          <a:chOff x="0" y="0"/>
          <a:chExt cx="0" cy="0"/>
        </a:xfrm>
      </p:grpSpPr>
      <p:sp>
        <p:nvSpPr>
          <p:cNvPr id="349" name="Google Shape;349;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0" name="Google Shape;350;p46"/>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351" name="Google Shape;351;p46"/>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352" name="Google Shape;352;p46"/>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3</a:t>
            </a:r>
            <a:r>
              <a:rPr b="1" lang="en" sz="2400">
                <a:solidFill>
                  <a:srgbClr val="FFFFFF"/>
                </a:solidFill>
                <a:latin typeface="Roboto"/>
                <a:ea typeface="Roboto"/>
                <a:cs typeface="Roboto"/>
                <a:sym typeface="Roboto"/>
              </a:rPr>
              <a:t>.Héritage</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56" name="Shape 356"/>
        <p:cNvGrpSpPr/>
        <p:nvPr/>
      </p:nvGrpSpPr>
      <p:grpSpPr>
        <a:xfrm>
          <a:off x="0" y="0"/>
          <a:ext cx="0" cy="0"/>
          <a:chOff x="0" y="0"/>
          <a:chExt cx="0" cy="0"/>
        </a:xfrm>
      </p:grpSpPr>
      <p:sp>
        <p:nvSpPr>
          <p:cNvPr id="357" name="Google Shape;357;p47"/>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3</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Concepts</a:t>
            </a:r>
            <a:endParaRPr b="0">
              <a:solidFill>
                <a:schemeClr val="dk1"/>
              </a:solidFill>
              <a:latin typeface="Karla ExtraBold"/>
              <a:ea typeface="Karla ExtraBold"/>
              <a:cs typeface="Karla ExtraBold"/>
              <a:sym typeface="Karla ExtraBold"/>
            </a:endParaRPr>
          </a:p>
        </p:txBody>
      </p:sp>
      <p:sp>
        <p:nvSpPr>
          <p:cNvPr id="358" name="Google Shape;358;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9" name="Google Shape;359;p47"/>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3" name="Shape 363"/>
        <p:cNvGrpSpPr/>
        <p:nvPr/>
      </p:nvGrpSpPr>
      <p:grpSpPr>
        <a:xfrm>
          <a:off x="0" y="0"/>
          <a:ext cx="0" cy="0"/>
          <a:chOff x="0" y="0"/>
          <a:chExt cx="0" cy="0"/>
        </a:xfrm>
      </p:grpSpPr>
      <p:sp>
        <p:nvSpPr>
          <p:cNvPr id="364" name="Google Shape;364;p48"/>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Héritage</a:t>
            </a:r>
            <a:endParaRPr b="0" sz="2400">
              <a:solidFill>
                <a:schemeClr val="dk1"/>
              </a:solidFill>
              <a:latin typeface="Karla ExtraBold"/>
              <a:ea typeface="Karla ExtraBold"/>
              <a:cs typeface="Karla ExtraBold"/>
              <a:sym typeface="Karla ExtraBold"/>
            </a:endParaRPr>
          </a:p>
        </p:txBody>
      </p:sp>
      <p:sp>
        <p:nvSpPr>
          <p:cNvPr id="365" name="Google Shape;365;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6" name="Google Shape;366;p4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67" name="Google Shape;367;p48"/>
          <p:cNvSpPr txBox="1"/>
          <p:nvPr/>
        </p:nvSpPr>
        <p:spPr>
          <a:xfrm>
            <a:off x="653025" y="1286900"/>
            <a:ext cx="6767100" cy="375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50">
                <a:latin typeface="Karla"/>
                <a:ea typeface="Karla"/>
                <a:cs typeface="Karla"/>
                <a:sym typeface="Karla"/>
              </a:rPr>
              <a:t>Après les notions </a:t>
            </a:r>
            <a:r>
              <a:rPr b="1" lang="en" sz="1650">
                <a:latin typeface="Karla"/>
                <a:ea typeface="Karla"/>
                <a:cs typeface="Karla"/>
                <a:sym typeface="Karla"/>
              </a:rPr>
              <a:t>d’encapsulation</a:t>
            </a:r>
            <a:r>
              <a:rPr lang="en" sz="1650">
                <a:latin typeface="Karla"/>
                <a:ea typeface="Karla"/>
                <a:cs typeface="Karla"/>
                <a:sym typeface="Karla"/>
              </a:rPr>
              <a:t> et </a:t>
            </a:r>
            <a:r>
              <a:rPr b="1" lang="en" sz="1650">
                <a:latin typeface="Karla"/>
                <a:ea typeface="Karla"/>
                <a:cs typeface="Karla"/>
                <a:sym typeface="Karla"/>
              </a:rPr>
              <a:t>d’abstraction</a:t>
            </a:r>
            <a:r>
              <a:rPr lang="en" sz="1650">
                <a:latin typeface="Karla"/>
                <a:ea typeface="Karla"/>
                <a:cs typeface="Karla"/>
                <a:sym typeface="Karla"/>
              </a:rPr>
              <a:t>, la troisième notion fondamentale de la programmation orientée objet est l’</a:t>
            </a:r>
            <a:r>
              <a:rPr b="1" lang="en" sz="1650">
                <a:solidFill>
                  <a:srgbClr val="FF0000"/>
                </a:solidFill>
                <a:latin typeface="Karla"/>
                <a:ea typeface="Karla"/>
                <a:cs typeface="Karla"/>
                <a:sym typeface="Karla"/>
              </a:rPr>
              <a:t>héritage</a:t>
            </a:r>
            <a:r>
              <a:rPr lang="en" sz="1650">
                <a:latin typeface="Karla"/>
                <a:ea typeface="Karla"/>
                <a:cs typeface="Karla"/>
                <a:sym typeface="Karla"/>
              </a:rPr>
              <a:t>. Pour illustrer cette notion, on peut imaginer vouloir représenter </a:t>
            </a:r>
            <a:r>
              <a:rPr b="1" lang="en" sz="1650">
                <a:solidFill>
                  <a:srgbClr val="FF0000"/>
                </a:solidFill>
                <a:latin typeface="Karla"/>
                <a:ea typeface="Karla"/>
                <a:cs typeface="Karla"/>
                <a:sym typeface="Karla"/>
              </a:rPr>
              <a:t>les personnages d’un jeu</a:t>
            </a:r>
            <a:r>
              <a:rPr lang="en" sz="1650">
                <a:latin typeface="Karla"/>
                <a:ea typeface="Karla"/>
                <a:cs typeface="Karla"/>
                <a:sym typeface="Karla"/>
              </a:rPr>
              <a:t>. </a:t>
            </a:r>
            <a:endParaRPr sz="1650">
              <a:latin typeface="Karla"/>
              <a:ea typeface="Karla"/>
              <a:cs typeface="Karla"/>
              <a:sym typeface="Karla"/>
            </a:endParaRPr>
          </a:p>
          <a:p>
            <a:pPr indent="0" lvl="0" marL="0" rtl="0" algn="just">
              <a:lnSpc>
                <a:spcPct val="115000"/>
              </a:lnSpc>
              <a:spcBef>
                <a:spcPts val="0"/>
              </a:spcBef>
              <a:spcAft>
                <a:spcPts val="0"/>
              </a:spcAft>
              <a:buNone/>
            </a:pPr>
            <a:r>
              <a:rPr lang="en" sz="1650">
                <a:latin typeface="Karla"/>
                <a:ea typeface="Karla"/>
                <a:cs typeface="Karla"/>
                <a:sym typeface="Karla"/>
              </a:rPr>
              <a:t>On pourrait créer une classe spécifique à chaque type de personnage, qui aurait comme attributs </a:t>
            </a:r>
            <a:r>
              <a:rPr b="1" lang="en" sz="1650">
                <a:latin typeface="Karla"/>
                <a:ea typeface="Karla"/>
                <a:cs typeface="Karla"/>
                <a:sym typeface="Karla"/>
              </a:rPr>
              <a:t>un nom</a:t>
            </a:r>
            <a:r>
              <a:rPr lang="en" sz="1650">
                <a:latin typeface="Karla"/>
                <a:ea typeface="Karla"/>
                <a:cs typeface="Karla"/>
                <a:sym typeface="Karla"/>
              </a:rPr>
              <a:t>, </a:t>
            </a:r>
            <a:r>
              <a:rPr b="1" lang="en" sz="1650">
                <a:latin typeface="Karla"/>
                <a:ea typeface="Karla"/>
                <a:cs typeface="Karla"/>
                <a:sym typeface="Karla"/>
              </a:rPr>
              <a:t>une durée de vie</a:t>
            </a:r>
            <a:r>
              <a:rPr lang="en" sz="1650">
                <a:latin typeface="Karla"/>
                <a:ea typeface="Karla"/>
                <a:cs typeface="Karla"/>
                <a:sym typeface="Karla"/>
              </a:rPr>
              <a:t> mais aussi des éléments propres à son identité comme </a:t>
            </a:r>
            <a:r>
              <a:rPr b="1" lang="en" sz="1650">
                <a:latin typeface="Karla"/>
                <a:ea typeface="Karla"/>
                <a:cs typeface="Karla"/>
                <a:sym typeface="Karla"/>
              </a:rPr>
              <a:t>une arme pour un guerrier</a:t>
            </a:r>
            <a:r>
              <a:rPr lang="en" sz="1650">
                <a:latin typeface="Karla"/>
                <a:ea typeface="Karla"/>
                <a:cs typeface="Karla"/>
                <a:sym typeface="Karla"/>
              </a:rPr>
              <a:t>. Ces classes partageraient également une méthode pour </a:t>
            </a:r>
            <a:r>
              <a:rPr b="1" lang="en" sz="1650">
                <a:latin typeface="Karla"/>
                <a:ea typeface="Karla"/>
                <a:cs typeface="Karla"/>
                <a:sym typeface="Karla"/>
              </a:rPr>
              <a:t>rencontrer</a:t>
            </a:r>
            <a:r>
              <a:rPr lang="en" sz="1650">
                <a:latin typeface="Karla"/>
                <a:ea typeface="Karla"/>
                <a:cs typeface="Karla"/>
                <a:sym typeface="Karla"/>
              </a:rPr>
              <a:t> d’autres personnages qui, </a:t>
            </a:r>
            <a:r>
              <a:rPr b="1" lang="en" sz="1650">
                <a:latin typeface="Karla"/>
                <a:ea typeface="Karla"/>
                <a:cs typeface="Karla"/>
                <a:sym typeface="Karla"/>
              </a:rPr>
              <a:t>dans le cas d’un voleur, lui permettrait de les voler</a:t>
            </a:r>
            <a:r>
              <a:rPr lang="en" sz="1650">
                <a:latin typeface="Karla"/>
                <a:ea typeface="Karla"/>
                <a:cs typeface="Karla"/>
                <a:sym typeface="Karla"/>
              </a:rPr>
              <a:t>. </a:t>
            </a:r>
            <a:endParaRPr sz="1650">
              <a:latin typeface="Karla"/>
              <a:ea typeface="Karla"/>
              <a:cs typeface="Karla"/>
              <a:sym typeface="Karla"/>
            </a:endParaRPr>
          </a:p>
          <a:p>
            <a:pPr indent="0" lvl="0" marL="0" rtl="0" algn="just">
              <a:lnSpc>
                <a:spcPct val="115000"/>
              </a:lnSpc>
              <a:spcBef>
                <a:spcPts val="0"/>
              </a:spcBef>
              <a:spcAft>
                <a:spcPts val="0"/>
              </a:spcAft>
              <a:buNone/>
            </a:pPr>
            <a:r>
              <a:rPr lang="en" sz="1650">
                <a:latin typeface="Karla"/>
                <a:ea typeface="Karla"/>
                <a:cs typeface="Karla"/>
                <a:sym typeface="Karla"/>
              </a:rPr>
              <a:t>Avec une telle solution il y aura beaucoup de duplication de code et poserait des problèmes de maintenance. </a:t>
            </a:r>
            <a:r>
              <a:rPr lang="en" sz="2350">
                <a:latin typeface="Karla"/>
                <a:ea typeface="Karla"/>
                <a:cs typeface="Karla"/>
                <a:sym typeface="Karla"/>
              </a:rPr>
              <a:t> </a:t>
            </a:r>
            <a:endParaRPr sz="2950">
              <a:solidFill>
                <a:schemeClr val="dk1"/>
              </a:solidFill>
              <a:latin typeface="Karla"/>
              <a:ea typeface="Karla"/>
              <a:cs typeface="Karla"/>
              <a:sym typeface="Karl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1" name="Shape 371"/>
        <p:cNvGrpSpPr/>
        <p:nvPr/>
      </p:nvGrpSpPr>
      <p:grpSpPr>
        <a:xfrm>
          <a:off x="0" y="0"/>
          <a:ext cx="0" cy="0"/>
          <a:chOff x="0" y="0"/>
          <a:chExt cx="0" cy="0"/>
        </a:xfrm>
      </p:grpSpPr>
      <p:sp>
        <p:nvSpPr>
          <p:cNvPr id="372" name="Google Shape;372;p49"/>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Héritage</a:t>
            </a:r>
            <a:endParaRPr b="0" sz="2400">
              <a:solidFill>
                <a:schemeClr val="dk1"/>
              </a:solidFill>
              <a:latin typeface="Karla ExtraBold"/>
              <a:ea typeface="Karla ExtraBold"/>
              <a:cs typeface="Karla ExtraBold"/>
              <a:sym typeface="Karla ExtraBold"/>
            </a:endParaRPr>
          </a:p>
        </p:txBody>
      </p:sp>
      <p:sp>
        <p:nvSpPr>
          <p:cNvPr id="373" name="Google Shape;373;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4" name="Google Shape;374;p4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75" name="Google Shape;375;p49"/>
          <p:cNvSpPr txBox="1"/>
          <p:nvPr/>
        </p:nvSpPr>
        <p:spPr>
          <a:xfrm>
            <a:off x="653025" y="1286900"/>
            <a:ext cx="6767100" cy="664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latin typeface="Karla"/>
                <a:ea typeface="Karla"/>
                <a:cs typeface="Karla"/>
                <a:sym typeface="Karla"/>
              </a:rPr>
              <a:t>En regardant les classes ci-dessous, nous pouvons voir beaucoup de duplication des attributs(</a:t>
            </a:r>
            <a:r>
              <a:rPr b="1" lang="en" sz="1450">
                <a:latin typeface="Karla"/>
                <a:ea typeface="Karla"/>
                <a:cs typeface="Karla"/>
                <a:sym typeface="Karla"/>
              </a:rPr>
              <a:t>nom, dureeDeVie</a:t>
            </a:r>
            <a:r>
              <a:rPr lang="en" sz="1450">
                <a:latin typeface="Karla"/>
                <a:ea typeface="Karla"/>
                <a:cs typeface="Karla"/>
                <a:sym typeface="Karla"/>
              </a:rPr>
              <a:t>) et de méthodes(</a:t>
            </a:r>
            <a:r>
              <a:rPr b="1" lang="en" sz="1450">
                <a:latin typeface="Karla"/>
                <a:ea typeface="Karla"/>
                <a:cs typeface="Karla"/>
                <a:sym typeface="Karla"/>
              </a:rPr>
              <a:t>rencontrer</a:t>
            </a:r>
            <a:r>
              <a:rPr lang="en" sz="1450">
                <a:latin typeface="Karla"/>
                <a:ea typeface="Karla"/>
                <a:cs typeface="Karla"/>
                <a:sym typeface="Karla"/>
              </a:rPr>
              <a:t>)</a:t>
            </a:r>
            <a:endParaRPr sz="2750">
              <a:solidFill>
                <a:schemeClr val="dk1"/>
              </a:solidFill>
              <a:latin typeface="Karla"/>
              <a:ea typeface="Karla"/>
              <a:cs typeface="Karla"/>
              <a:sym typeface="Karla"/>
            </a:endParaRPr>
          </a:p>
        </p:txBody>
      </p:sp>
      <p:pic>
        <p:nvPicPr>
          <p:cNvPr id="376" name="Google Shape;376;p49"/>
          <p:cNvPicPr preferRelativeResize="0"/>
          <p:nvPr/>
        </p:nvPicPr>
        <p:blipFill>
          <a:blip r:embed="rId4">
            <a:alphaModFix/>
          </a:blip>
          <a:stretch>
            <a:fillRect/>
          </a:stretch>
        </p:blipFill>
        <p:spPr>
          <a:xfrm>
            <a:off x="799275" y="2263875"/>
            <a:ext cx="3722875" cy="2574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80" name="Shape 380"/>
        <p:cNvGrpSpPr/>
        <p:nvPr/>
      </p:nvGrpSpPr>
      <p:grpSpPr>
        <a:xfrm>
          <a:off x="0" y="0"/>
          <a:ext cx="0" cy="0"/>
          <a:chOff x="0" y="0"/>
          <a:chExt cx="0" cy="0"/>
        </a:xfrm>
      </p:grpSpPr>
      <p:sp>
        <p:nvSpPr>
          <p:cNvPr id="381" name="Google Shape;381;p50"/>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Heritage</a:t>
            </a:r>
            <a:endParaRPr b="0" sz="2400">
              <a:solidFill>
                <a:schemeClr val="dk1"/>
              </a:solidFill>
              <a:latin typeface="Karla ExtraBold"/>
              <a:ea typeface="Karla ExtraBold"/>
              <a:cs typeface="Karla ExtraBold"/>
              <a:sym typeface="Karla ExtraBold"/>
            </a:endParaRPr>
          </a:p>
        </p:txBody>
      </p:sp>
      <p:sp>
        <p:nvSpPr>
          <p:cNvPr id="382" name="Google Shape;382;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3" name="Google Shape;383;p5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84" name="Google Shape;384;p50"/>
          <p:cNvSpPr/>
          <p:nvPr/>
        </p:nvSpPr>
        <p:spPr>
          <a:xfrm>
            <a:off x="2371507" y="2178125"/>
            <a:ext cx="1413000" cy="254100"/>
          </a:xfrm>
          <a:prstGeom prst="rect">
            <a:avLst/>
          </a:prstGeom>
          <a:solidFill>
            <a:srgbClr val="F3F3F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Personnage</a:t>
            </a:r>
            <a:endParaRPr b="1"/>
          </a:p>
        </p:txBody>
      </p:sp>
      <p:sp>
        <p:nvSpPr>
          <p:cNvPr id="385" name="Google Shape;385;p50"/>
          <p:cNvSpPr/>
          <p:nvPr/>
        </p:nvSpPr>
        <p:spPr>
          <a:xfrm>
            <a:off x="742950" y="2816163"/>
            <a:ext cx="1413000" cy="254100"/>
          </a:xfrm>
          <a:prstGeom prst="rect">
            <a:avLst/>
          </a:prstGeom>
          <a:solidFill>
            <a:srgbClr val="F3F3F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Guerrier</a:t>
            </a:r>
            <a:endParaRPr b="1"/>
          </a:p>
        </p:txBody>
      </p:sp>
      <p:sp>
        <p:nvSpPr>
          <p:cNvPr id="386" name="Google Shape;386;p50"/>
          <p:cNvSpPr/>
          <p:nvPr/>
        </p:nvSpPr>
        <p:spPr>
          <a:xfrm>
            <a:off x="2578751" y="2816163"/>
            <a:ext cx="1413000" cy="254100"/>
          </a:xfrm>
          <a:prstGeom prst="rect">
            <a:avLst/>
          </a:prstGeom>
          <a:solidFill>
            <a:srgbClr val="F3F3F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Voleur</a:t>
            </a:r>
            <a:endParaRPr b="1"/>
          </a:p>
        </p:txBody>
      </p:sp>
      <p:sp>
        <p:nvSpPr>
          <p:cNvPr id="387" name="Google Shape;387;p50"/>
          <p:cNvSpPr/>
          <p:nvPr/>
        </p:nvSpPr>
        <p:spPr>
          <a:xfrm>
            <a:off x="4414542" y="2797406"/>
            <a:ext cx="1413000" cy="254100"/>
          </a:xfrm>
          <a:prstGeom prst="rect">
            <a:avLst/>
          </a:prstGeom>
          <a:solidFill>
            <a:srgbClr val="F3F3F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Magicien</a:t>
            </a:r>
            <a:endParaRPr b="1"/>
          </a:p>
        </p:txBody>
      </p:sp>
      <p:sp>
        <p:nvSpPr>
          <p:cNvPr id="388" name="Google Shape;388;p50"/>
          <p:cNvSpPr/>
          <p:nvPr/>
        </p:nvSpPr>
        <p:spPr>
          <a:xfrm>
            <a:off x="4523945" y="3513404"/>
            <a:ext cx="1413000" cy="254100"/>
          </a:xfrm>
          <a:prstGeom prst="rect">
            <a:avLst/>
          </a:prstGeom>
          <a:solidFill>
            <a:srgbClr val="F3F3F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Sorcier</a:t>
            </a:r>
            <a:endParaRPr b="1"/>
          </a:p>
        </p:txBody>
      </p:sp>
      <p:sp>
        <p:nvSpPr>
          <p:cNvPr id="389" name="Google Shape;389;p50"/>
          <p:cNvSpPr/>
          <p:nvPr/>
        </p:nvSpPr>
        <p:spPr>
          <a:xfrm rot="2353339">
            <a:off x="2065900" y="2346402"/>
            <a:ext cx="162257" cy="524772"/>
          </a:xfrm>
          <a:prstGeom prst="upArrow">
            <a:avLst>
              <a:gd fmla="val 50000" name="adj1"/>
              <a:gd fmla="val 50000" name="adj2"/>
            </a:avLst>
          </a:prstGeom>
          <a:solidFill>
            <a:srgbClr val="FF0000"/>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3007661" y="2471582"/>
            <a:ext cx="192000" cy="305400"/>
          </a:xfrm>
          <a:prstGeom prst="upArrow">
            <a:avLst>
              <a:gd fmla="val 50000" name="adj1"/>
              <a:gd fmla="val 50000" name="adj2"/>
            </a:avLst>
          </a:prstGeom>
          <a:solidFill>
            <a:srgbClr val="FF0000"/>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
          <p:cNvSpPr/>
          <p:nvPr/>
        </p:nvSpPr>
        <p:spPr>
          <a:xfrm rot="-2553020">
            <a:off x="4041604" y="2341473"/>
            <a:ext cx="158820" cy="534184"/>
          </a:xfrm>
          <a:prstGeom prst="upArrow">
            <a:avLst>
              <a:gd fmla="val 50000" name="adj1"/>
              <a:gd fmla="val 50000" name="adj2"/>
            </a:avLst>
          </a:prstGeom>
          <a:solidFill>
            <a:srgbClr val="FF0000"/>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0"/>
          <p:cNvSpPr/>
          <p:nvPr/>
        </p:nvSpPr>
        <p:spPr>
          <a:xfrm>
            <a:off x="5024972" y="3129853"/>
            <a:ext cx="192000" cy="305400"/>
          </a:xfrm>
          <a:prstGeom prst="upArrow">
            <a:avLst>
              <a:gd fmla="val 50000" name="adj1"/>
              <a:gd fmla="val 50000" name="adj2"/>
            </a:avLst>
          </a:prstGeom>
          <a:solidFill>
            <a:srgbClr val="FF0000"/>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96" name="Shape 396"/>
        <p:cNvGrpSpPr/>
        <p:nvPr/>
      </p:nvGrpSpPr>
      <p:grpSpPr>
        <a:xfrm>
          <a:off x="0" y="0"/>
          <a:ext cx="0" cy="0"/>
          <a:chOff x="0" y="0"/>
          <a:chExt cx="0" cy="0"/>
        </a:xfrm>
      </p:grpSpPr>
      <p:sp>
        <p:nvSpPr>
          <p:cNvPr id="397" name="Google Shape;397;p51"/>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Héritage : Syntaxe</a:t>
            </a:r>
            <a:endParaRPr b="0" sz="2400">
              <a:solidFill>
                <a:schemeClr val="dk1"/>
              </a:solidFill>
              <a:latin typeface="Karla ExtraBold"/>
              <a:ea typeface="Karla ExtraBold"/>
              <a:cs typeface="Karla ExtraBold"/>
              <a:sym typeface="Karla ExtraBold"/>
            </a:endParaRPr>
          </a:p>
        </p:txBody>
      </p:sp>
      <p:sp>
        <p:nvSpPr>
          <p:cNvPr id="398" name="Google Shape;398;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9" name="Google Shape;399;p51"/>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400" name="Google Shape;400;p51"/>
          <p:cNvPicPr preferRelativeResize="0"/>
          <p:nvPr/>
        </p:nvPicPr>
        <p:blipFill>
          <a:blip r:embed="rId4">
            <a:alphaModFix/>
          </a:blip>
          <a:stretch>
            <a:fillRect/>
          </a:stretch>
        </p:blipFill>
        <p:spPr>
          <a:xfrm>
            <a:off x="653025" y="1838750"/>
            <a:ext cx="4785447" cy="2218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4" name="Shape 404"/>
        <p:cNvGrpSpPr/>
        <p:nvPr/>
      </p:nvGrpSpPr>
      <p:grpSpPr>
        <a:xfrm>
          <a:off x="0" y="0"/>
          <a:ext cx="0" cy="0"/>
          <a:chOff x="0" y="0"/>
          <a:chExt cx="0" cy="0"/>
        </a:xfrm>
      </p:grpSpPr>
      <p:sp>
        <p:nvSpPr>
          <p:cNvPr id="405" name="Google Shape;405;p52"/>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3.2.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Héritage : Droit d’accès protected</a:t>
            </a:r>
            <a:endParaRPr b="0">
              <a:solidFill>
                <a:schemeClr val="dk1"/>
              </a:solidFill>
              <a:latin typeface="Karla ExtraBold"/>
              <a:ea typeface="Karla ExtraBold"/>
              <a:cs typeface="Karla ExtraBold"/>
              <a:sym typeface="Karla ExtraBold"/>
            </a:endParaRPr>
          </a:p>
        </p:txBody>
      </p:sp>
      <p:sp>
        <p:nvSpPr>
          <p:cNvPr id="406" name="Google Shape;406;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7" name="Google Shape;407;p52"/>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Niveau de perception d’un objet</a:t>
            </a:r>
            <a:endParaRPr b="0" sz="2400">
              <a:solidFill>
                <a:schemeClr val="dk1"/>
              </a:solidFill>
              <a:latin typeface="Karla ExtraBold"/>
              <a:ea typeface="Karla ExtraBold"/>
              <a:cs typeface="Karla ExtraBold"/>
              <a:sym typeface="Karla ExtraBold"/>
            </a:endParaRPr>
          </a:p>
        </p:txBody>
      </p:sp>
      <p:sp>
        <p:nvSpPr>
          <p:cNvPr id="101" name="Google Shape;101;p1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02" name="Google Shape;102;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04" name="Google Shape;104;p17"/>
          <p:cNvSpPr txBox="1"/>
          <p:nvPr/>
        </p:nvSpPr>
        <p:spPr>
          <a:xfrm>
            <a:off x="653025" y="1363100"/>
            <a:ext cx="6767100" cy="36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500">
                <a:solidFill>
                  <a:schemeClr val="dk1"/>
                </a:solidFill>
                <a:latin typeface="Karla"/>
                <a:ea typeface="Karla"/>
                <a:cs typeface="Karla"/>
                <a:sym typeface="Karla"/>
              </a:rPr>
              <a:t>Il y a</a:t>
            </a:r>
            <a:r>
              <a:rPr lang="en" sz="1500">
                <a:solidFill>
                  <a:schemeClr val="dk1"/>
                </a:solidFill>
                <a:latin typeface="Karla"/>
                <a:ea typeface="Karla"/>
                <a:cs typeface="Karla"/>
                <a:sym typeface="Karla"/>
              </a:rPr>
              <a:t> deux niveaux de perception d’un objet : </a:t>
            </a:r>
            <a:endParaRPr sz="1500">
              <a:solidFill>
                <a:schemeClr val="dk1"/>
              </a:solidFill>
              <a:latin typeface="Karla"/>
              <a:ea typeface="Karla"/>
              <a:cs typeface="Karla"/>
              <a:sym typeface="Karla"/>
            </a:endParaRPr>
          </a:p>
          <a:p>
            <a:pPr indent="-323850" lvl="0" marL="457200" rtl="0" algn="l">
              <a:lnSpc>
                <a:spcPct val="150000"/>
              </a:lnSpc>
              <a:spcBef>
                <a:spcPts val="1200"/>
              </a:spcBef>
              <a:spcAft>
                <a:spcPts val="0"/>
              </a:spcAft>
              <a:buClr>
                <a:schemeClr val="dk1"/>
              </a:buClr>
              <a:buSzPts val="1500"/>
              <a:buFont typeface="Karla"/>
              <a:buChar char="❏"/>
            </a:pPr>
            <a:r>
              <a:rPr b="1" lang="en" sz="1500">
                <a:solidFill>
                  <a:srgbClr val="FF0000"/>
                </a:solidFill>
                <a:latin typeface="Karla"/>
                <a:ea typeface="Karla"/>
                <a:cs typeface="Karla"/>
                <a:sym typeface="Karla"/>
              </a:rPr>
              <a:t>le niveau externe, visible, utile au programmeur utilisateur</a:t>
            </a:r>
            <a:r>
              <a:rPr lang="en" sz="1500">
                <a:solidFill>
                  <a:schemeClr val="dk1"/>
                </a:solidFill>
                <a:latin typeface="Karla"/>
                <a:ea typeface="Karla"/>
                <a:cs typeface="Karla"/>
                <a:sym typeface="Karla"/>
              </a:rPr>
              <a:t>, celui qui utilise l’objet et voudrait, par exemple, effectuer un calcul de surface. Cet utilisateur n’a pas besoin de connaître les détails techniques des différentes méthodes, tout comme nous n’avons pas besoin de savoir comment un moteur fonctionne pour pouvoir conduire une voiture.</a:t>
            </a:r>
            <a:endParaRPr sz="1500">
              <a:solidFill>
                <a:schemeClr val="dk1"/>
              </a:solidFill>
              <a:latin typeface="Karla"/>
              <a:ea typeface="Karla"/>
              <a:cs typeface="Karla"/>
              <a:sym typeface="Karla"/>
            </a:endParaRPr>
          </a:p>
          <a:p>
            <a:pPr indent="-323850" lvl="0" marL="457200" rtl="0" algn="l">
              <a:lnSpc>
                <a:spcPct val="150000"/>
              </a:lnSpc>
              <a:spcBef>
                <a:spcPts val="0"/>
              </a:spcBef>
              <a:spcAft>
                <a:spcPts val="0"/>
              </a:spcAft>
              <a:buClr>
                <a:schemeClr val="dk1"/>
              </a:buClr>
              <a:buSzPts val="1500"/>
              <a:buFont typeface="Karla"/>
              <a:buChar char="❏"/>
            </a:pPr>
            <a:r>
              <a:rPr b="1" lang="en" sz="1500">
                <a:solidFill>
                  <a:srgbClr val="FF0000"/>
                </a:solidFill>
                <a:latin typeface="Karla"/>
                <a:ea typeface="Karla"/>
                <a:cs typeface="Karla"/>
                <a:sym typeface="Karla"/>
              </a:rPr>
              <a:t>le niveau interne</a:t>
            </a:r>
            <a:r>
              <a:rPr lang="en" sz="1500">
                <a:solidFill>
                  <a:schemeClr val="dk1"/>
                </a:solidFill>
                <a:latin typeface="Karla"/>
                <a:ea typeface="Karla"/>
                <a:cs typeface="Karla"/>
                <a:sym typeface="Karla"/>
              </a:rPr>
              <a:t>, </a:t>
            </a:r>
            <a:r>
              <a:rPr b="1" lang="en" sz="1500">
                <a:solidFill>
                  <a:srgbClr val="FF0000"/>
                </a:solidFill>
                <a:latin typeface="Karla"/>
                <a:ea typeface="Karla"/>
                <a:cs typeface="Karla"/>
                <a:sym typeface="Karla"/>
              </a:rPr>
              <a:t>qui concerne le programmeur concepteur</a:t>
            </a:r>
            <a:r>
              <a:rPr lang="en" sz="1500">
                <a:solidFill>
                  <a:schemeClr val="dk1"/>
                </a:solidFill>
                <a:latin typeface="Karla"/>
                <a:ea typeface="Karla"/>
                <a:cs typeface="Karla"/>
                <a:sym typeface="Karla"/>
              </a:rPr>
              <a:t>, celui qui se charge des détails d’implémentation, comme définir la façon de calculer la surface d’un rectangle.</a:t>
            </a:r>
            <a:endParaRPr sz="1700">
              <a:solidFill>
                <a:schemeClr val="dk1"/>
              </a:solidFill>
              <a:latin typeface="Karla"/>
              <a:ea typeface="Karla"/>
              <a:cs typeface="Karla"/>
              <a:sym typeface="Karl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1" name="Shape 411"/>
        <p:cNvGrpSpPr/>
        <p:nvPr/>
      </p:nvGrpSpPr>
      <p:grpSpPr>
        <a:xfrm>
          <a:off x="0" y="0"/>
          <a:ext cx="0" cy="0"/>
          <a:chOff x="0" y="0"/>
          <a:chExt cx="0" cy="0"/>
        </a:xfrm>
      </p:grpSpPr>
      <p:sp>
        <p:nvSpPr>
          <p:cNvPr id="412" name="Google Shape;412;p53"/>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Protected</a:t>
            </a:r>
            <a:endParaRPr b="0" sz="2400">
              <a:solidFill>
                <a:schemeClr val="dk1"/>
              </a:solidFill>
              <a:latin typeface="Karla ExtraBold"/>
              <a:ea typeface="Karla ExtraBold"/>
              <a:cs typeface="Karla ExtraBold"/>
              <a:sym typeface="Karla ExtraBold"/>
            </a:endParaRPr>
          </a:p>
        </p:txBody>
      </p:sp>
      <p:sp>
        <p:nvSpPr>
          <p:cNvPr id="413" name="Google Shape;413;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4" name="Google Shape;414;p5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15" name="Google Shape;415;p53"/>
          <p:cNvSpPr txBox="1"/>
          <p:nvPr/>
        </p:nvSpPr>
        <p:spPr>
          <a:xfrm>
            <a:off x="653025" y="1271550"/>
            <a:ext cx="6767100" cy="374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latin typeface="Karla"/>
                <a:ea typeface="Karla"/>
                <a:cs typeface="Karla"/>
                <a:sym typeface="Karla"/>
              </a:rPr>
              <a:t>Dans le cadre d’une relation </a:t>
            </a:r>
            <a:r>
              <a:rPr b="1" lang="en" sz="1450">
                <a:latin typeface="Karla"/>
                <a:ea typeface="Karla"/>
                <a:cs typeface="Karla"/>
                <a:sym typeface="Karla"/>
              </a:rPr>
              <a:t>d’héritage</a:t>
            </a:r>
            <a:r>
              <a:rPr lang="en" sz="1450">
                <a:latin typeface="Karla"/>
                <a:ea typeface="Karla"/>
                <a:cs typeface="Karla"/>
                <a:sym typeface="Karla"/>
              </a:rPr>
              <a:t>, la sous-classe dispose aussi des membres privés de la super-classe </a:t>
            </a:r>
            <a:r>
              <a:rPr b="1" lang="en" sz="1450">
                <a:latin typeface="Karla"/>
                <a:ea typeface="Karla"/>
                <a:cs typeface="Karla"/>
                <a:sym typeface="Karla"/>
              </a:rPr>
              <a:t>mais n’y a pas accès</a:t>
            </a:r>
            <a:r>
              <a:rPr lang="en" sz="1450">
                <a:latin typeface="Karla"/>
                <a:ea typeface="Karla"/>
                <a:cs typeface="Karla"/>
                <a:sym typeface="Karla"/>
              </a:rPr>
              <a:t>. En effet, le droit d’accès privé limite la visibilité à l’enceinte de la classe, ce qui contraint une éventuelle sous-classe à utiliser les getters et setters prévus. Il existe un troisième type d’accès au sein d’une hiérarchie de classe : </a:t>
            </a:r>
            <a:r>
              <a:rPr b="1" lang="en" sz="1450">
                <a:solidFill>
                  <a:srgbClr val="FF0000"/>
                </a:solidFill>
                <a:latin typeface="Karla"/>
                <a:ea typeface="Karla"/>
                <a:cs typeface="Karla"/>
                <a:sym typeface="Karla"/>
              </a:rPr>
              <a:t>le </a:t>
            </a:r>
            <a:r>
              <a:rPr b="1" i="1" lang="en" sz="1450">
                <a:solidFill>
                  <a:srgbClr val="FF0000"/>
                </a:solidFill>
                <a:latin typeface="Karla"/>
                <a:ea typeface="Karla"/>
                <a:cs typeface="Karla"/>
                <a:sym typeface="Karla"/>
              </a:rPr>
              <a:t>droit d’accès protégé</a:t>
            </a:r>
            <a:r>
              <a:rPr lang="en" sz="1450">
                <a:latin typeface="Karla"/>
                <a:ea typeface="Karla"/>
                <a:cs typeface="Karla"/>
                <a:sym typeface="Karla"/>
              </a:rPr>
              <a:t>. </a:t>
            </a:r>
            <a:endParaRPr sz="1450">
              <a:latin typeface="Karla"/>
              <a:ea typeface="Karla"/>
              <a:cs typeface="Karla"/>
              <a:sym typeface="Karla"/>
            </a:endParaRPr>
          </a:p>
          <a:p>
            <a:pPr indent="0" lvl="0" marL="0" rtl="0" algn="just">
              <a:lnSpc>
                <a:spcPct val="115000"/>
              </a:lnSpc>
              <a:spcBef>
                <a:spcPts val="0"/>
              </a:spcBef>
              <a:spcAft>
                <a:spcPts val="0"/>
              </a:spcAft>
              <a:buNone/>
            </a:pPr>
            <a:r>
              <a:t/>
            </a:r>
            <a:endParaRPr sz="1450">
              <a:latin typeface="Karla"/>
              <a:ea typeface="Karla"/>
              <a:cs typeface="Karla"/>
              <a:sym typeface="Karla"/>
            </a:endParaRPr>
          </a:p>
          <a:p>
            <a:pPr indent="0" lvl="0" marL="0" rtl="0" algn="just">
              <a:lnSpc>
                <a:spcPct val="115000"/>
              </a:lnSpc>
              <a:spcBef>
                <a:spcPts val="0"/>
              </a:spcBef>
              <a:spcAft>
                <a:spcPts val="0"/>
              </a:spcAft>
              <a:buNone/>
            </a:pPr>
            <a:r>
              <a:rPr b="1" lang="en" sz="1450">
                <a:solidFill>
                  <a:srgbClr val="FF0000"/>
                </a:solidFill>
                <a:latin typeface="Karla"/>
                <a:ea typeface="Karla"/>
                <a:cs typeface="Karla"/>
                <a:sym typeface="Karla"/>
              </a:rPr>
              <a:t>Le droit d’accès protégé assure la visibilité des membres d’une classe dans toutes les classes de sa descendance et se désigne par le mot-clé protected</a:t>
            </a:r>
            <a:r>
              <a:rPr lang="en" sz="1450">
                <a:latin typeface="Karla"/>
                <a:ea typeface="Karla"/>
                <a:cs typeface="Karla"/>
                <a:sym typeface="Karla"/>
              </a:rPr>
              <a:t> dans la même syntaxe d’utilisation que public et private. Le niveau d’accès protégé est une </a:t>
            </a:r>
            <a:r>
              <a:rPr b="1" lang="en" sz="1450">
                <a:latin typeface="Karla"/>
                <a:ea typeface="Karla"/>
                <a:cs typeface="Karla"/>
                <a:sym typeface="Karla"/>
              </a:rPr>
              <a:t>extension du niveau privé</a:t>
            </a:r>
            <a:r>
              <a:rPr lang="en" sz="1450">
                <a:latin typeface="Karla"/>
                <a:ea typeface="Karla"/>
                <a:cs typeface="Karla"/>
                <a:sym typeface="Karla"/>
              </a:rPr>
              <a:t>, qui accorde des droits d’accès privilégiés à toutes les sous-classes, mais également à toutes les classes du même paquetage, ce qui nuit à une bonne encapsulation. Il est donc peu recommandé d’utiliser ce droit d’accès protégé en Java. </a:t>
            </a:r>
            <a:endParaRPr sz="2050">
              <a:latin typeface="Karla"/>
              <a:ea typeface="Karla"/>
              <a:cs typeface="Karla"/>
              <a:sym typeface="Karl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9" name="Shape 419"/>
        <p:cNvGrpSpPr/>
        <p:nvPr/>
      </p:nvGrpSpPr>
      <p:grpSpPr>
        <a:xfrm>
          <a:off x="0" y="0"/>
          <a:ext cx="0" cy="0"/>
          <a:chOff x="0" y="0"/>
          <a:chExt cx="0" cy="0"/>
        </a:xfrm>
      </p:grpSpPr>
      <p:sp>
        <p:nvSpPr>
          <p:cNvPr id="420" name="Google Shape;420;p54"/>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3.3.</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Héritage : Constructeurs</a:t>
            </a:r>
            <a:endParaRPr b="0">
              <a:solidFill>
                <a:schemeClr val="dk1"/>
              </a:solidFill>
              <a:latin typeface="Karla ExtraBold"/>
              <a:ea typeface="Karla ExtraBold"/>
              <a:cs typeface="Karla ExtraBold"/>
              <a:sym typeface="Karla ExtraBold"/>
            </a:endParaRPr>
          </a:p>
        </p:txBody>
      </p:sp>
      <p:sp>
        <p:nvSpPr>
          <p:cNvPr id="421" name="Google Shape;421;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2" name="Google Shape;422;p54"/>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6" name="Shape 426"/>
        <p:cNvGrpSpPr/>
        <p:nvPr/>
      </p:nvGrpSpPr>
      <p:grpSpPr>
        <a:xfrm>
          <a:off x="0" y="0"/>
          <a:ext cx="0" cy="0"/>
          <a:chOff x="0" y="0"/>
          <a:chExt cx="0" cy="0"/>
        </a:xfrm>
      </p:grpSpPr>
      <p:sp>
        <p:nvSpPr>
          <p:cNvPr id="427" name="Google Shape;427;p55"/>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Héritage : Les constructeurs</a:t>
            </a:r>
            <a:endParaRPr b="0" sz="2400">
              <a:solidFill>
                <a:schemeClr val="dk1"/>
              </a:solidFill>
              <a:latin typeface="Karla ExtraBold"/>
              <a:ea typeface="Karla ExtraBold"/>
              <a:cs typeface="Karla ExtraBold"/>
              <a:sym typeface="Karla ExtraBold"/>
            </a:endParaRPr>
          </a:p>
        </p:txBody>
      </p:sp>
      <p:sp>
        <p:nvSpPr>
          <p:cNvPr id="428" name="Google Shape;428;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9" name="Google Shape;429;p55"/>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430" name="Google Shape;430;p55"/>
          <p:cNvPicPr preferRelativeResize="0"/>
          <p:nvPr/>
        </p:nvPicPr>
        <p:blipFill>
          <a:blip r:embed="rId4">
            <a:alphaModFix/>
          </a:blip>
          <a:stretch>
            <a:fillRect/>
          </a:stretch>
        </p:blipFill>
        <p:spPr>
          <a:xfrm>
            <a:off x="570800" y="1420600"/>
            <a:ext cx="2898799" cy="2230924"/>
          </a:xfrm>
          <a:prstGeom prst="rect">
            <a:avLst/>
          </a:prstGeom>
          <a:noFill/>
          <a:ln>
            <a:noFill/>
          </a:ln>
        </p:spPr>
      </p:pic>
      <p:pic>
        <p:nvPicPr>
          <p:cNvPr id="431" name="Google Shape;431;p55"/>
          <p:cNvPicPr preferRelativeResize="0"/>
          <p:nvPr/>
        </p:nvPicPr>
        <p:blipFill>
          <a:blip r:embed="rId5">
            <a:alphaModFix/>
          </a:blip>
          <a:stretch>
            <a:fillRect/>
          </a:stretch>
        </p:blipFill>
        <p:spPr>
          <a:xfrm>
            <a:off x="4159250" y="1420600"/>
            <a:ext cx="3394452" cy="2281225"/>
          </a:xfrm>
          <a:prstGeom prst="rect">
            <a:avLst/>
          </a:prstGeom>
          <a:noFill/>
          <a:ln>
            <a:noFill/>
          </a:ln>
        </p:spPr>
      </p:pic>
      <p:sp>
        <p:nvSpPr>
          <p:cNvPr id="432" name="Google Shape;432;p55"/>
          <p:cNvSpPr txBox="1"/>
          <p:nvPr/>
        </p:nvSpPr>
        <p:spPr>
          <a:xfrm>
            <a:off x="570800" y="3839800"/>
            <a:ext cx="6767100" cy="13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Il faut </a:t>
            </a:r>
            <a:r>
              <a:rPr lang="en" sz="1350">
                <a:solidFill>
                  <a:schemeClr val="dk1"/>
                </a:solidFill>
                <a:latin typeface="Karla"/>
                <a:ea typeface="Karla"/>
                <a:cs typeface="Karla"/>
                <a:sym typeface="Karla"/>
              </a:rPr>
              <a:t>cependant</a:t>
            </a:r>
            <a:r>
              <a:rPr lang="en" sz="1350">
                <a:solidFill>
                  <a:schemeClr val="dk1"/>
                </a:solidFill>
                <a:latin typeface="Karla"/>
                <a:ea typeface="Karla"/>
                <a:cs typeface="Karla"/>
                <a:sym typeface="Karla"/>
              </a:rPr>
              <a:t> noter que si la super-classe possède un constructeur par défaut(sans paramètre), il est automatiquement invoqué par le compilateur, donc pas besoin de </a:t>
            </a:r>
            <a:r>
              <a:rPr b="1" lang="en" sz="1350">
                <a:solidFill>
                  <a:schemeClr val="dk1"/>
                </a:solidFill>
                <a:latin typeface="Karla"/>
                <a:ea typeface="Karla"/>
                <a:cs typeface="Karla"/>
                <a:sym typeface="Karla"/>
              </a:rPr>
              <a:t>l’invoquer explicitement avec super(arguments)</a:t>
            </a:r>
            <a:r>
              <a:rPr lang="en" sz="1350">
                <a:solidFill>
                  <a:schemeClr val="dk1"/>
                </a:solidFill>
                <a:latin typeface="Karla"/>
                <a:ea typeface="Karla"/>
                <a:cs typeface="Karla"/>
                <a:sym typeface="Karla"/>
              </a:rPr>
              <a:t>.Il est recommandé de toujours déclarer au moins un constructeur , ceci permet à la sous-classe d’initialiser les membres.</a:t>
            </a:r>
            <a:endParaRPr sz="1450">
              <a:solidFill>
                <a:schemeClr val="dk1"/>
              </a:solidFill>
              <a:latin typeface="Karla"/>
              <a:ea typeface="Karla"/>
              <a:cs typeface="Karla"/>
              <a:sym typeface="Karl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36" name="Shape 436"/>
        <p:cNvGrpSpPr/>
        <p:nvPr/>
      </p:nvGrpSpPr>
      <p:grpSpPr>
        <a:xfrm>
          <a:off x="0" y="0"/>
          <a:ext cx="0" cy="0"/>
          <a:chOff x="0" y="0"/>
          <a:chExt cx="0" cy="0"/>
        </a:xfrm>
      </p:grpSpPr>
      <p:sp>
        <p:nvSpPr>
          <p:cNvPr id="437" name="Google Shape;437;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8" name="Google Shape;438;p56"/>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439" name="Google Shape;439;p56"/>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440" name="Google Shape;440;p56"/>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4</a:t>
            </a:r>
            <a:r>
              <a:rPr b="1" lang="en" sz="2400">
                <a:solidFill>
                  <a:srgbClr val="FFFFFF"/>
                </a:solidFill>
                <a:latin typeface="Roboto"/>
                <a:ea typeface="Roboto"/>
                <a:cs typeface="Roboto"/>
                <a:sym typeface="Roboto"/>
              </a:rPr>
              <a:t>.Polymorphisme</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4" name="Shape 444"/>
        <p:cNvGrpSpPr/>
        <p:nvPr/>
      </p:nvGrpSpPr>
      <p:grpSpPr>
        <a:xfrm>
          <a:off x="0" y="0"/>
          <a:ext cx="0" cy="0"/>
          <a:chOff x="0" y="0"/>
          <a:chExt cx="0" cy="0"/>
        </a:xfrm>
      </p:grpSpPr>
      <p:sp>
        <p:nvSpPr>
          <p:cNvPr id="445" name="Google Shape;445;p57"/>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Introduction</a:t>
            </a:r>
            <a:endParaRPr b="0">
              <a:solidFill>
                <a:schemeClr val="dk1"/>
              </a:solidFill>
              <a:latin typeface="Karla ExtraBold"/>
              <a:ea typeface="Karla ExtraBold"/>
              <a:cs typeface="Karla ExtraBold"/>
              <a:sym typeface="Karla ExtraBold"/>
            </a:endParaRPr>
          </a:p>
        </p:txBody>
      </p:sp>
      <p:sp>
        <p:nvSpPr>
          <p:cNvPr id="446" name="Google Shape;446;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7" name="Google Shape;447;p57"/>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1" name="Shape 451"/>
        <p:cNvGrpSpPr/>
        <p:nvPr/>
      </p:nvGrpSpPr>
      <p:grpSpPr>
        <a:xfrm>
          <a:off x="0" y="0"/>
          <a:ext cx="0" cy="0"/>
          <a:chOff x="0" y="0"/>
          <a:chExt cx="0" cy="0"/>
        </a:xfrm>
      </p:grpSpPr>
      <p:sp>
        <p:nvSpPr>
          <p:cNvPr id="452" name="Google Shape;452;p58"/>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Introduction</a:t>
            </a:r>
            <a:endParaRPr b="0" sz="2400">
              <a:solidFill>
                <a:schemeClr val="dk1"/>
              </a:solidFill>
              <a:latin typeface="Karla ExtraBold"/>
              <a:ea typeface="Karla ExtraBold"/>
              <a:cs typeface="Karla ExtraBold"/>
              <a:sym typeface="Karla ExtraBold"/>
            </a:endParaRPr>
          </a:p>
        </p:txBody>
      </p:sp>
      <p:sp>
        <p:nvSpPr>
          <p:cNvPr id="453" name="Google Shape;453;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4" name="Google Shape;454;p5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55" name="Google Shape;455;p58"/>
          <p:cNvSpPr txBox="1"/>
          <p:nvPr/>
        </p:nvSpPr>
        <p:spPr>
          <a:xfrm>
            <a:off x="653025" y="1500150"/>
            <a:ext cx="6767100" cy="323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50">
                <a:solidFill>
                  <a:schemeClr val="dk1"/>
                </a:solidFill>
                <a:latin typeface="Karla"/>
                <a:ea typeface="Karla"/>
                <a:cs typeface="Karla"/>
                <a:sym typeface="Karla"/>
              </a:rPr>
              <a:t>Après l’encapsulation,l’abstraction et l’héritage,la dernière notion fondamentale de la programmation orientée objet est </a:t>
            </a:r>
            <a:r>
              <a:rPr b="1" lang="en" sz="1650">
                <a:solidFill>
                  <a:srgbClr val="FF0000"/>
                </a:solidFill>
                <a:latin typeface="Karla"/>
                <a:ea typeface="Karla"/>
                <a:cs typeface="Karla"/>
                <a:sym typeface="Karla"/>
              </a:rPr>
              <a:t>le polymorphisme</a:t>
            </a:r>
            <a:r>
              <a:rPr lang="en" sz="1650">
                <a:solidFill>
                  <a:schemeClr val="dk1"/>
                </a:solidFill>
                <a:latin typeface="Karla"/>
                <a:ea typeface="Karla"/>
                <a:cs typeface="Karla"/>
                <a:sym typeface="Karla"/>
              </a:rPr>
              <a:t>. </a:t>
            </a:r>
            <a:endParaRPr sz="16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6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550">
                <a:solidFill>
                  <a:schemeClr val="dk1"/>
                </a:solidFill>
                <a:latin typeface="Karla"/>
                <a:ea typeface="Karla"/>
                <a:cs typeface="Karla"/>
                <a:sym typeface="Karla"/>
              </a:rPr>
              <a:t>Le mot polymorphie vient du </a:t>
            </a:r>
            <a:r>
              <a:rPr b="1" lang="en" sz="1550">
                <a:solidFill>
                  <a:schemeClr val="dk1"/>
                </a:solidFill>
                <a:latin typeface="Karla"/>
                <a:ea typeface="Karla"/>
                <a:cs typeface="Karla"/>
                <a:sym typeface="Karla"/>
              </a:rPr>
              <a:t>grec</a:t>
            </a:r>
            <a:r>
              <a:rPr lang="en" sz="1550">
                <a:solidFill>
                  <a:schemeClr val="dk1"/>
                </a:solidFill>
                <a:latin typeface="Karla"/>
                <a:ea typeface="Karla"/>
                <a:cs typeface="Karla"/>
                <a:sym typeface="Karla"/>
              </a:rPr>
              <a:t> et signifie </a:t>
            </a:r>
            <a:r>
              <a:rPr b="1" lang="en" sz="1550">
                <a:solidFill>
                  <a:srgbClr val="FF0000"/>
                </a:solidFill>
                <a:latin typeface="Karla"/>
                <a:ea typeface="Karla"/>
                <a:cs typeface="Karla"/>
                <a:sym typeface="Karla"/>
              </a:rPr>
              <a:t>"qui peut prendre plusieurs formes"</a:t>
            </a:r>
            <a:r>
              <a:rPr lang="en" sz="1550">
                <a:solidFill>
                  <a:schemeClr val="dk1"/>
                </a:solidFill>
                <a:latin typeface="Karla"/>
                <a:ea typeface="Karla"/>
                <a:cs typeface="Karla"/>
                <a:sym typeface="Karla"/>
              </a:rPr>
              <a:t>. Dans la programmation </a:t>
            </a:r>
            <a:r>
              <a:rPr lang="en" sz="1550">
                <a:solidFill>
                  <a:schemeClr val="dk1"/>
                </a:solidFill>
                <a:latin typeface="Karla"/>
                <a:ea typeface="Karla"/>
                <a:cs typeface="Karla"/>
                <a:sym typeface="Karla"/>
              </a:rPr>
              <a:t>orientée</a:t>
            </a:r>
            <a:r>
              <a:rPr lang="en" sz="1550">
                <a:solidFill>
                  <a:schemeClr val="dk1"/>
                </a:solidFill>
                <a:latin typeface="Karla"/>
                <a:ea typeface="Karla"/>
                <a:cs typeface="Karla"/>
                <a:sym typeface="Karla"/>
              </a:rPr>
              <a:t> objet, le polymorphisme est utilisé en relation avec les</a:t>
            </a:r>
            <a:r>
              <a:rPr b="1" lang="en" sz="1550">
                <a:solidFill>
                  <a:schemeClr val="dk1"/>
                </a:solidFill>
                <a:latin typeface="Karla"/>
                <a:ea typeface="Karla"/>
                <a:cs typeface="Karla"/>
                <a:sym typeface="Karla"/>
              </a:rPr>
              <a:t> fonctions</a:t>
            </a:r>
            <a:r>
              <a:rPr lang="en" sz="1550">
                <a:solidFill>
                  <a:schemeClr val="dk1"/>
                </a:solidFill>
                <a:latin typeface="Karla"/>
                <a:ea typeface="Karla"/>
                <a:cs typeface="Karla"/>
                <a:sym typeface="Karla"/>
              </a:rPr>
              <a:t>, </a:t>
            </a:r>
            <a:r>
              <a:rPr b="1" lang="en" sz="1550">
                <a:solidFill>
                  <a:schemeClr val="dk1"/>
                </a:solidFill>
                <a:latin typeface="Karla"/>
                <a:ea typeface="Karla"/>
                <a:cs typeface="Karla"/>
                <a:sym typeface="Karla"/>
              </a:rPr>
              <a:t>les méthodes</a:t>
            </a:r>
            <a:r>
              <a:rPr lang="en" sz="1550">
                <a:solidFill>
                  <a:schemeClr val="dk1"/>
                </a:solidFill>
                <a:latin typeface="Karla"/>
                <a:ea typeface="Karla"/>
                <a:cs typeface="Karla"/>
                <a:sym typeface="Karla"/>
              </a:rPr>
              <a:t> et les opérateurs(c++ par exemple).</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550">
                <a:solidFill>
                  <a:schemeClr val="dk1"/>
                </a:solidFill>
                <a:latin typeface="Karla"/>
                <a:ea typeface="Karla"/>
                <a:cs typeface="Karla"/>
                <a:sym typeface="Karla"/>
              </a:rPr>
              <a:t>Des </a:t>
            </a:r>
            <a:r>
              <a:rPr b="1" lang="en" sz="1550">
                <a:solidFill>
                  <a:schemeClr val="dk1"/>
                </a:solidFill>
                <a:latin typeface="Karla"/>
                <a:ea typeface="Karla"/>
                <a:cs typeface="Karla"/>
                <a:sym typeface="Karla"/>
              </a:rPr>
              <a:t>fonctions/méthodes de mêmes noms peuvent avoir des comportements différents ou effectuer des opérations sur des données de types différents</a:t>
            </a:r>
            <a:r>
              <a:rPr lang="en" sz="1550">
                <a:solidFill>
                  <a:schemeClr val="dk1"/>
                </a:solidFill>
                <a:latin typeface="Karla"/>
                <a:ea typeface="Karla"/>
                <a:cs typeface="Karla"/>
                <a:sym typeface="Karla"/>
              </a:rPr>
              <a:t>.</a:t>
            </a:r>
            <a:endParaRPr sz="2750">
              <a:solidFill>
                <a:schemeClr val="dk1"/>
              </a:solidFill>
              <a:latin typeface="Karla"/>
              <a:ea typeface="Karla"/>
              <a:cs typeface="Karla"/>
              <a:sym typeface="Karl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9" name="Shape 459"/>
        <p:cNvGrpSpPr/>
        <p:nvPr/>
      </p:nvGrpSpPr>
      <p:grpSpPr>
        <a:xfrm>
          <a:off x="0" y="0"/>
          <a:ext cx="0" cy="0"/>
          <a:chOff x="0" y="0"/>
          <a:chExt cx="0" cy="0"/>
        </a:xfrm>
      </p:grpSpPr>
      <p:sp>
        <p:nvSpPr>
          <p:cNvPr id="460" name="Google Shape;460;p59"/>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Classes et méthodes abstraites</a:t>
            </a:r>
            <a:endParaRPr b="0">
              <a:solidFill>
                <a:schemeClr val="dk1"/>
              </a:solidFill>
              <a:latin typeface="Karla ExtraBold"/>
              <a:ea typeface="Karla ExtraBold"/>
              <a:cs typeface="Karla ExtraBold"/>
              <a:sym typeface="Karla ExtraBold"/>
            </a:endParaRPr>
          </a:p>
        </p:txBody>
      </p:sp>
      <p:sp>
        <p:nvSpPr>
          <p:cNvPr id="461" name="Google Shape;461;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2" name="Google Shape;462;p59"/>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6" name="Shape 466"/>
        <p:cNvGrpSpPr/>
        <p:nvPr/>
      </p:nvGrpSpPr>
      <p:grpSpPr>
        <a:xfrm>
          <a:off x="0" y="0"/>
          <a:ext cx="0" cy="0"/>
          <a:chOff x="0" y="0"/>
          <a:chExt cx="0" cy="0"/>
        </a:xfrm>
      </p:grpSpPr>
      <p:sp>
        <p:nvSpPr>
          <p:cNvPr id="467" name="Google Shape;467;p60"/>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Introduction</a:t>
            </a:r>
            <a:endParaRPr b="0" sz="2400">
              <a:solidFill>
                <a:schemeClr val="dk1"/>
              </a:solidFill>
              <a:latin typeface="Karla ExtraBold"/>
              <a:ea typeface="Karla ExtraBold"/>
              <a:cs typeface="Karla ExtraBold"/>
              <a:sym typeface="Karla ExtraBold"/>
            </a:endParaRPr>
          </a:p>
        </p:txBody>
      </p:sp>
      <p:sp>
        <p:nvSpPr>
          <p:cNvPr id="468" name="Google Shape;468;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6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70" name="Google Shape;470;p60"/>
          <p:cNvSpPr txBox="1"/>
          <p:nvPr/>
        </p:nvSpPr>
        <p:spPr>
          <a:xfrm>
            <a:off x="653025" y="1271550"/>
            <a:ext cx="6767100" cy="369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50">
                <a:solidFill>
                  <a:schemeClr val="dk1"/>
                </a:solidFill>
                <a:latin typeface="Karla"/>
                <a:ea typeface="Karla"/>
                <a:cs typeface="Karla"/>
                <a:sym typeface="Karla"/>
              </a:rPr>
              <a:t>Avec l’héritage, il est possible de </a:t>
            </a:r>
            <a:r>
              <a:rPr b="1" lang="en" sz="1250">
                <a:solidFill>
                  <a:schemeClr val="dk1"/>
                </a:solidFill>
                <a:latin typeface="Karla"/>
                <a:ea typeface="Karla"/>
                <a:cs typeface="Karla"/>
                <a:sym typeface="Karla"/>
              </a:rPr>
              <a:t>généraliser des concepts</a:t>
            </a:r>
            <a:r>
              <a:rPr lang="en" sz="1250">
                <a:solidFill>
                  <a:schemeClr val="dk1"/>
                </a:solidFill>
                <a:latin typeface="Karla"/>
                <a:ea typeface="Karla"/>
                <a:cs typeface="Karla"/>
                <a:sym typeface="Karla"/>
              </a:rPr>
              <a:t> qui sont présents dans plusieurs classes du programme en l</a:t>
            </a:r>
            <a:r>
              <a:rPr b="1" lang="en" sz="1250">
                <a:solidFill>
                  <a:schemeClr val="dk1"/>
                </a:solidFill>
                <a:latin typeface="Karla"/>
                <a:ea typeface="Karla"/>
                <a:cs typeface="Karla"/>
                <a:sym typeface="Karla"/>
              </a:rPr>
              <a:t>es incorporant à une super-classe</a:t>
            </a:r>
            <a:r>
              <a:rPr lang="en" sz="1250">
                <a:solidFill>
                  <a:schemeClr val="dk1"/>
                </a:solidFill>
                <a:latin typeface="Karla"/>
                <a:ea typeface="Karla"/>
                <a:cs typeface="Karla"/>
                <a:sym typeface="Karla"/>
              </a:rPr>
              <a:t>. Ainsi, on construit une structure arborescente reliant différents éléments à un niveau plus abstrait. </a:t>
            </a:r>
            <a:r>
              <a:rPr b="1" lang="en" sz="1250">
                <a:solidFill>
                  <a:schemeClr val="dk1"/>
                </a:solidFill>
                <a:latin typeface="Karla"/>
                <a:ea typeface="Karla"/>
                <a:cs typeface="Karla"/>
                <a:sym typeface="Karla"/>
              </a:rPr>
              <a:t>Cela fait partie des mécanismes d’abstraction de l’orientée objet</a:t>
            </a:r>
            <a:r>
              <a:rPr lang="en" sz="1250">
                <a:solidFill>
                  <a:schemeClr val="dk1"/>
                </a:solidFill>
                <a:latin typeface="Karla"/>
                <a:ea typeface="Karla"/>
                <a:cs typeface="Karla"/>
                <a:sym typeface="Karla"/>
              </a:rPr>
              <a:t>. </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250">
                <a:solidFill>
                  <a:schemeClr val="dk1"/>
                </a:solidFill>
                <a:latin typeface="Karla"/>
                <a:ea typeface="Karla"/>
                <a:cs typeface="Karla"/>
                <a:sym typeface="Karla"/>
              </a:rPr>
              <a:t>Toutefois, au niveau le plus élevé d’une hiérarchie de classe, il est parfois impossible de définir et fournir l’implémentation d</a:t>
            </a:r>
            <a:r>
              <a:rPr lang="en" sz="1250">
                <a:solidFill>
                  <a:schemeClr val="dk1"/>
                </a:solidFill>
                <a:latin typeface="Karla"/>
                <a:ea typeface="Karla"/>
                <a:cs typeface="Karla"/>
                <a:sym typeface="Karla"/>
              </a:rPr>
              <a:t>’une</a:t>
            </a:r>
            <a:r>
              <a:rPr lang="en" sz="1250">
                <a:solidFill>
                  <a:schemeClr val="dk1"/>
                </a:solidFill>
                <a:latin typeface="Karla"/>
                <a:ea typeface="Karla"/>
                <a:cs typeface="Karla"/>
                <a:sym typeface="Karla"/>
              </a:rPr>
              <a:t> </a:t>
            </a:r>
            <a:r>
              <a:rPr b="1" lang="en" sz="1250">
                <a:solidFill>
                  <a:schemeClr val="dk1"/>
                </a:solidFill>
                <a:latin typeface="Karla"/>
                <a:ea typeface="Karla"/>
                <a:cs typeface="Karla"/>
                <a:sym typeface="Karla"/>
              </a:rPr>
              <a:t>méthode générale</a:t>
            </a:r>
            <a:r>
              <a:rPr lang="en" sz="1250">
                <a:solidFill>
                  <a:schemeClr val="dk1"/>
                </a:solidFill>
                <a:latin typeface="Karla"/>
                <a:ea typeface="Karla"/>
                <a:cs typeface="Karla"/>
                <a:sym typeface="Karla"/>
              </a:rPr>
              <a:t> qui devra pourtant exister dans toutes les sous-classes.</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250">
                <a:solidFill>
                  <a:schemeClr val="dk1"/>
                </a:solidFill>
                <a:latin typeface="Karla"/>
                <a:ea typeface="Karla"/>
                <a:cs typeface="Karla"/>
                <a:sym typeface="Karla"/>
              </a:rPr>
              <a:t>Par exemple, calculer la surface d’un</a:t>
            </a:r>
            <a:r>
              <a:rPr lang="en" sz="1250">
                <a:solidFill>
                  <a:schemeClr val="dk1"/>
                </a:solidFill>
                <a:latin typeface="Karla"/>
                <a:ea typeface="Karla"/>
                <a:cs typeface="Karla"/>
                <a:sym typeface="Karla"/>
              </a:rPr>
              <a:t>e figure géométrique</a:t>
            </a:r>
            <a:r>
              <a:rPr lang="en" sz="1250">
                <a:solidFill>
                  <a:schemeClr val="dk1"/>
                </a:solidFill>
                <a:latin typeface="Karla"/>
                <a:ea typeface="Karla"/>
                <a:cs typeface="Karla"/>
                <a:sym typeface="Karla"/>
              </a:rPr>
              <a:t> quelconque se révèle difficile, tandis qu’à un niveau plus bas on peut le mettre en oeuvre au travers d’une classe Cercle qui </a:t>
            </a:r>
            <a:r>
              <a:rPr lang="en" sz="1250">
                <a:solidFill>
                  <a:schemeClr val="dk1"/>
                </a:solidFill>
                <a:latin typeface="Karla"/>
                <a:ea typeface="Karla"/>
                <a:cs typeface="Karla"/>
                <a:sym typeface="Karla"/>
              </a:rPr>
              <a:t>héritera</a:t>
            </a:r>
            <a:r>
              <a:rPr lang="en" sz="1250">
                <a:solidFill>
                  <a:schemeClr val="dk1"/>
                </a:solidFill>
                <a:latin typeface="Karla"/>
                <a:ea typeface="Karla"/>
                <a:cs typeface="Karla"/>
                <a:sym typeface="Karla"/>
              </a:rPr>
              <a:t> par exemple de la classe </a:t>
            </a:r>
            <a:r>
              <a:rPr b="1" lang="en" sz="1250">
                <a:solidFill>
                  <a:schemeClr val="dk1"/>
                </a:solidFill>
                <a:latin typeface="Karla"/>
                <a:ea typeface="Karla"/>
                <a:cs typeface="Karla"/>
                <a:sym typeface="Karla"/>
              </a:rPr>
              <a:t>FigureGeométrique</a:t>
            </a:r>
            <a:r>
              <a:rPr lang="en" sz="1250">
                <a:solidFill>
                  <a:schemeClr val="dk1"/>
                </a:solidFill>
                <a:latin typeface="Karla"/>
                <a:ea typeface="Karla"/>
                <a:cs typeface="Karla"/>
                <a:sym typeface="Karla"/>
              </a:rPr>
              <a:t>.</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Clr>
                <a:schemeClr val="dk1"/>
              </a:buClr>
              <a:buSzPts val="1100"/>
              <a:buFont typeface="Arial"/>
              <a:buNone/>
            </a:pPr>
            <a:r>
              <a:rPr lang="en" sz="1250">
                <a:solidFill>
                  <a:schemeClr val="dk1"/>
                </a:solidFill>
                <a:latin typeface="Karla"/>
                <a:ea typeface="Karla"/>
                <a:cs typeface="Karla"/>
                <a:sym typeface="Karla"/>
              </a:rPr>
              <a:t>Il est donc possible de définir dans une super-classe des méthodes sans leurs fournir une </a:t>
            </a:r>
            <a:r>
              <a:rPr lang="en" sz="1250">
                <a:solidFill>
                  <a:schemeClr val="dk1"/>
                </a:solidFill>
                <a:latin typeface="Karla"/>
                <a:ea typeface="Karla"/>
                <a:cs typeface="Karla"/>
                <a:sym typeface="Karla"/>
              </a:rPr>
              <a:t>implémentation</a:t>
            </a:r>
            <a:r>
              <a:rPr lang="en" sz="1250">
                <a:solidFill>
                  <a:schemeClr val="dk1"/>
                </a:solidFill>
                <a:latin typeface="Karla"/>
                <a:ea typeface="Karla"/>
                <a:cs typeface="Karla"/>
                <a:sym typeface="Karla"/>
              </a:rPr>
              <a:t>, c’est-à-dire un corps.</a:t>
            </a:r>
            <a:endParaRPr sz="12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250">
              <a:solidFill>
                <a:schemeClr val="dk1"/>
              </a:solidFill>
              <a:latin typeface="Karla"/>
              <a:ea typeface="Karla"/>
              <a:cs typeface="Karla"/>
              <a:sym typeface="Karl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74" name="Shape 474"/>
        <p:cNvGrpSpPr/>
        <p:nvPr/>
      </p:nvGrpSpPr>
      <p:grpSpPr>
        <a:xfrm>
          <a:off x="0" y="0"/>
          <a:ext cx="0" cy="0"/>
          <a:chOff x="0" y="0"/>
          <a:chExt cx="0" cy="0"/>
        </a:xfrm>
      </p:grpSpPr>
      <p:sp>
        <p:nvSpPr>
          <p:cNvPr id="475" name="Google Shape;475;p61"/>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Surcharge et redefinition</a:t>
            </a:r>
            <a:endParaRPr b="0" sz="2400">
              <a:solidFill>
                <a:schemeClr val="dk1"/>
              </a:solidFill>
              <a:latin typeface="Karla ExtraBold"/>
              <a:ea typeface="Karla ExtraBold"/>
              <a:cs typeface="Karla ExtraBold"/>
              <a:sym typeface="Karla ExtraBold"/>
            </a:endParaRPr>
          </a:p>
        </p:txBody>
      </p:sp>
      <p:sp>
        <p:nvSpPr>
          <p:cNvPr id="476" name="Google Shape;476;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7" name="Google Shape;477;p6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78" name="Google Shape;478;p61"/>
          <p:cNvSpPr txBox="1"/>
          <p:nvPr/>
        </p:nvSpPr>
        <p:spPr>
          <a:xfrm>
            <a:off x="576825" y="1119150"/>
            <a:ext cx="6767100" cy="397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Il existe en Java </a:t>
            </a:r>
            <a:r>
              <a:rPr b="1" lang="en" sz="1350">
                <a:solidFill>
                  <a:schemeClr val="dk1"/>
                </a:solidFill>
                <a:latin typeface="Karla"/>
                <a:ea typeface="Karla"/>
                <a:cs typeface="Karla"/>
                <a:sym typeface="Karla"/>
              </a:rPr>
              <a:t>deux façons possibles d’avoir des méthodes avec le même nom dans une seule classe</a:t>
            </a:r>
            <a:r>
              <a:rPr lang="en" sz="1350">
                <a:solidFill>
                  <a:schemeClr val="dk1"/>
                </a:solidFill>
                <a:latin typeface="Karla"/>
                <a:ea typeface="Karla"/>
                <a:cs typeface="Karla"/>
                <a:sym typeface="Karla"/>
              </a:rPr>
              <a:t> : </a:t>
            </a:r>
            <a:r>
              <a:rPr b="1" lang="en" sz="1350">
                <a:solidFill>
                  <a:schemeClr val="dk1"/>
                </a:solidFill>
                <a:latin typeface="Karla"/>
                <a:ea typeface="Karla"/>
                <a:cs typeface="Karla"/>
                <a:sym typeface="Karla"/>
              </a:rPr>
              <a:t>la surcharge (overloading)</a:t>
            </a:r>
            <a:r>
              <a:rPr lang="en" sz="1350">
                <a:solidFill>
                  <a:schemeClr val="dk1"/>
                </a:solidFill>
                <a:latin typeface="Karla"/>
                <a:ea typeface="Karla"/>
                <a:cs typeface="Karla"/>
                <a:sym typeface="Karla"/>
              </a:rPr>
              <a:t> et </a:t>
            </a:r>
            <a:r>
              <a:rPr b="1" lang="en" sz="1350">
                <a:solidFill>
                  <a:schemeClr val="dk1"/>
                </a:solidFill>
                <a:latin typeface="Karla"/>
                <a:ea typeface="Karla"/>
                <a:cs typeface="Karla"/>
                <a:sym typeface="Karla"/>
              </a:rPr>
              <a:t>la redéfinition (overriding)</a:t>
            </a:r>
            <a:r>
              <a:rPr lang="en" sz="1350">
                <a:solidFill>
                  <a:schemeClr val="dk1"/>
                </a:solidFill>
                <a:latin typeface="Karla"/>
                <a:ea typeface="Karla"/>
                <a:cs typeface="Karla"/>
                <a:sym typeface="Karla"/>
              </a:rPr>
              <a:t>.</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S’il existe </a:t>
            </a:r>
            <a:r>
              <a:rPr b="1" lang="en" sz="1350">
                <a:solidFill>
                  <a:schemeClr val="dk1"/>
                </a:solidFill>
                <a:latin typeface="Karla"/>
                <a:ea typeface="Karla"/>
                <a:cs typeface="Karla"/>
                <a:sym typeface="Karla"/>
              </a:rPr>
              <a:t>plusieurs méthodes avec le même nom dans une classe, nous parlons de surcharge</a:t>
            </a:r>
            <a:r>
              <a:rPr lang="en" sz="1350">
                <a:solidFill>
                  <a:schemeClr val="dk1"/>
                </a:solidFill>
                <a:latin typeface="Karla"/>
                <a:ea typeface="Karla"/>
                <a:cs typeface="Karla"/>
                <a:sym typeface="Karla"/>
              </a:rPr>
              <a:t>.</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La redéfinition n’existe que pour des méthodes héritées. Si une </a:t>
            </a:r>
            <a:r>
              <a:rPr b="1" lang="en" sz="1350">
                <a:solidFill>
                  <a:schemeClr val="dk1"/>
                </a:solidFill>
                <a:latin typeface="Karla"/>
                <a:ea typeface="Karla"/>
                <a:cs typeface="Karla"/>
                <a:sym typeface="Karla"/>
              </a:rPr>
              <a:t>sousclasse</a:t>
            </a:r>
            <a:r>
              <a:rPr lang="en" sz="1350">
                <a:solidFill>
                  <a:schemeClr val="dk1"/>
                </a:solidFill>
                <a:latin typeface="Karla"/>
                <a:ea typeface="Karla"/>
                <a:cs typeface="Karla"/>
                <a:sym typeface="Karla"/>
              </a:rPr>
              <a:t> définit une méthode qui est déjà spécifiée dans une super-classe en utilisant exactement le même nom, la même liste de paramètres et un type de retour </a:t>
            </a:r>
            <a:r>
              <a:rPr lang="en" sz="1350">
                <a:solidFill>
                  <a:schemeClr val="dk1"/>
                </a:solidFill>
                <a:latin typeface="Karla"/>
                <a:ea typeface="Karla"/>
                <a:cs typeface="Karla"/>
                <a:sym typeface="Karla"/>
              </a:rPr>
              <a:t>compatible, alors</a:t>
            </a:r>
            <a:r>
              <a:rPr lang="en" sz="1350">
                <a:solidFill>
                  <a:schemeClr val="dk1"/>
                </a:solidFill>
                <a:latin typeface="Karla"/>
                <a:ea typeface="Karla"/>
                <a:cs typeface="Karla"/>
                <a:sym typeface="Karla"/>
              </a:rPr>
              <a:t> la méthode est redéfinie. Il s’agit dès lors d’une méthode polymorphique.</a:t>
            </a:r>
            <a:endParaRPr sz="1350">
              <a:solidFill>
                <a:schemeClr val="dk1"/>
              </a:solidFill>
              <a:latin typeface="Karla"/>
              <a:ea typeface="Karla"/>
              <a:cs typeface="Karla"/>
              <a:sym typeface="Karla"/>
            </a:endParaRPr>
          </a:p>
          <a:p>
            <a:pPr indent="0" lvl="0" marL="45720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Pour les </a:t>
            </a:r>
            <a:r>
              <a:rPr b="1" lang="en" sz="1350">
                <a:solidFill>
                  <a:schemeClr val="dk1"/>
                </a:solidFill>
                <a:latin typeface="Karla"/>
                <a:ea typeface="Karla"/>
                <a:cs typeface="Karla"/>
                <a:sym typeface="Karla"/>
              </a:rPr>
              <a:t>types de base, un type de retour compatible est simplement ce même type</a:t>
            </a:r>
            <a:r>
              <a:rPr lang="en" sz="1350">
                <a:solidFill>
                  <a:schemeClr val="dk1"/>
                </a:solidFill>
                <a:latin typeface="Karla"/>
                <a:ea typeface="Karla"/>
                <a:cs typeface="Karla"/>
                <a:sym typeface="Karla"/>
              </a:rPr>
              <a:t>. Par exemple, une méthode qui retourne un int ne peut qu’être redéfinie par une méthode qui retourne aussi un int. Pour les types évolués, il est possible de retourner un objet d’une sous-class</a:t>
            </a:r>
            <a:r>
              <a:rPr lang="en" sz="1350">
                <a:solidFill>
                  <a:schemeClr val="dk1"/>
                </a:solidFill>
                <a:latin typeface="Karla"/>
                <a:ea typeface="Karla"/>
                <a:cs typeface="Karla"/>
                <a:sym typeface="Karla"/>
              </a:rPr>
              <a:t>e </a:t>
            </a:r>
            <a:r>
              <a:rPr lang="en" sz="1350">
                <a:solidFill>
                  <a:schemeClr val="dk1"/>
                </a:solidFill>
                <a:latin typeface="Karla"/>
                <a:ea typeface="Karla"/>
                <a:cs typeface="Karla"/>
                <a:sym typeface="Karla"/>
              </a:rPr>
              <a:t>du type de retour de la méthode héritée.</a:t>
            </a:r>
            <a:endParaRPr sz="1750">
              <a:solidFill>
                <a:schemeClr val="dk1"/>
              </a:solidFill>
              <a:latin typeface="Karla"/>
              <a:ea typeface="Karla"/>
              <a:cs typeface="Karla"/>
              <a:sym typeface="Karl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82" name="Shape 482"/>
        <p:cNvGrpSpPr/>
        <p:nvPr/>
      </p:nvGrpSpPr>
      <p:grpSpPr>
        <a:xfrm>
          <a:off x="0" y="0"/>
          <a:ext cx="0" cy="0"/>
          <a:chOff x="0" y="0"/>
          <a:chExt cx="0" cy="0"/>
        </a:xfrm>
      </p:grpSpPr>
      <p:sp>
        <p:nvSpPr>
          <p:cNvPr id="483" name="Google Shape;483;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4" name="Google Shape;484;p62"/>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485" name="Google Shape;485;p62"/>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486" name="Google Shape;486;p62"/>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5</a:t>
            </a:r>
            <a:r>
              <a:rPr b="1" lang="en" sz="2400">
                <a:solidFill>
                  <a:srgbClr val="FFFFFF"/>
                </a:solidFill>
                <a:latin typeface="Roboto"/>
                <a:ea typeface="Roboto"/>
                <a:cs typeface="Roboto"/>
                <a:sym typeface="Roboto"/>
              </a:rPr>
              <a:t>.</a:t>
            </a:r>
            <a:r>
              <a:rPr lang="en" sz="3000">
                <a:solidFill>
                  <a:schemeClr val="lt1"/>
                </a:solidFill>
                <a:latin typeface="Karla ExtraBold"/>
                <a:ea typeface="Karla ExtraBold"/>
                <a:cs typeface="Karla ExtraBold"/>
                <a:sym typeface="Karla ExtraBold"/>
              </a:rPr>
              <a:t>Le modificateur final,attribut et méthodes statiques</a:t>
            </a:r>
            <a:endParaRPr b="1" sz="1800">
              <a:solidFill>
                <a:schemeClr val="lt1"/>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08" name="Shape 108"/>
        <p:cNvGrpSpPr/>
        <p:nvPr/>
      </p:nvGrpSpPr>
      <p:grpSpPr>
        <a:xfrm>
          <a:off x="0" y="0"/>
          <a:ext cx="0" cy="0"/>
          <a:chOff x="0" y="0"/>
          <a:chExt cx="0" cy="0"/>
        </a:xfrm>
      </p:grpSpPr>
      <p:sp>
        <p:nvSpPr>
          <p:cNvPr id="109" name="Google Shape;109;p1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1.2.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Classes, Objets, Attributs et Méthodes</a:t>
            </a:r>
            <a:endParaRPr b="0">
              <a:solidFill>
                <a:schemeClr val="dk1"/>
              </a:solidFill>
              <a:latin typeface="Karla ExtraBold"/>
              <a:ea typeface="Karla ExtraBold"/>
              <a:cs typeface="Karla ExtraBold"/>
              <a:sym typeface="Karla ExtraBold"/>
            </a:endParaRPr>
          </a:p>
        </p:txBody>
      </p:sp>
      <p:sp>
        <p:nvSpPr>
          <p:cNvPr id="110" name="Google Shape;110;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90" name="Shape 490"/>
        <p:cNvGrpSpPr/>
        <p:nvPr/>
      </p:nvGrpSpPr>
      <p:grpSpPr>
        <a:xfrm>
          <a:off x="0" y="0"/>
          <a:ext cx="0" cy="0"/>
          <a:chOff x="0" y="0"/>
          <a:chExt cx="0" cy="0"/>
        </a:xfrm>
      </p:grpSpPr>
      <p:sp>
        <p:nvSpPr>
          <p:cNvPr id="491" name="Google Shape;491;p63"/>
          <p:cNvSpPr txBox="1"/>
          <p:nvPr>
            <p:ph type="ctrTitle"/>
          </p:nvPr>
        </p:nvSpPr>
        <p:spPr>
          <a:xfrm>
            <a:off x="648300" y="1583350"/>
            <a:ext cx="39174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5.1.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A</a:t>
            </a:r>
            <a:r>
              <a:rPr b="0" lang="en">
                <a:solidFill>
                  <a:schemeClr val="dk1"/>
                </a:solidFill>
                <a:latin typeface="Karla ExtraBold"/>
                <a:ea typeface="Karla ExtraBold"/>
                <a:cs typeface="Karla ExtraBold"/>
                <a:sym typeface="Karla ExtraBold"/>
              </a:rPr>
              <a:t>ttributs/Variables statiques</a:t>
            </a:r>
            <a:endParaRPr b="0">
              <a:solidFill>
                <a:schemeClr val="dk1"/>
              </a:solidFill>
              <a:latin typeface="Karla ExtraBold"/>
              <a:ea typeface="Karla ExtraBold"/>
              <a:cs typeface="Karla ExtraBold"/>
              <a:sym typeface="Karla ExtraBold"/>
            </a:endParaRPr>
          </a:p>
        </p:txBody>
      </p:sp>
      <p:sp>
        <p:nvSpPr>
          <p:cNvPr id="492" name="Google Shape;492;p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3" name="Google Shape;493;p63"/>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97" name="Shape 497"/>
        <p:cNvGrpSpPr/>
        <p:nvPr/>
      </p:nvGrpSpPr>
      <p:grpSpPr>
        <a:xfrm>
          <a:off x="0" y="0"/>
          <a:ext cx="0" cy="0"/>
          <a:chOff x="0" y="0"/>
          <a:chExt cx="0" cy="0"/>
        </a:xfrm>
      </p:grpSpPr>
      <p:sp>
        <p:nvSpPr>
          <p:cNvPr id="498" name="Google Shape;498;p64"/>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Attributs statiques</a:t>
            </a:r>
            <a:endParaRPr b="0" sz="2400">
              <a:solidFill>
                <a:schemeClr val="dk1"/>
              </a:solidFill>
              <a:latin typeface="Karla ExtraBold"/>
              <a:ea typeface="Karla ExtraBold"/>
              <a:cs typeface="Karla ExtraBold"/>
              <a:sym typeface="Karla ExtraBold"/>
            </a:endParaRPr>
          </a:p>
        </p:txBody>
      </p:sp>
      <p:sp>
        <p:nvSpPr>
          <p:cNvPr id="499" name="Google Shape;499;p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0" name="Google Shape;500;p6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01" name="Google Shape;501;p64"/>
          <p:cNvSpPr txBox="1"/>
          <p:nvPr/>
        </p:nvSpPr>
        <p:spPr>
          <a:xfrm>
            <a:off x="576825" y="1119150"/>
            <a:ext cx="6767100" cy="4932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Nous connaissons maintenant trois types de variables: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 </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Les variables locales qui sont déclarées dans un corps de méthode, </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les paramètres de méthodes</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les variables d’instance. Ces dernières sont aussi appelées les attributs et elles stockent les valeurs spécifiques à une instance de la classe en question.</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Prenons pour exemple une classe Employe représentant un employé qui prendra sa retraite à l’âge de 60 ans.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Un attribut </a:t>
            </a:r>
            <a:r>
              <a:rPr b="1" lang="en" sz="1350">
                <a:solidFill>
                  <a:schemeClr val="dk1"/>
                </a:solidFill>
                <a:latin typeface="Karla"/>
                <a:ea typeface="Karla"/>
                <a:cs typeface="Karla"/>
                <a:sym typeface="Karla"/>
              </a:rPr>
              <a:t>ageRetraite</a:t>
            </a:r>
            <a:r>
              <a:rPr lang="en" sz="1350">
                <a:solidFill>
                  <a:schemeClr val="dk1"/>
                </a:solidFill>
                <a:latin typeface="Karla"/>
                <a:ea typeface="Karla"/>
                <a:cs typeface="Karla"/>
                <a:sym typeface="Karla"/>
              </a:rPr>
              <a:t> pourrait être défini dans la classe, contenant 65. Le </a:t>
            </a:r>
            <a:r>
              <a:rPr b="1" lang="en" sz="1350">
                <a:solidFill>
                  <a:schemeClr val="dk1"/>
                </a:solidFill>
                <a:latin typeface="Karla"/>
                <a:ea typeface="Karla"/>
                <a:cs typeface="Karla"/>
                <a:sym typeface="Karla"/>
              </a:rPr>
              <a:t>problème est que cette valeur sera stockée dans chaque instance séparément</a:t>
            </a:r>
            <a:r>
              <a:rPr lang="en" sz="1350">
                <a:solidFill>
                  <a:schemeClr val="dk1"/>
                </a:solidFill>
                <a:latin typeface="Karla"/>
                <a:ea typeface="Karla"/>
                <a:cs typeface="Karla"/>
                <a:sym typeface="Karla"/>
              </a:rPr>
              <a:t>.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Si la </a:t>
            </a:r>
            <a:r>
              <a:rPr lang="en" sz="1350">
                <a:solidFill>
                  <a:schemeClr val="dk1"/>
                </a:solidFill>
                <a:latin typeface="Karla"/>
                <a:ea typeface="Karla"/>
                <a:cs typeface="Karla"/>
                <a:sym typeface="Karla"/>
              </a:rPr>
              <a:t>règle</a:t>
            </a:r>
            <a:r>
              <a:rPr lang="en" sz="1350">
                <a:solidFill>
                  <a:schemeClr val="dk1"/>
                </a:solidFill>
                <a:latin typeface="Karla"/>
                <a:ea typeface="Karla"/>
                <a:cs typeface="Karla"/>
                <a:sym typeface="Karla"/>
              </a:rPr>
              <a:t> change et que l’âge de retraite est élevé à 65 ans, nous sommes obligés de changer cet attribut dans chaque instance, ce qui a comme conséquence, beaucoup de travail.Pour résoudre ce problème, nous introduire des variables classe.</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Clr>
                <a:schemeClr val="dk1"/>
              </a:buClr>
              <a:buSzPts val="1100"/>
              <a:buFont typeface="Arial"/>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45720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05" name="Shape 505"/>
        <p:cNvGrpSpPr/>
        <p:nvPr/>
      </p:nvGrpSpPr>
      <p:grpSpPr>
        <a:xfrm>
          <a:off x="0" y="0"/>
          <a:ext cx="0" cy="0"/>
          <a:chOff x="0" y="0"/>
          <a:chExt cx="0" cy="0"/>
        </a:xfrm>
      </p:grpSpPr>
      <p:sp>
        <p:nvSpPr>
          <p:cNvPr id="506" name="Google Shape;506;p65"/>
          <p:cNvSpPr txBox="1"/>
          <p:nvPr>
            <p:ph type="title"/>
          </p:nvPr>
        </p:nvSpPr>
        <p:spPr>
          <a:xfrm>
            <a:off x="1429925" y="677775"/>
            <a:ext cx="59901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Variables statiques</a:t>
            </a:r>
            <a:endParaRPr b="0" sz="2400">
              <a:solidFill>
                <a:schemeClr val="dk1"/>
              </a:solidFill>
              <a:latin typeface="Karla ExtraBold"/>
              <a:ea typeface="Karla ExtraBold"/>
              <a:cs typeface="Karla ExtraBold"/>
              <a:sym typeface="Karla ExtraBold"/>
            </a:endParaRPr>
          </a:p>
        </p:txBody>
      </p:sp>
      <p:sp>
        <p:nvSpPr>
          <p:cNvPr id="507" name="Google Shape;507;p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8" name="Google Shape;508;p6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09" name="Google Shape;509;p65"/>
          <p:cNvSpPr txBox="1"/>
          <p:nvPr/>
        </p:nvSpPr>
        <p:spPr>
          <a:xfrm>
            <a:off x="576825" y="1119150"/>
            <a:ext cx="6767100" cy="517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Les variables statiques sont des attributs qui vont être partagés par toutes les instances d’une classe.</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Et si leur valeur change, elle change pour toutes les instances.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Ainsi, les variables statiques n’ont pas besoin d’objets pour être utilisables. Elles sont initialisées au chargement du programme et elles peuvent être appelées sans création préalable d’une instance de la classe. Un tel appel se présente ainsi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350">
                <a:solidFill>
                  <a:schemeClr val="dk1"/>
                </a:solidFill>
                <a:latin typeface="Karla"/>
                <a:ea typeface="Karla"/>
                <a:cs typeface="Karla"/>
                <a:sym typeface="Karla"/>
              </a:rPr>
              <a:t>class </a:t>
            </a:r>
            <a:r>
              <a:rPr b="1" lang="en" sz="1350">
                <a:solidFill>
                  <a:srgbClr val="FF0000"/>
                </a:solidFill>
                <a:latin typeface="Karla"/>
                <a:ea typeface="Karla"/>
                <a:cs typeface="Karla"/>
                <a:sym typeface="Karla"/>
              </a:rPr>
              <a:t>Employe</a:t>
            </a:r>
            <a:r>
              <a:rPr b="1" lang="en" sz="1350">
                <a:solidFill>
                  <a:schemeClr val="dk1"/>
                </a:solidFill>
                <a:latin typeface="Karla"/>
                <a:ea typeface="Karla"/>
                <a:cs typeface="Karla"/>
                <a:sym typeface="Karla"/>
              </a:rPr>
              <a:t>{</a:t>
            </a:r>
            <a:endParaRPr b="1"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350">
                <a:solidFill>
                  <a:schemeClr val="dk1"/>
                </a:solidFill>
                <a:latin typeface="Karla"/>
                <a:ea typeface="Karla"/>
                <a:cs typeface="Karla"/>
                <a:sym typeface="Karla"/>
              </a:rPr>
              <a:t>   private static int ageRetraite=65;</a:t>
            </a:r>
            <a:endParaRPr b="1"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350">
                <a:solidFill>
                  <a:schemeClr val="dk1"/>
                </a:solidFill>
                <a:latin typeface="Karla"/>
                <a:ea typeface="Karla"/>
                <a:cs typeface="Karla"/>
                <a:sym typeface="Karla"/>
              </a:rPr>
              <a:t>}</a:t>
            </a:r>
            <a:endParaRPr b="1"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b="1"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b="1"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350">
                <a:solidFill>
                  <a:srgbClr val="FF0000"/>
                </a:solidFill>
                <a:latin typeface="Karla"/>
                <a:ea typeface="Karla"/>
                <a:cs typeface="Karla"/>
                <a:sym typeface="Karla"/>
              </a:rPr>
              <a:t>Employe</a:t>
            </a:r>
            <a:r>
              <a:rPr b="1" lang="en" sz="1350">
                <a:solidFill>
                  <a:schemeClr val="dk1"/>
                </a:solidFill>
                <a:latin typeface="Karla"/>
                <a:ea typeface="Karla"/>
                <a:cs typeface="Karla"/>
                <a:sym typeface="Karla"/>
              </a:rPr>
              <a:t>.</a:t>
            </a:r>
            <a:r>
              <a:rPr b="1" lang="en" sz="1350">
                <a:solidFill>
                  <a:schemeClr val="accent1"/>
                </a:solidFill>
                <a:latin typeface="Karla"/>
                <a:ea typeface="Karla"/>
                <a:cs typeface="Karla"/>
                <a:sym typeface="Karla"/>
              </a:rPr>
              <a:t>ageRetraite</a:t>
            </a:r>
            <a:r>
              <a:rPr b="1" lang="en" sz="1350">
                <a:solidFill>
                  <a:schemeClr val="dk1"/>
                </a:solidFill>
                <a:latin typeface="Karla"/>
                <a:ea typeface="Karla"/>
                <a:cs typeface="Karla"/>
                <a:sym typeface="Karla"/>
              </a:rPr>
              <a:t> = 67 ;</a:t>
            </a:r>
            <a:endParaRPr b="1"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45720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13" name="Shape 513"/>
        <p:cNvGrpSpPr/>
        <p:nvPr/>
      </p:nvGrpSpPr>
      <p:grpSpPr>
        <a:xfrm>
          <a:off x="0" y="0"/>
          <a:ext cx="0" cy="0"/>
          <a:chOff x="0" y="0"/>
          <a:chExt cx="0" cy="0"/>
        </a:xfrm>
      </p:grpSpPr>
      <p:sp>
        <p:nvSpPr>
          <p:cNvPr id="514" name="Google Shape;514;p6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5.2.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M</a:t>
            </a:r>
            <a:r>
              <a:rPr b="0" lang="en">
                <a:solidFill>
                  <a:schemeClr val="dk1"/>
                </a:solidFill>
                <a:latin typeface="Karla ExtraBold"/>
                <a:ea typeface="Karla ExtraBold"/>
                <a:cs typeface="Karla ExtraBold"/>
                <a:sym typeface="Karla ExtraBold"/>
              </a:rPr>
              <a:t>éthodes statiques</a:t>
            </a:r>
            <a:endParaRPr b="0">
              <a:solidFill>
                <a:schemeClr val="dk1"/>
              </a:solidFill>
              <a:latin typeface="Karla ExtraBold"/>
              <a:ea typeface="Karla ExtraBold"/>
              <a:cs typeface="Karla ExtraBold"/>
              <a:sym typeface="Karla ExtraBold"/>
            </a:endParaRPr>
          </a:p>
        </p:txBody>
      </p:sp>
      <p:sp>
        <p:nvSpPr>
          <p:cNvPr id="515" name="Google Shape;515;p6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6" name="Google Shape;516;p6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20" name="Shape 520"/>
        <p:cNvGrpSpPr/>
        <p:nvPr/>
      </p:nvGrpSpPr>
      <p:grpSpPr>
        <a:xfrm>
          <a:off x="0" y="0"/>
          <a:ext cx="0" cy="0"/>
          <a:chOff x="0" y="0"/>
          <a:chExt cx="0" cy="0"/>
        </a:xfrm>
      </p:grpSpPr>
      <p:sp>
        <p:nvSpPr>
          <p:cNvPr id="521" name="Google Shape;521;p67"/>
          <p:cNvSpPr txBox="1"/>
          <p:nvPr>
            <p:ph type="title"/>
          </p:nvPr>
        </p:nvSpPr>
        <p:spPr>
          <a:xfrm>
            <a:off x="1429925" y="677775"/>
            <a:ext cx="63900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Méthodes statiques</a:t>
            </a:r>
            <a:endParaRPr b="0" sz="2400">
              <a:solidFill>
                <a:schemeClr val="dk1"/>
              </a:solidFill>
              <a:latin typeface="Karla ExtraBold"/>
              <a:ea typeface="Karla ExtraBold"/>
              <a:cs typeface="Karla ExtraBold"/>
              <a:sym typeface="Karla ExtraBold"/>
            </a:endParaRPr>
          </a:p>
        </p:txBody>
      </p:sp>
      <p:sp>
        <p:nvSpPr>
          <p:cNvPr id="522" name="Google Shape;522;p6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3" name="Google Shape;523;p6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24" name="Google Shape;524;p67"/>
          <p:cNvSpPr txBox="1"/>
          <p:nvPr/>
        </p:nvSpPr>
        <p:spPr>
          <a:xfrm>
            <a:off x="576825" y="1042950"/>
            <a:ext cx="6960300" cy="373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50">
                <a:solidFill>
                  <a:schemeClr val="dk1"/>
                </a:solidFill>
                <a:latin typeface="Karla"/>
                <a:ea typeface="Karla"/>
                <a:cs typeface="Karla"/>
                <a:sym typeface="Karla"/>
              </a:rPr>
              <a:t>Tout comme les variables statiques, les méthodes statiques peuvent être invoquées sans instancier la classe. Nous avons déjà vu les méthodes de la classe </a:t>
            </a:r>
            <a:r>
              <a:rPr b="1" lang="en" sz="1350">
                <a:solidFill>
                  <a:schemeClr val="dk1"/>
                </a:solidFill>
                <a:latin typeface="Karla"/>
                <a:ea typeface="Karla"/>
                <a:cs typeface="Karla"/>
                <a:sym typeface="Karla"/>
              </a:rPr>
              <a:t>Math</a:t>
            </a:r>
            <a:r>
              <a:rPr lang="en" sz="1350">
                <a:solidFill>
                  <a:schemeClr val="dk1"/>
                </a:solidFill>
                <a:latin typeface="Karla"/>
                <a:ea typeface="Karla"/>
                <a:cs typeface="Karla"/>
                <a:sym typeface="Karla"/>
              </a:rPr>
              <a:t>, méthodes que nous invoquons sans créer une instance de la classe </a:t>
            </a:r>
            <a:r>
              <a:rPr b="1" lang="en" sz="1350">
                <a:solidFill>
                  <a:schemeClr val="dk1"/>
                </a:solidFill>
                <a:latin typeface="Karla"/>
                <a:ea typeface="Karla"/>
                <a:cs typeface="Karla"/>
                <a:sym typeface="Karla"/>
              </a:rPr>
              <a:t>Math</a:t>
            </a:r>
            <a:r>
              <a:rPr lang="en" sz="1350">
                <a:solidFill>
                  <a:schemeClr val="dk1"/>
                </a:solidFill>
                <a:latin typeface="Karla"/>
                <a:ea typeface="Karla"/>
                <a:cs typeface="Karla"/>
                <a:sym typeface="Karla"/>
              </a:rPr>
              <a:t> à l’instar de </a:t>
            </a:r>
            <a:r>
              <a:rPr b="1" lang="en" sz="1350">
                <a:solidFill>
                  <a:schemeClr val="dk1"/>
                </a:solidFill>
                <a:latin typeface="Karla"/>
                <a:ea typeface="Karla"/>
                <a:cs typeface="Karla"/>
                <a:sym typeface="Karla"/>
              </a:rPr>
              <a:t>Math.pow(...)</a:t>
            </a:r>
            <a:r>
              <a:rPr lang="en" sz="1350">
                <a:solidFill>
                  <a:schemeClr val="dk1"/>
                </a:solidFill>
                <a:latin typeface="Karla"/>
                <a:ea typeface="Karla"/>
                <a:cs typeface="Karla"/>
                <a:sym typeface="Karla"/>
              </a:rPr>
              <a:t>, </a:t>
            </a:r>
            <a:r>
              <a:rPr b="1" lang="en" sz="1350">
                <a:solidFill>
                  <a:schemeClr val="dk1"/>
                </a:solidFill>
                <a:latin typeface="Karla"/>
                <a:ea typeface="Karla"/>
                <a:cs typeface="Karla"/>
                <a:sym typeface="Karla"/>
              </a:rPr>
              <a:t>Math.floor(...)</a:t>
            </a:r>
            <a:r>
              <a:rPr lang="en" sz="1350">
                <a:solidFill>
                  <a:schemeClr val="dk1"/>
                </a:solidFill>
                <a:latin typeface="Karla"/>
                <a:ea typeface="Karla"/>
                <a:cs typeface="Karla"/>
                <a:sym typeface="Karla"/>
              </a:rPr>
              <a:t>, </a:t>
            </a:r>
            <a:r>
              <a:rPr b="1" lang="en" sz="1350">
                <a:solidFill>
                  <a:schemeClr val="dk1"/>
                </a:solidFill>
                <a:latin typeface="Karla"/>
                <a:ea typeface="Karla"/>
                <a:cs typeface="Karla"/>
                <a:sym typeface="Karla"/>
              </a:rPr>
              <a:t>Math.sqrt(...)</a:t>
            </a:r>
            <a:r>
              <a:rPr lang="en" sz="1350">
                <a:solidFill>
                  <a:schemeClr val="dk1"/>
                </a:solidFill>
                <a:latin typeface="Karla"/>
                <a:ea typeface="Karla"/>
                <a:cs typeface="Karla"/>
                <a:sym typeface="Karla"/>
              </a:rPr>
              <a:t>,etc.</a:t>
            </a:r>
            <a:r>
              <a:rPr lang="en" sz="1350">
                <a:solidFill>
                  <a:schemeClr val="dk1"/>
                </a:solidFill>
                <a:latin typeface="Karla"/>
                <a:ea typeface="Karla"/>
                <a:cs typeface="Karla"/>
                <a:sym typeface="Karla"/>
              </a:rPr>
              <a:t> </a:t>
            </a:r>
            <a:endParaRPr sz="13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Il n’est pas permis d’utiliser des membres non statiques(variables, méthodes) au sein des méthodes statiques car </a:t>
            </a:r>
            <a:r>
              <a:rPr b="1" lang="en" sz="1350">
                <a:solidFill>
                  <a:schemeClr val="dk1"/>
                </a:solidFill>
                <a:latin typeface="Karla"/>
                <a:ea typeface="Karla"/>
                <a:cs typeface="Karla"/>
                <a:sym typeface="Karla"/>
              </a:rPr>
              <a:t>il n’est pas garanti qu’un objet existe lors de l’exécution du programme</a:t>
            </a:r>
            <a:r>
              <a:rPr lang="en" sz="1350">
                <a:solidFill>
                  <a:schemeClr val="dk1"/>
                </a:solidFill>
                <a:latin typeface="Karla"/>
                <a:ea typeface="Karla"/>
                <a:cs typeface="Karla"/>
                <a:sym typeface="Karla"/>
              </a:rPr>
              <a:t>.vu que ce méthode peuvent être invoqué sans qu’une instance ne soit créée.</a:t>
            </a:r>
            <a:br>
              <a:rPr lang="en" sz="1350">
                <a:solidFill>
                  <a:schemeClr val="dk1"/>
                </a:solidFill>
                <a:latin typeface="Karla"/>
                <a:ea typeface="Karla"/>
                <a:cs typeface="Karla"/>
                <a:sym typeface="Karla"/>
              </a:rPr>
            </a:b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Il est permis d’appeler toutes les méthodes et variables statiques de la classe.</a:t>
            </a:r>
            <a:br>
              <a:rPr lang="en" sz="1350">
                <a:solidFill>
                  <a:schemeClr val="dk1"/>
                </a:solidFill>
                <a:latin typeface="Karla"/>
                <a:ea typeface="Karla"/>
                <a:cs typeface="Karla"/>
                <a:sym typeface="Karla"/>
              </a:rPr>
            </a:br>
            <a:r>
              <a:rPr lang="en" sz="1350">
                <a:solidFill>
                  <a:schemeClr val="dk1"/>
                </a:solidFill>
                <a:latin typeface="Karla"/>
                <a:ea typeface="Karla"/>
                <a:cs typeface="Karla"/>
                <a:sym typeface="Karla"/>
              </a:rPr>
              <a:t> </a:t>
            </a:r>
            <a:endParaRPr sz="1350">
              <a:solidFill>
                <a:schemeClr val="dk1"/>
              </a:solidFill>
              <a:latin typeface="Karla"/>
              <a:ea typeface="Karla"/>
              <a:cs typeface="Karla"/>
              <a:sym typeface="Karla"/>
            </a:endParaRPr>
          </a:p>
          <a:p>
            <a:pPr indent="-314325" lvl="0" marL="457200" rtl="0" algn="just">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Il est également possible de </a:t>
            </a:r>
            <a:r>
              <a:rPr b="1" lang="en" sz="1350">
                <a:solidFill>
                  <a:schemeClr val="dk1"/>
                </a:solidFill>
                <a:latin typeface="Karla"/>
                <a:ea typeface="Karla"/>
                <a:cs typeface="Karla"/>
                <a:sym typeface="Karla"/>
              </a:rPr>
              <a:t>créer un objet dans une méthode statique et d’utiliser les méthodes non statiques de l’objet que l’on vient de créer via cet objet</a:t>
            </a:r>
            <a:r>
              <a:rPr lang="en" sz="1350">
                <a:solidFill>
                  <a:schemeClr val="dk1"/>
                </a:solidFill>
                <a:latin typeface="Karla"/>
                <a:ea typeface="Karla"/>
                <a:cs typeface="Karla"/>
                <a:sym typeface="Karla"/>
              </a:rPr>
              <a:t>.</a:t>
            </a:r>
            <a:endParaRPr sz="1350">
              <a:solidFill>
                <a:schemeClr val="dk1"/>
              </a:solidFill>
              <a:latin typeface="Karla"/>
              <a:ea typeface="Karla"/>
              <a:cs typeface="Karla"/>
              <a:sym typeface="Karl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28" name="Shape 528"/>
        <p:cNvGrpSpPr/>
        <p:nvPr/>
      </p:nvGrpSpPr>
      <p:grpSpPr>
        <a:xfrm>
          <a:off x="0" y="0"/>
          <a:ext cx="0" cy="0"/>
          <a:chOff x="0" y="0"/>
          <a:chExt cx="0" cy="0"/>
        </a:xfrm>
      </p:grpSpPr>
      <p:sp>
        <p:nvSpPr>
          <p:cNvPr id="529" name="Google Shape;529;p6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0" name="Google Shape;530;p68"/>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531" name="Google Shape;531;p68"/>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532" name="Google Shape;532;p68"/>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6</a:t>
            </a:r>
            <a:r>
              <a:rPr b="1" lang="en" sz="2400">
                <a:solidFill>
                  <a:srgbClr val="FFFFFF"/>
                </a:solidFill>
                <a:latin typeface="Roboto"/>
                <a:ea typeface="Roboto"/>
                <a:cs typeface="Roboto"/>
                <a:sym typeface="Roboto"/>
              </a:rPr>
              <a:t>.</a:t>
            </a:r>
            <a:r>
              <a:rPr lang="en" sz="3000">
                <a:solidFill>
                  <a:schemeClr val="lt1"/>
                </a:solidFill>
                <a:latin typeface="Karla ExtraBold"/>
                <a:ea typeface="Karla ExtraBold"/>
                <a:cs typeface="Karla ExtraBold"/>
                <a:sym typeface="Karla ExtraBold"/>
              </a:rPr>
              <a:t>Interfaces</a:t>
            </a:r>
            <a:endParaRPr b="1" sz="4800">
              <a:solidFill>
                <a:srgbClr val="FFFFFF"/>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36" name="Shape 536"/>
        <p:cNvGrpSpPr/>
        <p:nvPr/>
      </p:nvGrpSpPr>
      <p:grpSpPr>
        <a:xfrm>
          <a:off x="0" y="0"/>
          <a:ext cx="0" cy="0"/>
          <a:chOff x="0" y="0"/>
          <a:chExt cx="0" cy="0"/>
        </a:xfrm>
      </p:grpSpPr>
      <p:sp>
        <p:nvSpPr>
          <p:cNvPr id="537" name="Google Shape;537;p69"/>
          <p:cNvSpPr txBox="1"/>
          <p:nvPr>
            <p:ph type="title"/>
          </p:nvPr>
        </p:nvSpPr>
        <p:spPr>
          <a:xfrm>
            <a:off x="1429925" y="677775"/>
            <a:ext cx="63900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Introduction</a:t>
            </a:r>
            <a:endParaRPr b="0" sz="2400">
              <a:solidFill>
                <a:schemeClr val="dk1"/>
              </a:solidFill>
              <a:latin typeface="Karla ExtraBold"/>
              <a:ea typeface="Karla ExtraBold"/>
              <a:cs typeface="Karla ExtraBold"/>
              <a:sym typeface="Karla ExtraBold"/>
            </a:endParaRPr>
          </a:p>
        </p:txBody>
      </p:sp>
      <p:sp>
        <p:nvSpPr>
          <p:cNvPr id="538" name="Google Shape;538;p6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9" name="Google Shape;539;p6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40" name="Google Shape;540;p69"/>
          <p:cNvSpPr txBox="1"/>
          <p:nvPr/>
        </p:nvSpPr>
        <p:spPr>
          <a:xfrm>
            <a:off x="576825" y="1347750"/>
            <a:ext cx="6960300" cy="344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50">
                <a:solidFill>
                  <a:schemeClr val="dk1"/>
                </a:solidFill>
                <a:latin typeface="Karla"/>
                <a:ea typeface="Karla"/>
                <a:cs typeface="Karla"/>
                <a:sym typeface="Karla"/>
              </a:rPr>
              <a:t>Java ne tolère que l’héritage simple ; chaque classe ne pouvant avoir qu’une seule super-classe. </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550">
                <a:solidFill>
                  <a:schemeClr val="dk1"/>
                </a:solidFill>
                <a:latin typeface="Karla"/>
                <a:ea typeface="Karla"/>
                <a:cs typeface="Karla"/>
                <a:sym typeface="Karla"/>
              </a:rPr>
              <a:t>Il s’agit là d’un choix des concepteurs du langage lié au fait que la gestion de l’héritage multiple peut être lourde ; cette notion générant des ambiguïtés potentielles, par exemple quand 2 classes dont une sous-classe hérite possède des méthodes possédant une même signature. </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lang="en" sz="1550">
                <a:solidFill>
                  <a:schemeClr val="dk1"/>
                </a:solidFill>
                <a:latin typeface="Karla"/>
                <a:ea typeface="Karla"/>
                <a:cs typeface="Karla"/>
                <a:sym typeface="Karla"/>
              </a:rPr>
              <a:t>L’héritage multiple est possible dans d’autres langages de programmation, comme le C++.</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t/>
            </a:r>
            <a:endParaRPr sz="1550">
              <a:solidFill>
                <a:schemeClr val="dk1"/>
              </a:solidFill>
              <a:latin typeface="Karla"/>
              <a:ea typeface="Karla"/>
              <a:cs typeface="Karla"/>
              <a:sym typeface="Karl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44" name="Shape 544"/>
        <p:cNvGrpSpPr/>
        <p:nvPr/>
      </p:nvGrpSpPr>
      <p:grpSpPr>
        <a:xfrm>
          <a:off x="0" y="0"/>
          <a:ext cx="0" cy="0"/>
          <a:chOff x="0" y="0"/>
          <a:chExt cx="0" cy="0"/>
        </a:xfrm>
      </p:grpSpPr>
      <p:sp>
        <p:nvSpPr>
          <p:cNvPr id="545" name="Google Shape;545;p70"/>
          <p:cNvSpPr txBox="1"/>
          <p:nvPr>
            <p:ph type="title"/>
          </p:nvPr>
        </p:nvSpPr>
        <p:spPr>
          <a:xfrm>
            <a:off x="1429925" y="677775"/>
            <a:ext cx="63900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Introduction</a:t>
            </a:r>
            <a:endParaRPr b="0" sz="2400">
              <a:solidFill>
                <a:schemeClr val="dk1"/>
              </a:solidFill>
              <a:latin typeface="Karla ExtraBold"/>
              <a:ea typeface="Karla ExtraBold"/>
              <a:cs typeface="Karla ExtraBold"/>
              <a:sym typeface="Karla ExtraBold"/>
            </a:endParaRPr>
          </a:p>
        </p:txBody>
      </p:sp>
      <p:sp>
        <p:nvSpPr>
          <p:cNvPr id="546" name="Google Shape;546;p7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7" name="Google Shape;547;p7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48" name="Google Shape;548;p70"/>
          <p:cNvSpPr txBox="1"/>
          <p:nvPr/>
        </p:nvSpPr>
        <p:spPr>
          <a:xfrm>
            <a:off x="565875" y="1605400"/>
            <a:ext cx="6960300" cy="317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150">
                <a:latin typeface="Karla"/>
                <a:ea typeface="Karla"/>
                <a:cs typeface="Karla"/>
                <a:sym typeface="Karla"/>
              </a:rPr>
              <a:t>La notion</a:t>
            </a:r>
            <a:r>
              <a:rPr b="1" lang="en" sz="2150">
                <a:solidFill>
                  <a:srgbClr val="FF0000"/>
                </a:solidFill>
                <a:latin typeface="Karla"/>
                <a:ea typeface="Karla"/>
                <a:cs typeface="Karla"/>
                <a:sym typeface="Karla"/>
              </a:rPr>
              <a:t> d’</a:t>
            </a:r>
            <a:r>
              <a:rPr b="1" i="1" lang="en" sz="2150">
                <a:solidFill>
                  <a:srgbClr val="FF0000"/>
                </a:solidFill>
                <a:latin typeface="Karla"/>
                <a:ea typeface="Karla"/>
                <a:cs typeface="Karla"/>
                <a:sym typeface="Karla"/>
              </a:rPr>
              <a:t>interface</a:t>
            </a:r>
            <a:r>
              <a:rPr b="1" i="1" lang="en" sz="2150">
                <a:latin typeface="Karla"/>
                <a:ea typeface="Karla"/>
                <a:cs typeface="Karla"/>
                <a:sym typeface="Karla"/>
              </a:rPr>
              <a:t> </a:t>
            </a:r>
            <a:r>
              <a:rPr lang="en" sz="2150">
                <a:latin typeface="Karla"/>
                <a:ea typeface="Karla"/>
                <a:cs typeface="Karla"/>
                <a:sym typeface="Karla"/>
              </a:rPr>
              <a:t>parre à cette problématique. Elle permet </a:t>
            </a:r>
            <a:r>
              <a:rPr b="1" lang="en" sz="2150">
                <a:latin typeface="Karla"/>
                <a:ea typeface="Karla"/>
                <a:cs typeface="Karla"/>
                <a:sym typeface="Karla"/>
              </a:rPr>
              <a:t>d’imposer un contenu à des classes sans pour autant mettre en place un lien d’héritage</a:t>
            </a:r>
            <a:r>
              <a:rPr lang="en" sz="2150">
                <a:latin typeface="Karla"/>
                <a:ea typeface="Karla"/>
                <a:cs typeface="Karla"/>
                <a:sym typeface="Karla"/>
              </a:rPr>
              <a:t>.</a:t>
            </a:r>
            <a:endParaRPr sz="2150">
              <a:latin typeface="Karla"/>
              <a:ea typeface="Karla"/>
              <a:cs typeface="Karla"/>
              <a:sym typeface="Karla"/>
            </a:endParaRPr>
          </a:p>
          <a:p>
            <a:pPr indent="0" lvl="0" marL="0" rtl="0" algn="just">
              <a:lnSpc>
                <a:spcPct val="115000"/>
              </a:lnSpc>
              <a:spcBef>
                <a:spcPts val="0"/>
              </a:spcBef>
              <a:spcAft>
                <a:spcPts val="0"/>
              </a:spcAft>
              <a:buNone/>
            </a:pPr>
            <a:r>
              <a:t/>
            </a:r>
            <a:endParaRPr sz="2150">
              <a:latin typeface="Karla"/>
              <a:ea typeface="Karla"/>
              <a:cs typeface="Karla"/>
              <a:sym typeface="Karla"/>
            </a:endParaRPr>
          </a:p>
          <a:p>
            <a:pPr indent="0" lvl="0" marL="0" rtl="0" algn="just">
              <a:lnSpc>
                <a:spcPct val="115000"/>
              </a:lnSpc>
              <a:spcBef>
                <a:spcPts val="0"/>
              </a:spcBef>
              <a:spcAft>
                <a:spcPts val="0"/>
              </a:spcAft>
              <a:buNone/>
            </a:pPr>
            <a:r>
              <a:rPr lang="en" sz="2150">
                <a:latin typeface="Karla"/>
                <a:ea typeface="Karla"/>
                <a:cs typeface="Karla"/>
                <a:sym typeface="Karla"/>
              </a:rPr>
              <a:t>La relation qui existe entre une interface avec les classes qui les implémente est une relation </a:t>
            </a:r>
            <a:r>
              <a:rPr b="1" lang="en" sz="2150">
                <a:latin typeface="Karla"/>
                <a:ea typeface="Karla"/>
                <a:cs typeface="Karla"/>
                <a:sym typeface="Karla"/>
              </a:rPr>
              <a:t>“se comporte comme”</a:t>
            </a:r>
            <a:r>
              <a:rPr lang="en" sz="2150">
                <a:latin typeface="Karla"/>
                <a:ea typeface="Karla"/>
                <a:cs typeface="Karla"/>
                <a:sym typeface="Karla"/>
              </a:rPr>
              <a:t> et non </a:t>
            </a:r>
            <a:r>
              <a:rPr b="1" lang="en" sz="2150">
                <a:latin typeface="Karla"/>
                <a:ea typeface="Karla"/>
                <a:cs typeface="Karla"/>
                <a:sym typeface="Karla"/>
              </a:rPr>
              <a:t>“est un” comme dans l’héritage</a:t>
            </a:r>
            <a:r>
              <a:rPr lang="en" sz="2150">
                <a:latin typeface="Karla"/>
                <a:ea typeface="Karla"/>
                <a:cs typeface="Karla"/>
                <a:sym typeface="Karla"/>
              </a:rPr>
              <a:t>.</a:t>
            </a:r>
            <a:endParaRPr sz="2150">
              <a:latin typeface="Karla"/>
              <a:ea typeface="Karla"/>
              <a:cs typeface="Karla"/>
              <a:sym typeface="Karl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52" name="Shape 552"/>
        <p:cNvGrpSpPr/>
        <p:nvPr/>
      </p:nvGrpSpPr>
      <p:grpSpPr>
        <a:xfrm>
          <a:off x="0" y="0"/>
          <a:ext cx="0" cy="0"/>
          <a:chOff x="0" y="0"/>
          <a:chExt cx="0" cy="0"/>
        </a:xfrm>
      </p:grpSpPr>
      <p:sp>
        <p:nvSpPr>
          <p:cNvPr id="553" name="Google Shape;553;p71"/>
          <p:cNvSpPr txBox="1"/>
          <p:nvPr>
            <p:ph type="title"/>
          </p:nvPr>
        </p:nvSpPr>
        <p:spPr>
          <a:xfrm>
            <a:off x="1429925" y="677775"/>
            <a:ext cx="63900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Défintion</a:t>
            </a:r>
            <a:endParaRPr b="0" sz="2400">
              <a:solidFill>
                <a:schemeClr val="dk1"/>
              </a:solidFill>
              <a:latin typeface="Karla ExtraBold"/>
              <a:ea typeface="Karla ExtraBold"/>
              <a:cs typeface="Karla ExtraBold"/>
              <a:sym typeface="Karla ExtraBold"/>
            </a:endParaRPr>
          </a:p>
        </p:txBody>
      </p:sp>
      <p:sp>
        <p:nvSpPr>
          <p:cNvPr id="554" name="Google Shape;554;p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5" name="Google Shape;555;p7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56" name="Google Shape;556;p71"/>
          <p:cNvSpPr txBox="1"/>
          <p:nvPr/>
        </p:nvSpPr>
        <p:spPr>
          <a:xfrm>
            <a:off x="576850" y="1243600"/>
            <a:ext cx="6960300" cy="382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50">
                <a:latin typeface="Karla"/>
                <a:ea typeface="Karla"/>
                <a:cs typeface="Karla"/>
                <a:sym typeface="Karla"/>
              </a:rPr>
              <a:t>Comme les classes abstraites, </a:t>
            </a:r>
            <a:r>
              <a:rPr b="1" lang="en" sz="1150">
                <a:latin typeface="Karla"/>
                <a:ea typeface="Karla"/>
                <a:cs typeface="Karla"/>
                <a:sym typeface="Karla"/>
              </a:rPr>
              <a:t>les interfaces ne peuvent pas être instanciées</a:t>
            </a:r>
            <a:r>
              <a:rPr lang="en" sz="1150">
                <a:latin typeface="Karla"/>
                <a:ea typeface="Karla"/>
                <a:cs typeface="Karla"/>
                <a:sym typeface="Karla"/>
              </a:rPr>
              <a:t>. </a:t>
            </a:r>
            <a:endParaRPr sz="1150">
              <a:latin typeface="Karla"/>
              <a:ea typeface="Karla"/>
              <a:cs typeface="Karla"/>
              <a:sym typeface="Karla"/>
            </a:endParaRPr>
          </a:p>
          <a:p>
            <a:pPr indent="0" lvl="0" marL="0" rtl="0" algn="just">
              <a:lnSpc>
                <a:spcPct val="115000"/>
              </a:lnSpc>
              <a:spcBef>
                <a:spcPts val="0"/>
              </a:spcBef>
              <a:spcAft>
                <a:spcPts val="0"/>
              </a:spcAft>
              <a:buNone/>
            </a:pPr>
            <a:r>
              <a:rPr b="1" lang="en" sz="1150">
                <a:latin typeface="Karla"/>
                <a:ea typeface="Karla"/>
                <a:cs typeface="Karla"/>
                <a:sym typeface="Karla"/>
              </a:rPr>
              <a:t>Elles ne possèdent pas de constructeur</a:t>
            </a:r>
            <a:r>
              <a:rPr lang="en" sz="1150">
                <a:latin typeface="Karla"/>
                <a:ea typeface="Karla"/>
                <a:cs typeface="Karla"/>
                <a:sym typeface="Karla"/>
              </a:rPr>
              <a:t>.</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301625" lvl="0" marL="457200" rtl="0" algn="just">
              <a:lnSpc>
                <a:spcPct val="115000"/>
              </a:lnSpc>
              <a:spcBef>
                <a:spcPts val="0"/>
              </a:spcBef>
              <a:spcAft>
                <a:spcPts val="0"/>
              </a:spcAft>
              <a:buSzPts val="1150"/>
              <a:buFont typeface="Karla"/>
              <a:buChar char="❏"/>
            </a:pPr>
            <a:r>
              <a:rPr lang="en" sz="1150">
                <a:latin typeface="Karla"/>
                <a:ea typeface="Karla"/>
                <a:cs typeface="Karla"/>
                <a:sym typeface="Karla"/>
              </a:rPr>
              <a:t>Java ne nous oblige pas à ajouter le mot réservé </a:t>
            </a:r>
            <a:r>
              <a:rPr b="1" lang="en" sz="1150">
                <a:latin typeface="Karla"/>
                <a:ea typeface="Karla"/>
                <a:cs typeface="Karla"/>
                <a:sym typeface="Karla"/>
              </a:rPr>
              <a:t>abstract</a:t>
            </a:r>
            <a:r>
              <a:rPr lang="en" sz="1150">
                <a:latin typeface="Karla"/>
                <a:ea typeface="Karla"/>
                <a:cs typeface="Karla"/>
                <a:sym typeface="Karla"/>
              </a:rPr>
              <a:t> puisque </a:t>
            </a:r>
            <a:r>
              <a:rPr b="1" lang="en" sz="1150">
                <a:latin typeface="Karla"/>
                <a:ea typeface="Karla"/>
                <a:cs typeface="Karla"/>
                <a:sym typeface="Karla"/>
              </a:rPr>
              <a:t>toutes ces méthodes seront nécessairement abstraites, ainsi que publiques</a:t>
            </a:r>
            <a:r>
              <a:rPr lang="en" sz="1150">
                <a:latin typeface="Karla"/>
                <a:ea typeface="Karla"/>
                <a:cs typeface="Karla"/>
                <a:sym typeface="Karla"/>
              </a:rPr>
              <a:t>.</a:t>
            </a:r>
            <a:endParaRPr sz="1150">
              <a:latin typeface="Karla"/>
              <a:ea typeface="Karla"/>
              <a:cs typeface="Karla"/>
              <a:sym typeface="Karla"/>
            </a:endParaRPr>
          </a:p>
          <a:p>
            <a:pPr indent="-301625" lvl="0" marL="457200" rtl="0" algn="just">
              <a:lnSpc>
                <a:spcPct val="115000"/>
              </a:lnSpc>
              <a:spcBef>
                <a:spcPts val="0"/>
              </a:spcBef>
              <a:spcAft>
                <a:spcPts val="0"/>
              </a:spcAft>
              <a:buSzPts val="1150"/>
              <a:buFont typeface="Karla"/>
              <a:buChar char="❏"/>
            </a:pPr>
            <a:r>
              <a:rPr lang="en" sz="1150">
                <a:latin typeface="Karla"/>
                <a:ea typeface="Karla"/>
                <a:cs typeface="Karla"/>
                <a:sym typeface="Karla"/>
              </a:rPr>
              <a:t>Le mot-clé </a:t>
            </a:r>
            <a:r>
              <a:rPr b="1" lang="en" sz="1150">
                <a:latin typeface="Karla"/>
                <a:ea typeface="Karla"/>
                <a:cs typeface="Karla"/>
                <a:sym typeface="Karla"/>
              </a:rPr>
              <a:t>public n’est pas nécessaire non plus</a:t>
            </a:r>
            <a:r>
              <a:rPr lang="en" sz="1150">
                <a:latin typeface="Karla"/>
                <a:ea typeface="Karla"/>
                <a:cs typeface="Karla"/>
                <a:sym typeface="Karla"/>
              </a:rPr>
              <a:t>. Il en va de même pour les constantes d’une interface : elles sont toutes publiques.</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rPr lang="en" sz="1150">
                <a:latin typeface="Karla"/>
                <a:ea typeface="Karla"/>
                <a:cs typeface="Karla"/>
                <a:sym typeface="Karla"/>
              </a:rPr>
              <a:t>Mais comme ce sont des constantes, elles sont aussi toutes finales et statiques. Ces constantes sont initialisées en même temps qu’elles sont déclarées :</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b="1" sz="1150">
              <a:latin typeface="Karla"/>
              <a:ea typeface="Karla"/>
              <a:cs typeface="Karla"/>
              <a:sym typeface="Karla"/>
            </a:endParaRPr>
          </a:p>
          <a:p>
            <a:pPr indent="0" lvl="0" marL="0" rtl="0" algn="just">
              <a:lnSpc>
                <a:spcPct val="115000"/>
              </a:lnSpc>
              <a:spcBef>
                <a:spcPts val="0"/>
              </a:spcBef>
              <a:spcAft>
                <a:spcPts val="0"/>
              </a:spcAft>
              <a:buNone/>
            </a:pPr>
            <a:r>
              <a:t/>
            </a:r>
            <a:endParaRPr b="1"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rPr lang="en" sz="1150">
                <a:latin typeface="Karla"/>
                <a:ea typeface="Karla"/>
                <a:cs typeface="Karla"/>
                <a:sym typeface="Karla"/>
              </a:rPr>
              <a:t>Lien de la démo :</a:t>
            </a:r>
            <a:r>
              <a:rPr b="1" lang="en" sz="1150">
                <a:latin typeface="Karla"/>
                <a:ea typeface="Karla"/>
                <a:cs typeface="Karla"/>
                <a:sym typeface="Karla"/>
              </a:rPr>
              <a:t> </a:t>
            </a:r>
            <a:r>
              <a:rPr lang="en" sz="1150" u="sng">
                <a:solidFill>
                  <a:schemeClr val="hlink"/>
                </a:solidFill>
                <a:latin typeface="Karla"/>
                <a:ea typeface="Karla"/>
                <a:cs typeface="Karla"/>
                <a:sym typeface="Karla"/>
                <a:hlinkClick r:id="rId4"/>
              </a:rPr>
              <a:t>https://bit.ly/3w9VzaN</a:t>
            </a:r>
            <a:endParaRPr sz="1950">
              <a:solidFill>
                <a:schemeClr val="dk1"/>
              </a:solidFill>
              <a:latin typeface="Karla"/>
              <a:ea typeface="Karla"/>
              <a:cs typeface="Karla"/>
              <a:sym typeface="Karla"/>
            </a:endParaRPr>
          </a:p>
        </p:txBody>
      </p:sp>
      <p:sp>
        <p:nvSpPr>
          <p:cNvPr id="557" name="Google Shape;557;p71"/>
          <p:cNvSpPr txBox="1"/>
          <p:nvPr/>
        </p:nvSpPr>
        <p:spPr>
          <a:xfrm>
            <a:off x="653025" y="3466825"/>
            <a:ext cx="3014700" cy="1176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public interface  </a:t>
            </a:r>
            <a:r>
              <a:rPr b="1" lang="en" sz="1150">
                <a:solidFill>
                  <a:srgbClr val="FF0000"/>
                </a:solidFill>
                <a:latin typeface="Karla"/>
                <a:ea typeface="Karla"/>
                <a:cs typeface="Karla"/>
                <a:sym typeface="Karla"/>
              </a:rPr>
              <a:t>IMonInterface</a:t>
            </a:r>
            <a:r>
              <a:rPr b="1" lang="en" sz="1150">
                <a:solidFill>
                  <a:schemeClr val="dk1"/>
                </a:solidFill>
                <a:latin typeface="Karla"/>
                <a:ea typeface="Karla"/>
                <a:cs typeface="Karla"/>
                <a:sym typeface="Karla"/>
              </a:rPr>
              <a:t>{</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  int MA_CONSTANTE=5;</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  void maMethode();</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  Int maMethode2(int param);	</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a:t>
            </a:r>
            <a:endParaRPr b="1" sz="1450">
              <a:solidFill>
                <a:schemeClr val="dk1"/>
              </a:solidFill>
              <a:latin typeface="Karla"/>
              <a:ea typeface="Karla"/>
              <a:cs typeface="Karla"/>
              <a:sym typeface="Karla"/>
            </a:endParaRPr>
          </a:p>
        </p:txBody>
      </p:sp>
      <p:sp>
        <p:nvSpPr>
          <p:cNvPr id="558" name="Google Shape;558;p71"/>
          <p:cNvSpPr txBox="1"/>
          <p:nvPr/>
        </p:nvSpPr>
        <p:spPr>
          <a:xfrm>
            <a:off x="4039825" y="3494225"/>
            <a:ext cx="3525000" cy="1176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Class MaClass</a:t>
            </a:r>
            <a:r>
              <a:rPr b="1" lang="en" sz="1150">
                <a:solidFill>
                  <a:srgbClr val="FF0000"/>
                </a:solidFill>
                <a:latin typeface="Karla"/>
                <a:ea typeface="Karla"/>
                <a:cs typeface="Karla"/>
                <a:sym typeface="Karla"/>
              </a:rPr>
              <a:t> implements</a:t>
            </a:r>
            <a:r>
              <a:rPr b="1" lang="en" sz="1150">
                <a:solidFill>
                  <a:schemeClr val="dk1"/>
                </a:solidFill>
                <a:latin typeface="Karla"/>
                <a:ea typeface="Karla"/>
                <a:cs typeface="Karla"/>
                <a:sym typeface="Karla"/>
              </a:rPr>
              <a:t> IMonInterface{</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	</a:t>
            </a:r>
            <a:r>
              <a:rPr b="1" lang="en" sz="1150">
                <a:solidFill>
                  <a:schemeClr val="accent4"/>
                </a:solidFill>
                <a:latin typeface="Karla"/>
                <a:ea typeface="Karla"/>
                <a:cs typeface="Karla"/>
                <a:sym typeface="Karla"/>
              </a:rPr>
              <a:t>@override</a:t>
            </a:r>
            <a:endParaRPr b="1" sz="1150">
              <a:solidFill>
                <a:schemeClr val="accent4"/>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	void maMethode(){...}</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	Void maMethode2(int param){...}</a:t>
            </a:r>
            <a:endParaRPr b="1" sz="11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150">
                <a:solidFill>
                  <a:schemeClr val="dk1"/>
                </a:solidFill>
                <a:latin typeface="Karla"/>
                <a:ea typeface="Karla"/>
                <a:cs typeface="Karla"/>
                <a:sym typeface="Karla"/>
              </a:rPr>
              <a:t>}</a:t>
            </a:r>
            <a:endParaRPr b="1" sz="1450">
              <a:solidFill>
                <a:schemeClr val="dk1"/>
              </a:solidFill>
              <a:latin typeface="Karla"/>
              <a:ea typeface="Karla"/>
              <a:cs typeface="Karla"/>
              <a:sym typeface="Karl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62" name="Shape 562"/>
        <p:cNvGrpSpPr/>
        <p:nvPr/>
      </p:nvGrpSpPr>
      <p:grpSpPr>
        <a:xfrm>
          <a:off x="0" y="0"/>
          <a:ext cx="0" cy="0"/>
          <a:chOff x="0" y="0"/>
          <a:chExt cx="0" cy="0"/>
        </a:xfrm>
      </p:grpSpPr>
      <p:sp>
        <p:nvSpPr>
          <p:cNvPr id="563" name="Google Shape;563;p72"/>
          <p:cNvSpPr txBox="1"/>
          <p:nvPr>
            <p:ph type="title"/>
          </p:nvPr>
        </p:nvSpPr>
        <p:spPr>
          <a:xfrm>
            <a:off x="1429925" y="677775"/>
            <a:ext cx="63900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Interface et Héritage</a:t>
            </a:r>
            <a:endParaRPr b="0" sz="2400">
              <a:solidFill>
                <a:schemeClr val="dk1"/>
              </a:solidFill>
              <a:latin typeface="Karla ExtraBold"/>
              <a:ea typeface="Karla ExtraBold"/>
              <a:cs typeface="Karla ExtraBold"/>
              <a:sym typeface="Karla ExtraBold"/>
            </a:endParaRPr>
          </a:p>
        </p:txBody>
      </p:sp>
      <p:sp>
        <p:nvSpPr>
          <p:cNvPr id="564" name="Google Shape;564;p7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5" name="Google Shape;565;p7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66" name="Google Shape;566;p72"/>
          <p:cNvSpPr txBox="1"/>
          <p:nvPr/>
        </p:nvSpPr>
        <p:spPr>
          <a:xfrm>
            <a:off x="576850" y="1243600"/>
            <a:ext cx="6960300" cy="245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50">
                <a:latin typeface="Karla"/>
                <a:ea typeface="Karla"/>
                <a:cs typeface="Karla"/>
                <a:sym typeface="Karla"/>
              </a:rPr>
              <a:t>Les interfaces peuvent être liées entre elles par un lien d’héritage. Les sous-interfaces héritent du contenu des super-interfaces, et le lien d’héritage est établi par le mot-clé extends.</a:t>
            </a:r>
            <a:endParaRPr sz="16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t/>
            </a:r>
            <a:endParaRPr sz="1150">
              <a:latin typeface="Karla"/>
              <a:ea typeface="Karla"/>
              <a:cs typeface="Karla"/>
              <a:sym typeface="Karla"/>
            </a:endParaRPr>
          </a:p>
          <a:p>
            <a:pPr indent="0" lvl="0" marL="0" rtl="0" algn="just">
              <a:lnSpc>
                <a:spcPct val="115000"/>
              </a:lnSpc>
              <a:spcBef>
                <a:spcPts val="0"/>
              </a:spcBef>
              <a:spcAft>
                <a:spcPts val="0"/>
              </a:spcAft>
              <a:buNone/>
            </a:pPr>
            <a:r>
              <a:rPr b="1" lang="en" sz="1950">
                <a:solidFill>
                  <a:schemeClr val="dk1"/>
                </a:solidFill>
                <a:latin typeface="Karla"/>
                <a:ea typeface="Karla"/>
                <a:cs typeface="Karla"/>
                <a:sym typeface="Karla"/>
              </a:rPr>
              <a:t>interface A{...}</a:t>
            </a:r>
            <a:endParaRPr b="1" sz="19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950">
                <a:solidFill>
                  <a:schemeClr val="dk1"/>
                </a:solidFill>
                <a:latin typeface="Karla"/>
                <a:ea typeface="Karla"/>
                <a:cs typeface="Karla"/>
                <a:sym typeface="Karla"/>
              </a:rPr>
              <a:t>interface B extends A{...}</a:t>
            </a:r>
            <a:endParaRPr b="1" sz="1950">
              <a:solidFill>
                <a:schemeClr val="dk1"/>
              </a:solidFill>
              <a:latin typeface="Karla"/>
              <a:ea typeface="Karla"/>
              <a:cs typeface="Karla"/>
              <a:sym typeface="Karla"/>
            </a:endParaRPr>
          </a:p>
          <a:p>
            <a:pPr indent="0" lvl="0" marL="0" rtl="0" algn="just">
              <a:lnSpc>
                <a:spcPct val="115000"/>
              </a:lnSpc>
              <a:spcBef>
                <a:spcPts val="0"/>
              </a:spcBef>
              <a:spcAft>
                <a:spcPts val="0"/>
              </a:spcAft>
              <a:buNone/>
            </a:pPr>
            <a:r>
              <a:rPr b="1" lang="en" sz="1950">
                <a:solidFill>
                  <a:schemeClr val="dk1"/>
                </a:solidFill>
                <a:latin typeface="Karla"/>
                <a:ea typeface="Karla"/>
                <a:cs typeface="Karla"/>
                <a:sym typeface="Karla"/>
              </a:rPr>
              <a:t>Interface C extends A{...}</a:t>
            </a:r>
            <a:endParaRPr b="1" sz="1950">
              <a:solidFill>
                <a:schemeClr val="dk1"/>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Classes</a:t>
            </a:r>
            <a:endParaRPr b="0" sz="2400">
              <a:solidFill>
                <a:schemeClr val="dk1"/>
              </a:solidFill>
              <a:latin typeface="Karla ExtraBold"/>
              <a:ea typeface="Karla ExtraBold"/>
              <a:cs typeface="Karla ExtraBold"/>
              <a:sym typeface="Karla ExtraBold"/>
            </a:endParaRPr>
          </a:p>
        </p:txBody>
      </p:sp>
      <p:sp>
        <p:nvSpPr>
          <p:cNvPr id="117" name="Google Shape;117;p1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18" name="Google Shape;118;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20" name="Google Shape;120;p19"/>
          <p:cNvSpPr txBox="1"/>
          <p:nvPr/>
        </p:nvSpPr>
        <p:spPr>
          <a:xfrm>
            <a:off x="653025" y="1363100"/>
            <a:ext cx="6767100" cy="250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Une classe est un </a:t>
            </a:r>
            <a:r>
              <a:rPr b="1" lang="en" sz="1300">
                <a:solidFill>
                  <a:schemeClr val="dk1"/>
                </a:solidFill>
                <a:latin typeface="Karla"/>
                <a:ea typeface="Karla"/>
                <a:cs typeface="Karla"/>
                <a:sym typeface="Karla"/>
              </a:rPr>
              <a:t>nouveau type de données</a:t>
            </a:r>
            <a:r>
              <a:rPr lang="en" sz="1300">
                <a:solidFill>
                  <a:schemeClr val="dk1"/>
                </a:solidFill>
                <a:latin typeface="Karla"/>
                <a:ea typeface="Karla"/>
                <a:cs typeface="Karla"/>
                <a:sym typeface="Karla"/>
              </a:rPr>
              <a:t> dont les instances sont des objets.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Voici la syntaxe de déclaration :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dk1"/>
                </a:solidFill>
                <a:latin typeface="Karla"/>
                <a:ea typeface="Karla"/>
                <a:cs typeface="Karla"/>
                <a:sym typeface="Karla"/>
              </a:rPr>
              <a:t>class Personne{...}</a:t>
            </a:r>
            <a:endParaRPr b="1"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Une fois la nouvelle classe définie, il est possible de déclarer des variables du nouveau type, qui sont des objets :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dk1"/>
                </a:solidFill>
                <a:latin typeface="Karla"/>
                <a:ea typeface="Karla"/>
                <a:cs typeface="Karla"/>
                <a:sym typeface="Karla"/>
              </a:rPr>
              <a:t>Personne moi ;</a:t>
            </a:r>
            <a:endParaRPr sz="1300">
              <a:solidFill>
                <a:schemeClr val="dk1"/>
              </a:solidFill>
              <a:latin typeface="Karla"/>
              <a:ea typeface="Karla"/>
              <a:cs typeface="Karla"/>
              <a:sym typeface="Karl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70" name="Shape 570"/>
        <p:cNvGrpSpPr/>
        <p:nvPr/>
      </p:nvGrpSpPr>
      <p:grpSpPr>
        <a:xfrm>
          <a:off x="0" y="0"/>
          <a:ext cx="0" cy="0"/>
          <a:chOff x="0" y="0"/>
          <a:chExt cx="0" cy="0"/>
        </a:xfrm>
      </p:grpSpPr>
      <p:sp>
        <p:nvSpPr>
          <p:cNvPr id="571" name="Google Shape;571;p73"/>
          <p:cNvSpPr txBox="1"/>
          <p:nvPr>
            <p:ph type="title"/>
          </p:nvPr>
        </p:nvSpPr>
        <p:spPr>
          <a:xfrm>
            <a:off x="1429925" y="677775"/>
            <a:ext cx="7012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Interfaces vs classes abstraites</a:t>
            </a:r>
            <a:endParaRPr b="0" sz="2400">
              <a:solidFill>
                <a:schemeClr val="dk1"/>
              </a:solidFill>
              <a:latin typeface="Karla ExtraBold"/>
              <a:ea typeface="Karla ExtraBold"/>
              <a:cs typeface="Karla ExtraBold"/>
              <a:sym typeface="Karla ExtraBold"/>
            </a:endParaRPr>
          </a:p>
        </p:txBody>
      </p:sp>
      <p:sp>
        <p:nvSpPr>
          <p:cNvPr id="572" name="Google Shape;572;p7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3" name="Google Shape;573;p7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74" name="Google Shape;574;p73"/>
          <p:cNvSpPr txBox="1"/>
          <p:nvPr/>
        </p:nvSpPr>
        <p:spPr>
          <a:xfrm>
            <a:off x="576850" y="1167400"/>
            <a:ext cx="7535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Karla"/>
                <a:ea typeface="Karla"/>
                <a:cs typeface="Karla"/>
                <a:sym typeface="Karla"/>
              </a:rPr>
              <a:t>Remarquons que l’introduction des méthodes abstraites </a:t>
            </a:r>
            <a:r>
              <a:rPr b="1" lang="en" sz="1700">
                <a:solidFill>
                  <a:schemeClr val="dk1"/>
                </a:solidFill>
                <a:latin typeface="Karla"/>
                <a:ea typeface="Karla"/>
                <a:cs typeface="Karla"/>
                <a:sym typeface="Karla"/>
              </a:rPr>
              <a:t>rapproche beaucoup les interfaces des classes abstraites</a:t>
            </a:r>
            <a:r>
              <a:rPr lang="en" sz="1700">
                <a:solidFill>
                  <a:schemeClr val="dk1"/>
                </a:solidFill>
                <a:latin typeface="Karla"/>
                <a:ea typeface="Karla"/>
                <a:cs typeface="Karla"/>
                <a:sym typeface="Karla"/>
              </a:rPr>
              <a:t>.</a:t>
            </a:r>
            <a:endParaRPr sz="1700">
              <a:solidFill>
                <a:schemeClr val="dk1"/>
              </a:solidFill>
              <a:latin typeface="Karla"/>
              <a:ea typeface="Karla"/>
              <a:cs typeface="Karla"/>
              <a:sym typeface="Karla"/>
            </a:endParaRPr>
          </a:p>
          <a:p>
            <a:pPr indent="0" lvl="0" marL="0" rtl="0" algn="l">
              <a:spcBef>
                <a:spcPts val="0"/>
              </a:spcBef>
              <a:spcAft>
                <a:spcPts val="0"/>
              </a:spcAft>
              <a:buNone/>
            </a:pPr>
            <a:r>
              <a:t/>
            </a:r>
            <a:endParaRPr sz="1700">
              <a:solidFill>
                <a:schemeClr val="dk1"/>
              </a:solidFill>
              <a:latin typeface="Karla"/>
              <a:ea typeface="Karla"/>
              <a:cs typeface="Karla"/>
              <a:sym typeface="Karla"/>
            </a:endParaRPr>
          </a:p>
          <a:p>
            <a:pPr indent="0" lvl="0" marL="0" rtl="0" algn="l">
              <a:spcBef>
                <a:spcPts val="0"/>
              </a:spcBef>
              <a:spcAft>
                <a:spcPts val="0"/>
              </a:spcAft>
              <a:buNone/>
            </a:pPr>
            <a:r>
              <a:rPr lang="en" sz="1700">
                <a:solidFill>
                  <a:schemeClr val="dk1"/>
                </a:solidFill>
                <a:latin typeface="Karla"/>
                <a:ea typeface="Karla"/>
                <a:cs typeface="Karla"/>
                <a:sym typeface="Karla"/>
              </a:rPr>
              <a:t>La question se pose donc de quand utiliser une interface et quand une classe abstraite ?</a:t>
            </a:r>
            <a:endParaRPr sz="1700">
              <a:solidFill>
                <a:schemeClr val="dk1"/>
              </a:solidFill>
              <a:latin typeface="Karla"/>
              <a:ea typeface="Karla"/>
              <a:cs typeface="Karla"/>
              <a:sym typeface="Karla"/>
            </a:endParaRPr>
          </a:p>
          <a:p>
            <a:pPr indent="0" lvl="0" marL="0" rtl="0" algn="l">
              <a:spcBef>
                <a:spcPts val="0"/>
              </a:spcBef>
              <a:spcAft>
                <a:spcPts val="0"/>
              </a:spcAft>
              <a:buNone/>
            </a:pPr>
            <a:r>
              <a:t/>
            </a:r>
            <a:endParaRPr sz="1700">
              <a:solidFill>
                <a:schemeClr val="dk1"/>
              </a:solidFill>
              <a:latin typeface="Karla"/>
              <a:ea typeface="Karla"/>
              <a:cs typeface="Karla"/>
              <a:sym typeface="Karla"/>
            </a:endParaRPr>
          </a:p>
          <a:p>
            <a:pPr indent="0" lvl="0" marL="0" rtl="0" algn="l">
              <a:spcBef>
                <a:spcPts val="0"/>
              </a:spcBef>
              <a:spcAft>
                <a:spcPts val="0"/>
              </a:spcAft>
              <a:buNone/>
            </a:pPr>
            <a:r>
              <a:rPr lang="en" sz="1700">
                <a:solidFill>
                  <a:schemeClr val="dk1"/>
                </a:solidFill>
                <a:latin typeface="Karla"/>
                <a:ea typeface="Karla"/>
                <a:cs typeface="Karla"/>
                <a:sym typeface="Karla"/>
              </a:rPr>
              <a:t>La principale différence entre les deux réside dans le fait que les </a:t>
            </a:r>
            <a:r>
              <a:rPr b="1" lang="en" sz="1700">
                <a:solidFill>
                  <a:schemeClr val="dk1"/>
                </a:solidFill>
                <a:latin typeface="Karla"/>
                <a:ea typeface="Karla"/>
                <a:cs typeface="Karla"/>
                <a:sym typeface="Karla"/>
              </a:rPr>
              <a:t>interfaces ne peuvent pas avoir d’état – de variables d’instance</a:t>
            </a:r>
            <a:r>
              <a:rPr lang="en" sz="1700">
                <a:solidFill>
                  <a:schemeClr val="dk1"/>
                </a:solidFill>
                <a:latin typeface="Karla"/>
                <a:ea typeface="Karla"/>
                <a:cs typeface="Karla"/>
                <a:sym typeface="Karla"/>
              </a:rPr>
              <a:t>. Elles ne possèdent que des </a:t>
            </a:r>
            <a:r>
              <a:rPr b="1" lang="en" sz="1700">
                <a:solidFill>
                  <a:schemeClr val="dk1"/>
                </a:solidFill>
                <a:latin typeface="Karla"/>
                <a:ea typeface="Karla"/>
                <a:cs typeface="Karla"/>
                <a:sym typeface="Karla"/>
              </a:rPr>
              <a:t>constantes et elles n’ont pas de constructeur</a:t>
            </a:r>
            <a:r>
              <a:rPr lang="en" sz="1700">
                <a:solidFill>
                  <a:schemeClr val="dk1"/>
                </a:solidFill>
                <a:latin typeface="Karla"/>
                <a:ea typeface="Karla"/>
                <a:cs typeface="Karla"/>
                <a:sym typeface="Karla"/>
              </a:rPr>
              <a:t>.</a:t>
            </a:r>
            <a:endParaRPr sz="1700">
              <a:solidFill>
                <a:schemeClr val="dk1"/>
              </a:solidFill>
              <a:latin typeface="Karla"/>
              <a:ea typeface="Karla"/>
              <a:cs typeface="Karla"/>
              <a:sym typeface="Karla"/>
            </a:endParaRPr>
          </a:p>
          <a:p>
            <a:pPr indent="0" lvl="0" marL="0" rtl="0" algn="l">
              <a:spcBef>
                <a:spcPts val="0"/>
              </a:spcBef>
              <a:spcAft>
                <a:spcPts val="0"/>
              </a:spcAft>
              <a:buNone/>
            </a:pPr>
            <a:r>
              <a:t/>
            </a:r>
            <a:endParaRPr sz="1700">
              <a:solidFill>
                <a:schemeClr val="dk1"/>
              </a:solidFill>
              <a:latin typeface="Karla"/>
              <a:ea typeface="Karla"/>
              <a:cs typeface="Karla"/>
              <a:sym typeface="Karla"/>
            </a:endParaRPr>
          </a:p>
          <a:p>
            <a:pPr indent="0" lvl="0" marL="0" rtl="0" algn="l">
              <a:spcBef>
                <a:spcPts val="0"/>
              </a:spcBef>
              <a:spcAft>
                <a:spcPts val="0"/>
              </a:spcAft>
              <a:buNone/>
            </a:pPr>
            <a:r>
              <a:rPr lang="en" sz="1700">
                <a:solidFill>
                  <a:schemeClr val="dk1"/>
                </a:solidFill>
                <a:latin typeface="Karla"/>
                <a:ea typeface="Karla"/>
                <a:cs typeface="Karla"/>
                <a:sym typeface="Karla"/>
              </a:rPr>
              <a:t>Pour cette raison, nous utilisons des interfaces quand nous voulons </a:t>
            </a:r>
            <a:r>
              <a:rPr b="1" lang="en" sz="1700">
                <a:solidFill>
                  <a:schemeClr val="dk1"/>
                </a:solidFill>
                <a:latin typeface="Karla"/>
                <a:ea typeface="Karla"/>
                <a:cs typeface="Karla"/>
                <a:sym typeface="Karla"/>
              </a:rPr>
              <a:t>modéliser un comportement ou un lien fonctionnel qui est indépendant d’un éventuel état de l’objet</a:t>
            </a:r>
            <a:r>
              <a:rPr lang="en" sz="1700">
                <a:solidFill>
                  <a:schemeClr val="dk1"/>
                </a:solidFill>
                <a:latin typeface="Karla"/>
                <a:ea typeface="Karla"/>
                <a:cs typeface="Karla"/>
                <a:sym typeface="Karla"/>
              </a:rPr>
              <a:t>. Tandis que nous utilisons des classes abstraites quand les objets ont des états.</a:t>
            </a:r>
            <a:endParaRPr sz="1650">
              <a:latin typeface="Karla"/>
              <a:ea typeface="Karla"/>
              <a:cs typeface="Karla"/>
              <a:sym typeface="Karl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78" name="Shape 578"/>
        <p:cNvGrpSpPr/>
        <p:nvPr/>
      </p:nvGrpSpPr>
      <p:grpSpPr>
        <a:xfrm>
          <a:off x="0" y="0"/>
          <a:ext cx="0" cy="0"/>
          <a:chOff x="0" y="0"/>
          <a:chExt cx="0" cy="0"/>
        </a:xfrm>
      </p:grpSpPr>
      <p:sp>
        <p:nvSpPr>
          <p:cNvPr id="579" name="Google Shape;579;p74"/>
          <p:cNvSpPr txBox="1"/>
          <p:nvPr>
            <p:ph type="title"/>
          </p:nvPr>
        </p:nvSpPr>
        <p:spPr>
          <a:xfrm>
            <a:off x="1429925" y="677775"/>
            <a:ext cx="7012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Exercices</a:t>
            </a:r>
            <a:endParaRPr b="0" sz="2400">
              <a:solidFill>
                <a:schemeClr val="dk1"/>
              </a:solidFill>
              <a:latin typeface="Karla ExtraBold"/>
              <a:ea typeface="Karla ExtraBold"/>
              <a:cs typeface="Karla ExtraBold"/>
              <a:sym typeface="Karla ExtraBold"/>
            </a:endParaRPr>
          </a:p>
        </p:txBody>
      </p:sp>
      <p:sp>
        <p:nvSpPr>
          <p:cNvPr id="580" name="Google Shape;580;p7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1" name="Google Shape;581;p7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82" name="Google Shape;582;p74"/>
          <p:cNvSpPr txBox="1"/>
          <p:nvPr/>
        </p:nvSpPr>
        <p:spPr>
          <a:xfrm>
            <a:off x="692325" y="2117900"/>
            <a:ext cx="7535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u="sng">
                <a:solidFill>
                  <a:schemeClr val="hlink"/>
                </a:solidFill>
                <a:latin typeface="Karla"/>
                <a:ea typeface="Karla"/>
                <a:cs typeface="Karla"/>
                <a:sym typeface="Karla"/>
                <a:hlinkClick r:id="rId4"/>
              </a:rPr>
              <a:t>https://docs.google.com/document/d/1JcpiGsnuP8fHJczmDpHuS4ZRu38JPcNquXw98__mFuw/edit?usp=sharing</a:t>
            </a:r>
            <a:endParaRPr sz="1650">
              <a:latin typeface="Karla"/>
              <a:ea typeface="Karla"/>
              <a:cs typeface="Karla"/>
              <a:sym typeface="Karl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86" name="Shape 586"/>
        <p:cNvGrpSpPr/>
        <p:nvPr/>
      </p:nvGrpSpPr>
      <p:grpSpPr>
        <a:xfrm>
          <a:off x="0" y="0"/>
          <a:ext cx="0" cy="0"/>
          <a:chOff x="0" y="0"/>
          <a:chExt cx="0" cy="0"/>
        </a:xfrm>
      </p:grpSpPr>
      <p:sp>
        <p:nvSpPr>
          <p:cNvPr id="587" name="Google Shape;587;p75"/>
          <p:cNvSpPr txBox="1"/>
          <p:nvPr>
            <p:ph idx="4294967295" type="ctrTitle"/>
          </p:nvPr>
        </p:nvSpPr>
        <p:spPr>
          <a:xfrm>
            <a:off x="2693175" y="1968800"/>
            <a:ext cx="4216500" cy="1569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7200">
                <a:solidFill>
                  <a:srgbClr val="FFFFFF"/>
                </a:solidFill>
                <a:latin typeface="Roboto"/>
                <a:ea typeface="Roboto"/>
                <a:cs typeface="Roboto"/>
                <a:sym typeface="Roboto"/>
              </a:rPr>
              <a:t>THE END</a:t>
            </a:r>
            <a:r>
              <a:rPr lang="en" sz="7200">
                <a:solidFill>
                  <a:srgbClr val="FFFFFF"/>
                </a:solidFill>
                <a:latin typeface="Roboto"/>
                <a:ea typeface="Roboto"/>
                <a:cs typeface="Roboto"/>
                <a:sym typeface="Roboto"/>
              </a:rPr>
              <a:t>.</a:t>
            </a:r>
            <a:endParaRPr sz="7200">
              <a:solidFill>
                <a:srgbClr val="FFFFFF"/>
              </a:solidFill>
              <a:latin typeface="Roboto"/>
              <a:ea typeface="Roboto"/>
              <a:cs typeface="Roboto"/>
              <a:sym typeface="Roboto"/>
            </a:endParaRPr>
          </a:p>
          <a:p>
            <a:pPr indent="0" lvl="0" marL="0" rtl="0" algn="l">
              <a:spcBef>
                <a:spcPts val="0"/>
              </a:spcBef>
              <a:spcAft>
                <a:spcPts val="0"/>
              </a:spcAft>
              <a:buNone/>
            </a:pPr>
            <a:r>
              <a:t/>
            </a:r>
            <a:endParaRPr b="0" sz="1800">
              <a:solidFill>
                <a:srgbClr val="FFFFFF"/>
              </a:solidFill>
              <a:latin typeface="Roboto"/>
              <a:ea typeface="Roboto"/>
              <a:cs typeface="Roboto"/>
              <a:sym typeface="Roboto"/>
            </a:endParaRPr>
          </a:p>
        </p:txBody>
      </p:sp>
      <p:sp>
        <p:nvSpPr>
          <p:cNvPr id="588" name="Google Shape;588;p7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9" name="Google Shape;589;p75"/>
          <p:cNvPicPr preferRelativeResize="0"/>
          <p:nvPr/>
        </p:nvPicPr>
        <p:blipFill>
          <a:blip r:embed="rId3">
            <a:alphaModFix/>
          </a:blip>
          <a:stretch>
            <a:fillRect/>
          </a:stretch>
        </p:blipFill>
        <p:spPr>
          <a:xfrm>
            <a:off x="287900" y="392700"/>
            <a:ext cx="1203550" cy="120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Classes</a:t>
            </a:r>
            <a:endParaRPr b="0" sz="2400">
              <a:solidFill>
                <a:schemeClr val="dk1"/>
              </a:solidFill>
              <a:latin typeface="Karla ExtraBold"/>
              <a:ea typeface="Karla ExtraBold"/>
              <a:cs typeface="Karla ExtraBold"/>
              <a:sym typeface="Karla ExtraBold"/>
            </a:endParaRPr>
          </a:p>
        </p:txBody>
      </p:sp>
      <p:sp>
        <p:nvSpPr>
          <p:cNvPr id="126" name="Google Shape;126;p2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27" name="Google Shape;127;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29" name="Google Shape;129;p20"/>
          <p:cNvSpPr txBox="1"/>
          <p:nvPr/>
        </p:nvSpPr>
        <p:spPr>
          <a:xfrm>
            <a:off x="653025" y="1363100"/>
            <a:ext cx="6767100" cy="309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Lorsque l’on souhaite déclarer plusieurs classes dans un même programme, il existe deux façons de faire : </a:t>
            </a:r>
            <a:endParaRPr sz="1300">
              <a:solidFill>
                <a:schemeClr val="dk1"/>
              </a:solidFill>
              <a:latin typeface="Karla"/>
              <a:ea typeface="Karla"/>
              <a:cs typeface="Karla"/>
              <a:sym typeface="Karla"/>
            </a:endParaRPr>
          </a:p>
          <a:p>
            <a:pPr indent="-311150" lvl="0" marL="457200" rtl="0" algn="l">
              <a:lnSpc>
                <a:spcPct val="150000"/>
              </a:lnSpc>
              <a:spcBef>
                <a:spcPts val="1200"/>
              </a:spcBef>
              <a:spcAft>
                <a:spcPts val="0"/>
              </a:spcAft>
              <a:buClr>
                <a:schemeClr val="dk1"/>
              </a:buClr>
              <a:buSzPts val="1300"/>
              <a:buFont typeface="Karla"/>
              <a:buAutoNum type="arabicPeriod"/>
            </a:pPr>
            <a:r>
              <a:rPr lang="en" sz="1300">
                <a:solidFill>
                  <a:schemeClr val="dk1"/>
                </a:solidFill>
                <a:latin typeface="Karla"/>
                <a:ea typeface="Karla"/>
                <a:cs typeface="Karla"/>
                <a:sym typeface="Karla"/>
              </a:rPr>
              <a:t>La première consiste à déclarer plusieurs classes dans un même fichier. Ici la commande </a:t>
            </a:r>
            <a:r>
              <a:rPr b="1" lang="en" sz="1300">
                <a:solidFill>
                  <a:schemeClr val="dk1"/>
                </a:solidFill>
                <a:latin typeface="Karla"/>
                <a:ea typeface="Karla"/>
                <a:cs typeface="Karla"/>
                <a:sym typeface="Karla"/>
              </a:rPr>
              <a:t>“</a:t>
            </a:r>
            <a:r>
              <a:rPr b="1" lang="en" sz="1300">
                <a:solidFill>
                  <a:srgbClr val="FF0000"/>
                </a:solidFill>
                <a:latin typeface="Karla"/>
                <a:ea typeface="Karla"/>
                <a:cs typeface="Karla"/>
                <a:sym typeface="Karla"/>
              </a:rPr>
              <a:t>java</a:t>
            </a:r>
            <a:r>
              <a:rPr b="1" lang="en" sz="1300">
                <a:solidFill>
                  <a:schemeClr val="dk1"/>
                </a:solidFill>
                <a:latin typeface="Karla"/>
                <a:ea typeface="Karla"/>
                <a:cs typeface="Karla"/>
                <a:sym typeface="Karla"/>
              </a:rPr>
              <a:t> </a:t>
            </a:r>
            <a:r>
              <a:rPr b="1" lang="en" sz="1300">
                <a:solidFill>
                  <a:schemeClr val="accent1"/>
                </a:solidFill>
                <a:latin typeface="Karla"/>
                <a:ea typeface="Karla"/>
                <a:cs typeface="Karla"/>
                <a:sym typeface="Karla"/>
              </a:rPr>
              <a:t>nom_fichier.java</a:t>
            </a:r>
            <a:r>
              <a:rPr b="1" lang="en" sz="1300">
                <a:solidFill>
                  <a:schemeClr val="dk1"/>
                </a:solidFill>
                <a:latin typeface="Karla"/>
                <a:ea typeface="Karla"/>
                <a:cs typeface="Karla"/>
                <a:sym typeface="Karla"/>
              </a:rPr>
              <a:t>”</a:t>
            </a:r>
            <a:r>
              <a:rPr lang="en" sz="1300">
                <a:solidFill>
                  <a:schemeClr val="dk1"/>
                </a:solidFill>
                <a:latin typeface="Karla"/>
                <a:ea typeface="Karla"/>
                <a:cs typeface="Karla"/>
                <a:sym typeface="Karla"/>
              </a:rPr>
              <a:t> va être lancée pour la compilation et créer plusieurs fichier </a:t>
            </a:r>
            <a:r>
              <a:rPr b="1" lang="en" sz="1300">
                <a:solidFill>
                  <a:schemeClr val="dk1"/>
                </a:solidFill>
                <a:latin typeface="Karla"/>
                <a:ea typeface="Karla"/>
                <a:cs typeface="Karla"/>
                <a:sym typeface="Karla"/>
              </a:rPr>
              <a:t>“</a:t>
            </a:r>
            <a:r>
              <a:rPr b="1" lang="en" sz="1300">
                <a:solidFill>
                  <a:schemeClr val="accent1"/>
                </a:solidFill>
                <a:latin typeface="Karla"/>
                <a:ea typeface="Karla"/>
                <a:cs typeface="Karla"/>
                <a:sym typeface="Karla"/>
              </a:rPr>
              <a:t>nom_fichier.class</a:t>
            </a:r>
            <a:r>
              <a:rPr b="1" lang="en" sz="1300">
                <a:solidFill>
                  <a:schemeClr val="dk1"/>
                </a:solidFill>
                <a:latin typeface="Karla"/>
                <a:ea typeface="Karla"/>
                <a:cs typeface="Karla"/>
                <a:sym typeface="Karla"/>
              </a:rPr>
              <a:t>”</a:t>
            </a:r>
            <a:r>
              <a:rPr lang="en" sz="1300">
                <a:solidFill>
                  <a:schemeClr val="dk1"/>
                </a:solidFill>
                <a:latin typeface="Karla"/>
                <a:ea typeface="Karla"/>
                <a:cs typeface="Karla"/>
                <a:sym typeface="Karla"/>
              </a:rPr>
              <a:t> pour chaque classe.</a:t>
            </a:r>
            <a:br>
              <a:rPr lang="en" sz="1300">
                <a:solidFill>
                  <a:schemeClr val="dk1"/>
                </a:solidFill>
                <a:latin typeface="Karla"/>
                <a:ea typeface="Karla"/>
                <a:cs typeface="Karla"/>
                <a:sym typeface="Karla"/>
              </a:rPr>
            </a:br>
            <a:endParaRPr sz="1300">
              <a:solidFill>
                <a:schemeClr val="dk1"/>
              </a:solidFill>
              <a:latin typeface="Karla"/>
              <a:ea typeface="Karla"/>
              <a:cs typeface="Karla"/>
              <a:sym typeface="Karla"/>
            </a:endParaRPr>
          </a:p>
          <a:p>
            <a:pPr indent="-311150" lvl="0" marL="457200" rtl="0" algn="l">
              <a:lnSpc>
                <a:spcPct val="150000"/>
              </a:lnSpc>
              <a:spcBef>
                <a:spcPts val="0"/>
              </a:spcBef>
              <a:spcAft>
                <a:spcPts val="0"/>
              </a:spcAft>
              <a:buClr>
                <a:schemeClr val="dk1"/>
              </a:buClr>
              <a:buSzPts val="1300"/>
              <a:buFont typeface="Karla"/>
              <a:buAutoNum type="arabicPeriod"/>
            </a:pPr>
            <a:r>
              <a:rPr lang="en" sz="1300">
                <a:solidFill>
                  <a:schemeClr val="dk1"/>
                </a:solidFill>
                <a:latin typeface="Karla"/>
                <a:ea typeface="Karla"/>
                <a:cs typeface="Karla"/>
                <a:sym typeface="Karla"/>
              </a:rPr>
              <a:t>Déclarer </a:t>
            </a:r>
            <a:r>
              <a:rPr b="1" lang="en" sz="1300">
                <a:solidFill>
                  <a:schemeClr val="dk1"/>
                </a:solidFill>
                <a:latin typeface="Karla"/>
                <a:ea typeface="Karla"/>
                <a:cs typeface="Karla"/>
                <a:sym typeface="Karla"/>
              </a:rPr>
              <a:t>une classe par fichier</a:t>
            </a:r>
            <a:r>
              <a:rPr lang="en" sz="1300">
                <a:solidFill>
                  <a:schemeClr val="dk1"/>
                </a:solidFill>
                <a:latin typeface="Karla"/>
                <a:ea typeface="Karla"/>
                <a:cs typeface="Karla"/>
                <a:sym typeface="Karla"/>
              </a:rPr>
              <a:t>, puis de compiler chaque fichier séparément. C’est cette dernière qui sera la plus souvent utilisée.</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Attributs</a:t>
            </a:r>
            <a:endParaRPr b="0" sz="2400">
              <a:solidFill>
                <a:schemeClr val="dk1"/>
              </a:solidFill>
              <a:latin typeface="Karla ExtraBold"/>
              <a:ea typeface="Karla ExtraBold"/>
              <a:cs typeface="Karla ExtraBold"/>
              <a:sym typeface="Karla ExtraBold"/>
            </a:endParaRPr>
          </a:p>
        </p:txBody>
      </p:sp>
      <p:sp>
        <p:nvSpPr>
          <p:cNvPr id="135" name="Google Shape;135;p2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36" name="Google Shape;136;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38" name="Google Shape;138;p21"/>
          <p:cNvSpPr txBox="1"/>
          <p:nvPr/>
        </p:nvSpPr>
        <p:spPr>
          <a:xfrm>
            <a:off x="653025" y="1363100"/>
            <a:ext cx="6767100" cy="340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Les attribut sont aussi appelés les “variables membres”, car ils sont </a:t>
            </a:r>
            <a:r>
              <a:rPr lang="en" sz="1300">
                <a:solidFill>
                  <a:schemeClr val="dk1"/>
                </a:solidFill>
                <a:latin typeface="Karla"/>
                <a:ea typeface="Karla"/>
                <a:cs typeface="Karla"/>
                <a:sym typeface="Karla"/>
              </a:rPr>
              <a:t>membres,</a:t>
            </a:r>
            <a:r>
              <a:rPr lang="en" sz="1300">
                <a:solidFill>
                  <a:schemeClr val="dk1"/>
                </a:solidFill>
                <a:latin typeface="Karla"/>
                <a:ea typeface="Karla"/>
                <a:cs typeface="Karla"/>
                <a:sym typeface="Karla"/>
              </a:rPr>
              <a:t> donc les données liées à l’objet.</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Voici la syntaxe de définition des attributs :</a:t>
            </a:r>
            <a:endParaRPr sz="1300">
              <a:solidFill>
                <a:schemeClr val="dk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class NomClass{</a:t>
            </a:r>
            <a:endParaRPr b="1" sz="1300">
              <a:solidFill>
                <a:schemeClr val="accent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	</a:t>
            </a:r>
            <a:r>
              <a:rPr b="1" lang="en" sz="1300">
                <a:solidFill>
                  <a:schemeClr val="accent1"/>
                </a:solidFill>
                <a:latin typeface="Karla"/>
                <a:ea typeface="Karla"/>
                <a:cs typeface="Karla"/>
                <a:sym typeface="Karla"/>
              </a:rPr>
              <a:t>t</a:t>
            </a:r>
            <a:r>
              <a:rPr b="1" lang="en" sz="1300">
                <a:solidFill>
                  <a:schemeClr val="accent1"/>
                </a:solidFill>
                <a:latin typeface="Karla"/>
                <a:ea typeface="Karla"/>
                <a:cs typeface="Karla"/>
                <a:sym typeface="Karla"/>
              </a:rPr>
              <a:t>ype nom_attr1;</a:t>
            </a:r>
            <a:endParaRPr b="1" sz="1300">
              <a:solidFill>
                <a:schemeClr val="accent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	</a:t>
            </a:r>
            <a:r>
              <a:rPr b="1" lang="en" sz="1300">
                <a:solidFill>
                  <a:schemeClr val="accent1"/>
                </a:solidFill>
                <a:latin typeface="Karla"/>
                <a:ea typeface="Karla"/>
                <a:cs typeface="Karla"/>
                <a:sym typeface="Karla"/>
              </a:rPr>
              <a:t>t</a:t>
            </a:r>
            <a:r>
              <a:rPr b="1" lang="en" sz="1300">
                <a:solidFill>
                  <a:schemeClr val="accent1"/>
                </a:solidFill>
                <a:latin typeface="Karla"/>
                <a:ea typeface="Karla"/>
                <a:cs typeface="Karla"/>
                <a:sym typeface="Karla"/>
              </a:rPr>
              <a:t>ype nom_attr2;</a:t>
            </a:r>
            <a:endParaRPr b="1" sz="1300">
              <a:solidFill>
                <a:schemeClr val="accent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          ...</a:t>
            </a:r>
            <a:endParaRPr b="1" sz="1300">
              <a:solidFill>
                <a:schemeClr val="accent1"/>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b="1" lang="en" sz="1300">
                <a:solidFill>
                  <a:schemeClr val="accent1"/>
                </a:solidFill>
                <a:latin typeface="Karla"/>
                <a:ea typeface="Karla"/>
                <a:cs typeface="Karla"/>
                <a:sym typeface="Karla"/>
              </a:rPr>
              <a:t>}</a:t>
            </a:r>
            <a:endParaRPr sz="1300">
              <a:solidFill>
                <a:schemeClr val="dk1"/>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Attributs</a:t>
            </a:r>
            <a:endParaRPr b="0" sz="2400">
              <a:solidFill>
                <a:schemeClr val="dk1"/>
              </a:solidFill>
              <a:latin typeface="Karla ExtraBold"/>
              <a:ea typeface="Karla ExtraBold"/>
              <a:cs typeface="Karla ExtraBold"/>
              <a:sym typeface="Karla ExtraBold"/>
            </a:endParaRPr>
          </a:p>
        </p:txBody>
      </p:sp>
      <p:sp>
        <p:nvSpPr>
          <p:cNvPr id="144" name="Google Shape;144;p2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45" name="Google Shape;145;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2"/>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147" name="Google Shape;147;p22"/>
          <p:cNvPicPr preferRelativeResize="0"/>
          <p:nvPr/>
        </p:nvPicPr>
        <p:blipFill>
          <a:blip r:embed="rId4">
            <a:alphaModFix/>
          </a:blip>
          <a:stretch>
            <a:fillRect/>
          </a:stretch>
        </p:blipFill>
        <p:spPr>
          <a:xfrm>
            <a:off x="653025" y="1490875"/>
            <a:ext cx="4211425" cy="308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