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Lst>
  <p:sldSz cy="5143500" cx="9144000"/>
  <p:notesSz cx="6858000" cy="9144000"/>
  <p:embeddedFontLst>
    <p:embeddedFont>
      <p:font typeface="Raleway"/>
      <p:regular r:id="rId84"/>
      <p:bold r:id="rId85"/>
      <p:italic r:id="rId86"/>
      <p:boldItalic r:id="rId87"/>
    </p:embeddedFont>
    <p:embeddedFont>
      <p:font typeface="Roboto"/>
      <p:regular r:id="rId88"/>
      <p:bold r:id="rId89"/>
      <p:italic r:id="rId90"/>
      <p:boldItalic r:id="rId91"/>
    </p:embeddedFont>
    <p:embeddedFont>
      <p:font typeface="Montserrat"/>
      <p:regular r:id="rId92"/>
      <p:bold r:id="rId93"/>
      <p:italic r:id="rId94"/>
      <p:boldItalic r:id="rId95"/>
    </p:embeddedFont>
    <p:embeddedFont>
      <p:font typeface="Karla ExtraBold"/>
      <p:bold r:id="rId96"/>
      <p:boldItalic r:id="rId97"/>
    </p:embeddedFont>
    <p:embeddedFont>
      <p:font typeface="Karla Medium"/>
      <p:regular r:id="rId98"/>
      <p:bold r:id="rId99"/>
      <p:italic r:id="rId100"/>
      <p:boldItalic r:id="rId101"/>
    </p:embeddedFont>
    <p:embeddedFont>
      <p:font typeface="Karla"/>
      <p:regular r:id="rId102"/>
      <p:bold r:id="rId103"/>
      <p:italic r:id="rId104"/>
      <p:boldItalic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5" Type="http://schemas.openxmlformats.org/officeDocument/2006/relationships/font" Target="fonts/Karla-boldItalic.fntdata"/><Relationship Id="rId104" Type="http://schemas.openxmlformats.org/officeDocument/2006/relationships/font" Target="fonts/Karla-italic.fntdata"/><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font" Target="fonts/Karla-bold.fntdata"/><Relationship Id="rId102" Type="http://schemas.openxmlformats.org/officeDocument/2006/relationships/font" Target="fonts/Karla-regular.fntdata"/><Relationship Id="rId101" Type="http://schemas.openxmlformats.org/officeDocument/2006/relationships/font" Target="fonts/KarlaMedium-boldItalic.fntdata"/><Relationship Id="rId100" Type="http://schemas.openxmlformats.org/officeDocument/2006/relationships/font" Target="fonts/KarlaMedium-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font" Target="fonts/Montserrat-boldItalic.fntdata"/><Relationship Id="rId94" Type="http://schemas.openxmlformats.org/officeDocument/2006/relationships/font" Target="fonts/Montserrat-italic.fntdata"/><Relationship Id="rId97" Type="http://schemas.openxmlformats.org/officeDocument/2006/relationships/font" Target="fonts/KarlaExtraBold-boldItalic.fntdata"/><Relationship Id="rId96" Type="http://schemas.openxmlformats.org/officeDocument/2006/relationships/font" Target="fonts/KarlaExtraBold-bold.fntdata"/><Relationship Id="rId11" Type="http://schemas.openxmlformats.org/officeDocument/2006/relationships/slide" Target="slides/slide7.xml"/><Relationship Id="rId99" Type="http://schemas.openxmlformats.org/officeDocument/2006/relationships/font" Target="fonts/KarlaMedium-bold.fntdata"/><Relationship Id="rId10" Type="http://schemas.openxmlformats.org/officeDocument/2006/relationships/slide" Target="slides/slide6.xml"/><Relationship Id="rId98" Type="http://schemas.openxmlformats.org/officeDocument/2006/relationships/font" Target="fonts/KarlaMedium-regular.fntdata"/><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font" Target="fonts/Roboto-boldItalic.fntdata"/><Relationship Id="rId90" Type="http://schemas.openxmlformats.org/officeDocument/2006/relationships/font" Target="fonts/Roboto-italic.fntdata"/><Relationship Id="rId93" Type="http://schemas.openxmlformats.org/officeDocument/2006/relationships/font" Target="fonts/Montserrat-bold.fntdata"/><Relationship Id="rId92" Type="http://schemas.openxmlformats.org/officeDocument/2006/relationships/font" Target="fonts/Montserrat-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font" Target="fonts/Raleway-regular.fntdata"/><Relationship Id="rId83" Type="http://schemas.openxmlformats.org/officeDocument/2006/relationships/slide" Target="slides/slide79.xml"/><Relationship Id="rId86" Type="http://schemas.openxmlformats.org/officeDocument/2006/relationships/font" Target="fonts/Raleway-italic.fntdata"/><Relationship Id="rId85" Type="http://schemas.openxmlformats.org/officeDocument/2006/relationships/font" Target="fonts/Raleway-bold.fntdata"/><Relationship Id="rId88" Type="http://schemas.openxmlformats.org/officeDocument/2006/relationships/font" Target="fonts/Roboto-regular.fntdata"/><Relationship Id="rId87" Type="http://schemas.openxmlformats.org/officeDocument/2006/relationships/font" Target="fonts/Raleway-boldItalic.fntdata"/><Relationship Id="rId89" Type="http://schemas.openxmlformats.org/officeDocument/2006/relationships/font" Target="fonts/Roboto-bold.fntdata"/><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909754c20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909754c2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909754c20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909754c2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909754c20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909754c2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909754c20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909754c2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91b234076_1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91b234076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91b234076_1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91b234076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91b234076_1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91b234076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91b234076_1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91b234076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91b234076_1_1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91b234076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91b234076_1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91b234076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0b5509a3c_0_10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0b5509a3c_0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91b234076_1_1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f91b234076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91b234076_1_1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f91b234076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91b234076_1_2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91b234076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91b234076_1_2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f91b234076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91b234076_1_2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91b234076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72964266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7296426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729642664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f7296426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729642664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72964266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729642664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72964266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f729642664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f72964266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0b5509a3c_0_10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0b5509a3c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f729642664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f72964266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729642664_0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72964266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729642664_0_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72964266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729642664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f72964266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f729642664_0_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f72964266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729642664_0_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f729642664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729642664_0_2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f729642664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f729642664_0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f729642664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f729642664_0_2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f72964266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f729642664_0_3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f729642664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0b5509a3c_0_1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0b5509a3c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f729642664_0_3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f729642664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f729642664_0_2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f729642664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f729642664_0_3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f729642664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f729642664_0_3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f729642664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f729642664_0_3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f729642664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f729642664_0_4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f729642664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f729642664_0_4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f729642664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f729642664_0_4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f729642664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f729642664_0_4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f729642664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f729642664_0_4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f729642664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0b5509a3c_0_10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0b5509a3c_0_1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f729642664_0_4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f729642664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f729642664_0_4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f729642664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f729642664_0_4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f729642664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f729642664_0_5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f729642664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f729642664_0_5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f729642664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f729642664_0_5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f729642664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f729642664_0_5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f729642664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f729642664_0_5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f729642664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f729642664_0_5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f729642664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f729642664_0_5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f729642664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91b234076_1_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91b234076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f729642664_0_6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f729642664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f729642664_0_6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f729642664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f9c2a3c7d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f9c2a3c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f9c2a3c7da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f9c2a3c7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f9c2a3c7da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f9c2a3c7d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f9ece0a41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f9ece0a4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f9ece0a417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f9ece0a41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f6310a72d1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f6310a72d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f6310a72d1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f6310a72d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f6310a72d1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f6310a72d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0b5509a3c_0_10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0b5509a3c_0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f6310a72d1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f6310a72d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f6310a72d1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f6310a72d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f6310a72d1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f6310a72d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f6310a72d1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f6310a72d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f9ece0a417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f9ece0a41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f9ece0a417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f9ece0a41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f9ece0a417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f9ece0a41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f787709461_1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f78770946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2c9ad5c61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12c9ad5c6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8e6b79371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18e6b7937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d21eb6d21_1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d21eb6d2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909754c20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909754c2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2"/>
          <p:cNvSpPr txBox="1"/>
          <p:nvPr>
            <p:ph type="ctrTitle"/>
          </p:nvPr>
        </p:nvSpPr>
        <p:spPr>
          <a:xfrm>
            <a:off x="648300" y="3404550"/>
            <a:ext cx="3530700" cy="11820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 name="Google Shape;13;p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5" name="Google Shape;65;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6" name="Google Shape;66;p11"/>
          <p:cNvSpPr txBox="1"/>
          <p:nvPr>
            <p:ph idx="1" type="body"/>
          </p:nvPr>
        </p:nvSpPr>
        <p:spPr>
          <a:xfrm>
            <a:off x="841000" y="4025300"/>
            <a:ext cx="7845900" cy="5196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SzPts val="1200"/>
              <a:buNone/>
              <a:defRPr sz="1200"/>
            </a:lvl1pPr>
          </a:lstStyle>
          <a:p/>
        </p:txBody>
      </p:sp>
      <p:sp>
        <p:nvSpPr>
          <p:cNvPr id="67" name="Google Shape;67;p1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70" name="Google Shape;70;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71" name="Google Shape;71;p1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BLANK_1">
    <p:spTree>
      <p:nvGrpSpPr>
        <p:cNvPr id="72" name="Shape 72"/>
        <p:cNvGrpSpPr/>
        <p:nvPr/>
      </p:nvGrpSpPr>
      <p:grpSpPr>
        <a:xfrm>
          <a:off x="0" y="0"/>
          <a:ext cx="0" cy="0"/>
          <a:chOff x="0" y="0"/>
          <a:chExt cx="0" cy="0"/>
        </a:xfrm>
      </p:grpSpPr>
      <p:sp>
        <p:nvSpPr>
          <p:cNvPr id="73" name="Google Shape;73;p1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4" name="Shape 14"/>
        <p:cNvGrpSpPr/>
        <p:nvPr/>
      </p:nvGrpSpPr>
      <p:grpSpPr>
        <a:xfrm>
          <a:off x="0" y="0"/>
          <a:ext cx="0" cy="0"/>
          <a:chOff x="0" y="0"/>
          <a:chExt cx="0" cy="0"/>
        </a:xfrm>
      </p:grpSpPr>
      <p:sp>
        <p:nvSpPr>
          <p:cNvPr id="15" name="Google Shape;15;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6" name="Google Shape;16;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7" name="Google Shape;17;p3"/>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8" name="Google Shape;18;p3"/>
          <p:cNvSpPr txBox="1"/>
          <p:nvPr>
            <p:ph idx="1" type="subTitle"/>
          </p:nvPr>
        </p:nvSpPr>
        <p:spPr>
          <a:xfrm>
            <a:off x="6724950" y="3494300"/>
            <a:ext cx="1906200" cy="10317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
        <p:nvSpPr>
          <p:cNvPr id="19" name="Google Shape;19;p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1_2">
    <p:spTree>
      <p:nvGrpSpPr>
        <p:cNvPr id="20" name="Shape 20"/>
        <p:cNvGrpSpPr/>
        <p:nvPr/>
      </p:nvGrpSpPr>
      <p:grpSpPr>
        <a:xfrm>
          <a:off x="0" y="0"/>
          <a:ext cx="0" cy="0"/>
          <a:chOff x="0" y="0"/>
          <a:chExt cx="0" cy="0"/>
        </a:xfrm>
      </p:grpSpPr>
      <p:sp>
        <p:nvSpPr>
          <p:cNvPr id="21" name="Google Shape;21;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22" name="Google Shape;22;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3" name="Google Shape;23;p4"/>
          <p:cNvSpPr txBox="1"/>
          <p:nvPr>
            <p:ph type="title"/>
          </p:nvPr>
        </p:nvSpPr>
        <p:spPr>
          <a:xfrm>
            <a:off x="838309" y="1807900"/>
            <a:ext cx="31482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 name="Google Shape;24;p4"/>
          <p:cNvSpPr txBox="1"/>
          <p:nvPr>
            <p:ph idx="1" type="body"/>
          </p:nvPr>
        </p:nvSpPr>
        <p:spPr>
          <a:xfrm>
            <a:off x="838250" y="2419350"/>
            <a:ext cx="3148200" cy="2255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25" name="Google Shape;25;p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_1_2_1">
    <p:spTree>
      <p:nvGrpSpPr>
        <p:cNvPr id="26" name="Shape 26"/>
        <p:cNvGrpSpPr/>
        <p:nvPr/>
      </p:nvGrpSpPr>
      <p:grpSpPr>
        <a:xfrm>
          <a:off x="0" y="0"/>
          <a:ext cx="0" cy="0"/>
          <a:chOff x="0" y="0"/>
          <a:chExt cx="0" cy="0"/>
        </a:xfrm>
      </p:grpSpPr>
      <p:sp>
        <p:nvSpPr>
          <p:cNvPr id="27" name="Google Shape;27;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8" name="Google Shape;28;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9" name="Google Shape;29;p5"/>
          <p:cNvSpPr txBox="1"/>
          <p:nvPr>
            <p:ph type="title"/>
          </p:nvPr>
        </p:nvSpPr>
        <p:spPr>
          <a:xfrm>
            <a:off x="609704" y="4116875"/>
            <a:ext cx="16098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0" name="Google Shape;30;p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1" name="Shape 31"/>
        <p:cNvGrpSpPr/>
        <p:nvPr/>
      </p:nvGrpSpPr>
      <p:grpSpPr>
        <a:xfrm>
          <a:off x="0" y="0"/>
          <a:ext cx="0" cy="0"/>
          <a:chOff x="0" y="0"/>
          <a:chExt cx="0" cy="0"/>
        </a:xfrm>
      </p:grpSpPr>
      <p:sp>
        <p:nvSpPr>
          <p:cNvPr id="32" name="Google Shape;32;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Google Shape;33;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Google Shape;34;p6"/>
          <p:cNvSpPr txBox="1"/>
          <p:nvPr/>
        </p:nvSpPr>
        <p:spPr>
          <a:xfrm>
            <a:off x="799645" y="16120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rgbClr val="B7B7B7"/>
                </a:solidFill>
                <a:latin typeface="Montserrat"/>
                <a:ea typeface="Montserrat"/>
                <a:cs typeface="Montserrat"/>
                <a:sym typeface="Montserrat"/>
              </a:rPr>
              <a:t>“</a:t>
            </a:r>
            <a:endParaRPr sz="7200">
              <a:solidFill>
                <a:srgbClr val="B7B7B7"/>
              </a:solidFill>
              <a:latin typeface="Montserrat"/>
              <a:ea typeface="Montserrat"/>
              <a:cs typeface="Montserrat"/>
              <a:sym typeface="Montserrat"/>
            </a:endParaRPr>
          </a:p>
        </p:txBody>
      </p:sp>
      <p:sp>
        <p:nvSpPr>
          <p:cNvPr id="35" name="Google Shape;35;p6"/>
          <p:cNvSpPr txBox="1"/>
          <p:nvPr>
            <p:ph idx="1" type="body"/>
          </p:nvPr>
        </p:nvSpPr>
        <p:spPr>
          <a:xfrm>
            <a:off x="838250" y="2419350"/>
            <a:ext cx="5324100" cy="225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36" name="Google Shape;36;p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7" name="Shape 37"/>
        <p:cNvGrpSpPr/>
        <p:nvPr/>
      </p:nvGrpSpPr>
      <p:grpSpPr>
        <a:xfrm>
          <a:off x="0" y="0"/>
          <a:ext cx="0" cy="0"/>
          <a:chOff x="0" y="0"/>
          <a:chExt cx="0" cy="0"/>
        </a:xfrm>
      </p:grpSpPr>
      <p:sp>
        <p:nvSpPr>
          <p:cNvPr id="38" name="Google Shape;38;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9" name="Google Shape;39;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0" name="Google Shape;40;p7"/>
          <p:cNvSpPr txBox="1"/>
          <p:nvPr>
            <p:ph type="title"/>
          </p:nvPr>
        </p:nvSpPr>
        <p:spPr>
          <a:xfrm>
            <a:off x="838350" y="1807900"/>
            <a:ext cx="5324100" cy="4857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1" name="Google Shape;41;p7"/>
          <p:cNvSpPr txBox="1"/>
          <p:nvPr>
            <p:ph idx="1" type="body"/>
          </p:nvPr>
        </p:nvSpPr>
        <p:spPr>
          <a:xfrm>
            <a:off x="838250" y="2419350"/>
            <a:ext cx="5324100" cy="22557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2" name="Google Shape;42;p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3" name="Shape 43"/>
        <p:cNvGrpSpPr/>
        <p:nvPr/>
      </p:nvGrpSpPr>
      <p:grpSpPr>
        <a:xfrm>
          <a:off x="0" y="0"/>
          <a:ext cx="0" cy="0"/>
          <a:chOff x="0" y="0"/>
          <a:chExt cx="0" cy="0"/>
        </a:xfrm>
      </p:grpSpPr>
      <p:sp>
        <p:nvSpPr>
          <p:cNvPr id="44" name="Google Shape;44;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5" name="Google Shape;45;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6" name="Google Shape;46;p8"/>
          <p:cNvSpPr txBox="1"/>
          <p:nvPr>
            <p:ph type="title"/>
          </p:nvPr>
        </p:nvSpPr>
        <p:spPr>
          <a:xfrm>
            <a:off x="841000" y="18841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7" name="Google Shape;47;p8"/>
          <p:cNvSpPr txBox="1"/>
          <p:nvPr>
            <p:ph idx="1" type="body"/>
          </p:nvPr>
        </p:nvSpPr>
        <p:spPr>
          <a:xfrm>
            <a:off x="841001" y="2492425"/>
            <a:ext cx="2671800" cy="24333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8" name="Google Shape;48;p8"/>
          <p:cNvSpPr txBox="1"/>
          <p:nvPr>
            <p:ph idx="2" type="body"/>
          </p:nvPr>
        </p:nvSpPr>
        <p:spPr>
          <a:xfrm>
            <a:off x="3673842" y="2492425"/>
            <a:ext cx="2671800" cy="24333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9" name="Google Shape;49;p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0" name="Shape 50"/>
        <p:cNvGrpSpPr/>
        <p:nvPr/>
      </p:nvGrpSpPr>
      <p:grpSpPr>
        <a:xfrm>
          <a:off x="0" y="0"/>
          <a:ext cx="0" cy="0"/>
          <a:chOff x="0" y="0"/>
          <a:chExt cx="0" cy="0"/>
        </a:xfrm>
      </p:grpSpPr>
      <p:sp>
        <p:nvSpPr>
          <p:cNvPr id="51" name="Google Shape;51;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2" name="Google Shape;52;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3" name="Google Shape;53;p9"/>
          <p:cNvSpPr txBox="1"/>
          <p:nvPr>
            <p:ph type="title"/>
          </p:nvPr>
        </p:nvSpPr>
        <p:spPr>
          <a:xfrm>
            <a:off x="841000" y="1884100"/>
            <a:ext cx="4801500" cy="4095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54" name="Google Shape;54;p9"/>
          <p:cNvSpPr txBox="1"/>
          <p:nvPr>
            <p:ph idx="1" type="body"/>
          </p:nvPr>
        </p:nvSpPr>
        <p:spPr>
          <a:xfrm>
            <a:off x="841000" y="2515375"/>
            <a:ext cx="1988700" cy="24105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5" name="Google Shape;55;p9"/>
          <p:cNvSpPr txBox="1"/>
          <p:nvPr>
            <p:ph idx="2" type="body"/>
          </p:nvPr>
        </p:nvSpPr>
        <p:spPr>
          <a:xfrm>
            <a:off x="2931575" y="2515375"/>
            <a:ext cx="1988700" cy="24105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6" name="Google Shape;56;p9"/>
          <p:cNvSpPr txBox="1"/>
          <p:nvPr>
            <p:ph idx="3" type="body"/>
          </p:nvPr>
        </p:nvSpPr>
        <p:spPr>
          <a:xfrm>
            <a:off x="5022150" y="2515375"/>
            <a:ext cx="1988700" cy="24105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7" name="Google Shape;57;p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0" name="Google Shape;60;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1" name="Google Shape;61;p10"/>
          <p:cNvSpPr txBox="1"/>
          <p:nvPr>
            <p:ph type="title"/>
          </p:nvPr>
        </p:nvSpPr>
        <p:spPr>
          <a:xfrm>
            <a:off x="841000" y="18841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2" name="Google Shape;62;p1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8BC34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884100"/>
            <a:ext cx="5185200" cy="474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1pPr>
            <a:lvl2pPr lvl="1">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2pPr>
            <a:lvl3pPr lvl="2">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3pPr>
            <a:lvl4pPr lvl="3">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4pPr>
            <a:lvl5pPr lvl="4">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5pPr>
            <a:lvl6pPr lvl="5">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6pPr>
            <a:lvl7pPr lvl="6">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7pPr>
            <a:lvl8pPr lvl="7">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8pPr>
            <a:lvl9pPr lvl="8">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9pPr>
          </a:lstStyle>
          <a:p/>
        </p:txBody>
      </p:sp>
      <p:sp>
        <p:nvSpPr>
          <p:cNvPr id="7" name="Google Shape;7;p1"/>
          <p:cNvSpPr txBox="1"/>
          <p:nvPr>
            <p:ph idx="1" type="body"/>
          </p:nvPr>
        </p:nvSpPr>
        <p:spPr>
          <a:xfrm>
            <a:off x="457200" y="2495550"/>
            <a:ext cx="5185200" cy="2255700"/>
          </a:xfrm>
          <a:prstGeom prst="rect">
            <a:avLst/>
          </a:prstGeom>
          <a:noFill/>
          <a:ln>
            <a:noFill/>
          </a:ln>
        </p:spPr>
        <p:txBody>
          <a:bodyPr anchorCtr="0" anchor="t" bIns="91425" lIns="91425" spcFirstLastPara="1" rIns="91425" wrap="square" tIns="91425">
            <a:noAutofit/>
          </a:bodyPr>
          <a:lstStyle>
            <a:lvl1pPr indent="-330200" lvl="0" marL="457200">
              <a:spcBef>
                <a:spcPts val="600"/>
              </a:spcBef>
              <a:spcAft>
                <a:spcPts val="0"/>
              </a:spcAft>
              <a:buClr>
                <a:srgbClr val="999999"/>
              </a:buClr>
              <a:buSzPts val="1600"/>
              <a:buFont typeface="Karla"/>
              <a:buChar char="▸"/>
              <a:defRPr sz="1600">
                <a:solidFill>
                  <a:srgbClr val="999999"/>
                </a:solidFill>
                <a:latin typeface="Karla"/>
                <a:ea typeface="Karla"/>
                <a:cs typeface="Karla"/>
                <a:sym typeface="Karla"/>
              </a:defRPr>
            </a:lvl1pPr>
            <a:lvl2pPr indent="-330200" lvl="1" marL="9144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2pPr>
            <a:lvl3pPr indent="-330200" lvl="2" marL="13716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3pPr>
            <a:lvl4pPr indent="-330200" lvl="3" marL="18288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4pPr>
            <a:lvl5pPr indent="-330200" lvl="4" marL="22860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5pPr>
            <a:lvl6pPr indent="-330200" lvl="5" marL="27432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6pPr>
            <a:lvl7pPr indent="-330200" lvl="6" marL="32004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7pPr>
            <a:lvl8pPr indent="-330200" lvl="7" marL="36576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8pPr>
            <a:lvl9pPr indent="-330200" lvl="8" marL="41148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rgbClr val="999999"/>
                </a:solidFill>
                <a:latin typeface="Karla"/>
                <a:ea typeface="Karla"/>
                <a:cs typeface="Karla"/>
                <a:sym typeface="Karla"/>
              </a:defRPr>
            </a:lvl1pPr>
            <a:lvl2pPr lvl="1" algn="r">
              <a:buNone/>
              <a:defRPr sz="1300">
                <a:solidFill>
                  <a:srgbClr val="999999"/>
                </a:solidFill>
                <a:latin typeface="Karla"/>
                <a:ea typeface="Karla"/>
                <a:cs typeface="Karla"/>
                <a:sym typeface="Karla"/>
              </a:defRPr>
            </a:lvl2pPr>
            <a:lvl3pPr lvl="2" algn="r">
              <a:buNone/>
              <a:defRPr sz="1300">
                <a:solidFill>
                  <a:srgbClr val="999999"/>
                </a:solidFill>
                <a:latin typeface="Karla"/>
                <a:ea typeface="Karla"/>
                <a:cs typeface="Karla"/>
                <a:sym typeface="Karla"/>
              </a:defRPr>
            </a:lvl3pPr>
            <a:lvl4pPr lvl="3" algn="r">
              <a:buNone/>
              <a:defRPr sz="1300">
                <a:solidFill>
                  <a:srgbClr val="999999"/>
                </a:solidFill>
                <a:latin typeface="Karla"/>
                <a:ea typeface="Karla"/>
                <a:cs typeface="Karla"/>
                <a:sym typeface="Karla"/>
              </a:defRPr>
            </a:lvl4pPr>
            <a:lvl5pPr lvl="4" algn="r">
              <a:buNone/>
              <a:defRPr sz="1300">
                <a:solidFill>
                  <a:srgbClr val="999999"/>
                </a:solidFill>
                <a:latin typeface="Karla"/>
                <a:ea typeface="Karla"/>
                <a:cs typeface="Karla"/>
                <a:sym typeface="Karla"/>
              </a:defRPr>
            </a:lvl5pPr>
            <a:lvl6pPr lvl="5" algn="r">
              <a:buNone/>
              <a:defRPr sz="1300">
                <a:solidFill>
                  <a:srgbClr val="999999"/>
                </a:solidFill>
                <a:latin typeface="Karla"/>
                <a:ea typeface="Karla"/>
                <a:cs typeface="Karla"/>
                <a:sym typeface="Karla"/>
              </a:defRPr>
            </a:lvl6pPr>
            <a:lvl7pPr lvl="6" algn="r">
              <a:buNone/>
              <a:defRPr sz="1300">
                <a:solidFill>
                  <a:srgbClr val="999999"/>
                </a:solidFill>
                <a:latin typeface="Karla"/>
                <a:ea typeface="Karla"/>
                <a:cs typeface="Karla"/>
                <a:sym typeface="Karla"/>
              </a:defRPr>
            </a:lvl7pPr>
            <a:lvl8pPr lvl="7" algn="r">
              <a:buNone/>
              <a:defRPr sz="1300">
                <a:solidFill>
                  <a:srgbClr val="999999"/>
                </a:solidFill>
                <a:latin typeface="Karla"/>
                <a:ea typeface="Karla"/>
                <a:cs typeface="Karla"/>
                <a:sym typeface="Karla"/>
              </a:defRPr>
            </a:lvl8pPr>
            <a:lvl9pPr lvl="8" algn="r">
              <a:buNone/>
              <a:defRPr sz="1300">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hyperlink" Target="https://docs.oracle.com/javase/8/docs/api/java/lang/Math.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www.jetbrains.com/help/idea/installation-guide.html" TargetMode="External"/><Relationship Id="rId5" Type="http://schemas.openxmlformats.org/officeDocument/2006/relationships/hyperlink" Target="https://replit.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 Id="rId3" Type="http://schemas.openxmlformats.org/officeDocument/2006/relationships/image" Target="../media/image1.png"/><Relationship Id="rId4"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 Id="rId3" Type="http://schemas.openxmlformats.org/officeDocument/2006/relationships/image" Target="../media/image1.png"/><Relationship Id="rId4" Type="http://schemas.openxmlformats.org/officeDocument/2006/relationships/image" Target="../media/image1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 Id="rId3" Type="http://schemas.openxmlformats.org/officeDocument/2006/relationships/image" Target="../media/image1.png"/><Relationship Id="rId4" Type="http://schemas.openxmlformats.org/officeDocument/2006/relationships/image" Target="../media/image1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 Id="rId3" Type="http://schemas.openxmlformats.org/officeDocument/2006/relationships/image" Target="../media/image1.png"/><Relationship Id="rId4" Type="http://schemas.openxmlformats.org/officeDocument/2006/relationships/image" Target="../media/image2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 Id="rId3" Type="http://schemas.openxmlformats.org/officeDocument/2006/relationships/image" Target="../media/image1.png"/><Relationship Id="rId4" Type="http://schemas.openxmlformats.org/officeDocument/2006/relationships/hyperlink" Target="https://docs.google.com/document/d/1k38ZQ0KSXQSrdA603q1sYjGJicq-A47w0gZ04YhgKx4/edit?usp=sharing"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77" name="Shape 77"/>
        <p:cNvGrpSpPr/>
        <p:nvPr/>
      </p:nvGrpSpPr>
      <p:grpSpPr>
        <a:xfrm>
          <a:off x="0" y="0"/>
          <a:ext cx="0" cy="0"/>
          <a:chOff x="0" y="0"/>
          <a:chExt cx="0" cy="0"/>
        </a:xfrm>
      </p:grpSpPr>
      <p:sp>
        <p:nvSpPr>
          <p:cNvPr id="78" name="Google Shape;78;p14"/>
          <p:cNvSpPr txBox="1"/>
          <p:nvPr>
            <p:ph type="ctrTitle"/>
          </p:nvPr>
        </p:nvSpPr>
        <p:spPr>
          <a:xfrm>
            <a:off x="773799" y="2065600"/>
            <a:ext cx="4135200" cy="259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solidFill>
                  <a:srgbClr val="434343"/>
                </a:solidFill>
                <a:latin typeface="Roboto"/>
                <a:ea typeface="Roboto"/>
                <a:cs typeface="Roboto"/>
                <a:sym typeface="Roboto"/>
              </a:rPr>
              <a:t>Cursus SALESFORCE</a:t>
            </a:r>
            <a:r>
              <a:rPr lang="en">
                <a:solidFill>
                  <a:srgbClr val="434343"/>
                </a:solidFill>
                <a:latin typeface="Roboto"/>
                <a:ea typeface="Roboto"/>
                <a:cs typeface="Roboto"/>
                <a:sym typeface="Roboto"/>
              </a:rPr>
              <a:t> </a:t>
            </a:r>
            <a:endParaRPr>
              <a:solidFill>
                <a:srgbClr val="434343"/>
              </a:solidFill>
              <a:latin typeface="Roboto"/>
              <a:ea typeface="Roboto"/>
              <a:cs typeface="Roboto"/>
              <a:sym typeface="Roboto"/>
            </a:endParaRPr>
          </a:p>
          <a:p>
            <a:pPr indent="0" lvl="0" marL="0" rtl="0" algn="l">
              <a:spcBef>
                <a:spcPts val="0"/>
              </a:spcBef>
              <a:spcAft>
                <a:spcPts val="0"/>
              </a:spcAft>
              <a:buNone/>
            </a:pPr>
            <a:r>
              <a:rPr lang="en" sz="1800">
                <a:solidFill>
                  <a:srgbClr val="CC0000"/>
                </a:solidFill>
                <a:latin typeface="Roboto"/>
                <a:ea typeface="Roboto"/>
                <a:cs typeface="Roboto"/>
                <a:sym typeface="Roboto"/>
              </a:rPr>
              <a:t>M2I Formations 2021</a:t>
            </a:r>
            <a:endParaRPr sz="1800">
              <a:solidFill>
                <a:srgbClr val="CC0000"/>
              </a:solidFill>
              <a:latin typeface="Roboto"/>
              <a:ea typeface="Roboto"/>
              <a:cs typeface="Roboto"/>
              <a:sym typeface="Roboto"/>
            </a:endParaRPr>
          </a:p>
          <a:p>
            <a:pPr indent="0" lvl="0" marL="0" rtl="0" algn="l">
              <a:spcBef>
                <a:spcPts val="0"/>
              </a:spcBef>
              <a:spcAft>
                <a:spcPts val="0"/>
              </a:spcAft>
              <a:buNone/>
            </a:pPr>
            <a:r>
              <a:t/>
            </a:r>
            <a:endParaRPr sz="1800">
              <a:solidFill>
                <a:srgbClr val="CC0000"/>
              </a:solidFill>
              <a:latin typeface="Roboto"/>
              <a:ea typeface="Roboto"/>
              <a:cs typeface="Roboto"/>
              <a:sym typeface="Roboto"/>
            </a:endParaRPr>
          </a:p>
          <a:p>
            <a:pPr indent="0" lvl="0" marL="0" rtl="0" algn="l">
              <a:lnSpc>
                <a:spcPct val="115000"/>
              </a:lnSpc>
              <a:spcBef>
                <a:spcPts val="0"/>
              </a:spcBef>
              <a:spcAft>
                <a:spcPts val="0"/>
              </a:spcAft>
              <a:buNone/>
            </a:pPr>
            <a:r>
              <a:rPr b="0" lang="en" sz="1400">
                <a:solidFill>
                  <a:srgbClr val="434343"/>
                </a:solidFill>
                <a:latin typeface="Roboto"/>
                <a:ea typeface="Roboto"/>
                <a:cs typeface="Roboto"/>
                <a:sym typeface="Roboto"/>
              </a:rPr>
              <a:t>Christian Lisangola</a:t>
            </a:r>
            <a:endParaRPr b="0" sz="1400">
              <a:solidFill>
                <a:srgbClr val="434343"/>
              </a:solidFill>
              <a:latin typeface="Roboto"/>
              <a:ea typeface="Roboto"/>
              <a:cs typeface="Roboto"/>
              <a:sym typeface="Roboto"/>
            </a:endParaRPr>
          </a:p>
        </p:txBody>
      </p:sp>
      <p:sp>
        <p:nvSpPr>
          <p:cNvPr id="79" name="Google Shape;79;p1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4"/>
          <p:cNvPicPr preferRelativeResize="0"/>
          <p:nvPr/>
        </p:nvPicPr>
        <p:blipFill>
          <a:blip r:embed="rId3">
            <a:alphaModFix/>
          </a:blip>
          <a:stretch>
            <a:fillRect/>
          </a:stretch>
        </p:blipFill>
        <p:spPr>
          <a:xfrm>
            <a:off x="773800" y="684900"/>
            <a:ext cx="1210050" cy="1210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49" name="Shape 149"/>
        <p:cNvGrpSpPr/>
        <p:nvPr/>
      </p:nvGrpSpPr>
      <p:grpSpPr>
        <a:xfrm>
          <a:off x="0" y="0"/>
          <a:ext cx="0" cy="0"/>
          <a:chOff x="0" y="0"/>
          <a:chExt cx="0" cy="0"/>
        </a:xfrm>
      </p:grpSpPr>
      <p:sp>
        <p:nvSpPr>
          <p:cNvPr id="150" name="Google Shape;150;p23"/>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Compilation et Execution</a:t>
            </a:r>
            <a:endParaRPr b="0" sz="2400">
              <a:solidFill>
                <a:schemeClr val="dk1"/>
              </a:solidFill>
              <a:latin typeface="Karla ExtraBold"/>
              <a:ea typeface="Karla ExtraBold"/>
              <a:cs typeface="Karla ExtraBold"/>
              <a:sym typeface="Karla ExtraBold"/>
            </a:endParaRPr>
          </a:p>
        </p:txBody>
      </p:sp>
      <p:sp>
        <p:nvSpPr>
          <p:cNvPr id="151" name="Google Shape;151;p23"/>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52" name="Google Shape;152;p2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3" name="Google Shape;153;p23"/>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54" name="Google Shape;154;p23"/>
          <p:cNvSpPr txBox="1"/>
          <p:nvPr/>
        </p:nvSpPr>
        <p:spPr>
          <a:xfrm>
            <a:off x="576825" y="1268975"/>
            <a:ext cx="6767100" cy="221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lang="en" sz="1600">
                <a:solidFill>
                  <a:schemeClr val="dk1"/>
                </a:solidFill>
              </a:rPr>
              <a:t>Avant d’exécuter ce programme, il faut le compiler. IntelliJ nous permet de compiler et executer le code en appuyant sur le bouton vert au coin supérieur droit.</a:t>
            </a:r>
            <a:endParaRPr sz="1600">
              <a:solidFill>
                <a:schemeClr val="dk1"/>
              </a:solidFill>
            </a:endParaRPr>
          </a:p>
          <a:p>
            <a:pPr indent="0" lvl="0" marL="0" rtl="0" algn="l">
              <a:lnSpc>
                <a:spcPct val="150000"/>
              </a:lnSpc>
              <a:spcBef>
                <a:spcPts val="1200"/>
              </a:spcBef>
              <a:spcAft>
                <a:spcPts val="0"/>
              </a:spcAft>
              <a:buNone/>
            </a:pPr>
            <a:r>
              <a:t/>
            </a:r>
            <a:endParaRPr sz="1600">
              <a:solidFill>
                <a:schemeClr val="dk1"/>
              </a:solidFill>
            </a:endParaRPr>
          </a:p>
          <a:p>
            <a:pPr indent="0" lvl="0" marL="0" rtl="0" algn="l">
              <a:lnSpc>
                <a:spcPct val="150000"/>
              </a:lnSpc>
              <a:spcBef>
                <a:spcPts val="1200"/>
              </a:spcBef>
              <a:spcAft>
                <a:spcPts val="0"/>
              </a:spcAft>
              <a:buNone/>
            </a:pPr>
            <a:r>
              <a:t/>
            </a:r>
            <a:endParaRPr sz="1600">
              <a:solidFill>
                <a:schemeClr val="dk1"/>
              </a:solidFill>
              <a:latin typeface="Karla Medium"/>
              <a:ea typeface="Karla Medium"/>
              <a:cs typeface="Karla Medium"/>
              <a:sym typeface="Karla Medium"/>
            </a:endParaRPr>
          </a:p>
        </p:txBody>
      </p:sp>
      <p:pic>
        <p:nvPicPr>
          <p:cNvPr id="155" name="Google Shape;155;p23"/>
          <p:cNvPicPr preferRelativeResize="0"/>
          <p:nvPr/>
        </p:nvPicPr>
        <p:blipFill>
          <a:blip r:embed="rId4">
            <a:alphaModFix/>
          </a:blip>
          <a:stretch>
            <a:fillRect/>
          </a:stretch>
        </p:blipFill>
        <p:spPr>
          <a:xfrm>
            <a:off x="618938" y="2630275"/>
            <a:ext cx="7058817" cy="194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59" name="Shape 159"/>
        <p:cNvGrpSpPr/>
        <p:nvPr/>
      </p:nvGrpSpPr>
      <p:grpSpPr>
        <a:xfrm>
          <a:off x="0" y="0"/>
          <a:ext cx="0" cy="0"/>
          <a:chOff x="0" y="0"/>
          <a:chExt cx="0" cy="0"/>
        </a:xfrm>
      </p:grpSpPr>
      <p:sp>
        <p:nvSpPr>
          <p:cNvPr id="160" name="Google Shape;160;p24"/>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Compilation et Execution</a:t>
            </a:r>
            <a:endParaRPr b="0" sz="2400">
              <a:solidFill>
                <a:schemeClr val="dk1"/>
              </a:solidFill>
              <a:latin typeface="Karla ExtraBold"/>
              <a:ea typeface="Karla ExtraBold"/>
              <a:cs typeface="Karla ExtraBold"/>
              <a:sym typeface="Karla ExtraBold"/>
            </a:endParaRPr>
          </a:p>
        </p:txBody>
      </p:sp>
      <p:sp>
        <p:nvSpPr>
          <p:cNvPr id="161" name="Google Shape;161;p24"/>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62" name="Google Shape;162;p2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3" name="Google Shape;163;p24"/>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64" name="Google Shape;164;p24"/>
          <p:cNvSpPr txBox="1"/>
          <p:nvPr/>
        </p:nvSpPr>
        <p:spPr>
          <a:xfrm>
            <a:off x="576825" y="1268975"/>
            <a:ext cx="6767100" cy="80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lang="en" sz="1600">
                <a:solidFill>
                  <a:schemeClr val="dk1"/>
                </a:solidFill>
              </a:rPr>
              <a:t>Une autre manière de compiler et </a:t>
            </a:r>
            <a:r>
              <a:rPr lang="en" sz="1600">
                <a:solidFill>
                  <a:schemeClr val="dk1"/>
                </a:solidFill>
              </a:rPr>
              <a:t>exécuter</a:t>
            </a:r>
            <a:r>
              <a:rPr lang="en" sz="1600">
                <a:solidFill>
                  <a:schemeClr val="dk1"/>
                </a:solidFill>
              </a:rPr>
              <a:t> est de faire un clique droit dans le fichier et cliquer sur </a:t>
            </a:r>
            <a:r>
              <a:rPr b="1" lang="en" sz="1600">
                <a:solidFill>
                  <a:srgbClr val="E2001A"/>
                </a:solidFill>
              </a:rPr>
              <a:t>“Run”</a:t>
            </a:r>
            <a:r>
              <a:rPr lang="en" sz="1600">
                <a:solidFill>
                  <a:schemeClr val="dk1"/>
                </a:solidFill>
              </a:rPr>
              <a:t>.</a:t>
            </a:r>
            <a:endParaRPr sz="1600">
              <a:solidFill>
                <a:schemeClr val="dk1"/>
              </a:solidFill>
              <a:latin typeface="Karla Medium"/>
              <a:ea typeface="Karla Medium"/>
              <a:cs typeface="Karla Medium"/>
              <a:sym typeface="Karla Medium"/>
            </a:endParaRPr>
          </a:p>
        </p:txBody>
      </p:sp>
      <p:pic>
        <p:nvPicPr>
          <p:cNvPr id="165" name="Google Shape;165;p24"/>
          <p:cNvPicPr preferRelativeResize="0"/>
          <p:nvPr/>
        </p:nvPicPr>
        <p:blipFill>
          <a:blip r:embed="rId4">
            <a:alphaModFix/>
          </a:blip>
          <a:stretch>
            <a:fillRect/>
          </a:stretch>
        </p:blipFill>
        <p:spPr>
          <a:xfrm>
            <a:off x="678900" y="2099350"/>
            <a:ext cx="3663526" cy="2739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69" name="Shape 169"/>
        <p:cNvGrpSpPr/>
        <p:nvPr/>
      </p:nvGrpSpPr>
      <p:grpSpPr>
        <a:xfrm>
          <a:off x="0" y="0"/>
          <a:ext cx="0" cy="0"/>
          <a:chOff x="0" y="0"/>
          <a:chExt cx="0" cy="0"/>
        </a:xfrm>
      </p:grpSpPr>
      <p:sp>
        <p:nvSpPr>
          <p:cNvPr id="170" name="Google Shape;170;p25"/>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En cas d’erreur</a:t>
            </a:r>
            <a:endParaRPr b="0" sz="2400">
              <a:solidFill>
                <a:schemeClr val="dk1"/>
              </a:solidFill>
              <a:latin typeface="Karla ExtraBold"/>
              <a:ea typeface="Karla ExtraBold"/>
              <a:cs typeface="Karla ExtraBold"/>
              <a:sym typeface="Karla ExtraBold"/>
            </a:endParaRPr>
          </a:p>
        </p:txBody>
      </p:sp>
      <p:sp>
        <p:nvSpPr>
          <p:cNvPr id="171" name="Google Shape;171;p2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2" name="Google Shape;172;p25"/>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73" name="Google Shape;173;p25"/>
          <p:cNvSpPr txBox="1"/>
          <p:nvPr/>
        </p:nvSpPr>
        <p:spPr>
          <a:xfrm>
            <a:off x="576825" y="1268975"/>
            <a:ext cx="6767100" cy="1908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lang="en" sz="1600">
                <a:solidFill>
                  <a:schemeClr val="dk1"/>
                </a:solidFill>
              </a:rPr>
              <a:t>En cas d’erreur,le programme ne va pas être compiler et va afficher un message avec des indications sur la raison et la ligne de code code d’où elle est </a:t>
            </a:r>
            <a:r>
              <a:rPr lang="en" sz="1600">
                <a:solidFill>
                  <a:schemeClr val="dk1"/>
                </a:solidFill>
              </a:rPr>
              <a:t>survenue</a:t>
            </a:r>
            <a:r>
              <a:rPr lang="en" sz="1600">
                <a:solidFill>
                  <a:schemeClr val="dk1"/>
                </a:solidFill>
              </a:rPr>
              <a:t>.</a:t>
            </a:r>
            <a:r>
              <a:rPr lang="en" sz="1600">
                <a:solidFill>
                  <a:schemeClr val="dk1"/>
                </a:solidFill>
              </a:rPr>
              <a:t>La meilleure façon de corriger vos erreurs est de le faire dans leur ordre d’apparition dans le fichier. En effet, une erreur peut souvent en entraîner d’autres plus loin dans le fichier.</a:t>
            </a:r>
            <a:endParaRPr sz="1600">
              <a:solidFill>
                <a:schemeClr val="dk1"/>
              </a:solidFill>
            </a:endParaRPr>
          </a:p>
        </p:txBody>
      </p:sp>
      <p:pic>
        <p:nvPicPr>
          <p:cNvPr id="174" name="Google Shape;174;p25"/>
          <p:cNvPicPr preferRelativeResize="0"/>
          <p:nvPr/>
        </p:nvPicPr>
        <p:blipFill>
          <a:blip r:embed="rId4">
            <a:alphaModFix/>
          </a:blip>
          <a:stretch>
            <a:fillRect/>
          </a:stretch>
        </p:blipFill>
        <p:spPr>
          <a:xfrm>
            <a:off x="612400" y="3604750"/>
            <a:ext cx="8270177" cy="87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78" name="Shape 178"/>
        <p:cNvGrpSpPr/>
        <p:nvPr/>
      </p:nvGrpSpPr>
      <p:grpSpPr>
        <a:xfrm>
          <a:off x="0" y="0"/>
          <a:ext cx="0" cy="0"/>
          <a:chOff x="0" y="0"/>
          <a:chExt cx="0" cy="0"/>
        </a:xfrm>
      </p:grpSpPr>
      <p:sp>
        <p:nvSpPr>
          <p:cNvPr id="179" name="Google Shape;179;p26"/>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1.2</a:t>
            </a:r>
            <a:r>
              <a:rPr b="0" lang="en" sz="7200">
                <a:solidFill>
                  <a:srgbClr val="E2001A"/>
                </a:solidFill>
                <a:latin typeface="Karla ExtraBold"/>
                <a:ea typeface="Karla ExtraBold"/>
                <a:cs typeface="Karla ExtraBold"/>
                <a:sym typeface="Karla ExtraBold"/>
              </a:rPr>
              <a:t>.</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Variables</a:t>
            </a:r>
            <a:endParaRPr b="0">
              <a:solidFill>
                <a:schemeClr val="dk1"/>
              </a:solidFill>
              <a:latin typeface="Karla ExtraBold"/>
              <a:ea typeface="Karla ExtraBold"/>
              <a:cs typeface="Karla ExtraBold"/>
              <a:sym typeface="Karla ExtraBold"/>
            </a:endParaRPr>
          </a:p>
        </p:txBody>
      </p:sp>
      <p:sp>
        <p:nvSpPr>
          <p:cNvPr id="180" name="Google Shape;180;p2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1" name="Google Shape;181;p26"/>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85" name="Shape 185"/>
        <p:cNvGrpSpPr/>
        <p:nvPr/>
      </p:nvGrpSpPr>
      <p:grpSpPr>
        <a:xfrm>
          <a:off x="0" y="0"/>
          <a:ext cx="0" cy="0"/>
          <a:chOff x="0" y="0"/>
          <a:chExt cx="0" cy="0"/>
        </a:xfrm>
      </p:grpSpPr>
      <p:sp>
        <p:nvSpPr>
          <p:cNvPr id="186" name="Google Shape;186;p27"/>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Déclaration des variables</a:t>
            </a:r>
            <a:endParaRPr b="0" sz="2400">
              <a:solidFill>
                <a:schemeClr val="dk1"/>
              </a:solidFill>
              <a:latin typeface="Karla ExtraBold"/>
              <a:ea typeface="Karla ExtraBold"/>
              <a:cs typeface="Karla ExtraBold"/>
              <a:sym typeface="Karla ExtraBold"/>
            </a:endParaRPr>
          </a:p>
        </p:txBody>
      </p:sp>
      <p:sp>
        <p:nvSpPr>
          <p:cNvPr id="187" name="Google Shape;187;p2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27"/>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89" name="Google Shape;189;p27"/>
          <p:cNvSpPr txBox="1"/>
          <p:nvPr/>
        </p:nvSpPr>
        <p:spPr>
          <a:xfrm>
            <a:off x="653025" y="1286900"/>
            <a:ext cx="6767100" cy="4217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lang="en" sz="1700">
                <a:solidFill>
                  <a:schemeClr val="dk1"/>
                </a:solidFill>
                <a:latin typeface="Karla Medium"/>
                <a:ea typeface="Karla Medium"/>
                <a:cs typeface="Karla Medium"/>
                <a:sym typeface="Karla Medium"/>
              </a:rPr>
              <a:t>Voici la syntaxe de déclaration des variables en JAVA :</a:t>
            </a:r>
            <a:endParaRPr sz="1700">
              <a:solidFill>
                <a:schemeClr val="dk1"/>
              </a:solidFill>
              <a:latin typeface="Karla Medium"/>
              <a:ea typeface="Karla Medium"/>
              <a:cs typeface="Karla Medium"/>
              <a:sym typeface="Karla Medium"/>
            </a:endParaRPr>
          </a:p>
          <a:p>
            <a:pPr indent="0" lvl="0" marL="0" rtl="0" algn="l">
              <a:lnSpc>
                <a:spcPct val="150000"/>
              </a:lnSpc>
              <a:spcBef>
                <a:spcPts val="1200"/>
              </a:spcBef>
              <a:spcAft>
                <a:spcPts val="0"/>
              </a:spcAft>
              <a:buNone/>
            </a:pPr>
            <a:r>
              <a:rPr b="1" lang="en" sz="1900">
                <a:solidFill>
                  <a:srgbClr val="FF0000"/>
                </a:solidFill>
                <a:latin typeface="Karla"/>
                <a:ea typeface="Karla"/>
                <a:cs typeface="Karla"/>
                <a:sym typeface="Karla"/>
              </a:rPr>
              <a:t>t</a:t>
            </a:r>
            <a:r>
              <a:rPr b="1" lang="en" sz="1900">
                <a:solidFill>
                  <a:srgbClr val="FF0000"/>
                </a:solidFill>
                <a:latin typeface="Karla"/>
                <a:ea typeface="Karla"/>
                <a:cs typeface="Karla"/>
                <a:sym typeface="Karla"/>
              </a:rPr>
              <a:t>ype identificateur;</a:t>
            </a:r>
            <a:endParaRPr b="1" sz="1900">
              <a:solidFill>
                <a:srgbClr val="FF0000"/>
              </a:solidFill>
              <a:latin typeface="Karla"/>
              <a:ea typeface="Karla"/>
              <a:cs typeface="Karla"/>
              <a:sym typeface="Karla"/>
            </a:endParaRPr>
          </a:p>
          <a:p>
            <a:pPr indent="0" lvl="0" marL="0" rtl="0" algn="l">
              <a:lnSpc>
                <a:spcPct val="150000"/>
              </a:lnSpc>
              <a:spcBef>
                <a:spcPts val="1200"/>
              </a:spcBef>
              <a:spcAft>
                <a:spcPts val="0"/>
              </a:spcAft>
              <a:buNone/>
            </a:pPr>
            <a:r>
              <a:rPr b="1" lang="en" sz="1900">
                <a:solidFill>
                  <a:srgbClr val="FF0000"/>
                </a:solidFill>
                <a:latin typeface="Karla"/>
                <a:ea typeface="Karla"/>
                <a:cs typeface="Karla"/>
                <a:sym typeface="Karla"/>
              </a:rPr>
              <a:t>type identificateur=valeur_initiale;</a:t>
            </a:r>
            <a:endParaRPr b="1" sz="1900">
              <a:solidFill>
                <a:srgbClr val="FF0000"/>
              </a:solidFill>
              <a:latin typeface="Karla"/>
              <a:ea typeface="Karla"/>
              <a:cs typeface="Karla"/>
              <a:sym typeface="Karla"/>
            </a:endParaRPr>
          </a:p>
          <a:p>
            <a:pPr indent="0" lvl="0" marL="0" rtl="0" algn="l">
              <a:lnSpc>
                <a:spcPct val="150000"/>
              </a:lnSpc>
              <a:spcBef>
                <a:spcPts val="1200"/>
              </a:spcBef>
              <a:spcAft>
                <a:spcPts val="0"/>
              </a:spcAft>
              <a:buClr>
                <a:schemeClr val="dk1"/>
              </a:buClr>
              <a:buSzPts val="1100"/>
              <a:buFont typeface="Arial"/>
              <a:buNone/>
            </a:pPr>
            <a:r>
              <a:rPr lang="en" sz="1700">
                <a:solidFill>
                  <a:schemeClr val="dk1"/>
                </a:solidFill>
                <a:latin typeface="Karla Medium"/>
                <a:ea typeface="Karla Medium"/>
                <a:cs typeface="Karla Medium"/>
                <a:sym typeface="Karla Medium"/>
              </a:rPr>
              <a:t>Ici, </a:t>
            </a:r>
            <a:r>
              <a:rPr lang="en" sz="1700">
                <a:solidFill>
                  <a:schemeClr val="dk1"/>
                </a:solidFill>
                <a:latin typeface="Karla ExtraBold"/>
                <a:ea typeface="Karla ExtraBold"/>
                <a:cs typeface="Karla ExtraBold"/>
                <a:sym typeface="Karla ExtraBold"/>
              </a:rPr>
              <a:t>l’initialisation</a:t>
            </a:r>
            <a:r>
              <a:rPr lang="en" sz="1700">
                <a:solidFill>
                  <a:schemeClr val="dk1"/>
                </a:solidFill>
                <a:latin typeface="Karla Medium"/>
                <a:ea typeface="Karla Medium"/>
                <a:cs typeface="Karla Medium"/>
                <a:sym typeface="Karla Medium"/>
              </a:rPr>
              <a:t> est un moyen de fournir une valeur initial à une variable au traverse de l’affectation, ce qui est particulièrement important en Java, car si on essai par exemple d’afficher le contenu d’une variable non initialisé, </a:t>
            </a:r>
            <a:r>
              <a:rPr b="1" lang="en" sz="1700">
                <a:solidFill>
                  <a:schemeClr val="dk1"/>
                </a:solidFill>
                <a:latin typeface="Karla"/>
                <a:ea typeface="Karla"/>
                <a:cs typeface="Karla"/>
                <a:sym typeface="Karla"/>
              </a:rPr>
              <a:t>l</a:t>
            </a:r>
            <a:r>
              <a:rPr lang="en" sz="1700">
                <a:solidFill>
                  <a:schemeClr val="dk1"/>
                </a:solidFill>
                <a:latin typeface="Karla ExtraBold"/>
                <a:ea typeface="Karla ExtraBold"/>
                <a:cs typeface="Karla ExtraBold"/>
                <a:sym typeface="Karla ExtraBold"/>
              </a:rPr>
              <a:t>e compilateur Java donnera une erreur</a:t>
            </a:r>
            <a:r>
              <a:rPr lang="en" sz="1700">
                <a:solidFill>
                  <a:schemeClr val="dk1"/>
                </a:solidFill>
                <a:latin typeface="Karla Medium"/>
                <a:ea typeface="Karla Medium"/>
                <a:cs typeface="Karla Medium"/>
                <a:sym typeface="Karla Medium"/>
              </a:rPr>
              <a:t>.</a:t>
            </a:r>
            <a:endParaRPr b="1" sz="1700">
              <a:solidFill>
                <a:srgbClr val="FF0000"/>
              </a:solidFill>
              <a:latin typeface="Karla"/>
              <a:ea typeface="Karla"/>
              <a:cs typeface="Karla"/>
              <a:sym typeface="Karla"/>
            </a:endParaRPr>
          </a:p>
          <a:p>
            <a:pPr indent="0" lvl="0" marL="0" rtl="0" algn="l">
              <a:lnSpc>
                <a:spcPct val="115000"/>
              </a:lnSpc>
              <a:spcBef>
                <a:spcPts val="1200"/>
              </a:spcBef>
              <a:spcAft>
                <a:spcPts val="0"/>
              </a:spcAft>
              <a:buNone/>
            </a:pPr>
            <a:r>
              <a:t/>
            </a:r>
            <a:endParaRPr sz="1200">
              <a:solidFill>
                <a:schemeClr val="dk1"/>
              </a:solidFill>
              <a:latin typeface="Karla Medium"/>
              <a:ea typeface="Karla Medium"/>
              <a:cs typeface="Karla Medium"/>
              <a:sym typeface="Karla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93" name="Shape 193"/>
        <p:cNvGrpSpPr/>
        <p:nvPr/>
      </p:nvGrpSpPr>
      <p:grpSpPr>
        <a:xfrm>
          <a:off x="0" y="0"/>
          <a:ext cx="0" cy="0"/>
          <a:chOff x="0" y="0"/>
          <a:chExt cx="0" cy="0"/>
        </a:xfrm>
      </p:grpSpPr>
      <p:sp>
        <p:nvSpPr>
          <p:cNvPr id="194" name="Google Shape;194;p28"/>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Déclaration des variables</a:t>
            </a:r>
            <a:endParaRPr b="0" sz="2400">
              <a:solidFill>
                <a:schemeClr val="dk1"/>
              </a:solidFill>
              <a:latin typeface="Karla ExtraBold"/>
              <a:ea typeface="Karla ExtraBold"/>
              <a:cs typeface="Karla ExtraBold"/>
              <a:sym typeface="Karla ExtraBold"/>
            </a:endParaRPr>
          </a:p>
        </p:txBody>
      </p:sp>
      <p:sp>
        <p:nvSpPr>
          <p:cNvPr id="195" name="Google Shape;195;p2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28"/>
          <p:cNvPicPr preferRelativeResize="0"/>
          <p:nvPr/>
        </p:nvPicPr>
        <p:blipFill>
          <a:blip r:embed="rId3">
            <a:alphaModFix/>
          </a:blip>
          <a:stretch>
            <a:fillRect/>
          </a:stretch>
        </p:blipFill>
        <p:spPr>
          <a:xfrm>
            <a:off x="653025" y="527525"/>
            <a:ext cx="645550" cy="645550"/>
          </a:xfrm>
          <a:prstGeom prst="rect">
            <a:avLst/>
          </a:prstGeom>
          <a:noFill/>
          <a:ln>
            <a:noFill/>
          </a:ln>
        </p:spPr>
      </p:pic>
      <p:pic>
        <p:nvPicPr>
          <p:cNvPr id="197" name="Google Shape;197;p28"/>
          <p:cNvPicPr preferRelativeResize="0"/>
          <p:nvPr/>
        </p:nvPicPr>
        <p:blipFill>
          <a:blip r:embed="rId4">
            <a:alphaModFix/>
          </a:blip>
          <a:stretch>
            <a:fillRect/>
          </a:stretch>
        </p:blipFill>
        <p:spPr>
          <a:xfrm>
            <a:off x="678250" y="1845475"/>
            <a:ext cx="7504876" cy="1452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01" name="Shape 201"/>
        <p:cNvGrpSpPr/>
        <p:nvPr/>
      </p:nvGrpSpPr>
      <p:grpSpPr>
        <a:xfrm>
          <a:off x="0" y="0"/>
          <a:ext cx="0" cy="0"/>
          <a:chOff x="0" y="0"/>
          <a:chExt cx="0" cy="0"/>
        </a:xfrm>
      </p:grpSpPr>
      <p:sp>
        <p:nvSpPr>
          <p:cNvPr id="202" name="Google Shape;202;p29"/>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Nom des variables</a:t>
            </a:r>
            <a:endParaRPr b="0" sz="2400">
              <a:solidFill>
                <a:schemeClr val="dk1"/>
              </a:solidFill>
              <a:latin typeface="Karla ExtraBold"/>
              <a:ea typeface="Karla ExtraBold"/>
              <a:cs typeface="Karla ExtraBold"/>
              <a:sym typeface="Karla ExtraBold"/>
            </a:endParaRPr>
          </a:p>
        </p:txBody>
      </p:sp>
      <p:sp>
        <p:nvSpPr>
          <p:cNvPr id="203" name="Google Shape;203;p2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4" name="Google Shape;204;p29"/>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05" name="Google Shape;205;p29"/>
          <p:cNvSpPr txBox="1"/>
          <p:nvPr/>
        </p:nvSpPr>
        <p:spPr>
          <a:xfrm>
            <a:off x="653025" y="1286900"/>
            <a:ext cx="6767100" cy="442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Karla"/>
                <a:ea typeface="Karla"/>
                <a:cs typeface="Karla"/>
                <a:sym typeface="Karla"/>
              </a:rPr>
              <a:t>Il existe un certain nombre de règles à respecter concernant le choix du nom des variables :</a:t>
            </a:r>
            <a:endParaRPr sz="1300">
              <a:solidFill>
                <a:schemeClr val="dk1"/>
              </a:solidFill>
              <a:latin typeface="Karla"/>
              <a:ea typeface="Karla"/>
              <a:cs typeface="Karla"/>
              <a:sym typeface="Karla"/>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latin typeface="Karla"/>
                <a:ea typeface="Karla"/>
                <a:cs typeface="Karla"/>
                <a:sym typeface="Karla"/>
              </a:rPr>
              <a:t>le nom peut être constitué uniquement de </a:t>
            </a:r>
            <a:r>
              <a:rPr b="1" lang="en" sz="1300">
                <a:solidFill>
                  <a:schemeClr val="dk1"/>
                </a:solidFill>
                <a:latin typeface="Karla"/>
                <a:ea typeface="Karla"/>
                <a:cs typeface="Karla"/>
                <a:sym typeface="Karla"/>
              </a:rPr>
              <a:t>lettres</a:t>
            </a:r>
            <a:r>
              <a:rPr lang="en" sz="1300">
                <a:solidFill>
                  <a:schemeClr val="dk1"/>
                </a:solidFill>
                <a:latin typeface="Karla"/>
                <a:ea typeface="Karla"/>
                <a:cs typeface="Karla"/>
                <a:sym typeface="Karla"/>
              </a:rPr>
              <a:t>, de </a:t>
            </a:r>
            <a:r>
              <a:rPr b="1" lang="en" sz="1300">
                <a:solidFill>
                  <a:schemeClr val="dk1"/>
                </a:solidFill>
                <a:latin typeface="Karla"/>
                <a:ea typeface="Karla"/>
                <a:cs typeface="Karla"/>
                <a:sym typeface="Karla"/>
              </a:rPr>
              <a:t>chiffres</a:t>
            </a:r>
            <a:r>
              <a:rPr lang="en" sz="1300">
                <a:solidFill>
                  <a:schemeClr val="dk1"/>
                </a:solidFill>
                <a:latin typeface="Karla"/>
                <a:ea typeface="Karla"/>
                <a:cs typeface="Karla"/>
                <a:sym typeface="Karla"/>
              </a:rPr>
              <a:t> et des </a:t>
            </a:r>
            <a:r>
              <a:rPr b="1" lang="en" sz="1300">
                <a:solidFill>
                  <a:schemeClr val="dk1"/>
                </a:solidFill>
                <a:latin typeface="Karla"/>
                <a:ea typeface="Karla"/>
                <a:cs typeface="Karla"/>
                <a:sym typeface="Karla"/>
              </a:rPr>
              <a:t>deux symboles « _ » et « $ »</a:t>
            </a:r>
            <a:r>
              <a:rPr lang="en" sz="1300">
                <a:solidFill>
                  <a:schemeClr val="dk1"/>
                </a:solidFill>
                <a:latin typeface="Karla"/>
                <a:ea typeface="Karla"/>
                <a:cs typeface="Karla"/>
                <a:sym typeface="Karla"/>
              </a:rPr>
              <a:t> ;</a:t>
            </a:r>
            <a:endParaRPr sz="1300">
              <a:solidFill>
                <a:schemeClr val="dk1"/>
              </a:solidFill>
              <a:latin typeface="Karla"/>
              <a:ea typeface="Karla"/>
              <a:cs typeface="Karla"/>
              <a:sym typeface="Karla"/>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Karla"/>
                <a:ea typeface="Karla"/>
                <a:cs typeface="Karla"/>
                <a:sym typeface="Karla"/>
              </a:rPr>
              <a:t>le premier caractère est nécessairement une </a:t>
            </a:r>
            <a:r>
              <a:rPr b="1" lang="en" sz="1300">
                <a:solidFill>
                  <a:schemeClr val="dk1"/>
                </a:solidFill>
                <a:latin typeface="Karla"/>
                <a:ea typeface="Karla"/>
                <a:cs typeface="Karla"/>
                <a:sym typeface="Karla"/>
              </a:rPr>
              <a:t>lettre</a:t>
            </a:r>
            <a:r>
              <a:rPr lang="en" sz="1300">
                <a:solidFill>
                  <a:schemeClr val="dk1"/>
                </a:solidFill>
                <a:latin typeface="Karla"/>
                <a:ea typeface="Karla"/>
                <a:cs typeface="Karla"/>
                <a:sym typeface="Karla"/>
              </a:rPr>
              <a:t> ou un </a:t>
            </a:r>
            <a:r>
              <a:rPr b="1" lang="en" sz="1300">
                <a:solidFill>
                  <a:schemeClr val="dk1"/>
                </a:solidFill>
                <a:latin typeface="Karla"/>
                <a:ea typeface="Karla"/>
                <a:cs typeface="Karla"/>
                <a:sym typeface="Karla"/>
              </a:rPr>
              <a:t>symbole</a:t>
            </a:r>
            <a:r>
              <a:rPr lang="en" sz="1300">
                <a:solidFill>
                  <a:schemeClr val="dk1"/>
                </a:solidFill>
                <a:latin typeface="Karla"/>
                <a:ea typeface="Karla"/>
                <a:cs typeface="Karla"/>
                <a:sym typeface="Karla"/>
              </a:rPr>
              <a:t> ;</a:t>
            </a:r>
            <a:endParaRPr sz="1300">
              <a:solidFill>
                <a:schemeClr val="dk1"/>
              </a:solidFill>
              <a:latin typeface="Karla"/>
              <a:ea typeface="Karla"/>
              <a:cs typeface="Karla"/>
              <a:sym typeface="Karla"/>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Karla"/>
                <a:ea typeface="Karla"/>
                <a:cs typeface="Karla"/>
                <a:sym typeface="Karla"/>
              </a:rPr>
              <a:t>le nom ne doit pas être un </a:t>
            </a:r>
            <a:r>
              <a:rPr b="1" lang="en" sz="1300">
                <a:solidFill>
                  <a:schemeClr val="dk1"/>
                </a:solidFill>
                <a:latin typeface="Karla"/>
                <a:ea typeface="Karla"/>
                <a:cs typeface="Karla"/>
                <a:sym typeface="Karla"/>
              </a:rPr>
              <a:t>mot-clé réservé par le langage Java</a:t>
            </a:r>
            <a:r>
              <a:rPr lang="en" sz="1300">
                <a:solidFill>
                  <a:schemeClr val="dk1"/>
                </a:solidFill>
                <a:latin typeface="Karla"/>
                <a:ea typeface="Karla"/>
                <a:cs typeface="Karla"/>
                <a:sym typeface="Karla"/>
              </a:rPr>
              <a:t> (par exemple </a:t>
            </a:r>
            <a:r>
              <a:rPr b="1" lang="en" sz="1300">
                <a:solidFill>
                  <a:schemeClr val="dk1"/>
                </a:solidFill>
                <a:latin typeface="Karla"/>
                <a:ea typeface="Karla"/>
                <a:cs typeface="Karla"/>
                <a:sym typeface="Karla"/>
              </a:rPr>
              <a:t>« if »</a:t>
            </a:r>
            <a:r>
              <a:rPr lang="en" sz="1300">
                <a:solidFill>
                  <a:schemeClr val="dk1"/>
                </a:solidFill>
                <a:latin typeface="Karla"/>
                <a:ea typeface="Karla"/>
                <a:cs typeface="Karla"/>
                <a:sym typeface="Karla"/>
              </a:rPr>
              <a:t>) ;</a:t>
            </a:r>
            <a:endParaRPr sz="1300">
              <a:solidFill>
                <a:schemeClr val="dk1"/>
              </a:solidFill>
              <a:latin typeface="Karla"/>
              <a:ea typeface="Karla"/>
              <a:cs typeface="Karla"/>
              <a:sym typeface="Karla"/>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Karla"/>
                <a:ea typeface="Karla"/>
                <a:cs typeface="Karla"/>
                <a:sym typeface="Karla"/>
              </a:rPr>
              <a:t>les </a:t>
            </a:r>
            <a:r>
              <a:rPr b="1" lang="en" sz="1300">
                <a:solidFill>
                  <a:schemeClr val="dk1"/>
                </a:solidFill>
                <a:latin typeface="Karla"/>
                <a:ea typeface="Karla"/>
                <a:cs typeface="Karla"/>
                <a:sym typeface="Karla"/>
              </a:rPr>
              <a:t>majuscules</a:t>
            </a:r>
            <a:r>
              <a:rPr lang="en" sz="1300">
                <a:solidFill>
                  <a:schemeClr val="dk1"/>
                </a:solidFill>
                <a:latin typeface="Karla"/>
                <a:ea typeface="Karla"/>
                <a:cs typeface="Karla"/>
                <a:sym typeface="Karla"/>
              </a:rPr>
              <a:t> et les </a:t>
            </a:r>
            <a:r>
              <a:rPr b="1" lang="en" sz="1300">
                <a:solidFill>
                  <a:schemeClr val="dk1"/>
                </a:solidFill>
                <a:latin typeface="Karla"/>
                <a:ea typeface="Karla"/>
                <a:cs typeface="Karla"/>
                <a:sym typeface="Karla"/>
              </a:rPr>
              <a:t>minuscules</a:t>
            </a:r>
            <a:r>
              <a:rPr lang="en" sz="1300">
                <a:solidFill>
                  <a:schemeClr val="dk1"/>
                </a:solidFill>
                <a:latin typeface="Karla"/>
                <a:ea typeface="Karla"/>
                <a:cs typeface="Karla"/>
                <a:sym typeface="Karla"/>
              </a:rPr>
              <a:t> sont autorisées mais ne sont pas équivalentes ; les noms </a:t>
            </a:r>
            <a:r>
              <a:rPr b="1" lang="en" sz="1300">
                <a:solidFill>
                  <a:schemeClr val="dk1"/>
                </a:solidFill>
                <a:latin typeface="Karla"/>
                <a:ea typeface="Karla"/>
                <a:cs typeface="Karla"/>
                <a:sym typeface="Karla"/>
              </a:rPr>
              <a:t>age</a:t>
            </a:r>
            <a:r>
              <a:rPr lang="en" sz="1300">
                <a:solidFill>
                  <a:schemeClr val="dk1"/>
                </a:solidFill>
                <a:latin typeface="Karla"/>
                <a:ea typeface="Karla"/>
                <a:cs typeface="Karla"/>
                <a:sym typeface="Karla"/>
              </a:rPr>
              <a:t> et </a:t>
            </a:r>
            <a:r>
              <a:rPr b="1" lang="en" sz="1300">
                <a:solidFill>
                  <a:schemeClr val="dk1"/>
                </a:solidFill>
                <a:latin typeface="Karla"/>
                <a:ea typeface="Karla"/>
                <a:cs typeface="Karla"/>
                <a:sym typeface="Karla"/>
              </a:rPr>
              <a:t>Age</a:t>
            </a:r>
            <a:r>
              <a:rPr lang="en" sz="1300">
                <a:solidFill>
                  <a:schemeClr val="dk1"/>
                </a:solidFill>
                <a:latin typeface="Karla"/>
                <a:ea typeface="Karla"/>
                <a:cs typeface="Karla"/>
                <a:sym typeface="Karla"/>
              </a:rPr>
              <a:t> désignent deux variables différentes en Java.</a:t>
            </a:r>
            <a:endParaRPr sz="1300">
              <a:solidFill>
                <a:schemeClr val="dk1"/>
              </a:solidFill>
              <a:latin typeface="Karla"/>
              <a:ea typeface="Karla"/>
              <a:cs typeface="Karla"/>
              <a:sym typeface="Karla"/>
            </a:endParaRPr>
          </a:p>
          <a:p>
            <a:pPr indent="0" lvl="0" marL="0" rtl="0" algn="l">
              <a:lnSpc>
                <a:spcPct val="115000"/>
              </a:lnSpc>
              <a:spcBef>
                <a:spcPts val="1200"/>
              </a:spcBef>
              <a:spcAft>
                <a:spcPts val="0"/>
              </a:spcAft>
              <a:buNone/>
            </a:pPr>
            <a:r>
              <a:rPr lang="en" sz="1300">
                <a:solidFill>
                  <a:schemeClr val="dk1"/>
                </a:solidFill>
                <a:latin typeface="Karla"/>
                <a:ea typeface="Karla"/>
                <a:cs typeface="Karla"/>
                <a:sym typeface="Karla"/>
              </a:rPr>
              <a:t>En plus de ces règles de nommage, il existe des conventions qu’il n’est pas impératif de respecter pour la compilation du programme, mais que la plupart des programmeurs Java appliquent. Par exemple si le nom d’une variable est constitué de plusieurs mots, ils sont séparés par des majuscules alors que le premier mot commence par une minuscule, c’est-à-dire le </a:t>
            </a:r>
            <a:r>
              <a:rPr b="1" lang="en" sz="1300">
                <a:solidFill>
                  <a:schemeClr val="dk1"/>
                </a:solidFill>
                <a:latin typeface="Karla"/>
                <a:ea typeface="Karla"/>
                <a:cs typeface="Karla"/>
                <a:sym typeface="Karla"/>
              </a:rPr>
              <a:t>camelCase</a:t>
            </a:r>
            <a:r>
              <a:rPr lang="en" sz="1300">
                <a:solidFill>
                  <a:schemeClr val="dk1"/>
                </a:solidFill>
                <a:latin typeface="Karla"/>
                <a:ea typeface="Karla"/>
                <a:cs typeface="Karla"/>
                <a:sym typeface="Karla"/>
              </a:rPr>
              <a:t> : </a:t>
            </a:r>
            <a:r>
              <a:rPr b="1" lang="en" sz="1300">
                <a:solidFill>
                  <a:schemeClr val="dk1"/>
                </a:solidFill>
                <a:latin typeface="Karla"/>
                <a:ea typeface="Karla"/>
                <a:cs typeface="Karla"/>
                <a:sym typeface="Karla"/>
              </a:rPr>
              <a:t>nomDeFamille</a:t>
            </a:r>
            <a:r>
              <a:rPr lang="en" sz="1300">
                <a:solidFill>
                  <a:schemeClr val="dk1"/>
                </a:solidFill>
                <a:latin typeface="Karla"/>
                <a:ea typeface="Karla"/>
                <a:cs typeface="Karla"/>
                <a:sym typeface="Karla"/>
              </a:rPr>
              <a:t>.</a:t>
            </a:r>
            <a:endParaRPr sz="1300">
              <a:solidFill>
                <a:schemeClr val="dk1"/>
              </a:solidFill>
              <a:latin typeface="Karla"/>
              <a:ea typeface="Karla"/>
              <a:cs typeface="Karla"/>
              <a:sym typeface="Karla"/>
            </a:endParaRPr>
          </a:p>
          <a:p>
            <a:pPr indent="0" lvl="0" marL="0" rtl="0" algn="l">
              <a:lnSpc>
                <a:spcPct val="115000"/>
              </a:lnSpc>
              <a:spcBef>
                <a:spcPts val="1200"/>
              </a:spcBef>
              <a:spcAft>
                <a:spcPts val="0"/>
              </a:spcAft>
              <a:buClr>
                <a:schemeClr val="dk1"/>
              </a:buClr>
              <a:buSzPts val="1100"/>
              <a:buFont typeface="Arial"/>
              <a:buNone/>
            </a:pPr>
            <a:r>
              <a:t/>
            </a:r>
            <a:endParaRPr sz="1300">
              <a:solidFill>
                <a:schemeClr val="dk1"/>
              </a:solidFill>
              <a:latin typeface="Karla"/>
              <a:ea typeface="Karla"/>
              <a:cs typeface="Karla"/>
              <a:sym typeface="Karla"/>
            </a:endParaRPr>
          </a:p>
          <a:p>
            <a:pPr indent="0" lvl="0" marL="0" rtl="0" algn="l">
              <a:lnSpc>
                <a:spcPct val="115000"/>
              </a:lnSpc>
              <a:spcBef>
                <a:spcPts val="1200"/>
              </a:spcBef>
              <a:spcAft>
                <a:spcPts val="0"/>
              </a:spcAft>
              <a:buNone/>
            </a:pPr>
            <a:r>
              <a:t/>
            </a:r>
            <a:endParaRPr sz="1100">
              <a:solidFill>
                <a:schemeClr val="dk1"/>
              </a:solidFill>
              <a:latin typeface="Karla Medium"/>
              <a:ea typeface="Karla Medium"/>
              <a:cs typeface="Karla Medium"/>
              <a:sym typeface="Karla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09" name="Shape 209"/>
        <p:cNvGrpSpPr/>
        <p:nvPr/>
      </p:nvGrpSpPr>
      <p:grpSpPr>
        <a:xfrm>
          <a:off x="0" y="0"/>
          <a:ext cx="0" cy="0"/>
          <a:chOff x="0" y="0"/>
          <a:chExt cx="0" cy="0"/>
        </a:xfrm>
      </p:grpSpPr>
      <p:sp>
        <p:nvSpPr>
          <p:cNvPr id="210" name="Google Shape;210;p30"/>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Types de données</a:t>
            </a:r>
            <a:endParaRPr b="0" sz="2400">
              <a:solidFill>
                <a:schemeClr val="dk1"/>
              </a:solidFill>
              <a:latin typeface="Karla ExtraBold"/>
              <a:ea typeface="Karla ExtraBold"/>
              <a:cs typeface="Karla ExtraBold"/>
              <a:sym typeface="Karla ExtraBold"/>
            </a:endParaRPr>
          </a:p>
        </p:txBody>
      </p:sp>
      <p:sp>
        <p:nvSpPr>
          <p:cNvPr id="211" name="Google Shape;211;p3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30"/>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13" name="Google Shape;213;p30"/>
          <p:cNvSpPr txBox="1"/>
          <p:nvPr/>
        </p:nvSpPr>
        <p:spPr>
          <a:xfrm>
            <a:off x="653025" y="1286900"/>
            <a:ext cx="6767100" cy="422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solidFill>
                  <a:schemeClr val="dk1"/>
                </a:solidFill>
                <a:latin typeface="Karla"/>
                <a:ea typeface="Karla"/>
                <a:cs typeface="Karla"/>
                <a:sym typeface="Karla"/>
              </a:rPr>
              <a:t>Les trois types élémentaires fondamentaux en Java sont :</a:t>
            </a:r>
            <a:endParaRPr sz="1800">
              <a:solidFill>
                <a:schemeClr val="dk1"/>
              </a:solidFill>
              <a:latin typeface="Karla"/>
              <a:ea typeface="Karla"/>
              <a:cs typeface="Karla"/>
              <a:sym typeface="Karla"/>
            </a:endParaRPr>
          </a:p>
          <a:p>
            <a:pPr indent="-342900" lvl="0" marL="457200" rtl="0" algn="l">
              <a:lnSpc>
                <a:spcPct val="115000"/>
              </a:lnSpc>
              <a:spcBef>
                <a:spcPts val="1200"/>
              </a:spcBef>
              <a:spcAft>
                <a:spcPts val="0"/>
              </a:spcAft>
              <a:buClr>
                <a:schemeClr val="dk1"/>
              </a:buClr>
              <a:buSzPts val="1800"/>
              <a:buFont typeface="Karla"/>
              <a:buChar char="❏"/>
            </a:pPr>
            <a:r>
              <a:rPr b="1" lang="en" sz="1800">
                <a:solidFill>
                  <a:schemeClr val="dk1"/>
                </a:solidFill>
                <a:latin typeface="Karla"/>
                <a:ea typeface="Karla"/>
                <a:cs typeface="Karla"/>
                <a:sym typeface="Karla"/>
              </a:rPr>
              <a:t>int</a:t>
            </a:r>
            <a:r>
              <a:rPr lang="en" sz="1800">
                <a:solidFill>
                  <a:schemeClr val="dk1"/>
                </a:solidFill>
                <a:latin typeface="Karla"/>
                <a:ea typeface="Karla"/>
                <a:cs typeface="Karla"/>
                <a:sym typeface="Karla"/>
              </a:rPr>
              <a:t>, pour les valeurs entières (integer en anglais) ;</a:t>
            </a:r>
            <a:endParaRPr sz="1800">
              <a:solidFill>
                <a:schemeClr val="dk1"/>
              </a:solidFill>
              <a:latin typeface="Karla"/>
              <a:ea typeface="Karla"/>
              <a:cs typeface="Karla"/>
              <a:sym typeface="Karla"/>
            </a:endParaRPr>
          </a:p>
          <a:p>
            <a:pPr indent="-342900" lvl="0" marL="457200" rtl="0" algn="l">
              <a:lnSpc>
                <a:spcPct val="115000"/>
              </a:lnSpc>
              <a:spcBef>
                <a:spcPts val="0"/>
              </a:spcBef>
              <a:spcAft>
                <a:spcPts val="0"/>
              </a:spcAft>
              <a:buClr>
                <a:schemeClr val="dk1"/>
              </a:buClr>
              <a:buSzPts val="1800"/>
              <a:buFont typeface="Karla"/>
              <a:buChar char="❏"/>
            </a:pPr>
            <a:r>
              <a:rPr b="1" lang="en" sz="1800">
                <a:solidFill>
                  <a:schemeClr val="dk1"/>
                </a:solidFill>
                <a:latin typeface="Karla"/>
                <a:ea typeface="Karla"/>
                <a:cs typeface="Karla"/>
                <a:sym typeface="Karla"/>
              </a:rPr>
              <a:t>double</a:t>
            </a:r>
            <a:r>
              <a:rPr lang="en" sz="1800">
                <a:solidFill>
                  <a:schemeClr val="dk1"/>
                </a:solidFill>
                <a:latin typeface="Karla"/>
                <a:ea typeface="Karla"/>
                <a:cs typeface="Karla"/>
                <a:sym typeface="Karla"/>
              </a:rPr>
              <a:t>, pour les nombres à virgule ;</a:t>
            </a:r>
            <a:endParaRPr sz="1800">
              <a:solidFill>
                <a:schemeClr val="dk1"/>
              </a:solidFill>
              <a:latin typeface="Karla"/>
              <a:ea typeface="Karla"/>
              <a:cs typeface="Karla"/>
              <a:sym typeface="Karla"/>
            </a:endParaRPr>
          </a:p>
          <a:p>
            <a:pPr indent="-342900" lvl="0" marL="457200" rtl="0" algn="l">
              <a:lnSpc>
                <a:spcPct val="115000"/>
              </a:lnSpc>
              <a:spcBef>
                <a:spcPts val="0"/>
              </a:spcBef>
              <a:spcAft>
                <a:spcPts val="0"/>
              </a:spcAft>
              <a:buClr>
                <a:schemeClr val="dk1"/>
              </a:buClr>
              <a:buSzPts val="1800"/>
              <a:buFont typeface="Karla"/>
              <a:buChar char="❏"/>
            </a:pPr>
            <a:r>
              <a:rPr b="1" lang="en" sz="1800">
                <a:solidFill>
                  <a:schemeClr val="dk1"/>
                </a:solidFill>
                <a:latin typeface="Karla"/>
                <a:ea typeface="Karla"/>
                <a:cs typeface="Karla"/>
                <a:sym typeface="Karla"/>
              </a:rPr>
              <a:t>char</a:t>
            </a:r>
            <a:r>
              <a:rPr lang="en" sz="1800">
                <a:solidFill>
                  <a:schemeClr val="dk1"/>
                </a:solidFill>
                <a:latin typeface="Karla"/>
                <a:ea typeface="Karla"/>
                <a:cs typeface="Karla"/>
                <a:sym typeface="Karla"/>
              </a:rPr>
              <a:t>, pour les caractères;</a:t>
            </a:r>
            <a:endParaRPr sz="1800">
              <a:solidFill>
                <a:schemeClr val="dk1"/>
              </a:solidFill>
              <a:latin typeface="Karla"/>
              <a:ea typeface="Karla"/>
              <a:cs typeface="Karla"/>
              <a:sym typeface="Karla"/>
            </a:endParaRPr>
          </a:p>
          <a:p>
            <a:pPr indent="-342900" lvl="0" marL="457200" rtl="0" algn="l">
              <a:lnSpc>
                <a:spcPct val="115000"/>
              </a:lnSpc>
              <a:spcBef>
                <a:spcPts val="0"/>
              </a:spcBef>
              <a:spcAft>
                <a:spcPts val="0"/>
              </a:spcAft>
              <a:buClr>
                <a:schemeClr val="dk1"/>
              </a:buClr>
              <a:buSzPts val="1800"/>
              <a:buFont typeface="Karla"/>
              <a:buChar char="❏"/>
            </a:pPr>
            <a:r>
              <a:rPr b="1" lang="en" sz="1800">
                <a:solidFill>
                  <a:schemeClr val="dk1"/>
                </a:solidFill>
                <a:latin typeface="Karla"/>
                <a:ea typeface="Karla"/>
                <a:cs typeface="Karla"/>
                <a:sym typeface="Karla"/>
              </a:rPr>
              <a:t>boolean</a:t>
            </a:r>
            <a:r>
              <a:rPr lang="en" sz="1800">
                <a:solidFill>
                  <a:schemeClr val="dk1"/>
                </a:solidFill>
                <a:latin typeface="Karla"/>
                <a:ea typeface="Karla"/>
                <a:cs typeface="Karla"/>
                <a:sym typeface="Karla"/>
              </a:rPr>
              <a:t>, pour les caractères;</a:t>
            </a:r>
            <a:endParaRPr sz="1800">
              <a:solidFill>
                <a:schemeClr val="dk1"/>
              </a:solidFill>
              <a:latin typeface="Karla"/>
              <a:ea typeface="Karla"/>
              <a:cs typeface="Karla"/>
              <a:sym typeface="Karla"/>
            </a:endParaRPr>
          </a:p>
          <a:p>
            <a:pPr indent="0" lvl="0" marL="0" rtl="0" algn="l">
              <a:lnSpc>
                <a:spcPct val="115000"/>
              </a:lnSpc>
              <a:spcBef>
                <a:spcPts val="1200"/>
              </a:spcBef>
              <a:spcAft>
                <a:spcPts val="0"/>
              </a:spcAft>
              <a:buNone/>
            </a:pPr>
            <a:r>
              <a:t/>
            </a:r>
            <a:endParaRPr sz="1800">
              <a:solidFill>
                <a:schemeClr val="dk1"/>
              </a:solidFill>
              <a:latin typeface="Karla"/>
              <a:ea typeface="Karla"/>
              <a:cs typeface="Karla"/>
              <a:sym typeface="Karla"/>
            </a:endParaRPr>
          </a:p>
          <a:p>
            <a:pPr indent="0" lvl="0" marL="0" rtl="0" algn="l">
              <a:lnSpc>
                <a:spcPct val="115000"/>
              </a:lnSpc>
              <a:spcBef>
                <a:spcPts val="1200"/>
              </a:spcBef>
              <a:spcAft>
                <a:spcPts val="0"/>
              </a:spcAft>
              <a:buNone/>
            </a:pPr>
            <a:r>
              <a:t/>
            </a:r>
            <a:endParaRPr sz="1800">
              <a:solidFill>
                <a:schemeClr val="dk1"/>
              </a:solidFill>
              <a:latin typeface="Karla"/>
              <a:ea typeface="Karla"/>
              <a:cs typeface="Karla"/>
              <a:sym typeface="Karla"/>
            </a:endParaRPr>
          </a:p>
          <a:p>
            <a:pPr indent="0" lvl="0" marL="0" rtl="0" algn="l">
              <a:lnSpc>
                <a:spcPct val="115000"/>
              </a:lnSpc>
              <a:spcBef>
                <a:spcPts val="1200"/>
              </a:spcBef>
              <a:spcAft>
                <a:spcPts val="0"/>
              </a:spcAft>
              <a:buNone/>
            </a:pPr>
            <a:r>
              <a:t/>
            </a:r>
            <a:endParaRPr sz="1800">
              <a:solidFill>
                <a:schemeClr val="dk1"/>
              </a:solidFill>
              <a:latin typeface="Karla"/>
              <a:ea typeface="Karla"/>
              <a:cs typeface="Karla"/>
              <a:sym typeface="Karla"/>
            </a:endParaRPr>
          </a:p>
          <a:p>
            <a:pPr indent="0" lvl="0" marL="0" rtl="0" algn="l">
              <a:lnSpc>
                <a:spcPct val="115000"/>
              </a:lnSpc>
              <a:spcBef>
                <a:spcPts val="1200"/>
              </a:spcBef>
              <a:spcAft>
                <a:spcPts val="0"/>
              </a:spcAft>
              <a:buNone/>
            </a:pPr>
            <a:r>
              <a:t/>
            </a:r>
            <a:endParaRPr sz="1800">
              <a:solidFill>
                <a:schemeClr val="dk1"/>
              </a:solidFill>
              <a:latin typeface="Karla"/>
              <a:ea typeface="Karla"/>
              <a:cs typeface="Karla"/>
              <a:sym typeface="Karla"/>
            </a:endParaRPr>
          </a:p>
          <a:p>
            <a:pPr indent="0" lvl="0" marL="0" rtl="0" algn="l">
              <a:lnSpc>
                <a:spcPct val="115000"/>
              </a:lnSpc>
              <a:spcBef>
                <a:spcPts val="1200"/>
              </a:spcBef>
              <a:spcAft>
                <a:spcPts val="0"/>
              </a:spcAft>
              <a:buNone/>
            </a:pPr>
            <a:r>
              <a:t/>
            </a:r>
            <a:endParaRPr sz="1600">
              <a:solidFill>
                <a:schemeClr val="dk1"/>
              </a:solidFill>
              <a:latin typeface="Karla Medium"/>
              <a:ea typeface="Karla Medium"/>
              <a:cs typeface="Karla Medium"/>
              <a:sym typeface="Karla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17" name="Shape 217"/>
        <p:cNvGrpSpPr/>
        <p:nvPr/>
      </p:nvGrpSpPr>
      <p:grpSpPr>
        <a:xfrm>
          <a:off x="0" y="0"/>
          <a:ext cx="0" cy="0"/>
          <a:chOff x="0" y="0"/>
          <a:chExt cx="0" cy="0"/>
        </a:xfrm>
      </p:grpSpPr>
      <p:sp>
        <p:nvSpPr>
          <p:cNvPr id="218" name="Google Shape;218;p31"/>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1.3</a:t>
            </a:r>
            <a:r>
              <a:rPr b="0" lang="en" sz="7200">
                <a:solidFill>
                  <a:srgbClr val="E2001A"/>
                </a:solidFill>
                <a:latin typeface="Karla ExtraBold"/>
                <a:ea typeface="Karla ExtraBold"/>
                <a:cs typeface="Karla ExtraBold"/>
                <a:sym typeface="Karla ExtraBold"/>
              </a:rPr>
              <a:t>.</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Variables : Lecture et écriture</a:t>
            </a:r>
            <a:endParaRPr b="0">
              <a:solidFill>
                <a:schemeClr val="dk1"/>
              </a:solidFill>
              <a:latin typeface="Karla ExtraBold"/>
              <a:ea typeface="Karla ExtraBold"/>
              <a:cs typeface="Karla ExtraBold"/>
              <a:sym typeface="Karla ExtraBold"/>
            </a:endParaRPr>
          </a:p>
        </p:txBody>
      </p:sp>
      <p:sp>
        <p:nvSpPr>
          <p:cNvPr id="219" name="Google Shape;219;p3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0" name="Google Shape;220;p31"/>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24" name="Shape 224"/>
        <p:cNvGrpSpPr/>
        <p:nvPr/>
      </p:nvGrpSpPr>
      <p:grpSpPr>
        <a:xfrm>
          <a:off x="0" y="0"/>
          <a:ext cx="0" cy="0"/>
          <a:chOff x="0" y="0"/>
          <a:chExt cx="0" cy="0"/>
        </a:xfrm>
      </p:grpSpPr>
      <p:sp>
        <p:nvSpPr>
          <p:cNvPr id="225" name="Google Shape;225;p32"/>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Variables : Lecture/Ecriture</a:t>
            </a:r>
            <a:endParaRPr b="0" sz="2400">
              <a:solidFill>
                <a:schemeClr val="dk1"/>
              </a:solidFill>
              <a:latin typeface="Karla ExtraBold"/>
              <a:ea typeface="Karla ExtraBold"/>
              <a:cs typeface="Karla ExtraBold"/>
              <a:sym typeface="Karla ExtraBold"/>
            </a:endParaRPr>
          </a:p>
        </p:txBody>
      </p:sp>
      <p:sp>
        <p:nvSpPr>
          <p:cNvPr id="226" name="Google Shape;226;p3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7" name="Google Shape;227;p32"/>
          <p:cNvPicPr preferRelativeResize="0"/>
          <p:nvPr/>
        </p:nvPicPr>
        <p:blipFill>
          <a:blip r:embed="rId3">
            <a:alphaModFix/>
          </a:blip>
          <a:stretch>
            <a:fillRect/>
          </a:stretch>
        </p:blipFill>
        <p:spPr>
          <a:xfrm>
            <a:off x="653025" y="527525"/>
            <a:ext cx="645550" cy="645550"/>
          </a:xfrm>
          <a:prstGeom prst="rect">
            <a:avLst/>
          </a:prstGeom>
          <a:noFill/>
          <a:ln>
            <a:noFill/>
          </a:ln>
        </p:spPr>
      </p:pic>
      <p:pic>
        <p:nvPicPr>
          <p:cNvPr id="228" name="Google Shape;228;p32"/>
          <p:cNvPicPr preferRelativeResize="0"/>
          <p:nvPr/>
        </p:nvPicPr>
        <p:blipFill>
          <a:blip r:embed="rId4">
            <a:alphaModFix/>
          </a:blip>
          <a:stretch>
            <a:fillRect/>
          </a:stretch>
        </p:blipFill>
        <p:spPr>
          <a:xfrm>
            <a:off x="653025" y="1557300"/>
            <a:ext cx="6153799" cy="19332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84" name="Shape 84"/>
        <p:cNvGrpSpPr/>
        <p:nvPr/>
      </p:nvGrpSpPr>
      <p:grpSpPr>
        <a:xfrm>
          <a:off x="0" y="0"/>
          <a:ext cx="0" cy="0"/>
          <a:chOff x="0" y="0"/>
          <a:chExt cx="0" cy="0"/>
        </a:xfrm>
      </p:grpSpPr>
      <p:sp>
        <p:nvSpPr>
          <p:cNvPr id="85" name="Google Shape;85;p1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6" name="Google Shape;86;p15"/>
          <p:cNvPicPr preferRelativeResize="0"/>
          <p:nvPr/>
        </p:nvPicPr>
        <p:blipFill>
          <a:blip r:embed="rId3">
            <a:alphaModFix/>
          </a:blip>
          <a:stretch>
            <a:fillRect/>
          </a:stretch>
        </p:blipFill>
        <p:spPr>
          <a:xfrm>
            <a:off x="653025" y="603725"/>
            <a:ext cx="951300" cy="951300"/>
          </a:xfrm>
          <a:prstGeom prst="rect">
            <a:avLst/>
          </a:prstGeom>
          <a:noFill/>
          <a:ln>
            <a:noFill/>
          </a:ln>
        </p:spPr>
      </p:pic>
      <p:sp>
        <p:nvSpPr>
          <p:cNvPr id="87" name="Google Shape;87;p15"/>
          <p:cNvSpPr txBox="1"/>
          <p:nvPr/>
        </p:nvSpPr>
        <p:spPr>
          <a:xfrm>
            <a:off x="644960" y="1539825"/>
            <a:ext cx="7755600" cy="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Roboto"/>
                <a:ea typeface="Roboto"/>
                <a:cs typeface="Roboto"/>
                <a:sym typeface="Roboto"/>
              </a:rPr>
              <a:t>MODULE JAVA</a:t>
            </a:r>
            <a:endParaRPr b="1" sz="4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Karla"/>
              <a:ea typeface="Karla"/>
              <a:cs typeface="Karla"/>
              <a:sym typeface="Karla"/>
            </a:endParaRPr>
          </a:p>
        </p:txBody>
      </p:sp>
      <p:sp>
        <p:nvSpPr>
          <p:cNvPr id="88" name="Google Shape;88;p15"/>
          <p:cNvSpPr txBox="1"/>
          <p:nvPr/>
        </p:nvSpPr>
        <p:spPr>
          <a:xfrm>
            <a:off x="676625" y="2491125"/>
            <a:ext cx="7755600" cy="12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Les fondamentaux du Langage Java</a:t>
            </a:r>
            <a:endParaRPr b="1" sz="1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32" name="Shape 232"/>
        <p:cNvGrpSpPr/>
        <p:nvPr/>
      </p:nvGrpSpPr>
      <p:grpSpPr>
        <a:xfrm>
          <a:off x="0" y="0"/>
          <a:ext cx="0" cy="0"/>
          <a:chOff x="0" y="0"/>
          <a:chExt cx="0" cy="0"/>
        </a:xfrm>
      </p:grpSpPr>
      <p:sp>
        <p:nvSpPr>
          <p:cNvPr id="233" name="Google Shape;233;p33"/>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Variables : Lecture/Ecriture</a:t>
            </a:r>
            <a:endParaRPr b="0" sz="2400">
              <a:solidFill>
                <a:schemeClr val="dk1"/>
              </a:solidFill>
              <a:latin typeface="Karla ExtraBold"/>
              <a:ea typeface="Karla ExtraBold"/>
              <a:cs typeface="Karla ExtraBold"/>
              <a:sym typeface="Karla ExtraBold"/>
            </a:endParaRPr>
          </a:p>
        </p:txBody>
      </p:sp>
      <p:sp>
        <p:nvSpPr>
          <p:cNvPr id="234" name="Google Shape;234;p3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5" name="Google Shape;235;p33"/>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36" name="Google Shape;236;p33"/>
          <p:cNvSpPr txBox="1"/>
          <p:nvPr/>
        </p:nvSpPr>
        <p:spPr>
          <a:xfrm>
            <a:off x="653025" y="1286900"/>
            <a:ext cx="6767100" cy="235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latin typeface="Karla"/>
                <a:ea typeface="Karla"/>
                <a:cs typeface="Karla"/>
                <a:sym typeface="Karla"/>
              </a:rPr>
              <a:t>Lecture à partir du clavier.</a:t>
            </a:r>
            <a:endParaRPr b="1">
              <a:solidFill>
                <a:schemeClr val="dk1"/>
              </a:solidFill>
              <a:latin typeface="Karla"/>
              <a:ea typeface="Karla"/>
              <a:cs typeface="Karla"/>
              <a:sym typeface="Karla"/>
            </a:endParaRPr>
          </a:p>
          <a:p>
            <a:pPr indent="-298450" lvl="0" marL="457200" rtl="0" algn="l">
              <a:lnSpc>
                <a:spcPct val="115000"/>
              </a:lnSpc>
              <a:spcBef>
                <a:spcPts val="1200"/>
              </a:spcBef>
              <a:spcAft>
                <a:spcPts val="0"/>
              </a:spcAft>
              <a:buClr>
                <a:schemeClr val="dk1"/>
              </a:buClr>
              <a:buSzPts val="1100"/>
              <a:buFont typeface="Karla Medium"/>
              <a:buChar char="❏"/>
            </a:pPr>
            <a:r>
              <a:rPr lang="en" sz="1200">
                <a:solidFill>
                  <a:schemeClr val="dk1"/>
                </a:solidFill>
                <a:latin typeface="Karla"/>
                <a:ea typeface="Karla"/>
                <a:cs typeface="Karla"/>
                <a:sym typeface="Karla"/>
              </a:rPr>
              <a:t>keyb.nextInt() : Pour lire des entiers</a:t>
            </a:r>
            <a:endParaRPr sz="1200">
              <a:solidFill>
                <a:schemeClr val="dk1"/>
              </a:solidFill>
              <a:latin typeface="Karla"/>
              <a:ea typeface="Karla"/>
              <a:cs typeface="Karla"/>
              <a:sym typeface="Karla"/>
            </a:endParaRPr>
          </a:p>
          <a:p>
            <a:pPr indent="-304800" lvl="0" marL="457200" rtl="0" algn="l">
              <a:lnSpc>
                <a:spcPct val="115000"/>
              </a:lnSpc>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keyb.nextDouble() : Pour lire des réels</a:t>
            </a:r>
            <a:endParaRPr sz="1200">
              <a:solidFill>
                <a:schemeClr val="dk1"/>
              </a:solidFill>
              <a:latin typeface="Karla"/>
              <a:ea typeface="Karla"/>
              <a:cs typeface="Karla"/>
              <a:sym typeface="Karla"/>
            </a:endParaRPr>
          </a:p>
          <a:p>
            <a:pPr indent="-304800" lvl="0" marL="457200" rtl="0" algn="l">
              <a:lnSpc>
                <a:spcPct val="115000"/>
              </a:lnSpc>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keyb.nextLine() : Pour lire chaque caractère saisi par l’utilisateur</a:t>
            </a:r>
            <a:endParaRPr sz="1200">
              <a:solidFill>
                <a:schemeClr val="dk1"/>
              </a:solidFill>
              <a:latin typeface="Karla"/>
              <a:ea typeface="Karla"/>
              <a:cs typeface="Karla"/>
              <a:sym typeface="Karla"/>
            </a:endParaRPr>
          </a:p>
          <a:p>
            <a:pPr indent="-304800" lvl="0" marL="457200" rtl="0" algn="l">
              <a:lnSpc>
                <a:spcPct val="115000"/>
              </a:lnSpc>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keyb.next().charAt(0) : Pour lire un caractère</a:t>
            </a:r>
            <a:endParaRPr sz="1200">
              <a:solidFill>
                <a:schemeClr val="dk1"/>
              </a:solidFill>
              <a:latin typeface="Karla"/>
              <a:ea typeface="Karla"/>
              <a:cs typeface="Karla"/>
              <a:sym typeface="Karla"/>
            </a:endParaRPr>
          </a:p>
          <a:p>
            <a:pPr indent="-304800" lvl="0" marL="457200" rtl="0" algn="l">
              <a:lnSpc>
                <a:spcPct val="115000"/>
              </a:lnSpc>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keyb.nextBoolean() : Pour lire un booléen</a:t>
            </a:r>
            <a:endParaRPr sz="1200">
              <a:solidFill>
                <a:schemeClr val="dk1"/>
              </a:solidFill>
              <a:latin typeface="Karla"/>
              <a:ea typeface="Karla"/>
              <a:cs typeface="Karla"/>
              <a:sym typeface="Karla"/>
            </a:endParaRPr>
          </a:p>
          <a:p>
            <a:pPr indent="0" lvl="0" marL="0" rtl="0" algn="l">
              <a:lnSpc>
                <a:spcPct val="115000"/>
              </a:lnSpc>
              <a:spcBef>
                <a:spcPts val="1200"/>
              </a:spcBef>
              <a:spcAft>
                <a:spcPts val="0"/>
              </a:spcAft>
              <a:buNone/>
            </a:pPr>
            <a:r>
              <a:t/>
            </a:r>
            <a:endParaRPr sz="1200">
              <a:solidFill>
                <a:schemeClr val="dk1"/>
              </a:solidFill>
              <a:latin typeface="Karla"/>
              <a:ea typeface="Karla"/>
              <a:cs typeface="Karla"/>
              <a:sym typeface="Karla"/>
            </a:endParaRPr>
          </a:p>
          <a:p>
            <a:pPr indent="0" lvl="0" marL="0" rtl="0" algn="l">
              <a:lnSpc>
                <a:spcPct val="115000"/>
              </a:lnSpc>
              <a:spcBef>
                <a:spcPts val="1200"/>
              </a:spcBef>
              <a:spcAft>
                <a:spcPts val="0"/>
              </a:spcAft>
              <a:buNone/>
            </a:pPr>
            <a:r>
              <a:t/>
            </a:r>
            <a:endParaRPr sz="1200">
              <a:solidFill>
                <a:schemeClr val="dk1"/>
              </a:solidFill>
              <a:latin typeface="Karla"/>
              <a:ea typeface="Karla"/>
              <a:cs typeface="Karla"/>
              <a:sym typeface="Karla"/>
            </a:endParaRPr>
          </a:p>
        </p:txBody>
      </p:sp>
      <p:pic>
        <p:nvPicPr>
          <p:cNvPr id="237" name="Google Shape;237;p33"/>
          <p:cNvPicPr preferRelativeResize="0"/>
          <p:nvPr/>
        </p:nvPicPr>
        <p:blipFill>
          <a:blip r:embed="rId4">
            <a:alphaModFix/>
          </a:blip>
          <a:stretch>
            <a:fillRect/>
          </a:stretch>
        </p:blipFill>
        <p:spPr>
          <a:xfrm>
            <a:off x="831150" y="2952450"/>
            <a:ext cx="7588224" cy="2097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41" name="Shape 241"/>
        <p:cNvGrpSpPr/>
        <p:nvPr/>
      </p:nvGrpSpPr>
      <p:grpSpPr>
        <a:xfrm>
          <a:off x="0" y="0"/>
          <a:ext cx="0" cy="0"/>
          <a:chOff x="0" y="0"/>
          <a:chExt cx="0" cy="0"/>
        </a:xfrm>
      </p:grpSpPr>
      <p:sp>
        <p:nvSpPr>
          <p:cNvPr id="242" name="Google Shape;242;p34"/>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Quelques fonction de l’API JAVA</a:t>
            </a:r>
            <a:endParaRPr b="0" sz="3500">
              <a:solidFill>
                <a:schemeClr val="dk1"/>
              </a:solidFill>
              <a:latin typeface="Karla ExtraBold"/>
              <a:ea typeface="Karla ExtraBold"/>
              <a:cs typeface="Karla ExtraBold"/>
              <a:sym typeface="Karla ExtraBold"/>
            </a:endParaRPr>
          </a:p>
        </p:txBody>
      </p:sp>
      <p:sp>
        <p:nvSpPr>
          <p:cNvPr id="243" name="Google Shape;243;p3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4" name="Google Shape;244;p34"/>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45" name="Google Shape;245;p34"/>
          <p:cNvSpPr txBox="1"/>
          <p:nvPr/>
        </p:nvSpPr>
        <p:spPr>
          <a:xfrm>
            <a:off x="653025" y="1286900"/>
            <a:ext cx="6767100" cy="377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700">
                <a:solidFill>
                  <a:schemeClr val="dk1"/>
                </a:solidFill>
                <a:latin typeface="Karla"/>
                <a:ea typeface="Karla"/>
                <a:cs typeface="Karla"/>
                <a:sym typeface="Karla"/>
              </a:rPr>
              <a:t>L’API JAVA fourni un grand nombre de fonctions </a:t>
            </a:r>
            <a:r>
              <a:rPr lang="en" sz="1700">
                <a:solidFill>
                  <a:schemeClr val="dk1"/>
                </a:solidFill>
                <a:latin typeface="Karla"/>
                <a:ea typeface="Karla"/>
                <a:cs typeface="Karla"/>
                <a:sym typeface="Karla"/>
              </a:rPr>
              <a:t>prêts</a:t>
            </a:r>
            <a:r>
              <a:rPr lang="en" sz="1700">
                <a:solidFill>
                  <a:schemeClr val="dk1"/>
                </a:solidFill>
                <a:latin typeface="Karla"/>
                <a:ea typeface="Karla"/>
                <a:cs typeface="Karla"/>
                <a:sym typeface="Karla"/>
              </a:rPr>
              <a:t> à l’emploi, entre autres des fonctions mathématiques:</a:t>
            </a:r>
            <a:endParaRPr sz="1700">
              <a:solidFill>
                <a:schemeClr val="dk1"/>
              </a:solidFill>
              <a:latin typeface="Karla"/>
              <a:ea typeface="Karla"/>
              <a:cs typeface="Karla"/>
              <a:sym typeface="Karla"/>
            </a:endParaRPr>
          </a:p>
          <a:p>
            <a:pPr indent="-336550" lvl="0" marL="457200" rtl="0" algn="l">
              <a:lnSpc>
                <a:spcPct val="115000"/>
              </a:lnSpc>
              <a:spcBef>
                <a:spcPts val="1200"/>
              </a:spcBef>
              <a:spcAft>
                <a:spcPts val="0"/>
              </a:spcAft>
              <a:buClr>
                <a:schemeClr val="dk1"/>
              </a:buClr>
              <a:buSzPts val="1700"/>
              <a:buChar char="❏"/>
            </a:pPr>
            <a:r>
              <a:rPr b="1" lang="en" sz="1700">
                <a:solidFill>
                  <a:schemeClr val="dk1"/>
                </a:solidFill>
                <a:latin typeface="Karla"/>
                <a:ea typeface="Karla"/>
                <a:cs typeface="Karla"/>
                <a:sym typeface="Karla"/>
              </a:rPr>
              <a:t>Math.pow(constante,puissance)</a:t>
            </a:r>
            <a:r>
              <a:rPr lang="en" sz="1700">
                <a:solidFill>
                  <a:schemeClr val="dk1"/>
                </a:solidFill>
                <a:latin typeface="Karla"/>
                <a:ea typeface="Karla"/>
                <a:cs typeface="Karla"/>
                <a:sym typeface="Karla"/>
              </a:rPr>
              <a:t> : Retourne la puissance d’un nombre</a:t>
            </a:r>
            <a:endParaRPr sz="1700">
              <a:solidFill>
                <a:schemeClr val="dk1"/>
              </a:solidFill>
              <a:latin typeface="Karla"/>
              <a:ea typeface="Karla"/>
              <a:cs typeface="Karla"/>
              <a:sym typeface="Karla"/>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latin typeface="Karla"/>
                <a:ea typeface="Karla"/>
                <a:cs typeface="Karla"/>
                <a:sym typeface="Karla"/>
              </a:rPr>
              <a:t>Math.sqrt(constant)</a:t>
            </a:r>
            <a:r>
              <a:rPr lang="en" sz="1700">
                <a:solidFill>
                  <a:schemeClr val="dk1"/>
                </a:solidFill>
                <a:latin typeface="Karla"/>
                <a:ea typeface="Karla"/>
                <a:cs typeface="Karla"/>
                <a:sym typeface="Karla"/>
              </a:rPr>
              <a:t> : Retourne la racine carré d’un nombre</a:t>
            </a:r>
            <a:endParaRPr sz="1700">
              <a:solidFill>
                <a:schemeClr val="dk1"/>
              </a:solidFill>
              <a:latin typeface="Karla"/>
              <a:ea typeface="Karla"/>
              <a:cs typeface="Karla"/>
              <a:sym typeface="Karla"/>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latin typeface="Karla"/>
                <a:ea typeface="Karla"/>
                <a:cs typeface="Karla"/>
                <a:sym typeface="Karla"/>
              </a:rPr>
              <a:t>Math.sin(constant) </a:t>
            </a:r>
            <a:r>
              <a:rPr lang="en" sz="1700">
                <a:solidFill>
                  <a:schemeClr val="dk1"/>
                </a:solidFill>
                <a:latin typeface="Karla"/>
                <a:ea typeface="Karla"/>
                <a:cs typeface="Karla"/>
                <a:sym typeface="Karla"/>
              </a:rPr>
              <a:t>: Retourne le sinus d’un nombre</a:t>
            </a:r>
            <a:endParaRPr sz="1700">
              <a:solidFill>
                <a:schemeClr val="dk1"/>
              </a:solidFill>
              <a:latin typeface="Karla"/>
              <a:ea typeface="Karla"/>
              <a:cs typeface="Karla"/>
              <a:sym typeface="Karla"/>
            </a:endParaRPr>
          </a:p>
          <a:p>
            <a:pPr indent="0" lvl="0" marL="0" rtl="0" algn="l">
              <a:lnSpc>
                <a:spcPct val="115000"/>
              </a:lnSpc>
              <a:spcBef>
                <a:spcPts val="1200"/>
              </a:spcBef>
              <a:spcAft>
                <a:spcPts val="0"/>
              </a:spcAft>
              <a:buNone/>
            </a:pPr>
            <a:r>
              <a:t/>
            </a:r>
            <a:endParaRPr sz="1700">
              <a:solidFill>
                <a:schemeClr val="dk1"/>
              </a:solidFill>
              <a:latin typeface="Karla"/>
              <a:ea typeface="Karla"/>
              <a:cs typeface="Karla"/>
              <a:sym typeface="Karla"/>
            </a:endParaRPr>
          </a:p>
          <a:p>
            <a:pPr indent="0" lvl="0" marL="0" rtl="0" algn="l">
              <a:lnSpc>
                <a:spcPct val="115000"/>
              </a:lnSpc>
              <a:spcBef>
                <a:spcPts val="1200"/>
              </a:spcBef>
              <a:spcAft>
                <a:spcPts val="0"/>
              </a:spcAft>
              <a:buNone/>
            </a:pPr>
            <a:r>
              <a:rPr lang="en" sz="1700">
                <a:solidFill>
                  <a:schemeClr val="dk1"/>
                </a:solidFill>
                <a:latin typeface="Karla"/>
                <a:ea typeface="Karla"/>
                <a:cs typeface="Karla"/>
                <a:sym typeface="Karla"/>
              </a:rPr>
              <a:t>Pour plus de méthodes : </a:t>
            </a:r>
            <a:r>
              <a:rPr lang="en" sz="1700" u="sng">
                <a:solidFill>
                  <a:schemeClr val="hlink"/>
                </a:solidFill>
                <a:latin typeface="Karla"/>
                <a:ea typeface="Karla"/>
                <a:cs typeface="Karla"/>
                <a:sym typeface="Karla"/>
                <a:hlinkClick r:id="rId4"/>
              </a:rPr>
              <a:t>https://docs.oracle.com/javase/8/docs/api/java/lang/Math.html</a:t>
            </a:r>
            <a:endParaRPr sz="1700">
              <a:solidFill>
                <a:schemeClr val="dk1"/>
              </a:solidFill>
              <a:latin typeface="Karla"/>
              <a:ea typeface="Karla"/>
              <a:cs typeface="Karla"/>
              <a:sym typeface="Karla"/>
            </a:endParaRPr>
          </a:p>
          <a:p>
            <a:pPr indent="0" lvl="0" marL="0" rtl="0" algn="l">
              <a:lnSpc>
                <a:spcPct val="115000"/>
              </a:lnSpc>
              <a:spcBef>
                <a:spcPts val="1200"/>
              </a:spcBef>
              <a:spcAft>
                <a:spcPts val="0"/>
              </a:spcAft>
              <a:buNone/>
            </a:pPr>
            <a:r>
              <a:t/>
            </a:r>
            <a:endParaRPr sz="1700">
              <a:solidFill>
                <a:schemeClr val="dk1"/>
              </a:solidFill>
              <a:latin typeface="Karla"/>
              <a:ea typeface="Karla"/>
              <a:cs typeface="Karla"/>
              <a:sym typeface="Karl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49" name="Shape 249"/>
        <p:cNvGrpSpPr/>
        <p:nvPr/>
      </p:nvGrpSpPr>
      <p:grpSpPr>
        <a:xfrm>
          <a:off x="0" y="0"/>
          <a:ext cx="0" cy="0"/>
          <a:chOff x="0" y="0"/>
          <a:chExt cx="0" cy="0"/>
        </a:xfrm>
      </p:grpSpPr>
      <p:sp>
        <p:nvSpPr>
          <p:cNvPr id="250" name="Google Shape;250;p3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1" name="Google Shape;251;p35"/>
          <p:cNvPicPr preferRelativeResize="0"/>
          <p:nvPr/>
        </p:nvPicPr>
        <p:blipFill>
          <a:blip r:embed="rId3">
            <a:alphaModFix/>
          </a:blip>
          <a:stretch>
            <a:fillRect/>
          </a:stretch>
        </p:blipFill>
        <p:spPr>
          <a:xfrm>
            <a:off x="653025" y="603725"/>
            <a:ext cx="951300" cy="951300"/>
          </a:xfrm>
          <a:prstGeom prst="rect">
            <a:avLst/>
          </a:prstGeom>
          <a:noFill/>
          <a:ln>
            <a:noFill/>
          </a:ln>
        </p:spPr>
      </p:pic>
      <p:sp>
        <p:nvSpPr>
          <p:cNvPr id="252" name="Google Shape;252;p35"/>
          <p:cNvSpPr txBox="1"/>
          <p:nvPr/>
        </p:nvSpPr>
        <p:spPr>
          <a:xfrm>
            <a:off x="644960" y="1539825"/>
            <a:ext cx="7755600" cy="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Roboto"/>
                <a:ea typeface="Roboto"/>
                <a:cs typeface="Roboto"/>
                <a:sym typeface="Roboto"/>
              </a:rPr>
              <a:t>MODULE JAVA</a:t>
            </a:r>
            <a:endParaRPr b="1" sz="4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Karla"/>
              <a:ea typeface="Karla"/>
              <a:cs typeface="Karla"/>
              <a:sym typeface="Karla"/>
            </a:endParaRPr>
          </a:p>
        </p:txBody>
      </p:sp>
      <p:sp>
        <p:nvSpPr>
          <p:cNvPr id="253" name="Google Shape;253;p35"/>
          <p:cNvSpPr txBox="1"/>
          <p:nvPr/>
        </p:nvSpPr>
        <p:spPr>
          <a:xfrm>
            <a:off x="676625" y="2491125"/>
            <a:ext cx="7755600" cy="12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2</a:t>
            </a:r>
            <a:r>
              <a:rPr b="1" lang="en" sz="2400">
                <a:solidFill>
                  <a:srgbClr val="FFFFFF"/>
                </a:solidFill>
                <a:latin typeface="Roboto"/>
                <a:ea typeface="Roboto"/>
                <a:cs typeface="Roboto"/>
                <a:sym typeface="Roboto"/>
              </a:rPr>
              <a:t>.Structures de contrôle(1) : Branchements conditionnels</a:t>
            </a:r>
            <a:endParaRPr b="1" sz="1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57" name="Shape 257"/>
        <p:cNvGrpSpPr/>
        <p:nvPr/>
      </p:nvGrpSpPr>
      <p:grpSpPr>
        <a:xfrm>
          <a:off x="0" y="0"/>
          <a:ext cx="0" cy="0"/>
          <a:chOff x="0" y="0"/>
          <a:chExt cx="0" cy="0"/>
        </a:xfrm>
      </p:grpSpPr>
      <p:sp>
        <p:nvSpPr>
          <p:cNvPr id="258" name="Google Shape;258;p36"/>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2</a:t>
            </a:r>
            <a:r>
              <a:rPr b="0" lang="en" sz="7200">
                <a:solidFill>
                  <a:srgbClr val="E2001A"/>
                </a:solidFill>
                <a:latin typeface="Karla ExtraBold"/>
                <a:ea typeface="Karla ExtraBold"/>
                <a:cs typeface="Karla ExtraBold"/>
                <a:sym typeface="Karla ExtraBold"/>
              </a:rPr>
              <a:t>.1.</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Branchements conditionnels</a:t>
            </a:r>
            <a:endParaRPr b="0">
              <a:solidFill>
                <a:schemeClr val="dk1"/>
              </a:solidFill>
              <a:latin typeface="Karla ExtraBold"/>
              <a:ea typeface="Karla ExtraBold"/>
              <a:cs typeface="Karla ExtraBold"/>
              <a:sym typeface="Karla ExtraBold"/>
            </a:endParaRPr>
          </a:p>
        </p:txBody>
      </p:sp>
      <p:sp>
        <p:nvSpPr>
          <p:cNvPr id="259" name="Google Shape;259;p3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0" name="Google Shape;260;p36"/>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64" name="Shape 264"/>
        <p:cNvGrpSpPr/>
        <p:nvPr/>
      </p:nvGrpSpPr>
      <p:grpSpPr>
        <a:xfrm>
          <a:off x="0" y="0"/>
          <a:ext cx="0" cy="0"/>
          <a:chOff x="0" y="0"/>
          <a:chExt cx="0" cy="0"/>
        </a:xfrm>
      </p:grpSpPr>
      <p:sp>
        <p:nvSpPr>
          <p:cNvPr id="265" name="Google Shape;265;p37"/>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Branchements conditionnels</a:t>
            </a:r>
            <a:endParaRPr b="0" sz="3500">
              <a:solidFill>
                <a:schemeClr val="dk1"/>
              </a:solidFill>
              <a:latin typeface="Karla ExtraBold"/>
              <a:ea typeface="Karla ExtraBold"/>
              <a:cs typeface="Karla ExtraBold"/>
              <a:sym typeface="Karla ExtraBold"/>
            </a:endParaRPr>
          </a:p>
        </p:txBody>
      </p:sp>
      <p:sp>
        <p:nvSpPr>
          <p:cNvPr id="266" name="Google Shape;266;p3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7" name="Google Shape;267;p37"/>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68" name="Google Shape;268;p37"/>
          <p:cNvSpPr txBox="1"/>
          <p:nvPr/>
        </p:nvSpPr>
        <p:spPr>
          <a:xfrm>
            <a:off x="653025" y="1286900"/>
            <a:ext cx="67671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600">
                <a:solidFill>
                  <a:schemeClr val="dk1"/>
                </a:solidFill>
                <a:latin typeface="Karla"/>
                <a:ea typeface="Karla"/>
                <a:cs typeface="Karla"/>
                <a:sym typeface="Karla"/>
              </a:rPr>
              <a:t>Exemple de branchement conditionnel:</a:t>
            </a:r>
            <a:endParaRPr sz="1600">
              <a:solidFill>
                <a:schemeClr val="dk1"/>
              </a:solidFill>
              <a:latin typeface="Karla"/>
              <a:ea typeface="Karla"/>
              <a:cs typeface="Karla"/>
              <a:sym typeface="Karla"/>
            </a:endParaRPr>
          </a:p>
        </p:txBody>
      </p:sp>
      <p:pic>
        <p:nvPicPr>
          <p:cNvPr id="269" name="Google Shape;269;p37"/>
          <p:cNvPicPr preferRelativeResize="0"/>
          <p:nvPr/>
        </p:nvPicPr>
        <p:blipFill>
          <a:blip r:embed="rId4">
            <a:alphaModFix/>
          </a:blip>
          <a:stretch>
            <a:fillRect/>
          </a:stretch>
        </p:blipFill>
        <p:spPr>
          <a:xfrm>
            <a:off x="740075" y="1871500"/>
            <a:ext cx="5725126" cy="3012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73" name="Shape 273"/>
        <p:cNvGrpSpPr/>
        <p:nvPr/>
      </p:nvGrpSpPr>
      <p:grpSpPr>
        <a:xfrm>
          <a:off x="0" y="0"/>
          <a:ext cx="0" cy="0"/>
          <a:chOff x="0" y="0"/>
          <a:chExt cx="0" cy="0"/>
        </a:xfrm>
      </p:grpSpPr>
      <p:sp>
        <p:nvSpPr>
          <p:cNvPr id="274" name="Google Shape;274;p38"/>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2.2.</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Conditions</a:t>
            </a:r>
            <a:endParaRPr b="0">
              <a:solidFill>
                <a:schemeClr val="dk1"/>
              </a:solidFill>
              <a:latin typeface="Karla ExtraBold"/>
              <a:ea typeface="Karla ExtraBold"/>
              <a:cs typeface="Karla ExtraBold"/>
              <a:sym typeface="Karla ExtraBold"/>
            </a:endParaRPr>
          </a:p>
        </p:txBody>
      </p:sp>
      <p:sp>
        <p:nvSpPr>
          <p:cNvPr id="275" name="Google Shape;275;p3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6" name="Google Shape;276;p38"/>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80" name="Shape 280"/>
        <p:cNvGrpSpPr/>
        <p:nvPr/>
      </p:nvGrpSpPr>
      <p:grpSpPr>
        <a:xfrm>
          <a:off x="0" y="0"/>
          <a:ext cx="0" cy="0"/>
          <a:chOff x="0" y="0"/>
          <a:chExt cx="0" cy="0"/>
        </a:xfrm>
      </p:grpSpPr>
      <p:sp>
        <p:nvSpPr>
          <p:cNvPr id="281" name="Google Shape;281;p39"/>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Opérateurs de comparaison</a:t>
            </a:r>
            <a:endParaRPr b="0" sz="3500">
              <a:solidFill>
                <a:schemeClr val="dk1"/>
              </a:solidFill>
              <a:latin typeface="Karla ExtraBold"/>
              <a:ea typeface="Karla ExtraBold"/>
              <a:cs typeface="Karla ExtraBold"/>
              <a:sym typeface="Karla ExtraBold"/>
            </a:endParaRPr>
          </a:p>
        </p:txBody>
      </p:sp>
      <p:sp>
        <p:nvSpPr>
          <p:cNvPr id="282" name="Google Shape;282;p3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3" name="Google Shape;283;p39"/>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84" name="Google Shape;284;p39"/>
          <p:cNvSpPr txBox="1"/>
          <p:nvPr/>
        </p:nvSpPr>
        <p:spPr>
          <a:xfrm>
            <a:off x="653025" y="1286900"/>
            <a:ext cx="6767100" cy="364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500">
                <a:solidFill>
                  <a:schemeClr val="dk1"/>
                </a:solidFill>
                <a:latin typeface="Karla"/>
                <a:ea typeface="Karla"/>
                <a:cs typeface="Karla"/>
                <a:sym typeface="Karla"/>
              </a:rPr>
              <a:t>Dans la leçon précédente, nous avons comparé des valeurs dans le cadre des branchements conditionnels.</a:t>
            </a:r>
            <a:endParaRPr sz="1500">
              <a:solidFill>
                <a:schemeClr val="dk1"/>
              </a:solidFill>
              <a:latin typeface="Karla"/>
              <a:ea typeface="Karla"/>
              <a:cs typeface="Karla"/>
              <a:sym typeface="Karla"/>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Karla"/>
                <a:ea typeface="Karla"/>
                <a:cs typeface="Karla"/>
                <a:sym typeface="Karla"/>
              </a:rPr>
              <a:t>Ceci nous permettait de formuler des conditions simples, c’est-à-dire des conditions qui comparent deux expressions grâce à un opérateur de comparaison. Les opérateurs de comparaison du langage Java sont :</a:t>
            </a:r>
            <a:endParaRPr sz="1500">
              <a:solidFill>
                <a:schemeClr val="dk1"/>
              </a:solidFill>
              <a:latin typeface="Karla"/>
              <a:ea typeface="Karla"/>
              <a:cs typeface="Karla"/>
              <a:sym typeface="Karla"/>
            </a:endParaRPr>
          </a:p>
          <a:p>
            <a:pPr indent="-323850" lvl="0" marL="457200" rtl="0" algn="l">
              <a:lnSpc>
                <a:spcPct val="115000"/>
              </a:lnSpc>
              <a:spcBef>
                <a:spcPts val="1200"/>
              </a:spcBef>
              <a:spcAft>
                <a:spcPts val="0"/>
              </a:spcAft>
              <a:buClr>
                <a:schemeClr val="dk1"/>
              </a:buClr>
              <a:buSzPts val="1500"/>
              <a:buFont typeface="Karla"/>
              <a:buChar char="❏"/>
            </a:pPr>
            <a:r>
              <a:rPr b="1" lang="en" sz="1500">
                <a:solidFill>
                  <a:srgbClr val="FF0000"/>
                </a:solidFill>
                <a:latin typeface="Karla"/>
                <a:ea typeface="Karla"/>
                <a:cs typeface="Karla"/>
                <a:sym typeface="Karla"/>
              </a:rPr>
              <a:t>&lt; </a:t>
            </a:r>
            <a:r>
              <a:rPr lang="en" sz="1500">
                <a:solidFill>
                  <a:schemeClr val="dk1"/>
                </a:solidFill>
                <a:latin typeface="Karla"/>
                <a:ea typeface="Karla"/>
                <a:cs typeface="Karla"/>
                <a:sym typeface="Karla"/>
              </a:rPr>
              <a:t>qui signifie « inférieur à » ;</a:t>
            </a:r>
            <a:endParaRPr sz="1500">
              <a:solidFill>
                <a:schemeClr val="dk1"/>
              </a:solidFill>
              <a:latin typeface="Karla"/>
              <a:ea typeface="Karla"/>
              <a:cs typeface="Karla"/>
              <a:sym typeface="Karla"/>
            </a:endParaRPr>
          </a:p>
          <a:p>
            <a:pPr indent="-323850" lvl="0" marL="457200" rtl="0" algn="l">
              <a:lnSpc>
                <a:spcPct val="115000"/>
              </a:lnSpc>
              <a:spcBef>
                <a:spcPts val="0"/>
              </a:spcBef>
              <a:spcAft>
                <a:spcPts val="0"/>
              </a:spcAft>
              <a:buClr>
                <a:schemeClr val="dk1"/>
              </a:buClr>
              <a:buSzPts val="1500"/>
              <a:buFont typeface="Karla"/>
              <a:buChar char="❏"/>
            </a:pPr>
            <a:r>
              <a:rPr b="1" lang="en" sz="1500">
                <a:solidFill>
                  <a:srgbClr val="FF0000"/>
                </a:solidFill>
                <a:latin typeface="Karla"/>
                <a:ea typeface="Karla"/>
                <a:cs typeface="Karla"/>
                <a:sym typeface="Karla"/>
              </a:rPr>
              <a:t>&gt; </a:t>
            </a:r>
            <a:r>
              <a:rPr lang="en" sz="1500">
                <a:solidFill>
                  <a:schemeClr val="dk1"/>
                </a:solidFill>
                <a:latin typeface="Karla"/>
                <a:ea typeface="Karla"/>
                <a:cs typeface="Karla"/>
                <a:sym typeface="Karla"/>
              </a:rPr>
              <a:t>qui signifie « supérieur à » ;</a:t>
            </a:r>
            <a:endParaRPr sz="1500">
              <a:solidFill>
                <a:schemeClr val="dk1"/>
              </a:solidFill>
              <a:latin typeface="Karla"/>
              <a:ea typeface="Karla"/>
              <a:cs typeface="Karla"/>
              <a:sym typeface="Karla"/>
            </a:endParaRPr>
          </a:p>
          <a:p>
            <a:pPr indent="-323850" lvl="0" marL="457200" rtl="0" algn="l">
              <a:lnSpc>
                <a:spcPct val="115000"/>
              </a:lnSpc>
              <a:spcBef>
                <a:spcPts val="0"/>
              </a:spcBef>
              <a:spcAft>
                <a:spcPts val="0"/>
              </a:spcAft>
              <a:buClr>
                <a:schemeClr val="dk1"/>
              </a:buClr>
              <a:buSzPts val="1500"/>
              <a:buFont typeface="Karla"/>
              <a:buChar char="❏"/>
            </a:pPr>
            <a:r>
              <a:rPr b="1" lang="en" sz="1500">
                <a:solidFill>
                  <a:srgbClr val="FF0000"/>
                </a:solidFill>
                <a:latin typeface="Karla"/>
                <a:ea typeface="Karla"/>
                <a:cs typeface="Karla"/>
                <a:sym typeface="Karla"/>
              </a:rPr>
              <a:t>== </a:t>
            </a:r>
            <a:r>
              <a:rPr lang="en" sz="1500">
                <a:solidFill>
                  <a:schemeClr val="dk1"/>
                </a:solidFill>
                <a:latin typeface="Karla"/>
                <a:ea typeface="Karla"/>
                <a:cs typeface="Karla"/>
                <a:sym typeface="Karla"/>
              </a:rPr>
              <a:t>qui signifie « égal à », à ne pas confondre avec = qui représente l’affectation ;</a:t>
            </a:r>
            <a:endParaRPr sz="1500">
              <a:solidFill>
                <a:schemeClr val="dk1"/>
              </a:solidFill>
              <a:latin typeface="Karla"/>
              <a:ea typeface="Karla"/>
              <a:cs typeface="Karla"/>
              <a:sym typeface="Karla"/>
            </a:endParaRPr>
          </a:p>
          <a:p>
            <a:pPr indent="-323850" lvl="0" marL="457200" rtl="0" algn="l">
              <a:lnSpc>
                <a:spcPct val="115000"/>
              </a:lnSpc>
              <a:spcBef>
                <a:spcPts val="0"/>
              </a:spcBef>
              <a:spcAft>
                <a:spcPts val="0"/>
              </a:spcAft>
              <a:buClr>
                <a:schemeClr val="dk1"/>
              </a:buClr>
              <a:buSzPts val="1500"/>
              <a:buFont typeface="Karla"/>
              <a:buChar char="❏"/>
            </a:pPr>
            <a:r>
              <a:rPr b="1" lang="en" sz="1500">
                <a:solidFill>
                  <a:srgbClr val="FF0000"/>
                </a:solidFill>
                <a:latin typeface="Karla"/>
                <a:ea typeface="Karla"/>
                <a:cs typeface="Karla"/>
                <a:sym typeface="Karla"/>
              </a:rPr>
              <a:t>&lt;= </a:t>
            </a:r>
            <a:r>
              <a:rPr lang="en" sz="1500">
                <a:solidFill>
                  <a:schemeClr val="dk1"/>
                </a:solidFill>
                <a:latin typeface="Karla"/>
                <a:ea typeface="Karla"/>
                <a:cs typeface="Karla"/>
                <a:sym typeface="Karla"/>
              </a:rPr>
              <a:t>qui signifie « inférieur ou égal à » ;</a:t>
            </a:r>
            <a:endParaRPr sz="1500">
              <a:solidFill>
                <a:schemeClr val="dk1"/>
              </a:solidFill>
              <a:latin typeface="Karla"/>
              <a:ea typeface="Karla"/>
              <a:cs typeface="Karla"/>
              <a:sym typeface="Karla"/>
            </a:endParaRPr>
          </a:p>
          <a:p>
            <a:pPr indent="-323850" lvl="0" marL="457200" rtl="0" algn="l">
              <a:lnSpc>
                <a:spcPct val="115000"/>
              </a:lnSpc>
              <a:spcBef>
                <a:spcPts val="0"/>
              </a:spcBef>
              <a:spcAft>
                <a:spcPts val="0"/>
              </a:spcAft>
              <a:buClr>
                <a:schemeClr val="dk1"/>
              </a:buClr>
              <a:buSzPts val="1500"/>
              <a:buFont typeface="Karla"/>
              <a:buChar char="❏"/>
            </a:pPr>
            <a:r>
              <a:rPr b="1" lang="en" sz="1500">
                <a:solidFill>
                  <a:srgbClr val="FF0000"/>
                </a:solidFill>
                <a:latin typeface="Karla"/>
                <a:ea typeface="Karla"/>
                <a:cs typeface="Karla"/>
                <a:sym typeface="Karla"/>
              </a:rPr>
              <a:t>&gt;=</a:t>
            </a:r>
            <a:r>
              <a:rPr lang="en" sz="1500">
                <a:solidFill>
                  <a:schemeClr val="dk1"/>
                </a:solidFill>
                <a:latin typeface="Karla"/>
                <a:ea typeface="Karla"/>
                <a:cs typeface="Karla"/>
                <a:sym typeface="Karla"/>
              </a:rPr>
              <a:t> qui signifie « supérieur ou égal à » ;</a:t>
            </a:r>
            <a:endParaRPr sz="1500">
              <a:solidFill>
                <a:schemeClr val="dk1"/>
              </a:solidFill>
              <a:latin typeface="Karla"/>
              <a:ea typeface="Karla"/>
              <a:cs typeface="Karla"/>
              <a:sym typeface="Karla"/>
            </a:endParaRPr>
          </a:p>
          <a:p>
            <a:pPr indent="-323850" lvl="0" marL="457200" rtl="0" algn="l">
              <a:lnSpc>
                <a:spcPct val="115000"/>
              </a:lnSpc>
              <a:spcBef>
                <a:spcPts val="0"/>
              </a:spcBef>
              <a:spcAft>
                <a:spcPts val="0"/>
              </a:spcAft>
              <a:buClr>
                <a:schemeClr val="dk1"/>
              </a:buClr>
              <a:buSzPts val="1500"/>
              <a:buFont typeface="Karla"/>
              <a:buChar char="❏"/>
            </a:pPr>
            <a:r>
              <a:rPr b="1" lang="en" sz="1500">
                <a:solidFill>
                  <a:srgbClr val="FF0000"/>
                </a:solidFill>
                <a:latin typeface="Karla"/>
                <a:ea typeface="Karla"/>
                <a:cs typeface="Karla"/>
                <a:sym typeface="Karla"/>
              </a:rPr>
              <a:t>!=</a:t>
            </a:r>
            <a:r>
              <a:rPr lang="en" sz="1500">
                <a:solidFill>
                  <a:schemeClr val="dk1"/>
                </a:solidFill>
                <a:latin typeface="Karla"/>
                <a:ea typeface="Karla"/>
                <a:cs typeface="Karla"/>
                <a:sym typeface="Karla"/>
              </a:rPr>
              <a:t> qui signifie « différent de ».</a:t>
            </a:r>
            <a:endParaRPr sz="1600">
              <a:solidFill>
                <a:schemeClr val="dk1"/>
              </a:solidFill>
              <a:latin typeface="Karla"/>
              <a:ea typeface="Karla"/>
              <a:cs typeface="Karla"/>
              <a:sym typeface="Karl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88" name="Shape 288"/>
        <p:cNvGrpSpPr/>
        <p:nvPr/>
      </p:nvGrpSpPr>
      <p:grpSpPr>
        <a:xfrm>
          <a:off x="0" y="0"/>
          <a:ext cx="0" cy="0"/>
          <a:chOff x="0" y="0"/>
          <a:chExt cx="0" cy="0"/>
        </a:xfrm>
      </p:grpSpPr>
      <p:sp>
        <p:nvSpPr>
          <p:cNvPr id="289" name="Google Shape;289;p40"/>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Opérateurs de comparaison</a:t>
            </a:r>
            <a:endParaRPr b="0" sz="3500">
              <a:solidFill>
                <a:schemeClr val="dk1"/>
              </a:solidFill>
              <a:latin typeface="Karla ExtraBold"/>
              <a:ea typeface="Karla ExtraBold"/>
              <a:cs typeface="Karla ExtraBold"/>
              <a:sym typeface="Karla ExtraBold"/>
            </a:endParaRPr>
          </a:p>
        </p:txBody>
      </p:sp>
      <p:sp>
        <p:nvSpPr>
          <p:cNvPr id="290" name="Google Shape;290;p4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1" name="Google Shape;291;p40"/>
          <p:cNvPicPr preferRelativeResize="0"/>
          <p:nvPr/>
        </p:nvPicPr>
        <p:blipFill>
          <a:blip r:embed="rId3">
            <a:alphaModFix/>
          </a:blip>
          <a:stretch>
            <a:fillRect/>
          </a:stretch>
        </p:blipFill>
        <p:spPr>
          <a:xfrm>
            <a:off x="653025" y="527525"/>
            <a:ext cx="645550" cy="645550"/>
          </a:xfrm>
          <a:prstGeom prst="rect">
            <a:avLst/>
          </a:prstGeom>
          <a:noFill/>
          <a:ln>
            <a:noFill/>
          </a:ln>
        </p:spPr>
      </p:pic>
      <p:pic>
        <p:nvPicPr>
          <p:cNvPr id="292" name="Google Shape;292;p40"/>
          <p:cNvPicPr preferRelativeResize="0"/>
          <p:nvPr/>
        </p:nvPicPr>
        <p:blipFill>
          <a:blip r:embed="rId4">
            <a:alphaModFix/>
          </a:blip>
          <a:stretch>
            <a:fillRect/>
          </a:stretch>
        </p:blipFill>
        <p:spPr>
          <a:xfrm>
            <a:off x="653025" y="1480725"/>
            <a:ext cx="3366201" cy="1178175"/>
          </a:xfrm>
          <a:prstGeom prst="rect">
            <a:avLst/>
          </a:prstGeom>
          <a:noFill/>
          <a:ln>
            <a:noFill/>
          </a:ln>
        </p:spPr>
      </p:pic>
      <p:pic>
        <p:nvPicPr>
          <p:cNvPr id="293" name="Google Shape;293;p40"/>
          <p:cNvPicPr preferRelativeResize="0"/>
          <p:nvPr/>
        </p:nvPicPr>
        <p:blipFill>
          <a:blip r:embed="rId5">
            <a:alphaModFix/>
          </a:blip>
          <a:stretch>
            <a:fillRect/>
          </a:stretch>
        </p:blipFill>
        <p:spPr>
          <a:xfrm>
            <a:off x="4377925" y="1452825"/>
            <a:ext cx="3455100" cy="1206075"/>
          </a:xfrm>
          <a:prstGeom prst="rect">
            <a:avLst/>
          </a:prstGeom>
          <a:noFill/>
          <a:ln>
            <a:noFill/>
          </a:ln>
        </p:spPr>
      </p:pic>
      <p:sp>
        <p:nvSpPr>
          <p:cNvPr id="294" name="Google Shape;294;p40"/>
          <p:cNvSpPr/>
          <p:nvPr/>
        </p:nvSpPr>
        <p:spPr>
          <a:xfrm>
            <a:off x="1173775" y="2564925"/>
            <a:ext cx="1362900" cy="375000"/>
          </a:xfrm>
          <a:prstGeom prst="roundRect">
            <a:avLst>
              <a:gd fmla="val 16667" name="adj"/>
            </a:avLst>
          </a:prstGeom>
          <a:solidFill>
            <a:srgbClr val="F3F3F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accent1"/>
                </a:solidFill>
                <a:latin typeface="Karla ExtraBold"/>
                <a:ea typeface="Karla ExtraBold"/>
                <a:cs typeface="Karla ExtraBold"/>
                <a:sym typeface="Karla ExtraBold"/>
              </a:rPr>
              <a:t>Comparaison des valeurs</a:t>
            </a:r>
            <a:endParaRPr sz="1100">
              <a:solidFill>
                <a:schemeClr val="accent1"/>
              </a:solidFill>
              <a:latin typeface="Karla ExtraBold"/>
              <a:ea typeface="Karla ExtraBold"/>
              <a:cs typeface="Karla ExtraBold"/>
              <a:sym typeface="Karla ExtraBold"/>
            </a:endParaRPr>
          </a:p>
        </p:txBody>
      </p:sp>
      <p:sp>
        <p:nvSpPr>
          <p:cNvPr id="295" name="Google Shape;295;p40"/>
          <p:cNvSpPr/>
          <p:nvPr/>
        </p:nvSpPr>
        <p:spPr>
          <a:xfrm>
            <a:off x="5250900" y="2564925"/>
            <a:ext cx="1362900" cy="375000"/>
          </a:xfrm>
          <a:prstGeom prst="roundRect">
            <a:avLst>
              <a:gd fmla="val 16667" name="adj"/>
            </a:avLst>
          </a:prstGeom>
          <a:solidFill>
            <a:srgbClr val="F3F3F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accent1"/>
                </a:solidFill>
                <a:latin typeface="Karla ExtraBold"/>
                <a:ea typeface="Karla ExtraBold"/>
                <a:cs typeface="Karla ExtraBold"/>
                <a:sym typeface="Karla ExtraBold"/>
              </a:rPr>
              <a:t>Comparaison des expressions</a:t>
            </a:r>
            <a:endParaRPr sz="1100">
              <a:solidFill>
                <a:schemeClr val="accent1"/>
              </a:solidFill>
              <a:latin typeface="Karla ExtraBold"/>
              <a:ea typeface="Karla ExtraBold"/>
              <a:cs typeface="Karla ExtraBold"/>
              <a:sym typeface="Karla ExtraBo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99" name="Shape 299"/>
        <p:cNvGrpSpPr/>
        <p:nvPr/>
      </p:nvGrpSpPr>
      <p:grpSpPr>
        <a:xfrm>
          <a:off x="0" y="0"/>
          <a:ext cx="0" cy="0"/>
          <a:chOff x="0" y="0"/>
          <a:chExt cx="0" cy="0"/>
        </a:xfrm>
      </p:grpSpPr>
      <p:sp>
        <p:nvSpPr>
          <p:cNvPr id="300" name="Google Shape;300;p41"/>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Opérateurs logiques</a:t>
            </a:r>
            <a:endParaRPr b="0" sz="3500">
              <a:solidFill>
                <a:schemeClr val="dk1"/>
              </a:solidFill>
              <a:latin typeface="Karla ExtraBold"/>
              <a:ea typeface="Karla ExtraBold"/>
              <a:cs typeface="Karla ExtraBold"/>
              <a:sym typeface="Karla ExtraBold"/>
            </a:endParaRPr>
          </a:p>
        </p:txBody>
      </p:sp>
      <p:sp>
        <p:nvSpPr>
          <p:cNvPr id="301" name="Google Shape;301;p4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2" name="Google Shape;302;p41"/>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03" name="Google Shape;303;p41"/>
          <p:cNvSpPr txBox="1"/>
          <p:nvPr/>
        </p:nvSpPr>
        <p:spPr>
          <a:xfrm>
            <a:off x="653025" y="1286900"/>
            <a:ext cx="6767100" cy="337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500">
                <a:solidFill>
                  <a:schemeClr val="dk1"/>
                </a:solidFill>
                <a:latin typeface="Karla"/>
                <a:ea typeface="Karla"/>
                <a:cs typeface="Karla"/>
                <a:sym typeface="Karla"/>
              </a:rPr>
              <a:t>Il est souvent nécessaire de formuler des conditions en combinant des conditions simples. Ceci se fait au moyen d’opérateurs logiques :</a:t>
            </a:r>
            <a:endParaRPr sz="1500">
              <a:solidFill>
                <a:schemeClr val="dk1"/>
              </a:solidFill>
              <a:latin typeface="Karla"/>
              <a:ea typeface="Karla"/>
              <a:cs typeface="Karla"/>
              <a:sym typeface="Karla"/>
            </a:endParaRPr>
          </a:p>
          <a:p>
            <a:pPr indent="-323850" lvl="0" marL="457200" rtl="0" algn="l">
              <a:lnSpc>
                <a:spcPct val="115000"/>
              </a:lnSpc>
              <a:spcBef>
                <a:spcPts val="1200"/>
              </a:spcBef>
              <a:spcAft>
                <a:spcPts val="0"/>
              </a:spcAft>
              <a:buClr>
                <a:schemeClr val="dk1"/>
              </a:buClr>
              <a:buSzPts val="1500"/>
              <a:buFont typeface="Karla"/>
              <a:buChar char="❏"/>
            </a:pPr>
            <a:r>
              <a:rPr b="1" lang="en" sz="1500">
                <a:solidFill>
                  <a:schemeClr val="dk1"/>
                </a:solidFill>
                <a:latin typeface="Karla"/>
                <a:ea typeface="Karla"/>
                <a:cs typeface="Karla"/>
                <a:sym typeface="Karla"/>
              </a:rPr>
              <a:t>L’opérateur &amp;&amp; (ET)</a:t>
            </a:r>
            <a:r>
              <a:rPr lang="en" sz="1500">
                <a:solidFill>
                  <a:schemeClr val="dk1"/>
                </a:solidFill>
                <a:latin typeface="Karla"/>
                <a:ea typeface="Karla"/>
                <a:cs typeface="Karla"/>
                <a:sym typeface="Karla"/>
              </a:rPr>
              <a:t> permet de vérifier si deux conditions sont simultanément vérifiées.. </a:t>
            </a:r>
            <a:br>
              <a:rPr lang="en" sz="1500">
                <a:solidFill>
                  <a:schemeClr val="dk1"/>
                </a:solidFill>
                <a:latin typeface="Karla"/>
                <a:ea typeface="Karla"/>
                <a:cs typeface="Karla"/>
                <a:sym typeface="Karla"/>
              </a:rPr>
            </a:br>
            <a:endParaRPr sz="1500">
              <a:solidFill>
                <a:schemeClr val="dk1"/>
              </a:solidFill>
              <a:latin typeface="Karla"/>
              <a:ea typeface="Karla"/>
              <a:cs typeface="Karla"/>
              <a:sym typeface="Karla"/>
            </a:endParaRPr>
          </a:p>
          <a:p>
            <a:pPr indent="-323850" lvl="0" marL="457200" rtl="0" algn="l">
              <a:lnSpc>
                <a:spcPct val="115000"/>
              </a:lnSpc>
              <a:spcBef>
                <a:spcPts val="0"/>
              </a:spcBef>
              <a:spcAft>
                <a:spcPts val="0"/>
              </a:spcAft>
              <a:buClr>
                <a:schemeClr val="dk1"/>
              </a:buClr>
              <a:buSzPts val="1500"/>
              <a:buFont typeface="Karla"/>
              <a:buChar char="❏"/>
            </a:pPr>
            <a:r>
              <a:rPr b="1" lang="en" sz="1500">
                <a:solidFill>
                  <a:schemeClr val="dk1"/>
                </a:solidFill>
                <a:latin typeface="Karla"/>
                <a:ea typeface="Karla"/>
                <a:cs typeface="Karla"/>
                <a:sym typeface="Karla"/>
              </a:rPr>
              <a:t>L’opérateur || (OU) </a:t>
            </a:r>
            <a:r>
              <a:rPr lang="en" sz="1500">
                <a:solidFill>
                  <a:schemeClr val="dk1"/>
                </a:solidFill>
                <a:latin typeface="Karla"/>
                <a:ea typeface="Karla"/>
                <a:cs typeface="Karla"/>
                <a:sym typeface="Karla"/>
              </a:rPr>
              <a:t>retourne true lorsqu’au moins l’une des deux conditions qu’il évalue est vraie;</a:t>
            </a:r>
            <a:br>
              <a:rPr lang="en" sz="1500">
                <a:solidFill>
                  <a:schemeClr val="dk1"/>
                </a:solidFill>
                <a:latin typeface="Karla"/>
                <a:ea typeface="Karla"/>
                <a:cs typeface="Karla"/>
                <a:sym typeface="Karla"/>
              </a:rPr>
            </a:br>
            <a:endParaRPr sz="1500">
              <a:solidFill>
                <a:schemeClr val="dk1"/>
              </a:solidFill>
              <a:latin typeface="Karla"/>
              <a:ea typeface="Karla"/>
              <a:cs typeface="Karla"/>
              <a:sym typeface="Karla"/>
            </a:endParaRPr>
          </a:p>
          <a:p>
            <a:pPr indent="-323850" lvl="0" marL="457200" rtl="0" algn="l">
              <a:lnSpc>
                <a:spcPct val="115000"/>
              </a:lnSpc>
              <a:spcBef>
                <a:spcPts val="0"/>
              </a:spcBef>
              <a:spcAft>
                <a:spcPts val="0"/>
              </a:spcAft>
              <a:buClr>
                <a:schemeClr val="dk1"/>
              </a:buClr>
              <a:buSzPts val="1500"/>
              <a:buFont typeface="Karla"/>
              <a:buChar char="❏"/>
            </a:pPr>
            <a:r>
              <a:rPr b="1" lang="en" sz="1500">
                <a:solidFill>
                  <a:schemeClr val="dk1"/>
                </a:solidFill>
                <a:latin typeface="Karla"/>
                <a:ea typeface="Karla"/>
                <a:cs typeface="Karla"/>
                <a:sym typeface="Karla"/>
              </a:rPr>
              <a:t>L’opérateur ! (NON)</a:t>
            </a:r>
            <a:r>
              <a:rPr lang="en" sz="1500">
                <a:solidFill>
                  <a:schemeClr val="dk1"/>
                </a:solidFill>
                <a:latin typeface="Karla"/>
                <a:ea typeface="Karla"/>
                <a:cs typeface="Karla"/>
                <a:sym typeface="Karla"/>
              </a:rPr>
              <a:t> retourne la négation de la valeur de la condition à sa droite.</a:t>
            </a:r>
            <a:endParaRPr sz="1500">
              <a:solidFill>
                <a:schemeClr val="dk1"/>
              </a:solidFill>
              <a:latin typeface="Karla"/>
              <a:ea typeface="Karla"/>
              <a:cs typeface="Karla"/>
              <a:sym typeface="Karla"/>
            </a:endParaRPr>
          </a:p>
          <a:p>
            <a:pPr indent="0" lvl="0" marL="0" rtl="0" algn="l">
              <a:lnSpc>
                <a:spcPct val="115000"/>
              </a:lnSpc>
              <a:spcBef>
                <a:spcPts val="1200"/>
              </a:spcBef>
              <a:spcAft>
                <a:spcPts val="0"/>
              </a:spcAft>
              <a:buNone/>
            </a:pPr>
            <a:r>
              <a:t/>
            </a:r>
            <a:endParaRPr sz="1500">
              <a:solidFill>
                <a:schemeClr val="dk1"/>
              </a:solidFill>
              <a:latin typeface="Karla"/>
              <a:ea typeface="Karla"/>
              <a:cs typeface="Karla"/>
              <a:sym typeface="Karl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07" name="Shape 307"/>
        <p:cNvGrpSpPr/>
        <p:nvPr/>
      </p:nvGrpSpPr>
      <p:grpSpPr>
        <a:xfrm>
          <a:off x="0" y="0"/>
          <a:ext cx="0" cy="0"/>
          <a:chOff x="0" y="0"/>
          <a:chExt cx="0" cy="0"/>
        </a:xfrm>
      </p:grpSpPr>
      <p:sp>
        <p:nvSpPr>
          <p:cNvPr id="308" name="Google Shape;308;p42"/>
          <p:cNvSpPr txBox="1"/>
          <p:nvPr>
            <p:ph type="title"/>
          </p:nvPr>
        </p:nvSpPr>
        <p:spPr>
          <a:xfrm>
            <a:off x="1429925" y="9063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Opérateurs logiques et le type booléen</a:t>
            </a:r>
            <a:endParaRPr b="0" sz="3500">
              <a:solidFill>
                <a:schemeClr val="dk1"/>
              </a:solidFill>
              <a:latin typeface="Karla ExtraBold"/>
              <a:ea typeface="Karla ExtraBold"/>
              <a:cs typeface="Karla ExtraBold"/>
              <a:sym typeface="Karla ExtraBold"/>
            </a:endParaRPr>
          </a:p>
        </p:txBody>
      </p:sp>
      <p:sp>
        <p:nvSpPr>
          <p:cNvPr id="309" name="Google Shape;309;p4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0" name="Google Shape;310;p42"/>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11" name="Google Shape;311;p42"/>
          <p:cNvSpPr txBox="1"/>
          <p:nvPr/>
        </p:nvSpPr>
        <p:spPr>
          <a:xfrm>
            <a:off x="653025" y="1286900"/>
            <a:ext cx="67671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500">
                <a:solidFill>
                  <a:schemeClr val="dk1"/>
                </a:solidFill>
                <a:latin typeface="Karla"/>
                <a:ea typeface="Karla"/>
                <a:cs typeface="Karla"/>
                <a:sym typeface="Karla"/>
              </a:rPr>
              <a:t>Voici les exemples d’utilisation:</a:t>
            </a:r>
            <a:endParaRPr sz="1500">
              <a:solidFill>
                <a:schemeClr val="dk1"/>
              </a:solidFill>
              <a:latin typeface="Karla"/>
              <a:ea typeface="Karla"/>
              <a:cs typeface="Karla"/>
              <a:sym typeface="Karla"/>
            </a:endParaRPr>
          </a:p>
        </p:txBody>
      </p:sp>
      <p:pic>
        <p:nvPicPr>
          <p:cNvPr id="312" name="Google Shape;312;p42"/>
          <p:cNvPicPr preferRelativeResize="0"/>
          <p:nvPr/>
        </p:nvPicPr>
        <p:blipFill>
          <a:blip r:embed="rId4">
            <a:alphaModFix/>
          </a:blip>
          <a:stretch>
            <a:fillRect/>
          </a:stretch>
        </p:blipFill>
        <p:spPr>
          <a:xfrm>
            <a:off x="5116800" y="1816225"/>
            <a:ext cx="3473380" cy="1545400"/>
          </a:xfrm>
          <a:prstGeom prst="rect">
            <a:avLst/>
          </a:prstGeom>
          <a:noFill/>
          <a:ln>
            <a:noFill/>
          </a:ln>
        </p:spPr>
      </p:pic>
      <p:pic>
        <p:nvPicPr>
          <p:cNvPr id="313" name="Google Shape;313;p42"/>
          <p:cNvPicPr preferRelativeResize="0"/>
          <p:nvPr/>
        </p:nvPicPr>
        <p:blipFill>
          <a:blip r:embed="rId5">
            <a:alphaModFix/>
          </a:blip>
          <a:stretch>
            <a:fillRect/>
          </a:stretch>
        </p:blipFill>
        <p:spPr>
          <a:xfrm>
            <a:off x="609600" y="1854800"/>
            <a:ext cx="4032166" cy="1506825"/>
          </a:xfrm>
          <a:prstGeom prst="rect">
            <a:avLst/>
          </a:prstGeom>
          <a:noFill/>
          <a:ln>
            <a:noFill/>
          </a:ln>
        </p:spPr>
      </p:pic>
      <p:sp>
        <p:nvSpPr>
          <p:cNvPr id="314" name="Google Shape;314;p42"/>
          <p:cNvSpPr/>
          <p:nvPr/>
        </p:nvSpPr>
        <p:spPr>
          <a:xfrm>
            <a:off x="1633300" y="3241000"/>
            <a:ext cx="1362900" cy="375000"/>
          </a:xfrm>
          <a:prstGeom prst="roundRect">
            <a:avLst>
              <a:gd fmla="val 16667" name="adj"/>
            </a:avLst>
          </a:prstGeom>
          <a:solidFill>
            <a:srgbClr val="F3F3F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accent1"/>
                </a:solidFill>
                <a:latin typeface="Karla ExtraBold"/>
                <a:ea typeface="Karla ExtraBold"/>
                <a:cs typeface="Karla ExtraBold"/>
                <a:sym typeface="Karla ExtraBold"/>
              </a:rPr>
              <a:t>ET(&amp;&amp;)</a:t>
            </a:r>
            <a:endParaRPr sz="1100">
              <a:solidFill>
                <a:schemeClr val="accent1"/>
              </a:solidFill>
              <a:latin typeface="Karla ExtraBold"/>
              <a:ea typeface="Karla ExtraBold"/>
              <a:cs typeface="Karla ExtraBold"/>
              <a:sym typeface="Karla ExtraBold"/>
            </a:endParaRPr>
          </a:p>
        </p:txBody>
      </p:sp>
      <p:sp>
        <p:nvSpPr>
          <p:cNvPr id="315" name="Google Shape;315;p42"/>
          <p:cNvSpPr/>
          <p:nvPr/>
        </p:nvSpPr>
        <p:spPr>
          <a:xfrm>
            <a:off x="6727950" y="3192925"/>
            <a:ext cx="1362900" cy="375000"/>
          </a:xfrm>
          <a:prstGeom prst="roundRect">
            <a:avLst>
              <a:gd fmla="val 16667" name="adj"/>
            </a:avLst>
          </a:prstGeom>
          <a:solidFill>
            <a:srgbClr val="F3F3F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accent1"/>
                </a:solidFill>
                <a:latin typeface="Karla ExtraBold"/>
                <a:ea typeface="Karla ExtraBold"/>
                <a:cs typeface="Karla ExtraBold"/>
                <a:sym typeface="Karla ExtraBold"/>
              </a:rPr>
              <a:t>OU</a:t>
            </a:r>
            <a:r>
              <a:rPr lang="en" sz="1100">
                <a:solidFill>
                  <a:schemeClr val="accent1"/>
                </a:solidFill>
                <a:latin typeface="Karla ExtraBold"/>
                <a:ea typeface="Karla ExtraBold"/>
                <a:cs typeface="Karla ExtraBold"/>
                <a:sym typeface="Karla ExtraBold"/>
              </a:rPr>
              <a:t>(||)</a:t>
            </a:r>
            <a:endParaRPr sz="1100">
              <a:solidFill>
                <a:schemeClr val="accent1"/>
              </a:solidFill>
              <a:latin typeface="Karla ExtraBold"/>
              <a:ea typeface="Karla ExtraBold"/>
              <a:cs typeface="Karla ExtraBold"/>
              <a:sym typeface="Karla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92" name="Shape 92"/>
        <p:cNvGrpSpPr/>
        <p:nvPr/>
      </p:nvGrpSpPr>
      <p:grpSpPr>
        <a:xfrm>
          <a:off x="0" y="0"/>
          <a:ext cx="0" cy="0"/>
          <a:chOff x="0" y="0"/>
          <a:chExt cx="0" cy="0"/>
        </a:xfrm>
      </p:grpSpPr>
      <p:sp>
        <p:nvSpPr>
          <p:cNvPr id="93" name="Google Shape;93;p16"/>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E2001A"/>
                </a:solidFill>
                <a:latin typeface="Roboto"/>
                <a:ea typeface="Roboto"/>
                <a:cs typeface="Roboto"/>
                <a:sym typeface="Roboto"/>
              </a:rPr>
              <a:t>1.</a:t>
            </a:r>
            <a:endParaRPr sz="7200">
              <a:solidFill>
                <a:srgbClr val="E2001A"/>
              </a:solidFill>
              <a:latin typeface="Roboto"/>
              <a:ea typeface="Roboto"/>
              <a:cs typeface="Roboto"/>
              <a:sym typeface="Roboto"/>
            </a:endParaRPr>
          </a:p>
          <a:p>
            <a:pPr indent="0" lvl="0" marL="0" rtl="0" algn="l">
              <a:spcBef>
                <a:spcPts val="0"/>
              </a:spcBef>
              <a:spcAft>
                <a:spcPts val="0"/>
              </a:spcAft>
              <a:buNone/>
            </a:pPr>
            <a:r>
              <a:rPr lang="en">
                <a:solidFill>
                  <a:srgbClr val="434343"/>
                </a:solidFill>
                <a:latin typeface="Roboto"/>
                <a:ea typeface="Roboto"/>
                <a:cs typeface="Roboto"/>
                <a:sym typeface="Roboto"/>
              </a:rPr>
              <a:t>Préparation de l’environnement</a:t>
            </a:r>
            <a:endParaRPr>
              <a:solidFill>
                <a:srgbClr val="434343"/>
              </a:solidFill>
              <a:latin typeface="Roboto"/>
              <a:ea typeface="Roboto"/>
              <a:cs typeface="Roboto"/>
              <a:sym typeface="Roboto"/>
            </a:endParaRPr>
          </a:p>
        </p:txBody>
      </p:sp>
      <p:sp>
        <p:nvSpPr>
          <p:cNvPr id="94" name="Google Shape;94;p1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5" name="Google Shape;95;p16"/>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19" name="Shape 319"/>
        <p:cNvGrpSpPr/>
        <p:nvPr/>
      </p:nvGrpSpPr>
      <p:grpSpPr>
        <a:xfrm>
          <a:off x="0" y="0"/>
          <a:ext cx="0" cy="0"/>
          <a:chOff x="0" y="0"/>
          <a:chExt cx="0" cy="0"/>
        </a:xfrm>
      </p:grpSpPr>
      <p:sp>
        <p:nvSpPr>
          <p:cNvPr id="320" name="Google Shape;320;p43"/>
          <p:cNvSpPr txBox="1"/>
          <p:nvPr>
            <p:ph type="title"/>
          </p:nvPr>
        </p:nvSpPr>
        <p:spPr>
          <a:xfrm>
            <a:off x="1429925" y="645550"/>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Le Type Booléen</a:t>
            </a:r>
            <a:endParaRPr b="0" sz="3500">
              <a:solidFill>
                <a:schemeClr val="dk1"/>
              </a:solidFill>
              <a:latin typeface="Karla ExtraBold"/>
              <a:ea typeface="Karla ExtraBold"/>
              <a:cs typeface="Karla ExtraBold"/>
              <a:sym typeface="Karla ExtraBold"/>
            </a:endParaRPr>
          </a:p>
        </p:txBody>
      </p:sp>
      <p:sp>
        <p:nvSpPr>
          <p:cNvPr id="321" name="Google Shape;321;p4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2" name="Google Shape;322;p43"/>
          <p:cNvPicPr preferRelativeResize="0"/>
          <p:nvPr/>
        </p:nvPicPr>
        <p:blipFill>
          <a:blip r:embed="rId3">
            <a:alphaModFix/>
          </a:blip>
          <a:stretch>
            <a:fillRect/>
          </a:stretch>
        </p:blipFill>
        <p:spPr>
          <a:xfrm>
            <a:off x="653025" y="527525"/>
            <a:ext cx="645550" cy="645550"/>
          </a:xfrm>
          <a:prstGeom prst="rect">
            <a:avLst/>
          </a:prstGeom>
          <a:noFill/>
          <a:ln>
            <a:noFill/>
          </a:ln>
        </p:spPr>
      </p:pic>
      <p:pic>
        <p:nvPicPr>
          <p:cNvPr id="323" name="Google Shape;323;p43"/>
          <p:cNvPicPr preferRelativeResize="0"/>
          <p:nvPr/>
        </p:nvPicPr>
        <p:blipFill>
          <a:blip r:embed="rId4">
            <a:alphaModFix/>
          </a:blip>
          <a:stretch>
            <a:fillRect/>
          </a:stretch>
        </p:blipFill>
        <p:spPr>
          <a:xfrm>
            <a:off x="653025" y="1572600"/>
            <a:ext cx="3904551" cy="1749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27" name="Shape 327"/>
        <p:cNvGrpSpPr/>
        <p:nvPr/>
      </p:nvGrpSpPr>
      <p:grpSpPr>
        <a:xfrm>
          <a:off x="0" y="0"/>
          <a:ext cx="0" cy="0"/>
          <a:chOff x="0" y="0"/>
          <a:chExt cx="0" cy="0"/>
        </a:xfrm>
      </p:grpSpPr>
      <p:sp>
        <p:nvSpPr>
          <p:cNvPr id="328" name="Google Shape;328;p4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9" name="Google Shape;329;p44"/>
          <p:cNvPicPr preferRelativeResize="0"/>
          <p:nvPr/>
        </p:nvPicPr>
        <p:blipFill>
          <a:blip r:embed="rId3">
            <a:alphaModFix/>
          </a:blip>
          <a:stretch>
            <a:fillRect/>
          </a:stretch>
        </p:blipFill>
        <p:spPr>
          <a:xfrm>
            <a:off x="653025" y="603725"/>
            <a:ext cx="951300" cy="951300"/>
          </a:xfrm>
          <a:prstGeom prst="rect">
            <a:avLst/>
          </a:prstGeom>
          <a:noFill/>
          <a:ln>
            <a:noFill/>
          </a:ln>
        </p:spPr>
      </p:pic>
      <p:sp>
        <p:nvSpPr>
          <p:cNvPr id="330" name="Google Shape;330;p44"/>
          <p:cNvSpPr txBox="1"/>
          <p:nvPr/>
        </p:nvSpPr>
        <p:spPr>
          <a:xfrm>
            <a:off x="644960" y="1539825"/>
            <a:ext cx="7755600" cy="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Roboto"/>
                <a:ea typeface="Roboto"/>
                <a:cs typeface="Roboto"/>
                <a:sym typeface="Roboto"/>
              </a:rPr>
              <a:t>MODULE JAVA</a:t>
            </a:r>
            <a:endParaRPr b="1" sz="4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Karla"/>
              <a:ea typeface="Karla"/>
              <a:cs typeface="Karla"/>
              <a:sym typeface="Karla"/>
            </a:endParaRPr>
          </a:p>
        </p:txBody>
      </p:sp>
      <p:sp>
        <p:nvSpPr>
          <p:cNvPr id="331" name="Google Shape;331;p44"/>
          <p:cNvSpPr txBox="1"/>
          <p:nvPr/>
        </p:nvSpPr>
        <p:spPr>
          <a:xfrm>
            <a:off x="676625" y="2491125"/>
            <a:ext cx="7755600" cy="12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3</a:t>
            </a:r>
            <a:r>
              <a:rPr b="1" lang="en" sz="2400">
                <a:solidFill>
                  <a:srgbClr val="FFFFFF"/>
                </a:solidFill>
                <a:latin typeface="Roboto"/>
                <a:ea typeface="Roboto"/>
                <a:cs typeface="Roboto"/>
                <a:sym typeface="Roboto"/>
              </a:rPr>
              <a:t>.Structures de contrôle(2) : Boucles ou structures itératives</a:t>
            </a:r>
            <a:endParaRPr b="1" sz="1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35" name="Shape 335"/>
        <p:cNvGrpSpPr/>
        <p:nvPr/>
      </p:nvGrpSpPr>
      <p:grpSpPr>
        <a:xfrm>
          <a:off x="0" y="0"/>
          <a:ext cx="0" cy="0"/>
          <a:chOff x="0" y="0"/>
          <a:chExt cx="0" cy="0"/>
        </a:xfrm>
      </p:grpSpPr>
      <p:sp>
        <p:nvSpPr>
          <p:cNvPr id="336" name="Google Shape;336;p45"/>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3</a:t>
            </a:r>
            <a:r>
              <a:rPr b="0" lang="en" sz="7200">
                <a:solidFill>
                  <a:srgbClr val="E2001A"/>
                </a:solidFill>
                <a:latin typeface="Karla ExtraBold"/>
                <a:ea typeface="Karla ExtraBold"/>
                <a:cs typeface="Karla ExtraBold"/>
                <a:sym typeface="Karla ExtraBold"/>
              </a:rPr>
              <a:t>.1.</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Boucle “for”</a:t>
            </a:r>
            <a:endParaRPr b="0">
              <a:solidFill>
                <a:schemeClr val="dk1"/>
              </a:solidFill>
              <a:latin typeface="Karla ExtraBold"/>
              <a:ea typeface="Karla ExtraBold"/>
              <a:cs typeface="Karla ExtraBold"/>
              <a:sym typeface="Karla ExtraBold"/>
            </a:endParaRPr>
          </a:p>
        </p:txBody>
      </p:sp>
      <p:sp>
        <p:nvSpPr>
          <p:cNvPr id="337" name="Google Shape;337;p4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8" name="Google Shape;338;p45"/>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42" name="Shape 342"/>
        <p:cNvGrpSpPr/>
        <p:nvPr/>
      </p:nvGrpSpPr>
      <p:grpSpPr>
        <a:xfrm>
          <a:off x="0" y="0"/>
          <a:ext cx="0" cy="0"/>
          <a:chOff x="0" y="0"/>
          <a:chExt cx="0" cy="0"/>
        </a:xfrm>
      </p:grpSpPr>
      <p:sp>
        <p:nvSpPr>
          <p:cNvPr id="343" name="Google Shape;343;p46"/>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Boucle “for”</a:t>
            </a:r>
            <a:endParaRPr b="0" sz="3500">
              <a:solidFill>
                <a:schemeClr val="dk1"/>
              </a:solidFill>
              <a:latin typeface="Karla ExtraBold"/>
              <a:ea typeface="Karla ExtraBold"/>
              <a:cs typeface="Karla ExtraBold"/>
              <a:sym typeface="Karla ExtraBold"/>
            </a:endParaRPr>
          </a:p>
        </p:txBody>
      </p:sp>
      <p:sp>
        <p:nvSpPr>
          <p:cNvPr id="344" name="Google Shape;344;p4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5" name="Google Shape;345;p46"/>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46" name="Google Shape;346;p46"/>
          <p:cNvSpPr txBox="1"/>
          <p:nvPr/>
        </p:nvSpPr>
        <p:spPr>
          <a:xfrm>
            <a:off x="653025" y="1286900"/>
            <a:ext cx="67671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latin typeface="Karla"/>
                <a:ea typeface="Karla"/>
                <a:cs typeface="Karla"/>
                <a:sym typeface="Karla"/>
              </a:rPr>
              <a:t>Une </a:t>
            </a:r>
            <a:r>
              <a:rPr b="1" lang="en">
                <a:solidFill>
                  <a:schemeClr val="dk1"/>
                </a:solidFill>
                <a:latin typeface="Karla"/>
                <a:ea typeface="Karla"/>
                <a:cs typeface="Karla"/>
                <a:sym typeface="Karla"/>
              </a:rPr>
              <a:t>boucle for est une itération</a:t>
            </a:r>
            <a:r>
              <a:rPr lang="en">
                <a:solidFill>
                  <a:schemeClr val="dk1"/>
                </a:solidFill>
                <a:latin typeface="Karla"/>
                <a:ea typeface="Karla"/>
                <a:cs typeface="Karla"/>
                <a:sym typeface="Karla"/>
              </a:rPr>
              <a:t> qui permet de répéter un nombre donné de fois le même bloc d’instructions.</a:t>
            </a:r>
            <a:endParaRPr>
              <a:solidFill>
                <a:schemeClr val="dk1"/>
              </a:solidFill>
              <a:latin typeface="Karla"/>
              <a:ea typeface="Karla"/>
              <a:cs typeface="Karla"/>
              <a:sym typeface="Karla"/>
            </a:endParaRPr>
          </a:p>
        </p:txBody>
      </p:sp>
      <p:sp>
        <p:nvSpPr>
          <p:cNvPr id="347" name="Google Shape;347;p46"/>
          <p:cNvSpPr txBox="1"/>
          <p:nvPr/>
        </p:nvSpPr>
        <p:spPr>
          <a:xfrm>
            <a:off x="707100" y="2830575"/>
            <a:ext cx="6767100" cy="228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latin typeface="Karla"/>
                <a:ea typeface="Karla"/>
                <a:cs typeface="Karla"/>
                <a:sym typeface="Karla"/>
              </a:rPr>
              <a:t>La boucle for est composé de : </a:t>
            </a:r>
            <a:endParaRPr b="1">
              <a:solidFill>
                <a:schemeClr val="dk1"/>
              </a:solidFill>
              <a:latin typeface="Karla"/>
              <a:ea typeface="Karla"/>
              <a:cs typeface="Karla"/>
              <a:sym typeface="Karla"/>
            </a:endParaRPr>
          </a:p>
          <a:p>
            <a:pPr indent="-317500" lvl="0" marL="457200" rtl="0" algn="l">
              <a:lnSpc>
                <a:spcPct val="115000"/>
              </a:lnSpc>
              <a:spcBef>
                <a:spcPts val="1200"/>
              </a:spcBef>
              <a:spcAft>
                <a:spcPts val="0"/>
              </a:spcAft>
              <a:buSzPts val="1400"/>
              <a:buFont typeface="Karla"/>
              <a:buChar char="❏"/>
            </a:pPr>
            <a:r>
              <a:rPr b="1" lang="en">
                <a:solidFill>
                  <a:schemeClr val="dk1"/>
                </a:solidFill>
                <a:latin typeface="Karla"/>
                <a:ea typeface="Karla"/>
                <a:cs typeface="Karla"/>
                <a:sym typeface="Karla"/>
              </a:rPr>
              <a:t>mot-clé </a:t>
            </a:r>
            <a:r>
              <a:rPr b="1" lang="en">
                <a:solidFill>
                  <a:srgbClr val="FF0000"/>
                </a:solidFill>
                <a:latin typeface="Karla"/>
                <a:ea typeface="Karla"/>
                <a:cs typeface="Karla"/>
                <a:sym typeface="Karla"/>
              </a:rPr>
              <a:t>for</a:t>
            </a:r>
            <a:r>
              <a:rPr lang="en">
                <a:solidFill>
                  <a:schemeClr val="dk1"/>
                </a:solidFill>
                <a:latin typeface="Karla"/>
                <a:ea typeface="Karla"/>
                <a:cs typeface="Karla"/>
                <a:sym typeface="Karla"/>
              </a:rPr>
              <a:t> </a:t>
            </a:r>
            <a:r>
              <a:rPr b="1" lang="en">
                <a:solidFill>
                  <a:srgbClr val="FF0000"/>
                </a:solidFill>
                <a:latin typeface="Karla"/>
                <a:ea typeface="Karla"/>
                <a:cs typeface="Karla"/>
                <a:sym typeface="Karla"/>
              </a:rPr>
              <a:t>suivi de la déclaration et de l’initialisation d’une variable</a:t>
            </a:r>
            <a:r>
              <a:rPr lang="en">
                <a:solidFill>
                  <a:schemeClr val="dk1"/>
                </a:solidFill>
                <a:latin typeface="Karla"/>
                <a:ea typeface="Karla"/>
                <a:cs typeface="Karla"/>
                <a:sym typeface="Karla"/>
              </a:rPr>
              <a:t> qui s’effectuent </a:t>
            </a:r>
            <a:r>
              <a:rPr b="1" lang="en">
                <a:solidFill>
                  <a:srgbClr val="FF0000"/>
                </a:solidFill>
                <a:latin typeface="Karla"/>
                <a:ea typeface="Karla"/>
                <a:cs typeface="Karla"/>
                <a:sym typeface="Karla"/>
              </a:rPr>
              <a:t>une fois</a:t>
            </a:r>
            <a:r>
              <a:rPr lang="en">
                <a:solidFill>
                  <a:schemeClr val="dk1"/>
                </a:solidFill>
                <a:latin typeface="Karla"/>
                <a:ea typeface="Karla"/>
                <a:cs typeface="Karla"/>
                <a:sym typeface="Karla"/>
              </a:rPr>
              <a:t> avant d’entrer dans le corps de la boucle;</a:t>
            </a:r>
            <a:endParaRPr>
              <a:solidFill>
                <a:schemeClr val="dk1"/>
              </a:solidFill>
              <a:latin typeface="Karla"/>
              <a:ea typeface="Karla"/>
              <a:cs typeface="Karla"/>
              <a:sym typeface="Karla"/>
            </a:endParaRPr>
          </a:p>
          <a:p>
            <a:pPr indent="-317500" lvl="0" marL="457200" rtl="0" algn="l">
              <a:lnSpc>
                <a:spcPct val="115000"/>
              </a:lnSpc>
              <a:spcBef>
                <a:spcPts val="0"/>
              </a:spcBef>
              <a:spcAft>
                <a:spcPts val="0"/>
              </a:spcAft>
              <a:buSzPts val="1400"/>
              <a:buFont typeface="Karla"/>
              <a:buChar char="❏"/>
            </a:pPr>
            <a:r>
              <a:rPr b="1" lang="en">
                <a:solidFill>
                  <a:srgbClr val="FF0000"/>
                </a:solidFill>
                <a:latin typeface="Karla"/>
                <a:ea typeface="Karla"/>
                <a:cs typeface="Karla"/>
                <a:sym typeface="Karla"/>
              </a:rPr>
              <a:t>Une condition détermine si la boucle doit continuer à exécuter</a:t>
            </a:r>
            <a:r>
              <a:rPr lang="en">
                <a:solidFill>
                  <a:schemeClr val="dk1"/>
                </a:solidFill>
                <a:latin typeface="Karla"/>
                <a:ea typeface="Karla"/>
                <a:cs typeface="Karla"/>
                <a:sym typeface="Karla"/>
              </a:rPr>
              <a:t> son bloc d’instructions. Lorsque sa valeur avant l’exécution est fausse, on sort de la boucle;</a:t>
            </a:r>
            <a:endParaRPr>
              <a:solidFill>
                <a:schemeClr val="dk1"/>
              </a:solidFill>
              <a:latin typeface="Karla"/>
              <a:ea typeface="Karla"/>
              <a:cs typeface="Karla"/>
              <a:sym typeface="Karla"/>
            </a:endParaRPr>
          </a:p>
          <a:p>
            <a:pPr indent="-317500" lvl="0" marL="457200" rtl="0" algn="l">
              <a:lnSpc>
                <a:spcPct val="115000"/>
              </a:lnSpc>
              <a:spcBef>
                <a:spcPts val="0"/>
              </a:spcBef>
              <a:spcAft>
                <a:spcPts val="0"/>
              </a:spcAft>
              <a:buSzPts val="1400"/>
              <a:buFont typeface="Karla"/>
              <a:buChar char="❏"/>
            </a:pPr>
            <a:r>
              <a:rPr b="1" lang="en">
                <a:solidFill>
                  <a:schemeClr val="dk1"/>
                </a:solidFill>
                <a:latin typeface="Karla"/>
                <a:ea typeface="Karla"/>
                <a:cs typeface="Karla"/>
                <a:sym typeface="Karla"/>
              </a:rPr>
              <a:t>Finalement une incrémentation est effectuée à la fin de chaque tour</a:t>
            </a:r>
            <a:r>
              <a:rPr lang="en">
                <a:solidFill>
                  <a:schemeClr val="dk1"/>
                </a:solidFill>
                <a:latin typeface="Karla"/>
                <a:ea typeface="Karla"/>
                <a:cs typeface="Karla"/>
                <a:sym typeface="Karla"/>
              </a:rPr>
              <a:t> de boucle pour changer la valeur du compteur d</a:t>
            </a:r>
            <a:r>
              <a:rPr lang="en">
                <a:solidFill>
                  <a:schemeClr val="dk1"/>
                </a:solidFill>
                <a:latin typeface="Karla"/>
                <a:ea typeface="Karla"/>
                <a:cs typeface="Karla"/>
                <a:sym typeface="Karla"/>
              </a:rPr>
              <a:t>e </a:t>
            </a:r>
            <a:r>
              <a:rPr lang="en">
                <a:solidFill>
                  <a:schemeClr val="dk1"/>
                </a:solidFill>
                <a:latin typeface="Karla"/>
                <a:ea typeface="Karla"/>
                <a:cs typeface="Karla"/>
                <a:sym typeface="Karla"/>
              </a:rPr>
              <a:t>boucle.</a:t>
            </a:r>
            <a:endParaRPr>
              <a:solidFill>
                <a:schemeClr val="dk1"/>
              </a:solidFill>
              <a:latin typeface="Karla"/>
              <a:ea typeface="Karla"/>
              <a:cs typeface="Karla"/>
              <a:sym typeface="Karla"/>
            </a:endParaRPr>
          </a:p>
        </p:txBody>
      </p:sp>
      <p:pic>
        <p:nvPicPr>
          <p:cNvPr id="348" name="Google Shape;348;p46"/>
          <p:cNvPicPr preferRelativeResize="0"/>
          <p:nvPr/>
        </p:nvPicPr>
        <p:blipFill>
          <a:blip r:embed="rId4">
            <a:alphaModFix/>
          </a:blip>
          <a:stretch>
            <a:fillRect/>
          </a:stretch>
        </p:blipFill>
        <p:spPr>
          <a:xfrm>
            <a:off x="778150" y="1911950"/>
            <a:ext cx="5407877" cy="878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52" name="Shape 352"/>
        <p:cNvGrpSpPr/>
        <p:nvPr/>
      </p:nvGrpSpPr>
      <p:grpSpPr>
        <a:xfrm>
          <a:off x="0" y="0"/>
          <a:ext cx="0" cy="0"/>
          <a:chOff x="0" y="0"/>
          <a:chExt cx="0" cy="0"/>
        </a:xfrm>
      </p:grpSpPr>
      <p:sp>
        <p:nvSpPr>
          <p:cNvPr id="353" name="Google Shape;353;p47"/>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Boucle “for” imbriquées</a:t>
            </a:r>
            <a:endParaRPr b="0" sz="3500">
              <a:solidFill>
                <a:schemeClr val="dk1"/>
              </a:solidFill>
              <a:latin typeface="Karla ExtraBold"/>
              <a:ea typeface="Karla ExtraBold"/>
              <a:cs typeface="Karla ExtraBold"/>
              <a:sym typeface="Karla ExtraBold"/>
            </a:endParaRPr>
          </a:p>
        </p:txBody>
      </p:sp>
      <p:sp>
        <p:nvSpPr>
          <p:cNvPr id="354" name="Google Shape;354;p4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5" name="Google Shape;355;p47"/>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56" name="Google Shape;356;p47"/>
          <p:cNvSpPr txBox="1"/>
          <p:nvPr/>
        </p:nvSpPr>
        <p:spPr>
          <a:xfrm>
            <a:off x="653025" y="1286900"/>
            <a:ext cx="6767100" cy="12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rPr>
              <a:t>Rien ne nous empêche de placer une boucle for dans le corps d’une autre boucle for.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Voici une boucle </a:t>
            </a:r>
            <a:r>
              <a:rPr b="1" lang="en">
                <a:solidFill>
                  <a:schemeClr val="dk1"/>
                </a:solidFill>
              </a:rPr>
              <a:t>imbriquée</a:t>
            </a:r>
            <a:r>
              <a:rPr lang="en">
                <a:solidFill>
                  <a:schemeClr val="dk1"/>
                </a:solidFill>
              </a:rPr>
              <a:t> permettant d’afficher les tables de multiplication de 2 jusqu’à 10.</a:t>
            </a:r>
            <a:endParaRPr>
              <a:solidFill>
                <a:schemeClr val="dk1"/>
              </a:solidFill>
              <a:latin typeface="Karla"/>
              <a:ea typeface="Karla"/>
              <a:cs typeface="Karla"/>
              <a:sym typeface="Karla"/>
            </a:endParaRPr>
          </a:p>
        </p:txBody>
      </p:sp>
      <p:pic>
        <p:nvPicPr>
          <p:cNvPr id="357" name="Google Shape;357;p47"/>
          <p:cNvPicPr preferRelativeResize="0"/>
          <p:nvPr/>
        </p:nvPicPr>
        <p:blipFill>
          <a:blip r:embed="rId4">
            <a:alphaModFix/>
          </a:blip>
          <a:stretch>
            <a:fillRect/>
          </a:stretch>
        </p:blipFill>
        <p:spPr>
          <a:xfrm>
            <a:off x="728025" y="2862875"/>
            <a:ext cx="7944074" cy="1245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61" name="Shape 361"/>
        <p:cNvGrpSpPr/>
        <p:nvPr/>
      </p:nvGrpSpPr>
      <p:grpSpPr>
        <a:xfrm>
          <a:off x="0" y="0"/>
          <a:ext cx="0" cy="0"/>
          <a:chOff x="0" y="0"/>
          <a:chExt cx="0" cy="0"/>
        </a:xfrm>
      </p:grpSpPr>
      <p:sp>
        <p:nvSpPr>
          <p:cNvPr id="362" name="Google Shape;362;p48"/>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3.2.</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Boucle conditionnelles</a:t>
            </a:r>
            <a:endParaRPr b="0">
              <a:solidFill>
                <a:schemeClr val="dk1"/>
              </a:solidFill>
              <a:latin typeface="Karla ExtraBold"/>
              <a:ea typeface="Karla ExtraBold"/>
              <a:cs typeface="Karla ExtraBold"/>
              <a:sym typeface="Karla ExtraBold"/>
            </a:endParaRPr>
          </a:p>
        </p:txBody>
      </p:sp>
      <p:sp>
        <p:nvSpPr>
          <p:cNvPr id="363" name="Google Shape;363;p4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4" name="Google Shape;364;p48"/>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68" name="Shape 368"/>
        <p:cNvGrpSpPr/>
        <p:nvPr/>
      </p:nvGrpSpPr>
      <p:grpSpPr>
        <a:xfrm>
          <a:off x="0" y="0"/>
          <a:ext cx="0" cy="0"/>
          <a:chOff x="0" y="0"/>
          <a:chExt cx="0" cy="0"/>
        </a:xfrm>
      </p:grpSpPr>
      <p:sp>
        <p:nvSpPr>
          <p:cNvPr id="369" name="Google Shape;369;p49"/>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Boucles do{...}while()</a:t>
            </a:r>
            <a:endParaRPr b="0" sz="2400">
              <a:solidFill>
                <a:schemeClr val="dk1"/>
              </a:solidFill>
              <a:latin typeface="Karla ExtraBold"/>
              <a:ea typeface="Karla ExtraBold"/>
              <a:cs typeface="Karla ExtraBold"/>
              <a:sym typeface="Karla ExtraBold"/>
            </a:endParaRPr>
          </a:p>
        </p:txBody>
      </p:sp>
      <p:sp>
        <p:nvSpPr>
          <p:cNvPr id="370" name="Google Shape;370;p4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1" name="Google Shape;371;p49"/>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72" name="Google Shape;372;p49"/>
          <p:cNvSpPr txBox="1"/>
          <p:nvPr/>
        </p:nvSpPr>
        <p:spPr>
          <a:xfrm>
            <a:off x="653025" y="1286900"/>
            <a:ext cx="67671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700">
                <a:solidFill>
                  <a:schemeClr val="dk1"/>
                </a:solidFill>
                <a:latin typeface="Karla"/>
                <a:ea typeface="Karla"/>
                <a:cs typeface="Karla"/>
                <a:sym typeface="Karla"/>
              </a:rPr>
              <a:t>Voici la syntaxe de la boucle do</a:t>
            </a:r>
            <a:r>
              <a:rPr lang="en" sz="1700">
                <a:solidFill>
                  <a:schemeClr val="dk1"/>
                </a:solidFill>
                <a:latin typeface="Karla"/>
                <a:ea typeface="Karla"/>
                <a:cs typeface="Karla"/>
                <a:sym typeface="Karla"/>
              </a:rPr>
              <a:t>...while</a:t>
            </a:r>
            <a:endParaRPr sz="1700">
              <a:solidFill>
                <a:schemeClr val="dk1"/>
              </a:solidFill>
              <a:latin typeface="Karla"/>
              <a:ea typeface="Karla"/>
              <a:cs typeface="Karla"/>
              <a:sym typeface="Karla"/>
            </a:endParaRPr>
          </a:p>
        </p:txBody>
      </p:sp>
      <p:sp>
        <p:nvSpPr>
          <p:cNvPr id="373" name="Google Shape;373;p49"/>
          <p:cNvSpPr txBox="1"/>
          <p:nvPr/>
        </p:nvSpPr>
        <p:spPr>
          <a:xfrm>
            <a:off x="761975" y="1968025"/>
            <a:ext cx="3080400" cy="114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900">
                <a:solidFill>
                  <a:srgbClr val="FF0000"/>
                </a:solidFill>
                <a:latin typeface="Karla"/>
                <a:ea typeface="Karla"/>
                <a:cs typeface="Karla"/>
                <a:sym typeface="Karla"/>
              </a:rPr>
              <a:t>do {</a:t>
            </a:r>
            <a:endParaRPr b="1" sz="1900">
              <a:solidFill>
                <a:srgbClr val="FF0000"/>
              </a:solidFill>
              <a:latin typeface="Karla"/>
              <a:ea typeface="Karla"/>
              <a:cs typeface="Karla"/>
              <a:sym typeface="Karla"/>
            </a:endParaRPr>
          </a:p>
          <a:p>
            <a:pPr indent="0" lvl="0" marL="0" rtl="0" algn="l">
              <a:lnSpc>
                <a:spcPct val="115000"/>
              </a:lnSpc>
              <a:spcBef>
                <a:spcPts val="0"/>
              </a:spcBef>
              <a:spcAft>
                <a:spcPts val="0"/>
              </a:spcAft>
              <a:buNone/>
            </a:pPr>
            <a:r>
              <a:rPr b="1" lang="en" sz="1900">
                <a:solidFill>
                  <a:srgbClr val="FF0000"/>
                </a:solidFill>
                <a:latin typeface="Karla"/>
                <a:ea typeface="Karla"/>
                <a:cs typeface="Karla"/>
                <a:sym typeface="Karla"/>
              </a:rPr>
              <a:t> 	instructions</a:t>
            </a:r>
            <a:endParaRPr b="1" sz="1900">
              <a:solidFill>
                <a:srgbClr val="FF0000"/>
              </a:solidFill>
              <a:latin typeface="Karla"/>
              <a:ea typeface="Karla"/>
              <a:cs typeface="Karla"/>
              <a:sym typeface="Karla"/>
            </a:endParaRPr>
          </a:p>
          <a:p>
            <a:pPr indent="0" lvl="0" marL="0" rtl="0" algn="l">
              <a:lnSpc>
                <a:spcPct val="115000"/>
              </a:lnSpc>
              <a:spcBef>
                <a:spcPts val="0"/>
              </a:spcBef>
              <a:spcAft>
                <a:spcPts val="0"/>
              </a:spcAft>
              <a:buNone/>
            </a:pPr>
            <a:r>
              <a:rPr b="1" lang="en" sz="1900">
                <a:solidFill>
                  <a:srgbClr val="FF0000"/>
                </a:solidFill>
                <a:latin typeface="Karla"/>
                <a:ea typeface="Karla"/>
                <a:cs typeface="Karla"/>
                <a:sym typeface="Karla"/>
              </a:rPr>
              <a:t>} while(condition) ;</a:t>
            </a:r>
            <a:endParaRPr b="1" sz="1900">
              <a:solidFill>
                <a:srgbClr val="FF0000"/>
              </a:solidFill>
              <a:latin typeface="Karla"/>
              <a:ea typeface="Karla"/>
              <a:cs typeface="Karla"/>
              <a:sym typeface="Karla"/>
            </a:endParaRPr>
          </a:p>
        </p:txBody>
      </p:sp>
      <p:sp>
        <p:nvSpPr>
          <p:cNvPr id="374" name="Google Shape;374;p49"/>
          <p:cNvSpPr txBox="1"/>
          <p:nvPr/>
        </p:nvSpPr>
        <p:spPr>
          <a:xfrm>
            <a:off x="558625" y="3426475"/>
            <a:ext cx="7323300" cy="153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50">
                <a:solidFill>
                  <a:schemeClr val="dk1"/>
                </a:solidFill>
                <a:latin typeface="Karla"/>
                <a:ea typeface="Karla"/>
                <a:cs typeface="Karla"/>
                <a:sym typeface="Karla"/>
              </a:rPr>
              <a:t>Remarquons que </a:t>
            </a:r>
            <a:r>
              <a:rPr b="1" lang="en" sz="1550">
                <a:solidFill>
                  <a:srgbClr val="FF0000"/>
                </a:solidFill>
                <a:latin typeface="Karla"/>
                <a:ea typeface="Karla"/>
                <a:cs typeface="Karla"/>
                <a:sym typeface="Karla"/>
              </a:rPr>
              <a:t>si la condition ne devient jamais fausse</a:t>
            </a:r>
            <a:r>
              <a:rPr lang="en" sz="1550">
                <a:solidFill>
                  <a:schemeClr val="dk1"/>
                </a:solidFill>
                <a:latin typeface="Karla"/>
                <a:ea typeface="Karla"/>
                <a:cs typeface="Karla"/>
                <a:sym typeface="Karla"/>
              </a:rPr>
              <a:t>, </a:t>
            </a:r>
            <a:r>
              <a:rPr b="1" lang="en" sz="1550">
                <a:solidFill>
                  <a:srgbClr val="FF0000"/>
                </a:solidFill>
                <a:latin typeface="Karla"/>
                <a:ea typeface="Karla"/>
                <a:cs typeface="Karla"/>
                <a:sym typeface="Karla"/>
              </a:rPr>
              <a:t>les instructions de la boucle seront répétées indéfiniment</a:t>
            </a:r>
            <a:r>
              <a:rPr lang="en" sz="1550">
                <a:solidFill>
                  <a:schemeClr val="dk1"/>
                </a:solidFill>
                <a:latin typeface="Karla"/>
                <a:ea typeface="Karla"/>
                <a:cs typeface="Karla"/>
                <a:sym typeface="Karla"/>
              </a:rPr>
              <a:t>. De plus, cette condition est évaluée a posteriori, c’est-à-dire après une première exécution du corps. Il existe une variante de la boucle </a:t>
            </a:r>
            <a:r>
              <a:rPr b="1" lang="en" sz="1600">
                <a:solidFill>
                  <a:srgbClr val="FF0000"/>
                </a:solidFill>
                <a:latin typeface="Karla"/>
                <a:ea typeface="Karla"/>
                <a:cs typeface="Karla"/>
                <a:sym typeface="Karla"/>
              </a:rPr>
              <a:t>do…while</a:t>
            </a:r>
            <a:r>
              <a:rPr lang="en" sz="1600">
                <a:solidFill>
                  <a:srgbClr val="00509F"/>
                </a:solidFill>
                <a:latin typeface="Karla"/>
                <a:ea typeface="Karla"/>
                <a:cs typeface="Karla"/>
                <a:sym typeface="Karla"/>
              </a:rPr>
              <a:t> </a:t>
            </a:r>
            <a:r>
              <a:rPr lang="en" sz="1550">
                <a:solidFill>
                  <a:schemeClr val="dk1"/>
                </a:solidFill>
                <a:latin typeface="Karla"/>
                <a:ea typeface="Karla"/>
                <a:cs typeface="Karla"/>
                <a:sym typeface="Karla"/>
              </a:rPr>
              <a:t>où la condition est évaluée a priori, c’est la boucle </a:t>
            </a:r>
            <a:r>
              <a:rPr b="1" lang="en" sz="1600">
                <a:solidFill>
                  <a:srgbClr val="FF0000"/>
                </a:solidFill>
                <a:latin typeface="Karla"/>
                <a:ea typeface="Karla"/>
                <a:cs typeface="Karla"/>
                <a:sym typeface="Karla"/>
              </a:rPr>
              <a:t>while</a:t>
            </a:r>
            <a:r>
              <a:rPr lang="en" sz="1550">
                <a:solidFill>
                  <a:schemeClr val="dk1"/>
                </a:solidFill>
                <a:latin typeface="Karla"/>
                <a:ea typeface="Karla"/>
                <a:cs typeface="Karla"/>
                <a:sym typeface="Karla"/>
              </a:rPr>
              <a:t>.</a:t>
            </a:r>
            <a:endParaRPr sz="1550">
              <a:solidFill>
                <a:schemeClr val="dk1"/>
              </a:solidFill>
              <a:latin typeface="Karla"/>
              <a:ea typeface="Karla"/>
              <a:cs typeface="Karla"/>
              <a:sym typeface="Karl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78" name="Shape 378"/>
        <p:cNvGrpSpPr/>
        <p:nvPr/>
      </p:nvGrpSpPr>
      <p:grpSpPr>
        <a:xfrm>
          <a:off x="0" y="0"/>
          <a:ext cx="0" cy="0"/>
          <a:chOff x="0" y="0"/>
          <a:chExt cx="0" cy="0"/>
        </a:xfrm>
      </p:grpSpPr>
      <p:sp>
        <p:nvSpPr>
          <p:cNvPr id="379" name="Google Shape;379;p50"/>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Boucles while(){...}</a:t>
            </a:r>
            <a:endParaRPr b="0" sz="2400">
              <a:solidFill>
                <a:schemeClr val="dk1"/>
              </a:solidFill>
              <a:latin typeface="Karla ExtraBold"/>
              <a:ea typeface="Karla ExtraBold"/>
              <a:cs typeface="Karla ExtraBold"/>
              <a:sym typeface="Karla ExtraBold"/>
            </a:endParaRPr>
          </a:p>
        </p:txBody>
      </p:sp>
      <p:sp>
        <p:nvSpPr>
          <p:cNvPr id="380" name="Google Shape;380;p5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1" name="Google Shape;381;p50"/>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82" name="Google Shape;382;p50"/>
          <p:cNvSpPr txBox="1"/>
          <p:nvPr/>
        </p:nvSpPr>
        <p:spPr>
          <a:xfrm>
            <a:off x="653025" y="1578825"/>
            <a:ext cx="6522300" cy="341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50">
                <a:solidFill>
                  <a:schemeClr val="dk1"/>
                </a:solidFill>
                <a:latin typeface="Karla"/>
                <a:ea typeface="Karla"/>
                <a:cs typeface="Karla"/>
                <a:sym typeface="Karla"/>
              </a:rPr>
              <a:t>Une boucle </a:t>
            </a:r>
            <a:r>
              <a:rPr b="1" lang="en" sz="1700">
                <a:solidFill>
                  <a:schemeClr val="dk1"/>
                </a:solidFill>
                <a:latin typeface="Karla"/>
                <a:ea typeface="Karla"/>
                <a:cs typeface="Karla"/>
                <a:sym typeface="Karla"/>
              </a:rPr>
              <a:t>while</a:t>
            </a:r>
            <a:r>
              <a:rPr lang="en" sz="1700">
                <a:solidFill>
                  <a:srgbClr val="00509F"/>
                </a:solidFill>
                <a:latin typeface="Karla"/>
                <a:ea typeface="Karla"/>
                <a:cs typeface="Karla"/>
                <a:sym typeface="Karla"/>
              </a:rPr>
              <a:t> </a:t>
            </a:r>
            <a:r>
              <a:rPr lang="en" sz="1650">
                <a:solidFill>
                  <a:schemeClr val="dk1"/>
                </a:solidFill>
                <a:latin typeface="Karla"/>
                <a:ea typeface="Karla"/>
                <a:cs typeface="Karla"/>
                <a:sym typeface="Karla"/>
              </a:rPr>
              <a:t>s’écrit de la mani.re suivante :</a:t>
            </a:r>
            <a:endParaRPr sz="16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6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b="1" lang="en" sz="1700">
                <a:solidFill>
                  <a:srgbClr val="FF0000"/>
                </a:solidFill>
                <a:latin typeface="Karla"/>
                <a:ea typeface="Karla"/>
                <a:cs typeface="Karla"/>
                <a:sym typeface="Karla"/>
              </a:rPr>
              <a:t>while(condition) {</a:t>
            </a:r>
            <a:endParaRPr b="1" sz="1700">
              <a:solidFill>
                <a:srgbClr val="FF0000"/>
              </a:solidFill>
              <a:latin typeface="Karla"/>
              <a:ea typeface="Karla"/>
              <a:cs typeface="Karla"/>
              <a:sym typeface="Karla"/>
            </a:endParaRPr>
          </a:p>
          <a:p>
            <a:pPr indent="0" lvl="0" marL="0" rtl="0" algn="l">
              <a:lnSpc>
                <a:spcPct val="115000"/>
              </a:lnSpc>
              <a:spcBef>
                <a:spcPts val="0"/>
              </a:spcBef>
              <a:spcAft>
                <a:spcPts val="0"/>
              </a:spcAft>
              <a:buNone/>
            </a:pPr>
            <a:r>
              <a:rPr b="1" lang="en" sz="1700">
                <a:solidFill>
                  <a:srgbClr val="FF0000"/>
                </a:solidFill>
                <a:latin typeface="Karla"/>
                <a:ea typeface="Karla"/>
                <a:cs typeface="Karla"/>
                <a:sym typeface="Karla"/>
              </a:rPr>
              <a:t>    bloc</a:t>
            </a:r>
            <a:endParaRPr b="1" sz="1700">
              <a:solidFill>
                <a:srgbClr val="FF0000"/>
              </a:solidFill>
              <a:latin typeface="Karla"/>
              <a:ea typeface="Karla"/>
              <a:cs typeface="Karla"/>
              <a:sym typeface="Karla"/>
            </a:endParaRPr>
          </a:p>
          <a:p>
            <a:pPr indent="0" lvl="0" marL="0" rtl="0" algn="l">
              <a:lnSpc>
                <a:spcPct val="115000"/>
              </a:lnSpc>
              <a:spcBef>
                <a:spcPts val="0"/>
              </a:spcBef>
              <a:spcAft>
                <a:spcPts val="0"/>
              </a:spcAft>
              <a:buNone/>
            </a:pPr>
            <a:r>
              <a:rPr b="1" lang="en" sz="1700">
                <a:solidFill>
                  <a:srgbClr val="FF0000"/>
                </a:solidFill>
                <a:latin typeface="Karla"/>
                <a:ea typeface="Karla"/>
                <a:cs typeface="Karla"/>
                <a:sym typeface="Karla"/>
              </a:rPr>
              <a:t>}</a:t>
            </a:r>
            <a:endParaRPr b="1" sz="1700">
              <a:solidFill>
                <a:srgbClr val="FF0000"/>
              </a:solidFill>
              <a:latin typeface="Karla"/>
              <a:ea typeface="Karla"/>
              <a:cs typeface="Karla"/>
              <a:sym typeface="Karla"/>
            </a:endParaRPr>
          </a:p>
          <a:p>
            <a:pPr indent="0" lvl="0" marL="0" rtl="0" algn="l">
              <a:lnSpc>
                <a:spcPct val="115000"/>
              </a:lnSpc>
              <a:spcBef>
                <a:spcPts val="0"/>
              </a:spcBef>
              <a:spcAft>
                <a:spcPts val="0"/>
              </a:spcAft>
              <a:buNone/>
            </a:pPr>
            <a:r>
              <a:t/>
            </a:r>
            <a:endParaRPr sz="1700">
              <a:solidFill>
                <a:srgbClr val="00509F"/>
              </a:solidFill>
              <a:latin typeface="Karla"/>
              <a:ea typeface="Karla"/>
              <a:cs typeface="Karla"/>
              <a:sym typeface="Karla"/>
            </a:endParaRPr>
          </a:p>
          <a:p>
            <a:pPr indent="0" lvl="0" marL="0" rtl="0" algn="l">
              <a:lnSpc>
                <a:spcPct val="115000"/>
              </a:lnSpc>
              <a:spcBef>
                <a:spcPts val="0"/>
              </a:spcBef>
              <a:spcAft>
                <a:spcPts val="0"/>
              </a:spcAft>
              <a:buNone/>
            </a:pPr>
            <a:r>
              <a:rPr lang="en" sz="1650">
                <a:solidFill>
                  <a:schemeClr val="dk1"/>
                </a:solidFill>
                <a:latin typeface="Karla"/>
                <a:ea typeface="Karla"/>
                <a:cs typeface="Karla"/>
                <a:sym typeface="Karla"/>
              </a:rPr>
              <a:t>Le principe est similaire . celui de la boucle </a:t>
            </a:r>
            <a:r>
              <a:rPr b="1" lang="en" sz="1700">
                <a:solidFill>
                  <a:srgbClr val="FF0000"/>
                </a:solidFill>
                <a:latin typeface="Karla"/>
                <a:ea typeface="Karla"/>
                <a:cs typeface="Karla"/>
                <a:sym typeface="Karla"/>
              </a:rPr>
              <a:t>do…while</a:t>
            </a:r>
            <a:r>
              <a:rPr lang="en" sz="1700">
                <a:solidFill>
                  <a:srgbClr val="00509F"/>
                </a:solidFill>
                <a:latin typeface="Karla"/>
                <a:ea typeface="Karla"/>
                <a:cs typeface="Karla"/>
                <a:sym typeface="Karla"/>
              </a:rPr>
              <a:t> </a:t>
            </a:r>
            <a:r>
              <a:rPr lang="en" sz="1650">
                <a:solidFill>
                  <a:schemeClr val="dk1"/>
                </a:solidFill>
                <a:latin typeface="Karla"/>
                <a:ea typeface="Karla"/>
                <a:cs typeface="Karla"/>
                <a:sym typeface="Karla"/>
              </a:rPr>
              <a:t>. la différence que la condition est testée avant d’entrer dans la boucle. </a:t>
            </a:r>
            <a:endParaRPr sz="16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b="1" lang="en" sz="1650">
                <a:solidFill>
                  <a:srgbClr val="FF0000"/>
                </a:solidFill>
                <a:latin typeface="Karla"/>
                <a:ea typeface="Karla"/>
                <a:cs typeface="Karla"/>
                <a:sym typeface="Karla"/>
              </a:rPr>
              <a:t>Si la condition est fausse, les instructions dans la boucle ne sont donc pas </a:t>
            </a:r>
            <a:r>
              <a:rPr b="1" lang="en" sz="1650">
                <a:solidFill>
                  <a:srgbClr val="FF0000"/>
                </a:solidFill>
                <a:latin typeface="Karla"/>
                <a:ea typeface="Karla"/>
                <a:cs typeface="Karla"/>
                <a:sym typeface="Karla"/>
              </a:rPr>
              <a:t>exécutées</a:t>
            </a:r>
            <a:r>
              <a:rPr lang="en" sz="1650">
                <a:solidFill>
                  <a:schemeClr val="dk1"/>
                </a:solidFill>
                <a:latin typeface="Karla"/>
                <a:ea typeface="Karla"/>
                <a:cs typeface="Karla"/>
                <a:sym typeface="Karla"/>
              </a:rPr>
              <a:t>.</a:t>
            </a:r>
            <a:endParaRPr sz="1650">
              <a:solidFill>
                <a:schemeClr val="dk1"/>
              </a:solidFill>
              <a:latin typeface="Karla"/>
              <a:ea typeface="Karla"/>
              <a:cs typeface="Karla"/>
              <a:sym typeface="Karl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86" name="Shape 386"/>
        <p:cNvGrpSpPr/>
        <p:nvPr/>
      </p:nvGrpSpPr>
      <p:grpSpPr>
        <a:xfrm>
          <a:off x="0" y="0"/>
          <a:ext cx="0" cy="0"/>
          <a:chOff x="0" y="0"/>
          <a:chExt cx="0" cy="0"/>
        </a:xfrm>
      </p:grpSpPr>
      <p:sp>
        <p:nvSpPr>
          <p:cNvPr id="387" name="Google Shape;387;p5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8" name="Google Shape;388;p51"/>
          <p:cNvPicPr preferRelativeResize="0"/>
          <p:nvPr/>
        </p:nvPicPr>
        <p:blipFill>
          <a:blip r:embed="rId3">
            <a:alphaModFix/>
          </a:blip>
          <a:stretch>
            <a:fillRect/>
          </a:stretch>
        </p:blipFill>
        <p:spPr>
          <a:xfrm>
            <a:off x="653025" y="603725"/>
            <a:ext cx="951300" cy="951300"/>
          </a:xfrm>
          <a:prstGeom prst="rect">
            <a:avLst/>
          </a:prstGeom>
          <a:noFill/>
          <a:ln>
            <a:noFill/>
          </a:ln>
        </p:spPr>
      </p:pic>
      <p:sp>
        <p:nvSpPr>
          <p:cNvPr id="389" name="Google Shape;389;p51"/>
          <p:cNvSpPr txBox="1"/>
          <p:nvPr/>
        </p:nvSpPr>
        <p:spPr>
          <a:xfrm>
            <a:off x="644960" y="1539825"/>
            <a:ext cx="7755600" cy="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Roboto"/>
                <a:ea typeface="Roboto"/>
                <a:cs typeface="Roboto"/>
                <a:sym typeface="Roboto"/>
              </a:rPr>
              <a:t>MODULE JAVA</a:t>
            </a:r>
            <a:endParaRPr b="1" sz="4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Karla"/>
              <a:ea typeface="Karla"/>
              <a:cs typeface="Karla"/>
              <a:sym typeface="Karla"/>
            </a:endParaRPr>
          </a:p>
        </p:txBody>
      </p:sp>
      <p:sp>
        <p:nvSpPr>
          <p:cNvPr id="390" name="Google Shape;390;p51"/>
          <p:cNvSpPr txBox="1"/>
          <p:nvPr/>
        </p:nvSpPr>
        <p:spPr>
          <a:xfrm>
            <a:off x="676625" y="2491125"/>
            <a:ext cx="7755600" cy="12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4</a:t>
            </a:r>
            <a:r>
              <a:rPr b="1" lang="en" sz="2400">
                <a:solidFill>
                  <a:srgbClr val="FFFFFF"/>
                </a:solidFill>
                <a:latin typeface="Roboto"/>
                <a:ea typeface="Roboto"/>
                <a:cs typeface="Roboto"/>
                <a:sym typeface="Roboto"/>
              </a:rPr>
              <a:t>.Les tableaux</a:t>
            </a:r>
            <a:endParaRPr b="1" sz="1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94" name="Shape 394"/>
        <p:cNvGrpSpPr/>
        <p:nvPr/>
      </p:nvGrpSpPr>
      <p:grpSpPr>
        <a:xfrm>
          <a:off x="0" y="0"/>
          <a:ext cx="0" cy="0"/>
          <a:chOff x="0" y="0"/>
          <a:chExt cx="0" cy="0"/>
        </a:xfrm>
      </p:grpSpPr>
      <p:sp>
        <p:nvSpPr>
          <p:cNvPr id="395" name="Google Shape;395;p52"/>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4.1.</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Introduction</a:t>
            </a:r>
            <a:endParaRPr b="0">
              <a:solidFill>
                <a:schemeClr val="dk1"/>
              </a:solidFill>
              <a:latin typeface="Karla ExtraBold"/>
              <a:ea typeface="Karla ExtraBold"/>
              <a:cs typeface="Karla ExtraBold"/>
              <a:sym typeface="Karla ExtraBold"/>
            </a:endParaRPr>
          </a:p>
        </p:txBody>
      </p:sp>
      <p:sp>
        <p:nvSpPr>
          <p:cNvPr id="396" name="Google Shape;396;p5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97" name="Google Shape;397;p52"/>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99" name="Shape 99"/>
        <p:cNvGrpSpPr/>
        <p:nvPr/>
      </p:nvGrpSpPr>
      <p:grpSpPr>
        <a:xfrm>
          <a:off x="0" y="0"/>
          <a:ext cx="0" cy="0"/>
          <a:chOff x="0" y="0"/>
          <a:chExt cx="0" cy="0"/>
        </a:xfrm>
      </p:grpSpPr>
      <p:sp>
        <p:nvSpPr>
          <p:cNvPr id="100" name="Google Shape;100;p17"/>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Installer les outils nécessaires</a:t>
            </a:r>
            <a:endParaRPr sz="2400">
              <a:solidFill>
                <a:srgbClr val="E2001A"/>
              </a:solidFill>
              <a:latin typeface="Roboto"/>
              <a:ea typeface="Roboto"/>
              <a:cs typeface="Roboto"/>
              <a:sym typeface="Roboto"/>
            </a:endParaRPr>
          </a:p>
        </p:txBody>
      </p:sp>
      <p:sp>
        <p:nvSpPr>
          <p:cNvPr id="101" name="Google Shape;101;p17"/>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02" name="Google Shape;102;p1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17"/>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04" name="Google Shape;104;p17"/>
          <p:cNvSpPr txBox="1"/>
          <p:nvPr/>
        </p:nvSpPr>
        <p:spPr>
          <a:xfrm>
            <a:off x="437675" y="1497575"/>
            <a:ext cx="69477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900">
                <a:solidFill>
                  <a:schemeClr val="dk1"/>
                </a:solidFill>
                <a:latin typeface="Karla"/>
                <a:ea typeface="Karla"/>
                <a:cs typeface="Karla"/>
                <a:sym typeface="Karla"/>
              </a:rPr>
              <a:t>Pour cette formation nous allons utiliser comme EDI : </a:t>
            </a:r>
            <a:r>
              <a:rPr b="1" lang="en" sz="1900">
                <a:solidFill>
                  <a:schemeClr val="dk1"/>
                </a:solidFill>
                <a:latin typeface="Karla"/>
                <a:ea typeface="Karla"/>
                <a:cs typeface="Karla"/>
                <a:sym typeface="Karla"/>
              </a:rPr>
              <a:t>IntelliJ de JetBrains</a:t>
            </a:r>
            <a:r>
              <a:rPr lang="en" sz="1900">
                <a:solidFill>
                  <a:schemeClr val="dk1"/>
                </a:solidFill>
                <a:latin typeface="Karla"/>
                <a:ea typeface="Karla"/>
                <a:cs typeface="Karla"/>
                <a:sym typeface="Karla"/>
              </a:rPr>
              <a:t> dont les instructions d’installation se trouve ici : </a:t>
            </a:r>
            <a:r>
              <a:rPr lang="en" sz="1900" u="sng">
                <a:solidFill>
                  <a:schemeClr val="hlink"/>
                </a:solidFill>
                <a:latin typeface="Karla"/>
                <a:ea typeface="Karla"/>
                <a:cs typeface="Karla"/>
                <a:sym typeface="Karla"/>
                <a:hlinkClick r:id="rId4"/>
              </a:rPr>
              <a:t>https://www.jetbrains.com/help/idea/installation-guide.html</a:t>
            </a:r>
            <a:endParaRPr sz="1900">
              <a:solidFill>
                <a:schemeClr val="dk1"/>
              </a:solidFill>
              <a:latin typeface="Karla"/>
              <a:ea typeface="Karla"/>
              <a:cs typeface="Karla"/>
              <a:sym typeface="Karla"/>
            </a:endParaRPr>
          </a:p>
          <a:p>
            <a:pPr indent="0" lvl="0" marL="0" rtl="0" algn="l">
              <a:lnSpc>
                <a:spcPct val="115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15000"/>
              </a:lnSpc>
              <a:spcBef>
                <a:spcPts val="1200"/>
              </a:spcBef>
              <a:spcAft>
                <a:spcPts val="0"/>
              </a:spcAft>
              <a:buClr>
                <a:schemeClr val="dk1"/>
              </a:buClr>
              <a:buSzPts val="1100"/>
              <a:buFont typeface="Arial"/>
              <a:buNone/>
            </a:pPr>
            <a:r>
              <a:rPr lang="en" sz="1900">
                <a:solidFill>
                  <a:schemeClr val="dk1"/>
                </a:solidFill>
                <a:latin typeface="Karla"/>
                <a:ea typeface="Karla"/>
                <a:cs typeface="Karla"/>
                <a:sym typeface="Karla"/>
              </a:rPr>
              <a:t>Les participant peuvent aussi utiliser : </a:t>
            </a:r>
            <a:r>
              <a:rPr lang="en" sz="1900" u="sng">
                <a:solidFill>
                  <a:schemeClr val="hlink"/>
                </a:solidFill>
                <a:latin typeface="Karla"/>
                <a:ea typeface="Karla"/>
                <a:cs typeface="Karla"/>
                <a:sym typeface="Karla"/>
                <a:hlinkClick r:id="rId5"/>
              </a:rPr>
              <a:t>https://replit.com/~</a:t>
            </a:r>
            <a:endParaRPr b="1" sz="1200">
              <a:solidFill>
                <a:schemeClr val="dk2"/>
              </a:solidFill>
              <a:highlight>
                <a:srgbClr val="FFFFFF"/>
              </a:highlight>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01" name="Shape 401"/>
        <p:cNvGrpSpPr/>
        <p:nvPr/>
      </p:nvGrpSpPr>
      <p:grpSpPr>
        <a:xfrm>
          <a:off x="0" y="0"/>
          <a:ext cx="0" cy="0"/>
          <a:chOff x="0" y="0"/>
          <a:chExt cx="0" cy="0"/>
        </a:xfrm>
      </p:grpSpPr>
      <p:sp>
        <p:nvSpPr>
          <p:cNvPr id="402" name="Google Shape;402;p53"/>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Types de tableaux</a:t>
            </a:r>
            <a:endParaRPr b="0" sz="2400">
              <a:solidFill>
                <a:schemeClr val="dk1"/>
              </a:solidFill>
              <a:latin typeface="Karla ExtraBold"/>
              <a:ea typeface="Karla ExtraBold"/>
              <a:cs typeface="Karla ExtraBold"/>
              <a:sym typeface="Karla ExtraBold"/>
            </a:endParaRPr>
          </a:p>
        </p:txBody>
      </p:sp>
      <p:sp>
        <p:nvSpPr>
          <p:cNvPr id="403" name="Google Shape;403;p5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4" name="Google Shape;404;p53"/>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405" name="Google Shape;405;p53"/>
          <p:cNvSpPr txBox="1"/>
          <p:nvPr/>
        </p:nvSpPr>
        <p:spPr>
          <a:xfrm>
            <a:off x="653025" y="1288825"/>
            <a:ext cx="6522300" cy="20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50">
                <a:solidFill>
                  <a:schemeClr val="dk1"/>
                </a:solidFill>
                <a:latin typeface="Karla"/>
                <a:ea typeface="Karla"/>
                <a:cs typeface="Karla"/>
                <a:sym typeface="Karla"/>
              </a:rPr>
              <a:t>En Java, on dispose principalement de deux types :  </a:t>
            </a:r>
            <a:br>
              <a:rPr lang="en" sz="1550">
                <a:solidFill>
                  <a:schemeClr val="dk1"/>
                </a:solidFill>
                <a:latin typeface="Karla"/>
                <a:ea typeface="Karla"/>
                <a:cs typeface="Karla"/>
                <a:sym typeface="Karla"/>
              </a:rPr>
            </a:br>
            <a:endParaRPr sz="1550">
              <a:solidFill>
                <a:schemeClr val="dk1"/>
              </a:solidFill>
              <a:latin typeface="Karla"/>
              <a:ea typeface="Karla"/>
              <a:cs typeface="Karla"/>
              <a:sym typeface="Karla"/>
            </a:endParaRPr>
          </a:p>
          <a:p>
            <a:pPr indent="-327025" lvl="0" marL="457200" rtl="0" algn="l">
              <a:lnSpc>
                <a:spcPct val="115000"/>
              </a:lnSpc>
              <a:spcBef>
                <a:spcPts val="0"/>
              </a:spcBef>
              <a:spcAft>
                <a:spcPts val="0"/>
              </a:spcAft>
              <a:buClr>
                <a:schemeClr val="dk1"/>
              </a:buClr>
              <a:buSzPts val="1550"/>
              <a:buFont typeface="Karla"/>
              <a:buChar char="❏"/>
            </a:pPr>
            <a:r>
              <a:rPr lang="en" sz="1550">
                <a:solidFill>
                  <a:schemeClr val="dk1"/>
                </a:solidFill>
                <a:latin typeface="Karla"/>
                <a:ea typeface="Karla"/>
                <a:cs typeface="Karla"/>
                <a:sym typeface="Karla"/>
              </a:rPr>
              <a:t>Si la taille varie au cours du temps alors nous utiliserons le type prédéfini ArrayList;</a:t>
            </a:r>
            <a:br>
              <a:rPr lang="en" sz="1550">
                <a:solidFill>
                  <a:schemeClr val="dk1"/>
                </a:solidFill>
                <a:latin typeface="Karla"/>
                <a:ea typeface="Karla"/>
                <a:cs typeface="Karla"/>
                <a:sym typeface="Karla"/>
              </a:rPr>
            </a:br>
            <a:endParaRPr sz="1550">
              <a:solidFill>
                <a:schemeClr val="dk1"/>
              </a:solidFill>
              <a:latin typeface="Karla"/>
              <a:ea typeface="Karla"/>
              <a:cs typeface="Karla"/>
              <a:sym typeface="Karla"/>
            </a:endParaRPr>
          </a:p>
          <a:p>
            <a:pPr indent="-327025" lvl="0" marL="457200" rtl="0" algn="l">
              <a:lnSpc>
                <a:spcPct val="115000"/>
              </a:lnSpc>
              <a:spcBef>
                <a:spcPts val="0"/>
              </a:spcBef>
              <a:spcAft>
                <a:spcPts val="0"/>
              </a:spcAft>
              <a:buClr>
                <a:schemeClr val="dk1"/>
              </a:buClr>
              <a:buSzPts val="1550"/>
              <a:buFont typeface="Karla"/>
              <a:buChar char="❏"/>
            </a:pPr>
            <a:r>
              <a:rPr lang="en" sz="1550">
                <a:solidFill>
                  <a:schemeClr val="dk1"/>
                </a:solidFill>
                <a:latin typeface="Karla"/>
                <a:ea typeface="Karla"/>
                <a:cs typeface="Karla"/>
                <a:sym typeface="Karla"/>
              </a:rPr>
              <a:t>Si la taille du tableau ne varie pas,nous utiliserons des </a:t>
            </a:r>
            <a:r>
              <a:rPr b="1" lang="en" sz="1550">
                <a:solidFill>
                  <a:schemeClr val="dk1"/>
                </a:solidFill>
                <a:latin typeface="Karla"/>
                <a:ea typeface="Karla"/>
                <a:cs typeface="Karla"/>
                <a:sym typeface="Karla"/>
              </a:rPr>
              <a:t>tableaux de taille fixe</a:t>
            </a:r>
            <a:r>
              <a:rPr lang="en" sz="1550">
                <a:solidFill>
                  <a:schemeClr val="dk1"/>
                </a:solidFill>
                <a:latin typeface="Karla"/>
                <a:ea typeface="Karla"/>
                <a:cs typeface="Karla"/>
                <a:sym typeface="Karla"/>
              </a:rPr>
              <a:t>, que nous allons voir dans les prochaines leçons.</a:t>
            </a:r>
            <a:endParaRPr sz="1550">
              <a:solidFill>
                <a:schemeClr val="dk1"/>
              </a:solidFill>
              <a:latin typeface="Karla"/>
              <a:ea typeface="Karla"/>
              <a:cs typeface="Karla"/>
              <a:sym typeface="Karl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09" name="Shape 409"/>
        <p:cNvGrpSpPr/>
        <p:nvPr/>
      </p:nvGrpSpPr>
      <p:grpSpPr>
        <a:xfrm>
          <a:off x="0" y="0"/>
          <a:ext cx="0" cy="0"/>
          <a:chOff x="0" y="0"/>
          <a:chExt cx="0" cy="0"/>
        </a:xfrm>
      </p:grpSpPr>
      <p:sp>
        <p:nvSpPr>
          <p:cNvPr id="410" name="Google Shape;410;p54"/>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4</a:t>
            </a:r>
            <a:r>
              <a:rPr b="0" lang="en" sz="7200">
                <a:solidFill>
                  <a:srgbClr val="E2001A"/>
                </a:solidFill>
                <a:latin typeface="Karla ExtraBold"/>
                <a:ea typeface="Karla ExtraBold"/>
                <a:cs typeface="Karla ExtraBold"/>
                <a:sym typeface="Karla ExtraBold"/>
              </a:rPr>
              <a:t>.2.</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Tableaux de taille fixe</a:t>
            </a:r>
            <a:endParaRPr b="0">
              <a:solidFill>
                <a:schemeClr val="dk1"/>
              </a:solidFill>
              <a:latin typeface="Karla ExtraBold"/>
              <a:ea typeface="Karla ExtraBold"/>
              <a:cs typeface="Karla ExtraBold"/>
              <a:sym typeface="Karla ExtraBold"/>
            </a:endParaRPr>
          </a:p>
        </p:txBody>
      </p:sp>
      <p:sp>
        <p:nvSpPr>
          <p:cNvPr id="411" name="Google Shape;411;p5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2" name="Google Shape;412;p54"/>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16" name="Shape 416"/>
        <p:cNvGrpSpPr/>
        <p:nvPr/>
      </p:nvGrpSpPr>
      <p:grpSpPr>
        <a:xfrm>
          <a:off x="0" y="0"/>
          <a:ext cx="0" cy="0"/>
          <a:chOff x="0" y="0"/>
          <a:chExt cx="0" cy="0"/>
        </a:xfrm>
      </p:grpSpPr>
      <p:sp>
        <p:nvSpPr>
          <p:cNvPr id="417" name="Google Shape;417;p55"/>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Déclaration</a:t>
            </a:r>
            <a:endParaRPr b="0" sz="2400">
              <a:solidFill>
                <a:schemeClr val="dk1"/>
              </a:solidFill>
              <a:latin typeface="Karla ExtraBold"/>
              <a:ea typeface="Karla ExtraBold"/>
              <a:cs typeface="Karla ExtraBold"/>
              <a:sym typeface="Karla ExtraBold"/>
            </a:endParaRPr>
          </a:p>
        </p:txBody>
      </p:sp>
      <p:sp>
        <p:nvSpPr>
          <p:cNvPr id="418" name="Google Shape;418;p5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9" name="Google Shape;419;p55"/>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420" name="Google Shape;420;p55"/>
          <p:cNvSpPr txBox="1"/>
          <p:nvPr/>
        </p:nvSpPr>
        <p:spPr>
          <a:xfrm>
            <a:off x="653025" y="1288825"/>
            <a:ext cx="6522300" cy="28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50">
                <a:solidFill>
                  <a:schemeClr val="dk1"/>
                </a:solidFill>
                <a:latin typeface="Karla"/>
                <a:ea typeface="Karla"/>
                <a:cs typeface="Karla"/>
                <a:sym typeface="Karla"/>
              </a:rPr>
              <a:t>Un tableau se déclare de la même manière que les types simples que nous avons vus, en écrivant le type puis le nom de la variable. On déclare le type d’un tableau en </a:t>
            </a:r>
            <a:r>
              <a:rPr b="1" lang="en" sz="1550">
                <a:solidFill>
                  <a:schemeClr val="dk1"/>
                </a:solidFill>
                <a:latin typeface="Karla"/>
                <a:ea typeface="Karla"/>
                <a:cs typeface="Karla"/>
                <a:sym typeface="Karla"/>
              </a:rPr>
              <a:t>rajoutant des crochets</a:t>
            </a:r>
            <a:r>
              <a:rPr lang="en" sz="1550">
                <a:solidFill>
                  <a:schemeClr val="dk1"/>
                </a:solidFill>
                <a:latin typeface="Karla"/>
                <a:ea typeface="Karla"/>
                <a:cs typeface="Karla"/>
                <a:sym typeface="Karla"/>
              </a:rPr>
              <a:t> au type des éléments:</a:t>
            </a:r>
            <a:endParaRPr sz="15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5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b="1" lang="en" sz="1550">
                <a:solidFill>
                  <a:srgbClr val="FF0000"/>
                </a:solidFill>
                <a:latin typeface="Karla"/>
                <a:ea typeface="Karla"/>
                <a:cs typeface="Karla"/>
                <a:sym typeface="Karla"/>
              </a:rPr>
              <a:t>int[ ] scores;</a:t>
            </a:r>
            <a:endParaRPr b="1" sz="1550">
              <a:solidFill>
                <a:srgbClr val="FF0000"/>
              </a:solidFill>
              <a:latin typeface="Karla"/>
              <a:ea typeface="Karla"/>
              <a:cs typeface="Karla"/>
              <a:sym typeface="Karla"/>
            </a:endParaRPr>
          </a:p>
          <a:p>
            <a:pPr indent="0" lvl="0" marL="0" rtl="0" algn="l">
              <a:lnSpc>
                <a:spcPct val="115000"/>
              </a:lnSpc>
              <a:spcBef>
                <a:spcPts val="0"/>
              </a:spcBef>
              <a:spcAft>
                <a:spcPts val="0"/>
              </a:spcAft>
              <a:buNone/>
            </a:pPr>
            <a:r>
              <a:t/>
            </a:r>
            <a:endParaRPr sz="15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lang="en" sz="1550">
                <a:solidFill>
                  <a:schemeClr val="dk1"/>
                </a:solidFill>
                <a:latin typeface="Karla"/>
                <a:ea typeface="Karla"/>
                <a:cs typeface="Karla"/>
                <a:sym typeface="Karla"/>
              </a:rPr>
              <a:t>Ou</a:t>
            </a:r>
            <a:endParaRPr sz="15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5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b="1" lang="en" sz="1550">
                <a:solidFill>
                  <a:srgbClr val="FF0000"/>
                </a:solidFill>
                <a:latin typeface="Karla"/>
                <a:ea typeface="Karla"/>
                <a:cs typeface="Karla"/>
                <a:sym typeface="Karla"/>
              </a:rPr>
              <a:t> Int scores[ ]; </a:t>
            </a:r>
            <a:endParaRPr b="1" sz="1550">
              <a:solidFill>
                <a:srgbClr val="FF0000"/>
              </a:solidFill>
              <a:latin typeface="Karla"/>
              <a:ea typeface="Karla"/>
              <a:cs typeface="Karla"/>
              <a:sym typeface="Karl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24" name="Shape 424"/>
        <p:cNvGrpSpPr/>
        <p:nvPr/>
      </p:nvGrpSpPr>
      <p:grpSpPr>
        <a:xfrm>
          <a:off x="0" y="0"/>
          <a:ext cx="0" cy="0"/>
          <a:chOff x="0" y="0"/>
          <a:chExt cx="0" cy="0"/>
        </a:xfrm>
      </p:grpSpPr>
      <p:sp>
        <p:nvSpPr>
          <p:cNvPr id="425" name="Google Shape;425;p56"/>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Initialisation</a:t>
            </a:r>
            <a:endParaRPr b="0" sz="2400">
              <a:solidFill>
                <a:schemeClr val="dk1"/>
              </a:solidFill>
              <a:latin typeface="Karla ExtraBold"/>
              <a:ea typeface="Karla ExtraBold"/>
              <a:cs typeface="Karla ExtraBold"/>
              <a:sym typeface="Karla ExtraBold"/>
            </a:endParaRPr>
          </a:p>
        </p:txBody>
      </p:sp>
      <p:sp>
        <p:nvSpPr>
          <p:cNvPr id="426" name="Google Shape;426;p5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27" name="Google Shape;427;p56"/>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428" name="Google Shape;428;p56"/>
          <p:cNvSpPr txBox="1"/>
          <p:nvPr/>
        </p:nvSpPr>
        <p:spPr>
          <a:xfrm>
            <a:off x="653025" y="1288825"/>
            <a:ext cx="6522300" cy="326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50">
                <a:solidFill>
                  <a:schemeClr val="dk1"/>
                </a:solidFill>
                <a:latin typeface="Karla"/>
                <a:ea typeface="Karla"/>
                <a:cs typeface="Karla"/>
                <a:sym typeface="Karla"/>
              </a:rPr>
              <a:t>Il existe deux façons en Java d’initialiser les éléments d’un tableau. </a:t>
            </a:r>
            <a:endParaRPr sz="1350">
              <a:solidFill>
                <a:schemeClr val="dk1"/>
              </a:solidFill>
              <a:latin typeface="Karla"/>
              <a:ea typeface="Karla"/>
              <a:cs typeface="Karla"/>
              <a:sym typeface="Karla"/>
            </a:endParaRPr>
          </a:p>
          <a:p>
            <a:pPr indent="-314325" lvl="0" marL="457200" rtl="0" algn="l">
              <a:lnSpc>
                <a:spcPct val="115000"/>
              </a:lnSpc>
              <a:spcBef>
                <a:spcPts val="0"/>
              </a:spcBef>
              <a:spcAft>
                <a:spcPts val="0"/>
              </a:spcAft>
              <a:buClr>
                <a:schemeClr val="dk1"/>
              </a:buClr>
              <a:buSzPts val="1350"/>
              <a:buFont typeface="Karla"/>
              <a:buChar char="❏"/>
            </a:pPr>
            <a:r>
              <a:rPr lang="en" sz="1350">
                <a:solidFill>
                  <a:schemeClr val="dk1"/>
                </a:solidFill>
                <a:latin typeface="Karla"/>
                <a:ea typeface="Karla"/>
                <a:cs typeface="Karla"/>
                <a:sym typeface="Karla"/>
              </a:rPr>
              <a:t>La première est d’initialiser le tableau avec des éléments donnés au moment de sa déclaration</a:t>
            </a:r>
            <a:br>
              <a:rPr lang="en" sz="1350">
                <a:solidFill>
                  <a:schemeClr val="dk1"/>
                </a:solidFill>
                <a:latin typeface="Karla"/>
                <a:ea typeface="Karla"/>
                <a:cs typeface="Karla"/>
                <a:sym typeface="Karla"/>
              </a:rPr>
            </a:br>
            <a:endParaRPr sz="1350">
              <a:solidFill>
                <a:schemeClr val="dk1"/>
              </a:solidFill>
              <a:latin typeface="Karla"/>
              <a:ea typeface="Karla"/>
              <a:cs typeface="Karla"/>
              <a:sym typeface="Karla"/>
            </a:endParaRPr>
          </a:p>
          <a:p>
            <a:pPr indent="0" lvl="0" marL="457200" rtl="0" algn="l">
              <a:lnSpc>
                <a:spcPct val="115000"/>
              </a:lnSpc>
              <a:spcBef>
                <a:spcPts val="0"/>
              </a:spcBef>
              <a:spcAft>
                <a:spcPts val="0"/>
              </a:spcAft>
              <a:buNone/>
            </a:pPr>
            <a:r>
              <a:rPr b="1" lang="en" sz="1350">
                <a:solidFill>
                  <a:schemeClr val="dk1"/>
                </a:solidFill>
                <a:latin typeface="Karla"/>
                <a:ea typeface="Karla"/>
                <a:cs typeface="Karla"/>
                <a:sym typeface="Karla"/>
              </a:rPr>
              <a:t>Int[ ] scores = {1000, 1500, 2000} ;</a:t>
            </a:r>
            <a:br>
              <a:rPr lang="en" sz="1350">
                <a:solidFill>
                  <a:schemeClr val="dk1"/>
                </a:solidFill>
                <a:latin typeface="Karla"/>
                <a:ea typeface="Karla"/>
                <a:cs typeface="Karla"/>
                <a:sym typeface="Karla"/>
              </a:rPr>
            </a:br>
            <a:endParaRPr sz="1350">
              <a:solidFill>
                <a:schemeClr val="dk1"/>
              </a:solidFill>
              <a:latin typeface="Karla"/>
              <a:ea typeface="Karla"/>
              <a:cs typeface="Karla"/>
              <a:sym typeface="Karla"/>
            </a:endParaRPr>
          </a:p>
          <a:p>
            <a:pPr indent="-314325" lvl="0" marL="457200" rtl="0" algn="l">
              <a:lnSpc>
                <a:spcPct val="115000"/>
              </a:lnSpc>
              <a:spcBef>
                <a:spcPts val="0"/>
              </a:spcBef>
              <a:spcAft>
                <a:spcPts val="0"/>
              </a:spcAft>
              <a:buClr>
                <a:schemeClr val="dk1"/>
              </a:buClr>
              <a:buSzPts val="1350"/>
              <a:buFont typeface="Karla"/>
              <a:buChar char="❏"/>
            </a:pPr>
            <a:r>
              <a:rPr lang="en" sz="1350">
                <a:solidFill>
                  <a:schemeClr val="dk1"/>
                </a:solidFill>
                <a:latin typeface="Karla"/>
                <a:ea typeface="Karla"/>
                <a:cs typeface="Karla"/>
                <a:sym typeface="Karla"/>
              </a:rPr>
              <a:t>La seconde manière est d’initialiser un tableau sans élément, puis de le remplir ailleurs dans le programme.</a:t>
            </a:r>
            <a:br>
              <a:rPr lang="en" sz="1350">
                <a:solidFill>
                  <a:schemeClr val="dk1"/>
                </a:solidFill>
                <a:latin typeface="Karla"/>
                <a:ea typeface="Karla"/>
                <a:cs typeface="Karla"/>
                <a:sym typeface="Karla"/>
              </a:rPr>
            </a:br>
            <a:br>
              <a:rPr lang="en" sz="1350">
                <a:solidFill>
                  <a:schemeClr val="dk1"/>
                </a:solidFill>
                <a:latin typeface="Karla"/>
                <a:ea typeface="Karla"/>
                <a:cs typeface="Karla"/>
                <a:sym typeface="Karla"/>
              </a:rPr>
            </a:br>
            <a:r>
              <a:rPr b="1" lang="en" sz="1350">
                <a:solidFill>
                  <a:schemeClr val="dk1"/>
                </a:solidFill>
                <a:latin typeface="Karla"/>
                <a:ea typeface="Karla"/>
                <a:cs typeface="Karla"/>
                <a:sym typeface="Karla"/>
              </a:rPr>
              <a:t>Int[ ] scores = new int[4] ;</a:t>
            </a:r>
            <a:endParaRPr b="1" sz="1350">
              <a:solidFill>
                <a:schemeClr val="dk1"/>
              </a:solidFill>
              <a:latin typeface="Karla"/>
              <a:ea typeface="Karla"/>
              <a:cs typeface="Karla"/>
              <a:sym typeface="Karla"/>
            </a:endParaRPr>
          </a:p>
          <a:p>
            <a:pPr indent="0" lvl="0" marL="457200" rtl="0" algn="l">
              <a:lnSpc>
                <a:spcPct val="115000"/>
              </a:lnSpc>
              <a:spcBef>
                <a:spcPts val="0"/>
              </a:spcBef>
              <a:spcAft>
                <a:spcPts val="0"/>
              </a:spcAft>
              <a:buNone/>
            </a:pPr>
            <a:r>
              <a:t/>
            </a:r>
            <a:endParaRPr b="1" sz="13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3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350">
              <a:solidFill>
                <a:schemeClr val="dk1"/>
              </a:solidFill>
              <a:latin typeface="Karla"/>
              <a:ea typeface="Karla"/>
              <a:cs typeface="Karla"/>
              <a:sym typeface="Karl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32" name="Shape 432"/>
        <p:cNvGrpSpPr/>
        <p:nvPr/>
      </p:nvGrpSpPr>
      <p:grpSpPr>
        <a:xfrm>
          <a:off x="0" y="0"/>
          <a:ext cx="0" cy="0"/>
          <a:chOff x="0" y="0"/>
          <a:chExt cx="0" cy="0"/>
        </a:xfrm>
      </p:grpSpPr>
      <p:sp>
        <p:nvSpPr>
          <p:cNvPr id="433" name="Google Shape;433;p57"/>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Remplissage</a:t>
            </a:r>
            <a:endParaRPr b="0" sz="2400">
              <a:solidFill>
                <a:schemeClr val="dk1"/>
              </a:solidFill>
              <a:latin typeface="Karla ExtraBold"/>
              <a:ea typeface="Karla ExtraBold"/>
              <a:cs typeface="Karla ExtraBold"/>
              <a:sym typeface="Karla ExtraBold"/>
            </a:endParaRPr>
          </a:p>
        </p:txBody>
      </p:sp>
      <p:sp>
        <p:nvSpPr>
          <p:cNvPr id="434" name="Google Shape;434;p5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35" name="Google Shape;435;p57"/>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436" name="Google Shape;436;p57"/>
          <p:cNvSpPr txBox="1"/>
          <p:nvPr/>
        </p:nvSpPr>
        <p:spPr>
          <a:xfrm>
            <a:off x="653025" y="1288825"/>
            <a:ext cx="6522300" cy="34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3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3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b="1" lang="en" sz="1350">
                <a:solidFill>
                  <a:srgbClr val="FF0000"/>
                </a:solidFill>
                <a:latin typeface="Karla"/>
                <a:ea typeface="Karla"/>
                <a:cs typeface="Karla"/>
                <a:sym typeface="Karla"/>
              </a:rPr>
              <a:t>Attention</a:t>
            </a:r>
            <a:r>
              <a:rPr lang="en" sz="1350">
                <a:solidFill>
                  <a:schemeClr val="dk1"/>
                </a:solidFill>
                <a:latin typeface="Karla"/>
                <a:ea typeface="Karla"/>
                <a:cs typeface="Karla"/>
                <a:sym typeface="Karla"/>
              </a:rPr>
              <a:t> toutefois, le </a:t>
            </a:r>
            <a:r>
              <a:rPr b="1" lang="en" sz="1350">
                <a:solidFill>
                  <a:schemeClr val="dk1"/>
                </a:solidFill>
                <a:latin typeface="Karla"/>
                <a:ea typeface="Karla"/>
                <a:cs typeface="Karla"/>
                <a:sym typeface="Karla"/>
              </a:rPr>
              <a:t>premier élément d’un tableau est situé à l’index 0</a:t>
            </a:r>
            <a:r>
              <a:rPr lang="en" sz="1350">
                <a:solidFill>
                  <a:schemeClr val="dk1"/>
                </a:solidFill>
                <a:latin typeface="Karla"/>
                <a:ea typeface="Karla"/>
                <a:cs typeface="Karla"/>
                <a:sym typeface="Karla"/>
              </a:rPr>
              <a:t>, et </a:t>
            </a:r>
            <a:r>
              <a:rPr b="1" lang="en" sz="1350">
                <a:solidFill>
                  <a:schemeClr val="dk1"/>
                </a:solidFill>
                <a:latin typeface="Karla"/>
                <a:ea typeface="Karla"/>
                <a:cs typeface="Karla"/>
                <a:sym typeface="Karla"/>
              </a:rPr>
              <a:t>non 1</a:t>
            </a:r>
            <a:r>
              <a:rPr lang="en" sz="1350">
                <a:solidFill>
                  <a:schemeClr val="dk1"/>
                </a:solidFill>
                <a:latin typeface="Karla"/>
                <a:ea typeface="Karla"/>
                <a:cs typeface="Karla"/>
                <a:sym typeface="Karla"/>
              </a:rPr>
              <a:t> ! </a:t>
            </a:r>
            <a:endParaRPr sz="13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3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lang="en" sz="1350">
                <a:solidFill>
                  <a:schemeClr val="dk1"/>
                </a:solidFill>
                <a:latin typeface="Karla"/>
                <a:ea typeface="Karla"/>
                <a:cs typeface="Karla"/>
                <a:sym typeface="Karla"/>
              </a:rPr>
              <a:t>Ainsi le dernier élément </a:t>
            </a:r>
            <a:r>
              <a:rPr b="1" lang="en" sz="1350">
                <a:solidFill>
                  <a:schemeClr val="dk1"/>
                </a:solidFill>
                <a:latin typeface="Karla"/>
                <a:ea typeface="Karla"/>
                <a:cs typeface="Karla"/>
                <a:sym typeface="Karla"/>
              </a:rPr>
              <a:t>d’un tableau de taille T est à l’index T-1</a:t>
            </a:r>
            <a:r>
              <a:rPr lang="en" sz="1350">
                <a:solidFill>
                  <a:schemeClr val="dk1"/>
                </a:solidFill>
                <a:latin typeface="Karla"/>
                <a:ea typeface="Karla"/>
                <a:cs typeface="Karla"/>
                <a:sym typeface="Karla"/>
              </a:rPr>
              <a:t>. </a:t>
            </a:r>
            <a:endParaRPr sz="13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3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lang="en" sz="1350">
                <a:solidFill>
                  <a:schemeClr val="dk1"/>
                </a:solidFill>
                <a:latin typeface="Karla"/>
                <a:ea typeface="Karla"/>
                <a:cs typeface="Karla"/>
                <a:sym typeface="Karla"/>
              </a:rPr>
              <a:t>De plus, si l’on essaye d’accéder à un élément qui n’est pas dans le tableau, une </a:t>
            </a:r>
            <a:r>
              <a:rPr b="1" lang="en" sz="1350">
                <a:solidFill>
                  <a:schemeClr val="dk1"/>
                </a:solidFill>
                <a:latin typeface="Karla"/>
                <a:ea typeface="Karla"/>
                <a:cs typeface="Karla"/>
                <a:sym typeface="Karla"/>
              </a:rPr>
              <a:t>exception est lancée</a:t>
            </a:r>
            <a:r>
              <a:rPr lang="en" sz="1350">
                <a:solidFill>
                  <a:schemeClr val="dk1"/>
                </a:solidFill>
                <a:latin typeface="Karla"/>
                <a:ea typeface="Karla"/>
                <a:cs typeface="Karla"/>
                <a:sym typeface="Karla"/>
              </a:rPr>
              <a:t>, ce qui se traduit pour l’instant pour nous </a:t>
            </a:r>
            <a:r>
              <a:rPr b="1" lang="en" sz="1350">
                <a:solidFill>
                  <a:schemeClr val="dk1"/>
                </a:solidFill>
                <a:latin typeface="Karla"/>
                <a:ea typeface="Karla"/>
                <a:cs typeface="Karla"/>
                <a:sym typeface="Karla"/>
              </a:rPr>
              <a:t>par l’arrêt du programme</a:t>
            </a:r>
            <a:r>
              <a:rPr lang="en" sz="1350">
                <a:solidFill>
                  <a:schemeClr val="dk1"/>
                </a:solidFill>
                <a:latin typeface="Karla"/>
                <a:ea typeface="Karla"/>
                <a:cs typeface="Karla"/>
                <a:sym typeface="Karla"/>
              </a:rPr>
              <a:t>.</a:t>
            </a:r>
            <a:endParaRPr sz="13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350">
              <a:solidFill>
                <a:schemeClr val="dk1"/>
              </a:solidFill>
              <a:latin typeface="Karla"/>
              <a:ea typeface="Karla"/>
              <a:cs typeface="Karla"/>
              <a:sym typeface="Karla"/>
            </a:endParaRPr>
          </a:p>
          <a:p>
            <a:pPr indent="0" lvl="0" marL="457200" rtl="0" algn="l">
              <a:lnSpc>
                <a:spcPct val="115000"/>
              </a:lnSpc>
              <a:spcBef>
                <a:spcPts val="0"/>
              </a:spcBef>
              <a:spcAft>
                <a:spcPts val="0"/>
              </a:spcAft>
              <a:buNone/>
            </a:pPr>
            <a:r>
              <a:t/>
            </a:r>
            <a:endParaRPr sz="13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3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350">
              <a:solidFill>
                <a:schemeClr val="dk1"/>
              </a:solidFill>
              <a:latin typeface="Karla"/>
              <a:ea typeface="Karla"/>
              <a:cs typeface="Karla"/>
              <a:sym typeface="Karl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40" name="Shape 440"/>
        <p:cNvGrpSpPr/>
        <p:nvPr/>
      </p:nvGrpSpPr>
      <p:grpSpPr>
        <a:xfrm>
          <a:off x="0" y="0"/>
          <a:ext cx="0" cy="0"/>
          <a:chOff x="0" y="0"/>
          <a:chExt cx="0" cy="0"/>
        </a:xfrm>
      </p:grpSpPr>
      <p:sp>
        <p:nvSpPr>
          <p:cNvPr id="441" name="Google Shape;441;p58"/>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4.3.</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Traitements courants</a:t>
            </a:r>
            <a:endParaRPr b="0">
              <a:solidFill>
                <a:schemeClr val="dk1"/>
              </a:solidFill>
              <a:latin typeface="Karla ExtraBold"/>
              <a:ea typeface="Karla ExtraBold"/>
              <a:cs typeface="Karla ExtraBold"/>
              <a:sym typeface="Karla ExtraBold"/>
            </a:endParaRPr>
          </a:p>
        </p:txBody>
      </p:sp>
      <p:sp>
        <p:nvSpPr>
          <p:cNvPr id="442" name="Google Shape;442;p5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3" name="Google Shape;443;p58"/>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47" name="Shape 447"/>
        <p:cNvGrpSpPr/>
        <p:nvPr/>
      </p:nvGrpSpPr>
      <p:grpSpPr>
        <a:xfrm>
          <a:off x="0" y="0"/>
          <a:ext cx="0" cy="0"/>
          <a:chOff x="0" y="0"/>
          <a:chExt cx="0" cy="0"/>
        </a:xfrm>
      </p:grpSpPr>
      <p:sp>
        <p:nvSpPr>
          <p:cNvPr id="448" name="Google Shape;448;p59"/>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Affectations</a:t>
            </a:r>
            <a:endParaRPr b="0" sz="2400">
              <a:solidFill>
                <a:schemeClr val="dk1"/>
              </a:solidFill>
              <a:latin typeface="Karla ExtraBold"/>
              <a:ea typeface="Karla ExtraBold"/>
              <a:cs typeface="Karla ExtraBold"/>
              <a:sym typeface="Karla ExtraBold"/>
            </a:endParaRPr>
          </a:p>
        </p:txBody>
      </p:sp>
      <p:sp>
        <p:nvSpPr>
          <p:cNvPr id="449" name="Google Shape;449;p5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0" name="Google Shape;450;p59"/>
          <p:cNvPicPr preferRelativeResize="0"/>
          <p:nvPr/>
        </p:nvPicPr>
        <p:blipFill>
          <a:blip r:embed="rId3">
            <a:alphaModFix/>
          </a:blip>
          <a:stretch>
            <a:fillRect/>
          </a:stretch>
        </p:blipFill>
        <p:spPr>
          <a:xfrm>
            <a:off x="653025" y="527525"/>
            <a:ext cx="645550" cy="645550"/>
          </a:xfrm>
          <a:prstGeom prst="rect">
            <a:avLst/>
          </a:prstGeom>
          <a:noFill/>
          <a:ln>
            <a:noFill/>
          </a:ln>
        </p:spPr>
      </p:pic>
      <p:pic>
        <p:nvPicPr>
          <p:cNvPr id="451" name="Google Shape;451;p59"/>
          <p:cNvPicPr preferRelativeResize="0"/>
          <p:nvPr/>
        </p:nvPicPr>
        <p:blipFill>
          <a:blip r:embed="rId4">
            <a:alphaModFix/>
          </a:blip>
          <a:stretch>
            <a:fillRect/>
          </a:stretch>
        </p:blipFill>
        <p:spPr>
          <a:xfrm>
            <a:off x="653025" y="2361550"/>
            <a:ext cx="5130924" cy="2668325"/>
          </a:xfrm>
          <a:prstGeom prst="rect">
            <a:avLst/>
          </a:prstGeom>
          <a:noFill/>
          <a:ln>
            <a:noFill/>
          </a:ln>
        </p:spPr>
      </p:pic>
      <p:sp>
        <p:nvSpPr>
          <p:cNvPr id="452" name="Google Shape;452;p59"/>
          <p:cNvSpPr txBox="1"/>
          <p:nvPr/>
        </p:nvSpPr>
        <p:spPr>
          <a:xfrm>
            <a:off x="706075" y="1411600"/>
            <a:ext cx="6966600" cy="92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450">
                <a:solidFill>
                  <a:schemeClr val="dk1"/>
                </a:solidFill>
                <a:latin typeface="Karla"/>
                <a:ea typeface="Karla"/>
                <a:cs typeface="Karla"/>
                <a:sym typeface="Karla"/>
              </a:rPr>
              <a:t>scores[index]=valeur</a:t>
            </a:r>
            <a:endParaRPr b="1"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lang="en" sz="1450">
                <a:solidFill>
                  <a:schemeClr val="dk1"/>
                </a:solidFill>
                <a:latin typeface="Karla"/>
                <a:ea typeface="Karla"/>
                <a:cs typeface="Karla"/>
                <a:sym typeface="Karla"/>
              </a:rPr>
              <a:t>Ex : </a:t>
            </a:r>
            <a:r>
              <a:rPr b="1" lang="en" sz="1450">
                <a:solidFill>
                  <a:srgbClr val="FF0000"/>
                </a:solidFill>
                <a:latin typeface="Karla"/>
                <a:ea typeface="Karla"/>
                <a:cs typeface="Karla"/>
                <a:sym typeface="Karla"/>
              </a:rPr>
              <a:t>scores[1]=23</a:t>
            </a:r>
            <a:endParaRPr b="1" sz="1450">
              <a:solidFill>
                <a:srgbClr val="FF0000"/>
              </a:solidFill>
              <a:latin typeface="Karla"/>
              <a:ea typeface="Karla"/>
              <a:cs typeface="Karla"/>
              <a:sym typeface="Karl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56" name="Shape 456"/>
        <p:cNvGrpSpPr/>
        <p:nvPr/>
      </p:nvGrpSpPr>
      <p:grpSpPr>
        <a:xfrm>
          <a:off x="0" y="0"/>
          <a:ext cx="0" cy="0"/>
          <a:chOff x="0" y="0"/>
          <a:chExt cx="0" cy="0"/>
        </a:xfrm>
      </p:grpSpPr>
      <p:sp>
        <p:nvSpPr>
          <p:cNvPr id="457" name="Google Shape;457;p60"/>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4.4.</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Comparaisons</a:t>
            </a:r>
            <a:endParaRPr b="0">
              <a:solidFill>
                <a:schemeClr val="dk1"/>
              </a:solidFill>
              <a:latin typeface="Karla ExtraBold"/>
              <a:ea typeface="Karla ExtraBold"/>
              <a:cs typeface="Karla ExtraBold"/>
              <a:sym typeface="Karla ExtraBold"/>
            </a:endParaRPr>
          </a:p>
        </p:txBody>
      </p:sp>
      <p:sp>
        <p:nvSpPr>
          <p:cNvPr id="458" name="Google Shape;458;p6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9" name="Google Shape;459;p60"/>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63" name="Shape 463"/>
        <p:cNvGrpSpPr/>
        <p:nvPr/>
      </p:nvGrpSpPr>
      <p:grpSpPr>
        <a:xfrm>
          <a:off x="0" y="0"/>
          <a:ext cx="0" cy="0"/>
          <a:chOff x="0" y="0"/>
          <a:chExt cx="0" cy="0"/>
        </a:xfrm>
      </p:grpSpPr>
      <p:sp>
        <p:nvSpPr>
          <p:cNvPr id="464" name="Google Shape;464;p61"/>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Affichage : autre méthode</a:t>
            </a:r>
            <a:endParaRPr b="0" sz="2400">
              <a:solidFill>
                <a:schemeClr val="dk1"/>
              </a:solidFill>
              <a:latin typeface="Karla ExtraBold"/>
              <a:ea typeface="Karla ExtraBold"/>
              <a:cs typeface="Karla ExtraBold"/>
              <a:sym typeface="Karla ExtraBold"/>
            </a:endParaRPr>
          </a:p>
        </p:txBody>
      </p:sp>
      <p:sp>
        <p:nvSpPr>
          <p:cNvPr id="465" name="Google Shape;465;p6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6" name="Google Shape;466;p61"/>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467" name="Google Shape;467;p61"/>
          <p:cNvSpPr txBox="1"/>
          <p:nvPr/>
        </p:nvSpPr>
        <p:spPr>
          <a:xfrm>
            <a:off x="653025" y="1340350"/>
            <a:ext cx="6966600" cy="249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solidFill>
                  <a:schemeClr val="dk1"/>
                </a:solidFill>
                <a:latin typeface="Karla"/>
                <a:ea typeface="Karla"/>
                <a:cs typeface="Karla"/>
                <a:sym typeface="Karla"/>
              </a:rPr>
              <a:t>Pour des types </a:t>
            </a:r>
            <a:r>
              <a:rPr b="1" lang="en" sz="1450">
                <a:solidFill>
                  <a:schemeClr val="dk1"/>
                </a:solidFill>
                <a:latin typeface="Karla"/>
                <a:ea typeface="Karla"/>
                <a:cs typeface="Karla"/>
                <a:sym typeface="Karla"/>
              </a:rPr>
              <a:t>évolués</a:t>
            </a:r>
            <a:r>
              <a:rPr lang="en" sz="1450">
                <a:solidFill>
                  <a:schemeClr val="dk1"/>
                </a:solidFill>
                <a:latin typeface="Karla"/>
                <a:ea typeface="Karla"/>
                <a:cs typeface="Karla"/>
                <a:sym typeface="Karla"/>
              </a:rPr>
              <a:t>, </a:t>
            </a:r>
            <a:r>
              <a:rPr b="1" lang="en" sz="1450">
                <a:solidFill>
                  <a:schemeClr val="dk1"/>
                </a:solidFill>
                <a:latin typeface="Karla"/>
                <a:ea typeface="Karla"/>
                <a:cs typeface="Karla"/>
                <a:sym typeface="Karla"/>
              </a:rPr>
              <a:t>l’opérateur a == b teste si les variables a et b référencent le même emplacement mémoire</a:t>
            </a:r>
            <a:r>
              <a:rPr lang="en" sz="1450">
                <a:solidFill>
                  <a:schemeClr val="dk1"/>
                </a:solidFill>
                <a:latin typeface="Karla"/>
                <a:ea typeface="Karla"/>
                <a:cs typeface="Karla"/>
                <a:sym typeface="Karla"/>
              </a:rPr>
              <a:t>.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lang="en" sz="1450">
                <a:solidFill>
                  <a:schemeClr val="dk1"/>
                </a:solidFill>
                <a:latin typeface="Karla"/>
                <a:ea typeface="Karla"/>
                <a:cs typeface="Karla"/>
                <a:sym typeface="Karla"/>
              </a:rPr>
              <a:t>Avec l’affectation </a:t>
            </a:r>
            <a:r>
              <a:rPr b="1" lang="en" sz="1450">
                <a:solidFill>
                  <a:schemeClr val="dk1"/>
                </a:solidFill>
                <a:latin typeface="Karla"/>
                <a:ea typeface="Karla"/>
                <a:cs typeface="Karla"/>
                <a:sym typeface="Karla"/>
              </a:rPr>
              <a:t>a = b </a:t>
            </a:r>
            <a:r>
              <a:rPr lang="en" sz="1450">
                <a:solidFill>
                  <a:schemeClr val="dk1"/>
                </a:solidFill>
                <a:latin typeface="Karla"/>
                <a:ea typeface="Karla"/>
                <a:cs typeface="Karla"/>
                <a:sym typeface="Karla"/>
              </a:rPr>
              <a:t>, dans le cas des types évolués, on affecte à a la référence de b.</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lang="en" sz="1450">
                <a:solidFill>
                  <a:schemeClr val="dk1"/>
                </a:solidFill>
                <a:latin typeface="Karla"/>
                <a:ea typeface="Karla"/>
                <a:cs typeface="Karla"/>
                <a:sym typeface="Karla"/>
              </a:rPr>
              <a:t>Pour vérifier l’égalité de contenu des tableaux, il faut écrire explicitement les tests.</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650">
              <a:solidFill>
                <a:schemeClr val="dk1"/>
              </a:solidFill>
              <a:latin typeface="Karla"/>
              <a:ea typeface="Karla"/>
              <a:cs typeface="Karla"/>
              <a:sym typeface="Karl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71" name="Shape 471"/>
        <p:cNvGrpSpPr/>
        <p:nvPr/>
      </p:nvGrpSpPr>
      <p:grpSpPr>
        <a:xfrm>
          <a:off x="0" y="0"/>
          <a:ext cx="0" cy="0"/>
          <a:chOff x="0" y="0"/>
          <a:chExt cx="0" cy="0"/>
        </a:xfrm>
      </p:grpSpPr>
      <p:sp>
        <p:nvSpPr>
          <p:cNvPr id="472" name="Google Shape;472;p62"/>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4.5.</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Tableaux à plusieurs dimensions</a:t>
            </a:r>
            <a:endParaRPr b="0">
              <a:solidFill>
                <a:schemeClr val="dk1"/>
              </a:solidFill>
              <a:latin typeface="Karla ExtraBold"/>
              <a:ea typeface="Karla ExtraBold"/>
              <a:cs typeface="Karla ExtraBold"/>
              <a:sym typeface="Karla ExtraBold"/>
            </a:endParaRPr>
          </a:p>
        </p:txBody>
      </p:sp>
      <p:sp>
        <p:nvSpPr>
          <p:cNvPr id="473" name="Google Shape;473;p6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74" name="Google Shape;474;p62"/>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08" name="Shape 108"/>
        <p:cNvGrpSpPr/>
        <p:nvPr/>
      </p:nvGrpSpPr>
      <p:grpSpPr>
        <a:xfrm>
          <a:off x="0" y="0"/>
          <a:ext cx="0" cy="0"/>
          <a:chOff x="0" y="0"/>
          <a:chExt cx="0" cy="0"/>
        </a:xfrm>
      </p:grpSpPr>
      <p:sp>
        <p:nvSpPr>
          <p:cNvPr id="109" name="Google Shape;109;p18"/>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2.</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Contenu</a:t>
            </a:r>
            <a:endParaRPr b="0">
              <a:solidFill>
                <a:schemeClr val="dk1"/>
              </a:solidFill>
              <a:latin typeface="Karla ExtraBold"/>
              <a:ea typeface="Karla ExtraBold"/>
              <a:cs typeface="Karla ExtraBold"/>
              <a:sym typeface="Karla ExtraBold"/>
            </a:endParaRPr>
          </a:p>
        </p:txBody>
      </p:sp>
      <p:sp>
        <p:nvSpPr>
          <p:cNvPr id="110" name="Google Shape;110;p1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1" name="Google Shape;111;p18"/>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78" name="Shape 478"/>
        <p:cNvGrpSpPr/>
        <p:nvPr/>
      </p:nvGrpSpPr>
      <p:grpSpPr>
        <a:xfrm>
          <a:off x="0" y="0"/>
          <a:ext cx="0" cy="0"/>
          <a:chOff x="0" y="0"/>
          <a:chExt cx="0" cy="0"/>
        </a:xfrm>
      </p:grpSpPr>
      <p:sp>
        <p:nvSpPr>
          <p:cNvPr id="479" name="Google Shape;479;p63"/>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Ecriture</a:t>
            </a:r>
            <a:endParaRPr b="0" sz="2400">
              <a:solidFill>
                <a:schemeClr val="dk1"/>
              </a:solidFill>
              <a:latin typeface="Karla ExtraBold"/>
              <a:ea typeface="Karla ExtraBold"/>
              <a:cs typeface="Karla ExtraBold"/>
              <a:sym typeface="Karla ExtraBold"/>
            </a:endParaRPr>
          </a:p>
        </p:txBody>
      </p:sp>
      <p:sp>
        <p:nvSpPr>
          <p:cNvPr id="480" name="Google Shape;480;p6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1" name="Google Shape;481;p63"/>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482" name="Google Shape;482;p63"/>
          <p:cNvSpPr txBox="1"/>
          <p:nvPr/>
        </p:nvSpPr>
        <p:spPr>
          <a:xfrm>
            <a:off x="653025" y="1340350"/>
            <a:ext cx="6966600" cy="37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450">
                <a:latin typeface="Karla"/>
                <a:ea typeface="Karla"/>
                <a:cs typeface="Karla"/>
                <a:sym typeface="Karla"/>
              </a:rPr>
              <a:t>int[ ][ ] tab= {</a:t>
            </a:r>
            <a:endParaRPr b="1" sz="1450">
              <a:latin typeface="Karla"/>
              <a:ea typeface="Karla"/>
              <a:cs typeface="Karla"/>
              <a:sym typeface="Karla"/>
            </a:endParaRPr>
          </a:p>
          <a:p>
            <a:pPr indent="0" lvl="0" marL="0" rtl="0" algn="l">
              <a:lnSpc>
                <a:spcPct val="115000"/>
              </a:lnSpc>
              <a:spcBef>
                <a:spcPts val="0"/>
              </a:spcBef>
              <a:spcAft>
                <a:spcPts val="0"/>
              </a:spcAft>
              <a:buNone/>
            </a:pPr>
            <a:r>
              <a:rPr b="1" lang="en" sz="1450">
                <a:latin typeface="Karla"/>
                <a:ea typeface="Karla"/>
                <a:cs typeface="Karla"/>
                <a:sym typeface="Karla"/>
              </a:rPr>
              <a:t>  { 1</a:t>
            </a:r>
            <a:r>
              <a:rPr b="1" lang="en" sz="1450">
                <a:solidFill>
                  <a:srgbClr val="FF0000"/>
                </a:solidFill>
                <a:latin typeface="Karla"/>
                <a:ea typeface="Karla"/>
                <a:cs typeface="Karla"/>
                <a:sym typeface="Karla"/>
              </a:rPr>
              <a:t>(0,0)</a:t>
            </a:r>
            <a:r>
              <a:rPr b="1" lang="en" sz="1450">
                <a:latin typeface="Karla"/>
                <a:ea typeface="Karla"/>
                <a:cs typeface="Karla"/>
                <a:sym typeface="Karla"/>
              </a:rPr>
              <a:t>, 2</a:t>
            </a:r>
            <a:r>
              <a:rPr b="1" lang="en" sz="1450">
                <a:solidFill>
                  <a:srgbClr val="FF0000"/>
                </a:solidFill>
                <a:latin typeface="Karla"/>
                <a:ea typeface="Karla"/>
                <a:cs typeface="Karla"/>
                <a:sym typeface="Karla"/>
              </a:rPr>
              <a:t>(0,1)</a:t>
            </a:r>
            <a:r>
              <a:rPr b="1" lang="en" sz="1450">
                <a:latin typeface="Karla"/>
                <a:ea typeface="Karla"/>
                <a:cs typeface="Karla"/>
                <a:sym typeface="Karla"/>
              </a:rPr>
              <a:t> , 6</a:t>
            </a:r>
            <a:r>
              <a:rPr b="1" lang="en" sz="1450">
                <a:solidFill>
                  <a:srgbClr val="FF0000"/>
                </a:solidFill>
                <a:latin typeface="Karla"/>
                <a:ea typeface="Karla"/>
                <a:cs typeface="Karla"/>
                <a:sym typeface="Karla"/>
              </a:rPr>
              <a:t>(0,2)</a:t>
            </a:r>
            <a:r>
              <a:rPr b="1" lang="en" sz="1450">
                <a:latin typeface="Karla"/>
                <a:ea typeface="Karla"/>
                <a:cs typeface="Karla"/>
                <a:sym typeface="Karla"/>
              </a:rPr>
              <a:t>, 5</a:t>
            </a:r>
            <a:r>
              <a:rPr b="1" lang="en" sz="1450">
                <a:solidFill>
                  <a:srgbClr val="FF0000"/>
                </a:solidFill>
                <a:latin typeface="Karla"/>
                <a:ea typeface="Karla"/>
                <a:cs typeface="Karla"/>
                <a:sym typeface="Karla"/>
              </a:rPr>
              <a:t>(0,3)</a:t>
            </a:r>
            <a:r>
              <a:rPr b="1" lang="en" sz="1450">
                <a:latin typeface="Karla"/>
                <a:ea typeface="Karla"/>
                <a:cs typeface="Karla"/>
                <a:sym typeface="Karla"/>
              </a:rPr>
              <a:t> },</a:t>
            </a:r>
            <a:endParaRPr b="1" sz="1450">
              <a:latin typeface="Karla"/>
              <a:ea typeface="Karla"/>
              <a:cs typeface="Karla"/>
              <a:sym typeface="Karla"/>
            </a:endParaRPr>
          </a:p>
          <a:p>
            <a:pPr indent="0" lvl="0" marL="0" rtl="0" algn="l">
              <a:lnSpc>
                <a:spcPct val="115000"/>
              </a:lnSpc>
              <a:spcBef>
                <a:spcPts val="0"/>
              </a:spcBef>
              <a:spcAft>
                <a:spcPts val="0"/>
              </a:spcAft>
              <a:buNone/>
            </a:pPr>
            <a:r>
              <a:rPr b="1" lang="en" sz="1450">
                <a:latin typeface="Karla"/>
                <a:ea typeface="Karla"/>
                <a:cs typeface="Karla"/>
                <a:sym typeface="Karla"/>
              </a:rPr>
              <a:t>  { 2</a:t>
            </a:r>
            <a:r>
              <a:rPr b="1" lang="en" sz="1450">
                <a:solidFill>
                  <a:srgbClr val="FF0000"/>
                </a:solidFill>
                <a:latin typeface="Karla"/>
                <a:ea typeface="Karla"/>
                <a:cs typeface="Karla"/>
                <a:sym typeface="Karla"/>
              </a:rPr>
              <a:t>(1,0)</a:t>
            </a:r>
            <a:r>
              <a:rPr b="1" lang="en" sz="1450">
                <a:latin typeface="Karla"/>
                <a:ea typeface="Karla"/>
                <a:cs typeface="Karla"/>
                <a:sym typeface="Karla"/>
              </a:rPr>
              <a:t>, 4</a:t>
            </a:r>
            <a:r>
              <a:rPr b="1" lang="en" sz="1450">
                <a:solidFill>
                  <a:srgbClr val="FF0000"/>
                </a:solidFill>
                <a:latin typeface="Karla"/>
                <a:ea typeface="Karla"/>
                <a:cs typeface="Karla"/>
                <a:sym typeface="Karla"/>
              </a:rPr>
              <a:t>(1,1)</a:t>
            </a:r>
            <a:r>
              <a:rPr b="1" lang="en" sz="1450">
                <a:latin typeface="Karla"/>
                <a:ea typeface="Karla"/>
                <a:cs typeface="Karla"/>
                <a:sym typeface="Karla"/>
              </a:rPr>
              <a:t> , 9</a:t>
            </a:r>
            <a:r>
              <a:rPr b="1" lang="en" sz="1450">
                <a:solidFill>
                  <a:srgbClr val="FF0000"/>
                </a:solidFill>
                <a:latin typeface="Karla"/>
                <a:ea typeface="Karla"/>
                <a:cs typeface="Karla"/>
                <a:sym typeface="Karla"/>
              </a:rPr>
              <a:t>(1,2)</a:t>
            </a:r>
            <a:r>
              <a:rPr b="1" lang="en" sz="1450">
                <a:latin typeface="Karla"/>
                <a:ea typeface="Karla"/>
                <a:cs typeface="Karla"/>
                <a:sym typeface="Karla"/>
              </a:rPr>
              <a:t> },</a:t>
            </a:r>
            <a:endParaRPr b="1" sz="1450">
              <a:latin typeface="Karla"/>
              <a:ea typeface="Karla"/>
              <a:cs typeface="Karla"/>
              <a:sym typeface="Karla"/>
            </a:endParaRPr>
          </a:p>
          <a:p>
            <a:pPr indent="0" lvl="0" marL="0" rtl="0" algn="l">
              <a:lnSpc>
                <a:spcPct val="115000"/>
              </a:lnSpc>
              <a:spcBef>
                <a:spcPts val="0"/>
              </a:spcBef>
              <a:spcAft>
                <a:spcPts val="0"/>
              </a:spcAft>
              <a:buNone/>
            </a:pPr>
            <a:r>
              <a:rPr b="1" lang="en" sz="1450">
                <a:latin typeface="Karla"/>
                <a:ea typeface="Karla"/>
                <a:cs typeface="Karla"/>
                <a:sym typeface="Karla"/>
              </a:rPr>
              <a:t>  { 7</a:t>
            </a:r>
            <a:r>
              <a:rPr b="1" lang="en" sz="1450">
                <a:solidFill>
                  <a:srgbClr val="FF0000"/>
                </a:solidFill>
                <a:latin typeface="Karla"/>
                <a:ea typeface="Karla"/>
                <a:cs typeface="Karla"/>
                <a:sym typeface="Karla"/>
              </a:rPr>
              <a:t>(2,0)</a:t>
            </a:r>
            <a:r>
              <a:rPr b="1" lang="en" sz="1450">
                <a:latin typeface="Karla"/>
                <a:ea typeface="Karla"/>
                <a:cs typeface="Karla"/>
                <a:sym typeface="Karla"/>
              </a:rPr>
              <a:t>, 3</a:t>
            </a:r>
            <a:r>
              <a:rPr b="1" lang="en" sz="1450">
                <a:solidFill>
                  <a:srgbClr val="FF0000"/>
                </a:solidFill>
                <a:latin typeface="Karla"/>
                <a:ea typeface="Karla"/>
                <a:cs typeface="Karla"/>
                <a:sym typeface="Karla"/>
              </a:rPr>
              <a:t>(2,1)</a:t>
            </a:r>
            <a:r>
              <a:rPr b="1" lang="en" sz="1450">
                <a:latin typeface="Karla"/>
                <a:ea typeface="Karla"/>
                <a:cs typeface="Karla"/>
                <a:sym typeface="Karla"/>
              </a:rPr>
              <a:t> }</a:t>
            </a:r>
            <a:endParaRPr b="1" sz="1450">
              <a:latin typeface="Karla"/>
              <a:ea typeface="Karla"/>
              <a:cs typeface="Karla"/>
              <a:sym typeface="Karla"/>
            </a:endParaRPr>
          </a:p>
          <a:p>
            <a:pPr indent="0" lvl="0" marL="0" rtl="0" algn="l">
              <a:lnSpc>
                <a:spcPct val="115000"/>
              </a:lnSpc>
              <a:spcBef>
                <a:spcPts val="0"/>
              </a:spcBef>
              <a:spcAft>
                <a:spcPts val="0"/>
              </a:spcAft>
              <a:buNone/>
            </a:pPr>
            <a:r>
              <a:rPr b="1" lang="en" sz="1450">
                <a:latin typeface="Karla"/>
                <a:ea typeface="Karla"/>
                <a:cs typeface="Karla"/>
                <a:sym typeface="Karla"/>
              </a:rPr>
              <a:t>};</a:t>
            </a:r>
            <a:endParaRPr b="1" sz="1450">
              <a:latin typeface="Karla"/>
              <a:ea typeface="Karla"/>
              <a:cs typeface="Karla"/>
              <a:sym typeface="Karla"/>
            </a:endParaRPr>
          </a:p>
          <a:p>
            <a:pPr indent="0" lvl="0" marL="0" rtl="0" algn="l">
              <a:lnSpc>
                <a:spcPct val="115000"/>
              </a:lnSpc>
              <a:spcBef>
                <a:spcPts val="0"/>
              </a:spcBef>
              <a:spcAft>
                <a:spcPts val="0"/>
              </a:spcAft>
              <a:buNone/>
            </a:pPr>
            <a:r>
              <a:t/>
            </a:r>
            <a:endParaRPr b="1" sz="1450">
              <a:latin typeface="Karla"/>
              <a:ea typeface="Karla"/>
              <a:cs typeface="Karla"/>
              <a:sym typeface="Karla"/>
            </a:endParaRPr>
          </a:p>
          <a:p>
            <a:pPr indent="0" lvl="0" marL="0" rtl="0" algn="l">
              <a:lnSpc>
                <a:spcPct val="115000"/>
              </a:lnSpc>
              <a:spcBef>
                <a:spcPts val="0"/>
              </a:spcBef>
              <a:spcAft>
                <a:spcPts val="0"/>
              </a:spcAft>
              <a:buNone/>
            </a:pPr>
            <a:r>
              <a:t/>
            </a:r>
            <a:endParaRPr b="1" sz="1450">
              <a:latin typeface="Karla"/>
              <a:ea typeface="Karla"/>
              <a:cs typeface="Karla"/>
              <a:sym typeface="Karla"/>
            </a:endParaRPr>
          </a:p>
          <a:p>
            <a:pPr indent="0" lvl="0" marL="0" rtl="0" algn="l">
              <a:lnSpc>
                <a:spcPct val="115000"/>
              </a:lnSpc>
              <a:spcBef>
                <a:spcPts val="0"/>
              </a:spcBef>
              <a:spcAft>
                <a:spcPts val="0"/>
              </a:spcAft>
              <a:buNone/>
            </a:pPr>
            <a:r>
              <a:rPr b="1" lang="en" sz="1450">
                <a:latin typeface="Karla"/>
                <a:ea typeface="Karla"/>
                <a:cs typeface="Karla"/>
                <a:sym typeface="Karla"/>
              </a:rPr>
              <a:t>Exemple :</a:t>
            </a:r>
            <a:endParaRPr b="1" sz="1450">
              <a:latin typeface="Karla"/>
              <a:ea typeface="Karla"/>
              <a:cs typeface="Karla"/>
              <a:sym typeface="Karla"/>
            </a:endParaRPr>
          </a:p>
          <a:p>
            <a:pPr indent="-320675" lvl="0" marL="457200" rtl="0" algn="l">
              <a:lnSpc>
                <a:spcPct val="115000"/>
              </a:lnSpc>
              <a:spcBef>
                <a:spcPts val="0"/>
              </a:spcBef>
              <a:spcAft>
                <a:spcPts val="0"/>
              </a:spcAft>
              <a:buSzPts val="1450"/>
              <a:buFont typeface="Karla"/>
              <a:buChar char="❏"/>
            </a:pPr>
            <a:r>
              <a:rPr b="1" lang="en" sz="1450">
                <a:latin typeface="Karla"/>
                <a:ea typeface="Karla"/>
                <a:cs typeface="Karla"/>
                <a:sym typeface="Karla"/>
              </a:rPr>
              <a:t>Remplacer 6 par 11 : tab[0][2] = 11</a:t>
            </a:r>
            <a:endParaRPr b="1" sz="1450">
              <a:latin typeface="Karla"/>
              <a:ea typeface="Karla"/>
              <a:cs typeface="Karla"/>
              <a:sym typeface="Karla"/>
            </a:endParaRPr>
          </a:p>
          <a:p>
            <a:pPr indent="-320675" lvl="0" marL="457200" rtl="0" algn="l">
              <a:lnSpc>
                <a:spcPct val="115000"/>
              </a:lnSpc>
              <a:spcBef>
                <a:spcPts val="0"/>
              </a:spcBef>
              <a:spcAft>
                <a:spcPts val="0"/>
              </a:spcAft>
              <a:buSzPts val="1450"/>
              <a:buFont typeface="Karla"/>
              <a:buChar char="❏"/>
            </a:pPr>
            <a:r>
              <a:rPr b="1" lang="en" sz="1450">
                <a:latin typeface="Karla"/>
                <a:ea typeface="Karla"/>
                <a:cs typeface="Karla"/>
                <a:sym typeface="Karla"/>
              </a:rPr>
              <a:t>Remplacer 3 par 23 : tab[2][1] = 23</a:t>
            </a:r>
            <a:endParaRPr b="1" sz="1450">
              <a:latin typeface="Karla"/>
              <a:ea typeface="Karla"/>
              <a:cs typeface="Karla"/>
              <a:sym typeface="Karla"/>
            </a:endParaRPr>
          </a:p>
          <a:p>
            <a:pPr indent="-320675" lvl="0" marL="457200" rtl="0" algn="l">
              <a:lnSpc>
                <a:spcPct val="115000"/>
              </a:lnSpc>
              <a:spcBef>
                <a:spcPts val="0"/>
              </a:spcBef>
              <a:spcAft>
                <a:spcPts val="0"/>
              </a:spcAft>
              <a:buSzPts val="1450"/>
              <a:buFont typeface="Karla"/>
              <a:buChar char="❏"/>
            </a:pPr>
            <a:r>
              <a:rPr b="1" lang="en" sz="1450">
                <a:latin typeface="Karla"/>
                <a:ea typeface="Karla"/>
                <a:cs typeface="Karla"/>
                <a:sym typeface="Karla"/>
              </a:rPr>
              <a:t>Remplacer 9 par 45 : tab[1][2] = 45</a:t>
            </a:r>
            <a:endParaRPr b="1" sz="1450">
              <a:latin typeface="Karla"/>
              <a:ea typeface="Karla"/>
              <a:cs typeface="Karla"/>
              <a:sym typeface="Karla"/>
            </a:endParaRPr>
          </a:p>
          <a:p>
            <a:pPr indent="0" lvl="0" marL="0" rtl="0" algn="l">
              <a:lnSpc>
                <a:spcPct val="115000"/>
              </a:lnSpc>
              <a:spcBef>
                <a:spcPts val="0"/>
              </a:spcBef>
              <a:spcAft>
                <a:spcPts val="0"/>
              </a:spcAft>
              <a:buNone/>
            </a:pPr>
            <a:r>
              <a:t/>
            </a:r>
            <a:endParaRPr b="1" sz="1450">
              <a:latin typeface="Karla"/>
              <a:ea typeface="Karla"/>
              <a:cs typeface="Karla"/>
              <a:sym typeface="Karla"/>
            </a:endParaRPr>
          </a:p>
          <a:p>
            <a:pPr indent="0" lvl="0" marL="0" rtl="0" algn="l">
              <a:lnSpc>
                <a:spcPct val="115000"/>
              </a:lnSpc>
              <a:spcBef>
                <a:spcPts val="0"/>
              </a:spcBef>
              <a:spcAft>
                <a:spcPts val="0"/>
              </a:spcAft>
              <a:buNone/>
            </a:pPr>
            <a:r>
              <a:t/>
            </a:r>
            <a:endParaRPr b="1" sz="1450">
              <a:latin typeface="Karla"/>
              <a:ea typeface="Karla"/>
              <a:cs typeface="Karla"/>
              <a:sym typeface="Karla"/>
            </a:endParaRPr>
          </a:p>
          <a:p>
            <a:pPr indent="0" lvl="0" marL="0" rtl="0" algn="l">
              <a:lnSpc>
                <a:spcPct val="115000"/>
              </a:lnSpc>
              <a:spcBef>
                <a:spcPts val="0"/>
              </a:spcBef>
              <a:spcAft>
                <a:spcPts val="0"/>
              </a:spcAft>
              <a:buNone/>
            </a:pPr>
            <a:r>
              <a:t/>
            </a:r>
            <a:endParaRPr sz="1650">
              <a:solidFill>
                <a:schemeClr val="dk1"/>
              </a:solidFill>
              <a:latin typeface="Karla"/>
              <a:ea typeface="Karla"/>
              <a:cs typeface="Karla"/>
              <a:sym typeface="Karl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86" name="Shape 486"/>
        <p:cNvGrpSpPr/>
        <p:nvPr/>
      </p:nvGrpSpPr>
      <p:grpSpPr>
        <a:xfrm>
          <a:off x="0" y="0"/>
          <a:ext cx="0" cy="0"/>
          <a:chOff x="0" y="0"/>
          <a:chExt cx="0" cy="0"/>
        </a:xfrm>
      </p:grpSpPr>
      <p:sp>
        <p:nvSpPr>
          <p:cNvPr id="487" name="Google Shape;487;p6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8" name="Google Shape;488;p64"/>
          <p:cNvPicPr preferRelativeResize="0"/>
          <p:nvPr/>
        </p:nvPicPr>
        <p:blipFill>
          <a:blip r:embed="rId3">
            <a:alphaModFix/>
          </a:blip>
          <a:stretch>
            <a:fillRect/>
          </a:stretch>
        </p:blipFill>
        <p:spPr>
          <a:xfrm>
            <a:off x="653025" y="603725"/>
            <a:ext cx="951300" cy="951300"/>
          </a:xfrm>
          <a:prstGeom prst="rect">
            <a:avLst/>
          </a:prstGeom>
          <a:noFill/>
          <a:ln>
            <a:noFill/>
          </a:ln>
        </p:spPr>
      </p:pic>
      <p:sp>
        <p:nvSpPr>
          <p:cNvPr id="489" name="Google Shape;489;p64"/>
          <p:cNvSpPr txBox="1"/>
          <p:nvPr/>
        </p:nvSpPr>
        <p:spPr>
          <a:xfrm>
            <a:off x="644960" y="1539825"/>
            <a:ext cx="7755600" cy="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Roboto"/>
                <a:ea typeface="Roboto"/>
                <a:cs typeface="Roboto"/>
                <a:sym typeface="Roboto"/>
              </a:rPr>
              <a:t>MODULE JAVA</a:t>
            </a:r>
            <a:endParaRPr b="1" sz="4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Karla"/>
              <a:ea typeface="Karla"/>
              <a:cs typeface="Karla"/>
              <a:sym typeface="Karla"/>
            </a:endParaRPr>
          </a:p>
        </p:txBody>
      </p:sp>
      <p:sp>
        <p:nvSpPr>
          <p:cNvPr id="490" name="Google Shape;490;p64"/>
          <p:cNvSpPr txBox="1"/>
          <p:nvPr/>
        </p:nvSpPr>
        <p:spPr>
          <a:xfrm>
            <a:off x="676625" y="2491125"/>
            <a:ext cx="7755600" cy="12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5</a:t>
            </a:r>
            <a:r>
              <a:rPr b="1" lang="en" sz="2400">
                <a:solidFill>
                  <a:srgbClr val="FFFFFF"/>
                </a:solidFill>
                <a:latin typeface="Roboto"/>
                <a:ea typeface="Roboto"/>
                <a:cs typeface="Roboto"/>
                <a:sym typeface="Roboto"/>
              </a:rPr>
              <a:t>.Les tableaux dynamiques et </a:t>
            </a:r>
            <a:r>
              <a:rPr b="1" lang="en" sz="2400">
                <a:solidFill>
                  <a:srgbClr val="FFFFFF"/>
                </a:solidFill>
                <a:latin typeface="Roboto"/>
                <a:ea typeface="Roboto"/>
                <a:cs typeface="Roboto"/>
                <a:sym typeface="Roboto"/>
              </a:rPr>
              <a:t>chaînes</a:t>
            </a:r>
            <a:r>
              <a:rPr b="1" lang="en" sz="2400">
                <a:solidFill>
                  <a:srgbClr val="FFFFFF"/>
                </a:solidFill>
                <a:latin typeface="Roboto"/>
                <a:ea typeface="Roboto"/>
                <a:cs typeface="Roboto"/>
                <a:sym typeface="Roboto"/>
              </a:rPr>
              <a:t> de caractères</a:t>
            </a:r>
            <a:endParaRPr b="1" sz="1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94" name="Shape 494"/>
        <p:cNvGrpSpPr/>
        <p:nvPr/>
      </p:nvGrpSpPr>
      <p:grpSpPr>
        <a:xfrm>
          <a:off x="0" y="0"/>
          <a:ext cx="0" cy="0"/>
          <a:chOff x="0" y="0"/>
          <a:chExt cx="0" cy="0"/>
        </a:xfrm>
      </p:grpSpPr>
      <p:sp>
        <p:nvSpPr>
          <p:cNvPr id="495" name="Google Shape;495;p65"/>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5</a:t>
            </a:r>
            <a:r>
              <a:rPr b="0" lang="en" sz="7200">
                <a:solidFill>
                  <a:srgbClr val="E2001A"/>
                </a:solidFill>
                <a:latin typeface="Karla ExtraBold"/>
                <a:ea typeface="Karla ExtraBold"/>
                <a:cs typeface="Karla ExtraBold"/>
                <a:sym typeface="Karla ExtraBold"/>
              </a:rPr>
              <a:t>.1.</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Strings</a:t>
            </a:r>
            <a:endParaRPr b="0">
              <a:solidFill>
                <a:schemeClr val="dk1"/>
              </a:solidFill>
              <a:latin typeface="Karla ExtraBold"/>
              <a:ea typeface="Karla ExtraBold"/>
              <a:cs typeface="Karla ExtraBold"/>
              <a:sym typeface="Karla ExtraBold"/>
            </a:endParaRPr>
          </a:p>
        </p:txBody>
      </p:sp>
      <p:sp>
        <p:nvSpPr>
          <p:cNvPr id="496" name="Google Shape;496;p6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97" name="Google Shape;497;p65"/>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01" name="Shape 501"/>
        <p:cNvGrpSpPr/>
        <p:nvPr/>
      </p:nvGrpSpPr>
      <p:grpSpPr>
        <a:xfrm>
          <a:off x="0" y="0"/>
          <a:ext cx="0" cy="0"/>
          <a:chOff x="0" y="0"/>
          <a:chExt cx="0" cy="0"/>
        </a:xfrm>
      </p:grpSpPr>
      <p:sp>
        <p:nvSpPr>
          <p:cNvPr id="502" name="Google Shape;502;p66"/>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5.2.</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Comparaisons</a:t>
            </a:r>
            <a:endParaRPr b="0">
              <a:solidFill>
                <a:schemeClr val="dk1"/>
              </a:solidFill>
              <a:latin typeface="Karla ExtraBold"/>
              <a:ea typeface="Karla ExtraBold"/>
              <a:cs typeface="Karla ExtraBold"/>
              <a:sym typeface="Karla ExtraBold"/>
            </a:endParaRPr>
          </a:p>
        </p:txBody>
      </p:sp>
      <p:sp>
        <p:nvSpPr>
          <p:cNvPr id="503" name="Google Shape;503;p6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04" name="Google Shape;504;p66"/>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08" name="Shape 508"/>
        <p:cNvGrpSpPr/>
        <p:nvPr/>
      </p:nvGrpSpPr>
      <p:grpSpPr>
        <a:xfrm>
          <a:off x="0" y="0"/>
          <a:ext cx="0" cy="0"/>
          <a:chOff x="0" y="0"/>
          <a:chExt cx="0" cy="0"/>
        </a:xfrm>
      </p:grpSpPr>
      <p:sp>
        <p:nvSpPr>
          <p:cNvPr id="509" name="Google Shape;509;p67"/>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Affectation et comparaison</a:t>
            </a:r>
            <a:endParaRPr b="0" sz="2400">
              <a:solidFill>
                <a:schemeClr val="dk1"/>
              </a:solidFill>
              <a:latin typeface="Karla ExtraBold"/>
              <a:ea typeface="Karla ExtraBold"/>
              <a:cs typeface="Karla ExtraBold"/>
              <a:sym typeface="Karla ExtraBold"/>
            </a:endParaRPr>
          </a:p>
        </p:txBody>
      </p:sp>
      <p:sp>
        <p:nvSpPr>
          <p:cNvPr id="510" name="Google Shape;510;p6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1" name="Google Shape;511;p67"/>
          <p:cNvPicPr preferRelativeResize="0"/>
          <p:nvPr/>
        </p:nvPicPr>
        <p:blipFill>
          <a:blip r:embed="rId3">
            <a:alphaModFix/>
          </a:blip>
          <a:stretch>
            <a:fillRect/>
          </a:stretch>
        </p:blipFill>
        <p:spPr>
          <a:xfrm>
            <a:off x="653025" y="527525"/>
            <a:ext cx="645550" cy="645550"/>
          </a:xfrm>
          <a:prstGeom prst="rect">
            <a:avLst/>
          </a:prstGeom>
          <a:noFill/>
          <a:ln>
            <a:noFill/>
          </a:ln>
        </p:spPr>
      </p:pic>
      <p:pic>
        <p:nvPicPr>
          <p:cNvPr id="512" name="Google Shape;512;p67"/>
          <p:cNvPicPr preferRelativeResize="0"/>
          <p:nvPr/>
        </p:nvPicPr>
        <p:blipFill>
          <a:blip r:embed="rId4">
            <a:alphaModFix/>
          </a:blip>
          <a:stretch>
            <a:fillRect/>
          </a:stretch>
        </p:blipFill>
        <p:spPr>
          <a:xfrm>
            <a:off x="5225025" y="1441125"/>
            <a:ext cx="3563851" cy="1243000"/>
          </a:xfrm>
          <a:prstGeom prst="rect">
            <a:avLst/>
          </a:prstGeom>
          <a:noFill/>
          <a:ln>
            <a:noFill/>
          </a:ln>
        </p:spPr>
      </p:pic>
      <p:pic>
        <p:nvPicPr>
          <p:cNvPr id="513" name="Google Shape;513;p67"/>
          <p:cNvPicPr preferRelativeResize="0"/>
          <p:nvPr/>
        </p:nvPicPr>
        <p:blipFill>
          <a:blip r:embed="rId5">
            <a:alphaModFix/>
          </a:blip>
          <a:stretch>
            <a:fillRect/>
          </a:stretch>
        </p:blipFill>
        <p:spPr>
          <a:xfrm>
            <a:off x="623875" y="1441113"/>
            <a:ext cx="4215575" cy="1220025"/>
          </a:xfrm>
          <a:prstGeom prst="rect">
            <a:avLst/>
          </a:prstGeom>
          <a:noFill/>
          <a:ln>
            <a:noFill/>
          </a:ln>
        </p:spPr>
      </p:pic>
      <p:sp>
        <p:nvSpPr>
          <p:cNvPr id="514" name="Google Shape;514;p67"/>
          <p:cNvSpPr/>
          <p:nvPr/>
        </p:nvSpPr>
        <p:spPr>
          <a:xfrm>
            <a:off x="449000" y="1959950"/>
            <a:ext cx="306900" cy="1317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7"/>
          <p:cNvSpPr/>
          <p:nvPr/>
        </p:nvSpPr>
        <p:spPr>
          <a:xfrm>
            <a:off x="5063775" y="2348075"/>
            <a:ext cx="306900" cy="1317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6" name="Google Shape;516;p67"/>
          <p:cNvPicPr preferRelativeResize="0"/>
          <p:nvPr/>
        </p:nvPicPr>
        <p:blipFill>
          <a:blip r:embed="rId6">
            <a:alphaModFix/>
          </a:blip>
          <a:stretch>
            <a:fillRect/>
          </a:stretch>
        </p:blipFill>
        <p:spPr>
          <a:xfrm>
            <a:off x="2624800" y="3014975"/>
            <a:ext cx="4377023" cy="1551949"/>
          </a:xfrm>
          <a:prstGeom prst="rect">
            <a:avLst/>
          </a:prstGeom>
          <a:noFill/>
          <a:ln>
            <a:noFill/>
          </a:ln>
        </p:spPr>
      </p:pic>
      <p:sp>
        <p:nvSpPr>
          <p:cNvPr id="517" name="Google Shape;517;p67"/>
          <p:cNvSpPr/>
          <p:nvPr/>
        </p:nvSpPr>
        <p:spPr>
          <a:xfrm>
            <a:off x="2481725" y="3778875"/>
            <a:ext cx="306900" cy="1317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7"/>
          <p:cNvSpPr/>
          <p:nvPr/>
        </p:nvSpPr>
        <p:spPr>
          <a:xfrm>
            <a:off x="3568825" y="4383350"/>
            <a:ext cx="1622100" cy="460200"/>
          </a:xfrm>
          <a:prstGeom prst="roundRect">
            <a:avLst>
              <a:gd fmla="val 16667" name="adj"/>
            </a:avLst>
          </a:prstGeom>
          <a:solidFill>
            <a:srgbClr val="F3F3F3"/>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F0000"/>
                </a:solidFill>
                <a:latin typeface="Karla ExtraBold"/>
                <a:ea typeface="Karla ExtraBold"/>
                <a:cs typeface="Karla ExtraBold"/>
                <a:sym typeface="Karla ExtraBold"/>
              </a:rPr>
              <a:t>a.equals(b)</a:t>
            </a:r>
            <a:endParaRPr sz="1700">
              <a:solidFill>
                <a:srgbClr val="FF0000"/>
              </a:solidFill>
              <a:latin typeface="Karla ExtraBold"/>
              <a:ea typeface="Karla ExtraBold"/>
              <a:cs typeface="Karla ExtraBold"/>
              <a:sym typeface="Karla ExtraBo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22" name="Shape 522"/>
        <p:cNvGrpSpPr/>
        <p:nvPr/>
      </p:nvGrpSpPr>
      <p:grpSpPr>
        <a:xfrm>
          <a:off x="0" y="0"/>
          <a:ext cx="0" cy="0"/>
          <a:chOff x="0" y="0"/>
          <a:chExt cx="0" cy="0"/>
        </a:xfrm>
      </p:grpSpPr>
      <p:sp>
        <p:nvSpPr>
          <p:cNvPr id="523" name="Google Shape;523;p68"/>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5.3.</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Traitement String</a:t>
            </a:r>
            <a:endParaRPr b="0">
              <a:solidFill>
                <a:schemeClr val="dk1"/>
              </a:solidFill>
              <a:latin typeface="Karla ExtraBold"/>
              <a:ea typeface="Karla ExtraBold"/>
              <a:cs typeface="Karla ExtraBold"/>
              <a:sym typeface="Karla ExtraBold"/>
            </a:endParaRPr>
          </a:p>
        </p:txBody>
      </p:sp>
      <p:sp>
        <p:nvSpPr>
          <p:cNvPr id="524" name="Google Shape;524;p6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25" name="Google Shape;525;p68"/>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29" name="Shape 529"/>
        <p:cNvGrpSpPr/>
        <p:nvPr/>
      </p:nvGrpSpPr>
      <p:grpSpPr>
        <a:xfrm>
          <a:off x="0" y="0"/>
          <a:ext cx="0" cy="0"/>
          <a:chOff x="0" y="0"/>
          <a:chExt cx="0" cy="0"/>
        </a:xfrm>
      </p:grpSpPr>
      <p:sp>
        <p:nvSpPr>
          <p:cNvPr id="530" name="Google Shape;530;p69"/>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Affectation et comparaison</a:t>
            </a:r>
            <a:endParaRPr b="0" sz="2400">
              <a:solidFill>
                <a:schemeClr val="dk1"/>
              </a:solidFill>
              <a:latin typeface="Karla ExtraBold"/>
              <a:ea typeface="Karla ExtraBold"/>
              <a:cs typeface="Karla ExtraBold"/>
              <a:sym typeface="Karla ExtraBold"/>
            </a:endParaRPr>
          </a:p>
        </p:txBody>
      </p:sp>
      <p:sp>
        <p:nvSpPr>
          <p:cNvPr id="531" name="Google Shape;531;p6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2" name="Google Shape;532;p69"/>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33" name="Google Shape;533;p69"/>
          <p:cNvSpPr txBox="1"/>
          <p:nvPr/>
        </p:nvSpPr>
        <p:spPr>
          <a:xfrm>
            <a:off x="653025" y="1187950"/>
            <a:ext cx="6966600" cy="426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50">
                <a:solidFill>
                  <a:schemeClr val="dk1"/>
                </a:solidFill>
                <a:latin typeface="Karla"/>
                <a:ea typeface="Karla"/>
                <a:cs typeface="Karla"/>
                <a:sym typeface="Karla"/>
              </a:rPr>
              <a:t>I</a:t>
            </a:r>
            <a:r>
              <a:rPr lang="en" sz="1350">
                <a:solidFill>
                  <a:schemeClr val="dk1"/>
                </a:solidFill>
                <a:latin typeface="Karla"/>
                <a:ea typeface="Karla"/>
                <a:cs typeface="Karla"/>
                <a:sym typeface="Karla"/>
              </a:rPr>
              <a:t>l existe de nombreux traitements que nous pouvons appliquer aux objets de type String. Ces traitements </a:t>
            </a:r>
            <a:r>
              <a:rPr b="1" lang="en" sz="1350">
                <a:solidFill>
                  <a:schemeClr val="dk1"/>
                </a:solidFill>
                <a:latin typeface="Karla"/>
                <a:ea typeface="Karla"/>
                <a:cs typeface="Karla"/>
                <a:sym typeface="Karla"/>
              </a:rPr>
              <a:t>s’appellent des méthodes</a:t>
            </a:r>
            <a:r>
              <a:rPr lang="en" sz="1350">
                <a:solidFill>
                  <a:schemeClr val="dk1"/>
                </a:solidFill>
                <a:latin typeface="Karla"/>
                <a:ea typeface="Karla"/>
                <a:cs typeface="Karla"/>
                <a:sym typeface="Karla"/>
              </a:rPr>
              <a:t> (ou fonctions) en Java.</a:t>
            </a:r>
            <a:endParaRPr sz="13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350">
              <a:solidFill>
                <a:schemeClr val="dk1"/>
              </a:solidFill>
              <a:latin typeface="Karla"/>
              <a:ea typeface="Karla"/>
              <a:cs typeface="Karla"/>
              <a:sym typeface="Karla"/>
            </a:endParaRPr>
          </a:p>
          <a:p>
            <a:pPr indent="-314325" lvl="0" marL="457200" rtl="0" algn="l">
              <a:lnSpc>
                <a:spcPct val="115000"/>
              </a:lnSpc>
              <a:spcBef>
                <a:spcPts val="0"/>
              </a:spcBef>
              <a:spcAft>
                <a:spcPts val="0"/>
              </a:spcAft>
              <a:buClr>
                <a:schemeClr val="dk1"/>
              </a:buClr>
              <a:buSzPts val="1350"/>
              <a:buFont typeface="Karla"/>
              <a:buChar char="❏"/>
            </a:pPr>
            <a:r>
              <a:rPr lang="en" sz="1350">
                <a:solidFill>
                  <a:schemeClr val="dk1"/>
                </a:solidFill>
                <a:latin typeface="Karla"/>
                <a:ea typeface="Karla"/>
                <a:cs typeface="Karla"/>
                <a:sym typeface="Karla"/>
              </a:rPr>
              <a:t>L’instruction </a:t>
            </a:r>
            <a:r>
              <a:rPr b="1" lang="en" sz="1350">
                <a:solidFill>
                  <a:schemeClr val="dk1"/>
                </a:solidFill>
                <a:latin typeface="Karla"/>
                <a:ea typeface="Karla"/>
                <a:cs typeface="Karla"/>
                <a:sym typeface="Karla"/>
              </a:rPr>
              <a:t>chaine</a:t>
            </a:r>
            <a:r>
              <a:rPr b="1" lang="en" sz="1350">
                <a:solidFill>
                  <a:srgbClr val="FF0000"/>
                </a:solidFill>
                <a:latin typeface="Karla"/>
                <a:ea typeface="Karla"/>
                <a:cs typeface="Karla"/>
                <a:sym typeface="Karla"/>
              </a:rPr>
              <a:t>.charAt(index)</a:t>
            </a:r>
            <a:r>
              <a:rPr lang="en" sz="1350">
                <a:solidFill>
                  <a:schemeClr val="dk1"/>
                </a:solidFill>
                <a:latin typeface="Karla"/>
                <a:ea typeface="Karla"/>
                <a:cs typeface="Karla"/>
                <a:sym typeface="Karla"/>
              </a:rPr>
              <a:t> donne le caractère occupant la position index dans la String chaine.</a:t>
            </a:r>
            <a:br>
              <a:rPr lang="en" sz="1350">
                <a:solidFill>
                  <a:schemeClr val="dk1"/>
                </a:solidFill>
                <a:latin typeface="Karla"/>
                <a:ea typeface="Karla"/>
                <a:cs typeface="Karla"/>
                <a:sym typeface="Karla"/>
              </a:rPr>
            </a:br>
            <a:endParaRPr sz="1350">
              <a:solidFill>
                <a:schemeClr val="dk1"/>
              </a:solidFill>
              <a:latin typeface="Karla"/>
              <a:ea typeface="Karla"/>
              <a:cs typeface="Karla"/>
              <a:sym typeface="Karla"/>
            </a:endParaRPr>
          </a:p>
          <a:p>
            <a:pPr indent="-314325" lvl="0" marL="457200" rtl="0" algn="l">
              <a:lnSpc>
                <a:spcPct val="115000"/>
              </a:lnSpc>
              <a:spcBef>
                <a:spcPts val="0"/>
              </a:spcBef>
              <a:spcAft>
                <a:spcPts val="0"/>
              </a:spcAft>
              <a:buClr>
                <a:schemeClr val="dk1"/>
              </a:buClr>
              <a:buSzPts val="1350"/>
              <a:buFont typeface="Karla"/>
              <a:buChar char="❏"/>
            </a:pPr>
            <a:r>
              <a:rPr lang="en" sz="1350">
                <a:solidFill>
                  <a:schemeClr val="dk1"/>
                </a:solidFill>
                <a:latin typeface="Karla"/>
                <a:ea typeface="Karla"/>
                <a:cs typeface="Karla"/>
                <a:sym typeface="Karla"/>
              </a:rPr>
              <a:t>L’instruction </a:t>
            </a:r>
            <a:r>
              <a:rPr b="1" lang="en" sz="1350">
                <a:solidFill>
                  <a:schemeClr val="dk1"/>
                </a:solidFill>
                <a:latin typeface="Karla"/>
                <a:ea typeface="Karla"/>
                <a:cs typeface="Karla"/>
                <a:sym typeface="Karla"/>
              </a:rPr>
              <a:t>chaine</a:t>
            </a:r>
            <a:r>
              <a:rPr b="1" lang="en" sz="1350">
                <a:solidFill>
                  <a:srgbClr val="FF0000"/>
                </a:solidFill>
                <a:latin typeface="Karla"/>
                <a:ea typeface="Karla"/>
                <a:cs typeface="Karla"/>
                <a:sym typeface="Karla"/>
              </a:rPr>
              <a:t>.indexOf(caractere)</a:t>
            </a:r>
            <a:r>
              <a:rPr lang="en" sz="1350">
                <a:solidFill>
                  <a:schemeClr val="dk1"/>
                </a:solidFill>
                <a:latin typeface="Karla"/>
                <a:ea typeface="Karla"/>
                <a:cs typeface="Karla"/>
                <a:sym typeface="Karla"/>
              </a:rPr>
              <a:t> donne la position de la première</a:t>
            </a:r>
            <a:endParaRPr sz="1350">
              <a:solidFill>
                <a:schemeClr val="dk1"/>
              </a:solidFill>
              <a:latin typeface="Karla"/>
              <a:ea typeface="Karla"/>
              <a:cs typeface="Karla"/>
              <a:sym typeface="Karla"/>
            </a:endParaRPr>
          </a:p>
          <a:p>
            <a:pPr indent="0" lvl="0" marL="457200" rtl="0" algn="l">
              <a:lnSpc>
                <a:spcPct val="115000"/>
              </a:lnSpc>
              <a:spcBef>
                <a:spcPts val="0"/>
              </a:spcBef>
              <a:spcAft>
                <a:spcPts val="0"/>
              </a:spcAft>
              <a:buNone/>
            </a:pPr>
            <a:r>
              <a:rPr lang="en" sz="1350">
                <a:solidFill>
                  <a:schemeClr val="dk1"/>
                </a:solidFill>
                <a:latin typeface="Karla"/>
                <a:ea typeface="Karla"/>
                <a:cs typeface="Karla"/>
                <a:sym typeface="Karla"/>
              </a:rPr>
              <a:t>occurence du char caractere dans la String chaine, et </a:t>
            </a:r>
            <a:r>
              <a:rPr b="1" lang="en" sz="1350">
                <a:solidFill>
                  <a:schemeClr val="dk1"/>
                </a:solidFill>
                <a:latin typeface="Karla"/>
                <a:ea typeface="Karla"/>
                <a:cs typeface="Karla"/>
                <a:sym typeface="Karla"/>
              </a:rPr>
              <a:t>–1 si caractere n’est pas dans la chaîne</a:t>
            </a:r>
            <a:r>
              <a:rPr lang="en" sz="1350">
                <a:solidFill>
                  <a:schemeClr val="dk1"/>
                </a:solidFill>
                <a:latin typeface="Karla"/>
                <a:ea typeface="Karla"/>
                <a:cs typeface="Karla"/>
                <a:sym typeface="Karla"/>
              </a:rPr>
              <a:t>.</a:t>
            </a:r>
            <a:br>
              <a:rPr lang="en" sz="1350">
                <a:solidFill>
                  <a:schemeClr val="dk1"/>
                </a:solidFill>
                <a:latin typeface="Karla"/>
                <a:ea typeface="Karla"/>
                <a:cs typeface="Karla"/>
                <a:sym typeface="Karla"/>
              </a:rPr>
            </a:br>
            <a:endParaRPr sz="1350">
              <a:solidFill>
                <a:schemeClr val="dk1"/>
              </a:solidFill>
              <a:latin typeface="Karla"/>
              <a:ea typeface="Karla"/>
              <a:cs typeface="Karla"/>
              <a:sym typeface="Karla"/>
            </a:endParaRPr>
          </a:p>
          <a:p>
            <a:pPr indent="-314325" lvl="0" marL="457200" rtl="0" algn="l">
              <a:lnSpc>
                <a:spcPct val="115000"/>
              </a:lnSpc>
              <a:spcBef>
                <a:spcPts val="0"/>
              </a:spcBef>
              <a:spcAft>
                <a:spcPts val="0"/>
              </a:spcAft>
              <a:buClr>
                <a:schemeClr val="dk1"/>
              </a:buClr>
              <a:buSzPts val="1350"/>
              <a:buFont typeface="Karla"/>
              <a:buChar char="❏"/>
            </a:pPr>
            <a:r>
              <a:rPr lang="en" sz="1350">
                <a:solidFill>
                  <a:schemeClr val="dk1"/>
                </a:solidFill>
                <a:latin typeface="Karla"/>
                <a:ea typeface="Karla"/>
                <a:cs typeface="Karla"/>
                <a:sym typeface="Karla"/>
              </a:rPr>
              <a:t>L’instruction </a:t>
            </a:r>
            <a:r>
              <a:rPr b="1" lang="en" sz="1350">
                <a:solidFill>
                  <a:schemeClr val="dk1"/>
                </a:solidFill>
                <a:latin typeface="Karla"/>
                <a:ea typeface="Karla"/>
                <a:cs typeface="Karla"/>
                <a:sym typeface="Karla"/>
              </a:rPr>
              <a:t>chaine</a:t>
            </a:r>
            <a:r>
              <a:rPr b="1" lang="en" sz="1350">
                <a:solidFill>
                  <a:srgbClr val="FF0000"/>
                </a:solidFill>
                <a:latin typeface="Karla"/>
                <a:ea typeface="Karla"/>
                <a:cs typeface="Karla"/>
                <a:sym typeface="Karla"/>
              </a:rPr>
              <a:t>.length()</a:t>
            </a:r>
            <a:r>
              <a:rPr lang="en" sz="1350">
                <a:solidFill>
                  <a:srgbClr val="FF0000"/>
                </a:solidFill>
                <a:latin typeface="Karla"/>
                <a:ea typeface="Karla"/>
                <a:cs typeface="Karla"/>
                <a:sym typeface="Karla"/>
              </a:rPr>
              <a:t> </a:t>
            </a:r>
            <a:r>
              <a:rPr lang="en" sz="1350">
                <a:solidFill>
                  <a:schemeClr val="dk1"/>
                </a:solidFill>
                <a:latin typeface="Karla"/>
                <a:ea typeface="Karla"/>
                <a:cs typeface="Karla"/>
                <a:sym typeface="Karla"/>
              </a:rPr>
              <a:t>donne la taille de la String chaine en nombre de caractères (attention c’est différent des tableaux, il y a des parenthèses après length).</a:t>
            </a:r>
            <a:endParaRPr sz="13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b="1" sz="13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450">
              <a:solidFill>
                <a:schemeClr val="dk1"/>
              </a:solidFill>
              <a:latin typeface="Karla"/>
              <a:ea typeface="Karla"/>
              <a:cs typeface="Karla"/>
              <a:sym typeface="Karl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37" name="Shape 537"/>
        <p:cNvGrpSpPr/>
        <p:nvPr/>
      </p:nvGrpSpPr>
      <p:grpSpPr>
        <a:xfrm>
          <a:off x="0" y="0"/>
          <a:ext cx="0" cy="0"/>
          <a:chOff x="0" y="0"/>
          <a:chExt cx="0" cy="0"/>
        </a:xfrm>
      </p:grpSpPr>
      <p:sp>
        <p:nvSpPr>
          <p:cNvPr id="538" name="Google Shape;538;p70"/>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Autres traitements</a:t>
            </a:r>
            <a:endParaRPr b="0" sz="2400">
              <a:solidFill>
                <a:schemeClr val="dk1"/>
              </a:solidFill>
              <a:latin typeface="Karla ExtraBold"/>
              <a:ea typeface="Karla ExtraBold"/>
              <a:cs typeface="Karla ExtraBold"/>
              <a:sym typeface="Karla ExtraBold"/>
            </a:endParaRPr>
          </a:p>
        </p:txBody>
      </p:sp>
      <p:sp>
        <p:nvSpPr>
          <p:cNvPr id="539" name="Google Shape;539;p7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0" name="Google Shape;540;p70"/>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41" name="Google Shape;541;p70"/>
          <p:cNvSpPr txBox="1"/>
          <p:nvPr/>
        </p:nvSpPr>
        <p:spPr>
          <a:xfrm>
            <a:off x="653025" y="1340350"/>
            <a:ext cx="6966600" cy="39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00">
              <a:solidFill>
                <a:schemeClr val="dk1"/>
              </a:solidFill>
              <a:latin typeface="Karla"/>
              <a:ea typeface="Karla"/>
              <a:cs typeface="Karla"/>
              <a:sym typeface="Karla"/>
            </a:endParaRPr>
          </a:p>
          <a:p>
            <a:pPr indent="-304800" lvl="0" marL="457200" rtl="0" algn="l">
              <a:lnSpc>
                <a:spcPct val="115000"/>
              </a:lnSpc>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L’instruction </a:t>
            </a:r>
            <a:r>
              <a:rPr b="1" lang="en" sz="1200">
                <a:solidFill>
                  <a:srgbClr val="FF0000"/>
                </a:solidFill>
                <a:latin typeface="Karla"/>
                <a:ea typeface="Karla"/>
                <a:cs typeface="Karla"/>
                <a:sym typeface="Karla"/>
              </a:rPr>
              <a:t>chaine.replace(char1, char2)</a:t>
            </a:r>
            <a:r>
              <a:rPr lang="en" sz="1200">
                <a:solidFill>
                  <a:schemeClr val="dk1"/>
                </a:solidFill>
                <a:latin typeface="Karla"/>
                <a:ea typeface="Karla"/>
                <a:cs typeface="Karla"/>
                <a:sym typeface="Karla"/>
              </a:rPr>
              <a:t> construit une nouvelle chaîne en remplaçant dans toute la chaîne </a:t>
            </a:r>
            <a:r>
              <a:rPr b="1" lang="en" sz="1200">
                <a:solidFill>
                  <a:schemeClr val="dk1"/>
                </a:solidFill>
                <a:latin typeface="Karla"/>
                <a:ea typeface="Karla"/>
                <a:cs typeface="Karla"/>
                <a:sym typeface="Karla"/>
              </a:rPr>
              <a:t>char1</a:t>
            </a:r>
            <a:r>
              <a:rPr lang="en" sz="1200">
                <a:solidFill>
                  <a:schemeClr val="dk1"/>
                </a:solidFill>
                <a:latin typeface="Karla"/>
                <a:ea typeface="Karla"/>
                <a:cs typeface="Karla"/>
                <a:sym typeface="Karla"/>
              </a:rPr>
              <a:t> par </a:t>
            </a:r>
            <a:r>
              <a:rPr b="1" lang="en" sz="1200">
                <a:solidFill>
                  <a:schemeClr val="dk1"/>
                </a:solidFill>
                <a:latin typeface="Karla"/>
                <a:ea typeface="Karla"/>
                <a:cs typeface="Karla"/>
                <a:sym typeface="Karla"/>
              </a:rPr>
              <a:t>char2</a:t>
            </a:r>
            <a:r>
              <a:rPr lang="en" sz="1200">
                <a:solidFill>
                  <a:schemeClr val="dk1"/>
                </a:solidFill>
                <a:latin typeface="Karla"/>
                <a:ea typeface="Karla"/>
                <a:cs typeface="Karla"/>
                <a:sym typeface="Karla"/>
              </a:rPr>
              <a:t>. </a:t>
            </a:r>
            <a:endParaRPr sz="1200">
              <a:solidFill>
                <a:schemeClr val="dk1"/>
              </a:solidFill>
              <a:latin typeface="Karla"/>
              <a:ea typeface="Karla"/>
              <a:cs typeface="Karla"/>
              <a:sym typeface="Karla"/>
            </a:endParaRPr>
          </a:p>
          <a:p>
            <a:pPr indent="0" lvl="0" marL="457200" rtl="0" algn="l">
              <a:lnSpc>
                <a:spcPct val="115000"/>
              </a:lnSpc>
              <a:spcBef>
                <a:spcPts val="0"/>
              </a:spcBef>
              <a:spcAft>
                <a:spcPts val="0"/>
              </a:spcAft>
              <a:buNone/>
            </a:pPr>
            <a:r>
              <a:t/>
            </a:r>
            <a:endParaRPr sz="1200">
              <a:solidFill>
                <a:schemeClr val="dk1"/>
              </a:solidFill>
              <a:latin typeface="Karla"/>
              <a:ea typeface="Karla"/>
              <a:cs typeface="Karla"/>
              <a:sym typeface="Karla"/>
            </a:endParaRPr>
          </a:p>
          <a:p>
            <a:pPr indent="0" lvl="0" marL="457200" rtl="0" algn="l">
              <a:lnSpc>
                <a:spcPct val="115000"/>
              </a:lnSpc>
              <a:spcBef>
                <a:spcPts val="0"/>
              </a:spcBef>
              <a:spcAft>
                <a:spcPts val="0"/>
              </a:spcAft>
              <a:buNone/>
            </a:pPr>
            <a:r>
              <a:rPr b="1" lang="en" sz="1200">
                <a:solidFill>
                  <a:schemeClr val="dk1"/>
                </a:solidFill>
                <a:latin typeface="Karla"/>
                <a:ea typeface="Karla"/>
                <a:cs typeface="Karla"/>
                <a:sym typeface="Karla"/>
              </a:rPr>
              <a:t>Exemple :</a:t>
            </a:r>
            <a:endParaRPr b="1" sz="1200">
              <a:solidFill>
                <a:schemeClr val="dk1"/>
              </a:solidFill>
              <a:latin typeface="Karla"/>
              <a:ea typeface="Karla"/>
              <a:cs typeface="Karla"/>
              <a:sym typeface="Karla"/>
            </a:endParaRPr>
          </a:p>
          <a:p>
            <a:pPr indent="0" lvl="0" marL="457200" rtl="0" algn="l">
              <a:lnSpc>
                <a:spcPct val="115000"/>
              </a:lnSpc>
              <a:spcBef>
                <a:spcPts val="0"/>
              </a:spcBef>
              <a:spcAft>
                <a:spcPts val="0"/>
              </a:spcAft>
              <a:buNone/>
            </a:pPr>
            <a:r>
              <a:rPr lang="en" sz="1200">
                <a:solidFill>
                  <a:srgbClr val="FF0000"/>
                </a:solidFill>
                <a:latin typeface="Karla"/>
                <a:ea typeface="Karla"/>
                <a:cs typeface="Karla"/>
                <a:sym typeface="Karla"/>
              </a:rPr>
              <a:t>String</a:t>
            </a:r>
            <a:r>
              <a:rPr lang="en" sz="1200">
                <a:solidFill>
                  <a:schemeClr val="dk1"/>
                </a:solidFill>
                <a:latin typeface="Karla"/>
                <a:ea typeface="Karla"/>
                <a:cs typeface="Karla"/>
                <a:sym typeface="Karla"/>
              </a:rPr>
              <a:t> exemple = "abracadabra" ;</a:t>
            </a:r>
            <a:endParaRPr sz="1200">
              <a:solidFill>
                <a:schemeClr val="dk1"/>
              </a:solidFill>
              <a:latin typeface="Karla"/>
              <a:ea typeface="Karla"/>
              <a:cs typeface="Karla"/>
              <a:sym typeface="Karla"/>
            </a:endParaRPr>
          </a:p>
          <a:p>
            <a:pPr indent="0" lvl="0" marL="457200" rtl="0" algn="l">
              <a:lnSpc>
                <a:spcPct val="115000"/>
              </a:lnSpc>
              <a:spcBef>
                <a:spcPts val="0"/>
              </a:spcBef>
              <a:spcAft>
                <a:spcPts val="0"/>
              </a:spcAft>
              <a:buNone/>
            </a:pPr>
            <a:r>
              <a:rPr lang="en" sz="1200">
                <a:solidFill>
                  <a:srgbClr val="FF0000"/>
                </a:solidFill>
                <a:latin typeface="Karla"/>
                <a:ea typeface="Karla"/>
                <a:cs typeface="Karla"/>
                <a:sym typeface="Karla"/>
              </a:rPr>
              <a:t>String</a:t>
            </a:r>
            <a:r>
              <a:rPr lang="en" sz="1200">
                <a:solidFill>
                  <a:schemeClr val="dk1"/>
                </a:solidFill>
                <a:latin typeface="Karla"/>
                <a:ea typeface="Karla"/>
                <a:cs typeface="Karla"/>
                <a:sym typeface="Karla"/>
              </a:rPr>
              <a:t> avecDesEtoiles = </a:t>
            </a:r>
            <a:r>
              <a:rPr lang="en" sz="1200">
                <a:solidFill>
                  <a:srgbClr val="FF0000"/>
                </a:solidFill>
                <a:latin typeface="Karla"/>
                <a:ea typeface="Karla"/>
                <a:cs typeface="Karla"/>
                <a:sym typeface="Karla"/>
              </a:rPr>
              <a:t>exemple.replace('a', '*')</a:t>
            </a:r>
            <a:r>
              <a:rPr lang="en" sz="1200">
                <a:solidFill>
                  <a:schemeClr val="dk1"/>
                </a:solidFill>
                <a:latin typeface="Karla"/>
                <a:ea typeface="Karla"/>
                <a:cs typeface="Karla"/>
                <a:sym typeface="Karla"/>
              </a:rPr>
              <a:t> ;</a:t>
            </a:r>
            <a:endParaRPr sz="1200">
              <a:solidFill>
                <a:schemeClr val="dk1"/>
              </a:solidFill>
              <a:latin typeface="Karla"/>
              <a:ea typeface="Karla"/>
              <a:cs typeface="Karla"/>
              <a:sym typeface="Karla"/>
            </a:endParaRPr>
          </a:p>
          <a:p>
            <a:pPr indent="0" lvl="0" marL="457200" rtl="0" algn="l">
              <a:lnSpc>
                <a:spcPct val="115000"/>
              </a:lnSpc>
              <a:spcBef>
                <a:spcPts val="0"/>
              </a:spcBef>
              <a:spcAft>
                <a:spcPts val="0"/>
              </a:spcAft>
              <a:buNone/>
            </a:pPr>
            <a:r>
              <a:t/>
            </a:r>
            <a:endParaRPr sz="1200">
              <a:solidFill>
                <a:schemeClr val="dk1"/>
              </a:solidFill>
              <a:latin typeface="Karla"/>
              <a:ea typeface="Karla"/>
              <a:cs typeface="Karla"/>
              <a:sym typeface="Karla"/>
            </a:endParaRPr>
          </a:p>
          <a:p>
            <a:pPr indent="0" lvl="0" marL="457200" rtl="0" algn="l">
              <a:lnSpc>
                <a:spcPct val="115000"/>
              </a:lnSpc>
              <a:spcBef>
                <a:spcPts val="0"/>
              </a:spcBef>
              <a:spcAft>
                <a:spcPts val="0"/>
              </a:spcAft>
              <a:buNone/>
            </a:pPr>
            <a:r>
              <a:rPr b="1" lang="en" sz="1200">
                <a:solidFill>
                  <a:schemeClr val="dk1"/>
                </a:solidFill>
                <a:latin typeface="Karla"/>
                <a:ea typeface="Karla"/>
                <a:cs typeface="Karla"/>
                <a:sym typeface="Karla"/>
              </a:rPr>
              <a:t>Ce code construit la nouvelle chaîne "*br*c*d*br*".</a:t>
            </a:r>
            <a:endParaRPr b="1" sz="1200">
              <a:solidFill>
                <a:schemeClr val="dk1"/>
              </a:solidFill>
              <a:latin typeface="Karla"/>
              <a:ea typeface="Karla"/>
              <a:cs typeface="Karla"/>
              <a:sym typeface="Karla"/>
            </a:endParaRPr>
          </a:p>
          <a:p>
            <a:pPr indent="0" lvl="0" marL="457200" rtl="0" algn="l">
              <a:lnSpc>
                <a:spcPct val="115000"/>
              </a:lnSpc>
              <a:spcBef>
                <a:spcPts val="0"/>
              </a:spcBef>
              <a:spcAft>
                <a:spcPts val="0"/>
              </a:spcAft>
              <a:buNone/>
            </a:pPr>
            <a:r>
              <a:t/>
            </a:r>
            <a:endParaRPr sz="1200">
              <a:solidFill>
                <a:schemeClr val="dk1"/>
              </a:solidFill>
              <a:latin typeface="Karla"/>
              <a:ea typeface="Karla"/>
              <a:cs typeface="Karla"/>
              <a:sym typeface="Karla"/>
            </a:endParaRPr>
          </a:p>
          <a:p>
            <a:pPr indent="-304800" lvl="0" marL="457200" rtl="0" algn="l">
              <a:lnSpc>
                <a:spcPct val="115000"/>
              </a:lnSpc>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L’instruction </a:t>
            </a:r>
            <a:r>
              <a:rPr b="1" lang="en" sz="1200">
                <a:solidFill>
                  <a:srgbClr val="FF0000"/>
                </a:solidFill>
                <a:latin typeface="Karla"/>
                <a:ea typeface="Karla"/>
                <a:cs typeface="Karla"/>
                <a:sym typeface="Karla"/>
              </a:rPr>
              <a:t>chaine.substring(position1, position2) </a:t>
            </a:r>
            <a:r>
              <a:rPr lang="en" sz="1200">
                <a:solidFill>
                  <a:schemeClr val="dk1"/>
                </a:solidFill>
                <a:latin typeface="Karla"/>
                <a:ea typeface="Karla"/>
                <a:cs typeface="Karla"/>
                <a:sym typeface="Karla"/>
              </a:rPr>
              <a:t>retourne la sous-chaîne comprise entre les indices </a:t>
            </a:r>
            <a:r>
              <a:rPr b="1" lang="en" sz="1200">
                <a:solidFill>
                  <a:schemeClr val="dk1"/>
                </a:solidFill>
                <a:latin typeface="Karla"/>
                <a:ea typeface="Karla"/>
                <a:cs typeface="Karla"/>
                <a:sym typeface="Karla"/>
              </a:rPr>
              <a:t>position1 (compris)</a:t>
            </a:r>
            <a:r>
              <a:rPr lang="en" sz="1200">
                <a:solidFill>
                  <a:schemeClr val="dk1"/>
                </a:solidFill>
                <a:latin typeface="Karla"/>
                <a:ea typeface="Karla"/>
                <a:cs typeface="Karla"/>
                <a:sym typeface="Karla"/>
              </a:rPr>
              <a:t> et </a:t>
            </a:r>
            <a:r>
              <a:rPr b="1" lang="en" sz="1200">
                <a:solidFill>
                  <a:schemeClr val="dk1"/>
                </a:solidFill>
                <a:latin typeface="Karla"/>
                <a:ea typeface="Karla"/>
                <a:cs typeface="Karla"/>
                <a:sym typeface="Karla"/>
              </a:rPr>
              <a:t>position2 (non compris)</a:t>
            </a:r>
            <a:r>
              <a:rPr lang="en" sz="1200">
                <a:solidFill>
                  <a:schemeClr val="dk1"/>
                </a:solidFill>
                <a:latin typeface="Karla"/>
                <a:ea typeface="Karla"/>
                <a:cs typeface="Karla"/>
                <a:sym typeface="Karla"/>
              </a:rPr>
              <a:t>. </a:t>
            </a:r>
            <a:endParaRPr sz="120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200">
              <a:solidFill>
                <a:schemeClr val="dk1"/>
              </a:solidFill>
              <a:latin typeface="Karla"/>
              <a:ea typeface="Karla"/>
              <a:cs typeface="Karla"/>
              <a:sym typeface="Karla"/>
            </a:endParaRPr>
          </a:p>
          <a:p>
            <a:pPr indent="0" lvl="0" marL="457200" rtl="0" algn="l">
              <a:lnSpc>
                <a:spcPct val="115000"/>
              </a:lnSpc>
              <a:spcBef>
                <a:spcPts val="0"/>
              </a:spcBef>
              <a:spcAft>
                <a:spcPts val="0"/>
              </a:spcAft>
              <a:buNone/>
            </a:pPr>
            <a:r>
              <a:rPr b="1" lang="en" sz="1200">
                <a:solidFill>
                  <a:schemeClr val="dk1"/>
                </a:solidFill>
                <a:latin typeface="Karla"/>
                <a:ea typeface="Karla"/>
                <a:cs typeface="Karla"/>
                <a:sym typeface="Karla"/>
              </a:rPr>
              <a:t>Exemple :</a:t>
            </a:r>
            <a:endParaRPr b="1" sz="1200">
              <a:solidFill>
                <a:schemeClr val="dk1"/>
              </a:solidFill>
              <a:latin typeface="Karla"/>
              <a:ea typeface="Karla"/>
              <a:cs typeface="Karla"/>
              <a:sym typeface="Karla"/>
            </a:endParaRPr>
          </a:p>
          <a:p>
            <a:pPr indent="0" lvl="0" marL="457200" rtl="0" algn="l">
              <a:lnSpc>
                <a:spcPct val="115000"/>
              </a:lnSpc>
              <a:spcBef>
                <a:spcPts val="0"/>
              </a:spcBef>
              <a:spcAft>
                <a:spcPts val="0"/>
              </a:spcAft>
              <a:buNone/>
            </a:pPr>
            <a:r>
              <a:rPr lang="en" sz="1200">
                <a:solidFill>
                  <a:schemeClr val="dk1"/>
                </a:solidFill>
                <a:latin typeface="Karla"/>
                <a:ea typeface="Karla"/>
                <a:cs typeface="Karla"/>
                <a:sym typeface="Karla"/>
              </a:rPr>
              <a:t>String exemple = " anticonstitutionnel" ;</a:t>
            </a:r>
            <a:endParaRPr sz="1200">
              <a:solidFill>
                <a:schemeClr val="dk1"/>
              </a:solidFill>
              <a:latin typeface="Karla"/>
              <a:ea typeface="Karla"/>
              <a:cs typeface="Karla"/>
              <a:sym typeface="Karla"/>
            </a:endParaRPr>
          </a:p>
          <a:p>
            <a:pPr indent="0" lvl="0" marL="457200" rtl="0" algn="l">
              <a:lnSpc>
                <a:spcPct val="115000"/>
              </a:lnSpc>
              <a:spcBef>
                <a:spcPts val="0"/>
              </a:spcBef>
              <a:spcAft>
                <a:spcPts val="0"/>
              </a:spcAft>
              <a:buNone/>
            </a:pPr>
            <a:r>
              <a:rPr lang="en" sz="1200">
                <a:solidFill>
                  <a:schemeClr val="dk1"/>
                </a:solidFill>
                <a:latin typeface="Karla"/>
                <a:ea typeface="Karla"/>
                <a:cs typeface="Karla"/>
                <a:sym typeface="Karla"/>
              </a:rPr>
              <a:t>String avecDesEtoiles = </a:t>
            </a:r>
            <a:r>
              <a:rPr lang="en" sz="1200">
                <a:solidFill>
                  <a:srgbClr val="FF0000"/>
                </a:solidFill>
                <a:latin typeface="Karla"/>
                <a:ea typeface="Karla"/>
                <a:cs typeface="Karla"/>
                <a:sym typeface="Karla"/>
              </a:rPr>
              <a:t>exemple.substring(4, 16) </a:t>
            </a:r>
            <a:r>
              <a:rPr lang="en" sz="1200">
                <a:solidFill>
                  <a:schemeClr val="dk1"/>
                </a:solidFill>
                <a:latin typeface="Karla"/>
                <a:ea typeface="Karla"/>
                <a:cs typeface="Karla"/>
                <a:sym typeface="Karla"/>
              </a:rPr>
              <a:t>;</a:t>
            </a:r>
            <a:endParaRPr sz="1200">
              <a:solidFill>
                <a:schemeClr val="dk1"/>
              </a:solidFill>
              <a:latin typeface="Karla"/>
              <a:ea typeface="Karla"/>
              <a:cs typeface="Karla"/>
              <a:sym typeface="Karla"/>
            </a:endParaRPr>
          </a:p>
          <a:p>
            <a:pPr indent="0" lvl="0" marL="457200" rtl="0" algn="l">
              <a:lnSpc>
                <a:spcPct val="115000"/>
              </a:lnSpc>
              <a:spcBef>
                <a:spcPts val="0"/>
              </a:spcBef>
              <a:spcAft>
                <a:spcPts val="0"/>
              </a:spcAft>
              <a:buNone/>
            </a:pPr>
            <a:r>
              <a:rPr lang="en" sz="1200">
                <a:solidFill>
                  <a:schemeClr val="dk1"/>
                </a:solidFill>
                <a:latin typeface="Karla"/>
                <a:ea typeface="Karla"/>
                <a:cs typeface="Karla"/>
                <a:sym typeface="Karla"/>
              </a:rPr>
              <a:t>Ce code construit la nouvelle chaîne "constitution ".</a:t>
            </a:r>
            <a:endParaRPr sz="120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200">
              <a:solidFill>
                <a:schemeClr val="dk1"/>
              </a:solidFill>
              <a:latin typeface="Karla"/>
              <a:ea typeface="Karla"/>
              <a:cs typeface="Karla"/>
              <a:sym typeface="Karl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45" name="Shape 545"/>
        <p:cNvGrpSpPr/>
        <p:nvPr/>
      </p:nvGrpSpPr>
      <p:grpSpPr>
        <a:xfrm>
          <a:off x="0" y="0"/>
          <a:ext cx="0" cy="0"/>
          <a:chOff x="0" y="0"/>
          <a:chExt cx="0" cy="0"/>
        </a:xfrm>
      </p:grpSpPr>
      <p:sp>
        <p:nvSpPr>
          <p:cNvPr id="546" name="Google Shape;546;p71"/>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5.4.</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Tableaux Dynamiques</a:t>
            </a:r>
            <a:endParaRPr b="0">
              <a:solidFill>
                <a:schemeClr val="dk1"/>
              </a:solidFill>
              <a:latin typeface="Karla ExtraBold"/>
              <a:ea typeface="Karla ExtraBold"/>
              <a:cs typeface="Karla ExtraBold"/>
              <a:sym typeface="Karla ExtraBold"/>
            </a:endParaRPr>
          </a:p>
        </p:txBody>
      </p:sp>
      <p:sp>
        <p:nvSpPr>
          <p:cNvPr id="547" name="Google Shape;547;p7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8" name="Google Shape;548;p71"/>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52" name="Shape 552"/>
        <p:cNvGrpSpPr/>
        <p:nvPr/>
      </p:nvGrpSpPr>
      <p:grpSpPr>
        <a:xfrm>
          <a:off x="0" y="0"/>
          <a:ext cx="0" cy="0"/>
          <a:chOff x="0" y="0"/>
          <a:chExt cx="0" cy="0"/>
        </a:xfrm>
      </p:grpSpPr>
      <p:sp>
        <p:nvSpPr>
          <p:cNvPr id="553" name="Google Shape;553;p72"/>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Tableaux dynamiques</a:t>
            </a:r>
            <a:endParaRPr b="0" sz="2400">
              <a:solidFill>
                <a:schemeClr val="dk1"/>
              </a:solidFill>
              <a:latin typeface="Karla ExtraBold"/>
              <a:ea typeface="Karla ExtraBold"/>
              <a:cs typeface="Karla ExtraBold"/>
              <a:sym typeface="Karla ExtraBold"/>
            </a:endParaRPr>
          </a:p>
        </p:txBody>
      </p:sp>
      <p:sp>
        <p:nvSpPr>
          <p:cNvPr id="554" name="Google Shape;554;p7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5" name="Google Shape;555;p72"/>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56" name="Google Shape;556;p72"/>
          <p:cNvSpPr txBox="1"/>
          <p:nvPr/>
        </p:nvSpPr>
        <p:spPr>
          <a:xfrm>
            <a:off x="653025" y="1340350"/>
            <a:ext cx="6966600" cy="169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solidFill>
                  <a:schemeClr val="dk1"/>
                </a:solidFill>
                <a:latin typeface="Karla"/>
                <a:ea typeface="Karla"/>
                <a:cs typeface="Karla"/>
                <a:sym typeface="Karla"/>
              </a:rPr>
              <a:t>Nous avons vu en détail les tableaux de taille fixe dans les leçons précédentes.</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lang="en" sz="1450">
                <a:solidFill>
                  <a:schemeClr val="dk1"/>
                </a:solidFill>
                <a:latin typeface="Karla"/>
                <a:ea typeface="Karla"/>
                <a:cs typeface="Karla"/>
                <a:sym typeface="Karla"/>
              </a:rPr>
              <a:t>Nous allons maintenant étudier les tableaux dynamiques.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lang="en" sz="1450">
                <a:solidFill>
                  <a:schemeClr val="dk1"/>
                </a:solidFill>
                <a:latin typeface="Karla"/>
                <a:ea typeface="Karla"/>
                <a:cs typeface="Karla"/>
                <a:sym typeface="Karla"/>
              </a:rPr>
              <a:t>Les tableaux dynamiques ont la particularité de pouvoir changer de taille pendant  l’exécution du programme. </a:t>
            </a:r>
            <a:endParaRPr sz="1350">
              <a:solidFill>
                <a:schemeClr val="dk1"/>
              </a:solidFill>
              <a:latin typeface="Karla"/>
              <a:ea typeface="Karla"/>
              <a:cs typeface="Karla"/>
              <a:sym typeface="Karl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15" name="Shape 115"/>
        <p:cNvGrpSpPr/>
        <p:nvPr/>
      </p:nvGrpSpPr>
      <p:grpSpPr>
        <a:xfrm>
          <a:off x="0" y="0"/>
          <a:ext cx="0" cy="0"/>
          <a:chOff x="0" y="0"/>
          <a:chExt cx="0" cy="0"/>
        </a:xfrm>
      </p:grpSpPr>
      <p:sp>
        <p:nvSpPr>
          <p:cNvPr id="116" name="Google Shape;116;p1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7" name="Google Shape;117;p19"/>
          <p:cNvPicPr preferRelativeResize="0"/>
          <p:nvPr/>
        </p:nvPicPr>
        <p:blipFill>
          <a:blip r:embed="rId3">
            <a:alphaModFix/>
          </a:blip>
          <a:stretch>
            <a:fillRect/>
          </a:stretch>
        </p:blipFill>
        <p:spPr>
          <a:xfrm>
            <a:off x="653025" y="603725"/>
            <a:ext cx="951300" cy="951300"/>
          </a:xfrm>
          <a:prstGeom prst="rect">
            <a:avLst/>
          </a:prstGeom>
          <a:noFill/>
          <a:ln>
            <a:noFill/>
          </a:ln>
        </p:spPr>
      </p:pic>
      <p:sp>
        <p:nvSpPr>
          <p:cNvPr id="118" name="Google Shape;118;p19"/>
          <p:cNvSpPr txBox="1"/>
          <p:nvPr/>
        </p:nvSpPr>
        <p:spPr>
          <a:xfrm>
            <a:off x="644960" y="1539825"/>
            <a:ext cx="7755600" cy="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Roboto"/>
                <a:ea typeface="Roboto"/>
                <a:cs typeface="Roboto"/>
                <a:sym typeface="Roboto"/>
              </a:rPr>
              <a:t>MODULE JAVA</a:t>
            </a:r>
            <a:endParaRPr b="1" sz="4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Karla"/>
              <a:ea typeface="Karla"/>
              <a:cs typeface="Karla"/>
              <a:sym typeface="Karla"/>
            </a:endParaRPr>
          </a:p>
        </p:txBody>
      </p:sp>
      <p:sp>
        <p:nvSpPr>
          <p:cNvPr id="119" name="Google Shape;119;p19"/>
          <p:cNvSpPr txBox="1"/>
          <p:nvPr/>
        </p:nvSpPr>
        <p:spPr>
          <a:xfrm>
            <a:off x="676625" y="2491125"/>
            <a:ext cx="7755600" cy="12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1.Bases de la programmation en JAVA</a:t>
            </a:r>
            <a:endParaRPr b="1" sz="1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60" name="Shape 560"/>
        <p:cNvGrpSpPr/>
        <p:nvPr/>
      </p:nvGrpSpPr>
      <p:grpSpPr>
        <a:xfrm>
          <a:off x="0" y="0"/>
          <a:ext cx="0" cy="0"/>
          <a:chOff x="0" y="0"/>
          <a:chExt cx="0" cy="0"/>
        </a:xfrm>
      </p:grpSpPr>
      <p:sp>
        <p:nvSpPr>
          <p:cNvPr id="561" name="Google Shape;561;p73"/>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Déclaration et Initialisation</a:t>
            </a:r>
            <a:endParaRPr b="0" sz="2400">
              <a:solidFill>
                <a:schemeClr val="dk1"/>
              </a:solidFill>
              <a:latin typeface="Karla ExtraBold"/>
              <a:ea typeface="Karla ExtraBold"/>
              <a:cs typeface="Karla ExtraBold"/>
              <a:sym typeface="Karla ExtraBold"/>
            </a:endParaRPr>
          </a:p>
        </p:txBody>
      </p:sp>
      <p:sp>
        <p:nvSpPr>
          <p:cNvPr id="562" name="Google Shape;562;p7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3" name="Google Shape;563;p73"/>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64" name="Google Shape;564;p73"/>
          <p:cNvSpPr txBox="1"/>
          <p:nvPr/>
        </p:nvSpPr>
        <p:spPr>
          <a:xfrm>
            <a:off x="653025" y="1340350"/>
            <a:ext cx="6966600" cy="371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50">
                <a:solidFill>
                  <a:schemeClr val="dk1"/>
                </a:solidFill>
                <a:latin typeface="Karla"/>
                <a:ea typeface="Karla"/>
                <a:cs typeface="Karla"/>
                <a:sym typeface="Karla"/>
              </a:rPr>
              <a:t>Une variable correspondant à un tableau dynamique se déclare de la façon suivante :</a:t>
            </a:r>
            <a:endParaRPr sz="15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5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b="1" lang="en" sz="1550">
                <a:solidFill>
                  <a:schemeClr val="dk1"/>
                </a:solidFill>
                <a:latin typeface="Karla"/>
                <a:ea typeface="Karla"/>
                <a:cs typeface="Karla"/>
                <a:sym typeface="Karla"/>
              </a:rPr>
              <a:t>ArrayList&lt;type&gt; identificateur</a:t>
            </a:r>
            <a:r>
              <a:rPr lang="en" sz="1550">
                <a:solidFill>
                  <a:schemeClr val="dk1"/>
                </a:solidFill>
                <a:latin typeface="Karla"/>
                <a:ea typeface="Karla"/>
                <a:cs typeface="Karla"/>
                <a:sym typeface="Karla"/>
              </a:rPr>
              <a:t> ;</a:t>
            </a:r>
            <a:endParaRPr sz="15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5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b="1" lang="en" sz="1550">
                <a:solidFill>
                  <a:schemeClr val="dk1"/>
                </a:solidFill>
                <a:latin typeface="Karla"/>
                <a:ea typeface="Karla"/>
                <a:cs typeface="Karla"/>
                <a:sym typeface="Karla"/>
              </a:rPr>
              <a:t>où type est le type des éléments du tableau</a:t>
            </a:r>
            <a:r>
              <a:rPr lang="en" sz="1550">
                <a:solidFill>
                  <a:schemeClr val="dk1"/>
                </a:solidFill>
                <a:latin typeface="Karla"/>
                <a:ea typeface="Karla"/>
                <a:cs typeface="Karla"/>
                <a:sym typeface="Karla"/>
              </a:rPr>
              <a:t>. Ce type doit obligatoirement être un </a:t>
            </a:r>
            <a:r>
              <a:rPr b="1" lang="en" sz="1550">
                <a:solidFill>
                  <a:srgbClr val="FF0000"/>
                </a:solidFill>
                <a:latin typeface="Karla"/>
                <a:ea typeface="Karla"/>
                <a:cs typeface="Karla"/>
                <a:sym typeface="Karla"/>
              </a:rPr>
              <a:t>type évolué</a:t>
            </a:r>
            <a:r>
              <a:rPr lang="en" sz="1550">
                <a:solidFill>
                  <a:schemeClr val="dk1"/>
                </a:solidFill>
                <a:latin typeface="Karla"/>
                <a:ea typeface="Karla"/>
                <a:cs typeface="Karla"/>
                <a:sym typeface="Karla"/>
              </a:rPr>
              <a:t>.</a:t>
            </a:r>
            <a:endParaRPr sz="15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5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lang="en" sz="1550">
                <a:solidFill>
                  <a:schemeClr val="dk1"/>
                </a:solidFill>
                <a:latin typeface="Karla"/>
                <a:ea typeface="Karla"/>
                <a:cs typeface="Karla"/>
                <a:sym typeface="Karla"/>
              </a:rPr>
              <a:t>Un tableau dynamique initialement vide (sans aucun élément) s’initialise de la manière suivante :</a:t>
            </a:r>
            <a:endParaRPr sz="15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5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b="1" lang="en" sz="1550">
                <a:solidFill>
                  <a:schemeClr val="dk1"/>
                </a:solidFill>
                <a:latin typeface="Karla"/>
                <a:ea typeface="Karla"/>
                <a:cs typeface="Karla"/>
                <a:sym typeface="Karla"/>
              </a:rPr>
              <a:t>ArrayList&lt;type&gt; identificateur = new ArrayList&lt;type&gt;() ;</a:t>
            </a:r>
            <a:endParaRPr b="1" sz="15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550">
              <a:solidFill>
                <a:schemeClr val="dk1"/>
              </a:solidFill>
              <a:latin typeface="Karla"/>
              <a:ea typeface="Karla"/>
              <a:cs typeface="Karla"/>
              <a:sym typeface="Karl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68" name="Shape 568"/>
        <p:cNvGrpSpPr/>
        <p:nvPr/>
      </p:nvGrpSpPr>
      <p:grpSpPr>
        <a:xfrm>
          <a:off x="0" y="0"/>
          <a:ext cx="0" cy="0"/>
          <a:chOff x="0" y="0"/>
          <a:chExt cx="0" cy="0"/>
        </a:xfrm>
      </p:grpSpPr>
      <p:sp>
        <p:nvSpPr>
          <p:cNvPr id="569" name="Google Shape;569;p74"/>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Méthodes courantes</a:t>
            </a:r>
            <a:endParaRPr b="0" sz="2400">
              <a:solidFill>
                <a:schemeClr val="dk1"/>
              </a:solidFill>
              <a:latin typeface="Karla ExtraBold"/>
              <a:ea typeface="Karla ExtraBold"/>
              <a:cs typeface="Karla ExtraBold"/>
              <a:sym typeface="Karla ExtraBold"/>
            </a:endParaRPr>
          </a:p>
        </p:txBody>
      </p:sp>
      <p:sp>
        <p:nvSpPr>
          <p:cNvPr id="570" name="Google Shape;570;p7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1" name="Google Shape;571;p74"/>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72" name="Google Shape;572;p74"/>
          <p:cNvSpPr txBox="1"/>
          <p:nvPr/>
        </p:nvSpPr>
        <p:spPr>
          <a:xfrm>
            <a:off x="653025" y="1187950"/>
            <a:ext cx="6966600" cy="261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50">
                <a:solidFill>
                  <a:schemeClr val="dk1"/>
                </a:solidFill>
                <a:latin typeface="Karla"/>
                <a:ea typeface="Karla"/>
                <a:cs typeface="Karla"/>
                <a:sym typeface="Karla"/>
              </a:rPr>
              <a:t>Comme les String, de nombreuses méthodes sont spécifiques aux ArrayList. L’utilisation de ces méthodes se fait avec la syntaxe suivante :</a:t>
            </a:r>
            <a:endParaRPr sz="15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b="1" sz="1550">
              <a:solidFill>
                <a:srgbClr val="FF0000"/>
              </a:solidFill>
              <a:latin typeface="Karla"/>
              <a:ea typeface="Karla"/>
              <a:cs typeface="Karla"/>
              <a:sym typeface="Karla"/>
            </a:endParaRPr>
          </a:p>
          <a:p>
            <a:pPr indent="0" lvl="0" marL="0" rtl="0" algn="l">
              <a:lnSpc>
                <a:spcPct val="115000"/>
              </a:lnSpc>
              <a:spcBef>
                <a:spcPts val="0"/>
              </a:spcBef>
              <a:spcAft>
                <a:spcPts val="0"/>
              </a:spcAft>
              <a:buNone/>
            </a:pPr>
            <a:r>
              <a:t/>
            </a:r>
            <a:endParaRPr b="1" sz="1550">
              <a:solidFill>
                <a:srgbClr val="FF0000"/>
              </a:solidFill>
              <a:latin typeface="Karla"/>
              <a:ea typeface="Karla"/>
              <a:cs typeface="Karla"/>
              <a:sym typeface="Karla"/>
            </a:endParaRPr>
          </a:p>
          <a:p>
            <a:pPr indent="0" lvl="0" marL="0" rtl="0" algn="l">
              <a:lnSpc>
                <a:spcPct val="115000"/>
              </a:lnSpc>
              <a:spcBef>
                <a:spcPts val="0"/>
              </a:spcBef>
              <a:spcAft>
                <a:spcPts val="0"/>
              </a:spcAft>
              <a:buNone/>
            </a:pPr>
            <a:r>
              <a:rPr lang="en" sz="1550">
                <a:solidFill>
                  <a:schemeClr val="dk1"/>
                </a:solidFill>
                <a:latin typeface="Karla"/>
                <a:ea typeface="Karla"/>
                <a:cs typeface="Karla"/>
                <a:sym typeface="Karla"/>
              </a:rPr>
              <a:t>Voici les principales :</a:t>
            </a:r>
            <a:endParaRPr sz="1550">
              <a:solidFill>
                <a:schemeClr val="dk1"/>
              </a:solidFill>
              <a:latin typeface="Karla"/>
              <a:ea typeface="Karla"/>
              <a:cs typeface="Karla"/>
              <a:sym typeface="Karla"/>
            </a:endParaRPr>
          </a:p>
          <a:p>
            <a:pPr indent="-327025" lvl="0" marL="457200" rtl="0" algn="l">
              <a:lnSpc>
                <a:spcPct val="115000"/>
              </a:lnSpc>
              <a:spcBef>
                <a:spcPts val="0"/>
              </a:spcBef>
              <a:spcAft>
                <a:spcPts val="0"/>
              </a:spcAft>
              <a:buClr>
                <a:schemeClr val="dk1"/>
              </a:buClr>
              <a:buSzPts val="1550"/>
              <a:buFont typeface="Karla"/>
              <a:buChar char="❏"/>
            </a:pPr>
            <a:r>
              <a:rPr b="1" lang="en" sz="1550">
                <a:solidFill>
                  <a:schemeClr val="dk1"/>
                </a:solidFill>
                <a:latin typeface="Karla"/>
                <a:ea typeface="Karla"/>
                <a:cs typeface="Karla"/>
                <a:sym typeface="Karla"/>
              </a:rPr>
              <a:t>tableau.size()</a:t>
            </a:r>
            <a:r>
              <a:rPr lang="en" sz="1550">
                <a:solidFill>
                  <a:schemeClr val="dk1"/>
                </a:solidFill>
                <a:latin typeface="Karla"/>
                <a:ea typeface="Karla"/>
                <a:cs typeface="Karla"/>
                <a:sym typeface="Karla"/>
              </a:rPr>
              <a:t> renvoie la taille du tableau (de type int) ;</a:t>
            </a:r>
            <a:endParaRPr sz="1550">
              <a:solidFill>
                <a:schemeClr val="dk1"/>
              </a:solidFill>
              <a:latin typeface="Karla"/>
              <a:ea typeface="Karla"/>
              <a:cs typeface="Karla"/>
              <a:sym typeface="Karla"/>
            </a:endParaRPr>
          </a:p>
          <a:p>
            <a:pPr indent="-327025" lvl="0" marL="457200" rtl="0" algn="l">
              <a:lnSpc>
                <a:spcPct val="115000"/>
              </a:lnSpc>
              <a:spcBef>
                <a:spcPts val="0"/>
              </a:spcBef>
              <a:spcAft>
                <a:spcPts val="0"/>
              </a:spcAft>
              <a:buClr>
                <a:schemeClr val="dk1"/>
              </a:buClr>
              <a:buSzPts val="1550"/>
              <a:buFont typeface="Karla"/>
              <a:buChar char="❏"/>
            </a:pPr>
            <a:r>
              <a:rPr b="1" lang="en" sz="1550">
                <a:solidFill>
                  <a:schemeClr val="dk1"/>
                </a:solidFill>
                <a:latin typeface="Karla"/>
                <a:ea typeface="Karla"/>
                <a:cs typeface="Karla"/>
                <a:sym typeface="Karla"/>
              </a:rPr>
              <a:t>tableau.get(i) </a:t>
            </a:r>
            <a:r>
              <a:rPr lang="en" sz="1550">
                <a:solidFill>
                  <a:schemeClr val="dk1"/>
                </a:solidFill>
                <a:latin typeface="Karla"/>
                <a:ea typeface="Karla"/>
                <a:cs typeface="Karla"/>
                <a:sym typeface="Karla"/>
              </a:rPr>
              <a:t>renvoie l’élément à l’indice i dans le tableau (i doit être un entier compris entre 0 et tableau.size()-1) ;</a:t>
            </a:r>
            <a:endParaRPr sz="1550">
              <a:solidFill>
                <a:schemeClr val="dk1"/>
              </a:solidFill>
              <a:latin typeface="Karla"/>
              <a:ea typeface="Karla"/>
              <a:cs typeface="Karla"/>
              <a:sym typeface="Karla"/>
            </a:endParaRPr>
          </a:p>
          <a:p>
            <a:pPr indent="-327025" lvl="0" marL="457200" rtl="0" algn="l">
              <a:lnSpc>
                <a:spcPct val="115000"/>
              </a:lnSpc>
              <a:spcBef>
                <a:spcPts val="0"/>
              </a:spcBef>
              <a:spcAft>
                <a:spcPts val="0"/>
              </a:spcAft>
              <a:buClr>
                <a:schemeClr val="dk1"/>
              </a:buClr>
              <a:buSzPts val="1550"/>
              <a:buFont typeface="Karla"/>
              <a:buChar char="❏"/>
            </a:pPr>
            <a:r>
              <a:rPr b="1" lang="en" sz="1550">
                <a:solidFill>
                  <a:schemeClr val="dk1"/>
                </a:solidFill>
                <a:latin typeface="Karla"/>
                <a:ea typeface="Karla"/>
                <a:cs typeface="Karla"/>
                <a:sym typeface="Karla"/>
              </a:rPr>
              <a:t>tableau.add(valeur)</a:t>
            </a:r>
            <a:r>
              <a:rPr lang="en" sz="1550">
                <a:solidFill>
                  <a:schemeClr val="dk1"/>
                </a:solidFill>
                <a:latin typeface="Karla"/>
                <a:ea typeface="Karla"/>
                <a:cs typeface="Karla"/>
                <a:sym typeface="Karla"/>
              </a:rPr>
              <a:t> ajoute valeur à la fin de tableau ;</a:t>
            </a:r>
            <a:endParaRPr sz="1550">
              <a:solidFill>
                <a:schemeClr val="dk1"/>
              </a:solidFill>
              <a:latin typeface="Karla"/>
              <a:ea typeface="Karla"/>
              <a:cs typeface="Karla"/>
              <a:sym typeface="Karl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76" name="Shape 576"/>
        <p:cNvGrpSpPr/>
        <p:nvPr/>
      </p:nvGrpSpPr>
      <p:grpSpPr>
        <a:xfrm>
          <a:off x="0" y="0"/>
          <a:ext cx="0" cy="0"/>
          <a:chOff x="0" y="0"/>
          <a:chExt cx="0" cy="0"/>
        </a:xfrm>
      </p:grpSpPr>
      <p:sp>
        <p:nvSpPr>
          <p:cNvPr id="577" name="Google Shape;577;p7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8" name="Google Shape;578;p75"/>
          <p:cNvPicPr preferRelativeResize="0"/>
          <p:nvPr/>
        </p:nvPicPr>
        <p:blipFill>
          <a:blip r:embed="rId3">
            <a:alphaModFix/>
          </a:blip>
          <a:stretch>
            <a:fillRect/>
          </a:stretch>
        </p:blipFill>
        <p:spPr>
          <a:xfrm>
            <a:off x="653025" y="603725"/>
            <a:ext cx="951300" cy="951300"/>
          </a:xfrm>
          <a:prstGeom prst="rect">
            <a:avLst/>
          </a:prstGeom>
          <a:noFill/>
          <a:ln>
            <a:noFill/>
          </a:ln>
        </p:spPr>
      </p:pic>
      <p:sp>
        <p:nvSpPr>
          <p:cNvPr id="579" name="Google Shape;579;p75"/>
          <p:cNvSpPr txBox="1"/>
          <p:nvPr/>
        </p:nvSpPr>
        <p:spPr>
          <a:xfrm>
            <a:off x="644960" y="1539825"/>
            <a:ext cx="7755600" cy="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Roboto"/>
                <a:ea typeface="Roboto"/>
                <a:cs typeface="Roboto"/>
                <a:sym typeface="Roboto"/>
              </a:rPr>
              <a:t>MODULE JAVA</a:t>
            </a:r>
            <a:endParaRPr b="1" sz="4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Karla"/>
              <a:ea typeface="Karla"/>
              <a:cs typeface="Karla"/>
              <a:sym typeface="Karla"/>
            </a:endParaRPr>
          </a:p>
        </p:txBody>
      </p:sp>
      <p:sp>
        <p:nvSpPr>
          <p:cNvPr id="580" name="Google Shape;580;p75"/>
          <p:cNvSpPr txBox="1"/>
          <p:nvPr/>
        </p:nvSpPr>
        <p:spPr>
          <a:xfrm>
            <a:off x="676625" y="2491125"/>
            <a:ext cx="7755600" cy="12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6</a:t>
            </a:r>
            <a:r>
              <a:rPr b="1" lang="en" sz="2400">
                <a:solidFill>
                  <a:srgbClr val="FFFFFF"/>
                </a:solidFill>
                <a:latin typeface="Roboto"/>
                <a:ea typeface="Roboto"/>
                <a:cs typeface="Roboto"/>
                <a:sym typeface="Roboto"/>
              </a:rPr>
              <a:t>.Fonctions(Méthodes en Java)</a:t>
            </a:r>
            <a:endParaRPr b="1" sz="1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84" name="Shape 584"/>
        <p:cNvGrpSpPr/>
        <p:nvPr/>
      </p:nvGrpSpPr>
      <p:grpSpPr>
        <a:xfrm>
          <a:off x="0" y="0"/>
          <a:ext cx="0" cy="0"/>
          <a:chOff x="0" y="0"/>
          <a:chExt cx="0" cy="0"/>
        </a:xfrm>
      </p:grpSpPr>
      <p:sp>
        <p:nvSpPr>
          <p:cNvPr id="585" name="Google Shape;585;p76"/>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6</a:t>
            </a:r>
            <a:r>
              <a:rPr b="0" lang="en" sz="7200">
                <a:solidFill>
                  <a:srgbClr val="E2001A"/>
                </a:solidFill>
                <a:latin typeface="Karla ExtraBold"/>
                <a:ea typeface="Karla ExtraBold"/>
                <a:cs typeface="Karla ExtraBold"/>
                <a:sym typeface="Karla ExtraBold"/>
              </a:rPr>
              <a:t>.1.</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Introduction</a:t>
            </a:r>
            <a:endParaRPr b="0">
              <a:solidFill>
                <a:schemeClr val="dk1"/>
              </a:solidFill>
              <a:latin typeface="Karla ExtraBold"/>
              <a:ea typeface="Karla ExtraBold"/>
              <a:cs typeface="Karla ExtraBold"/>
              <a:sym typeface="Karla ExtraBold"/>
            </a:endParaRPr>
          </a:p>
        </p:txBody>
      </p:sp>
      <p:sp>
        <p:nvSpPr>
          <p:cNvPr id="586" name="Google Shape;586;p7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7" name="Google Shape;587;p76"/>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91" name="Shape 591"/>
        <p:cNvGrpSpPr/>
        <p:nvPr/>
      </p:nvGrpSpPr>
      <p:grpSpPr>
        <a:xfrm>
          <a:off x="0" y="0"/>
          <a:ext cx="0" cy="0"/>
          <a:chOff x="0" y="0"/>
          <a:chExt cx="0" cy="0"/>
        </a:xfrm>
      </p:grpSpPr>
      <p:sp>
        <p:nvSpPr>
          <p:cNvPr id="592" name="Google Shape;592;p77"/>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Méthodes courantes</a:t>
            </a:r>
            <a:endParaRPr b="0" sz="2400">
              <a:solidFill>
                <a:schemeClr val="dk1"/>
              </a:solidFill>
              <a:latin typeface="Karla ExtraBold"/>
              <a:ea typeface="Karla ExtraBold"/>
              <a:cs typeface="Karla ExtraBold"/>
              <a:sym typeface="Karla ExtraBold"/>
            </a:endParaRPr>
          </a:p>
        </p:txBody>
      </p:sp>
      <p:sp>
        <p:nvSpPr>
          <p:cNvPr id="593" name="Google Shape;593;p7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4" name="Google Shape;594;p77"/>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95" name="Google Shape;595;p77"/>
          <p:cNvSpPr txBox="1"/>
          <p:nvPr/>
        </p:nvSpPr>
        <p:spPr>
          <a:xfrm>
            <a:off x="653025" y="1264150"/>
            <a:ext cx="6966600" cy="271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solidFill>
                  <a:schemeClr val="dk1"/>
                </a:solidFill>
                <a:latin typeface="Karla"/>
                <a:ea typeface="Karla"/>
                <a:cs typeface="Karla"/>
                <a:sym typeface="Karla"/>
              </a:rPr>
              <a:t>Les fonctions en programmation </a:t>
            </a:r>
            <a:r>
              <a:rPr b="1" lang="en" sz="1450">
                <a:solidFill>
                  <a:schemeClr val="dk1"/>
                </a:solidFill>
                <a:latin typeface="Karla"/>
                <a:ea typeface="Karla"/>
                <a:cs typeface="Karla"/>
                <a:sym typeface="Karla"/>
              </a:rPr>
              <a:t>sont des traitements</a:t>
            </a:r>
            <a:r>
              <a:rPr lang="en" sz="1450">
                <a:solidFill>
                  <a:schemeClr val="dk1"/>
                </a:solidFill>
                <a:latin typeface="Karla"/>
                <a:ea typeface="Karla"/>
                <a:cs typeface="Karla"/>
                <a:sym typeface="Karla"/>
              </a:rPr>
              <a:t>, </a:t>
            </a:r>
            <a:r>
              <a:rPr b="1" lang="en" sz="1450">
                <a:solidFill>
                  <a:schemeClr val="dk1"/>
                </a:solidFill>
                <a:latin typeface="Karla"/>
                <a:ea typeface="Karla"/>
                <a:cs typeface="Karla"/>
                <a:sym typeface="Karla"/>
              </a:rPr>
              <a:t>qui agissent sur</a:t>
            </a:r>
            <a:r>
              <a:rPr lang="en" sz="1450">
                <a:solidFill>
                  <a:schemeClr val="dk1"/>
                </a:solidFill>
                <a:latin typeface="Karla"/>
                <a:ea typeface="Karla"/>
                <a:cs typeface="Karla"/>
                <a:sym typeface="Karla"/>
              </a:rPr>
              <a:t> </a:t>
            </a:r>
            <a:r>
              <a:rPr b="1" lang="en" sz="1450">
                <a:solidFill>
                  <a:schemeClr val="dk1"/>
                </a:solidFill>
                <a:latin typeface="Karla"/>
                <a:ea typeface="Karla"/>
                <a:cs typeface="Karla"/>
                <a:sym typeface="Karla"/>
              </a:rPr>
              <a:t>des données</a:t>
            </a:r>
            <a:r>
              <a:rPr lang="en" sz="1450">
                <a:solidFill>
                  <a:schemeClr val="dk1"/>
                </a:solidFill>
                <a:latin typeface="Karla"/>
                <a:ea typeface="Karla"/>
                <a:cs typeface="Karla"/>
                <a:sym typeface="Karla"/>
              </a:rPr>
              <a:t>.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lang="en" sz="1450">
                <a:solidFill>
                  <a:schemeClr val="dk1"/>
                </a:solidFill>
                <a:latin typeface="Karla"/>
                <a:ea typeface="Karla"/>
                <a:cs typeface="Karla"/>
                <a:sym typeface="Karla"/>
              </a:rPr>
              <a:t>Dans un </a:t>
            </a:r>
            <a:r>
              <a:rPr b="1" lang="en" sz="1450">
                <a:solidFill>
                  <a:schemeClr val="dk1"/>
                </a:solidFill>
                <a:latin typeface="Karla"/>
                <a:ea typeface="Karla"/>
                <a:cs typeface="Karla"/>
                <a:sym typeface="Karla"/>
              </a:rPr>
              <a:t>langage orienté objet</a:t>
            </a:r>
            <a:r>
              <a:rPr lang="en" sz="1450">
                <a:solidFill>
                  <a:schemeClr val="dk1"/>
                </a:solidFill>
                <a:latin typeface="Karla"/>
                <a:ea typeface="Karla"/>
                <a:cs typeface="Karla"/>
                <a:sym typeface="Karla"/>
              </a:rPr>
              <a:t> comme le Java, on utilisera l’appellation </a:t>
            </a:r>
            <a:r>
              <a:rPr b="1" lang="en" sz="1450">
                <a:solidFill>
                  <a:schemeClr val="dk1"/>
                </a:solidFill>
                <a:latin typeface="Karla"/>
                <a:ea typeface="Karla"/>
                <a:cs typeface="Karla"/>
                <a:sym typeface="Karla"/>
              </a:rPr>
              <a:t>méthode</a:t>
            </a:r>
            <a:r>
              <a:rPr lang="en" sz="1450">
                <a:solidFill>
                  <a:schemeClr val="dk1"/>
                </a:solidFill>
                <a:latin typeface="Karla"/>
                <a:ea typeface="Karla"/>
                <a:cs typeface="Karla"/>
                <a:sym typeface="Karla"/>
              </a:rPr>
              <a:t> plutôt que </a:t>
            </a:r>
            <a:r>
              <a:rPr b="1" lang="en" sz="1450">
                <a:solidFill>
                  <a:schemeClr val="dk1"/>
                </a:solidFill>
                <a:latin typeface="Karla"/>
                <a:ea typeface="Karla"/>
                <a:cs typeface="Karla"/>
                <a:sym typeface="Karla"/>
              </a:rPr>
              <a:t>fonction</a:t>
            </a:r>
            <a:r>
              <a:rPr lang="en" sz="1450">
                <a:solidFill>
                  <a:schemeClr val="dk1"/>
                </a:solidFill>
                <a:latin typeface="Karla"/>
                <a:ea typeface="Karla"/>
                <a:cs typeface="Karla"/>
                <a:sym typeface="Karla"/>
              </a:rPr>
              <a:t>.</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lang="en" sz="1450">
                <a:solidFill>
                  <a:schemeClr val="dk1"/>
                </a:solidFill>
                <a:latin typeface="Karla"/>
                <a:ea typeface="Karla"/>
                <a:cs typeface="Karla"/>
                <a:sym typeface="Karla"/>
              </a:rPr>
              <a:t>Les méthodes sont des portions de code que l’on définit à un endroit du programme et que l’on peut appeler depuis n’importe quel autre endroit de notre code.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450">
              <a:solidFill>
                <a:schemeClr val="dk1"/>
              </a:solidFill>
              <a:latin typeface="Karla"/>
              <a:ea typeface="Karla"/>
              <a:cs typeface="Karla"/>
              <a:sym typeface="Karla"/>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99" name="Shape 599"/>
        <p:cNvGrpSpPr/>
        <p:nvPr/>
      </p:nvGrpSpPr>
      <p:grpSpPr>
        <a:xfrm>
          <a:off x="0" y="0"/>
          <a:ext cx="0" cy="0"/>
          <a:chOff x="0" y="0"/>
          <a:chExt cx="0" cy="0"/>
        </a:xfrm>
      </p:grpSpPr>
      <p:sp>
        <p:nvSpPr>
          <p:cNvPr id="600" name="Google Shape;600;p78"/>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Instruction “return”</a:t>
            </a:r>
            <a:endParaRPr b="0" sz="2400">
              <a:solidFill>
                <a:schemeClr val="dk1"/>
              </a:solidFill>
              <a:latin typeface="Karla ExtraBold"/>
              <a:ea typeface="Karla ExtraBold"/>
              <a:cs typeface="Karla ExtraBold"/>
              <a:sym typeface="Karla ExtraBold"/>
            </a:endParaRPr>
          </a:p>
        </p:txBody>
      </p:sp>
      <p:sp>
        <p:nvSpPr>
          <p:cNvPr id="601" name="Google Shape;601;p7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2" name="Google Shape;602;p78"/>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603" name="Google Shape;603;p78"/>
          <p:cNvSpPr txBox="1"/>
          <p:nvPr/>
        </p:nvSpPr>
        <p:spPr>
          <a:xfrm>
            <a:off x="653025" y="1264150"/>
            <a:ext cx="6966600" cy="166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450">
                <a:solidFill>
                  <a:schemeClr val="dk1"/>
                </a:solidFill>
                <a:latin typeface="Karla"/>
                <a:ea typeface="Karla"/>
                <a:cs typeface="Karla"/>
                <a:sym typeface="Karla"/>
              </a:rPr>
              <a:t>L’instruction return fait deux choses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Clr>
                <a:schemeClr val="dk1"/>
              </a:buClr>
              <a:buSzPts val="1100"/>
              <a:buFont typeface="Arial"/>
              <a:buNone/>
            </a:pPr>
            <a:r>
              <a:t/>
            </a:r>
            <a:endParaRPr sz="1450">
              <a:solidFill>
                <a:schemeClr val="dk1"/>
              </a:solidFill>
              <a:latin typeface="Karla"/>
              <a:ea typeface="Karla"/>
              <a:cs typeface="Karla"/>
              <a:sym typeface="Karla"/>
            </a:endParaRPr>
          </a:p>
          <a:p>
            <a:pPr indent="-320675" lvl="0" marL="457200" rtl="0" algn="l">
              <a:lnSpc>
                <a:spcPct val="115000"/>
              </a:lnSpc>
              <a:spcBef>
                <a:spcPts val="0"/>
              </a:spcBef>
              <a:spcAft>
                <a:spcPts val="0"/>
              </a:spcAft>
              <a:buClr>
                <a:schemeClr val="dk1"/>
              </a:buClr>
              <a:buSzPts val="1450"/>
              <a:buFont typeface="Karla"/>
              <a:buChar char="❏"/>
            </a:pPr>
            <a:r>
              <a:rPr lang="en" sz="1450">
                <a:solidFill>
                  <a:schemeClr val="dk1"/>
                </a:solidFill>
                <a:latin typeface="Karla"/>
                <a:ea typeface="Karla"/>
                <a:cs typeface="Karla"/>
                <a:sym typeface="Karla"/>
              </a:rPr>
              <a:t>Elle précise la valeur qui sera fournie par la méthode en résultat.</a:t>
            </a:r>
            <a:br>
              <a:rPr lang="en" sz="1450">
                <a:solidFill>
                  <a:schemeClr val="dk1"/>
                </a:solidFill>
                <a:latin typeface="Karla"/>
                <a:ea typeface="Karla"/>
                <a:cs typeface="Karla"/>
                <a:sym typeface="Karla"/>
              </a:rPr>
            </a:br>
            <a:endParaRPr sz="1450">
              <a:solidFill>
                <a:schemeClr val="dk1"/>
              </a:solidFill>
              <a:latin typeface="Karla"/>
              <a:ea typeface="Karla"/>
              <a:cs typeface="Karla"/>
              <a:sym typeface="Karla"/>
            </a:endParaRPr>
          </a:p>
          <a:p>
            <a:pPr indent="-320675" lvl="0" marL="457200" rtl="0" algn="l">
              <a:lnSpc>
                <a:spcPct val="115000"/>
              </a:lnSpc>
              <a:spcBef>
                <a:spcPts val="0"/>
              </a:spcBef>
              <a:spcAft>
                <a:spcPts val="0"/>
              </a:spcAft>
              <a:buClr>
                <a:schemeClr val="dk1"/>
              </a:buClr>
              <a:buSzPts val="1450"/>
              <a:buFont typeface="Karla"/>
              <a:buChar char="❏"/>
            </a:pPr>
            <a:r>
              <a:rPr lang="en" sz="1450">
                <a:solidFill>
                  <a:schemeClr val="dk1"/>
                </a:solidFill>
                <a:latin typeface="Karla"/>
                <a:ea typeface="Karla"/>
                <a:cs typeface="Karla"/>
                <a:sym typeface="Karla"/>
              </a:rPr>
              <a:t>Elle </a:t>
            </a:r>
            <a:r>
              <a:rPr b="1" lang="en" sz="1450">
                <a:solidFill>
                  <a:schemeClr val="dk1"/>
                </a:solidFill>
                <a:latin typeface="Karla"/>
                <a:ea typeface="Karla"/>
                <a:cs typeface="Karla"/>
                <a:sym typeface="Karla"/>
              </a:rPr>
              <a:t>met fin à l’exécution</a:t>
            </a:r>
            <a:r>
              <a:rPr lang="en" sz="1450">
                <a:solidFill>
                  <a:schemeClr val="dk1"/>
                </a:solidFill>
                <a:latin typeface="Karla"/>
                <a:ea typeface="Karla"/>
                <a:cs typeface="Karla"/>
                <a:sym typeface="Karla"/>
              </a:rPr>
              <a:t> des instructions de la méthode.</a:t>
            </a:r>
            <a:br>
              <a:rPr lang="en" sz="1450">
                <a:solidFill>
                  <a:schemeClr val="dk1"/>
                </a:solidFill>
                <a:latin typeface="Karla"/>
                <a:ea typeface="Karla"/>
                <a:cs typeface="Karla"/>
                <a:sym typeface="Karla"/>
              </a:rPr>
            </a:br>
            <a:endParaRPr sz="1250">
              <a:solidFill>
                <a:schemeClr val="dk1"/>
              </a:solidFill>
              <a:latin typeface="Karla"/>
              <a:ea typeface="Karla"/>
              <a:cs typeface="Karla"/>
              <a:sym typeface="Karl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07" name="Shape 607"/>
        <p:cNvGrpSpPr/>
        <p:nvPr/>
      </p:nvGrpSpPr>
      <p:grpSpPr>
        <a:xfrm>
          <a:off x="0" y="0"/>
          <a:ext cx="0" cy="0"/>
          <a:chOff x="0" y="0"/>
          <a:chExt cx="0" cy="0"/>
        </a:xfrm>
      </p:grpSpPr>
      <p:sp>
        <p:nvSpPr>
          <p:cNvPr id="608" name="Google Shape;608;p79"/>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Méthode “main”</a:t>
            </a:r>
            <a:endParaRPr b="0" sz="2400">
              <a:solidFill>
                <a:schemeClr val="dk1"/>
              </a:solidFill>
              <a:latin typeface="Karla ExtraBold"/>
              <a:ea typeface="Karla ExtraBold"/>
              <a:cs typeface="Karla ExtraBold"/>
              <a:sym typeface="Karla ExtraBold"/>
            </a:endParaRPr>
          </a:p>
        </p:txBody>
      </p:sp>
      <p:sp>
        <p:nvSpPr>
          <p:cNvPr id="609" name="Google Shape;609;p7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0" name="Google Shape;610;p79"/>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611" name="Google Shape;611;p79"/>
          <p:cNvSpPr txBox="1"/>
          <p:nvPr/>
        </p:nvSpPr>
        <p:spPr>
          <a:xfrm>
            <a:off x="653025" y="1264150"/>
            <a:ext cx="6966600" cy="271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450">
                <a:solidFill>
                  <a:schemeClr val="dk1"/>
                </a:solidFill>
                <a:latin typeface="Karla"/>
                <a:ea typeface="Karla"/>
                <a:cs typeface="Karla"/>
                <a:sym typeface="Karla"/>
              </a:rPr>
              <a:t>Nous utilisons, dans tous nos programmes depuis le début, une méthode spéciale : la méthode </a:t>
            </a:r>
            <a:r>
              <a:rPr b="1" lang="en" sz="1450">
                <a:solidFill>
                  <a:schemeClr val="dk1"/>
                </a:solidFill>
                <a:latin typeface="Karla"/>
                <a:ea typeface="Karla"/>
                <a:cs typeface="Karla"/>
                <a:sym typeface="Karla"/>
              </a:rPr>
              <a:t>main</a:t>
            </a:r>
            <a:r>
              <a:rPr lang="en" sz="1450">
                <a:solidFill>
                  <a:schemeClr val="dk1"/>
                </a:solidFill>
                <a:latin typeface="Karla"/>
                <a:ea typeface="Karla"/>
                <a:cs typeface="Karla"/>
                <a:sym typeface="Karla"/>
              </a:rPr>
              <a:t>.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Clr>
                <a:schemeClr val="dk1"/>
              </a:buClr>
              <a:buSzPts val="1100"/>
              <a:buFont typeface="Arial"/>
              <a:buNone/>
            </a:pPr>
            <a:r>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Clr>
                <a:schemeClr val="dk1"/>
              </a:buClr>
              <a:buSzPts val="1100"/>
              <a:buFont typeface="Arial"/>
              <a:buNone/>
            </a:pPr>
            <a:r>
              <a:rPr lang="en" sz="1450">
                <a:solidFill>
                  <a:schemeClr val="dk1"/>
                </a:solidFill>
                <a:latin typeface="Karla"/>
                <a:ea typeface="Karla"/>
                <a:cs typeface="Karla"/>
                <a:sym typeface="Karla"/>
              </a:rPr>
              <a:t>Par convention, tout programme Java doit avoir une méthode </a:t>
            </a:r>
            <a:r>
              <a:rPr b="1" lang="en" sz="1450">
                <a:solidFill>
                  <a:schemeClr val="dk1"/>
                </a:solidFill>
                <a:latin typeface="Karla"/>
                <a:ea typeface="Karla"/>
                <a:cs typeface="Karla"/>
                <a:sym typeface="Karla"/>
              </a:rPr>
              <a:t>main</a:t>
            </a:r>
            <a:r>
              <a:rPr lang="en" sz="1450">
                <a:solidFill>
                  <a:schemeClr val="dk1"/>
                </a:solidFill>
                <a:latin typeface="Karla"/>
                <a:ea typeface="Karla"/>
                <a:cs typeface="Karla"/>
                <a:sym typeface="Karla"/>
              </a:rPr>
              <a:t>. Cette </a:t>
            </a:r>
            <a:r>
              <a:rPr b="1" lang="en" sz="1450">
                <a:solidFill>
                  <a:schemeClr val="dk1"/>
                </a:solidFill>
                <a:latin typeface="Karla"/>
                <a:ea typeface="Karla"/>
                <a:cs typeface="Karla"/>
                <a:sym typeface="Karla"/>
              </a:rPr>
              <a:t>méthode est la première méthode qui est appelée dans notre programme</a:t>
            </a:r>
            <a:r>
              <a:rPr lang="en" sz="1450">
                <a:solidFill>
                  <a:schemeClr val="dk1"/>
                </a:solidFill>
                <a:latin typeface="Karla"/>
                <a:ea typeface="Karla"/>
                <a:cs typeface="Karla"/>
                <a:sym typeface="Karla"/>
              </a:rPr>
              <a:t>.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Clr>
                <a:schemeClr val="dk1"/>
              </a:buClr>
              <a:buSzPts val="1100"/>
              <a:buFont typeface="Arial"/>
              <a:buNone/>
            </a:pPr>
            <a:r>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Clr>
                <a:schemeClr val="dk1"/>
              </a:buClr>
              <a:buSzPts val="1100"/>
              <a:buFont typeface="Arial"/>
              <a:buNone/>
            </a:pPr>
            <a:r>
              <a:rPr lang="en" sz="1450">
                <a:solidFill>
                  <a:schemeClr val="dk1"/>
                </a:solidFill>
                <a:latin typeface="Karla"/>
                <a:ea typeface="Karla"/>
                <a:cs typeface="Karla"/>
                <a:sym typeface="Karla"/>
              </a:rPr>
              <a:t>L’entête autorisée pour la méthode main est la suivante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Clr>
                <a:schemeClr val="dk1"/>
              </a:buClr>
              <a:buSzPts val="1100"/>
              <a:buFont typeface="Arial"/>
              <a:buNone/>
            </a:pPr>
            <a:r>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latin typeface="Karla"/>
                <a:ea typeface="Karla"/>
                <a:cs typeface="Karla"/>
                <a:sym typeface="Karla"/>
              </a:rPr>
              <a:t>public static void </a:t>
            </a:r>
            <a:r>
              <a:rPr b="1" lang="en" sz="1450">
                <a:solidFill>
                  <a:srgbClr val="FF0000"/>
                </a:solidFill>
                <a:latin typeface="Karla"/>
                <a:ea typeface="Karla"/>
                <a:cs typeface="Karla"/>
                <a:sym typeface="Karla"/>
              </a:rPr>
              <a:t>main</a:t>
            </a:r>
            <a:r>
              <a:rPr b="1" lang="en" sz="1450">
                <a:solidFill>
                  <a:schemeClr val="dk1"/>
                </a:solidFill>
                <a:latin typeface="Karla"/>
                <a:ea typeface="Karla"/>
                <a:cs typeface="Karla"/>
                <a:sym typeface="Karla"/>
              </a:rPr>
              <a:t>(String[] args)</a:t>
            </a:r>
            <a:endParaRPr b="1" sz="1450">
              <a:solidFill>
                <a:schemeClr val="dk1"/>
              </a:solidFill>
              <a:latin typeface="Karla"/>
              <a:ea typeface="Karla"/>
              <a:cs typeface="Karla"/>
              <a:sym typeface="Karla"/>
            </a:endParaRPr>
          </a:p>
          <a:p>
            <a:pPr indent="0" lvl="0" marL="0" rtl="0" algn="l">
              <a:lnSpc>
                <a:spcPct val="115000"/>
              </a:lnSpc>
              <a:spcBef>
                <a:spcPts val="0"/>
              </a:spcBef>
              <a:spcAft>
                <a:spcPts val="0"/>
              </a:spcAft>
              <a:buClr>
                <a:schemeClr val="dk1"/>
              </a:buClr>
              <a:buSzPts val="1100"/>
              <a:buFont typeface="Arial"/>
              <a:buNone/>
            </a:pPr>
            <a:r>
              <a:t/>
            </a:r>
            <a:endParaRPr sz="1450">
              <a:solidFill>
                <a:schemeClr val="dk1"/>
              </a:solidFill>
              <a:latin typeface="Karla"/>
              <a:ea typeface="Karla"/>
              <a:cs typeface="Karla"/>
              <a:sym typeface="Karl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15" name="Shape 615"/>
        <p:cNvGrpSpPr/>
        <p:nvPr/>
      </p:nvGrpSpPr>
      <p:grpSpPr>
        <a:xfrm>
          <a:off x="0" y="0"/>
          <a:ext cx="0" cy="0"/>
          <a:chOff x="0" y="0"/>
          <a:chExt cx="0" cy="0"/>
        </a:xfrm>
      </p:grpSpPr>
      <p:sp>
        <p:nvSpPr>
          <p:cNvPr id="616" name="Google Shape;616;p80"/>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6.2.</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Appel/Invocation</a:t>
            </a:r>
            <a:endParaRPr b="0">
              <a:solidFill>
                <a:schemeClr val="dk1"/>
              </a:solidFill>
              <a:latin typeface="Karla ExtraBold"/>
              <a:ea typeface="Karla ExtraBold"/>
              <a:cs typeface="Karla ExtraBold"/>
              <a:sym typeface="Karla ExtraBold"/>
            </a:endParaRPr>
          </a:p>
        </p:txBody>
      </p:sp>
      <p:sp>
        <p:nvSpPr>
          <p:cNvPr id="617" name="Google Shape;617;p8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8" name="Google Shape;618;p80"/>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22" name="Shape 622"/>
        <p:cNvGrpSpPr/>
        <p:nvPr/>
      </p:nvGrpSpPr>
      <p:grpSpPr>
        <a:xfrm>
          <a:off x="0" y="0"/>
          <a:ext cx="0" cy="0"/>
          <a:chOff x="0" y="0"/>
          <a:chExt cx="0" cy="0"/>
        </a:xfrm>
      </p:grpSpPr>
      <p:sp>
        <p:nvSpPr>
          <p:cNvPr id="623" name="Google Shape;623;p81"/>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Appel de la méthode</a:t>
            </a:r>
            <a:endParaRPr b="0" sz="2400">
              <a:solidFill>
                <a:schemeClr val="dk1"/>
              </a:solidFill>
              <a:latin typeface="Karla ExtraBold"/>
              <a:ea typeface="Karla ExtraBold"/>
              <a:cs typeface="Karla ExtraBold"/>
              <a:sym typeface="Karla ExtraBold"/>
            </a:endParaRPr>
          </a:p>
        </p:txBody>
      </p:sp>
      <p:sp>
        <p:nvSpPr>
          <p:cNvPr id="624" name="Google Shape;624;p8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5" name="Google Shape;625;p81"/>
          <p:cNvPicPr preferRelativeResize="0"/>
          <p:nvPr/>
        </p:nvPicPr>
        <p:blipFill>
          <a:blip r:embed="rId3">
            <a:alphaModFix/>
          </a:blip>
          <a:stretch>
            <a:fillRect/>
          </a:stretch>
        </p:blipFill>
        <p:spPr>
          <a:xfrm>
            <a:off x="653025" y="527525"/>
            <a:ext cx="645550" cy="645550"/>
          </a:xfrm>
          <a:prstGeom prst="rect">
            <a:avLst/>
          </a:prstGeom>
          <a:noFill/>
          <a:ln>
            <a:noFill/>
          </a:ln>
        </p:spPr>
      </p:pic>
      <p:pic>
        <p:nvPicPr>
          <p:cNvPr id="626" name="Google Shape;626;p81"/>
          <p:cNvPicPr preferRelativeResize="0"/>
          <p:nvPr/>
        </p:nvPicPr>
        <p:blipFill>
          <a:blip r:embed="rId4">
            <a:alphaModFix/>
          </a:blip>
          <a:stretch>
            <a:fillRect/>
          </a:stretch>
        </p:blipFill>
        <p:spPr>
          <a:xfrm>
            <a:off x="653025" y="1319950"/>
            <a:ext cx="7460175" cy="3561475"/>
          </a:xfrm>
          <a:prstGeom prst="rect">
            <a:avLst/>
          </a:prstGeom>
          <a:noFill/>
          <a:ln>
            <a:noFill/>
          </a:ln>
        </p:spPr>
      </p:pic>
      <p:sp>
        <p:nvSpPr>
          <p:cNvPr id="627" name="Google Shape;627;p81"/>
          <p:cNvSpPr txBox="1"/>
          <p:nvPr/>
        </p:nvSpPr>
        <p:spPr>
          <a:xfrm>
            <a:off x="2282375" y="3902650"/>
            <a:ext cx="2855100" cy="400200"/>
          </a:xfrm>
          <a:prstGeom prst="rect">
            <a:avLst/>
          </a:prstGeom>
          <a:noFill/>
          <a:ln cap="flat" cmpd="sng" w="28575">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Karla"/>
              <a:ea typeface="Karla"/>
              <a:cs typeface="Karla"/>
              <a:sym typeface="Karla"/>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31" name="Shape 631"/>
        <p:cNvGrpSpPr/>
        <p:nvPr/>
      </p:nvGrpSpPr>
      <p:grpSpPr>
        <a:xfrm>
          <a:off x="0" y="0"/>
          <a:ext cx="0" cy="0"/>
          <a:chOff x="0" y="0"/>
          <a:chExt cx="0" cy="0"/>
        </a:xfrm>
      </p:grpSpPr>
      <p:sp>
        <p:nvSpPr>
          <p:cNvPr id="632" name="Google Shape;632;p82"/>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6.3.</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P</a:t>
            </a:r>
            <a:r>
              <a:rPr b="0" lang="en">
                <a:solidFill>
                  <a:schemeClr val="dk1"/>
                </a:solidFill>
                <a:latin typeface="Karla ExtraBold"/>
                <a:ea typeface="Karla ExtraBold"/>
                <a:cs typeface="Karla ExtraBold"/>
                <a:sym typeface="Karla ExtraBold"/>
              </a:rPr>
              <a:t>assage des arguments</a:t>
            </a:r>
            <a:endParaRPr b="0">
              <a:solidFill>
                <a:schemeClr val="dk1"/>
              </a:solidFill>
              <a:latin typeface="Karla ExtraBold"/>
              <a:ea typeface="Karla ExtraBold"/>
              <a:cs typeface="Karla ExtraBold"/>
              <a:sym typeface="Karla ExtraBold"/>
            </a:endParaRPr>
          </a:p>
        </p:txBody>
      </p:sp>
      <p:sp>
        <p:nvSpPr>
          <p:cNvPr id="633" name="Google Shape;633;p8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34" name="Google Shape;634;p82"/>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23" name="Shape 123"/>
        <p:cNvGrpSpPr/>
        <p:nvPr/>
      </p:nvGrpSpPr>
      <p:grpSpPr>
        <a:xfrm>
          <a:off x="0" y="0"/>
          <a:ext cx="0" cy="0"/>
          <a:chOff x="0" y="0"/>
          <a:chExt cx="0" cy="0"/>
        </a:xfrm>
      </p:grpSpPr>
      <p:sp>
        <p:nvSpPr>
          <p:cNvPr id="124" name="Google Shape;124;p20"/>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1.1</a:t>
            </a:r>
            <a:r>
              <a:rPr b="0" lang="en" sz="7200">
                <a:solidFill>
                  <a:srgbClr val="E2001A"/>
                </a:solidFill>
                <a:latin typeface="Karla ExtraBold"/>
                <a:ea typeface="Karla ExtraBold"/>
                <a:cs typeface="Karla ExtraBold"/>
                <a:sym typeface="Karla ExtraBold"/>
              </a:rPr>
              <a:t>.</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Introduction</a:t>
            </a:r>
            <a:endParaRPr b="0">
              <a:solidFill>
                <a:schemeClr val="dk1"/>
              </a:solidFill>
              <a:latin typeface="Karla ExtraBold"/>
              <a:ea typeface="Karla ExtraBold"/>
              <a:cs typeface="Karla ExtraBold"/>
              <a:sym typeface="Karla ExtraBold"/>
            </a:endParaRPr>
          </a:p>
        </p:txBody>
      </p:sp>
      <p:sp>
        <p:nvSpPr>
          <p:cNvPr id="125" name="Google Shape;125;p2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6" name="Google Shape;126;p20"/>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38" name="Shape 638"/>
        <p:cNvGrpSpPr/>
        <p:nvPr/>
      </p:nvGrpSpPr>
      <p:grpSpPr>
        <a:xfrm>
          <a:off x="0" y="0"/>
          <a:ext cx="0" cy="0"/>
          <a:chOff x="0" y="0"/>
          <a:chExt cx="0" cy="0"/>
        </a:xfrm>
      </p:grpSpPr>
      <p:sp>
        <p:nvSpPr>
          <p:cNvPr id="639" name="Google Shape;639;p83"/>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Passage des arguments</a:t>
            </a:r>
            <a:endParaRPr b="0" sz="2400">
              <a:solidFill>
                <a:schemeClr val="dk1"/>
              </a:solidFill>
              <a:latin typeface="Karla ExtraBold"/>
              <a:ea typeface="Karla ExtraBold"/>
              <a:cs typeface="Karla ExtraBold"/>
              <a:sym typeface="Karla ExtraBold"/>
            </a:endParaRPr>
          </a:p>
        </p:txBody>
      </p:sp>
      <p:sp>
        <p:nvSpPr>
          <p:cNvPr id="640" name="Google Shape;640;p8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41" name="Google Shape;641;p83"/>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642" name="Google Shape;642;p83"/>
          <p:cNvSpPr txBox="1"/>
          <p:nvPr/>
        </p:nvSpPr>
        <p:spPr>
          <a:xfrm>
            <a:off x="653025" y="1264150"/>
            <a:ext cx="6966600" cy="348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solidFill>
                  <a:schemeClr val="dk1"/>
                </a:solidFill>
                <a:latin typeface="Karla"/>
                <a:ea typeface="Karla"/>
                <a:cs typeface="Karla"/>
                <a:sym typeface="Karla"/>
              </a:rPr>
              <a:t>Nous avons vu comment est évalué l’appel d’une méthode lorsque les arguments passés à celle-ci sont des valeurs ou des expressions.</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lang="en" sz="1450">
                <a:solidFill>
                  <a:schemeClr val="dk1"/>
                </a:solidFill>
                <a:latin typeface="Karla"/>
                <a:ea typeface="Karla"/>
                <a:cs typeface="Karla"/>
                <a:sym typeface="Karla"/>
              </a:rPr>
              <a:t>En programmation, de façon générale, on dira que :</a:t>
            </a:r>
            <a:br>
              <a:rPr lang="en" sz="1450">
                <a:solidFill>
                  <a:schemeClr val="dk1"/>
                </a:solidFill>
                <a:latin typeface="Karla"/>
                <a:ea typeface="Karla"/>
                <a:cs typeface="Karla"/>
                <a:sym typeface="Karla"/>
              </a:rPr>
            </a:br>
            <a:endParaRPr sz="1450">
              <a:solidFill>
                <a:schemeClr val="dk1"/>
              </a:solidFill>
              <a:latin typeface="Karla"/>
              <a:ea typeface="Karla"/>
              <a:cs typeface="Karla"/>
              <a:sym typeface="Karla"/>
            </a:endParaRPr>
          </a:p>
          <a:p>
            <a:pPr indent="-320675" lvl="0" marL="457200" rtl="0" algn="l">
              <a:lnSpc>
                <a:spcPct val="115000"/>
              </a:lnSpc>
              <a:spcBef>
                <a:spcPts val="0"/>
              </a:spcBef>
              <a:spcAft>
                <a:spcPts val="0"/>
              </a:spcAft>
              <a:buClr>
                <a:schemeClr val="dk1"/>
              </a:buClr>
              <a:buSzPts val="1450"/>
              <a:buFont typeface="Karla"/>
              <a:buChar char="❏"/>
            </a:pPr>
            <a:r>
              <a:rPr lang="en" sz="1450">
                <a:solidFill>
                  <a:schemeClr val="dk1"/>
                </a:solidFill>
                <a:latin typeface="Karla"/>
                <a:ea typeface="Karla"/>
                <a:cs typeface="Karla"/>
                <a:sym typeface="Karla"/>
              </a:rPr>
              <a:t>Un </a:t>
            </a:r>
            <a:r>
              <a:rPr b="1" lang="en" sz="1450">
                <a:solidFill>
                  <a:schemeClr val="dk1"/>
                </a:solidFill>
                <a:latin typeface="Karla"/>
                <a:ea typeface="Karla"/>
                <a:cs typeface="Karla"/>
                <a:sym typeface="Karla"/>
              </a:rPr>
              <a:t>argument est passé par valeur</a:t>
            </a:r>
            <a:r>
              <a:rPr lang="en" sz="1450">
                <a:solidFill>
                  <a:schemeClr val="dk1"/>
                </a:solidFill>
                <a:latin typeface="Karla"/>
                <a:ea typeface="Karla"/>
                <a:cs typeface="Karla"/>
                <a:sym typeface="Karla"/>
              </a:rPr>
              <a:t> si la méthode ne peut pas le modifier : la méthode crée une copie locale de cet argument.</a:t>
            </a:r>
            <a:br>
              <a:rPr lang="en" sz="1450">
                <a:solidFill>
                  <a:schemeClr val="dk1"/>
                </a:solidFill>
                <a:latin typeface="Karla"/>
                <a:ea typeface="Karla"/>
                <a:cs typeface="Karla"/>
                <a:sym typeface="Karla"/>
              </a:rPr>
            </a:br>
            <a:endParaRPr sz="1450">
              <a:solidFill>
                <a:schemeClr val="dk1"/>
              </a:solidFill>
              <a:latin typeface="Karla"/>
              <a:ea typeface="Karla"/>
              <a:cs typeface="Karla"/>
              <a:sym typeface="Karla"/>
            </a:endParaRPr>
          </a:p>
          <a:p>
            <a:pPr indent="-320675" lvl="0" marL="457200" rtl="0" algn="l">
              <a:lnSpc>
                <a:spcPct val="115000"/>
              </a:lnSpc>
              <a:spcBef>
                <a:spcPts val="0"/>
              </a:spcBef>
              <a:spcAft>
                <a:spcPts val="0"/>
              </a:spcAft>
              <a:buClr>
                <a:schemeClr val="dk1"/>
              </a:buClr>
              <a:buSzPts val="1450"/>
              <a:buFont typeface="Karla"/>
              <a:buChar char="❏"/>
            </a:pPr>
            <a:r>
              <a:rPr lang="en" sz="1450">
                <a:solidFill>
                  <a:schemeClr val="dk1"/>
                </a:solidFill>
                <a:latin typeface="Karla"/>
                <a:ea typeface="Karla"/>
                <a:cs typeface="Karla"/>
                <a:sym typeface="Karla"/>
              </a:rPr>
              <a:t>Un </a:t>
            </a:r>
            <a:r>
              <a:rPr b="1" lang="en" sz="1450">
                <a:solidFill>
                  <a:schemeClr val="dk1"/>
                </a:solidFill>
                <a:latin typeface="Karla"/>
                <a:ea typeface="Karla"/>
                <a:cs typeface="Karla"/>
                <a:sym typeface="Karla"/>
              </a:rPr>
              <a:t>argument est passé par référence</a:t>
            </a:r>
            <a:r>
              <a:rPr lang="en" sz="1450">
                <a:solidFill>
                  <a:schemeClr val="dk1"/>
                </a:solidFill>
                <a:latin typeface="Karla"/>
                <a:ea typeface="Karla"/>
                <a:cs typeface="Karla"/>
                <a:sym typeface="Karla"/>
              </a:rPr>
              <a:t> si la méthode peut le modifier.</a:t>
            </a:r>
            <a:br>
              <a:rPr lang="en" sz="1450">
                <a:solidFill>
                  <a:schemeClr val="dk1"/>
                </a:solidFill>
                <a:latin typeface="Karla"/>
                <a:ea typeface="Karla"/>
                <a:cs typeface="Karla"/>
                <a:sym typeface="Karla"/>
              </a:rPr>
            </a:b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lang="en" sz="1450">
                <a:solidFill>
                  <a:schemeClr val="dk1"/>
                </a:solidFill>
                <a:latin typeface="Karla"/>
                <a:ea typeface="Karla"/>
                <a:cs typeface="Karla"/>
                <a:sym typeface="Karla"/>
              </a:rPr>
              <a:t>En Java, il n’existe que le passage par valeur, mais cela a des conséquences différentes selon que le type du paramètre est </a:t>
            </a:r>
            <a:r>
              <a:rPr b="1" lang="en" sz="1450">
                <a:solidFill>
                  <a:schemeClr val="dk1"/>
                </a:solidFill>
                <a:latin typeface="Karla"/>
                <a:ea typeface="Karla"/>
                <a:cs typeface="Karla"/>
                <a:sym typeface="Karla"/>
              </a:rPr>
              <a:t>simple (int, double, etc.)</a:t>
            </a:r>
            <a:r>
              <a:rPr lang="en" sz="1450">
                <a:solidFill>
                  <a:schemeClr val="dk1"/>
                </a:solidFill>
                <a:latin typeface="Karla"/>
                <a:ea typeface="Karla"/>
                <a:cs typeface="Karla"/>
                <a:sym typeface="Karla"/>
              </a:rPr>
              <a:t> ou </a:t>
            </a:r>
            <a:r>
              <a:rPr b="1" lang="en" sz="1450">
                <a:solidFill>
                  <a:schemeClr val="dk1"/>
                </a:solidFill>
                <a:latin typeface="Karla"/>
                <a:ea typeface="Karla"/>
                <a:cs typeface="Karla"/>
                <a:sym typeface="Karla"/>
              </a:rPr>
              <a:t>évolué (objet)</a:t>
            </a:r>
            <a:r>
              <a:rPr lang="en" sz="1450">
                <a:solidFill>
                  <a:schemeClr val="dk1"/>
                </a:solidFill>
                <a:latin typeface="Karla"/>
                <a:ea typeface="Karla"/>
                <a:cs typeface="Karla"/>
                <a:sym typeface="Karla"/>
              </a:rPr>
              <a:t>.</a:t>
            </a:r>
            <a:endParaRPr sz="1450">
              <a:solidFill>
                <a:schemeClr val="dk1"/>
              </a:solidFill>
              <a:latin typeface="Karla"/>
              <a:ea typeface="Karla"/>
              <a:cs typeface="Karla"/>
              <a:sym typeface="Karla"/>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46" name="Shape 646"/>
        <p:cNvGrpSpPr/>
        <p:nvPr/>
      </p:nvGrpSpPr>
      <p:grpSpPr>
        <a:xfrm>
          <a:off x="0" y="0"/>
          <a:ext cx="0" cy="0"/>
          <a:chOff x="0" y="0"/>
          <a:chExt cx="0" cy="0"/>
        </a:xfrm>
      </p:grpSpPr>
      <p:sp>
        <p:nvSpPr>
          <p:cNvPr id="647" name="Google Shape;647;p84"/>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Arguments de Type Simple</a:t>
            </a:r>
            <a:endParaRPr b="0" sz="2400">
              <a:solidFill>
                <a:schemeClr val="dk1"/>
              </a:solidFill>
              <a:latin typeface="Karla ExtraBold"/>
              <a:ea typeface="Karla ExtraBold"/>
              <a:cs typeface="Karla ExtraBold"/>
              <a:sym typeface="Karla ExtraBold"/>
            </a:endParaRPr>
          </a:p>
        </p:txBody>
      </p:sp>
      <p:sp>
        <p:nvSpPr>
          <p:cNvPr id="648" name="Google Shape;648;p8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49" name="Google Shape;649;p84"/>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650" name="Google Shape;650;p84"/>
          <p:cNvSpPr txBox="1"/>
          <p:nvPr/>
        </p:nvSpPr>
        <p:spPr>
          <a:xfrm>
            <a:off x="653025" y="1264150"/>
            <a:ext cx="6966600" cy="92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solidFill>
                  <a:schemeClr val="dk1"/>
                </a:solidFill>
                <a:latin typeface="Karla"/>
                <a:ea typeface="Karla"/>
                <a:cs typeface="Karla"/>
                <a:sym typeface="Karla"/>
              </a:rPr>
              <a:t>Si un argument passé à une méthode est de type simple, la méthode n’aura pas de conséquences sur sa valeur en dehors de la méthode puisque le passage par valeur crée une copie locale de cet argument. </a:t>
            </a:r>
            <a:endParaRPr sz="1450">
              <a:solidFill>
                <a:schemeClr val="dk1"/>
              </a:solidFill>
              <a:latin typeface="Karla"/>
              <a:ea typeface="Karla"/>
              <a:cs typeface="Karla"/>
              <a:sym typeface="Karla"/>
            </a:endParaRPr>
          </a:p>
        </p:txBody>
      </p:sp>
      <p:pic>
        <p:nvPicPr>
          <p:cNvPr id="651" name="Google Shape;651;p84"/>
          <p:cNvPicPr preferRelativeResize="0"/>
          <p:nvPr/>
        </p:nvPicPr>
        <p:blipFill>
          <a:blip r:embed="rId4">
            <a:alphaModFix/>
          </a:blip>
          <a:stretch>
            <a:fillRect/>
          </a:stretch>
        </p:blipFill>
        <p:spPr>
          <a:xfrm>
            <a:off x="760900" y="2185450"/>
            <a:ext cx="6592678" cy="265324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55" name="Shape 655"/>
        <p:cNvGrpSpPr/>
        <p:nvPr/>
      </p:nvGrpSpPr>
      <p:grpSpPr>
        <a:xfrm>
          <a:off x="0" y="0"/>
          <a:ext cx="0" cy="0"/>
          <a:chOff x="0" y="0"/>
          <a:chExt cx="0" cy="0"/>
        </a:xfrm>
      </p:grpSpPr>
      <p:sp>
        <p:nvSpPr>
          <p:cNvPr id="656" name="Google Shape;656;p85"/>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Arguments de Type Evolué</a:t>
            </a:r>
            <a:endParaRPr b="0" sz="2400">
              <a:solidFill>
                <a:schemeClr val="dk1"/>
              </a:solidFill>
              <a:latin typeface="Karla ExtraBold"/>
              <a:ea typeface="Karla ExtraBold"/>
              <a:cs typeface="Karla ExtraBold"/>
              <a:sym typeface="Karla ExtraBold"/>
            </a:endParaRPr>
          </a:p>
        </p:txBody>
      </p:sp>
      <p:sp>
        <p:nvSpPr>
          <p:cNvPr id="657" name="Google Shape;657;p8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58" name="Google Shape;658;p85"/>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659" name="Google Shape;659;p85"/>
          <p:cNvSpPr txBox="1"/>
          <p:nvPr/>
        </p:nvSpPr>
        <p:spPr>
          <a:xfrm>
            <a:off x="653025" y="1264150"/>
            <a:ext cx="6966600" cy="169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solidFill>
                  <a:schemeClr val="dk1"/>
                </a:solidFill>
                <a:latin typeface="Karla"/>
                <a:ea typeface="Karla"/>
                <a:cs typeface="Karla"/>
                <a:sym typeface="Karla"/>
              </a:rPr>
              <a:t>Pour des arguments de type évolué, qui sont pour rappel manipulés via des références, c’est la référence qui est passée à la méthode. Comme en Java les arguments sont passés par valeur, la référence de l’objet passée à la méthode est copiée.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lang="en" sz="1450">
                <a:solidFill>
                  <a:schemeClr val="dk1"/>
                </a:solidFill>
                <a:latin typeface="Karla"/>
                <a:ea typeface="Karla"/>
                <a:cs typeface="Karla"/>
                <a:sym typeface="Karla"/>
              </a:rPr>
              <a:t>Ainsi, si la référence est modifiée dans la méthode, cela n’aura pas</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lang="en" sz="1450">
                <a:solidFill>
                  <a:schemeClr val="dk1"/>
                </a:solidFill>
                <a:latin typeface="Karla"/>
                <a:ea typeface="Karla"/>
                <a:cs typeface="Karla"/>
                <a:sym typeface="Karla"/>
              </a:rPr>
              <a:t>d’influence sur la variable en dehors de la méthode. </a:t>
            </a:r>
            <a:endParaRPr sz="1450">
              <a:solidFill>
                <a:schemeClr val="dk1"/>
              </a:solidFill>
              <a:latin typeface="Karla"/>
              <a:ea typeface="Karla"/>
              <a:cs typeface="Karla"/>
              <a:sym typeface="Karla"/>
            </a:endParaRPr>
          </a:p>
        </p:txBody>
      </p:sp>
      <p:pic>
        <p:nvPicPr>
          <p:cNvPr id="660" name="Google Shape;660;p85"/>
          <p:cNvPicPr preferRelativeResize="0"/>
          <p:nvPr/>
        </p:nvPicPr>
        <p:blipFill>
          <a:blip r:embed="rId4">
            <a:alphaModFix/>
          </a:blip>
          <a:stretch>
            <a:fillRect/>
          </a:stretch>
        </p:blipFill>
        <p:spPr>
          <a:xfrm>
            <a:off x="760925" y="2955250"/>
            <a:ext cx="6145900" cy="2112649"/>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64" name="Shape 664"/>
        <p:cNvGrpSpPr/>
        <p:nvPr/>
      </p:nvGrpSpPr>
      <p:grpSpPr>
        <a:xfrm>
          <a:off x="0" y="0"/>
          <a:ext cx="0" cy="0"/>
          <a:chOff x="0" y="0"/>
          <a:chExt cx="0" cy="0"/>
        </a:xfrm>
      </p:grpSpPr>
      <p:sp>
        <p:nvSpPr>
          <p:cNvPr id="665" name="Google Shape;665;p86"/>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Arguments de Type Evolué</a:t>
            </a:r>
            <a:endParaRPr b="0" sz="2400">
              <a:solidFill>
                <a:schemeClr val="dk1"/>
              </a:solidFill>
              <a:latin typeface="Karla ExtraBold"/>
              <a:ea typeface="Karla ExtraBold"/>
              <a:cs typeface="Karla ExtraBold"/>
              <a:sym typeface="Karla ExtraBold"/>
            </a:endParaRPr>
          </a:p>
        </p:txBody>
      </p:sp>
      <p:sp>
        <p:nvSpPr>
          <p:cNvPr id="666" name="Google Shape;666;p8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7" name="Google Shape;667;p86"/>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668" name="Google Shape;668;p86"/>
          <p:cNvSpPr txBox="1"/>
          <p:nvPr/>
        </p:nvSpPr>
        <p:spPr>
          <a:xfrm>
            <a:off x="653025" y="1264150"/>
            <a:ext cx="6966600" cy="400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solidFill>
                  <a:schemeClr val="dk1"/>
                </a:solidFill>
                <a:latin typeface="Karla"/>
                <a:ea typeface="Karla"/>
                <a:cs typeface="Karla"/>
                <a:sym typeface="Karla"/>
              </a:rPr>
              <a:t>Elle est constituée de son nom, de ses paramètres et de son type de retour. La syntaxe est la suivante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b="1" lang="en" sz="1450">
                <a:solidFill>
                  <a:schemeClr val="dk1"/>
                </a:solidFill>
                <a:latin typeface="Karla"/>
                <a:ea typeface="Karla"/>
                <a:cs typeface="Karla"/>
                <a:sym typeface="Karla"/>
              </a:rPr>
              <a:t>type_retour nom(type_1 param_1, …, type_n param_n)</a:t>
            </a:r>
            <a:endParaRPr b="1"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b="1"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lang="en" sz="1450">
                <a:solidFill>
                  <a:schemeClr val="dk1"/>
                </a:solidFill>
                <a:latin typeface="Karla"/>
                <a:ea typeface="Karla"/>
                <a:cs typeface="Karla"/>
                <a:sym typeface="Karla"/>
              </a:rPr>
              <a:t>Dans ce cours, nous ajouterons toujours le mot-clé </a:t>
            </a:r>
            <a:r>
              <a:rPr b="1" lang="en" sz="1450">
                <a:solidFill>
                  <a:srgbClr val="FF0000"/>
                </a:solidFill>
                <a:latin typeface="Karla"/>
                <a:ea typeface="Karla"/>
                <a:cs typeface="Karla"/>
                <a:sym typeface="Karla"/>
              </a:rPr>
              <a:t>static</a:t>
            </a:r>
            <a:r>
              <a:rPr lang="en" sz="1450">
                <a:solidFill>
                  <a:schemeClr val="dk1"/>
                </a:solidFill>
                <a:latin typeface="Karla"/>
                <a:ea typeface="Karla"/>
                <a:cs typeface="Karla"/>
                <a:sym typeface="Karla"/>
              </a:rPr>
              <a:t> au début de chaque entête, mais cette pratique deviendra une exception dans le cours de </a:t>
            </a:r>
            <a:r>
              <a:rPr b="1" lang="en" sz="1450">
                <a:solidFill>
                  <a:schemeClr val="dk1"/>
                </a:solidFill>
                <a:latin typeface="Karla"/>
                <a:ea typeface="Karla"/>
                <a:cs typeface="Karla"/>
                <a:sym typeface="Karla"/>
              </a:rPr>
              <a:t>« Programmation Orientée Objet »</a:t>
            </a:r>
            <a:r>
              <a:rPr lang="en" sz="1450">
                <a:solidFill>
                  <a:schemeClr val="dk1"/>
                </a:solidFill>
                <a:latin typeface="Karla"/>
                <a:ea typeface="Karla"/>
                <a:cs typeface="Karla"/>
                <a:sym typeface="Karla"/>
              </a:rPr>
              <a:t>, où nous verrons sa signification.</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b="1" lang="en" sz="1450">
                <a:solidFill>
                  <a:schemeClr val="dk1"/>
                </a:solidFill>
                <a:latin typeface="Karla"/>
                <a:ea typeface="Karla"/>
                <a:cs typeface="Karla"/>
                <a:sym typeface="Karla"/>
              </a:rPr>
              <a:t>Exemples :</a:t>
            </a:r>
            <a:endParaRPr b="1"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b="1" lang="en" sz="1450">
                <a:solidFill>
                  <a:schemeClr val="dk1"/>
                </a:solidFill>
                <a:latin typeface="Karla"/>
                <a:ea typeface="Karla"/>
                <a:cs typeface="Karla"/>
                <a:sym typeface="Karla"/>
              </a:rPr>
              <a:t>static int caculerSomme(int nombre1, int nombre2);</a:t>
            </a:r>
            <a:endParaRPr b="1"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lang="en" sz="1450">
                <a:solidFill>
                  <a:schemeClr val="dk1"/>
                </a:solidFill>
                <a:latin typeface="Karla"/>
                <a:ea typeface="Karla"/>
                <a:cs typeface="Karla"/>
                <a:sym typeface="Karla"/>
              </a:rPr>
              <a:t>Dans le cas d’une méthode sans valeur de retour, on utilisera le </a:t>
            </a:r>
            <a:r>
              <a:rPr b="1" lang="en" sz="1450">
                <a:solidFill>
                  <a:srgbClr val="FF0000"/>
                </a:solidFill>
                <a:latin typeface="Karla"/>
                <a:ea typeface="Karla"/>
                <a:cs typeface="Karla"/>
                <a:sym typeface="Karla"/>
              </a:rPr>
              <a:t>type spécial void comme type de retour</a:t>
            </a:r>
            <a:r>
              <a:rPr lang="en" sz="1450">
                <a:solidFill>
                  <a:schemeClr val="dk1"/>
                </a:solidFill>
                <a:latin typeface="Karla"/>
                <a:ea typeface="Karla"/>
                <a:cs typeface="Karla"/>
                <a:sym typeface="Karla"/>
              </a:rPr>
              <a:t>.</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450">
              <a:solidFill>
                <a:schemeClr val="dk1"/>
              </a:solidFill>
              <a:latin typeface="Karla"/>
              <a:ea typeface="Karla"/>
              <a:cs typeface="Karla"/>
              <a:sym typeface="Karla"/>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72" name="Shape 672"/>
        <p:cNvGrpSpPr/>
        <p:nvPr/>
      </p:nvGrpSpPr>
      <p:grpSpPr>
        <a:xfrm>
          <a:off x="0" y="0"/>
          <a:ext cx="0" cy="0"/>
          <a:chOff x="0" y="0"/>
          <a:chExt cx="0" cy="0"/>
        </a:xfrm>
      </p:grpSpPr>
      <p:sp>
        <p:nvSpPr>
          <p:cNvPr id="673" name="Google Shape;673;p87"/>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rgbClr val="E2001A"/>
                </a:solidFill>
                <a:latin typeface="Karla ExtraBold"/>
                <a:ea typeface="Karla ExtraBold"/>
                <a:cs typeface="Karla ExtraBold"/>
                <a:sym typeface="Karla ExtraBold"/>
              </a:rPr>
              <a:t>6.4.</a:t>
            </a:r>
            <a:endParaRPr b="0" sz="7200">
              <a:solidFill>
                <a:srgbClr val="E2001A"/>
              </a:solidFill>
              <a:latin typeface="Karla ExtraBold"/>
              <a:ea typeface="Karla ExtraBold"/>
              <a:cs typeface="Karla ExtraBold"/>
              <a:sym typeface="Karla ExtraBold"/>
            </a:endParaRPr>
          </a:p>
          <a:p>
            <a:pPr indent="0" lvl="0" marL="0" rtl="0" algn="l">
              <a:spcBef>
                <a:spcPts val="0"/>
              </a:spcBef>
              <a:spcAft>
                <a:spcPts val="0"/>
              </a:spcAft>
              <a:buNone/>
            </a:pPr>
            <a:r>
              <a:rPr b="0" lang="en">
                <a:solidFill>
                  <a:schemeClr val="dk1"/>
                </a:solidFill>
                <a:latin typeface="Karla ExtraBold"/>
                <a:ea typeface="Karla ExtraBold"/>
                <a:cs typeface="Karla ExtraBold"/>
                <a:sym typeface="Karla ExtraBold"/>
              </a:rPr>
              <a:t>Surchage</a:t>
            </a:r>
            <a:endParaRPr b="0">
              <a:solidFill>
                <a:schemeClr val="dk1"/>
              </a:solidFill>
              <a:latin typeface="Karla ExtraBold"/>
              <a:ea typeface="Karla ExtraBold"/>
              <a:cs typeface="Karla ExtraBold"/>
              <a:sym typeface="Karla ExtraBold"/>
            </a:endParaRPr>
          </a:p>
        </p:txBody>
      </p:sp>
      <p:sp>
        <p:nvSpPr>
          <p:cNvPr id="674" name="Google Shape;674;p8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75" name="Google Shape;675;p87"/>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79" name="Shape 679"/>
        <p:cNvGrpSpPr/>
        <p:nvPr/>
      </p:nvGrpSpPr>
      <p:grpSpPr>
        <a:xfrm>
          <a:off x="0" y="0"/>
          <a:ext cx="0" cy="0"/>
          <a:chOff x="0" y="0"/>
          <a:chExt cx="0" cy="0"/>
        </a:xfrm>
      </p:grpSpPr>
      <p:sp>
        <p:nvSpPr>
          <p:cNvPr id="680" name="Google Shape;680;p88"/>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Surchage</a:t>
            </a:r>
            <a:endParaRPr b="0" sz="2400">
              <a:solidFill>
                <a:schemeClr val="dk1"/>
              </a:solidFill>
              <a:latin typeface="Karla ExtraBold"/>
              <a:ea typeface="Karla ExtraBold"/>
              <a:cs typeface="Karla ExtraBold"/>
              <a:sym typeface="Karla ExtraBold"/>
            </a:endParaRPr>
          </a:p>
        </p:txBody>
      </p:sp>
      <p:sp>
        <p:nvSpPr>
          <p:cNvPr id="681" name="Google Shape;681;p8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82" name="Google Shape;682;p88"/>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683" name="Google Shape;683;p88"/>
          <p:cNvSpPr txBox="1"/>
          <p:nvPr/>
        </p:nvSpPr>
        <p:spPr>
          <a:xfrm>
            <a:off x="653025" y="1264150"/>
            <a:ext cx="6966600" cy="113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solidFill>
                  <a:schemeClr val="dk1"/>
                </a:solidFill>
                <a:latin typeface="Karla"/>
                <a:ea typeface="Karla"/>
                <a:cs typeface="Karla"/>
                <a:sym typeface="Karla"/>
              </a:rPr>
              <a:t>En Java, il est possible de </a:t>
            </a:r>
            <a:r>
              <a:rPr b="1" lang="en" sz="1450">
                <a:solidFill>
                  <a:schemeClr val="dk1"/>
                </a:solidFill>
                <a:latin typeface="Karla"/>
                <a:ea typeface="Karla"/>
                <a:cs typeface="Karla"/>
                <a:sym typeface="Karla"/>
              </a:rPr>
              <a:t>définir plusieurs méthodes qui ont le même nom</a:t>
            </a:r>
            <a:r>
              <a:rPr lang="en" sz="1450">
                <a:solidFill>
                  <a:schemeClr val="dk1"/>
                </a:solidFill>
                <a:latin typeface="Karla"/>
                <a:ea typeface="Karla"/>
                <a:cs typeface="Karla"/>
                <a:sym typeface="Karla"/>
              </a:rPr>
              <a:t> si l</a:t>
            </a:r>
            <a:r>
              <a:rPr b="1" lang="en" sz="1450">
                <a:solidFill>
                  <a:schemeClr val="dk1"/>
                </a:solidFill>
                <a:latin typeface="Karla"/>
                <a:ea typeface="Karla"/>
                <a:cs typeface="Karla"/>
                <a:sym typeface="Karla"/>
              </a:rPr>
              <a:t>e nombre ou le type des paramètres sont différents</a:t>
            </a:r>
            <a:r>
              <a:rPr lang="en" sz="1450">
                <a:solidFill>
                  <a:schemeClr val="dk1"/>
                </a:solidFill>
                <a:latin typeface="Karla"/>
                <a:ea typeface="Karla"/>
                <a:cs typeface="Karla"/>
                <a:sym typeface="Karla"/>
              </a:rPr>
              <a:t> : c’est ce que l’on appelle la </a:t>
            </a:r>
            <a:r>
              <a:rPr b="1" lang="en" sz="1450">
                <a:solidFill>
                  <a:srgbClr val="FF0000"/>
                </a:solidFill>
                <a:latin typeface="Karla"/>
                <a:ea typeface="Karla"/>
                <a:cs typeface="Karla"/>
                <a:sym typeface="Karla"/>
              </a:rPr>
              <a:t>surcharge de méthodes</a:t>
            </a:r>
            <a:r>
              <a:rPr lang="en" sz="1450">
                <a:solidFill>
                  <a:schemeClr val="dk1"/>
                </a:solidFill>
                <a:latin typeface="Karla"/>
                <a:ea typeface="Karla"/>
                <a:cs typeface="Karla"/>
                <a:sym typeface="Karla"/>
              </a:rPr>
              <a:t>. </a:t>
            </a:r>
            <a:endParaRPr sz="1450">
              <a:solidFill>
                <a:schemeClr val="dk1"/>
              </a:solidFill>
              <a:latin typeface="Karla"/>
              <a:ea typeface="Karla"/>
              <a:cs typeface="Karla"/>
              <a:sym typeface="Karla"/>
            </a:endParaRPr>
          </a:p>
          <a:p>
            <a:pPr indent="0" lvl="0" marL="0" rtl="0" algn="l">
              <a:lnSpc>
                <a:spcPct val="115000"/>
              </a:lnSpc>
              <a:spcBef>
                <a:spcPts val="0"/>
              </a:spcBef>
              <a:spcAft>
                <a:spcPts val="0"/>
              </a:spcAft>
              <a:buNone/>
            </a:pPr>
            <a:r>
              <a:t/>
            </a:r>
            <a:endParaRPr sz="1150">
              <a:solidFill>
                <a:schemeClr val="dk1"/>
              </a:solidFill>
              <a:latin typeface="Karla"/>
              <a:ea typeface="Karla"/>
              <a:cs typeface="Karla"/>
              <a:sym typeface="Karla"/>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87" name="Shape 687"/>
        <p:cNvGrpSpPr/>
        <p:nvPr/>
      </p:nvGrpSpPr>
      <p:grpSpPr>
        <a:xfrm>
          <a:off x="0" y="0"/>
          <a:ext cx="0" cy="0"/>
          <a:chOff x="0" y="0"/>
          <a:chExt cx="0" cy="0"/>
        </a:xfrm>
      </p:grpSpPr>
      <p:sp>
        <p:nvSpPr>
          <p:cNvPr id="688" name="Google Shape;688;p89"/>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Surcharge</a:t>
            </a:r>
            <a:endParaRPr b="0" sz="2400">
              <a:solidFill>
                <a:schemeClr val="dk1"/>
              </a:solidFill>
              <a:latin typeface="Karla ExtraBold"/>
              <a:ea typeface="Karla ExtraBold"/>
              <a:cs typeface="Karla ExtraBold"/>
              <a:sym typeface="Karla ExtraBold"/>
            </a:endParaRPr>
          </a:p>
        </p:txBody>
      </p:sp>
      <p:sp>
        <p:nvSpPr>
          <p:cNvPr id="689" name="Google Shape;689;p8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0" name="Google Shape;690;p89"/>
          <p:cNvPicPr preferRelativeResize="0"/>
          <p:nvPr/>
        </p:nvPicPr>
        <p:blipFill>
          <a:blip r:embed="rId3">
            <a:alphaModFix/>
          </a:blip>
          <a:stretch>
            <a:fillRect/>
          </a:stretch>
        </p:blipFill>
        <p:spPr>
          <a:xfrm>
            <a:off x="653025" y="527525"/>
            <a:ext cx="645550" cy="645550"/>
          </a:xfrm>
          <a:prstGeom prst="rect">
            <a:avLst/>
          </a:prstGeom>
          <a:noFill/>
          <a:ln>
            <a:noFill/>
          </a:ln>
        </p:spPr>
      </p:pic>
      <p:pic>
        <p:nvPicPr>
          <p:cNvPr id="691" name="Google Shape;691;p89"/>
          <p:cNvPicPr preferRelativeResize="0"/>
          <p:nvPr/>
        </p:nvPicPr>
        <p:blipFill>
          <a:blip r:embed="rId4">
            <a:alphaModFix/>
          </a:blip>
          <a:stretch>
            <a:fillRect/>
          </a:stretch>
        </p:blipFill>
        <p:spPr>
          <a:xfrm>
            <a:off x="653025" y="1272600"/>
            <a:ext cx="6539267" cy="37514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95" name="Shape 695"/>
        <p:cNvGrpSpPr/>
        <p:nvPr/>
      </p:nvGrpSpPr>
      <p:grpSpPr>
        <a:xfrm>
          <a:off x="0" y="0"/>
          <a:ext cx="0" cy="0"/>
          <a:chOff x="0" y="0"/>
          <a:chExt cx="0" cy="0"/>
        </a:xfrm>
      </p:grpSpPr>
      <p:sp>
        <p:nvSpPr>
          <p:cNvPr id="696" name="Google Shape;696;p90"/>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TP 29</a:t>
            </a:r>
            <a:endParaRPr b="0" sz="2400">
              <a:solidFill>
                <a:schemeClr val="dk1"/>
              </a:solidFill>
              <a:latin typeface="Karla ExtraBold"/>
              <a:ea typeface="Karla ExtraBold"/>
              <a:cs typeface="Karla ExtraBold"/>
              <a:sym typeface="Karla ExtraBold"/>
            </a:endParaRPr>
          </a:p>
        </p:txBody>
      </p:sp>
      <p:sp>
        <p:nvSpPr>
          <p:cNvPr id="697" name="Google Shape;697;p9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8" name="Google Shape;698;p90"/>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699" name="Google Shape;699;p90"/>
          <p:cNvSpPr txBox="1"/>
          <p:nvPr/>
        </p:nvSpPr>
        <p:spPr>
          <a:xfrm>
            <a:off x="653025" y="1286900"/>
            <a:ext cx="65403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Karla"/>
                <a:ea typeface="Karla"/>
                <a:cs typeface="Karla"/>
                <a:sym typeface="Karla"/>
              </a:rPr>
              <a:t>On vous donne comme argument un tableau contenant des chaînes de directions (haut, bas, gauche, droite). Imaginez une personne debout sur une grille au point 0, 0. Pour chaque direction dans le tableau de chaînes, déplacez votre personne dans cette direction sur la grille. Retournez le point final X,Y où se trouve la personne sous la forme d'un tableau de deux entiers.</a:t>
            </a:r>
            <a:endParaRPr>
              <a:solidFill>
                <a:schemeClr val="dk1"/>
              </a:solidFill>
              <a:latin typeface="Karla"/>
              <a:ea typeface="Karla"/>
              <a:cs typeface="Karla"/>
              <a:sym typeface="Karla"/>
            </a:endParaRPr>
          </a:p>
          <a:p>
            <a:pPr indent="0" lvl="0" marL="0" rtl="0" algn="l">
              <a:spcBef>
                <a:spcPts val="0"/>
              </a:spcBef>
              <a:spcAft>
                <a:spcPts val="0"/>
              </a:spcAft>
              <a:buNone/>
            </a:pPr>
            <a:r>
              <a:t/>
            </a:r>
            <a:endParaRPr>
              <a:solidFill>
                <a:schemeClr val="dk1"/>
              </a:solidFill>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b="1" lang="en">
                <a:solidFill>
                  <a:schemeClr val="dk1"/>
                </a:solidFill>
                <a:latin typeface="Karla"/>
                <a:ea typeface="Karla"/>
                <a:cs typeface="Karla"/>
                <a:sym typeface="Karla"/>
              </a:rPr>
              <a:t>Exigences</a:t>
            </a:r>
            <a:endParaRPr b="1">
              <a:solidFill>
                <a:schemeClr val="dk1"/>
              </a:solidFill>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en">
                <a:solidFill>
                  <a:schemeClr val="dk1"/>
                </a:solidFill>
                <a:latin typeface="Karla"/>
                <a:ea typeface="Karla"/>
                <a:cs typeface="Karla"/>
                <a:sym typeface="Karla"/>
              </a:rPr>
              <a:t>Doit retourner un tableau de deux entiers</a:t>
            </a:r>
            <a:br>
              <a:rPr lang="en">
                <a:solidFill>
                  <a:schemeClr val="dk1"/>
                </a:solidFill>
                <a:latin typeface="Karla"/>
                <a:ea typeface="Karla"/>
                <a:cs typeface="Karla"/>
                <a:sym typeface="Karla"/>
              </a:rPr>
            </a:br>
            <a:endParaRPr>
              <a:solidFill>
                <a:schemeClr val="dk1"/>
              </a:solidFill>
              <a:latin typeface="Karla"/>
              <a:ea typeface="Karla"/>
              <a:cs typeface="Karla"/>
              <a:sym typeface="Karla"/>
            </a:endParaRPr>
          </a:p>
          <a:p>
            <a:pPr indent="0" lvl="0" marL="0" rtl="0" algn="l">
              <a:spcBef>
                <a:spcPts val="0"/>
              </a:spcBef>
              <a:spcAft>
                <a:spcPts val="0"/>
              </a:spcAft>
              <a:buNone/>
            </a:pPr>
            <a:r>
              <a:rPr b="1" lang="en">
                <a:solidFill>
                  <a:schemeClr val="dk1"/>
                </a:solidFill>
                <a:latin typeface="Karla"/>
                <a:ea typeface="Karla"/>
                <a:cs typeface="Karla"/>
                <a:sym typeface="Karla"/>
              </a:rPr>
              <a:t>Exemple:</a:t>
            </a:r>
            <a:endParaRPr b="1">
              <a:solidFill>
                <a:schemeClr val="dk1"/>
              </a:solidFill>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a:solidFill>
                <a:schemeClr val="dk1"/>
              </a:solidFill>
              <a:latin typeface="Karla"/>
              <a:ea typeface="Karla"/>
              <a:cs typeface="Karla"/>
              <a:sym typeface="Karla"/>
            </a:endParaRPr>
          </a:p>
          <a:p>
            <a:pPr indent="0" lvl="0" marL="0" rtl="0" algn="l">
              <a:spcBef>
                <a:spcPts val="0"/>
              </a:spcBef>
              <a:spcAft>
                <a:spcPts val="0"/>
              </a:spcAft>
              <a:buNone/>
            </a:pPr>
            <a:r>
              <a:rPr b="1" lang="en">
                <a:solidFill>
                  <a:schemeClr val="dk1"/>
                </a:solidFill>
                <a:latin typeface="Karla"/>
                <a:ea typeface="Karla"/>
                <a:cs typeface="Karla"/>
                <a:sym typeface="Karla"/>
              </a:rPr>
              <a:t>maMethode</a:t>
            </a:r>
            <a:r>
              <a:rPr lang="en">
                <a:solidFill>
                  <a:schemeClr val="dk1"/>
                </a:solidFill>
                <a:latin typeface="Karla"/>
                <a:ea typeface="Karla"/>
                <a:cs typeface="Karla"/>
                <a:sym typeface="Karla"/>
              </a:rPr>
              <a:t>(["haut", "haut", "bas", "gauche", "gauche", "droite", "haut"])</a:t>
            </a:r>
            <a:endParaRPr>
              <a:solidFill>
                <a:schemeClr val="dk1"/>
              </a:solidFill>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a:solidFill>
                <a:schemeClr val="dk1"/>
              </a:solidFill>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en">
                <a:solidFill>
                  <a:schemeClr val="dk1"/>
                </a:solidFill>
                <a:latin typeface="Karla"/>
                <a:ea typeface="Karla"/>
                <a:cs typeface="Karla"/>
                <a:sym typeface="Karla"/>
              </a:rPr>
              <a:t>&gt; [-1, 2]</a:t>
            </a:r>
            <a:endParaRPr>
              <a:solidFill>
                <a:schemeClr val="dk1"/>
              </a:solidFill>
              <a:latin typeface="Karla"/>
              <a:ea typeface="Karla"/>
              <a:cs typeface="Karla"/>
              <a:sym typeface="Karla"/>
            </a:endParaRPr>
          </a:p>
          <a:p>
            <a:pPr indent="0" lvl="0" marL="0" rtl="0" algn="l">
              <a:spcBef>
                <a:spcPts val="0"/>
              </a:spcBef>
              <a:spcAft>
                <a:spcPts val="0"/>
              </a:spcAft>
              <a:buNone/>
            </a:pPr>
            <a:r>
              <a:t/>
            </a:r>
            <a:endParaRPr>
              <a:solidFill>
                <a:schemeClr val="dk1"/>
              </a:solidFill>
              <a:latin typeface="Karla"/>
              <a:ea typeface="Karla"/>
              <a:cs typeface="Karla"/>
              <a:sym typeface="Karla"/>
            </a:endParaRPr>
          </a:p>
          <a:p>
            <a:pPr indent="0" lvl="0" marL="0" rtl="0" algn="l">
              <a:spcBef>
                <a:spcPts val="0"/>
              </a:spcBef>
              <a:spcAft>
                <a:spcPts val="0"/>
              </a:spcAft>
              <a:buNone/>
            </a:pPr>
            <a:r>
              <a:t/>
            </a:r>
            <a:endParaRPr>
              <a:solidFill>
                <a:schemeClr val="dk1"/>
              </a:solidFill>
              <a:latin typeface="Karla"/>
              <a:ea typeface="Karla"/>
              <a:cs typeface="Karla"/>
              <a:sym typeface="Karla"/>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703" name="Shape 703"/>
        <p:cNvGrpSpPr/>
        <p:nvPr/>
      </p:nvGrpSpPr>
      <p:grpSpPr>
        <a:xfrm>
          <a:off x="0" y="0"/>
          <a:ext cx="0" cy="0"/>
          <a:chOff x="0" y="0"/>
          <a:chExt cx="0" cy="0"/>
        </a:xfrm>
      </p:grpSpPr>
      <p:sp>
        <p:nvSpPr>
          <p:cNvPr id="704" name="Google Shape;704;p91"/>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Exercices</a:t>
            </a:r>
            <a:endParaRPr b="0" sz="2400">
              <a:solidFill>
                <a:schemeClr val="dk1"/>
              </a:solidFill>
              <a:latin typeface="Karla ExtraBold"/>
              <a:ea typeface="Karla ExtraBold"/>
              <a:cs typeface="Karla ExtraBold"/>
              <a:sym typeface="Karla ExtraBold"/>
            </a:endParaRPr>
          </a:p>
        </p:txBody>
      </p:sp>
      <p:sp>
        <p:nvSpPr>
          <p:cNvPr id="705" name="Google Shape;705;p9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06" name="Google Shape;706;p91"/>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707" name="Google Shape;707;p91"/>
          <p:cNvSpPr txBox="1"/>
          <p:nvPr/>
        </p:nvSpPr>
        <p:spPr>
          <a:xfrm>
            <a:off x="653025" y="1286900"/>
            <a:ext cx="654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Karla"/>
                <a:ea typeface="Karla"/>
                <a:cs typeface="Karla"/>
                <a:sym typeface="Karla"/>
                <a:hlinkClick r:id="rId4"/>
              </a:rPr>
              <a:t>https://docs.google.com/document/d/1k38ZQ0KSXQSrdA603q1sYjGJicq-A47w0gZ04YhgKx4/edit?usp=sharing</a:t>
            </a:r>
            <a:endParaRPr>
              <a:solidFill>
                <a:schemeClr val="dk1"/>
              </a:solidFill>
              <a:latin typeface="Karla"/>
              <a:ea typeface="Karla"/>
              <a:cs typeface="Karla"/>
              <a:sym typeface="Karla"/>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711" name="Shape 711"/>
        <p:cNvGrpSpPr/>
        <p:nvPr/>
      </p:nvGrpSpPr>
      <p:grpSpPr>
        <a:xfrm>
          <a:off x="0" y="0"/>
          <a:ext cx="0" cy="0"/>
          <a:chOff x="0" y="0"/>
          <a:chExt cx="0" cy="0"/>
        </a:xfrm>
      </p:grpSpPr>
      <p:sp>
        <p:nvSpPr>
          <p:cNvPr id="712" name="Google Shape;712;p92"/>
          <p:cNvSpPr txBox="1"/>
          <p:nvPr>
            <p:ph idx="4294967295" type="ctrTitle"/>
          </p:nvPr>
        </p:nvSpPr>
        <p:spPr>
          <a:xfrm>
            <a:off x="2693175" y="1968800"/>
            <a:ext cx="4216500" cy="15699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7200">
                <a:solidFill>
                  <a:srgbClr val="FFFFFF"/>
                </a:solidFill>
                <a:latin typeface="Roboto"/>
                <a:ea typeface="Roboto"/>
                <a:cs typeface="Roboto"/>
                <a:sym typeface="Roboto"/>
              </a:rPr>
              <a:t>THE END</a:t>
            </a:r>
            <a:r>
              <a:rPr lang="en" sz="7200">
                <a:solidFill>
                  <a:srgbClr val="FFFFFF"/>
                </a:solidFill>
                <a:latin typeface="Roboto"/>
                <a:ea typeface="Roboto"/>
                <a:cs typeface="Roboto"/>
                <a:sym typeface="Roboto"/>
              </a:rPr>
              <a:t>.</a:t>
            </a:r>
            <a:endParaRPr sz="7200">
              <a:solidFill>
                <a:srgbClr val="FFFFFF"/>
              </a:solidFill>
              <a:latin typeface="Roboto"/>
              <a:ea typeface="Roboto"/>
              <a:cs typeface="Roboto"/>
              <a:sym typeface="Roboto"/>
            </a:endParaRPr>
          </a:p>
          <a:p>
            <a:pPr indent="0" lvl="0" marL="0" rtl="0" algn="l">
              <a:spcBef>
                <a:spcPts val="0"/>
              </a:spcBef>
              <a:spcAft>
                <a:spcPts val="0"/>
              </a:spcAft>
              <a:buNone/>
            </a:pPr>
            <a:r>
              <a:t/>
            </a:r>
            <a:endParaRPr b="0" sz="1800">
              <a:solidFill>
                <a:srgbClr val="FFFFFF"/>
              </a:solidFill>
              <a:latin typeface="Roboto"/>
              <a:ea typeface="Roboto"/>
              <a:cs typeface="Roboto"/>
              <a:sym typeface="Roboto"/>
            </a:endParaRPr>
          </a:p>
        </p:txBody>
      </p:sp>
      <p:sp>
        <p:nvSpPr>
          <p:cNvPr id="713" name="Google Shape;713;p9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4" name="Google Shape;714;p92"/>
          <p:cNvPicPr preferRelativeResize="0"/>
          <p:nvPr/>
        </p:nvPicPr>
        <p:blipFill>
          <a:blip r:embed="rId3">
            <a:alphaModFix/>
          </a:blip>
          <a:stretch>
            <a:fillRect/>
          </a:stretch>
        </p:blipFill>
        <p:spPr>
          <a:xfrm>
            <a:off x="287900" y="392700"/>
            <a:ext cx="1203550" cy="120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30" name="Shape 130"/>
        <p:cNvGrpSpPr/>
        <p:nvPr/>
      </p:nvGrpSpPr>
      <p:grpSpPr>
        <a:xfrm>
          <a:off x="0" y="0"/>
          <a:ext cx="0" cy="0"/>
          <a:chOff x="0" y="0"/>
          <a:chExt cx="0" cy="0"/>
        </a:xfrm>
      </p:grpSpPr>
      <p:sp>
        <p:nvSpPr>
          <p:cNvPr id="131" name="Google Shape;131;p21"/>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Travail en équipe</a:t>
            </a:r>
            <a:endParaRPr b="0" sz="2400">
              <a:solidFill>
                <a:schemeClr val="dk1"/>
              </a:solidFill>
              <a:latin typeface="Karla ExtraBold"/>
              <a:ea typeface="Karla ExtraBold"/>
              <a:cs typeface="Karla ExtraBold"/>
              <a:sym typeface="Karla ExtraBold"/>
            </a:endParaRPr>
          </a:p>
        </p:txBody>
      </p:sp>
      <p:sp>
        <p:nvSpPr>
          <p:cNvPr id="132" name="Google Shape;132;p21"/>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33" name="Google Shape;133;p2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4" name="Google Shape;134;p21"/>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35" name="Google Shape;135;p21"/>
          <p:cNvSpPr txBox="1"/>
          <p:nvPr/>
        </p:nvSpPr>
        <p:spPr>
          <a:xfrm>
            <a:off x="653025" y="1134500"/>
            <a:ext cx="6767100" cy="3848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lang="en" sz="1600">
                <a:solidFill>
                  <a:schemeClr val="dk1"/>
                </a:solidFill>
                <a:latin typeface="Karla Medium"/>
                <a:ea typeface="Karla Medium"/>
                <a:cs typeface="Karla Medium"/>
                <a:sym typeface="Karla Medium"/>
              </a:rPr>
              <a:t>Vous devez faire quelques recherches sur le langage Java, avec un focus sur les points suivant:</a:t>
            </a:r>
            <a:endParaRPr sz="1600">
              <a:solidFill>
                <a:schemeClr val="dk1"/>
              </a:solidFill>
              <a:latin typeface="Karla Medium"/>
              <a:ea typeface="Karla Medium"/>
              <a:cs typeface="Karla Medium"/>
              <a:sym typeface="Karla Medium"/>
            </a:endParaRPr>
          </a:p>
          <a:p>
            <a:pPr indent="-330200" lvl="0" marL="457200" rtl="0" algn="l">
              <a:lnSpc>
                <a:spcPct val="150000"/>
              </a:lnSpc>
              <a:spcBef>
                <a:spcPts val="1200"/>
              </a:spcBef>
              <a:spcAft>
                <a:spcPts val="0"/>
              </a:spcAft>
              <a:buClr>
                <a:schemeClr val="dk1"/>
              </a:buClr>
              <a:buSzPts val="1600"/>
              <a:buFont typeface="Karla Medium"/>
              <a:buChar char="❏"/>
            </a:pPr>
            <a:r>
              <a:rPr lang="en" sz="1600">
                <a:solidFill>
                  <a:schemeClr val="dk1"/>
                </a:solidFill>
                <a:latin typeface="Karla Medium"/>
                <a:ea typeface="Karla Medium"/>
                <a:cs typeface="Karla Medium"/>
                <a:sym typeface="Karla Medium"/>
              </a:rPr>
              <a:t>Particularités du langage</a:t>
            </a:r>
            <a:endParaRPr sz="1600">
              <a:solidFill>
                <a:schemeClr val="dk1"/>
              </a:solidFill>
              <a:latin typeface="Karla Medium"/>
              <a:ea typeface="Karla Medium"/>
              <a:cs typeface="Karla Medium"/>
              <a:sym typeface="Karla Medium"/>
            </a:endParaRPr>
          </a:p>
          <a:p>
            <a:pPr indent="-330200" lvl="0" marL="457200" rtl="0" algn="l">
              <a:lnSpc>
                <a:spcPct val="150000"/>
              </a:lnSpc>
              <a:spcBef>
                <a:spcPts val="0"/>
              </a:spcBef>
              <a:spcAft>
                <a:spcPts val="0"/>
              </a:spcAft>
              <a:buClr>
                <a:schemeClr val="dk1"/>
              </a:buClr>
              <a:buSzPts val="1600"/>
              <a:buFont typeface="Karla Medium"/>
              <a:buChar char="❏"/>
            </a:pPr>
            <a:r>
              <a:rPr lang="en" sz="1600">
                <a:solidFill>
                  <a:schemeClr val="dk1"/>
                </a:solidFill>
                <a:latin typeface="Karla Medium"/>
                <a:ea typeface="Karla Medium"/>
                <a:cs typeface="Karla Medium"/>
                <a:sym typeface="Karla Medium"/>
              </a:rPr>
              <a:t>JVM</a:t>
            </a:r>
            <a:endParaRPr sz="1600">
              <a:solidFill>
                <a:schemeClr val="dk1"/>
              </a:solidFill>
              <a:latin typeface="Karla Medium"/>
              <a:ea typeface="Karla Medium"/>
              <a:cs typeface="Karla Medium"/>
              <a:sym typeface="Karla Medium"/>
            </a:endParaRPr>
          </a:p>
          <a:p>
            <a:pPr indent="-330200" lvl="0" marL="457200" rtl="0" algn="l">
              <a:lnSpc>
                <a:spcPct val="150000"/>
              </a:lnSpc>
              <a:spcBef>
                <a:spcPts val="0"/>
              </a:spcBef>
              <a:spcAft>
                <a:spcPts val="0"/>
              </a:spcAft>
              <a:buClr>
                <a:schemeClr val="dk1"/>
              </a:buClr>
              <a:buSzPts val="1600"/>
              <a:buFont typeface="Karla Medium"/>
              <a:buChar char="❏"/>
            </a:pPr>
            <a:r>
              <a:rPr lang="en" sz="1600">
                <a:solidFill>
                  <a:schemeClr val="dk1"/>
                </a:solidFill>
                <a:latin typeface="Karla Medium"/>
                <a:ea typeface="Karla Medium"/>
                <a:cs typeface="Karla Medium"/>
                <a:sym typeface="Karla Medium"/>
              </a:rPr>
              <a:t>Bytecode</a:t>
            </a:r>
            <a:endParaRPr sz="1600">
              <a:solidFill>
                <a:schemeClr val="dk1"/>
              </a:solidFill>
              <a:latin typeface="Karla Medium"/>
              <a:ea typeface="Karla Medium"/>
              <a:cs typeface="Karla Medium"/>
              <a:sym typeface="Karla Medium"/>
            </a:endParaRPr>
          </a:p>
          <a:p>
            <a:pPr indent="-330200" lvl="0" marL="457200" rtl="0" algn="l">
              <a:lnSpc>
                <a:spcPct val="150000"/>
              </a:lnSpc>
              <a:spcBef>
                <a:spcPts val="0"/>
              </a:spcBef>
              <a:spcAft>
                <a:spcPts val="0"/>
              </a:spcAft>
              <a:buClr>
                <a:schemeClr val="dk1"/>
              </a:buClr>
              <a:buSzPts val="1600"/>
              <a:buFont typeface="Karla Medium"/>
              <a:buChar char="❏"/>
            </a:pPr>
            <a:r>
              <a:rPr lang="en" sz="1600">
                <a:solidFill>
                  <a:schemeClr val="dk1"/>
                </a:solidFill>
                <a:latin typeface="Karla Medium"/>
                <a:ea typeface="Karla Medium"/>
                <a:cs typeface="Karla Medium"/>
                <a:sym typeface="Karla Medium"/>
              </a:rPr>
              <a:t>Que veut dire “Write one, runs everywhere”</a:t>
            </a:r>
            <a:endParaRPr sz="1600">
              <a:solidFill>
                <a:schemeClr val="dk1"/>
              </a:solidFill>
              <a:latin typeface="Karla Medium"/>
              <a:ea typeface="Karla Medium"/>
              <a:cs typeface="Karla Medium"/>
              <a:sym typeface="Karla Medium"/>
            </a:endParaRPr>
          </a:p>
          <a:p>
            <a:pPr indent="-330200" lvl="0" marL="457200" rtl="0" algn="l">
              <a:lnSpc>
                <a:spcPct val="150000"/>
              </a:lnSpc>
              <a:spcBef>
                <a:spcPts val="0"/>
              </a:spcBef>
              <a:spcAft>
                <a:spcPts val="0"/>
              </a:spcAft>
              <a:buClr>
                <a:schemeClr val="dk1"/>
              </a:buClr>
              <a:buSzPts val="1600"/>
              <a:buFont typeface="Karla Medium"/>
              <a:buChar char="❏"/>
            </a:pPr>
            <a:r>
              <a:rPr lang="en" sz="1600">
                <a:solidFill>
                  <a:schemeClr val="dk1"/>
                </a:solidFill>
                <a:latin typeface="Karla Medium"/>
                <a:ea typeface="Karla Medium"/>
                <a:cs typeface="Karla Medium"/>
                <a:sym typeface="Karla Medium"/>
              </a:rPr>
              <a:t>Positionnement sur le marché</a:t>
            </a:r>
            <a:endParaRPr sz="1600">
              <a:solidFill>
                <a:schemeClr val="dk1"/>
              </a:solidFill>
              <a:latin typeface="Karla Medium"/>
              <a:ea typeface="Karla Medium"/>
              <a:cs typeface="Karla Medium"/>
              <a:sym typeface="Karla Medium"/>
            </a:endParaRPr>
          </a:p>
          <a:p>
            <a:pPr indent="0" lvl="0" marL="0" rtl="0" algn="l">
              <a:lnSpc>
                <a:spcPct val="150000"/>
              </a:lnSpc>
              <a:spcBef>
                <a:spcPts val="1200"/>
              </a:spcBef>
              <a:spcAft>
                <a:spcPts val="0"/>
              </a:spcAft>
              <a:buNone/>
            </a:pPr>
            <a:r>
              <a:t/>
            </a:r>
            <a:endParaRPr sz="1600">
              <a:solidFill>
                <a:schemeClr val="dk1"/>
              </a:solidFill>
              <a:latin typeface="Karla Medium"/>
              <a:ea typeface="Karla Medium"/>
              <a:cs typeface="Karla Medium"/>
              <a:sym typeface="Karla Medium"/>
            </a:endParaRPr>
          </a:p>
          <a:p>
            <a:pPr indent="0" lvl="0" marL="0" rtl="0" algn="l">
              <a:lnSpc>
                <a:spcPct val="150000"/>
              </a:lnSpc>
              <a:spcBef>
                <a:spcPts val="1200"/>
              </a:spcBef>
              <a:spcAft>
                <a:spcPts val="0"/>
              </a:spcAft>
              <a:buNone/>
            </a:pPr>
            <a:r>
              <a:rPr lang="en" sz="1600">
                <a:solidFill>
                  <a:schemeClr val="dk1"/>
                </a:solidFill>
                <a:latin typeface="Karla Medium"/>
                <a:ea typeface="Karla Medium"/>
                <a:cs typeface="Karla Medium"/>
                <a:sym typeface="Karla Medium"/>
              </a:rPr>
              <a:t>Durée : 30 minutes</a:t>
            </a:r>
            <a:endParaRPr sz="1200">
              <a:solidFill>
                <a:schemeClr val="dk1"/>
              </a:solidFill>
              <a:latin typeface="Karla Medium"/>
              <a:ea typeface="Karla Medium"/>
              <a:cs typeface="Karla Medium"/>
              <a:sym typeface="Karla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39" name="Shape 139"/>
        <p:cNvGrpSpPr/>
        <p:nvPr/>
      </p:nvGrpSpPr>
      <p:grpSpPr>
        <a:xfrm>
          <a:off x="0" y="0"/>
          <a:ext cx="0" cy="0"/>
          <a:chOff x="0" y="0"/>
          <a:chExt cx="0" cy="0"/>
        </a:xfrm>
      </p:grpSpPr>
      <p:sp>
        <p:nvSpPr>
          <p:cNvPr id="140" name="Google Shape;140;p22"/>
          <p:cNvSpPr txBox="1"/>
          <p:nvPr>
            <p:ph type="title"/>
          </p:nvPr>
        </p:nvSpPr>
        <p:spPr>
          <a:xfrm>
            <a:off x="1429925" y="677775"/>
            <a:ext cx="53769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chemeClr val="dk1"/>
                </a:solidFill>
                <a:latin typeface="Karla ExtraBold"/>
                <a:ea typeface="Karla ExtraBold"/>
                <a:cs typeface="Karla ExtraBold"/>
                <a:sym typeface="Karla ExtraBold"/>
              </a:rPr>
              <a:t>Premier programme</a:t>
            </a:r>
            <a:endParaRPr b="0" sz="2400">
              <a:solidFill>
                <a:schemeClr val="dk1"/>
              </a:solidFill>
              <a:latin typeface="Karla ExtraBold"/>
              <a:ea typeface="Karla ExtraBold"/>
              <a:cs typeface="Karla ExtraBold"/>
              <a:sym typeface="Karla ExtraBold"/>
            </a:endParaRPr>
          </a:p>
        </p:txBody>
      </p:sp>
      <p:sp>
        <p:nvSpPr>
          <p:cNvPr id="141" name="Google Shape;141;p22"/>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42" name="Google Shape;142;p2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2"/>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44" name="Google Shape;144;p22"/>
          <p:cNvSpPr txBox="1"/>
          <p:nvPr/>
        </p:nvSpPr>
        <p:spPr>
          <a:xfrm>
            <a:off x="576825" y="1268975"/>
            <a:ext cx="6767100" cy="1323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lang="en" sz="1600">
                <a:solidFill>
                  <a:schemeClr val="dk1"/>
                </a:solidFill>
                <a:latin typeface="Karla Medium"/>
                <a:ea typeface="Karla Medium"/>
                <a:cs typeface="Karla Medium"/>
                <a:sym typeface="Karla Medium"/>
              </a:rPr>
              <a:t>Pour écrire un programme Java, il nous faut un environnement de développement.Dans cette formations nous utiliserons IntelliJ.</a:t>
            </a:r>
            <a:endParaRPr sz="1600">
              <a:solidFill>
                <a:schemeClr val="dk1"/>
              </a:solidFill>
              <a:latin typeface="Karla Medium"/>
              <a:ea typeface="Karla Medium"/>
              <a:cs typeface="Karla Medium"/>
              <a:sym typeface="Karla Medium"/>
            </a:endParaRPr>
          </a:p>
          <a:p>
            <a:pPr indent="0" lvl="0" marL="0" rtl="0" algn="l">
              <a:lnSpc>
                <a:spcPct val="150000"/>
              </a:lnSpc>
              <a:spcBef>
                <a:spcPts val="1200"/>
              </a:spcBef>
              <a:spcAft>
                <a:spcPts val="0"/>
              </a:spcAft>
              <a:buNone/>
            </a:pPr>
            <a:r>
              <a:rPr lang="en" sz="1600">
                <a:solidFill>
                  <a:schemeClr val="dk1"/>
                </a:solidFill>
                <a:latin typeface="Karla Medium"/>
                <a:ea typeface="Karla Medium"/>
                <a:cs typeface="Karla Medium"/>
                <a:sym typeface="Karla Medium"/>
              </a:rPr>
              <a:t>Voici notre premier programme qui affiche </a:t>
            </a:r>
            <a:r>
              <a:rPr b="1" lang="en" sz="1600">
                <a:solidFill>
                  <a:schemeClr val="dk1"/>
                </a:solidFill>
                <a:latin typeface="Karla"/>
                <a:ea typeface="Karla"/>
                <a:cs typeface="Karla"/>
                <a:sym typeface="Karla"/>
              </a:rPr>
              <a:t>“Hello, world !”</a:t>
            </a:r>
            <a:r>
              <a:rPr lang="en" sz="1600">
                <a:solidFill>
                  <a:schemeClr val="dk1"/>
                </a:solidFill>
                <a:latin typeface="Karla Medium"/>
                <a:ea typeface="Karla Medium"/>
                <a:cs typeface="Karla Medium"/>
                <a:sym typeface="Karla Medium"/>
              </a:rPr>
              <a:t>.</a:t>
            </a:r>
            <a:endParaRPr sz="1600">
              <a:solidFill>
                <a:schemeClr val="dk1"/>
              </a:solidFill>
              <a:latin typeface="Karla Medium"/>
              <a:ea typeface="Karla Medium"/>
              <a:cs typeface="Karla Medium"/>
              <a:sym typeface="Karla Medium"/>
            </a:endParaRPr>
          </a:p>
        </p:txBody>
      </p:sp>
      <p:pic>
        <p:nvPicPr>
          <p:cNvPr id="145" name="Google Shape;145;p22"/>
          <p:cNvPicPr preferRelativeResize="0"/>
          <p:nvPr/>
        </p:nvPicPr>
        <p:blipFill>
          <a:blip r:embed="rId4">
            <a:alphaModFix/>
          </a:blip>
          <a:stretch>
            <a:fillRect/>
          </a:stretch>
        </p:blipFill>
        <p:spPr>
          <a:xfrm>
            <a:off x="686975" y="2633973"/>
            <a:ext cx="6271976" cy="234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dw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