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Lst>
  <p:sldSz cy="5143500" cx="9144000"/>
  <p:notesSz cx="6858000" cy="9144000"/>
  <p:embeddedFontLst>
    <p:embeddedFont>
      <p:font typeface="Raleway"/>
      <p:regular r:id="rId74"/>
      <p:bold r:id="rId75"/>
      <p:italic r:id="rId76"/>
      <p:boldItalic r:id="rId77"/>
    </p:embeddedFont>
    <p:embeddedFont>
      <p:font typeface="Roboto"/>
      <p:regular r:id="rId78"/>
      <p:bold r:id="rId79"/>
      <p:italic r:id="rId80"/>
      <p:boldItalic r:id="rId81"/>
    </p:embeddedFont>
    <p:embeddedFont>
      <p:font typeface="Montserrat"/>
      <p:regular r:id="rId82"/>
      <p:bold r:id="rId83"/>
      <p:italic r:id="rId84"/>
      <p:boldItalic r:id="rId85"/>
    </p:embeddedFont>
    <p:embeddedFont>
      <p:font typeface="Roboto Mono"/>
      <p:regular r:id="rId86"/>
      <p:bold r:id="rId87"/>
      <p:italic r:id="rId88"/>
      <p:boldItalic r:id="rId89"/>
    </p:embeddedFont>
    <p:embeddedFont>
      <p:font typeface="Karla"/>
      <p:regular r:id="rId90"/>
      <p:bold r:id="rId91"/>
      <p:italic r:id="rId92"/>
      <p:boldItalic r:id="rId9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84" Type="http://schemas.openxmlformats.org/officeDocument/2006/relationships/font" Target="fonts/Montserrat-italic.fntdata"/><Relationship Id="rId83" Type="http://schemas.openxmlformats.org/officeDocument/2006/relationships/font" Target="fonts/Montserrat-bold.fntdata"/><Relationship Id="rId42" Type="http://schemas.openxmlformats.org/officeDocument/2006/relationships/slide" Target="slides/slide38.xml"/><Relationship Id="rId86" Type="http://schemas.openxmlformats.org/officeDocument/2006/relationships/font" Target="fonts/RobotoMono-regular.fntdata"/><Relationship Id="rId41" Type="http://schemas.openxmlformats.org/officeDocument/2006/relationships/slide" Target="slides/slide37.xml"/><Relationship Id="rId85" Type="http://schemas.openxmlformats.org/officeDocument/2006/relationships/font" Target="fonts/Montserrat-boldItalic.fntdata"/><Relationship Id="rId44" Type="http://schemas.openxmlformats.org/officeDocument/2006/relationships/slide" Target="slides/slide40.xml"/><Relationship Id="rId88" Type="http://schemas.openxmlformats.org/officeDocument/2006/relationships/font" Target="fonts/RobotoMono-italic.fntdata"/><Relationship Id="rId43" Type="http://schemas.openxmlformats.org/officeDocument/2006/relationships/slide" Target="slides/slide39.xml"/><Relationship Id="rId87" Type="http://schemas.openxmlformats.org/officeDocument/2006/relationships/font" Target="fonts/RobotoMono-bold.fntdata"/><Relationship Id="rId46" Type="http://schemas.openxmlformats.org/officeDocument/2006/relationships/slide" Target="slides/slide42.xml"/><Relationship Id="rId45" Type="http://schemas.openxmlformats.org/officeDocument/2006/relationships/slide" Target="slides/slide41.xml"/><Relationship Id="rId89" Type="http://schemas.openxmlformats.org/officeDocument/2006/relationships/font" Target="fonts/RobotoMono-boldItalic.fntdata"/><Relationship Id="rId80" Type="http://schemas.openxmlformats.org/officeDocument/2006/relationships/font" Target="fonts/Roboto-italic.fntdata"/><Relationship Id="rId82" Type="http://schemas.openxmlformats.org/officeDocument/2006/relationships/font" Target="fonts/Montserrat-regular.fntdata"/><Relationship Id="rId81"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slide" Target="slides/slide69.xml"/><Relationship Id="rId72" Type="http://schemas.openxmlformats.org/officeDocument/2006/relationships/slide" Target="slides/slide68.xml"/><Relationship Id="rId31" Type="http://schemas.openxmlformats.org/officeDocument/2006/relationships/slide" Target="slides/slide27.xml"/><Relationship Id="rId75" Type="http://schemas.openxmlformats.org/officeDocument/2006/relationships/font" Target="fonts/Raleway-bold.fntdata"/><Relationship Id="rId30" Type="http://schemas.openxmlformats.org/officeDocument/2006/relationships/slide" Target="slides/slide26.xml"/><Relationship Id="rId74" Type="http://schemas.openxmlformats.org/officeDocument/2006/relationships/font" Target="fonts/Raleway-regular.fntdata"/><Relationship Id="rId33" Type="http://schemas.openxmlformats.org/officeDocument/2006/relationships/slide" Target="slides/slide29.xml"/><Relationship Id="rId77" Type="http://schemas.openxmlformats.org/officeDocument/2006/relationships/font" Target="fonts/Raleway-boldItalic.fntdata"/><Relationship Id="rId32" Type="http://schemas.openxmlformats.org/officeDocument/2006/relationships/slide" Target="slides/slide28.xml"/><Relationship Id="rId76" Type="http://schemas.openxmlformats.org/officeDocument/2006/relationships/font" Target="fonts/Raleway-italic.fntdata"/><Relationship Id="rId35" Type="http://schemas.openxmlformats.org/officeDocument/2006/relationships/slide" Target="slides/slide31.xml"/><Relationship Id="rId79" Type="http://schemas.openxmlformats.org/officeDocument/2006/relationships/font" Target="fonts/Roboto-bold.fntdata"/><Relationship Id="rId34" Type="http://schemas.openxmlformats.org/officeDocument/2006/relationships/slide" Target="slides/slide30.xml"/><Relationship Id="rId78" Type="http://schemas.openxmlformats.org/officeDocument/2006/relationships/font" Target="fonts/Roboto-regular.fntdata"/><Relationship Id="rId71" Type="http://schemas.openxmlformats.org/officeDocument/2006/relationships/slide" Target="slides/slide67.xml"/><Relationship Id="rId70" Type="http://schemas.openxmlformats.org/officeDocument/2006/relationships/slide" Target="slides/slide66.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slide" Target="slides/slide64.xml"/><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slide" Target="slides/slide65.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91" Type="http://schemas.openxmlformats.org/officeDocument/2006/relationships/font" Target="fonts/Karla-bold.fntdata"/><Relationship Id="rId90" Type="http://schemas.openxmlformats.org/officeDocument/2006/relationships/font" Target="fonts/Karla-regular.fntdata"/><Relationship Id="rId93" Type="http://schemas.openxmlformats.org/officeDocument/2006/relationships/font" Target="fonts/Karla-boldItalic.fntdata"/><Relationship Id="rId92" Type="http://schemas.openxmlformats.org/officeDocument/2006/relationships/font" Target="fonts/Karla-italic.fntdata"/><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f0b5509a3c_0_50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f0b5509a3c_0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f0b5509a3c_0_5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f0b5509a3c_0_5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f0b5509a3c_0_5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f0b5509a3c_0_5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f0b5509a3c_0_5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f0b5509a3c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f0b5509a3c_0_129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f0b5509a3c_0_1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f0b5509a3c_0_129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f0b5509a3c_0_1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f0b5509a3c_0_5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f0b5509a3c_0_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f0b5509a3c_0_13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f0b5509a3c_0_1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f0b5509a3c_0_13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f0b5509a3c_0_1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f0b5509a3c_0_13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f0b5509a3c_0_1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f0b5509a3c_0_4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f0b5509a3c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f0b5509a3c_0_13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f0b5509a3c_0_1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f0b5509a3c_0_135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f0b5509a3c_0_1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f0b5509a3c_0_136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f0b5509a3c_0_1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f0b5509a3c_0_137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f0b5509a3c_0_1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f0b5509a3c_0_138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f0b5509a3c_0_1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f0b5509a3c_0_139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f0b5509a3c_0_1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f0d852e6fb_0_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f0d852e6f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f0d852e6fb_0_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f0d852e6f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f0b5509a3c_0_140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f0b5509a3c_0_1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f0b5509a3c_0_5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f0b5509a3c_0_5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f0b5509a3c_0_46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f0b5509a3c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f0d852e6fb_0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f0d852e6f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f08023c4f4_0_1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f08023c4f4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f08023c4f4_0_1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f08023c4f4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f08023c4f4_0_9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f08023c4f4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f0d852e6fb_0_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f0d852e6fb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f0d852e6fb_0_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f0d852e6f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f0d852e6fb_0_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f0d852e6f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f0d852e6fb_0_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f0d852e6fb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f0d852e6fb_0_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f0d852e6fb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f08023c4f4_0_1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f08023c4f4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f0b5509a3c_0_127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f0b5509a3c_0_1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f0d852e6fb_0_8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f0d852e6fb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f08023c4f4_0_1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f08023c4f4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f0b5509a3c_0_5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f0b5509a3c_0_5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f08023c4f4_0_1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f08023c4f4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f08023c4f4_0_1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f08023c4f4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f08023c4f4_0_1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f08023c4f4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f21f60e5d9_18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f21f60e5d9_1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f21f60e5d9_18_10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f21f60e5d9_18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f21f60e5d9_18_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f21f60e5d9_18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f21f60e5d9_18_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f21f60e5d9_18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f0b5509a3c_0_128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f0b5509a3c_0_1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f21f60e5d9_18_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f21f60e5d9_18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f21f60e5d9_18_5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f21f60e5d9_18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f21f60e5d9_18_5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f21f60e5d9_18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f21f60e5d9_18_1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f21f60e5d9_18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f21f60e5d9_18_6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f21f60e5d9_18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f21f60e5d9_18_1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f21f60e5d9_18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f08023c4f4_0_1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f08023c4f4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f0d852e6fb_0_1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f0d852e6fb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f0d852e6fb_0_9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f0d852e6fb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f21f60e5d9_18_1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f21f60e5d9_18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f0b5509a3c_0_126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f0b5509a3c_0_1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f0d852e6fb_0_10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f0d852e6fb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f0d852e6fb_0_1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7" name="Google Shape;637;gf0d852e6fb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f08023c4f4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6" name="Google Shape;646;gf08023c4f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f08023c4f4_1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5" name="Google Shape;655;gf08023c4f4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gf08023c20a_0_4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4" name="Google Shape;664;gf08023c20a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gf08023c20a_0_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3" name="Google Shape;673;gf08023c20a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gf21f60e5d9_18_7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2" name="Google Shape;682;gf21f60e5d9_18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gf21f60e5d9_18_8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1" name="Google Shape;691;gf21f60e5d9_18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gf21f60e5d9_18_9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0" name="Google Shape;700;gf21f60e5d9_18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gf21f60e5d9_18_1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9" name="Google Shape;709;gf21f60e5d9_18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f0b5509a3c_0_47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f0b5509a3c_0_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f0b5509a3c_0_4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f0b5509a3c_0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f0b5509a3c_0_49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f0b5509a3c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p:nvPr/>
        </p:nvSpPr>
        <p:spPr>
          <a:xfrm>
            <a:off x="21892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000000">
              <a:alpha val="7310"/>
            </a:srgbClr>
          </a:solidFill>
          <a:ln>
            <a:noFill/>
          </a:ln>
        </p:spPr>
      </p:sp>
      <p:sp>
        <p:nvSpPr>
          <p:cNvPr id="11" name="Google Shape;11;p2"/>
          <p:cNvSpPr/>
          <p:nvPr/>
        </p:nvSpPr>
        <p:spPr>
          <a:xfrm>
            <a:off x="-967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12" name="Google Shape;12;p2"/>
          <p:cNvSpPr txBox="1"/>
          <p:nvPr>
            <p:ph type="ctrTitle"/>
          </p:nvPr>
        </p:nvSpPr>
        <p:spPr>
          <a:xfrm>
            <a:off x="648300" y="3404550"/>
            <a:ext cx="3530700" cy="11820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3" name="Google Shape;13;p2"/>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3" name="Shape 63"/>
        <p:cNvGrpSpPr/>
        <p:nvPr/>
      </p:nvGrpSpPr>
      <p:grpSpPr>
        <a:xfrm>
          <a:off x="0" y="0"/>
          <a:ext cx="0" cy="0"/>
          <a:chOff x="0" y="0"/>
          <a:chExt cx="0" cy="0"/>
        </a:xfrm>
      </p:grpSpPr>
      <p:sp>
        <p:nvSpPr>
          <p:cNvPr id="64" name="Google Shape;64;p11"/>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65" name="Google Shape;65;p11"/>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66" name="Google Shape;66;p11"/>
          <p:cNvSpPr txBox="1"/>
          <p:nvPr>
            <p:ph idx="1" type="body"/>
          </p:nvPr>
        </p:nvSpPr>
        <p:spPr>
          <a:xfrm>
            <a:off x="841000" y="4025300"/>
            <a:ext cx="7845900" cy="519600"/>
          </a:xfrm>
          <a:prstGeom prst="rect">
            <a:avLst/>
          </a:prstGeom>
        </p:spPr>
        <p:txBody>
          <a:bodyPr anchorCtr="0" anchor="b" bIns="91425" lIns="91425" spcFirstLastPara="1" rIns="91425" wrap="square" tIns="91425">
            <a:noAutofit/>
          </a:bodyPr>
          <a:lstStyle>
            <a:lvl1pPr indent="-228600" lvl="0" marL="457200">
              <a:spcBef>
                <a:spcPts val="360"/>
              </a:spcBef>
              <a:spcAft>
                <a:spcPts val="0"/>
              </a:spcAft>
              <a:buSzPts val="1200"/>
              <a:buNone/>
              <a:defRPr sz="1200"/>
            </a:lvl1pPr>
          </a:lstStyle>
          <a:p/>
        </p:txBody>
      </p:sp>
      <p:sp>
        <p:nvSpPr>
          <p:cNvPr id="67" name="Google Shape;67;p11"/>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 name="Shape 68"/>
        <p:cNvGrpSpPr/>
        <p:nvPr/>
      </p:nvGrpSpPr>
      <p:grpSpPr>
        <a:xfrm>
          <a:off x="0" y="0"/>
          <a:ext cx="0" cy="0"/>
          <a:chOff x="0" y="0"/>
          <a:chExt cx="0" cy="0"/>
        </a:xfrm>
      </p:grpSpPr>
      <p:sp>
        <p:nvSpPr>
          <p:cNvPr id="69" name="Google Shape;69;p12"/>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70" name="Google Shape;70;p12"/>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71" name="Google Shape;71;p12"/>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p:cSld name="BLANK_1">
    <p:spTree>
      <p:nvGrpSpPr>
        <p:cNvPr id="72" name="Shape 72"/>
        <p:cNvGrpSpPr/>
        <p:nvPr/>
      </p:nvGrpSpPr>
      <p:grpSpPr>
        <a:xfrm>
          <a:off x="0" y="0"/>
          <a:ext cx="0" cy="0"/>
          <a:chOff x="0" y="0"/>
          <a:chExt cx="0" cy="0"/>
        </a:xfrm>
      </p:grpSpPr>
      <p:sp>
        <p:nvSpPr>
          <p:cNvPr id="73" name="Google Shape;73;p13"/>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4" name="Shape 14"/>
        <p:cNvGrpSpPr/>
        <p:nvPr/>
      </p:nvGrpSpPr>
      <p:grpSpPr>
        <a:xfrm>
          <a:off x="0" y="0"/>
          <a:ext cx="0" cy="0"/>
          <a:chOff x="0" y="0"/>
          <a:chExt cx="0" cy="0"/>
        </a:xfrm>
      </p:grpSpPr>
      <p:sp>
        <p:nvSpPr>
          <p:cNvPr id="15" name="Google Shape;15;p3"/>
          <p:cNvSpPr/>
          <p:nvPr/>
        </p:nvSpPr>
        <p:spPr>
          <a:xfrm>
            <a:off x="21892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000000">
              <a:alpha val="7310"/>
            </a:srgbClr>
          </a:solidFill>
          <a:ln>
            <a:noFill/>
          </a:ln>
        </p:spPr>
      </p:sp>
      <p:sp>
        <p:nvSpPr>
          <p:cNvPr id="16" name="Google Shape;16;p3"/>
          <p:cNvSpPr/>
          <p:nvPr/>
        </p:nvSpPr>
        <p:spPr>
          <a:xfrm>
            <a:off x="-967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17" name="Google Shape;17;p3"/>
          <p:cNvSpPr txBox="1"/>
          <p:nvPr>
            <p:ph type="ctrTitle"/>
          </p:nvPr>
        </p:nvSpPr>
        <p:spPr>
          <a:xfrm>
            <a:off x="648300" y="1583350"/>
            <a:ext cx="3522300" cy="2989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8" name="Google Shape;18;p3"/>
          <p:cNvSpPr txBox="1"/>
          <p:nvPr>
            <p:ph idx="1" type="subTitle"/>
          </p:nvPr>
        </p:nvSpPr>
        <p:spPr>
          <a:xfrm>
            <a:off x="6724950" y="3494300"/>
            <a:ext cx="1906200" cy="10317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FFFFF"/>
              </a:buClr>
              <a:buSzPts val="1800"/>
              <a:buNone/>
              <a:defRPr sz="1800">
                <a:solidFill>
                  <a:srgbClr val="FFFFFF"/>
                </a:solidFill>
              </a:defRPr>
            </a:lvl1pPr>
            <a:lvl2pPr lvl="1" rtl="0" algn="r">
              <a:spcBef>
                <a:spcPts val="0"/>
              </a:spcBef>
              <a:spcAft>
                <a:spcPts val="0"/>
              </a:spcAft>
              <a:buClr>
                <a:srgbClr val="FFFFFF"/>
              </a:buClr>
              <a:buSzPts val="1800"/>
              <a:buNone/>
              <a:defRPr sz="1800">
                <a:solidFill>
                  <a:srgbClr val="FFFFFF"/>
                </a:solidFill>
              </a:defRPr>
            </a:lvl2pPr>
            <a:lvl3pPr lvl="2" rtl="0" algn="r">
              <a:spcBef>
                <a:spcPts val="0"/>
              </a:spcBef>
              <a:spcAft>
                <a:spcPts val="0"/>
              </a:spcAft>
              <a:buClr>
                <a:srgbClr val="FFFFFF"/>
              </a:buClr>
              <a:buSzPts val="1800"/>
              <a:buNone/>
              <a:defRPr sz="1800">
                <a:solidFill>
                  <a:srgbClr val="FFFFFF"/>
                </a:solidFill>
              </a:defRPr>
            </a:lvl3pPr>
            <a:lvl4pPr lvl="3" rtl="0" algn="r">
              <a:spcBef>
                <a:spcPts val="0"/>
              </a:spcBef>
              <a:spcAft>
                <a:spcPts val="0"/>
              </a:spcAft>
              <a:buClr>
                <a:srgbClr val="FFFFFF"/>
              </a:buClr>
              <a:buSzPts val="1800"/>
              <a:buNone/>
              <a:defRPr sz="1800">
                <a:solidFill>
                  <a:srgbClr val="FFFFFF"/>
                </a:solidFill>
              </a:defRPr>
            </a:lvl4pPr>
            <a:lvl5pPr lvl="4" rtl="0" algn="r">
              <a:spcBef>
                <a:spcPts val="0"/>
              </a:spcBef>
              <a:spcAft>
                <a:spcPts val="0"/>
              </a:spcAft>
              <a:buClr>
                <a:srgbClr val="FFFFFF"/>
              </a:buClr>
              <a:buSzPts val="1800"/>
              <a:buNone/>
              <a:defRPr sz="1800">
                <a:solidFill>
                  <a:srgbClr val="FFFFFF"/>
                </a:solidFill>
              </a:defRPr>
            </a:lvl5pPr>
            <a:lvl6pPr lvl="5" rtl="0" algn="r">
              <a:spcBef>
                <a:spcPts val="0"/>
              </a:spcBef>
              <a:spcAft>
                <a:spcPts val="0"/>
              </a:spcAft>
              <a:buClr>
                <a:srgbClr val="FFFFFF"/>
              </a:buClr>
              <a:buSzPts val="1800"/>
              <a:buNone/>
              <a:defRPr sz="1800">
                <a:solidFill>
                  <a:srgbClr val="FFFFFF"/>
                </a:solidFill>
              </a:defRPr>
            </a:lvl6pPr>
            <a:lvl7pPr lvl="6" rtl="0" algn="r">
              <a:spcBef>
                <a:spcPts val="0"/>
              </a:spcBef>
              <a:spcAft>
                <a:spcPts val="0"/>
              </a:spcAft>
              <a:buClr>
                <a:srgbClr val="FFFFFF"/>
              </a:buClr>
              <a:buSzPts val="1800"/>
              <a:buNone/>
              <a:defRPr sz="1800">
                <a:solidFill>
                  <a:srgbClr val="FFFFFF"/>
                </a:solidFill>
              </a:defRPr>
            </a:lvl7pPr>
            <a:lvl8pPr lvl="7" rtl="0" algn="r">
              <a:spcBef>
                <a:spcPts val="0"/>
              </a:spcBef>
              <a:spcAft>
                <a:spcPts val="0"/>
              </a:spcAft>
              <a:buClr>
                <a:srgbClr val="FFFFFF"/>
              </a:buClr>
              <a:buSzPts val="1800"/>
              <a:buNone/>
              <a:defRPr sz="1800">
                <a:solidFill>
                  <a:srgbClr val="FFFFFF"/>
                </a:solidFill>
              </a:defRPr>
            </a:lvl8pPr>
            <a:lvl9pPr lvl="8" rtl="0" algn="r">
              <a:spcBef>
                <a:spcPts val="0"/>
              </a:spcBef>
              <a:spcAft>
                <a:spcPts val="0"/>
              </a:spcAft>
              <a:buClr>
                <a:srgbClr val="FFFFFF"/>
              </a:buClr>
              <a:buSzPts val="1800"/>
              <a:buNone/>
              <a:defRPr sz="1800">
                <a:solidFill>
                  <a:srgbClr val="FFFFFF"/>
                </a:solidFill>
              </a:defRPr>
            </a:lvl9pPr>
          </a:lstStyle>
          <a:p/>
        </p:txBody>
      </p:sp>
      <p:sp>
        <p:nvSpPr>
          <p:cNvPr id="19" name="Google Shape;19;p3"/>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 image">
  <p:cSld name="TITLE_1_2">
    <p:spTree>
      <p:nvGrpSpPr>
        <p:cNvPr id="20" name="Shape 20"/>
        <p:cNvGrpSpPr/>
        <p:nvPr/>
      </p:nvGrpSpPr>
      <p:grpSpPr>
        <a:xfrm>
          <a:off x="0" y="0"/>
          <a:ext cx="0" cy="0"/>
          <a:chOff x="0" y="0"/>
          <a:chExt cx="0" cy="0"/>
        </a:xfrm>
      </p:grpSpPr>
      <p:sp>
        <p:nvSpPr>
          <p:cNvPr id="21" name="Google Shape;21;p4"/>
          <p:cNvSpPr/>
          <p:nvPr/>
        </p:nvSpPr>
        <p:spPr>
          <a:xfrm>
            <a:off x="21892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000000">
              <a:alpha val="7310"/>
            </a:srgbClr>
          </a:solidFill>
          <a:ln>
            <a:noFill/>
          </a:ln>
        </p:spPr>
      </p:sp>
      <p:sp>
        <p:nvSpPr>
          <p:cNvPr id="22" name="Google Shape;22;p4"/>
          <p:cNvSpPr/>
          <p:nvPr/>
        </p:nvSpPr>
        <p:spPr>
          <a:xfrm>
            <a:off x="-967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23" name="Google Shape;23;p4"/>
          <p:cNvSpPr txBox="1"/>
          <p:nvPr>
            <p:ph type="title"/>
          </p:nvPr>
        </p:nvSpPr>
        <p:spPr>
          <a:xfrm>
            <a:off x="838309" y="1807900"/>
            <a:ext cx="3148200" cy="4857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24" name="Google Shape;24;p4"/>
          <p:cNvSpPr txBox="1"/>
          <p:nvPr>
            <p:ph idx="1" type="body"/>
          </p:nvPr>
        </p:nvSpPr>
        <p:spPr>
          <a:xfrm>
            <a:off x="838250" y="2419350"/>
            <a:ext cx="3148200" cy="22557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a:lvl1pPr>
            <a:lvl2pPr indent="-330200" lvl="1" marL="914400" rtl="0">
              <a:spcBef>
                <a:spcPts val="0"/>
              </a:spcBef>
              <a:spcAft>
                <a:spcPts val="0"/>
              </a:spcAft>
              <a:buSzPts val="1600"/>
              <a:buChar char="▹"/>
              <a:defRPr/>
            </a:lvl2pPr>
            <a:lvl3pPr indent="-330200" lvl="2" marL="1371600" rtl="0">
              <a:spcBef>
                <a:spcPts val="0"/>
              </a:spcBef>
              <a:spcAft>
                <a:spcPts val="0"/>
              </a:spcAft>
              <a:buSzPts val="1600"/>
              <a:buChar char="▹"/>
              <a:defRPr/>
            </a:lvl3pPr>
            <a:lvl4pPr indent="-330200" lvl="3" marL="1828800" rtl="0">
              <a:spcBef>
                <a:spcPts val="0"/>
              </a:spcBef>
              <a:spcAft>
                <a:spcPts val="0"/>
              </a:spcAft>
              <a:buSzPts val="1600"/>
              <a:buChar char="●"/>
              <a:defRPr/>
            </a:lvl4pPr>
            <a:lvl5pPr indent="-330200" lvl="4" marL="2286000" rtl="0">
              <a:spcBef>
                <a:spcPts val="0"/>
              </a:spcBef>
              <a:spcAft>
                <a:spcPts val="0"/>
              </a:spcAft>
              <a:buSzPts val="1600"/>
              <a:buChar char="○"/>
              <a:defRPr/>
            </a:lvl5pPr>
            <a:lvl6pPr indent="-330200" lvl="5" marL="2743200" rtl="0">
              <a:spcBef>
                <a:spcPts val="0"/>
              </a:spcBef>
              <a:spcAft>
                <a:spcPts val="0"/>
              </a:spcAft>
              <a:buSzPts val="1600"/>
              <a:buChar char="■"/>
              <a:defRPr/>
            </a:lvl6pPr>
            <a:lvl7pPr indent="-330200" lvl="6" marL="3200400" rtl="0">
              <a:spcBef>
                <a:spcPts val="0"/>
              </a:spcBef>
              <a:spcAft>
                <a:spcPts val="0"/>
              </a:spcAft>
              <a:buSzPts val="1600"/>
              <a:buChar char="●"/>
              <a:defRPr/>
            </a:lvl7pPr>
            <a:lvl8pPr indent="-330200" lvl="7" marL="3657600" rtl="0">
              <a:spcBef>
                <a:spcPts val="0"/>
              </a:spcBef>
              <a:spcAft>
                <a:spcPts val="0"/>
              </a:spcAft>
              <a:buSzPts val="1600"/>
              <a:buChar char="○"/>
              <a:defRPr/>
            </a:lvl8pPr>
            <a:lvl9pPr indent="-330200" lvl="8" marL="4114800" rtl="0">
              <a:spcBef>
                <a:spcPts val="0"/>
              </a:spcBef>
              <a:spcAft>
                <a:spcPts val="0"/>
              </a:spcAft>
              <a:buSzPts val="1600"/>
              <a:buChar char="■"/>
              <a:defRPr/>
            </a:lvl9pPr>
          </a:lstStyle>
          <a:p/>
        </p:txBody>
      </p:sp>
      <p:sp>
        <p:nvSpPr>
          <p:cNvPr id="25" name="Google Shape;25;p4"/>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ig image">
  <p:cSld name="TITLE_1_2_1">
    <p:spTree>
      <p:nvGrpSpPr>
        <p:cNvPr id="26" name="Shape 26"/>
        <p:cNvGrpSpPr/>
        <p:nvPr/>
      </p:nvGrpSpPr>
      <p:grpSpPr>
        <a:xfrm>
          <a:off x="0" y="0"/>
          <a:ext cx="0" cy="0"/>
          <a:chOff x="0" y="0"/>
          <a:chExt cx="0" cy="0"/>
        </a:xfrm>
      </p:grpSpPr>
      <p:sp>
        <p:nvSpPr>
          <p:cNvPr id="27" name="Google Shape;27;p5"/>
          <p:cNvSpPr/>
          <p:nvPr/>
        </p:nvSpPr>
        <p:spPr>
          <a:xfrm>
            <a:off x="209250" y="-9675"/>
            <a:ext cx="3076750" cy="5167075"/>
          </a:xfrm>
          <a:custGeom>
            <a:rect b="b" l="l" r="r" t="t"/>
            <a:pathLst>
              <a:path extrusionOk="0" h="206683" w="123070">
                <a:moveTo>
                  <a:pt x="0" y="0"/>
                </a:moveTo>
                <a:lnTo>
                  <a:pt x="0" y="206683"/>
                </a:lnTo>
                <a:lnTo>
                  <a:pt x="123070" y="206545"/>
                </a:lnTo>
                <a:lnTo>
                  <a:pt x="67807" y="301"/>
                </a:lnTo>
                <a:close/>
              </a:path>
            </a:pathLst>
          </a:custGeom>
          <a:solidFill>
            <a:srgbClr val="000000">
              <a:alpha val="7310"/>
            </a:srgbClr>
          </a:solidFill>
          <a:ln>
            <a:noFill/>
          </a:ln>
        </p:spPr>
      </p:sp>
      <p:sp>
        <p:nvSpPr>
          <p:cNvPr id="28" name="Google Shape;28;p5"/>
          <p:cNvSpPr/>
          <p:nvPr/>
        </p:nvSpPr>
        <p:spPr>
          <a:xfrm>
            <a:off x="-19350" y="-9675"/>
            <a:ext cx="3076750" cy="5167075"/>
          </a:xfrm>
          <a:custGeom>
            <a:rect b="b" l="l" r="r" t="t"/>
            <a:pathLst>
              <a:path extrusionOk="0" h="206683" w="123070">
                <a:moveTo>
                  <a:pt x="0" y="0"/>
                </a:moveTo>
                <a:lnTo>
                  <a:pt x="0" y="206683"/>
                </a:lnTo>
                <a:lnTo>
                  <a:pt x="123070" y="206545"/>
                </a:lnTo>
                <a:lnTo>
                  <a:pt x="67807" y="301"/>
                </a:lnTo>
                <a:close/>
              </a:path>
            </a:pathLst>
          </a:custGeom>
          <a:solidFill>
            <a:srgbClr val="FFFFFF"/>
          </a:solidFill>
          <a:ln>
            <a:noFill/>
          </a:ln>
        </p:spPr>
      </p:sp>
      <p:sp>
        <p:nvSpPr>
          <p:cNvPr id="29" name="Google Shape;29;p5"/>
          <p:cNvSpPr txBox="1"/>
          <p:nvPr>
            <p:ph type="title"/>
          </p:nvPr>
        </p:nvSpPr>
        <p:spPr>
          <a:xfrm>
            <a:off x="609704" y="4116875"/>
            <a:ext cx="1609800" cy="4857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30" name="Google Shape;30;p5"/>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31" name="Shape 31"/>
        <p:cNvGrpSpPr/>
        <p:nvPr/>
      </p:nvGrpSpPr>
      <p:grpSpPr>
        <a:xfrm>
          <a:off x="0" y="0"/>
          <a:ext cx="0" cy="0"/>
          <a:chOff x="0" y="0"/>
          <a:chExt cx="0" cy="0"/>
        </a:xfrm>
      </p:grpSpPr>
      <p:sp>
        <p:nvSpPr>
          <p:cNvPr id="32" name="Google Shape;32;p6"/>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33" name="Google Shape;33;p6"/>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34" name="Google Shape;34;p6"/>
          <p:cNvSpPr txBox="1"/>
          <p:nvPr/>
        </p:nvSpPr>
        <p:spPr>
          <a:xfrm>
            <a:off x="799645" y="1612075"/>
            <a:ext cx="1957200" cy="65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200">
                <a:solidFill>
                  <a:srgbClr val="B7B7B7"/>
                </a:solidFill>
                <a:latin typeface="Montserrat"/>
                <a:ea typeface="Montserrat"/>
                <a:cs typeface="Montserrat"/>
                <a:sym typeface="Montserrat"/>
              </a:rPr>
              <a:t>“</a:t>
            </a:r>
            <a:endParaRPr sz="7200">
              <a:solidFill>
                <a:srgbClr val="B7B7B7"/>
              </a:solidFill>
              <a:latin typeface="Montserrat"/>
              <a:ea typeface="Montserrat"/>
              <a:cs typeface="Montserrat"/>
              <a:sym typeface="Montserrat"/>
            </a:endParaRPr>
          </a:p>
        </p:txBody>
      </p:sp>
      <p:sp>
        <p:nvSpPr>
          <p:cNvPr id="35" name="Google Shape;35;p6"/>
          <p:cNvSpPr txBox="1"/>
          <p:nvPr>
            <p:ph idx="1" type="body"/>
          </p:nvPr>
        </p:nvSpPr>
        <p:spPr>
          <a:xfrm>
            <a:off x="838250" y="2419350"/>
            <a:ext cx="5324100" cy="22557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SzPts val="2400"/>
              <a:buFont typeface="Montserrat"/>
              <a:buChar char="▸"/>
              <a:defRPr sz="2400">
                <a:latin typeface="Montserrat"/>
                <a:ea typeface="Montserrat"/>
                <a:cs typeface="Montserrat"/>
                <a:sym typeface="Montserrat"/>
              </a:defRPr>
            </a:lvl1pPr>
            <a:lvl2pPr indent="-381000" lvl="1" marL="914400" rtl="0">
              <a:spcBef>
                <a:spcPts val="0"/>
              </a:spcBef>
              <a:spcAft>
                <a:spcPts val="0"/>
              </a:spcAft>
              <a:buSzPts val="2400"/>
              <a:buFont typeface="Montserrat"/>
              <a:buChar char="▹"/>
              <a:defRPr sz="2400">
                <a:latin typeface="Montserrat"/>
                <a:ea typeface="Montserrat"/>
                <a:cs typeface="Montserrat"/>
                <a:sym typeface="Montserrat"/>
              </a:defRPr>
            </a:lvl2pPr>
            <a:lvl3pPr indent="-381000" lvl="2" marL="1371600" rtl="0">
              <a:spcBef>
                <a:spcPts val="0"/>
              </a:spcBef>
              <a:spcAft>
                <a:spcPts val="0"/>
              </a:spcAft>
              <a:buSzPts val="2400"/>
              <a:buFont typeface="Montserrat"/>
              <a:buChar char="▹"/>
              <a:defRPr sz="2400">
                <a:latin typeface="Montserrat"/>
                <a:ea typeface="Montserrat"/>
                <a:cs typeface="Montserrat"/>
                <a:sym typeface="Montserrat"/>
              </a:defRPr>
            </a:lvl3pPr>
            <a:lvl4pPr indent="-381000" lvl="3" marL="1828800" rtl="0">
              <a:spcBef>
                <a:spcPts val="0"/>
              </a:spcBef>
              <a:spcAft>
                <a:spcPts val="0"/>
              </a:spcAft>
              <a:buSzPts val="2400"/>
              <a:buFont typeface="Montserrat"/>
              <a:buChar char="●"/>
              <a:defRPr sz="2400">
                <a:latin typeface="Montserrat"/>
                <a:ea typeface="Montserrat"/>
                <a:cs typeface="Montserrat"/>
                <a:sym typeface="Montserrat"/>
              </a:defRPr>
            </a:lvl4pPr>
            <a:lvl5pPr indent="-381000" lvl="4" marL="2286000" rtl="0">
              <a:spcBef>
                <a:spcPts val="0"/>
              </a:spcBef>
              <a:spcAft>
                <a:spcPts val="0"/>
              </a:spcAft>
              <a:buSzPts val="2400"/>
              <a:buFont typeface="Montserrat"/>
              <a:buChar char="○"/>
              <a:defRPr sz="2400">
                <a:latin typeface="Montserrat"/>
                <a:ea typeface="Montserrat"/>
                <a:cs typeface="Montserrat"/>
                <a:sym typeface="Montserrat"/>
              </a:defRPr>
            </a:lvl5pPr>
            <a:lvl6pPr indent="-381000" lvl="5" marL="2743200" rtl="0">
              <a:spcBef>
                <a:spcPts val="0"/>
              </a:spcBef>
              <a:spcAft>
                <a:spcPts val="0"/>
              </a:spcAft>
              <a:buSzPts val="2400"/>
              <a:buFont typeface="Montserrat"/>
              <a:buChar char="■"/>
              <a:defRPr sz="2400">
                <a:latin typeface="Montserrat"/>
                <a:ea typeface="Montserrat"/>
                <a:cs typeface="Montserrat"/>
                <a:sym typeface="Montserrat"/>
              </a:defRPr>
            </a:lvl6pPr>
            <a:lvl7pPr indent="-381000" lvl="6" marL="3200400" rtl="0">
              <a:spcBef>
                <a:spcPts val="0"/>
              </a:spcBef>
              <a:spcAft>
                <a:spcPts val="0"/>
              </a:spcAft>
              <a:buSzPts val="2400"/>
              <a:buFont typeface="Montserrat"/>
              <a:buChar char="●"/>
              <a:defRPr sz="2400">
                <a:latin typeface="Montserrat"/>
                <a:ea typeface="Montserrat"/>
                <a:cs typeface="Montserrat"/>
                <a:sym typeface="Montserrat"/>
              </a:defRPr>
            </a:lvl7pPr>
            <a:lvl8pPr indent="-381000" lvl="7" marL="3657600" rtl="0">
              <a:spcBef>
                <a:spcPts val="0"/>
              </a:spcBef>
              <a:spcAft>
                <a:spcPts val="0"/>
              </a:spcAft>
              <a:buSzPts val="2400"/>
              <a:buFont typeface="Montserrat"/>
              <a:buChar char="○"/>
              <a:defRPr sz="2400">
                <a:latin typeface="Montserrat"/>
                <a:ea typeface="Montserrat"/>
                <a:cs typeface="Montserrat"/>
                <a:sym typeface="Montserrat"/>
              </a:defRPr>
            </a:lvl8pPr>
            <a:lvl9pPr indent="-381000" lvl="8" marL="4114800" rtl="0">
              <a:spcBef>
                <a:spcPts val="0"/>
              </a:spcBef>
              <a:spcAft>
                <a:spcPts val="0"/>
              </a:spcAft>
              <a:buSzPts val="2400"/>
              <a:buFont typeface="Montserrat"/>
              <a:buChar char="■"/>
              <a:defRPr sz="2400">
                <a:latin typeface="Montserrat"/>
                <a:ea typeface="Montserrat"/>
                <a:cs typeface="Montserrat"/>
                <a:sym typeface="Montserrat"/>
              </a:defRPr>
            </a:lvl9pPr>
          </a:lstStyle>
          <a:p/>
        </p:txBody>
      </p:sp>
      <p:sp>
        <p:nvSpPr>
          <p:cNvPr id="36" name="Google Shape;36;p6"/>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atin typeface="Montserrat"/>
                <a:ea typeface="Montserrat"/>
                <a:cs typeface="Montserrat"/>
                <a:sym typeface="Montserrat"/>
              </a:defRPr>
            </a:lvl1pPr>
            <a:lvl2pPr lvl="1">
              <a:buNone/>
              <a:defRPr>
                <a:latin typeface="Montserrat"/>
                <a:ea typeface="Montserrat"/>
                <a:cs typeface="Montserrat"/>
                <a:sym typeface="Montserrat"/>
              </a:defRPr>
            </a:lvl2pPr>
            <a:lvl3pPr lvl="2">
              <a:buNone/>
              <a:defRPr>
                <a:latin typeface="Montserrat"/>
                <a:ea typeface="Montserrat"/>
                <a:cs typeface="Montserrat"/>
                <a:sym typeface="Montserrat"/>
              </a:defRPr>
            </a:lvl3pPr>
            <a:lvl4pPr lvl="3">
              <a:buNone/>
              <a:defRPr>
                <a:latin typeface="Montserrat"/>
                <a:ea typeface="Montserrat"/>
                <a:cs typeface="Montserrat"/>
                <a:sym typeface="Montserrat"/>
              </a:defRPr>
            </a:lvl4pPr>
            <a:lvl5pPr lvl="4">
              <a:buNone/>
              <a:defRPr>
                <a:latin typeface="Montserrat"/>
                <a:ea typeface="Montserrat"/>
                <a:cs typeface="Montserrat"/>
                <a:sym typeface="Montserrat"/>
              </a:defRPr>
            </a:lvl5pPr>
            <a:lvl6pPr lvl="5">
              <a:buNone/>
              <a:defRPr>
                <a:latin typeface="Montserrat"/>
                <a:ea typeface="Montserrat"/>
                <a:cs typeface="Montserrat"/>
                <a:sym typeface="Montserrat"/>
              </a:defRPr>
            </a:lvl6pPr>
            <a:lvl7pPr lvl="6">
              <a:buNone/>
              <a:defRPr>
                <a:latin typeface="Montserrat"/>
                <a:ea typeface="Montserrat"/>
                <a:cs typeface="Montserrat"/>
                <a:sym typeface="Montserrat"/>
              </a:defRPr>
            </a:lvl7pPr>
            <a:lvl8pPr lvl="7">
              <a:buNone/>
              <a:defRPr>
                <a:latin typeface="Montserrat"/>
                <a:ea typeface="Montserrat"/>
                <a:cs typeface="Montserrat"/>
                <a:sym typeface="Montserrat"/>
              </a:defRPr>
            </a:lvl8pPr>
            <a:lvl9pPr lvl="8">
              <a:buNone/>
              <a:defRPr>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37" name="Shape 37"/>
        <p:cNvGrpSpPr/>
        <p:nvPr/>
      </p:nvGrpSpPr>
      <p:grpSpPr>
        <a:xfrm>
          <a:off x="0" y="0"/>
          <a:ext cx="0" cy="0"/>
          <a:chOff x="0" y="0"/>
          <a:chExt cx="0" cy="0"/>
        </a:xfrm>
      </p:grpSpPr>
      <p:sp>
        <p:nvSpPr>
          <p:cNvPr id="38" name="Google Shape;38;p7"/>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39" name="Google Shape;39;p7"/>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40" name="Google Shape;40;p7"/>
          <p:cNvSpPr txBox="1"/>
          <p:nvPr>
            <p:ph type="title"/>
          </p:nvPr>
        </p:nvSpPr>
        <p:spPr>
          <a:xfrm>
            <a:off x="838350" y="1807900"/>
            <a:ext cx="5324100" cy="485700"/>
          </a:xfrm>
          <a:prstGeom prst="rect">
            <a:avLst/>
          </a:prstGeom>
        </p:spPr>
        <p:txBody>
          <a:bodyPr anchorCtr="0" anchor="b"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41" name="Google Shape;41;p7"/>
          <p:cNvSpPr txBox="1"/>
          <p:nvPr>
            <p:ph idx="1" type="body"/>
          </p:nvPr>
        </p:nvSpPr>
        <p:spPr>
          <a:xfrm>
            <a:off x="838250" y="2419350"/>
            <a:ext cx="5324100" cy="2255700"/>
          </a:xfrm>
          <a:prstGeom prst="rect">
            <a:avLst/>
          </a:prstGeom>
        </p:spPr>
        <p:txBody>
          <a:bodyPr anchorCtr="0" anchor="t" bIns="91425" lIns="91425" spcFirstLastPara="1" rIns="91425" wrap="square" tIns="91425">
            <a:noAutofit/>
          </a:bodyPr>
          <a:lstStyle>
            <a:lvl1pPr indent="-330200" lvl="0" marL="457200">
              <a:spcBef>
                <a:spcPts val="60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42" name="Google Shape;42;p7"/>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43" name="Shape 43"/>
        <p:cNvGrpSpPr/>
        <p:nvPr/>
      </p:nvGrpSpPr>
      <p:grpSpPr>
        <a:xfrm>
          <a:off x="0" y="0"/>
          <a:ext cx="0" cy="0"/>
          <a:chOff x="0" y="0"/>
          <a:chExt cx="0" cy="0"/>
        </a:xfrm>
      </p:grpSpPr>
      <p:sp>
        <p:nvSpPr>
          <p:cNvPr id="44" name="Google Shape;44;p8"/>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45" name="Google Shape;45;p8"/>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46" name="Google Shape;46;p8"/>
          <p:cNvSpPr txBox="1"/>
          <p:nvPr>
            <p:ph type="title"/>
          </p:nvPr>
        </p:nvSpPr>
        <p:spPr>
          <a:xfrm>
            <a:off x="841000" y="1884100"/>
            <a:ext cx="4801500" cy="409500"/>
          </a:xfrm>
          <a:prstGeom prst="rect">
            <a:avLst/>
          </a:prstGeom>
        </p:spPr>
        <p:txBody>
          <a:bodyPr anchorCtr="0" anchor="b"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47" name="Google Shape;47;p8"/>
          <p:cNvSpPr txBox="1"/>
          <p:nvPr>
            <p:ph idx="1" type="body"/>
          </p:nvPr>
        </p:nvSpPr>
        <p:spPr>
          <a:xfrm>
            <a:off x="841001" y="2492425"/>
            <a:ext cx="2671800" cy="2433300"/>
          </a:xfrm>
          <a:prstGeom prst="rect">
            <a:avLst/>
          </a:prstGeom>
        </p:spPr>
        <p:txBody>
          <a:bodyPr anchorCtr="0" anchor="t" bIns="91425" lIns="91425" spcFirstLastPara="1" rIns="91425" wrap="square" tIns="91425">
            <a:noAutofit/>
          </a:bodyPr>
          <a:lstStyle>
            <a:lvl1pPr indent="-330200" lvl="0" marL="457200">
              <a:spcBef>
                <a:spcPts val="60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48" name="Google Shape;48;p8"/>
          <p:cNvSpPr txBox="1"/>
          <p:nvPr>
            <p:ph idx="2" type="body"/>
          </p:nvPr>
        </p:nvSpPr>
        <p:spPr>
          <a:xfrm>
            <a:off x="3673842" y="2492425"/>
            <a:ext cx="2671800" cy="2433300"/>
          </a:xfrm>
          <a:prstGeom prst="rect">
            <a:avLst/>
          </a:prstGeom>
        </p:spPr>
        <p:txBody>
          <a:bodyPr anchorCtr="0" anchor="t" bIns="91425" lIns="91425" spcFirstLastPara="1" rIns="91425" wrap="square" tIns="91425">
            <a:noAutofit/>
          </a:bodyPr>
          <a:lstStyle>
            <a:lvl1pPr indent="-330200" lvl="0" marL="457200">
              <a:spcBef>
                <a:spcPts val="60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49" name="Google Shape;49;p8"/>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50" name="Shape 50"/>
        <p:cNvGrpSpPr/>
        <p:nvPr/>
      </p:nvGrpSpPr>
      <p:grpSpPr>
        <a:xfrm>
          <a:off x="0" y="0"/>
          <a:ext cx="0" cy="0"/>
          <a:chOff x="0" y="0"/>
          <a:chExt cx="0" cy="0"/>
        </a:xfrm>
      </p:grpSpPr>
      <p:sp>
        <p:nvSpPr>
          <p:cNvPr id="51" name="Google Shape;51;p9"/>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52" name="Google Shape;52;p9"/>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53" name="Google Shape;53;p9"/>
          <p:cNvSpPr txBox="1"/>
          <p:nvPr>
            <p:ph type="title"/>
          </p:nvPr>
        </p:nvSpPr>
        <p:spPr>
          <a:xfrm>
            <a:off x="841000" y="1884100"/>
            <a:ext cx="4801500" cy="4095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54" name="Google Shape;54;p9"/>
          <p:cNvSpPr txBox="1"/>
          <p:nvPr>
            <p:ph idx="1" type="body"/>
          </p:nvPr>
        </p:nvSpPr>
        <p:spPr>
          <a:xfrm>
            <a:off x="841000" y="2515375"/>
            <a:ext cx="1988700" cy="24105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55" name="Google Shape;55;p9"/>
          <p:cNvSpPr txBox="1"/>
          <p:nvPr>
            <p:ph idx="2" type="body"/>
          </p:nvPr>
        </p:nvSpPr>
        <p:spPr>
          <a:xfrm>
            <a:off x="2931575" y="2515375"/>
            <a:ext cx="1988700" cy="24105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56" name="Google Shape;56;p9"/>
          <p:cNvSpPr txBox="1"/>
          <p:nvPr>
            <p:ph idx="3" type="body"/>
          </p:nvPr>
        </p:nvSpPr>
        <p:spPr>
          <a:xfrm>
            <a:off x="5022150" y="2515375"/>
            <a:ext cx="1988700" cy="24105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57" name="Google Shape;57;p9"/>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10"/>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60" name="Google Shape;60;p10"/>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61" name="Google Shape;61;p10"/>
          <p:cNvSpPr txBox="1"/>
          <p:nvPr>
            <p:ph type="title"/>
          </p:nvPr>
        </p:nvSpPr>
        <p:spPr>
          <a:xfrm>
            <a:off x="841000" y="1884100"/>
            <a:ext cx="4801500" cy="409500"/>
          </a:xfrm>
          <a:prstGeom prst="rect">
            <a:avLst/>
          </a:prstGeom>
        </p:spPr>
        <p:txBody>
          <a:bodyPr anchorCtr="0" anchor="b"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62" name="Google Shape;62;p10"/>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rgbClr val="8BC34A"/>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1884100"/>
            <a:ext cx="5185200" cy="4746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rgbClr val="B7B7B7"/>
              </a:buClr>
              <a:buSzPts val="1200"/>
              <a:buFont typeface="Montserrat"/>
              <a:buNone/>
              <a:defRPr b="1" sz="1200">
                <a:solidFill>
                  <a:srgbClr val="B7B7B7"/>
                </a:solidFill>
                <a:latin typeface="Montserrat"/>
                <a:ea typeface="Montserrat"/>
                <a:cs typeface="Montserrat"/>
                <a:sym typeface="Montserrat"/>
              </a:defRPr>
            </a:lvl1pPr>
            <a:lvl2pPr lvl="1">
              <a:spcBef>
                <a:spcPts val="0"/>
              </a:spcBef>
              <a:spcAft>
                <a:spcPts val="0"/>
              </a:spcAft>
              <a:buClr>
                <a:srgbClr val="B7B7B7"/>
              </a:buClr>
              <a:buSzPts val="1200"/>
              <a:buFont typeface="Montserrat"/>
              <a:buNone/>
              <a:defRPr b="1" sz="1200">
                <a:solidFill>
                  <a:srgbClr val="B7B7B7"/>
                </a:solidFill>
                <a:latin typeface="Montserrat"/>
                <a:ea typeface="Montserrat"/>
                <a:cs typeface="Montserrat"/>
                <a:sym typeface="Montserrat"/>
              </a:defRPr>
            </a:lvl2pPr>
            <a:lvl3pPr lvl="2">
              <a:spcBef>
                <a:spcPts val="0"/>
              </a:spcBef>
              <a:spcAft>
                <a:spcPts val="0"/>
              </a:spcAft>
              <a:buClr>
                <a:srgbClr val="B7B7B7"/>
              </a:buClr>
              <a:buSzPts val="1200"/>
              <a:buFont typeface="Montserrat"/>
              <a:buNone/>
              <a:defRPr b="1" sz="1200">
                <a:solidFill>
                  <a:srgbClr val="B7B7B7"/>
                </a:solidFill>
                <a:latin typeface="Montserrat"/>
                <a:ea typeface="Montserrat"/>
                <a:cs typeface="Montserrat"/>
                <a:sym typeface="Montserrat"/>
              </a:defRPr>
            </a:lvl3pPr>
            <a:lvl4pPr lvl="3">
              <a:spcBef>
                <a:spcPts val="0"/>
              </a:spcBef>
              <a:spcAft>
                <a:spcPts val="0"/>
              </a:spcAft>
              <a:buClr>
                <a:srgbClr val="B7B7B7"/>
              </a:buClr>
              <a:buSzPts val="1200"/>
              <a:buFont typeface="Montserrat"/>
              <a:buNone/>
              <a:defRPr b="1" sz="1200">
                <a:solidFill>
                  <a:srgbClr val="B7B7B7"/>
                </a:solidFill>
                <a:latin typeface="Montserrat"/>
                <a:ea typeface="Montserrat"/>
                <a:cs typeface="Montserrat"/>
                <a:sym typeface="Montserrat"/>
              </a:defRPr>
            </a:lvl4pPr>
            <a:lvl5pPr lvl="4">
              <a:spcBef>
                <a:spcPts val="0"/>
              </a:spcBef>
              <a:spcAft>
                <a:spcPts val="0"/>
              </a:spcAft>
              <a:buClr>
                <a:srgbClr val="B7B7B7"/>
              </a:buClr>
              <a:buSzPts val="1200"/>
              <a:buFont typeface="Montserrat"/>
              <a:buNone/>
              <a:defRPr b="1" sz="1200">
                <a:solidFill>
                  <a:srgbClr val="B7B7B7"/>
                </a:solidFill>
                <a:latin typeface="Montserrat"/>
                <a:ea typeface="Montserrat"/>
                <a:cs typeface="Montserrat"/>
                <a:sym typeface="Montserrat"/>
              </a:defRPr>
            </a:lvl5pPr>
            <a:lvl6pPr lvl="5">
              <a:spcBef>
                <a:spcPts val="0"/>
              </a:spcBef>
              <a:spcAft>
                <a:spcPts val="0"/>
              </a:spcAft>
              <a:buClr>
                <a:srgbClr val="B7B7B7"/>
              </a:buClr>
              <a:buSzPts val="1200"/>
              <a:buFont typeface="Montserrat"/>
              <a:buNone/>
              <a:defRPr b="1" sz="1200">
                <a:solidFill>
                  <a:srgbClr val="B7B7B7"/>
                </a:solidFill>
                <a:latin typeface="Montserrat"/>
                <a:ea typeface="Montserrat"/>
                <a:cs typeface="Montserrat"/>
                <a:sym typeface="Montserrat"/>
              </a:defRPr>
            </a:lvl6pPr>
            <a:lvl7pPr lvl="6">
              <a:spcBef>
                <a:spcPts val="0"/>
              </a:spcBef>
              <a:spcAft>
                <a:spcPts val="0"/>
              </a:spcAft>
              <a:buClr>
                <a:srgbClr val="B7B7B7"/>
              </a:buClr>
              <a:buSzPts val="1200"/>
              <a:buFont typeface="Montserrat"/>
              <a:buNone/>
              <a:defRPr b="1" sz="1200">
                <a:solidFill>
                  <a:srgbClr val="B7B7B7"/>
                </a:solidFill>
                <a:latin typeface="Montserrat"/>
                <a:ea typeface="Montserrat"/>
                <a:cs typeface="Montserrat"/>
                <a:sym typeface="Montserrat"/>
              </a:defRPr>
            </a:lvl7pPr>
            <a:lvl8pPr lvl="7">
              <a:spcBef>
                <a:spcPts val="0"/>
              </a:spcBef>
              <a:spcAft>
                <a:spcPts val="0"/>
              </a:spcAft>
              <a:buClr>
                <a:srgbClr val="B7B7B7"/>
              </a:buClr>
              <a:buSzPts val="1200"/>
              <a:buFont typeface="Montserrat"/>
              <a:buNone/>
              <a:defRPr b="1" sz="1200">
                <a:solidFill>
                  <a:srgbClr val="B7B7B7"/>
                </a:solidFill>
                <a:latin typeface="Montserrat"/>
                <a:ea typeface="Montserrat"/>
                <a:cs typeface="Montserrat"/>
                <a:sym typeface="Montserrat"/>
              </a:defRPr>
            </a:lvl8pPr>
            <a:lvl9pPr lvl="8">
              <a:spcBef>
                <a:spcPts val="0"/>
              </a:spcBef>
              <a:spcAft>
                <a:spcPts val="0"/>
              </a:spcAft>
              <a:buClr>
                <a:srgbClr val="B7B7B7"/>
              </a:buClr>
              <a:buSzPts val="1200"/>
              <a:buFont typeface="Montserrat"/>
              <a:buNone/>
              <a:defRPr b="1" sz="1200">
                <a:solidFill>
                  <a:srgbClr val="B7B7B7"/>
                </a:solidFill>
                <a:latin typeface="Montserrat"/>
                <a:ea typeface="Montserrat"/>
                <a:cs typeface="Montserrat"/>
                <a:sym typeface="Montserrat"/>
              </a:defRPr>
            </a:lvl9pPr>
          </a:lstStyle>
          <a:p/>
        </p:txBody>
      </p:sp>
      <p:sp>
        <p:nvSpPr>
          <p:cNvPr id="7" name="Google Shape;7;p1"/>
          <p:cNvSpPr txBox="1"/>
          <p:nvPr>
            <p:ph idx="1" type="body"/>
          </p:nvPr>
        </p:nvSpPr>
        <p:spPr>
          <a:xfrm>
            <a:off x="457200" y="2495550"/>
            <a:ext cx="5185200" cy="2255700"/>
          </a:xfrm>
          <a:prstGeom prst="rect">
            <a:avLst/>
          </a:prstGeom>
          <a:noFill/>
          <a:ln>
            <a:noFill/>
          </a:ln>
        </p:spPr>
        <p:txBody>
          <a:bodyPr anchorCtr="0" anchor="t" bIns="91425" lIns="91425" spcFirstLastPara="1" rIns="91425" wrap="square" tIns="91425">
            <a:noAutofit/>
          </a:bodyPr>
          <a:lstStyle>
            <a:lvl1pPr indent="-330200" lvl="0" marL="457200">
              <a:spcBef>
                <a:spcPts val="600"/>
              </a:spcBef>
              <a:spcAft>
                <a:spcPts val="0"/>
              </a:spcAft>
              <a:buClr>
                <a:srgbClr val="999999"/>
              </a:buClr>
              <a:buSzPts val="1600"/>
              <a:buFont typeface="Karla"/>
              <a:buChar char="▸"/>
              <a:defRPr sz="1600">
                <a:solidFill>
                  <a:srgbClr val="999999"/>
                </a:solidFill>
                <a:latin typeface="Karla"/>
                <a:ea typeface="Karla"/>
                <a:cs typeface="Karla"/>
                <a:sym typeface="Karla"/>
              </a:defRPr>
            </a:lvl1pPr>
            <a:lvl2pPr indent="-330200" lvl="1" marL="914400">
              <a:spcBef>
                <a:spcPts val="0"/>
              </a:spcBef>
              <a:spcAft>
                <a:spcPts val="0"/>
              </a:spcAft>
              <a:buClr>
                <a:srgbClr val="999999"/>
              </a:buClr>
              <a:buSzPts val="1600"/>
              <a:buFont typeface="Karla"/>
              <a:buChar char="▹"/>
              <a:defRPr sz="1600">
                <a:solidFill>
                  <a:srgbClr val="999999"/>
                </a:solidFill>
                <a:latin typeface="Karla"/>
                <a:ea typeface="Karla"/>
                <a:cs typeface="Karla"/>
                <a:sym typeface="Karla"/>
              </a:defRPr>
            </a:lvl2pPr>
            <a:lvl3pPr indent="-330200" lvl="2" marL="1371600">
              <a:spcBef>
                <a:spcPts val="0"/>
              </a:spcBef>
              <a:spcAft>
                <a:spcPts val="0"/>
              </a:spcAft>
              <a:buClr>
                <a:srgbClr val="999999"/>
              </a:buClr>
              <a:buSzPts val="1600"/>
              <a:buFont typeface="Karla"/>
              <a:buChar char="▹"/>
              <a:defRPr sz="1600">
                <a:solidFill>
                  <a:srgbClr val="999999"/>
                </a:solidFill>
                <a:latin typeface="Karla"/>
                <a:ea typeface="Karla"/>
                <a:cs typeface="Karla"/>
                <a:sym typeface="Karla"/>
              </a:defRPr>
            </a:lvl3pPr>
            <a:lvl4pPr indent="-330200" lvl="3" marL="1828800">
              <a:spcBef>
                <a:spcPts val="0"/>
              </a:spcBef>
              <a:spcAft>
                <a:spcPts val="0"/>
              </a:spcAft>
              <a:buClr>
                <a:srgbClr val="999999"/>
              </a:buClr>
              <a:buSzPts val="1600"/>
              <a:buFont typeface="Karla"/>
              <a:buChar char="●"/>
              <a:defRPr sz="1600">
                <a:solidFill>
                  <a:srgbClr val="999999"/>
                </a:solidFill>
                <a:latin typeface="Karla"/>
                <a:ea typeface="Karla"/>
                <a:cs typeface="Karla"/>
                <a:sym typeface="Karla"/>
              </a:defRPr>
            </a:lvl4pPr>
            <a:lvl5pPr indent="-330200" lvl="4" marL="2286000">
              <a:spcBef>
                <a:spcPts val="0"/>
              </a:spcBef>
              <a:spcAft>
                <a:spcPts val="0"/>
              </a:spcAft>
              <a:buClr>
                <a:srgbClr val="999999"/>
              </a:buClr>
              <a:buSzPts val="1600"/>
              <a:buFont typeface="Karla"/>
              <a:buChar char="○"/>
              <a:defRPr sz="1600">
                <a:solidFill>
                  <a:srgbClr val="999999"/>
                </a:solidFill>
                <a:latin typeface="Karla"/>
                <a:ea typeface="Karla"/>
                <a:cs typeface="Karla"/>
                <a:sym typeface="Karla"/>
              </a:defRPr>
            </a:lvl5pPr>
            <a:lvl6pPr indent="-330200" lvl="5" marL="2743200">
              <a:spcBef>
                <a:spcPts val="0"/>
              </a:spcBef>
              <a:spcAft>
                <a:spcPts val="0"/>
              </a:spcAft>
              <a:buClr>
                <a:srgbClr val="999999"/>
              </a:buClr>
              <a:buSzPts val="1600"/>
              <a:buFont typeface="Karla"/>
              <a:buChar char="■"/>
              <a:defRPr sz="1600">
                <a:solidFill>
                  <a:srgbClr val="999999"/>
                </a:solidFill>
                <a:latin typeface="Karla"/>
                <a:ea typeface="Karla"/>
                <a:cs typeface="Karla"/>
                <a:sym typeface="Karla"/>
              </a:defRPr>
            </a:lvl6pPr>
            <a:lvl7pPr indent="-330200" lvl="6" marL="3200400">
              <a:spcBef>
                <a:spcPts val="0"/>
              </a:spcBef>
              <a:spcAft>
                <a:spcPts val="0"/>
              </a:spcAft>
              <a:buClr>
                <a:srgbClr val="999999"/>
              </a:buClr>
              <a:buSzPts val="1600"/>
              <a:buFont typeface="Karla"/>
              <a:buChar char="●"/>
              <a:defRPr sz="1600">
                <a:solidFill>
                  <a:srgbClr val="999999"/>
                </a:solidFill>
                <a:latin typeface="Karla"/>
                <a:ea typeface="Karla"/>
                <a:cs typeface="Karla"/>
                <a:sym typeface="Karla"/>
              </a:defRPr>
            </a:lvl7pPr>
            <a:lvl8pPr indent="-330200" lvl="7" marL="3657600">
              <a:spcBef>
                <a:spcPts val="0"/>
              </a:spcBef>
              <a:spcAft>
                <a:spcPts val="0"/>
              </a:spcAft>
              <a:buClr>
                <a:srgbClr val="999999"/>
              </a:buClr>
              <a:buSzPts val="1600"/>
              <a:buFont typeface="Karla"/>
              <a:buChar char="○"/>
              <a:defRPr sz="1600">
                <a:solidFill>
                  <a:srgbClr val="999999"/>
                </a:solidFill>
                <a:latin typeface="Karla"/>
                <a:ea typeface="Karla"/>
                <a:cs typeface="Karla"/>
                <a:sym typeface="Karla"/>
              </a:defRPr>
            </a:lvl8pPr>
            <a:lvl9pPr indent="-330200" lvl="8" marL="4114800">
              <a:spcBef>
                <a:spcPts val="0"/>
              </a:spcBef>
              <a:spcAft>
                <a:spcPts val="0"/>
              </a:spcAft>
              <a:buClr>
                <a:srgbClr val="999999"/>
              </a:buClr>
              <a:buSzPts val="1600"/>
              <a:buFont typeface="Karla"/>
              <a:buChar char="■"/>
              <a:defRPr sz="1600">
                <a:solidFill>
                  <a:srgbClr val="999999"/>
                </a:solidFill>
                <a:latin typeface="Karla"/>
                <a:ea typeface="Karla"/>
                <a:cs typeface="Karla"/>
                <a:sym typeface="Karla"/>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lvl="0" algn="r">
              <a:buNone/>
              <a:defRPr sz="1300">
                <a:solidFill>
                  <a:srgbClr val="999999"/>
                </a:solidFill>
                <a:latin typeface="Karla"/>
                <a:ea typeface="Karla"/>
                <a:cs typeface="Karla"/>
                <a:sym typeface="Karla"/>
              </a:defRPr>
            </a:lvl1pPr>
            <a:lvl2pPr lvl="1" algn="r">
              <a:buNone/>
              <a:defRPr sz="1300">
                <a:solidFill>
                  <a:srgbClr val="999999"/>
                </a:solidFill>
                <a:latin typeface="Karla"/>
                <a:ea typeface="Karla"/>
                <a:cs typeface="Karla"/>
                <a:sym typeface="Karla"/>
              </a:defRPr>
            </a:lvl2pPr>
            <a:lvl3pPr lvl="2" algn="r">
              <a:buNone/>
              <a:defRPr sz="1300">
                <a:solidFill>
                  <a:srgbClr val="999999"/>
                </a:solidFill>
                <a:latin typeface="Karla"/>
                <a:ea typeface="Karla"/>
                <a:cs typeface="Karla"/>
                <a:sym typeface="Karla"/>
              </a:defRPr>
            </a:lvl3pPr>
            <a:lvl4pPr lvl="3" algn="r">
              <a:buNone/>
              <a:defRPr sz="1300">
                <a:solidFill>
                  <a:srgbClr val="999999"/>
                </a:solidFill>
                <a:latin typeface="Karla"/>
                <a:ea typeface="Karla"/>
                <a:cs typeface="Karla"/>
                <a:sym typeface="Karla"/>
              </a:defRPr>
            </a:lvl4pPr>
            <a:lvl5pPr lvl="4" algn="r">
              <a:buNone/>
              <a:defRPr sz="1300">
                <a:solidFill>
                  <a:srgbClr val="999999"/>
                </a:solidFill>
                <a:latin typeface="Karla"/>
                <a:ea typeface="Karla"/>
                <a:cs typeface="Karla"/>
                <a:sym typeface="Karla"/>
              </a:defRPr>
            </a:lvl5pPr>
            <a:lvl6pPr lvl="5" algn="r">
              <a:buNone/>
              <a:defRPr sz="1300">
                <a:solidFill>
                  <a:srgbClr val="999999"/>
                </a:solidFill>
                <a:latin typeface="Karla"/>
                <a:ea typeface="Karla"/>
                <a:cs typeface="Karla"/>
                <a:sym typeface="Karla"/>
              </a:defRPr>
            </a:lvl6pPr>
            <a:lvl7pPr lvl="6" algn="r">
              <a:buNone/>
              <a:defRPr sz="1300">
                <a:solidFill>
                  <a:srgbClr val="999999"/>
                </a:solidFill>
                <a:latin typeface="Karla"/>
                <a:ea typeface="Karla"/>
                <a:cs typeface="Karla"/>
                <a:sym typeface="Karla"/>
              </a:defRPr>
            </a:lvl7pPr>
            <a:lvl8pPr lvl="7" algn="r">
              <a:buNone/>
              <a:defRPr sz="1300">
                <a:solidFill>
                  <a:srgbClr val="999999"/>
                </a:solidFill>
                <a:latin typeface="Karla"/>
                <a:ea typeface="Karla"/>
                <a:cs typeface="Karla"/>
                <a:sym typeface="Karla"/>
              </a:defRPr>
            </a:lvl8pPr>
            <a:lvl9pPr lvl="8" algn="r">
              <a:buNone/>
              <a:defRPr sz="1300">
                <a:solidFill>
                  <a:srgbClr val="999999"/>
                </a:solidFill>
                <a:latin typeface="Karla"/>
                <a:ea typeface="Karla"/>
                <a:cs typeface="Karla"/>
                <a:sym typeface="Karl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hyperlink" Target="https://www.xm1math.net/algobox/download.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3.png"/><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3.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 Id="rId3"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 Id="rId3" Type="http://schemas.openxmlformats.org/officeDocument/2006/relationships/image" Target="../media/image3.png"/><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 Id="rId3"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 Id="rId3" Type="http://schemas.openxmlformats.org/officeDocument/2006/relationships/image" Target="../media/image3.png"/><Relationship Id="rId4" Type="http://schemas.openxmlformats.org/officeDocument/2006/relationships/image" Target="../media/image1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 Id="rId3" Type="http://schemas.openxmlformats.org/officeDocument/2006/relationships/image" Target="../media/image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 Id="rId3"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 Id="rId3" Type="http://schemas.openxmlformats.org/officeDocument/2006/relationships/image" Target="../media/image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 Id="rId3" Type="http://schemas.openxmlformats.org/officeDocument/2006/relationships/image" Target="../media/image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 Id="rId3" Type="http://schemas.openxmlformats.org/officeDocument/2006/relationships/image" Target="../media/image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 Id="rId3" Type="http://schemas.openxmlformats.org/officeDocument/2006/relationships/image" Target="../media/image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 Id="rId3" Type="http://schemas.openxmlformats.org/officeDocument/2006/relationships/image" Target="../media/image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2.xml"/><Relationship Id="rId3" Type="http://schemas.openxmlformats.org/officeDocument/2006/relationships/image" Target="../media/image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3.xml"/><Relationship Id="rId3" Type="http://schemas.openxmlformats.org/officeDocument/2006/relationships/image" Target="../media/image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4.xml"/><Relationship Id="rId3" Type="http://schemas.openxmlformats.org/officeDocument/2006/relationships/image" Target="../media/image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5.xml"/><Relationship Id="rId3" Type="http://schemas.openxmlformats.org/officeDocument/2006/relationships/image" Target="../media/image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6.xml"/><Relationship Id="rId3" Type="http://schemas.openxmlformats.org/officeDocument/2006/relationships/image" Target="../media/image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7.xml"/><Relationship Id="rId3" Type="http://schemas.openxmlformats.org/officeDocument/2006/relationships/image" Target="../media/image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8.xml"/><Relationship Id="rId3" Type="http://schemas.openxmlformats.org/officeDocument/2006/relationships/image" Target="../media/image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9.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0.xml"/><Relationship Id="rId3" Type="http://schemas.openxmlformats.org/officeDocument/2006/relationships/image" Target="../media/image3.png"/><Relationship Id="rId4" Type="http://schemas.openxmlformats.org/officeDocument/2006/relationships/image" Target="../media/image1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1.xml"/><Relationship Id="rId3" Type="http://schemas.openxmlformats.org/officeDocument/2006/relationships/image" Target="../media/image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 Id="rId3" Type="http://schemas.openxmlformats.org/officeDocument/2006/relationships/image" Target="../media/image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3.xml"/><Relationship Id="rId3" Type="http://schemas.openxmlformats.org/officeDocument/2006/relationships/image" Target="../media/image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4.xml"/><Relationship Id="rId3" Type="http://schemas.openxmlformats.org/officeDocument/2006/relationships/image" Target="../media/image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5.xml"/><Relationship Id="rId3" Type="http://schemas.openxmlformats.org/officeDocument/2006/relationships/image" Target="../media/image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6.xml"/><Relationship Id="rId3" Type="http://schemas.openxmlformats.org/officeDocument/2006/relationships/image" Target="../media/image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7.xml"/><Relationship Id="rId3" Type="http://schemas.openxmlformats.org/officeDocument/2006/relationships/image" Target="../media/image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8.xml"/><Relationship Id="rId3" Type="http://schemas.openxmlformats.org/officeDocument/2006/relationships/image" Target="../media/image3.png"/><Relationship Id="rId4" Type="http://schemas.openxmlformats.org/officeDocument/2006/relationships/image" Target="../media/image1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9.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0.xml"/><Relationship Id="rId3" Type="http://schemas.openxmlformats.org/officeDocument/2006/relationships/image" Target="../media/image3.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1.xml"/><Relationship Id="rId3" Type="http://schemas.openxmlformats.org/officeDocument/2006/relationships/image" Target="../media/image3.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2.xml"/><Relationship Id="rId3" Type="http://schemas.openxmlformats.org/officeDocument/2006/relationships/image" Target="../media/image3.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3.xml"/><Relationship Id="rId3" Type="http://schemas.openxmlformats.org/officeDocument/2006/relationships/image" Target="../media/image3.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4.xml"/><Relationship Id="rId3" Type="http://schemas.openxmlformats.org/officeDocument/2006/relationships/image" Target="../media/image3.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5.xml"/><Relationship Id="rId3" Type="http://schemas.openxmlformats.org/officeDocument/2006/relationships/image" Target="../media/image3.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6.xml"/><Relationship Id="rId3" Type="http://schemas.openxmlformats.org/officeDocument/2006/relationships/image" Target="../media/image3.png"/><Relationship Id="rId4" Type="http://schemas.openxmlformats.org/officeDocument/2006/relationships/image" Target="../media/image5.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7.xml"/><Relationship Id="rId3" Type="http://schemas.openxmlformats.org/officeDocument/2006/relationships/image" Target="../media/image3.png"/><Relationship Id="rId4" Type="http://schemas.openxmlformats.org/officeDocument/2006/relationships/image" Target="../media/image6.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8.xml"/><Relationship Id="rId3" Type="http://schemas.openxmlformats.org/officeDocument/2006/relationships/image" Target="../media/image3.png"/><Relationship Id="rId4" Type="http://schemas.openxmlformats.org/officeDocument/2006/relationships/image" Target="../media/image10.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9.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77" name="Shape 77"/>
        <p:cNvGrpSpPr/>
        <p:nvPr/>
      </p:nvGrpSpPr>
      <p:grpSpPr>
        <a:xfrm>
          <a:off x="0" y="0"/>
          <a:ext cx="0" cy="0"/>
          <a:chOff x="0" y="0"/>
          <a:chExt cx="0" cy="0"/>
        </a:xfrm>
      </p:grpSpPr>
      <p:sp>
        <p:nvSpPr>
          <p:cNvPr id="78" name="Google Shape;78;p14"/>
          <p:cNvSpPr txBox="1"/>
          <p:nvPr>
            <p:ph type="ctrTitle"/>
          </p:nvPr>
        </p:nvSpPr>
        <p:spPr>
          <a:xfrm>
            <a:off x="773799" y="2065600"/>
            <a:ext cx="4135200" cy="259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a:solidFill>
                  <a:srgbClr val="434343"/>
                </a:solidFill>
                <a:latin typeface="Roboto"/>
                <a:ea typeface="Roboto"/>
                <a:cs typeface="Roboto"/>
                <a:sym typeface="Roboto"/>
              </a:rPr>
              <a:t>Cursus SALESFORCE</a:t>
            </a:r>
            <a:r>
              <a:rPr lang="en">
                <a:solidFill>
                  <a:srgbClr val="434343"/>
                </a:solidFill>
                <a:latin typeface="Roboto"/>
                <a:ea typeface="Roboto"/>
                <a:cs typeface="Roboto"/>
                <a:sym typeface="Roboto"/>
              </a:rPr>
              <a:t> </a:t>
            </a:r>
            <a:endParaRPr>
              <a:solidFill>
                <a:srgbClr val="434343"/>
              </a:solidFill>
              <a:latin typeface="Roboto"/>
              <a:ea typeface="Roboto"/>
              <a:cs typeface="Roboto"/>
              <a:sym typeface="Roboto"/>
            </a:endParaRPr>
          </a:p>
          <a:p>
            <a:pPr indent="0" lvl="0" marL="0" rtl="0" algn="l">
              <a:spcBef>
                <a:spcPts val="0"/>
              </a:spcBef>
              <a:spcAft>
                <a:spcPts val="0"/>
              </a:spcAft>
              <a:buNone/>
            </a:pPr>
            <a:r>
              <a:rPr lang="en" sz="1800">
                <a:solidFill>
                  <a:srgbClr val="CC0000"/>
                </a:solidFill>
                <a:latin typeface="Roboto"/>
                <a:ea typeface="Roboto"/>
                <a:cs typeface="Roboto"/>
                <a:sym typeface="Roboto"/>
              </a:rPr>
              <a:t>M2I Formations 2021</a:t>
            </a:r>
            <a:endParaRPr sz="1800">
              <a:solidFill>
                <a:srgbClr val="CC0000"/>
              </a:solidFill>
              <a:latin typeface="Roboto"/>
              <a:ea typeface="Roboto"/>
              <a:cs typeface="Roboto"/>
              <a:sym typeface="Roboto"/>
            </a:endParaRPr>
          </a:p>
          <a:p>
            <a:pPr indent="0" lvl="0" marL="0" rtl="0" algn="l">
              <a:spcBef>
                <a:spcPts val="0"/>
              </a:spcBef>
              <a:spcAft>
                <a:spcPts val="0"/>
              </a:spcAft>
              <a:buNone/>
            </a:pPr>
            <a:r>
              <a:t/>
            </a:r>
            <a:endParaRPr sz="1800">
              <a:solidFill>
                <a:srgbClr val="CC0000"/>
              </a:solidFill>
              <a:latin typeface="Roboto"/>
              <a:ea typeface="Roboto"/>
              <a:cs typeface="Roboto"/>
              <a:sym typeface="Roboto"/>
            </a:endParaRPr>
          </a:p>
          <a:p>
            <a:pPr indent="0" lvl="0" marL="0" rtl="0" algn="l">
              <a:lnSpc>
                <a:spcPct val="115000"/>
              </a:lnSpc>
              <a:spcBef>
                <a:spcPts val="0"/>
              </a:spcBef>
              <a:spcAft>
                <a:spcPts val="0"/>
              </a:spcAft>
              <a:buNone/>
            </a:pPr>
            <a:r>
              <a:rPr b="0" lang="en" sz="1400">
                <a:solidFill>
                  <a:srgbClr val="434343"/>
                </a:solidFill>
                <a:latin typeface="Roboto"/>
                <a:ea typeface="Roboto"/>
                <a:cs typeface="Roboto"/>
                <a:sym typeface="Roboto"/>
              </a:rPr>
              <a:t>Christian Lisangola</a:t>
            </a:r>
            <a:endParaRPr b="0" sz="1400">
              <a:solidFill>
                <a:srgbClr val="434343"/>
              </a:solidFill>
              <a:latin typeface="Roboto"/>
              <a:ea typeface="Roboto"/>
              <a:cs typeface="Roboto"/>
              <a:sym typeface="Roboto"/>
            </a:endParaRPr>
          </a:p>
        </p:txBody>
      </p:sp>
      <p:sp>
        <p:nvSpPr>
          <p:cNvPr id="79" name="Google Shape;79;p14"/>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0" name="Google Shape;80;p14"/>
          <p:cNvPicPr preferRelativeResize="0"/>
          <p:nvPr/>
        </p:nvPicPr>
        <p:blipFill>
          <a:blip r:embed="rId3">
            <a:alphaModFix/>
          </a:blip>
          <a:stretch>
            <a:fillRect/>
          </a:stretch>
        </p:blipFill>
        <p:spPr>
          <a:xfrm>
            <a:off x="773800" y="684900"/>
            <a:ext cx="1210050" cy="1210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153" name="Shape 153"/>
        <p:cNvGrpSpPr/>
        <p:nvPr/>
      </p:nvGrpSpPr>
      <p:grpSpPr>
        <a:xfrm>
          <a:off x="0" y="0"/>
          <a:ext cx="0" cy="0"/>
          <a:chOff x="0" y="0"/>
          <a:chExt cx="0" cy="0"/>
        </a:xfrm>
      </p:grpSpPr>
      <p:sp>
        <p:nvSpPr>
          <p:cNvPr id="154" name="Google Shape;154;p23"/>
          <p:cNvSpPr txBox="1"/>
          <p:nvPr>
            <p:ph type="title"/>
          </p:nvPr>
        </p:nvSpPr>
        <p:spPr>
          <a:xfrm>
            <a:off x="1389275" y="645550"/>
            <a:ext cx="58155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Introduction à la programmation</a:t>
            </a:r>
            <a:endParaRPr sz="2400">
              <a:solidFill>
                <a:srgbClr val="E2001A"/>
              </a:solidFill>
              <a:latin typeface="Roboto"/>
              <a:ea typeface="Roboto"/>
              <a:cs typeface="Roboto"/>
              <a:sym typeface="Roboto"/>
            </a:endParaRPr>
          </a:p>
        </p:txBody>
      </p:sp>
      <p:sp>
        <p:nvSpPr>
          <p:cNvPr id="155" name="Google Shape;155;p23"/>
          <p:cNvSpPr txBox="1"/>
          <p:nvPr/>
        </p:nvSpPr>
        <p:spPr>
          <a:xfrm>
            <a:off x="841000" y="3753525"/>
            <a:ext cx="6767100" cy="8265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1000"/>
              </a:spcAft>
              <a:buNone/>
            </a:pPr>
            <a:r>
              <a:t/>
            </a:r>
            <a:endParaRPr sz="1100">
              <a:solidFill>
                <a:srgbClr val="999999"/>
              </a:solidFill>
              <a:latin typeface="Karla"/>
              <a:ea typeface="Karla"/>
              <a:cs typeface="Karla"/>
              <a:sym typeface="Karla"/>
            </a:endParaRPr>
          </a:p>
        </p:txBody>
      </p:sp>
      <p:sp>
        <p:nvSpPr>
          <p:cNvPr id="156" name="Google Shape;156;p23"/>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57" name="Google Shape;157;p23"/>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158" name="Google Shape;158;p23"/>
          <p:cNvSpPr txBox="1"/>
          <p:nvPr/>
        </p:nvSpPr>
        <p:spPr>
          <a:xfrm>
            <a:off x="437675" y="1345175"/>
            <a:ext cx="6767100" cy="37392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Clr>
                <a:schemeClr val="dk1"/>
              </a:buClr>
              <a:buSzPts val="1500"/>
              <a:buFont typeface="Roboto"/>
              <a:buChar char="●"/>
            </a:pPr>
            <a:r>
              <a:rPr lang="en" sz="1500">
                <a:solidFill>
                  <a:schemeClr val="dk1"/>
                </a:solidFill>
                <a:latin typeface="Roboto"/>
                <a:ea typeface="Roboto"/>
                <a:cs typeface="Roboto"/>
                <a:sym typeface="Roboto"/>
              </a:rPr>
              <a:t>Alors c’est pas des 0 et des 1 le code ?</a:t>
            </a:r>
            <a:endParaRPr sz="1500">
              <a:solidFill>
                <a:schemeClr val="dk1"/>
              </a:solidFill>
              <a:latin typeface="Roboto"/>
              <a:ea typeface="Roboto"/>
              <a:cs typeface="Roboto"/>
              <a:sym typeface="Roboto"/>
            </a:endParaRPr>
          </a:p>
          <a:p>
            <a:pPr indent="0" lvl="0" marL="0" rtl="0" algn="l">
              <a:lnSpc>
                <a:spcPct val="100000"/>
              </a:lnSpc>
              <a:spcBef>
                <a:spcPts val="6100"/>
              </a:spcBef>
              <a:spcAft>
                <a:spcPts val="0"/>
              </a:spcAft>
              <a:buNone/>
            </a:pPr>
            <a:r>
              <a:t/>
            </a:r>
            <a:endParaRPr sz="1500">
              <a:solidFill>
                <a:schemeClr val="dk1"/>
              </a:solidFill>
              <a:latin typeface="Roboto"/>
              <a:ea typeface="Roboto"/>
              <a:cs typeface="Roboto"/>
              <a:sym typeface="Roboto"/>
            </a:endParaRPr>
          </a:p>
          <a:p>
            <a:pPr indent="0" lvl="0" marL="457200" rtl="0" algn="l">
              <a:lnSpc>
                <a:spcPct val="100000"/>
              </a:lnSpc>
              <a:spcBef>
                <a:spcPts val="6100"/>
              </a:spcBef>
              <a:spcAft>
                <a:spcPts val="0"/>
              </a:spcAft>
              <a:buNone/>
            </a:pPr>
            <a:r>
              <a:t/>
            </a:r>
            <a:endParaRPr sz="1200">
              <a:solidFill>
                <a:srgbClr val="666666"/>
              </a:solidFill>
              <a:latin typeface="Raleway"/>
              <a:ea typeface="Raleway"/>
              <a:cs typeface="Raleway"/>
              <a:sym typeface="Raleway"/>
            </a:endParaRPr>
          </a:p>
          <a:p>
            <a:pPr indent="0" lvl="0" marL="457200" rtl="0" algn="l">
              <a:lnSpc>
                <a:spcPct val="100000"/>
              </a:lnSpc>
              <a:spcBef>
                <a:spcPts val="1200"/>
              </a:spcBef>
              <a:spcAft>
                <a:spcPts val="0"/>
              </a:spcAft>
              <a:buNone/>
            </a:pPr>
            <a:r>
              <a:t/>
            </a:r>
            <a:endParaRPr sz="1200">
              <a:solidFill>
                <a:srgbClr val="666666"/>
              </a:solidFill>
              <a:latin typeface="Raleway"/>
              <a:ea typeface="Raleway"/>
              <a:cs typeface="Raleway"/>
              <a:sym typeface="Raleway"/>
            </a:endParaRPr>
          </a:p>
          <a:p>
            <a:pPr indent="0" lvl="0" marL="457200" rtl="0" algn="l">
              <a:lnSpc>
                <a:spcPct val="100000"/>
              </a:lnSpc>
              <a:spcBef>
                <a:spcPts val="1200"/>
              </a:spcBef>
              <a:spcAft>
                <a:spcPts val="0"/>
              </a:spcAft>
              <a:buNone/>
            </a:pPr>
            <a:r>
              <a:t/>
            </a:r>
            <a:endParaRPr sz="1200">
              <a:solidFill>
                <a:srgbClr val="666666"/>
              </a:solidFill>
              <a:latin typeface="Raleway"/>
              <a:ea typeface="Raleway"/>
              <a:cs typeface="Raleway"/>
              <a:sym typeface="Raleway"/>
            </a:endParaRPr>
          </a:p>
          <a:p>
            <a:pPr indent="0" lvl="0" marL="457200" rtl="0" algn="l">
              <a:lnSpc>
                <a:spcPct val="100000"/>
              </a:lnSpc>
              <a:spcBef>
                <a:spcPts val="1200"/>
              </a:spcBef>
              <a:spcAft>
                <a:spcPts val="0"/>
              </a:spcAft>
              <a:buNone/>
            </a:pPr>
            <a:r>
              <a:t/>
            </a:r>
            <a:endParaRPr sz="1200">
              <a:solidFill>
                <a:srgbClr val="666666"/>
              </a:solidFill>
              <a:latin typeface="Raleway"/>
              <a:ea typeface="Raleway"/>
              <a:cs typeface="Raleway"/>
              <a:sym typeface="Raleway"/>
            </a:endParaRPr>
          </a:p>
          <a:p>
            <a:pPr indent="0" lvl="0" marL="0" rtl="0" algn="l">
              <a:lnSpc>
                <a:spcPct val="100000"/>
              </a:lnSpc>
              <a:spcBef>
                <a:spcPts val="1200"/>
              </a:spcBef>
              <a:spcAft>
                <a:spcPts val="0"/>
              </a:spcAft>
              <a:buNone/>
            </a:pPr>
            <a:r>
              <a:t/>
            </a:r>
            <a:endParaRPr sz="1200">
              <a:solidFill>
                <a:srgbClr val="666666"/>
              </a:solidFill>
              <a:latin typeface="Raleway"/>
              <a:ea typeface="Raleway"/>
              <a:cs typeface="Raleway"/>
              <a:sym typeface="Raleway"/>
            </a:endParaRPr>
          </a:p>
          <a:p>
            <a:pPr indent="0" lvl="0" marL="0" rtl="0" algn="l">
              <a:lnSpc>
                <a:spcPct val="100000"/>
              </a:lnSpc>
              <a:spcBef>
                <a:spcPts val="1200"/>
              </a:spcBef>
              <a:spcAft>
                <a:spcPts val="0"/>
              </a:spcAft>
              <a:buNone/>
            </a:pPr>
            <a:r>
              <a:t/>
            </a:r>
            <a:endParaRPr sz="1200">
              <a:solidFill>
                <a:srgbClr val="666666"/>
              </a:solidFill>
              <a:latin typeface="Raleway"/>
              <a:ea typeface="Raleway"/>
              <a:cs typeface="Raleway"/>
              <a:sym typeface="Raleway"/>
            </a:endParaRPr>
          </a:p>
          <a:p>
            <a:pPr indent="0" lvl="0" marL="0" rtl="0" algn="l">
              <a:lnSpc>
                <a:spcPct val="100000"/>
              </a:lnSpc>
              <a:spcBef>
                <a:spcPts val="1200"/>
              </a:spcBef>
              <a:spcAft>
                <a:spcPts val="0"/>
              </a:spcAft>
              <a:buNone/>
            </a:pPr>
            <a:r>
              <a:t/>
            </a:r>
            <a:endParaRPr sz="1200">
              <a:solidFill>
                <a:srgbClr val="666666"/>
              </a:solidFill>
              <a:latin typeface="Raleway"/>
              <a:ea typeface="Raleway"/>
              <a:cs typeface="Raleway"/>
              <a:sym typeface="Raleway"/>
            </a:endParaRPr>
          </a:p>
          <a:p>
            <a:pPr indent="0" lvl="0" marL="0" rtl="0" algn="l">
              <a:lnSpc>
                <a:spcPct val="100000"/>
              </a:lnSpc>
              <a:spcBef>
                <a:spcPts val="1200"/>
              </a:spcBef>
              <a:spcAft>
                <a:spcPts val="0"/>
              </a:spcAft>
              <a:buNone/>
            </a:pPr>
            <a:r>
              <a:t/>
            </a:r>
            <a:endParaRPr sz="1200">
              <a:solidFill>
                <a:srgbClr val="666666"/>
              </a:solidFill>
              <a:latin typeface="Raleway"/>
              <a:ea typeface="Raleway"/>
              <a:cs typeface="Raleway"/>
              <a:sym typeface="Raleway"/>
            </a:endParaRPr>
          </a:p>
          <a:p>
            <a:pPr indent="0" lvl="0" marL="0" rtl="0" algn="l">
              <a:lnSpc>
                <a:spcPct val="115000"/>
              </a:lnSpc>
              <a:spcBef>
                <a:spcPts val="1200"/>
              </a:spcBef>
              <a:spcAft>
                <a:spcPts val="0"/>
              </a:spcAft>
              <a:buNone/>
            </a:pPr>
            <a:r>
              <a:t/>
            </a:r>
            <a:endParaRPr sz="1200">
              <a:solidFill>
                <a:srgbClr val="666666"/>
              </a:solidFill>
              <a:latin typeface="Raleway"/>
              <a:ea typeface="Raleway"/>
              <a:cs typeface="Raleway"/>
              <a:sym typeface="Raleway"/>
            </a:endParaRPr>
          </a:p>
          <a:p>
            <a:pPr indent="0" lvl="0" marL="457200" rtl="0" algn="l">
              <a:lnSpc>
                <a:spcPct val="115000"/>
              </a:lnSpc>
              <a:spcBef>
                <a:spcPts val="0"/>
              </a:spcBef>
              <a:spcAft>
                <a:spcPts val="2200"/>
              </a:spcAft>
              <a:buNone/>
            </a:pPr>
            <a:r>
              <a:t/>
            </a:r>
            <a:endParaRPr b="1" sz="1200">
              <a:solidFill>
                <a:schemeClr val="dk2"/>
              </a:solidFill>
              <a:highlight>
                <a:srgbClr val="FFFFFF"/>
              </a:highlight>
              <a:latin typeface="Roboto"/>
              <a:ea typeface="Roboto"/>
              <a:cs typeface="Roboto"/>
              <a:sym typeface="Roboto"/>
            </a:endParaRPr>
          </a:p>
        </p:txBody>
      </p:sp>
      <p:pic>
        <p:nvPicPr>
          <p:cNvPr id="159" name="Google Shape;159;p23"/>
          <p:cNvPicPr preferRelativeResize="0"/>
          <p:nvPr/>
        </p:nvPicPr>
        <p:blipFill>
          <a:blip r:embed="rId4">
            <a:alphaModFix/>
          </a:blip>
          <a:stretch>
            <a:fillRect/>
          </a:stretch>
        </p:blipFill>
        <p:spPr>
          <a:xfrm>
            <a:off x="507650" y="2097946"/>
            <a:ext cx="5858550" cy="2598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163" name="Shape 163"/>
        <p:cNvGrpSpPr/>
        <p:nvPr/>
      </p:nvGrpSpPr>
      <p:grpSpPr>
        <a:xfrm>
          <a:off x="0" y="0"/>
          <a:ext cx="0" cy="0"/>
          <a:chOff x="0" y="0"/>
          <a:chExt cx="0" cy="0"/>
        </a:xfrm>
      </p:grpSpPr>
      <p:sp>
        <p:nvSpPr>
          <p:cNvPr id="164" name="Google Shape;164;p24"/>
          <p:cNvSpPr txBox="1"/>
          <p:nvPr>
            <p:ph type="title"/>
          </p:nvPr>
        </p:nvSpPr>
        <p:spPr>
          <a:xfrm>
            <a:off x="1389275" y="645550"/>
            <a:ext cx="58155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Introduction à la programmation</a:t>
            </a:r>
            <a:endParaRPr sz="2400">
              <a:solidFill>
                <a:srgbClr val="E2001A"/>
              </a:solidFill>
              <a:latin typeface="Roboto"/>
              <a:ea typeface="Roboto"/>
              <a:cs typeface="Roboto"/>
              <a:sym typeface="Roboto"/>
            </a:endParaRPr>
          </a:p>
        </p:txBody>
      </p:sp>
      <p:sp>
        <p:nvSpPr>
          <p:cNvPr id="165" name="Google Shape;165;p24"/>
          <p:cNvSpPr txBox="1"/>
          <p:nvPr/>
        </p:nvSpPr>
        <p:spPr>
          <a:xfrm>
            <a:off x="841000" y="3753525"/>
            <a:ext cx="6767100" cy="8265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1000"/>
              </a:spcAft>
              <a:buNone/>
            </a:pPr>
            <a:r>
              <a:t/>
            </a:r>
            <a:endParaRPr sz="1100">
              <a:solidFill>
                <a:srgbClr val="999999"/>
              </a:solidFill>
              <a:latin typeface="Karla"/>
              <a:ea typeface="Karla"/>
              <a:cs typeface="Karla"/>
              <a:sym typeface="Karla"/>
            </a:endParaRPr>
          </a:p>
        </p:txBody>
      </p:sp>
      <p:sp>
        <p:nvSpPr>
          <p:cNvPr id="166" name="Google Shape;166;p24"/>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67" name="Google Shape;167;p24"/>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168" name="Google Shape;168;p24"/>
          <p:cNvSpPr txBox="1"/>
          <p:nvPr/>
        </p:nvSpPr>
        <p:spPr>
          <a:xfrm>
            <a:off x="437675" y="1345175"/>
            <a:ext cx="6767100" cy="373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Et les mathématiques dans tout ça ?</a:t>
            </a:r>
            <a:endParaRPr/>
          </a:p>
          <a:p>
            <a:pPr indent="-317500" lvl="0" marL="457200" rtl="0" algn="l">
              <a:spcBef>
                <a:spcPts val="0"/>
              </a:spcBef>
              <a:spcAft>
                <a:spcPts val="0"/>
              </a:spcAft>
              <a:buSzPts val="1400"/>
              <a:buChar char="❏"/>
            </a:pPr>
            <a:r>
              <a:rPr lang="en"/>
              <a:t>Développer ne consiste pas à écrire des formules mathématiques (sauf si vous travailler sur des logicielles destinées aux sciences évidemment).</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Même si les langages sont différents, l’objectif principal d’un langage de programmation reste celui d’instruire la machine pour qu’elle produise des outputs conformes aux objectifs de l’application.</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On résume souvent par :</a:t>
            </a:r>
            <a:endParaRPr/>
          </a:p>
          <a:p>
            <a:pPr indent="-317500" lvl="1" marL="914400" rtl="0" algn="l">
              <a:spcBef>
                <a:spcPts val="0"/>
              </a:spcBef>
              <a:spcAft>
                <a:spcPts val="0"/>
              </a:spcAft>
              <a:buSzPts val="1400"/>
              <a:buChar char="❏"/>
            </a:pPr>
            <a:r>
              <a:rPr lang="en"/>
              <a:t>F(X) = Y, où :</a:t>
            </a:r>
            <a:endParaRPr/>
          </a:p>
          <a:p>
            <a:pPr indent="-317500" lvl="2" marL="1371600" rtl="0" algn="l">
              <a:spcBef>
                <a:spcPts val="0"/>
              </a:spcBef>
              <a:spcAft>
                <a:spcPts val="0"/>
              </a:spcAft>
              <a:buSzPts val="1400"/>
              <a:buChar char="❏"/>
            </a:pPr>
            <a:r>
              <a:rPr lang="en"/>
              <a:t>X  représente l’input</a:t>
            </a:r>
            <a:endParaRPr/>
          </a:p>
          <a:p>
            <a:pPr indent="-317500" lvl="2" marL="1371600" rtl="0" algn="l">
              <a:spcBef>
                <a:spcPts val="0"/>
              </a:spcBef>
              <a:spcAft>
                <a:spcPts val="0"/>
              </a:spcAft>
              <a:buSzPts val="1400"/>
              <a:buChar char="❏"/>
            </a:pPr>
            <a:r>
              <a:rPr lang="en"/>
              <a:t>Y  représente l'output</a:t>
            </a:r>
            <a:endParaRPr/>
          </a:p>
          <a:p>
            <a:pPr indent="-317500" lvl="2" marL="1371600" rtl="0" algn="l">
              <a:spcBef>
                <a:spcPts val="0"/>
              </a:spcBef>
              <a:spcAft>
                <a:spcPts val="0"/>
              </a:spcAft>
              <a:buSzPts val="1400"/>
              <a:buChar char="❏"/>
            </a:pPr>
            <a:r>
              <a:rPr lang="en"/>
              <a:t>F()  représente la fonction qui permet de transformer X en Y </a:t>
            </a:r>
            <a:endParaRPr/>
          </a:p>
        </p:txBody>
      </p:sp>
      <p:pic>
        <p:nvPicPr>
          <p:cNvPr id="169" name="Google Shape;169;p24"/>
          <p:cNvPicPr preferRelativeResize="0"/>
          <p:nvPr/>
        </p:nvPicPr>
        <p:blipFill>
          <a:blip r:embed="rId4">
            <a:alphaModFix/>
          </a:blip>
          <a:stretch>
            <a:fillRect/>
          </a:stretch>
        </p:blipFill>
        <p:spPr>
          <a:xfrm>
            <a:off x="1762175" y="4392675"/>
            <a:ext cx="2660325" cy="691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173" name="Shape 173"/>
        <p:cNvGrpSpPr/>
        <p:nvPr/>
      </p:nvGrpSpPr>
      <p:grpSpPr>
        <a:xfrm>
          <a:off x="0" y="0"/>
          <a:ext cx="0" cy="0"/>
          <a:chOff x="0" y="0"/>
          <a:chExt cx="0" cy="0"/>
        </a:xfrm>
      </p:grpSpPr>
      <p:sp>
        <p:nvSpPr>
          <p:cNvPr id="174" name="Google Shape;174;p25"/>
          <p:cNvSpPr txBox="1"/>
          <p:nvPr>
            <p:ph type="title"/>
          </p:nvPr>
        </p:nvSpPr>
        <p:spPr>
          <a:xfrm>
            <a:off x="1389275" y="645550"/>
            <a:ext cx="58155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Introduction à la programmation</a:t>
            </a:r>
            <a:endParaRPr sz="2400">
              <a:solidFill>
                <a:srgbClr val="E2001A"/>
              </a:solidFill>
              <a:latin typeface="Roboto"/>
              <a:ea typeface="Roboto"/>
              <a:cs typeface="Roboto"/>
              <a:sym typeface="Roboto"/>
            </a:endParaRPr>
          </a:p>
        </p:txBody>
      </p:sp>
      <p:sp>
        <p:nvSpPr>
          <p:cNvPr id="175" name="Google Shape;175;p25"/>
          <p:cNvSpPr txBox="1"/>
          <p:nvPr/>
        </p:nvSpPr>
        <p:spPr>
          <a:xfrm>
            <a:off x="841000" y="3753525"/>
            <a:ext cx="6767100" cy="8265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1000"/>
              </a:spcAft>
              <a:buNone/>
            </a:pPr>
            <a:r>
              <a:t/>
            </a:r>
            <a:endParaRPr sz="1100">
              <a:solidFill>
                <a:srgbClr val="999999"/>
              </a:solidFill>
              <a:latin typeface="Karla"/>
              <a:ea typeface="Karla"/>
              <a:cs typeface="Karla"/>
              <a:sym typeface="Karla"/>
            </a:endParaRPr>
          </a:p>
        </p:txBody>
      </p:sp>
      <p:sp>
        <p:nvSpPr>
          <p:cNvPr id="176" name="Google Shape;176;p25"/>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77" name="Google Shape;177;p25"/>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178" name="Google Shape;178;p25"/>
          <p:cNvSpPr txBox="1"/>
          <p:nvPr/>
        </p:nvSpPr>
        <p:spPr>
          <a:xfrm>
            <a:off x="437675" y="1345175"/>
            <a:ext cx="6767100" cy="3739200"/>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Clr>
                <a:srgbClr val="666666"/>
              </a:buClr>
              <a:buSzPts val="1200"/>
              <a:buFont typeface="Roboto"/>
              <a:buChar char="●"/>
            </a:pPr>
            <a:r>
              <a:rPr b="1" lang="en" sz="1200">
                <a:solidFill>
                  <a:srgbClr val="666666"/>
                </a:solidFill>
                <a:latin typeface="Raleway"/>
                <a:ea typeface="Raleway"/>
                <a:cs typeface="Raleway"/>
                <a:sym typeface="Raleway"/>
              </a:rPr>
              <a:t>Anatomie d’une application interactive</a:t>
            </a:r>
            <a:endParaRPr b="1" sz="1200">
              <a:solidFill>
                <a:srgbClr val="666666"/>
              </a:solidFill>
              <a:latin typeface="Raleway"/>
              <a:ea typeface="Raleway"/>
              <a:cs typeface="Raleway"/>
              <a:sym typeface="Raleway"/>
            </a:endParaRPr>
          </a:p>
          <a:p>
            <a:pPr indent="0" lvl="0" marL="457200" rtl="0" algn="l">
              <a:lnSpc>
                <a:spcPct val="100000"/>
              </a:lnSpc>
              <a:spcBef>
                <a:spcPts val="6100"/>
              </a:spcBef>
              <a:spcAft>
                <a:spcPts val="0"/>
              </a:spcAft>
              <a:buNone/>
            </a:pPr>
            <a:r>
              <a:t/>
            </a:r>
            <a:endParaRPr sz="1200">
              <a:solidFill>
                <a:srgbClr val="666666"/>
              </a:solidFill>
              <a:latin typeface="Raleway"/>
              <a:ea typeface="Raleway"/>
              <a:cs typeface="Raleway"/>
              <a:sym typeface="Raleway"/>
            </a:endParaRPr>
          </a:p>
          <a:p>
            <a:pPr indent="0" lvl="0" marL="457200" rtl="0" algn="l">
              <a:lnSpc>
                <a:spcPct val="100000"/>
              </a:lnSpc>
              <a:spcBef>
                <a:spcPts val="1200"/>
              </a:spcBef>
              <a:spcAft>
                <a:spcPts val="0"/>
              </a:spcAft>
              <a:buNone/>
            </a:pPr>
            <a:r>
              <a:t/>
            </a:r>
            <a:endParaRPr sz="1200">
              <a:solidFill>
                <a:srgbClr val="666666"/>
              </a:solidFill>
              <a:latin typeface="Raleway"/>
              <a:ea typeface="Raleway"/>
              <a:cs typeface="Raleway"/>
              <a:sym typeface="Raleway"/>
            </a:endParaRPr>
          </a:p>
          <a:p>
            <a:pPr indent="0" lvl="0" marL="457200" rtl="0" algn="l">
              <a:lnSpc>
                <a:spcPct val="100000"/>
              </a:lnSpc>
              <a:spcBef>
                <a:spcPts val="1200"/>
              </a:spcBef>
              <a:spcAft>
                <a:spcPts val="0"/>
              </a:spcAft>
              <a:buNone/>
            </a:pPr>
            <a:r>
              <a:t/>
            </a:r>
            <a:endParaRPr sz="1200">
              <a:solidFill>
                <a:srgbClr val="666666"/>
              </a:solidFill>
              <a:latin typeface="Raleway"/>
              <a:ea typeface="Raleway"/>
              <a:cs typeface="Raleway"/>
              <a:sym typeface="Raleway"/>
            </a:endParaRPr>
          </a:p>
          <a:p>
            <a:pPr indent="0" lvl="0" marL="457200" rtl="0" algn="l">
              <a:lnSpc>
                <a:spcPct val="100000"/>
              </a:lnSpc>
              <a:spcBef>
                <a:spcPts val="1200"/>
              </a:spcBef>
              <a:spcAft>
                <a:spcPts val="0"/>
              </a:spcAft>
              <a:buNone/>
            </a:pPr>
            <a:r>
              <a:t/>
            </a:r>
            <a:endParaRPr sz="1200">
              <a:solidFill>
                <a:srgbClr val="666666"/>
              </a:solidFill>
              <a:latin typeface="Raleway"/>
              <a:ea typeface="Raleway"/>
              <a:cs typeface="Raleway"/>
              <a:sym typeface="Raleway"/>
            </a:endParaRPr>
          </a:p>
          <a:p>
            <a:pPr indent="0" lvl="0" marL="0" rtl="0" algn="l">
              <a:lnSpc>
                <a:spcPct val="100000"/>
              </a:lnSpc>
              <a:spcBef>
                <a:spcPts val="1200"/>
              </a:spcBef>
              <a:spcAft>
                <a:spcPts val="0"/>
              </a:spcAft>
              <a:buNone/>
            </a:pPr>
            <a:r>
              <a:t/>
            </a:r>
            <a:endParaRPr sz="1200">
              <a:solidFill>
                <a:srgbClr val="666666"/>
              </a:solidFill>
              <a:latin typeface="Raleway"/>
              <a:ea typeface="Raleway"/>
              <a:cs typeface="Raleway"/>
              <a:sym typeface="Raleway"/>
            </a:endParaRPr>
          </a:p>
          <a:p>
            <a:pPr indent="0" lvl="0" marL="0" rtl="0" algn="l">
              <a:lnSpc>
                <a:spcPct val="100000"/>
              </a:lnSpc>
              <a:spcBef>
                <a:spcPts val="1200"/>
              </a:spcBef>
              <a:spcAft>
                <a:spcPts val="0"/>
              </a:spcAft>
              <a:buNone/>
            </a:pPr>
            <a:r>
              <a:t/>
            </a:r>
            <a:endParaRPr sz="1200">
              <a:solidFill>
                <a:srgbClr val="666666"/>
              </a:solidFill>
              <a:latin typeface="Raleway"/>
              <a:ea typeface="Raleway"/>
              <a:cs typeface="Raleway"/>
              <a:sym typeface="Raleway"/>
            </a:endParaRPr>
          </a:p>
          <a:p>
            <a:pPr indent="0" lvl="0" marL="0" rtl="0" algn="l">
              <a:lnSpc>
                <a:spcPct val="100000"/>
              </a:lnSpc>
              <a:spcBef>
                <a:spcPts val="1200"/>
              </a:spcBef>
              <a:spcAft>
                <a:spcPts val="0"/>
              </a:spcAft>
              <a:buNone/>
            </a:pPr>
            <a:r>
              <a:t/>
            </a:r>
            <a:endParaRPr sz="1200">
              <a:solidFill>
                <a:srgbClr val="666666"/>
              </a:solidFill>
              <a:latin typeface="Raleway"/>
              <a:ea typeface="Raleway"/>
              <a:cs typeface="Raleway"/>
              <a:sym typeface="Raleway"/>
            </a:endParaRPr>
          </a:p>
          <a:p>
            <a:pPr indent="0" lvl="0" marL="0" rtl="0" algn="l">
              <a:lnSpc>
                <a:spcPct val="100000"/>
              </a:lnSpc>
              <a:spcBef>
                <a:spcPts val="1200"/>
              </a:spcBef>
              <a:spcAft>
                <a:spcPts val="0"/>
              </a:spcAft>
              <a:buNone/>
            </a:pPr>
            <a:r>
              <a:t/>
            </a:r>
            <a:endParaRPr sz="1200">
              <a:solidFill>
                <a:srgbClr val="666666"/>
              </a:solidFill>
              <a:latin typeface="Raleway"/>
              <a:ea typeface="Raleway"/>
              <a:cs typeface="Raleway"/>
              <a:sym typeface="Raleway"/>
            </a:endParaRPr>
          </a:p>
          <a:p>
            <a:pPr indent="0" lvl="0" marL="0" rtl="0" algn="l">
              <a:lnSpc>
                <a:spcPct val="115000"/>
              </a:lnSpc>
              <a:spcBef>
                <a:spcPts val="1200"/>
              </a:spcBef>
              <a:spcAft>
                <a:spcPts val="0"/>
              </a:spcAft>
              <a:buNone/>
            </a:pPr>
            <a:r>
              <a:t/>
            </a:r>
            <a:endParaRPr sz="1200">
              <a:solidFill>
                <a:srgbClr val="666666"/>
              </a:solidFill>
              <a:latin typeface="Raleway"/>
              <a:ea typeface="Raleway"/>
              <a:cs typeface="Raleway"/>
              <a:sym typeface="Raleway"/>
            </a:endParaRPr>
          </a:p>
          <a:p>
            <a:pPr indent="0" lvl="0" marL="457200" rtl="0" algn="l">
              <a:lnSpc>
                <a:spcPct val="115000"/>
              </a:lnSpc>
              <a:spcBef>
                <a:spcPts val="0"/>
              </a:spcBef>
              <a:spcAft>
                <a:spcPts val="2200"/>
              </a:spcAft>
              <a:buNone/>
            </a:pPr>
            <a:r>
              <a:t/>
            </a:r>
            <a:endParaRPr b="1" sz="1200">
              <a:solidFill>
                <a:schemeClr val="dk2"/>
              </a:solidFill>
              <a:highlight>
                <a:srgbClr val="FFFFFF"/>
              </a:highlight>
              <a:latin typeface="Roboto"/>
              <a:ea typeface="Roboto"/>
              <a:cs typeface="Roboto"/>
              <a:sym typeface="Roboto"/>
            </a:endParaRPr>
          </a:p>
        </p:txBody>
      </p:sp>
      <p:pic>
        <p:nvPicPr>
          <p:cNvPr id="179" name="Google Shape;179;p25"/>
          <p:cNvPicPr preferRelativeResize="0"/>
          <p:nvPr/>
        </p:nvPicPr>
        <p:blipFill>
          <a:blip r:embed="rId4">
            <a:alphaModFix/>
          </a:blip>
          <a:stretch>
            <a:fillRect/>
          </a:stretch>
        </p:blipFill>
        <p:spPr>
          <a:xfrm>
            <a:off x="1389275" y="1773335"/>
            <a:ext cx="4336075" cy="3035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183" name="Shape 183"/>
        <p:cNvGrpSpPr/>
        <p:nvPr/>
      </p:nvGrpSpPr>
      <p:grpSpPr>
        <a:xfrm>
          <a:off x="0" y="0"/>
          <a:ext cx="0" cy="0"/>
          <a:chOff x="0" y="0"/>
          <a:chExt cx="0" cy="0"/>
        </a:xfrm>
      </p:grpSpPr>
      <p:sp>
        <p:nvSpPr>
          <p:cNvPr id="184" name="Google Shape;184;p26"/>
          <p:cNvSpPr txBox="1"/>
          <p:nvPr>
            <p:ph type="title"/>
          </p:nvPr>
        </p:nvSpPr>
        <p:spPr>
          <a:xfrm>
            <a:off x="1389275" y="645550"/>
            <a:ext cx="58155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Introduction à la programmation</a:t>
            </a:r>
            <a:endParaRPr sz="2400">
              <a:solidFill>
                <a:srgbClr val="E2001A"/>
              </a:solidFill>
              <a:latin typeface="Roboto"/>
              <a:ea typeface="Roboto"/>
              <a:cs typeface="Roboto"/>
              <a:sym typeface="Roboto"/>
            </a:endParaRPr>
          </a:p>
        </p:txBody>
      </p:sp>
      <p:sp>
        <p:nvSpPr>
          <p:cNvPr id="185" name="Google Shape;185;p26"/>
          <p:cNvSpPr txBox="1"/>
          <p:nvPr/>
        </p:nvSpPr>
        <p:spPr>
          <a:xfrm>
            <a:off x="841000" y="3753525"/>
            <a:ext cx="6767100" cy="8265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1000"/>
              </a:spcAft>
              <a:buNone/>
            </a:pPr>
            <a:r>
              <a:t/>
            </a:r>
            <a:endParaRPr sz="1100">
              <a:solidFill>
                <a:srgbClr val="999999"/>
              </a:solidFill>
              <a:latin typeface="Karla"/>
              <a:ea typeface="Karla"/>
              <a:cs typeface="Karla"/>
              <a:sym typeface="Karla"/>
            </a:endParaRPr>
          </a:p>
        </p:txBody>
      </p:sp>
      <p:sp>
        <p:nvSpPr>
          <p:cNvPr id="186" name="Google Shape;186;p26"/>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7" name="Google Shape;187;p26"/>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188" name="Google Shape;188;p26"/>
          <p:cNvSpPr txBox="1"/>
          <p:nvPr/>
        </p:nvSpPr>
        <p:spPr>
          <a:xfrm>
            <a:off x="437675" y="1345175"/>
            <a:ext cx="6767100" cy="373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Roboto"/>
                <a:ea typeface="Roboto"/>
                <a:cs typeface="Roboto"/>
                <a:sym typeface="Roboto"/>
              </a:rPr>
              <a:t>Les éléments fondamentaux :</a:t>
            </a:r>
            <a:endParaRPr sz="2000">
              <a:latin typeface="Roboto"/>
              <a:ea typeface="Roboto"/>
              <a:cs typeface="Roboto"/>
              <a:sym typeface="Roboto"/>
            </a:endParaRPr>
          </a:p>
          <a:p>
            <a:pPr indent="0" lvl="0" marL="0" rtl="0" algn="l">
              <a:spcBef>
                <a:spcPts val="0"/>
              </a:spcBef>
              <a:spcAft>
                <a:spcPts val="0"/>
              </a:spcAft>
              <a:buNone/>
            </a:pPr>
            <a:r>
              <a:t/>
            </a:r>
            <a:endParaRPr sz="2000">
              <a:latin typeface="Roboto"/>
              <a:ea typeface="Roboto"/>
              <a:cs typeface="Roboto"/>
              <a:sym typeface="Roboto"/>
            </a:endParaRPr>
          </a:p>
          <a:p>
            <a:pPr indent="-355600" lvl="0" marL="457200" rtl="0" algn="l">
              <a:spcBef>
                <a:spcPts val="0"/>
              </a:spcBef>
              <a:spcAft>
                <a:spcPts val="0"/>
              </a:spcAft>
              <a:buSzPts val="2000"/>
              <a:buFont typeface="Roboto"/>
              <a:buChar char="❏"/>
            </a:pPr>
            <a:r>
              <a:rPr lang="en" sz="2000">
                <a:latin typeface="Roboto"/>
                <a:ea typeface="Roboto"/>
                <a:cs typeface="Roboto"/>
                <a:sym typeface="Roboto"/>
              </a:rPr>
              <a:t>Les variables</a:t>
            </a:r>
            <a:endParaRPr sz="2000">
              <a:latin typeface="Roboto"/>
              <a:ea typeface="Roboto"/>
              <a:cs typeface="Roboto"/>
              <a:sym typeface="Roboto"/>
            </a:endParaRPr>
          </a:p>
          <a:p>
            <a:pPr indent="-355600" lvl="0" marL="457200" rtl="0" algn="l">
              <a:spcBef>
                <a:spcPts val="0"/>
              </a:spcBef>
              <a:spcAft>
                <a:spcPts val="0"/>
              </a:spcAft>
              <a:buSzPts val="2000"/>
              <a:buFont typeface="Roboto"/>
              <a:buChar char="❏"/>
            </a:pPr>
            <a:r>
              <a:rPr lang="en" sz="2000">
                <a:latin typeface="Roboto"/>
                <a:ea typeface="Roboto"/>
                <a:cs typeface="Roboto"/>
                <a:sym typeface="Roboto"/>
              </a:rPr>
              <a:t>Les opérateurs</a:t>
            </a:r>
            <a:endParaRPr sz="2000">
              <a:latin typeface="Roboto"/>
              <a:ea typeface="Roboto"/>
              <a:cs typeface="Roboto"/>
              <a:sym typeface="Roboto"/>
            </a:endParaRPr>
          </a:p>
          <a:p>
            <a:pPr indent="-355600" lvl="0" marL="457200" rtl="0" algn="l">
              <a:spcBef>
                <a:spcPts val="0"/>
              </a:spcBef>
              <a:spcAft>
                <a:spcPts val="0"/>
              </a:spcAft>
              <a:buSzPts val="2000"/>
              <a:buFont typeface="Roboto"/>
              <a:buChar char="❏"/>
            </a:pPr>
            <a:r>
              <a:rPr lang="en" sz="2000">
                <a:latin typeface="Roboto"/>
                <a:ea typeface="Roboto"/>
                <a:cs typeface="Roboto"/>
                <a:sym typeface="Roboto"/>
              </a:rPr>
              <a:t>Les structures conditionnelles</a:t>
            </a:r>
            <a:endParaRPr sz="2000">
              <a:latin typeface="Roboto"/>
              <a:ea typeface="Roboto"/>
              <a:cs typeface="Roboto"/>
              <a:sym typeface="Roboto"/>
            </a:endParaRPr>
          </a:p>
          <a:p>
            <a:pPr indent="-355600" lvl="0" marL="457200" rtl="0" algn="l">
              <a:spcBef>
                <a:spcPts val="0"/>
              </a:spcBef>
              <a:spcAft>
                <a:spcPts val="0"/>
              </a:spcAft>
              <a:buSzPts val="2000"/>
              <a:buFont typeface="Roboto"/>
              <a:buChar char="❏"/>
            </a:pPr>
            <a:r>
              <a:rPr lang="en" sz="2000">
                <a:latin typeface="Roboto"/>
                <a:ea typeface="Roboto"/>
                <a:cs typeface="Roboto"/>
                <a:sym typeface="Roboto"/>
              </a:rPr>
              <a:t>Les structures itératives</a:t>
            </a:r>
            <a:endParaRPr sz="2000">
              <a:latin typeface="Roboto"/>
              <a:ea typeface="Roboto"/>
              <a:cs typeface="Roboto"/>
              <a:sym typeface="Roboto"/>
            </a:endParaRPr>
          </a:p>
          <a:p>
            <a:pPr indent="-355600" lvl="0" marL="457200" rtl="0" algn="l">
              <a:spcBef>
                <a:spcPts val="0"/>
              </a:spcBef>
              <a:spcAft>
                <a:spcPts val="0"/>
              </a:spcAft>
              <a:buSzPts val="2000"/>
              <a:buFont typeface="Roboto"/>
              <a:buChar char="❏"/>
            </a:pPr>
            <a:r>
              <a:rPr lang="en" sz="2000">
                <a:latin typeface="Roboto"/>
                <a:ea typeface="Roboto"/>
                <a:cs typeface="Roboto"/>
                <a:sym typeface="Roboto"/>
              </a:rPr>
              <a:t>Les fonctions</a:t>
            </a:r>
            <a:endParaRPr sz="2000">
              <a:latin typeface="Roboto"/>
              <a:ea typeface="Roboto"/>
              <a:cs typeface="Roboto"/>
              <a:sym typeface="Roboto"/>
            </a:endParaRPr>
          </a:p>
          <a:p>
            <a:pPr indent="-355600" lvl="0" marL="457200" rtl="0" algn="l">
              <a:spcBef>
                <a:spcPts val="0"/>
              </a:spcBef>
              <a:spcAft>
                <a:spcPts val="0"/>
              </a:spcAft>
              <a:buSzPts val="2000"/>
              <a:buFont typeface="Roboto"/>
              <a:buChar char="❏"/>
            </a:pPr>
            <a:r>
              <a:rPr lang="en" sz="2000">
                <a:latin typeface="Roboto"/>
                <a:ea typeface="Roboto"/>
                <a:cs typeface="Roboto"/>
                <a:sym typeface="Roboto"/>
              </a:rPr>
              <a:t>Les tableaux (ou array)</a:t>
            </a:r>
            <a:endParaRPr sz="2000">
              <a:latin typeface="Roboto"/>
              <a:ea typeface="Roboto"/>
              <a:cs typeface="Roboto"/>
              <a:sym typeface="Roboto"/>
            </a:endParaRPr>
          </a:p>
          <a:p>
            <a:pPr indent="-355600" lvl="0" marL="457200" rtl="0" algn="l">
              <a:spcBef>
                <a:spcPts val="0"/>
              </a:spcBef>
              <a:spcAft>
                <a:spcPts val="0"/>
              </a:spcAft>
              <a:buSzPts val="2000"/>
              <a:buFont typeface="Roboto"/>
              <a:buChar char="❏"/>
            </a:pPr>
            <a:r>
              <a:rPr lang="en" sz="2000">
                <a:latin typeface="Roboto"/>
                <a:ea typeface="Roboto"/>
                <a:cs typeface="Roboto"/>
                <a:sym typeface="Roboto"/>
              </a:rPr>
              <a:t>Les objets</a:t>
            </a:r>
            <a:endParaRPr sz="2000">
              <a:latin typeface="Roboto"/>
              <a:ea typeface="Roboto"/>
              <a:cs typeface="Roboto"/>
              <a:sym typeface="Roboto"/>
            </a:endParaRPr>
          </a:p>
          <a:p>
            <a:pPr indent="0" lvl="0" marL="914400" rtl="0" algn="l">
              <a:lnSpc>
                <a:spcPct val="150000"/>
              </a:lnSpc>
              <a:spcBef>
                <a:spcPts val="600"/>
              </a:spcBef>
              <a:spcAft>
                <a:spcPts val="0"/>
              </a:spcAft>
              <a:buNone/>
            </a:pPr>
            <a:r>
              <a:t/>
            </a:r>
            <a:endParaRPr sz="1200">
              <a:solidFill>
                <a:srgbClr val="666666"/>
              </a:solidFill>
              <a:highlight>
                <a:srgbClr val="FFFFFF"/>
              </a:highlight>
              <a:latin typeface="Raleway"/>
              <a:ea typeface="Raleway"/>
              <a:cs typeface="Raleway"/>
              <a:sym typeface="Raleway"/>
            </a:endParaRPr>
          </a:p>
          <a:p>
            <a:pPr indent="0" lvl="0" marL="457200" rtl="0" algn="l">
              <a:lnSpc>
                <a:spcPct val="100000"/>
              </a:lnSpc>
              <a:spcBef>
                <a:spcPts val="100"/>
              </a:spcBef>
              <a:spcAft>
                <a:spcPts val="0"/>
              </a:spcAft>
              <a:buNone/>
            </a:pPr>
            <a:r>
              <a:t/>
            </a:r>
            <a:endParaRPr sz="1200">
              <a:solidFill>
                <a:srgbClr val="666666"/>
              </a:solidFill>
              <a:latin typeface="Raleway"/>
              <a:ea typeface="Raleway"/>
              <a:cs typeface="Raleway"/>
              <a:sym typeface="Raleway"/>
            </a:endParaRPr>
          </a:p>
          <a:p>
            <a:pPr indent="0" lvl="0" marL="457200" rtl="0" algn="l">
              <a:lnSpc>
                <a:spcPct val="100000"/>
              </a:lnSpc>
              <a:spcBef>
                <a:spcPts val="6100"/>
              </a:spcBef>
              <a:spcAft>
                <a:spcPts val="0"/>
              </a:spcAft>
              <a:buNone/>
            </a:pPr>
            <a:r>
              <a:t/>
            </a:r>
            <a:endParaRPr sz="1200">
              <a:solidFill>
                <a:srgbClr val="666666"/>
              </a:solidFill>
              <a:latin typeface="Raleway"/>
              <a:ea typeface="Raleway"/>
              <a:cs typeface="Raleway"/>
              <a:sym typeface="Raleway"/>
            </a:endParaRPr>
          </a:p>
          <a:p>
            <a:pPr indent="0" lvl="0" marL="457200" rtl="0" algn="l">
              <a:lnSpc>
                <a:spcPct val="100000"/>
              </a:lnSpc>
              <a:spcBef>
                <a:spcPts val="1200"/>
              </a:spcBef>
              <a:spcAft>
                <a:spcPts val="0"/>
              </a:spcAft>
              <a:buNone/>
            </a:pPr>
            <a:r>
              <a:t/>
            </a:r>
            <a:endParaRPr sz="1200">
              <a:solidFill>
                <a:srgbClr val="666666"/>
              </a:solidFill>
              <a:latin typeface="Raleway"/>
              <a:ea typeface="Raleway"/>
              <a:cs typeface="Raleway"/>
              <a:sym typeface="Raleway"/>
            </a:endParaRPr>
          </a:p>
          <a:p>
            <a:pPr indent="0" lvl="0" marL="457200" rtl="0" algn="l">
              <a:lnSpc>
                <a:spcPct val="100000"/>
              </a:lnSpc>
              <a:spcBef>
                <a:spcPts val="1200"/>
              </a:spcBef>
              <a:spcAft>
                <a:spcPts val="0"/>
              </a:spcAft>
              <a:buNone/>
            </a:pPr>
            <a:r>
              <a:t/>
            </a:r>
            <a:endParaRPr sz="1200">
              <a:solidFill>
                <a:srgbClr val="666666"/>
              </a:solidFill>
              <a:latin typeface="Raleway"/>
              <a:ea typeface="Raleway"/>
              <a:cs typeface="Raleway"/>
              <a:sym typeface="Raleway"/>
            </a:endParaRPr>
          </a:p>
          <a:p>
            <a:pPr indent="0" lvl="0" marL="457200" rtl="0" algn="l">
              <a:lnSpc>
                <a:spcPct val="100000"/>
              </a:lnSpc>
              <a:spcBef>
                <a:spcPts val="1200"/>
              </a:spcBef>
              <a:spcAft>
                <a:spcPts val="0"/>
              </a:spcAft>
              <a:buNone/>
            </a:pPr>
            <a:r>
              <a:t/>
            </a:r>
            <a:endParaRPr sz="1200">
              <a:solidFill>
                <a:srgbClr val="666666"/>
              </a:solidFill>
              <a:latin typeface="Raleway"/>
              <a:ea typeface="Raleway"/>
              <a:cs typeface="Raleway"/>
              <a:sym typeface="Raleway"/>
            </a:endParaRPr>
          </a:p>
          <a:p>
            <a:pPr indent="0" lvl="0" marL="0" rtl="0" algn="l">
              <a:lnSpc>
                <a:spcPct val="100000"/>
              </a:lnSpc>
              <a:spcBef>
                <a:spcPts val="1200"/>
              </a:spcBef>
              <a:spcAft>
                <a:spcPts val="0"/>
              </a:spcAft>
              <a:buNone/>
            </a:pPr>
            <a:r>
              <a:t/>
            </a:r>
            <a:endParaRPr sz="1200">
              <a:solidFill>
                <a:srgbClr val="666666"/>
              </a:solidFill>
              <a:latin typeface="Raleway"/>
              <a:ea typeface="Raleway"/>
              <a:cs typeface="Raleway"/>
              <a:sym typeface="Raleway"/>
            </a:endParaRPr>
          </a:p>
          <a:p>
            <a:pPr indent="0" lvl="0" marL="0" rtl="0" algn="l">
              <a:lnSpc>
                <a:spcPct val="100000"/>
              </a:lnSpc>
              <a:spcBef>
                <a:spcPts val="1200"/>
              </a:spcBef>
              <a:spcAft>
                <a:spcPts val="0"/>
              </a:spcAft>
              <a:buNone/>
            </a:pPr>
            <a:r>
              <a:t/>
            </a:r>
            <a:endParaRPr sz="1200">
              <a:solidFill>
                <a:srgbClr val="666666"/>
              </a:solidFill>
              <a:latin typeface="Raleway"/>
              <a:ea typeface="Raleway"/>
              <a:cs typeface="Raleway"/>
              <a:sym typeface="Raleway"/>
            </a:endParaRPr>
          </a:p>
          <a:p>
            <a:pPr indent="0" lvl="0" marL="0" rtl="0" algn="l">
              <a:lnSpc>
                <a:spcPct val="100000"/>
              </a:lnSpc>
              <a:spcBef>
                <a:spcPts val="1200"/>
              </a:spcBef>
              <a:spcAft>
                <a:spcPts val="0"/>
              </a:spcAft>
              <a:buNone/>
            </a:pPr>
            <a:r>
              <a:t/>
            </a:r>
            <a:endParaRPr sz="1200">
              <a:solidFill>
                <a:srgbClr val="666666"/>
              </a:solidFill>
              <a:latin typeface="Raleway"/>
              <a:ea typeface="Raleway"/>
              <a:cs typeface="Raleway"/>
              <a:sym typeface="Raleway"/>
            </a:endParaRPr>
          </a:p>
          <a:p>
            <a:pPr indent="0" lvl="0" marL="0" rtl="0" algn="l">
              <a:lnSpc>
                <a:spcPct val="100000"/>
              </a:lnSpc>
              <a:spcBef>
                <a:spcPts val="1200"/>
              </a:spcBef>
              <a:spcAft>
                <a:spcPts val="0"/>
              </a:spcAft>
              <a:buNone/>
            </a:pPr>
            <a:r>
              <a:t/>
            </a:r>
            <a:endParaRPr sz="1200">
              <a:solidFill>
                <a:srgbClr val="666666"/>
              </a:solidFill>
              <a:latin typeface="Raleway"/>
              <a:ea typeface="Raleway"/>
              <a:cs typeface="Raleway"/>
              <a:sym typeface="Raleway"/>
            </a:endParaRPr>
          </a:p>
          <a:p>
            <a:pPr indent="0" lvl="0" marL="0" rtl="0" algn="l">
              <a:lnSpc>
                <a:spcPct val="115000"/>
              </a:lnSpc>
              <a:spcBef>
                <a:spcPts val="1200"/>
              </a:spcBef>
              <a:spcAft>
                <a:spcPts val="0"/>
              </a:spcAft>
              <a:buNone/>
            </a:pPr>
            <a:r>
              <a:t/>
            </a:r>
            <a:endParaRPr sz="1200">
              <a:solidFill>
                <a:srgbClr val="666666"/>
              </a:solidFill>
              <a:latin typeface="Raleway"/>
              <a:ea typeface="Raleway"/>
              <a:cs typeface="Raleway"/>
              <a:sym typeface="Raleway"/>
            </a:endParaRPr>
          </a:p>
          <a:p>
            <a:pPr indent="0" lvl="0" marL="457200" rtl="0" algn="l">
              <a:lnSpc>
                <a:spcPct val="115000"/>
              </a:lnSpc>
              <a:spcBef>
                <a:spcPts val="0"/>
              </a:spcBef>
              <a:spcAft>
                <a:spcPts val="2200"/>
              </a:spcAft>
              <a:buNone/>
            </a:pPr>
            <a:r>
              <a:t/>
            </a:r>
            <a:endParaRPr b="1" sz="1200">
              <a:solidFill>
                <a:schemeClr val="dk2"/>
              </a:solidFill>
              <a:highlight>
                <a:srgbClr val="FFFFFF"/>
              </a:highlight>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192" name="Shape 192"/>
        <p:cNvGrpSpPr/>
        <p:nvPr/>
      </p:nvGrpSpPr>
      <p:grpSpPr>
        <a:xfrm>
          <a:off x="0" y="0"/>
          <a:ext cx="0" cy="0"/>
          <a:chOff x="0" y="0"/>
          <a:chExt cx="0" cy="0"/>
        </a:xfrm>
      </p:grpSpPr>
      <p:sp>
        <p:nvSpPr>
          <p:cNvPr id="193" name="Google Shape;193;p27"/>
          <p:cNvSpPr txBox="1"/>
          <p:nvPr>
            <p:ph type="title"/>
          </p:nvPr>
        </p:nvSpPr>
        <p:spPr>
          <a:xfrm>
            <a:off x="1389275" y="645550"/>
            <a:ext cx="58155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Installation de Algobox</a:t>
            </a:r>
            <a:endParaRPr sz="2400">
              <a:solidFill>
                <a:srgbClr val="E2001A"/>
              </a:solidFill>
              <a:latin typeface="Roboto"/>
              <a:ea typeface="Roboto"/>
              <a:cs typeface="Roboto"/>
              <a:sym typeface="Roboto"/>
            </a:endParaRPr>
          </a:p>
        </p:txBody>
      </p:sp>
      <p:sp>
        <p:nvSpPr>
          <p:cNvPr id="194" name="Google Shape;194;p27"/>
          <p:cNvSpPr txBox="1"/>
          <p:nvPr/>
        </p:nvSpPr>
        <p:spPr>
          <a:xfrm>
            <a:off x="841000" y="3753525"/>
            <a:ext cx="6767100" cy="8265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1000"/>
              </a:spcAft>
              <a:buNone/>
            </a:pPr>
            <a:r>
              <a:t/>
            </a:r>
            <a:endParaRPr sz="1100">
              <a:solidFill>
                <a:srgbClr val="999999"/>
              </a:solidFill>
              <a:latin typeface="Karla"/>
              <a:ea typeface="Karla"/>
              <a:cs typeface="Karla"/>
              <a:sym typeface="Karla"/>
            </a:endParaRPr>
          </a:p>
        </p:txBody>
      </p:sp>
      <p:sp>
        <p:nvSpPr>
          <p:cNvPr id="195" name="Google Shape;195;p27"/>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96" name="Google Shape;196;p27"/>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197" name="Google Shape;197;p27"/>
          <p:cNvSpPr txBox="1"/>
          <p:nvPr/>
        </p:nvSpPr>
        <p:spPr>
          <a:xfrm>
            <a:off x="437675" y="1345175"/>
            <a:ext cx="6767100" cy="373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Roboto"/>
                <a:ea typeface="Roboto"/>
                <a:cs typeface="Roboto"/>
                <a:sym typeface="Roboto"/>
              </a:rPr>
              <a:t>Afin de mettre en pratique les algorithmes, nous allons utiliser le logiciel algobox :</a:t>
            </a:r>
            <a:endParaRPr sz="2000">
              <a:latin typeface="Roboto"/>
              <a:ea typeface="Roboto"/>
              <a:cs typeface="Roboto"/>
              <a:sym typeface="Roboto"/>
            </a:endParaRPr>
          </a:p>
          <a:p>
            <a:pPr indent="0" lvl="0" marL="0" rtl="0" algn="l">
              <a:spcBef>
                <a:spcPts val="0"/>
              </a:spcBef>
              <a:spcAft>
                <a:spcPts val="0"/>
              </a:spcAft>
              <a:buNone/>
            </a:pPr>
            <a:r>
              <a:t/>
            </a:r>
            <a:endParaRPr sz="2000">
              <a:latin typeface="Roboto"/>
              <a:ea typeface="Roboto"/>
              <a:cs typeface="Roboto"/>
              <a:sym typeface="Roboto"/>
            </a:endParaRPr>
          </a:p>
          <a:p>
            <a:pPr indent="0" lvl="0" marL="0" rtl="0" algn="l">
              <a:spcBef>
                <a:spcPts val="0"/>
              </a:spcBef>
              <a:spcAft>
                <a:spcPts val="0"/>
              </a:spcAft>
              <a:buNone/>
            </a:pPr>
            <a:r>
              <a:rPr lang="en" sz="2000" u="sng">
                <a:solidFill>
                  <a:schemeClr val="hlink"/>
                </a:solidFill>
                <a:latin typeface="Roboto"/>
                <a:ea typeface="Roboto"/>
                <a:cs typeface="Roboto"/>
                <a:sym typeface="Roboto"/>
                <a:hlinkClick r:id="rId4"/>
              </a:rPr>
              <a:t>https://www.xm1math.net/algobox/download.html</a:t>
            </a:r>
            <a:endParaRPr sz="2000">
              <a:latin typeface="Roboto"/>
              <a:ea typeface="Roboto"/>
              <a:cs typeface="Roboto"/>
              <a:sym typeface="Roboto"/>
            </a:endParaRPr>
          </a:p>
          <a:p>
            <a:pPr indent="0" lvl="0" marL="914400" rtl="0" algn="l">
              <a:lnSpc>
                <a:spcPct val="150000"/>
              </a:lnSpc>
              <a:spcBef>
                <a:spcPts val="600"/>
              </a:spcBef>
              <a:spcAft>
                <a:spcPts val="0"/>
              </a:spcAft>
              <a:buNone/>
            </a:pPr>
            <a:r>
              <a:t/>
            </a:r>
            <a:endParaRPr sz="1200">
              <a:solidFill>
                <a:srgbClr val="666666"/>
              </a:solidFill>
              <a:highlight>
                <a:srgbClr val="FFFFFF"/>
              </a:highlight>
              <a:latin typeface="Raleway"/>
              <a:ea typeface="Raleway"/>
              <a:cs typeface="Raleway"/>
              <a:sym typeface="Raleway"/>
            </a:endParaRPr>
          </a:p>
          <a:p>
            <a:pPr indent="0" lvl="0" marL="457200" rtl="0" algn="l">
              <a:lnSpc>
                <a:spcPct val="100000"/>
              </a:lnSpc>
              <a:spcBef>
                <a:spcPts val="100"/>
              </a:spcBef>
              <a:spcAft>
                <a:spcPts val="0"/>
              </a:spcAft>
              <a:buNone/>
            </a:pPr>
            <a:r>
              <a:t/>
            </a:r>
            <a:endParaRPr sz="1200">
              <a:solidFill>
                <a:srgbClr val="666666"/>
              </a:solidFill>
              <a:latin typeface="Raleway"/>
              <a:ea typeface="Raleway"/>
              <a:cs typeface="Raleway"/>
              <a:sym typeface="Raleway"/>
            </a:endParaRPr>
          </a:p>
          <a:p>
            <a:pPr indent="0" lvl="0" marL="457200" rtl="0" algn="l">
              <a:lnSpc>
                <a:spcPct val="100000"/>
              </a:lnSpc>
              <a:spcBef>
                <a:spcPts val="6100"/>
              </a:spcBef>
              <a:spcAft>
                <a:spcPts val="0"/>
              </a:spcAft>
              <a:buNone/>
            </a:pPr>
            <a:r>
              <a:t/>
            </a:r>
            <a:endParaRPr sz="1200">
              <a:solidFill>
                <a:srgbClr val="666666"/>
              </a:solidFill>
              <a:latin typeface="Raleway"/>
              <a:ea typeface="Raleway"/>
              <a:cs typeface="Raleway"/>
              <a:sym typeface="Raleway"/>
            </a:endParaRPr>
          </a:p>
          <a:p>
            <a:pPr indent="0" lvl="0" marL="457200" rtl="0" algn="l">
              <a:lnSpc>
                <a:spcPct val="100000"/>
              </a:lnSpc>
              <a:spcBef>
                <a:spcPts val="1200"/>
              </a:spcBef>
              <a:spcAft>
                <a:spcPts val="0"/>
              </a:spcAft>
              <a:buNone/>
            </a:pPr>
            <a:r>
              <a:t/>
            </a:r>
            <a:endParaRPr sz="1200">
              <a:solidFill>
                <a:srgbClr val="666666"/>
              </a:solidFill>
              <a:latin typeface="Raleway"/>
              <a:ea typeface="Raleway"/>
              <a:cs typeface="Raleway"/>
              <a:sym typeface="Raleway"/>
            </a:endParaRPr>
          </a:p>
          <a:p>
            <a:pPr indent="0" lvl="0" marL="457200" rtl="0" algn="l">
              <a:lnSpc>
                <a:spcPct val="100000"/>
              </a:lnSpc>
              <a:spcBef>
                <a:spcPts val="1200"/>
              </a:spcBef>
              <a:spcAft>
                <a:spcPts val="0"/>
              </a:spcAft>
              <a:buNone/>
            </a:pPr>
            <a:r>
              <a:t/>
            </a:r>
            <a:endParaRPr sz="1200">
              <a:solidFill>
                <a:srgbClr val="666666"/>
              </a:solidFill>
              <a:latin typeface="Raleway"/>
              <a:ea typeface="Raleway"/>
              <a:cs typeface="Raleway"/>
              <a:sym typeface="Raleway"/>
            </a:endParaRPr>
          </a:p>
          <a:p>
            <a:pPr indent="0" lvl="0" marL="457200" rtl="0" algn="l">
              <a:lnSpc>
                <a:spcPct val="100000"/>
              </a:lnSpc>
              <a:spcBef>
                <a:spcPts val="1200"/>
              </a:spcBef>
              <a:spcAft>
                <a:spcPts val="0"/>
              </a:spcAft>
              <a:buNone/>
            </a:pPr>
            <a:r>
              <a:t/>
            </a:r>
            <a:endParaRPr sz="1200">
              <a:solidFill>
                <a:srgbClr val="666666"/>
              </a:solidFill>
              <a:latin typeface="Raleway"/>
              <a:ea typeface="Raleway"/>
              <a:cs typeface="Raleway"/>
              <a:sym typeface="Raleway"/>
            </a:endParaRPr>
          </a:p>
          <a:p>
            <a:pPr indent="0" lvl="0" marL="0" rtl="0" algn="l">
              <a:lnSpc>
                <a:spcPct val="100000"/>
              </a:lnSpc>
              <a:spcBef>
                <a:spcPts val="1200"/>
              </a:spcBef>
              <a:spcAft>
                <a:spcPts val="0"/>
              </a:spcAft>
              <a:buNone/>
            </a:pPr>
            <a:r>
              <a:t/>
            </a:r>
            <a:endParaRPr sz="1200">
              <a:solidFill>
                <a:srgbClr val="666666"/>
              </a:solidFill>
              <a:latin typeface="Raleway"/>
              <a:ea typeface="Raleway"/>
              <a:cs typeface="Raleway"/>
              <a:sym typeface="Raleway"/>
            </a:endParaRPr>
          </a:p>
          <a:p>
            <a:pPr indent="0" lvl="0" marL="0" rtl="0" algn="l">
              <a:lnSpc>
                <a:spcPct val="100000"/>
              </a:lnSpc>
              <a:spcBef>
                <a:spcPts val="1200"/>
              </a:spcBef>
              <a:spcAft>
                <a:spcPts val="0"/>
              </a:spcAft>
              <a:buNone/>
            </a:pPr>
            <a:r>
              <a:t/>
            </a:r>
            <a:endParaRPr sz="1200">
              <a:solidFill>
                <a:srgbClr val="666666"/>
              </a:solidFill>
              <a:latin typeface="Raleway"/>
              <a:ea typeface="Raleway"/>
              <a:cs typeface="Raleway"/>
              <a:sym typeface="Raleway"/>
            </a:endParaRPr>
          </a:p>
          <a:p>
            <a:pPr indent="0" lvl="0" marL="0" rtl="0" algn="l">
              <a:lnSpc>
                <a:spcPct val="100000"/>
              </a:lnSpc>
              <a:spcBef>
                <a:spcPts val="1200"/>
              </a:spcBef>
              <a:spcAft>
                <a:spcPts val="0"/>
              </a:spcAft>
              <a:buNone/>
            </a:pPr>
            <a:r>
              <a:t/>
            </a:r>
            <a:endParaRPr sz="1200">
              <a:solidFill>
                <a:srgbClr val="666666"/>
              </a:solidFill>
              <a:latin typeface="Raleway"/>
              <a:ea typeface="Raleway"/>
              <a:cs typeface="Raleway"/>
              <a:sym typeface="Raleway"/>
            </a:endParaRPr>
          </a:p>
          <a:p>
            <a:pPr indent="0" lvl="0" marL="0" rtl="0" algn="l">
              <a:lnSpc>
                <a:spcPct val="100000"/>
              </a:lnSpc>
              <a:spcBef>
                <a:spcPts val="1200"/>
              </a:spcBef>
              <a:spcAft>
                <a:spcPts val="0"/>
              </a:spcAft>
              <a:buNone/>
            </a:pPr>
            <a:r>
              <a:t/>
            </a:r>
            <a:endParaRPr sz="1200">
              <a:solidFill>
                <a:srgbClr val="666666"/>
              </a:solidFill>
              <a:latin typeface="Raleway"/>
              <a:ea typeface="Raleway"/>
              <a:cs typeface="Raleway"/>
              <a:sym typeface="Raleway"/>
            </a:endParaRPr>
          </a:p>
          <a:p>
            <a:pPr indent="0" lvl="0" marL="0" rtl="0" algn="l">
              <a:lnSpc>
                <a:spcPct val="115000"/>
              </a:lnSpc>
              <a:spcBef>
                <a:spcPts val="1200"/>
              </a:spcBef>
              <a:spcAft>
                <a:spcPts val="0"/>
              </a:spcAft>
              <a:buNone/>
            </a:pPr>
            <a:r>
              <a:t/>
            </a:r>
            <a:endParaRPr sz="1200">
              <a:solidFill>
                <a:srgbClr val="666666"/>
              </a:solidFill>
              <a:latin typeface="Raleway"/>
              <a:ea typeface="Raleway"/>
              <a:cs typeface="Raleway"/>
              <a:sym typeface="Raleway"/>
            </a:endParaRPr>
          </a:p>
          <a:p>
            <a:pPr indent="0" lvl="0" marL="457200" rtl="0" algn="l">
              <a:lnSpc>
                <a:spcPct val="115000"/>
              </a:lnSpc>
              <a:spcBef>
                <a:spcPts val="0"/>
              </a:spcBef>
              <a:spcAft>
                <a:spcPts val="2200"/>
              </a:spcAft>
              <a:buNone/>
            </a:pPr>
            <a:r>
              <a:t/>
            </a:r>
            <a:endParaRPr b="1" sz="1200">
              <a:solidFill>
                <a:schemeClr val="dk2"/>
              </a:solidFill>
              <a:highlight>
                <a:srgbClr val="FFFFFF"/>
              </a:highlight>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201" name="Shape 201"/>
        <p:cNvGrpSpPr/>
        <p:nvPr/>
      </p:nvGrpSpPr>
      <p:grpSpPr>
        <a:xfrm>
          <a:off x="0" y="0"/>
          <a:ext cx="0" cy="0"/>
          <a:chOff x="0" y="0"/>
          <a:chExt cx="0" cy="0"/>
        </a:xfrm>
      </p:grpSpPr>
      <p:sp>
        <p:nvSpPr>
          <p:cNvPr id="202" name="Google Shape;202;p28"/>
          <p:cNvSpPr txBox="1"/>
          <p:nvPr>
            <p:ph type="title"/>
          </p:nvPr>
        </p:nvSpPr>
        <p:spPr>
          <a:xfrm>
            <a:off x="1389275" y="645550"/>
            <a:ext cx="58155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Les variables</a:t>
            </a:r>
            <a:endParaRPr sz="2400">
              <a:solidFill>
                <a:srgbClr val="E2001A"/>
              </a:solidFill>
              <a:latin typeface="Roboto"/>
              <a:ea typeface="Roboto"/>
              <a:cs typeface="Roboto"/>
              <a:sym typeface="Roboto"/>
            </a:endParaRPr>
          </a:p>
        </p:txBody>
      </p:sp>
      <p:sp>
        <p:nvSpPr>
          <p:cNvPr id="203" name="Google Shape;203;p28"/>
          <p:cNvSpPr txBox="1"/>
          <p:nvPr/>
        </p:nvSpPr>
        <p:spPr>
          <a:xfrm>
            <a:off x="612400" y="3829725"/>
            <a:ext cx="6767100" cy="8265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lang="en">
                <a:solidFill>
                  <a:schemeClr val="dk1"/>
                </a:solidFill>
                <a:latin typeface="Roboto"/>
                <a:ea typeface="Roboto"/>
                <a:cs typeface="Roboto"/>
                <a:sym typeface="Roboto"/>
              </a:rPr>
              <a:t>Une variable est une zone que l’on </a:t>
            </a:r>
            <a:r>
              <a:rPr lang="en">
                <a:solidFill>
                  <a:schemeClr val="dk1"/>
                </a:solidFill>
                <a:latin typeface="Roboto"/>
                <a:ea typeface="Roboto"/>
                <a:cs typeface="Roboto"/>
                <a:sym typeface="Roboto"/>
              </a:rPr>
              <a:t>réserve</a:t>
            </a:r>
            <a:r>
              <a:rPr lang="en">
                <a:solidFill>
                  <a:schemeClr val="dk1"/>
                </a:solidFill>
                <a:latin typeface="Roboto"/>
                <a:ea typeface="Roboto"/>
                <a:cs typeface="Roboto"/>
                <a:sym typeface="Roboto"/>
              </a:rPr>
              <a:t> en mémoire pour stocker des données.Par opposition aux constantes, la valeur contenue dans une variable peut changer au cours du temps.</a:t>
            </a:r>
            <a:endParaRPr>
              <a:solidFill>
                <a:schemeClr val="dk1"/>
              </a:solidFill>
              <a:latin typeface="Roboto"/>
              <a:ea typeface="Roboto"/>
              <a:cs typeface="Roboto"/>
              <a:sym typeface="Roboto"/>
            </a:endParaRPr>
          </a:p>
          <a:p>
            <a:pPr indent="0" lvl="0" marL="0" rtl="0" algn="l">
              <a:spcBef>
                <a:spcPts val="1000"/>
              </a:spcBef>
              <a:spcAft>
                <a:spcPts val="0"/>
              </a:spcAft>
              <a:buNone/>
            </a:pPr>
            <a:r>
              <a:t/>
            </a:r>
            <a:endParaRPr>
              <a:solidFill>
                <a:schemeClr val="dk1"/>
              </a:solidFill>
              <a:latin typeface="Roboto"/>
              <a:ea typeface="Roboto"/>
              <a:cs typeface="Roboto"/>
              <a:sym typeface="Roboto"/>
            </a:endParaRPr>
          </a:p>
          <a:p>
            <a:pPr indent="0" lvl="0" marL="0" rtl="0" algn="l">
              <a:spcBef>
                <a:spcPts val="1000"/>
              </a:spcBef>
              <a:spcAft>
                <a:spcPts val="1000"/>
              </a:spcAft>
              <a:buNone/>
            </a:pPr>
            <a:r>
              <a:t/>
            </a:r>
            <a:endParaRPr>
              <a:solidFill>
                <a:schemeClr val="dk1"/>
              </a:solidFill>
              <a:latin typeface="Roboto"/>
              <a:ea typeface="Roboto"/>
              <a:cs typeface="Roboto"/>
              <a:sym typeface="Roboto"/>
            </a:endParaRPr>
          </a:p>
        </p:txBody>
      </p:sp>
      <p:sp>
        <p:nvSpPr>
          <p:cNvPr id="204" name="Google Shape;204;p28"/>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05" name="Google Shape;205;p28"/>
          <p:cNvPicPr preferRelativeResize="0"/>
          <p:nvPr/>
        </p:nvPicPr>
        <p:blipFill>
          <a:blip r:embed="rId3">
            <a:alphaModFix/>
          </a:blip>
          <a:stretch>
            <a:fillRect/>
          </a:stretch>
        </p:blipFill>
        <p:spPr>
          <a:xfrm>
            <a:off x="653025" y="527525"/>
            <a:ext cx="645550" cy="645550"/>
          </a:xfrm>
          <a:prstGeom prst="rect">
            <a:avLst/>
          </a:prstGeom>
          <a:noFill/>
          <a:ln>
            <a:noFill/>
          </a:ln>
        </p:spPr>
      </p:pic>
      <p:grpSp>
        <p:nvGrpSpPr>
          <p:cNvPr id="206" name="Google Shape;206;p28"/>
          <p:cNvGrpSpPr/>
          <p:nvPr/>
        </p:nvGrpSpPr>
        <p:grpSpPr>
          <a:xfrm>
            <a:off x="579350" y="1590050"/>
            <a:ext cx="2652225" cy="1969725"/>
            <a:chOff x="579350" y="1590050"/>
            <a:chExt cx="2652225" cy="1969725"/>
          </a:xfrm>
        </p:grpSpPr>
        <p:sp>
          <p:nvSpPr>
            <p:cNvPr id="207" name="Google Shape;207;p28"/>
            <p:cNvSpPr/>
            <p:nvPr/>
          </p:nvSpPr>
          <p:spPr>
            <a:xfrm>
              <a:off x="579350" y="2233775"/>
              <a:ext cx="1802400" cy="1326000"/>
            </a:xfrm>
            <a:prstGeom prst="cube">
              <a:avLst>
                <a:gd fmla="val 25000" name="adj"/>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300"/>
                <a:t>Christian</a:t>
              </a:r>
              <a:endParaRPr b="1" sz="2300"/>
            </a:p>
          </p:txBody>
        </p:sp>
        <p:sp>
          <p:nvSpPr>
            <p:cNvPr id="208" name="Google Shape;208;p28"/>
            <p:cNvSpPr/>
            <p:nvPr/>
          </p:nvSpPr>
          <p:spPr>
            <a:xfrm>
              <a:off x="2330150" y="1627475"/>
              <a:ext cx="51600" cy="682500"/>
            </a:xfrm>
            <a:prstGeom prst="rect">
              <a:avLst/>
            </a:prstGeom>
            <a:solidFill>
              <a:schemeClr val="accen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8"/>
            <p:cNvSpPr/>
            <p:nvPr/>
          </p:nvSpPr>
          <p:spPr>
            <a:xfrm>
              <a:off x="2381750" y="1590050"/>
              <a:ext cx="849825" cy="547175"/>
            </a:xfrm>
            <a:prstGeom prst="flowChartPunchedTap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rPr>
                <a:t>nom</a:t>
              </a:r>
              <a:endParaRPr b="1">
                <a:solidFill>
                  <a:schemeClr val="lt1"/>
                </a:solidFill>
              </a:endParaRPr>
            </a:p>
          </p:txBody>
        </p:sp>
      </p:grpSp>
      <p:sp>
        <p:nvSpPr>
          <p:cNvPr id="210" name="Google Shape;210;p28"/>
          <p:cNvSpPr txBox="1"/>
          <p:nvPr/>
        </p:nvSpPr>
        <p:spPr>
          <a:xfrm>
            <a:off x="3434575" y="2264925"/>
            <a:ext cx="45126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Karla"/>
              <a:buChar char="❏"/>
            </a:pPr>
            <a:r>
              <a:rPr lang="en">
                <a:latin typeface="Karla"/>
                <a:ea typeface="Karla"/>
                <a:cs typeface="Karla"/>
                <a:sym typeface="Karla"/>
              </a:rPr>
              <a:t>Nom de la variable ou </a:t>
            </a:r>
            <a:r>
              <a:rPr b="1" lang="en">
                <a:latin typeface="Karla"/>
                <a:ea typeface="Karla"/>
                <a:cs typeface="Karla"/>
                <a:sym typeface="Karla"/>
              </a:rPr>
              <a:t>identificateur</a:t>
            </a:r>
            <a:r>
              <a:rPr lang="en">
                <a:latin typeface="Karla"/>
                <a:ea typeface="Karla"/>
                <a:cs typeface="Karla"/>
                <a:sym typeface="Karla"/>
              </a:rPr>
              <a:t> : </a:t>
            </a:r>
            <a:r>
              <a:rPr b="1" lang="en">
                <a:latin typeface="Karla"/>
                <a:ea typeface="Karla"/>
                <a:cs typeface="Karla"/>
                <a:sym typeface="Karla"/>
              </a:rPr>
              <a:t>nom</a:t>
            </a:r>
            <a:endParaRPr b="1">
              <a:latin typeface="Karla"/>
              <a:ea typeface="Karla"/>
              <a:cs typeface="Karla"/>
              <a:sym typeface="Karla"/>
            </a:endParaRPr>
          </a:p>
          <a:p>
            <a:pPr indent="0" lvl="0" marL="457200" rtl="0" algn="l">
              <a:spcBef>
                <a:spcPts val="0"/>
              </a:spcBef>
              <a:spcAft>
                <a:spcPts val="0"/>
              </a:spcAft>
              <a:buNone/>
            </a:pPr>
            <a:r>
              <a:t/>
            </a:r>
            <a:endParaRPr>
              <a:latin typeface="Karla"/>
              <a:ea typeface="Karla"/>
              <a:cs typeface="Karla"/>
              <a:sym typeface="Karla"/>
            </a:endParaRPr>
          </a:p>
          <a:p>
            <a:pPr indent="-317500" lvl="0" marL="457200" rtl="0" algn="l">
              <a:spcBef>
                <a:spcPts val="0"/>
              </a:spcBef>
              <a:spcAft>
                <a:spcPts val="0"/>
              </a:spcAft>
              <a:buSzPts val="1400"/>
              <a:buFont typeface="Karla"/>
              <a:buChar char="❏"/>
            </a:pPr>
            <a:r>
              <a:rPr lang="en">
                <a:latin typeface="Karla"/>
                <a:ea typeface="Karla"/>
                <a:cs typeface="Karla"/>
                <a:sym typeface="Karla"/>
              </a:rPr>
              <a:t>Contenu : </a:t>
            </a:r>
            <a:r>
              <a:rPr b="1" lang="en">
                <a:latin typeface="Karla"/>
                <a:ea typeface="Karla"/>
                <a:cs typeface="Karla"/>
                <a:sym typeface="Karla"/>
              </a:rPr>
              <a:t>Christian</a:t>
            </a:r>
            <a:endParaRPr b="1">
              <a:latin typeface="Karla"/>
              <a:ea typeface="Karla"/>
              <a:cs typeface="Karla"/>
              <a:sym typeface="Karl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214" name="Shape 214"/>
        <p:cNvGrpSpPr/>
        <p:nvPr/>
      </p:nvGrpSpPr>
      <p:grpSpPr>
        <a:xfrm>
          <a:off x="0" y="0"/>
          <a:ext cx="0" cy="0"/>
          <a:chOff x="0" y="0"/>
          <a:chExt cx="0" cy="0"/>
        </a:xfrm>
      </p:grpSpPr>
      <p:sp>
        <p:nvSpPr>
          <p:cNvPr id="215" name="Google Shape;215;p29"/>
          <p:cNvSpPr txBox="1"/>
          <p:nvPr>
            <p:ph type="title"/>
          </p:nvPr>
        </p:nvSpPr>
        <p:spPr>
          <a:xfrm>
            <a:off x="1389275" y="645550"/>
            <a:ext cx="58155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Type de données</a:t>
            </a:r>
            <a:endParaRPr sz="2400">
              <a:solidFill>
                <a:srgbClr val="E2001A"/>
              </a:solidFill>
              <a:latin typeface="Roboto"/>
              <a:ea typeface="Roboto"/>
              <a:cs typeface="Roboto"/>
              <a:sym typeface="Roboto"/>
            </a:endParaRPr>
          </a:p>
        </p:txBody>
      </p:sp>
      <p:sp>
        <p:nvSpPr>
          <p:cNvPr id="216" name="Google Shape;216;p29"/>
          <p:cNvSpPr txBox="1"/>
          <p:nvPr/>
        </p:nvSpPr>
        <p:spPr>
          <a:xfrm>
            <a:off x="841000" y="3753525"/>
            <a:ext cx="6767100" cy="8265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1000"/>
              </a:spcAft>
              <a:buNone/>
            </a:pPr>
            <a:r>
              <a:t/>
            </a:r>
            <a:endParaRPr sz="1100">
              <a:solidFill>
                <a:srgbClr val="999999"/>
              </a:solidFill>
              <a:latin typeface="Karla"/>
              <a:ea typeface="Karla"/>
              <a:cs typeface="Karla"/>
              <a:sym typeface="Karla"/>
            </a:endParaRPr>
          </a:p>
        </p:txBody>
      </p:sp>
      <p:sp>
        <p:nvSpPr>
          <p:cNvPr id="217" name="Google Shape;217;p29"/>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18" name="Google Shape;218;p29"/>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219" name="Google Shape;219;p29"/>
          <p:cNvSpPr txBox="1"/>
          <p:nvPr/>
        </p:nvSpPr>
        <p:spPr>
          <a:xfrm>
            <a:off x="437675" y="1285975"/>
            <a:ext cx="6767100" cy="378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Si l’on doit le comparer variable à un </a:t>
            </a:r>
            <a:r>
              <a:rPr lang="en" sz="1300">
                <a:latin typeface="Roboto"/>
                <a:ea typeface="Roboto"/>
                <a:cs typeface="Roboto"/>
                <a:sym typeface="Roboto"/>
              </a:rPr>
              <a:t>récipient</a:t>
            </a:r>
            <a:r>
              <a:rPr lang="en" sz="1300">
                <a:latin typeface="Roboto"/>
                <a:ea typeface="Roboto"/>
                <a:cs typeface="Roboto"/>
                <a:sym typeface="Roboto"/>
              </a:rPr>
              <a:t>, elle peut contenir  des données possédant un type bien défini.</a:t>
            </a:r>
            <a:endParaRPr sz="1300">
              <a:latin typeface="Roboto"/>
              <a:ea typeface="Roboto"/>
              <a:cs typeface="Roboto"/>
              <a:sym typeface="Roboto"/>
            </a:endParaRPr>
          </a:p>
          <a:p>
            <a:pPr indent="0" lvl="0" marL="0" rtl="0" algn="l">
              <a:spcBef>
                <a:spcPts val="0"/>
              </a:spcBef>
              <a:spcAft>
                <a:spcPts val="0"/>
              </a:spcAft>
              <a:buNone/>
            </a:pPr>
            <a:r>
              <a:t/>
            </a:r>
            <a:endParaRPr sz="1300">
              <a:latin typeface="Roboto"/>
              <a:ea typeface="Roboto"/>
              <a:cs typeface="Roboto"/>
              <a:sym typeface="Roboto"/>
            </a:endParaRPr>
          </a:p>
          <a:p>
            <a:pPr indent="0" lvl="0" marL="0" rtl="0" algn="l">
              <a:spcBef>
                <a:spcPts val="0"/>
              </a:spcBef>
              <a:spcAft>
                <a:spcPts val="0"/>
              </a:spcAft>
              <a:buNone/>
            </a:pPr>
            <a:r>
              <a:rPr lang="en" sz="1300">
                <a:latin typeface="Roboto"/>
                <a:ea typeface="Roboto"/>
                <a:cs typeface="Roboto"/>
                <a:sym typeface="Roboto"/>
              </a:rPr>
              <a:t>Par exemple, on ne  doit pas stocker ou garder des baskets dans une marmite.</a:t>
            </a:r>
            <a:endParaRPr sz="1300">
              <a:latin typeface="Roboto"/>
              <a:ea typeface="Roboto"/>
              <a:cs typeface="Roboto"/>
              <a:sym typeface="Roboto"/>
            </a:endParaRPr>
          </a:p>
          <a:p>
            <a:pPr indent="0" lvl="0" marL="0" rtl="0" algn="l">
              <a:spcBef>
                <a:spcPts val="0"/>
              </a:spcBef>
              <a:spcAft>
                <a:spcPts val="0"/>
              </a:spcAft>
              <a:buNone/>
            </a:pPr>
            <a:r>
              <a:t/>
            </a:r>
            <a:endParaRPr sz="1300">
              <a:latin typeface="Roboto"/>
              <a:ea typeface="Roboto"/>
              <a:cs typeface="Roboto"/>
              <a:sym typeface="Roboto"/>
            </a:endParaRPr>
          </a:p>
          <a:p>
            <a:pPr indent="0" lvl="0" marL="0" rtl="0" algn="l">
              <a:spcBef>
                <a:spcPts val="0"/>
              </a:spcBef>
              <a:spcAft>
                <a:spcPts val="0"/>
              </a:spcAft>
              <a:buNone/>
            </a:pPr>
            <a:r>
              <a:rPr lang="en" sz="1300">
                <a:latin typeface="Roboto"/>
                <a:ea typeface="Roboto"/>
                <a:cs typeface="Roboto"/>
                <a:sym typeface="Roboto"/>
              </a:rPr>
              <a:t>Les types de données pouvant être contenu dans une variable sont :</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lang="en" sz="1300">
                <a:latin typeface="Roboto"/>
                <a:ea typeface="Roboto"/>
                <a:cs typeface="Roboto"/>
                <a:sym typeface="Roboto"/>
              </a:rPr>
              <a:t>les suites de caractères (string) : elles sont utilisées pour représenter du texte ;</a:t>
            </a:r>
            <a:endParaRPr sz="1300">
              <a:latin typeface="Roboto"/>
              <a:ea typeface="Roboto"/>
              <a:cs typeface="Roboto"/>
              <a:sym typeface="Roboto"/>
            </a:endParaRPr>
          </a:p>
          <a:p>
            <a:pPr indent="0" lvl="0" marL="457200" rtl="0" algn="l">
              <a:spcBef>
                <a:spcPts val="0"/>
              </a:spcBef>
              <a:spcAft>
                <a:spcPts val="0"/>
              </a:spcAft>
              <a:buNone/>
            </a:pPr>
            <a:r>
              <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lang="en" sz="1300">
                <a:latin typeface="Roboto"/>
                <a:ea typeface="Roboto"/>
                <a:cs typeface="Roboto"/>
                <a:sym typeface="Roboto"/>
              </a:rPr>
              <a:t>les chiffres (nombre entier, à virgule flottante, etc.) : ils sont utilisés surtout avec des opérateurs mathématiques ;</a:t>
            </a:r>
            <a:endParaRPr sz="1300">
              <a:latin typeface="Roboto"/>
              <a:ea typeface="Roboto"/>
              <a:cs typeface="Roboto"/>
              <a:sym typeface="Roboto"/>
            </a:endParaRPr>
          </a:p>
          <a:p>
            <a:pPr indent="0" lvl="0" marL="457200" rtl="0" algn="l">
              <a:spcBef>
                <a:spcPts val="0"/>
              </a:spcBef>
              <a:spcAft>
                <a:spcPts val="0"/>
              </a:spcAft>
              <a:buNone/>
            </a:pPr>
            <a:r>
              <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lang="en" sz="1300">
                <a:latin typeface="Roboto"/>
                <a:ea typeface="Roboto"/>
                <a:cs typeface="Roboto"/>
                <a:sym typeface="Roboto"/>
              </a:rPr>
              <a:t>les valeurs booléennes ( en anglais : booleans)  : soit vrai, soit faux ;</a:t>
            </a:r>
            <a:endParaRPr sz="1300">
              <a:latin typeface="Roboto"/>
              <a:ea typeface="Roboto"/>
              <a:cs typeface="Roboto"/>
              <a:sym typeface="Roboto"/>
            </a:endParaRPr>
          </a:p>
          <a:p>
            <a:pPr indent="0" lvl="0" marL="457200" rtl="0" algn="l">
              <a:spcBef>
                <a:spcPts val="0"/>
              </a:spcBef>
              <a:spcAft>
                <a:spcPts val="0"/>
              </a:spcAft>
              <a:buNone/>
            </a:pPr>
            <a:r>
              <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lang="en" sz="1300">
                <a:latin typeface="Roboto"/>
                <a:ea typeface="Roboto"/>
                <a:cs typeface="Roboto"/>
                <a:sym typeface="Roboto"/>
              </a:rPr>
              <a:t>les tableaux (array) : ils sont utilisés pour une collection d’éléments</a:t>
            </a:r>
            <a:endParaRPr sz="1300">
              <a:latin typeface="Roboto"/>
              <a:ea typeface="Roboto"/>
              <a:cs typeface="Roboto"/>
              <a:sym typeface="Roboto"/>
            </a:endParaRPr>
          </a:p>
          <a:p>
            <a:pPr indent="0" lvl="0" marL="457200" rtl="0" algn="l">
              <a:spcBef>
                <a:spcPts val="0"/>
              </a:spcBef>
              <a:spcAft>
                <a:spcPts val="0"/>
              </a:spcAft>
              <a:buNone/>
            </a:pPr>
            <a:r>
              <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lang="en" sz="1300">
                <a:latin typeface="Roboto"/>
                <a:ea typeface="Roboto"/>
                <a:cs typeface="Roboto"/>
                <a:sym typeface="Roboto"/>
              </a:rPr>
              <a:t>les objets : ils sont des conteneurs qui peuvent inclure souvent tout type de données, y compris de sous-objets, des variables (i.e. des propriétés), ou des fonctions (i.e. méthodes)</a:t>
            </a:r>
            <a:endParaRPr sz="1100">
              <a:solidFill>
                <a:schemeClr val="dk2"/>
              </a:solidFill>
              <a:highlight>
                <a:srgbClr val="FFFFFF"/>
              </a:highlight>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223" name="Shape 223"/>
        <p:cNvGrpSpPr/>
        <p:nvPr/>
      </p:nvGrpSpPr>
      <p:grpSpPr>
        <a:xfrm>
          <a:off x="0" y="0"/>
          <a:ext cx="0" cy="0"/>
          <a:chOff x="0" y="0"/>
          <a:chExt cx="0" cy="0"/>
        </a:xfrm>
      </p:grpSpPr>
      <p:sp>
        <p:nvSpPr>
          <p:cNvPr id="224" name="Google Shape;224;p30"/>
          <p:cNvSpPr txBox="1"/>
          <p:nvPr>
            <p:ph type="title"/>
          </p:nvPr>
        </p:nvSpPr>
        <p:spPr>
          <a:xfrm>
            <a:off x="1389275" y="645550"/>
            <a:ext cx="58155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Déclarations d’une variable</a:t>
            </a:r>
            <a:endParaRPr sz="2400">
              <a:solidFill>
                <a:srgbClr val="E2001A"/>
              </a:solidFill>
              <a:latin typeface="Roboto"/>
              <a:ea typeface="Roboto"/>
              <a:cs typeface="Roboto"/>
              <a:sym typeface="Roboto"/>
            </a:endParaRPr>
          </a:p>
        </p:txBody>
      </p:sp>
      <p:sp>
        <p:nvSpPr>
          <p:cNvPr id="225" name="Google Shape;225;p30"/>
          <p:cNvSpPr txBox="1"/>
          <p:nvPr/>
        </p:nvSpPr>
        <p:spPr>
          <a:xfrm>
            <a:off x="841000" y="3753525"/>
            <a:ext cx="6767100" cy="8265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1000"/>
              </a:spcAft>
              <a:buNone/>
            </a:pPr>
            <a:r>
              <a:t/>
            </a:r>
            <a:endParaRPr sz="1100">
              <a:solidFill>
                <a:srgbClr val="999999"/>
              </a:solidFill>
              <a:latin typeface="Karla"/>
              <a:ea typeface="Karla"/>
              <a:cs typeface="Karla"/>
              <a:sym typeface="Karla"/>
            </a:endParaRPr>
          </a:p>
        </p:txBody>
      </p:sp>
      <p:sp>
        <p:nvSpPr>
          <p:cNvPr id="226" name="Google Shape;226;p30"/>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27" name="Google Shape;227;p30"/>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228" name="Google Shape;228;p30"/>
          <p:cNvSpPr txBox="1"/>
          <p:nvPr/>
        </p:nvSpPr>
        <p:spPr>
          <a:xfrm>
            <a:off x="437675" y="1285975"/>
            <a:ext cx="6767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latin typeface="Roboto"/>
                <a:ea typeface="Roboto"/>
                <a:cs typeface="Roboto"/>
                <a:sym typeface="Roboto"/>
              </a:rPr>
              <a:t>Déclarer une variable, c’est </a:t>
            </a:r>
            <a:r>
              <a:rPr lang="en" sz="2100">
                <a:latin typeface="Roboto"/>
                <a:ea typeface="Roboto"/>
                <a:cs typeface="Roboto"/>
                <a:sym typeface="Roboto"/>
              </a:rPr>
              <a:t>réserver</a:t>
            </a:r>
            <a:r>
              <a:rPr lang="en" sz="2100">
                <a:latin typeface="Roboto"/>
                <a:ea typeface="Roboto"/>
                <a:cs typeface="Roboto"/>
                <a:sym typeface="Roboto"/>
              </a:rPr>
              <a:t> un espace dans la mémoire pour y stocker des données.</a:t>
            </a:r>
            <a:endParaRPr sz="1900">
              <a:solidFill>
                <a:schemeClr val="dk2"/>
              </a:solidFill>
              <a:highlight>
                <a:srgbClr val="FFFFFF"/>
              </a:highlight>
              <a:latin typeface="Roboto"/>
              <a:ea typeface="Roboto"/>
              <a:cs typeface="Roboto"/>
              <a:sym typeface="Roboto"/>
            </a:endParaRPr>
          </a:p>
        </p:txBody>
      </p:sp>
      <p:pic>
        <p:nvPicPr>
          <p:cNvPr id="229" name="Google Shape;229;p30"/>
          <p:cNvPicPr preferRelativeResize="0"/>
          <p:nvPr/>
        </p:nvPicPr>
        <p:blipFill rotWithShape="1">
          <a:blip r:embed="rId4">
            <a:alphaModFix/>
          </a:blip>
          <a:srcRect b="5624" l="0" r="0" t="0"/>
          <a:stretch/>
        </p:blipFill>
        <p:spPr>
          <a:xfrm>
            <a:off x="881625" y="2682375"/>
            <a:ext cx="3924300" cy="8809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233" name="Shape 233"/>
        <p:cNvGrpSpPr/>
        <p:nvPr/>
      </p:nvGrpSpPr>
      <p:grpSpPr>
        <a:xfrm>
          <a:off x="0" y="0"/>
          <a:ext cx="0" cy="0"/>
          <a:chOff x="0" y="0"/>
          <a:chExt cx="0" cy="0"/>
        </a:xfrm>
      </p:grpSpPr>
      <p:sp>
        <p:nvSpPr>
          <p:cNvPr id="234" name="Google Shape;234;p31"/>
          <p:cNvSpPr txBox="1"/>
          <p:nvPr>
            <p:ph type="title"/>
          </p:nvPr>
        </p:nvSpPr>
        <p:spPr>
          <a:xfrm>
            <a:off x="1389275" y="645550"/>
            <a:ext cx="58155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Affectation et affichage</a:t>
            </a:r>
            <a:endParaRPr sz="2400">
              <a:solidFill>
                <a:srgbClr val="E2001A"/>
              </a:solidFill>
              <a:latin typeface="Roboto"/>
              <a:ea typeface="Roboto"/>
              <a:cs typeface="Roboto"/>
              <a:sym typeface="Roboto"/>
            </a:endParaRPr>
          </a:p>
        </p:txBody>
      </p:sp>
      <p:sp>
        <p:nvSpPr>
          <p:cNvPr id="235" name="Google Shape;235;p31"/>
          <p:cNvSpPr txBox="1"/>
          <p:nvPr/>
        </p:nvSpPr>
        <p:spPr>
          <a:xfrm>
            <a:off x="841000" y="3753525"/>
            <a:ext cx="6767100" cy="8265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1000"/>
              </a:spcAft>
              <a:buNone/>
            </a:pPr>
            <a:r>
              <a:t/>
            </a:r>
            <a:endParaRPr sz="1100">
              <a:solidFill>
                <a:srgbClr val="999999"/>
              </a:solidFill>
              <a:latin typeface="Karla"/>
              <a:ea typeface="Karla"/>
              <a:cs typeface="Karla"/>
              <a:sym typeface="Karla"/>
            </a:endParaRPr>
          </a:p>
        </p:txBody>
      </p:sp>
      <p:sp>
        <p:nvSpPr>
          <p:cNvPr id="236" name="Google Shape;236;p31"/>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37" name="Google Shape;237;p31"/>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238" name="Google Shape;238;p31"/>
          <p:cNvSpPr txBox="1"/>
          <p:nvPr/>
        </p:nvSpPr>
        <p:spPr>
          <a:xfrm>
            <a:off x="437675" y="1285975"/>
            <a:ext cx="6767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latin typeface="Roboto"/>
                <a:ea typeface="Roboto"/>
                <a:cs typeface="Roboto"/>
                <a:sym typeface="Roboto"/>
              </a:rPr>
              <a:t>L’affection est l’opération qui consiste à attribuer une valeur à une variable.</a:t>
            </a:r>
            <a:endParaRPr sz="1900">
              <a:solidFill>
                <a:schemeClr val="dk2"/>
              </a:solidFill>
              <a:highlight>
                <a:srgbClr val="FFFFFF"/>
              </a:highlight>
              <a:latin typeface="Roboto"/>
              <a:ea typeface="Roboto"/>
              <a:cs typeface="Roboto"/>
              <a:sym typeface="Roboto"/>
            </a:endParaRPr>
          </a:p>
        </p:txBody>
      </p:sp>
      <p:pic>
        <p:nvPicPr>
          <p:cNvPr id="239" name="Google Shape;239;p31"/>
          <p:cNvPicPr preferRelativeResize="0"/>
          <p:nvPr/>
        </p:nvPicPr>
        <p:blipFill>
          <a:blip r:embed="rId4">
            <a:alphaModFix/>
          </a:blip>
          <a:stretch>
            <a:fillRect/>
          </a:stretch>
        </p:blipFill>
        <p:spPr>
          <a:xfrm>
            <a:off x="531500" y="2348200"/>
            <a:ext cx="5815500" cy="158605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243" name="Shape 243"/>
        <p:cNvGrpSpPr/>
        <p:nvPr/>
      </p:nvGrpSpPr>
      <p:grpSpPr>
        <a:xfrm>
          <a:off x="0" y="0"/>
          <a:ext cx="0" cy="0"/>
          <a:chOff x="0" y="0"/>
          <a:chExt cx="0" cy="0"/>
        </a:xfrm>
      </p:grpSpPr>
      <p:sp>
        <p:nvSpPr>
          <p:cNvPr id="244" name="Google Shape;244;p32"/>
          <p:cNvSpPr txBox="1"/>
          <p:nvPr>
            <p:ph type="title"/>
          </p:nvPr>
        </p:nvSpPr>
        <p:spPr>
          <a:xfrm>
            <a:off x="1389275" y="645550"/>
            <a:ext cx="58155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Affectation et affichage</a:t>
            </a:r>
            <a:endParaRPr sz="2400">
              <a:solidFill>
                <a:srgbClr val="E2001A"/>
              </a:solidFill>
              <a:latin typeface="Roboto"/>
              <a:ea typeface="Roboto"/>
              <a:cs typeface="Roboto"/>
              <a:sym typeface="Roboto"/>
            </a:endParaRPr>
          </a:p>
        </p:txBody>
      </p:sp>
      <p:sp>
        <p:nvSpPr>
          <p:cNvPr id="245" name="Google Shape;245;p32"/>
          <p:cNvSpPr txBox="1"/>
          <p:nvPr/>
        </p:nvSpPr>
        <p:spPr>
          <a:xfrm>
            <a:off x="841000" y="3753525"/>
            <a:ext cx="6767100" cy="8265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1000"/>
              </a:spcAft>
              <a:buNone/>
            </a:pPr>
            <a:r>
              <a:t/>
            </a:r>
            <a:endParaRPr sz="1100">
              <a:solidFill>
                <a:srgbClr val="999999"/>
              </a:solidFill>
              <a:latin typeface="Karla"/>
              <a:ea typeface="Karla"/>
              <a:cs typeface="Karla"/>
              <a:sym typeface="Karla"/>
            </a:endParaRPr>
          </a:p>
        </p:txBody>
      </p:sp>
      <p:sp>
        <p:nvSpPr>
          <p:cNvPr id="246" name="Google Shape;246;p32"/>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47" name="Google Shape;247;p32"/>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248" name="Google Shape;248;p32"/>
          <p:cNvSpPr txBox="1"/>
          <p:nvPr/>
        </p:nvSpPr>
        <p:spPr>
          <a:xfrm>
            <a:off x="437675" y="1438375"/>
            <a:ext cx="6767100" cy="1154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latin typeface="Roboto"/>
                <a:ea typeface="Roboto"/>
                <a:cs typeface="Roboto"/>
                <a:sym typeface="Roboto"/>
              </a:rPr>
              <a:t>L’affection n’est pas la même chose que l’égalité, car avec l’égalité la relation est maintenue au cours du temps.</a:t>
            </a:r>
            <a:endParaRPr sz="1900">
              <a:solidFill>
                <a:schemeClr val="dk2"/>
              </a:solidFill>
              <a:highlight>
                <a:srgbClr val="FFFFFF"/>
              </a:highlight>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84" name="Shape 84"/>
        <p:cNvGrpSpPr/>
        <p:nvPr/>
      </p:nvGrpSpPr>
      <p:grpSpPr>
        <a:xfrm>
          <a:off x="0" y="0"/>
          <a:ext cx="0" cy="0"/>
          <a:chOff x="0" y="0"/>
          <a:chExt cx="0" cy="0"/>
        </a:xfrm>
      </p:grpSpPr>
      <p:sp>
        <p:nvSpPr>
          <p:cNvPr id="85" name="Google Shape;85;p15"/>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6" name="Google Shape;86;p15"/>
          <p:cNvPicPr preferRelativeResize="0"/>
          <p:nvPr/>
        </p:nvPicPr>
        <p:blipFill>
          <a:blip r:embed="rId3">
            <a:alphaModFix/>
          </a:blip>
          <a:stretch>
            <a:fillRect/>
          </a:stretch>
        </p:blipFill>
        <p:spPr>
          <a:xfrm>
            <a:off x="653025" y="603725"/>
            <a:ext cx="951300" cy="951300"/>
          </a:xfrm>
          <a:prstGeom prst="rect">
            <a:avLst/>
          </a:prstGeom>
          <a:noFill/>
          <a:ln>
            <a:noFill/>
          </a:ln>
        </p:spPr>
      </p:pic>
      <p:sp>
        <p:nvSpPr>
          <p:cNvPr id="87" name="Google Shape;87;p15"/>
          <p:cNvSpPr txBox="1"/>
          <p:nvPr/>
        </p:nvSpPr>
        <p:spPr>
          <a:xfrm>
            <a:off x="644960" y="1539825"/>
            <a:ext cx="7755600" cy="95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rgbClr val="FFFFFF"/>
                </a:solidFill>
                <a:latin typeface="Roboto"/>
                <a:ea typeface="Roboto"/>
                <a:cs typeface="Roboto"/>
                <a:sym typeface="Roboto"/>
              </a:rPr>
              <a:t>Algorithmique</a:t>
            </a:r>
            <a:endParaRPr b="1" sz="4800">
              <a:solidFill>
                <a:srgbClr val="FFFFFF"/>
              </a:solidFill>
              <a:latin typeface="Roboto"/>
              <a:ea typeface="Roboto"/>
              <a:cs typeface="Roboto"/>
              <a:sym typeface="Roboto"/>
            </a:endParaRPr>
          </a:p>
          <a:p>
            <a:pPr indent="0" lvl="0" marL="0" rtl="0" algn="l">
              <a:spcBef>
                <a:spcPts val="0"/>
              </a:spcBef>
              <a:spcAft>
                <a:spcPts val="0"/>
              </a:spcAft>
              <a:buNone/>
            </a:pPr>
            <a:r>
              <a:t/>
            </a:r>
            <a:endParaRPr b="1" sz="4800">
              <a:solidFill>
                <a:srgbClr val="FFFFFF"/>
              </a:solidFill>
              <a:latin typeface="Karla"/>
              <a:ea typeface="Karla"/>
              <a:cs typeface="Karla"/>
              <a:sym typeface="Karla"/>
            </a:endParaRPr>
          </a:p>
        </p:txBody>
      </p:sp>
      <p:sp>
        <p:nvSpPr>
          <p:cNvPr id="88" name="Google Shape;88;p15"/>
          <p:cNvSpPr txBox="1"/>
          <p:nvPr/>
        </p:nvSpPr>
        <p:spPr>
          <a:xfrm>
            <a:off x="676625" y="2491125"/>
            <a:ext cx="77556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2400">
              <a:solidFill>
                <a:srgbClr val="FFFFFF"/>
              </a:solidFill>
              <a:latin typeface="Roboto"/>
              <a:ea typeface="Roboto"/>
              <a:cs typeface="Roboto"/>
              <a:sym typeface="Roboto"/>
            </a:endParaRPr>
          </a:p>
          <a:p>
            <a:pPr indent="0" lvl="0" marL="0" rtl="0" algn="l">
              <a:spcBef>
                <a:spcPts val="0"/>
              </a:spcBef>
              <a:spcAft>
                <a:spcPts val="0"/>
              </a:spcAft>
              <a:buNone/>
            </a:pPr>
            <a:r>
              <a:t/>
            </a:r>
            <a:endParaRPr b="1" sz="1800">
              <a:solidFill>
                <a:srgbClr val="FFFFFF"/>
              </a:solidFill>
              <a:latin typeface="Roboto"/>
              <a:ea typeface="Roboto"/>
              <a:cs typeface="Roboto"/>
              <a:sym typeface="Roboto"/>
            </a:endParaRPr>
          </a:p>
          <a:p>
            <a:pPr indent="0" lvl="0" marL="0" rtl="0" algn="l">
              <a:spcBef>
                <a:spcPts val="0"/>
              </a:spcBef>
              <a:spcAft>
                <a:spcPts val="0"/>
              </a:spcAft>
              <a:buNone/>
            </a:pPr>
            <a:r>
              <a:t/>
            </a:r>
            <a:endParaRPr b="1" sz="4800">
              <a:solidFill>
                <a:srgbClr val="FFFFFF"/>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252" name="Shape 252"/>
        <p:cNvGrpSpPr/>
        <p:nvPr/>
      </p:nvGrpSpPr>
      <p:grpSpPr>
        <a:xfrm>
          <a:off x="0" y="0"/>
          <a:ext cx="0" cy="0"/>
          <a:chOff x="0" y="0"/>
          <a:chExt cx="0" cy="0"/>
        </a:xfrm>
      </p:grpSpPr>
      <p:sp>
        <p:nvSpPr>
          <p:cNvPr id="253" name="Google Shape;253;p33"/>
          <p:cNvSpPr txBox="1"/>
          <p:nvPr>
            <p:ph type="title"/>
          </p:nvPr>
        </p:nvSpPr>
        <p:spPr>
          <a:xfrm>
            <a:off x="1389275" y="645550"/>
            <a:ext cx="58155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Exercice 1</a:t>
            </a:r>
            <a:endParaRPr sz="2400">
              <a:solidFill>
                <a:srgbClr val="E2001A"/>
              </a:solidFill>
              <a:latin typeface="Roboto"/>
              <a:ea typeface="Roboto"/>
              <a:cs typeface="Roboto"/>
              <a:sym typeface="Roboto"/>
            </a:endParaRPr>
          </a:p>
        </p:txBody>
      </p:sp>
      <p:sp>
        <p:nvSpPr>
          <p:cNvPr id="254" name="Google Shape;254;p33"/>
          <p:cNvSpPr txBox="1"/>
          <p:nvPr/>
        </p:nvSpPr>
        <p:spPr>
          <a:xfrm>
            <a:off x="841000" y="3753525"/>
            <a:ext cx="6767100" cy="8265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1000"/>
              </a:spcAft>
              <a:buNone/>
            </a:pPr>
            <a:r>
              <a:t/>
            </a:r>
            <a:endParaRPr sz="1100">
              <a:solidFill>
                <a:srgbClr val="999999"/>
              </a:solidFill>
              <a:latin typeface="Karla"/>
              <a:ea typeface="Karla"/>
              <a:cs typeface="Karla"/>
              <a:sym typeface="Karla"/>
            </a:endParaRPr>
          </a:p>
        </p:txBody>
      </p:sp>
      <p:sp>
        <p:nvSpPr>
          <p:cNvPr id="255" name="Google Shape;255;p33"/>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56" name="Google Shape;256;p33"/>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257" name="Google Shape;257;p33"/>
          <p:cNvSpPr txBox="1"/>
          <p:nvPr/>
        </p:nvSpPr>
        <p:spPr>
          <a:xfrm>
            <a:off x="437675" y="1438375"/>
            <a:ext cx="6767100" cy="2447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latin typeface="Roboto"/>
                <a:ea typeface="Roboto"/>
                <a:cs typeface="Roboto"/>
                <a:sym typeface="Roboto"/>
              </a:rPr>
              <a:t>A = 5</a:t>
            </a:r>
            <a:endParaRPr sz="2100">
              <a:latin typeface="Roboto"/>
              <a:ea typeface="Roboto"/>
              <a:cs typeface="Roboto"/>
              <a:sym typeface="Roboto"/>
            </a:endParaRPr>
          </a:p>
          <a:p>
            <a:pPr indent="0" lvl="0" marL="0" rtl="0" algn="l">
              <a:spcBef>
                <a:spcPts val="0"/>
              </a:spcBef>
              <a:spcAft>
                <a:spcPts val="0"/>
              </a:spcAft>
              <a:buNone/>
            </a:pPr>
            <a:r>
              <a:t/>
            </a:r>
            <a:endParaRPr sz="2100">
              <a:latin typeface="Roboto"/>
              <a:ea typeface="Roboto"/>
              <a:cs typeface="Roboto"/>
              <a:sym typeface="Roboto"/>
            </a:endParaRPr>
          </a:p>
          <a:p>
            <a:pPr indent="0" lvl="0" marL="0" rtl="0" algn="l">
              <a:spcBef>
                <a:spcPts val="0"/>
              </a:spcBef>
              <a:spcAft>
                <a:spcPts val="0"/>
              </a:spcAft>
              <a:buNone/>
            </a:pPr>
            <a:r>
              <a:rPr lang="en" sz="2100">
                <a:latin typeface="Roboto"/>
                <a:ea typeface="Roboto"/>
                <a:cs typeface="Roboto"/>
                <a:sym typeface="Roboto"/>
              </a:rPr>
              <a:t>B = A</a:t>
            </a:r>
            <a:endParaRPr sz="2100">
              <a:latin typeface="Roboto"/>
              <a:ea typeface="Roboto"/>
              <a:cs typeface="Roboto"/>
              <a:sym typeface="Roboto"/>
            </a:endParaRPr>
          </a:p>
          <a:p>
            <a:pPr indent="0" lvl="0" marL="0" rtl="0" algn="l">
              <a:spcBef>
                <a:spcPts val="0"/>
              </a:spcBef>
              <a:spcAft>
                <a:spcPts val="0"/>
              </a:spcAft>
              <a:buNone/>
            </a:pPr>
            <a:r>
              <a:t/>
            </a:r>
            <a:endParaRPr sz="2100">
              <a:latin typeface="Roboto"/>
              <a:ea typeface="Roboto"/>
              <a:cs typeface="Roboto"/>
              <a:sym typeface="Roboto"/>
            </a:endParaRPr>
          </a:p>
          <a:p>
            <a:pPr indent="0" lvl="0" marL="0" rtl="0" algn="l">
              <a:spcBef>
                <a:spcPts val="0"/>
              </a:spcBef>
              <a:spcAft>
                <a:spcPts val="0"/>
              </a:spcAft>
              <a:buNone/>
            </a:pPr>
            <a:r>
              <a:rPr lang="en" sz="2100">
                <a:latin typeface="Roboto"/>
                <a:ea typeface="Roboto"/>
                <a:cs typeface="Roboto"/>
                <a:sym typeface="Roboto"/>
              </a:rPr>
              <a:t>A = 9</a:t>
            </a:r>
            <a:endParaRPr sz="2100">
              <a:latin typeface="Roboto"/>
              <a:ea typeface="Roboto"/>
              <a:cs typeface="Roboto"/>
              <a:sym typeface="Roboto"/>
            </a:endParaRPr>
          </a:p>
          <a:p>
            <a:pPr indent="0" lvl="0" marL="0" rtl="0" algn="l">
              <a:spcBef>
                <a:spcPts val="0"/>
              </a:spcBef>
              <a:spcAft>
                <a:spcPts val="0"/>
              </a:spcAft>
              <a:buNone/>
            </a:pPr>
            <a:r>
              <a:t/>
            </a:r>
            <a:endParaRPr sz="2100">
              <a:latin typeface="Roboto"/>
              <a:ea typeface="Roboto"/>
              <a:cs typeface="Roboto"/>
              <a:sym typeface="Roboto"/>
            </a:endParaRPr>
          </a:p>
          <a:p>
            <a:pPr indent="0" lvl="0" marL="0" rtl="0" algn="l">
              <a:spcBef>
                <a:spcPts val="0"/>
              </a:spcBef>
              <a:spcAft>
                <a:spcPts val="0"/>
              </a:spcAft>
              <a:buNone/>
            </a:pPr>
            <a:r>
              <a:rPr lang="en" sz="2100">
                <a:latin typeface="Roboto"/>
                <a:ea typeface="Roboto"/>
                <a:cs typeface="Roboto"/>
                <a:sym typeface="Roboto"/>
              </a:rPr>
              <a:t>B : ? </a:t>
            </a:r>
            <a:endParaRPr sz="2100">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261" name="Shape 261"/>
        <p:cNvGrpSpPr/>
        <p:nvPr/>
      </p:nvGrpSpPr>
      <p:grpSpPr>
        <a:xfrm>
          <a:off x="0" y="0"/>
          <a:ext cx="0" cy="0"/>
          <a:chOff x="0" y="0"/>
          <a:chExt cx="0" cy="0"/>
        </a:xfrm>
      </p:grpSpPr>
      <p:sp>
        <p:nvSpPr>
          <p:cNvPr id="262" name="Google Shape;262;p34"/>
          <p:cNvSpPr txBox="1"/>
          <p:nvPr>
            <p:ph type="title"/>
          </p:nvPr>
        </p:nvSpPr>
        <p:spPr>
          <a:xfrm>
            <a:off x="1389275" y="645550"/>
            <a:ext cx="58155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Exercice 2</a:t>
            </a:r>
            <a:endParaRPr sz="2400">
              <a:solidFill>
                <a:srgbClr val="E2001A"/>
              </a:solidFill>
              <a:latin typeface="Roboto"/>
              <a:ea typeface="Roboto"/>
              <a:cs typeface="Roboto"/>
              <a:sym typeface="Roboto"/>
            </a:endParaRPr>
          </a:p>
        </p:txBody>
      </p:sp>
      <p:sp>
        <p:nvSpPr>
          <p:cNvPr id="263" name="Google Shape;263;p34"/>
          <p:cNvSpPr txBox="1"/>
          <p:nvPr/>
        </p:nvSpPr>
        <p:spPr>
          <a:xfrm>
            <a:off x="841000" y="3753525"/>
            <a:ext cx="6767100" cy="8265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1000"/>
              </a:spcAft>
              <a:buNone/>
            </a:pPr>
            <a:r>
              <a:t/>
            </a:r>
            <a:endParaRPr sz="1100">
              <a:solidFill>
                <a:srgbClr val="999999"/>
              </a:solidFill>
              <a:latin typeface="Karla"/>
              <a:ea typeface="Karla"/>
              <a:cs typeface="Karla"/>
              <a:sym typeface="Karla"/>
            </a:endParaRPr>
          </a:p>
        </p:txBody>
      </p:sp>
      <p:sp>
        <p:nvSpPr>
          <p:cNvPr id="264" name="Google Shape;264;p34"/>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65" name="Google Shape;265;p34"/>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266" name="Google Shape;266;p34"/>
          <p:cNvSpPr txBox="1"/>
          <p:nvPr/>
        </p:nvSpPr>
        <p:spPr>
          <a:xfrm>
            <a:off x="437675" y="1285975"/>
            <a:ext cx="6767100" cy="374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latin typeface="Roboto"/>
                <a:ea typeface="Roboto"/>
                <a:cs typeface="Roboto"/>
                <a:sym typeface="Roboto"/>
              </a:rPr>
              <a:t>A &lt;- 5</a:t>
            </a:r>
            <a:endParaRPr sz="2100">
              <a:latin typeface="Roboto"/>
              <a:ea typeface="Roboto"/>
              <a:cs typeface="Roboto"/>
              <a:sym typeface="Roboto"/>
            </a:endParaRPr>
          </a:p>
          <a:p>
            <a:pPr indent="0" lvl="0" marL="0" rtl="0" algn="l">
              <a:spcBef>
                <a:spcPts val="0"/>
              </a:spcBef>
              <a:spcAft>
                <a:spcPts val="0"/>
              </a:spcAft>
              <a:buNone/>
            </a:pPr>
            <a:r>
              <a:t/>
            </a:r>
            <a:endParaRPr sz="2100">
              <a:latin typeface="Roboto"/>
              <a:ea typeface="Roboto"/>
              <a:cs typeface="Roboto"/>
              <a:sym typeface="Roboto"/>
            </a:endParaRPr>
          </a:p>
          <a:p>
            <a:pPr indent="0" lvl="0" marL="0" rtl="0" algn="l">
              <a:spcBef>
                <a:spcPts val="0"/>
              </a:spcBef>
              <a:spcAft>
                <a:spcPts val="0"/>
              </a:spcAft>
              <a:buNone/>
            </a:pPr>
            <a:r>
              <a:rPr lang="en" sz="2100">
                <a:latin typeface="Roboto"/>
                <a:ea typeface="Roboto"/>
                <a:cs typeface="Roboto"/>
                <a:sym typeface="Roboto"/>
              </a:rPr>
              <a:t>B &lt;- 7</a:t>
            </a:r>
            <a:endParaRPr sz="2100">
              <a:latin typeface="Roboto"/>
              <a:ea typeface="Roboto"/>
              <a:cs typeface="Roboto"/>
              <a:sym typeface="Roboto"/>
            </a:endParaRPr>
          </a:p>
          <a:p>
            <a:pPr indent="0" lvl="0" marL="0" rtl="0" algn="l">
              <a:spcBef>
                <a:spcPts val="0"/>
              </a:spcBef>
              <a:spcAft>
                <a:spcPts val="0"/>
              </a:spcAft>
              <a:buNone/>
            </a:pPr>
            <a:r>
              <a:t/>
            </a:r>
            <a:endParaRPr sz="2100">
              <a:latin typeface="Roboto"/>
              <a:ea typeface="Roboto"/>
              <a:cs typeface="Roboto"/>
              <a:sym typeface="Roboto"/>
            </a:endParaRPr>
          </a:p>
          <a:p>
            <a:pPr indent="0" lvl="0" marL="0" rtl="0" algn="l">
              <a:spcBef>
                <a:spcPts val="0"/>
              </a:spcBef>
              <a:spcAft>
                <a:spcPts val="0"/>
              </a:spcAft>
              <a:buNone/>
            </a:pPr>
            <a:r>
              <a:rPr lang="en" sz="2100">
                <a:latin typeface="Roboto"/>
                <a:ea typeface="Roboto"/>
                <a:cs typeface="Roboto"/>
                <a:sym typeface="Roboto"/>
              </a:rPr>
              <a:t>C &lt;- (A + B)/2</a:t>
            </a:r>
            <a:endParaRPr sz="2100">
              <a:latin typeface="Roboto"/>
              <a:ea typeface="Roboto"/>
              <a:cs typeface="Roboto"/>
              <a:sym typeface="Roboto"/>
            </a:endParaRPr>
          </a:p>
          <a:p>
            <a:pPr indent="0" lvl="0" marL="0" rtl="0" algn="l">
              <a:spcBef>
                <a:spcPts val="0"/>
              </a:spcBef>
              <a:spcAft>
                <a:spcPts val="0"/>
              </a:spcAft>
              <a:buNone/>
            </a:pPr>
            <a:r>
              <a:t/>
            </a:r>
            <a:endParaRPr sz="2100">
              <a:latin typeface="Roboto"/>
              <a:ea typeface="Roboto"/>
              <a:cs typeface="Roboto"/>
              <a:sym typeface="Roboto"/>
            </a:endParaRPr>
          </a:p>
          <a:p>
            <a:pPr indent="0" lvl="0" marL="0" rtl="0" algn="l">
              <a:spcBef>
                <a:spcPts val="0"/>
              </a:spcBef>
              <a:spcAft>
                <a:spcPts val="0"/>
              </a:spcAft>
              <a:buNone/>
            </a:pPr>
            <a:r>
              <a:rPr lang="en" sz="2100">
                <a:latin typeface="Roboto"/>
                <a:ea typeface="Roboto"/>
                <a:cs typeface="Roboto"/>
                <a:sym typeface="Roboto"/>
              </a:rPr>
              <a:t>A &lt;- 12</a:t>
            </a:r>
            <a:endParaRPr sz="2100">
              <a:latin typeface="Roboto"/>
              <a:ea typeface="Roboto"/>
              <a:cs typeface="Roboto"/>
              <a:sym typeface="Roboto"/>
            </a:endParaRPr>
          </a:p>
          <a:p>
            <a:pPr indent="0" lvl="0" marL="0" rtl="0" algn="l">
              <a:spcBef>
                <a:spcPts val="0"/>
              </a:spcBef>
              <a:spcAft>
                <a:spcPts val="0"/>
              </a:spcAft>
              <a:buNone/>
            </a:pPr>
            <a:r>
              <a:t/>
            </a:r>
            <a:endParaRPr sz="2100">
              <a:latin typeface="Roboto"/>
              <a:ea typeface="Roboto"/>
              <a:cs typeface="Roboto"/>
              <a:sym typeface="Roboto"/>
            </a:endParaRPr>
          </a:p>
          <a:p>
            <a:pPr indent="0" lvl="0" marL="0" rtl="0" algn="l">
              <a:spcBef>
                <a:spcPts val="0"/>
              </a:spcBef>
              <a:spcAft>
                <a:spcPts val="0"/>
              </a:spcAft>
              <a:buNone/>
            </a:pPr>
            <a:r>
              <a:rPr lang="en" sz="2100">
                <a:latin typeface="Roboto"/>
                <a:ea typeface="Roboto"/>
                <a:cs typeface="Roboto"/>
                <a:sym typeface="Roboto"/>
              </a:rPr>
              <a:t>B &lt;- 12</a:t>
            </a:r>
            <a:endParaRPr sz="2100">
              <a:latin typeface="Roboto"/>
              <a:ea typeface="Roboto"/>
              <a:cs typeface="Roboto"/>
              <a:sym typeface="Roboto"/>
            </a:endParaRPr>
          </a:p>
          <a:p>
            <a:pPr indent="0" lvl="0" marL="0" rtl="0" algn="l">
              <a:spcBef>
                <a:spcPts val="0"/>
              </a:spcBef>
              <a:spcAft>
                <a:spcPts val="0"/>
              </a:spcAft>
              <a:buNone/>
            </a:pPr>
            <a:r>
              <a:t/>
            </a:r>
            <a:endParaRPr sz="2100">
              <a:latin typeface="Roboto"/>
              <a:ea typeface="Roboto"/>
              <a:cs typeface="Roboto"/>
              <a:sym typeface="Roboto"/>
            </a:endParaRPr>
          </a:p>
          <a:p>
            <a:pPr indent="0" lvl="0" marL="0" rtl="0" algn="l">
              <a:spcBef>
                <a:spcPts val="0"/>
              </a:spcBef>
              <a:spcAft>
                <a:spcPts val="0"/>
              </a:spcAft>
              <a:buNone/>
            </a:pPr>
            <a:r>
              <a:rPr lang="en" sz="2100">
                <a:latin typeface="Roboto"/>
                <a:ea typeface="Roboto"/>
                <a:cs typeface="Roboto"/>
                <a:sym typeface="Roboto"/>
              </a:rPr>
              <a:t>C : ?</a:t>
            </a:r>
            <a:endParaRPr sz="2100">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270" name="Shape 270"/>
        <p:cNvGrpSpPr/>
        <p:nvPr/>
      </p:nvGrpSpPr>
      <p:grpSpPr>
        <a:xfrm>
          <a:off x="0" y="0"/>
          <a:ext cx="0" cy="0"/>
          <a:chOff x="0" y="0"/>
          <a:chExt cx="0" cy="0"/>
        </a:xfrm>
      </p:grpSpPr>
      <p:sp>
        <p:nvSpPr>
          <p:cNvPr id="271" name="Google Shape;271;p35"/>
          <p:cNvSpPr txBox="1"/>
          <p:nvPr>
            <p:ph type="title"/>
          </p:nvPr>
        </p:nvSpPr>
        <p:spPr>
          <a:xfrm>
            <a:off x="1389275" y="645550"/>
            <a:ext cx="58155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Opérateurs arithmétiques</a:t>
            </a:r>
            <a:endParaRPr sz="2400">
              <a:solidFill>
                <a:srgbClr val="E2001A"/>
              </a:solidFill>
              <a:latin typeface="Roboto"/>
              <a:ea typeface="Roboto"/>
              <a:cs typeface="Roboto"/>
              <a:sym typeface="Roboto"/>
            </a:endParaRPr>
          </a:p>
        </p:txBody>
      </p:sp>
      <p:sp>
        <p:nvSpPr>
          <p:cNvPr id="272" name="Google Shape;272;p35"/>
          <p:cNvSpPr txBox="1"/>
          <p:nvPr/>
        </p:nvSpPr>
        <p:spPr>
          <a:xfrm>
            <a:off x="841000" y="3753525"/>
            <a:ext cx="6767100" cy="8265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1000"/>
              </a:spcAft>
              <a:buNone/>
            </a:pPr>
            <a:r>
              <a:t/>
            </a:r>
            <a:endParaRPr sz="1100">
              <a:solidFill>
                <a:srgbClr val="999999"/>
              </a:solidFill>
              <a:latin typeface="Karla"/>
              <a:ea typeface="Karla"/>
              <a:cs typeface="Karla"/>
              <a:sym typeface="Karla"/>
            </a:endParaRPr>
          </a:p>
        </p:txBody>
      </p:sp>
      <p:sp>
        <p:nvSpPr>
          <p:cNvPr id="273" name="Google Shape;273;p35"/>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74" name="Google Shape;274;p35"/>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275" name="Google Shape;275;p35"/>
          <p:cNvSpPr txBox="1"/>
          <p:nvPr/>
        </p:nvSpPr>
        <p:spPr>
          <a:xfrm>
            <a:off x="437675" y="1285975"/>
            <a:ext cx="67671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Roboto"/>
                <a:ea typeface="Roboto"/>
                <a:cs typeface="Roboto"/>
                <a:sym typeface="Roboto"/>
              </a:rPr>
              <a:t>Les opérateurs arithmétiques sont : l’addition, la soustraction, la division, la </a:t>
            </a:r>
            <a:r>
              <a:rPr lang="en" sz="1800">
                <a:latin typeface="Roboto"/>
                <a:ea typeface="Roboto"/>
                <a:cs typeface="Roboto"/>
                <a:sym typeface="Roboto"/>
              </a:rPr>
              <a:t>multiplication, etc</a:t>
            </a:r>
            <a:r>
              <a:rPr lang="en" sz="1800">
                <a:latin typeface="Roboto"/>
                <a:ea typeface="Roboto"/>
                <a:cs typeface="Roboto"/>
                <a:sym typeface="Roboto"/>
              </a:rPr>
              <a:t>.</a:t>
            </a:r>
            <a:endParaRPr sz="1800">
              <a:latin typeface="Roboto"/>
              <a:ea typeface="Roboto"/>
              <a:cs typeface="Roboto"/>
              <a:sym typeface="Roboto"/>
            </a:endParaRPr>
          </a:p>
        </p:txBody>
      </p:sp>
      <p:pic>
        <p:nvPicPr>
          <p:cNvPr id="276" name="Google Shape;276;p35"/>
          <p:cNvPicPr preferRelativeResize="0"/>
          <p:nvPr/>
        </p:nvPicPr>
        <p:blipFill>
          <a:blip r:embed="rId4">
            <a:alphaModFix/>
          </a:blip>
          <a:stretch>
            <a:fillRect/>
          </a:stretch>
        </p:blipFill>
        <p:spPr>
          <a:xfrm>
            <a:off x="407225" y="2190925"/>
            <a:ext cx="4871449" cy="19319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280" name="Shape 280"/>
        <p:cNvGrpSpPr/>
        <p:nvPr/>
      </p:nvGrpSpPr>
      <p:grpSpPr>
        <a:xfrm>
          <a:off x="0" y="0"/>
          <a:ext cx="0" cy="0"/>
          <a:chOff x="0" y="0"/>
          <a:chExt cx="0" cy="0"/>
        </a:xfrm>
      </p:grpSpPr>
      <p:sp>
        <p:nvSpPr>
          <p:cNvPr id="281" name="Google Shape;281;p36"/>
          <p:cNvSpPr txBox="1"/>
          <p:nvPr>
            <p:ph type="title"/>
          </p:nvPr>
        </p:nvSpPr>
        <p:spPr>
          <a:xfrm>
            <a:off x="1389275" y="645550"/>
            <a:ext cx="58155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Lecture des valeurs à partir du clavier</a:t>
            </a:r>
            <a:endParaRPr sz="2400">
              <a:solidFill>
                <a:srgbClr val="E2001A"/>
              </a:solidFill>
              <a:latin typeface="Roboto"/>
              <a:ea typeface="Roboto"/>
              <a:cs typeface="Roboto"/>
              <a:sym typeface="Roboto"/>
            </a:endParaRPr>
          </a:p>
        </p:txBody>
      </p:sp>
      <p:sp>
        <p:nvSpPr>
          <p:cNvPr id="282" name="Google Shape;282;p36"/>
          <p:cNvSpPr txBox="1"/>
          <p:nvPr/>
        </p:nvSpPr>
        <p:spPr>
          <a:xfrm>
            <a:off x="841000" y="3753525"/>
            <a:ext cx="6767100" cy="8265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1000"/>
              </a:spcAft>
              <a:buNone/>
            </a:pPr>
            <a:r>
              <a:t/>
            </a:r>
            <a:endParaRPr sz="1100">
              <a:solidFill>
                <a:srgbClr val="999999"/>
              </a:solidFill>
              <a:latin typeface="Karla"/>
              <a:ea typeface="Karla"/>
              <a:cs typeface="Karla"/>
              <a:sym typeface="Karla"/>
            </a:endParaRPr>
          </a:p>
        </p:txBody>
      </p:sp>
      <p:sp>
        <p:nvSpPr>
          <p:cNvPr id="283" name="Google Shape;283;p36"/>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84" name="Google Shape;284;p36"/>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285" name="Google Shape;285;p36"/>
          <p:cNvSpPr txBox="1"/>
          <p:nvPr/>
        </p:nvSpPr>
        <p:spPr>
          <a:xfrm>
            <a:off x="437675" y="1285975"/>
            <a:ext cx="67671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Roboto"/>
                <a:ea typeface="Roboto"/>
                <a:cs typeface="Roboto"/>
                <a:sym typeface="Roboto"/>
              </a:rPr>
              <a:t>Il est possible que les valeurs des variables proviennent de la saisie de l’utilisateur</a:t>
            </a:r>
            <a:r>
              <a:rPr lang="en" sz="1900">
                <a:latin typeface="Roboto"/>
                <a:ea typeface="Roboto"/>
                <a:cs typeface="Roboto"/>
                <a:sym typeface="Roboto"/>
              </a:rPr>
              <a:t>.</a:t>
            </a:r>
            <a:endParaRPr sz="1700">
              <a:solidFill>
                <a:schemeClr val="dk2"/>
              </a:solidFill>
              <a:highlight>
                <a:srgbClr val="FFFFFF"/>
              </a:highlight>
              <a:latin typeface="Roboto"/>
              <a:ea typeface="Roboto"/>
              <a:cs typeface="Roboto"/>
              <a:sym typeface="Roboto"/>
            </a:endParaRPr>
          </a:p>
        </p:txBody>
      </p:sp>
      <p:pic>
        <p:nvPicPr>
          <p:cNvPr id="286" name="Google Shape;286;p36"/>
          <p:cNvPicPr preferRelativeResize="0"/>
          <p:nvPr/>
        </p:nvPicPr>
        <p:blipFill rotWithShape="1">
          <a:blip r:embed="rId4">
            <a:alphaModFix/>
          </a:blip>
          <a:srcRect b="0" l="1029" r="0" t="0"/>
          <a:stretch/>
        </p:blipFill>
        <p:spPr>
          <a:xfrm>
            <a:off x="585800" y="2149800"/>
            <a:ext cx="4924625" cy="19684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290" name="Shape 290"/>
        <p:cNvGrpSpPr/>
        <p:nvPr/>
      </p:nvGrpSpPr>
      <p:grpSpPr>
        <a:xfrm>
          <a:off x="0" y="0"/>
          <a:ext cx="0" cy="0"/>
          <a:chOff x="0" y="0"/>
          <a:chExt cx="0" cy="0"/>
        </a:xfrm>
      </p:grpSpPr>
      <p:sp>
        <p:nvSpPr>
          <p:cNvPr id="291" name="Google Shape;291;p37"/>
          <p:cNvSpPr txBox="1"/>
          <p:nvPr>
            <p:ph type="title"/>
          </p:nvPr>
        </p:nvSpPr>
        <p:spPr>
          <a:xfrm>
            <a:off x="1389275" y="645550"/>
            <a:ext cx="58155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Exercice 3</a:t>
            </a:r>
            <a:endParaRPr sz="2400">
              <a:solidFill>
                <a:srgbClr val="E2001A"/>
              </a:solidFill>
              <a:latin typeface="Roboto"/>
              <a:ea typeface="Roboto"/>
              <a:cs typeface="Roboto"/>
              <a:sym typeface="Roboto"/>
            </a:endParaRPr>
          </a:p>
        </p:txBody>
      </p:sp>
      <p:sp>
        <p:nvSpPr>
          <p:cNvPr id="292" name="Google Shape;292;p37"/>
          <p:cNvSpPr txBox="1"/>
          <p:nvPr/>
        </p:nvSpPr>
        <p:spPr>
          <a:xfrm>
            <a:off x="841000" y="3753525"/>
            <a:ext cx="6767100" cy="8265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1000"/>
              </a:spcAft>
              <a:buNone/>
            </a:pPr>
            <a:r>
              <a:t/>
            </a:r>
            <a:endParaRPr sz="1100">
              <a:solidFill>
                <a:srgbClr val="999999"/>
              </a:solidFill>
              <a:latin typeface="Karla"/>
              <a:ea typeface="Karla"/>
              <a:cs typeface="Karla"/>
              <a:sym typeface="Karla"/>
            </a:endParaRPr>
          </a:p>
        </p:txBody>
      </p:sp>
      <p:sp>
        <p:nvSpPr>
          <p:cNvPr id="293" name="Google Shape;293;p37"/>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94" name="Google Shape;294;p37"/>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295" name="Google Shape;295;p37"/>
          <p:cNvSpPr txBox="1"/>
          <p:nvPr/>
        </p:nvSpPr>
        <p:spPr>
          <a:xfrm>
            <a:off x="437675" y="1285975"/>
            <a:ext cx="6767100" cy="326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Roboto"/>
                <a:ea typeface="Roboto"/>
                <a:cs typeface="Roboto"/>
                <a:sym typeface="Roboto"/>
              </a:rPr>
              <a:t>Ecrire un algorithme qui demande à l’utilisateur d’entrer à partir du clavier:</a:t>
            </a:r>
            <a:endParaRPr sz="2000">
              <a:latin typeface="Roboto"/>
              <a:ea typeface="Roboto"/>
              <a:cs typeface="Roboto"/>
              <a:sym typeface="Roboto"/>
            </a:endParaRPr>
          </a:p>
          <a:p>
            <a:pPr indent="-355600" lvl="0" marL="457200" rtl="0" algn="l">
              <a:spcBef>
                <a:spcPts val="0"/>
              </a:spcBef>
              <a:spcAft>
                <a:spcPts val="0"/>
              </a:spcAft>
              <a:buSzPts val="2000"/>
              <a:buFont typeface="Roboto"/>
              <a:buChar char="❏"/>
            </a:pPr>
            <a:r>
              <a:rPr lang="en" sz="2000">
                <a:latin typeface="Roboto"/>
                <a:ea typeface="Roboto"/>
                <a:cs typeface="Roboto"/>
                <a:sym typeface="Roboto"/>
              </a:rPr>
              <a:t>La distance parcours(m)</a:t>
            </a:r>
            <a:endParaRPr sz="2000">
              <a:latin typeface="Roboto"/>
              <a:ea typeface="Roboto"/>
              <a:cs typeface="Roboto"/>
              <a:sym typeface="Roboto"/>
            </a:endParaRPr>
          </a:p>
          <a:p>
            <a:pPr indent="-355600" lvl="0" marL="457200" rtl="0" algn="l">
              <a:spcBef>
                <a:spcPts val="0"/>
              </a:spcBef>
              <a:spcAft>
                <a:spcPts val="0"/>
              </a:spcAft>
              <a:buSzPts val="2000"/>
              <a:buFont typeface="Roboto"/>
              <a:buChar char="❏"/>
            </a:pPr>
            <a:r>
              <a:rPr lang="en" sz="2000">
                <a:latin typeface="Roboto"/>
                <a:ea typeface="Roboto"/>
                <a:cs typeface="Roboto"/>
                <a:sym typeface="Roboto"/>
              </a:rPr>
              <a:t>Le temps(sec)</a:t>
            </a:r>
            <a:endParaRPr sz="2000">
              <a:latin typeface="Roboto"/>
              <a:ea typeface="Roboto"/>
              <a:cs typeface="Roboto"/>
              <a:sym typeface="Roboto"/>
            </a:endParaRPr>
          </a:p>
          <a:p>
            <a:pPr indent="0" lvl="0" marL="0" rtl="0" algn="l">
              <a:spcBef>
                <a:spcPts val="0"/>
              </a:spcBef>
              <a:spcAft>
                <a:spcPts val="0"/>
              </a:spcAft>
              <a:buNone/>
            </a:pPr>
            <a:r>
              <a:t/>
            </a:r>
            <a:endParaRPr sz="2000">
              <a:latin typeface="Roboto"/>
              <a:ea typeface="Roboto"/>
              <a:cs typeface="Roboto"/>
              <a:sym typeface="Roboto"/>
            </a:endParaRPr>
          </a:p>
          <a:p>
            <a:pPr indent="0" lvl="0" marL="0" rtl="0" algn="l">
              <a:spcBef>
                <a:spcPts val="0"/>
              </a:spcBef>
              <a:spcAft>
                <a:spcPts val="0"/>
              </a:spcAft>
              <a:buNone/>
            </a:pPr>
            <a:r>
              <a:rPr lang="en" sz="2000">
                <a:latin typeface="Roboto"/>
                <a:ea typeface="Roboto"/>
                <a:cs typeface="Roboto"/>
                <a:sym typeface="Roboto"/>
              </a:rPr>
              <a:t>Puis calculer la vitesse selon la formule:</a:t>
            </a:r>
            <a:endParaRPr sz="2000">
              <a:latin typeface="Roboto"/>
              <a:ea typeface="Roboto"/>
              <a:cs typeface="Roboto"/>
              <a:sym typeface="Roboto"/>
            </a:endParaRPr>
          </a:p>
          <a:p>
            <a:pPr indent="0" lvl="0" marL="0" rtl="0" algn="l">
              <a:spcBef>
                <a:spcPts val="0"/>
              </a:spcBef>
              <a:spcAft>
                <a:spcPts val="0"/>
              </a:spcAft>
              <a:buNone/>
            </a:pPr>
            <a:r>
              <a:rPr lang="en" sz="2000">
                <a:latin typeface="Roboto"/>
                <a:ea typeface="Roboto"/>
                <a:cs typeface="Roboto"/>
                <a:sym typeface="Roboto"/>
              </a:rPr>
              <a:t> </a:t>
            </a:r>
            <a:endParaRPr sz="2000">
              <a:latin typeface="Roboto"/>
              <a:ea typeface="Roboto"/>
              <a:cs typeface="Roboto"/>
              <a:sym typeface="Roboto"/>
            </a:endParaRPr>
          </a:p>
          <a:p>
            <a:pPr indent="457200" lvl="0" marL="0" rtl="0" algn="l">
              <a:spcBef>
                <a:spcPts val="0"/>
              </a:spcBef>
              <a:spcAft>
                <a:spcPts val="0"/>
              </a:spcAft>
              <a:buNone/>
            </a:pPr>
            <a:r>
              <a:rPr b="1" lang="en" sz="2000">
                <a:latin typeface="Roboto"/>
                <a:ea typeface="Roboto"/>
                <a:cs typeface="Roboto"/>
                <a:sym typeface="Roboto"/>
              </a:rPr>
              <a:t>vitesse=distance parcourue/temps</a:t>
            </a:r>
            <a:r>
              <a:rPr lang="en" sz="2000">
                <a:latin typeface="Roboto"/>
                <a:ea typeface="Roboto"/>
                <a:cs typeface="Roboto"/>
                <a:sym typeface="Roboto"/>
              </a:rPr>
              <a:t> </a:t>
            </a:r>
            <a:endParaRPr sz="2000">
              <a:latin typeface="Roboto"/>
              <a:ea typeface="Roboto"/>
              <a:cs typeface="Roboto"/>
              <a:sym typeface="Roboto"/>
            </a:endParaRPr>
          </a:p>
          <a:p>
            <a:pPr indent="0" lvl="0" marL="0" rtl="0" algn="l">
              <a:spcBef>
                <a:spcPts val="0"/>
              </a:spcBef>
              <a:spcAft>
                <a:spcPts val="0"/>
              </a:spcAft>
              <a:buNone/>
            </a:pPr>
            <a:r>
              <a:t/>
            </a:r>
            <a:endParaRPr sz="2000">
              <a:latin typeface="Roboto"/>
              <a:ea typeface="Roboto"/>
              <a:cs typeface="Roboto"/>
              <a:sym typeface="Roboto"/>
            </a:endParaRPr>
          </a:p>
          <a:p>
            <a:pPr indent="0" lvl="0" marL="0" rtl="0" algn="l">
              <a:spcBef>
                <a:spcPts val="0"/>
              </a:spcBef>
              <a:spcAft>
                <a:spcPts val="0"/>
              </a:spcAft>
              <a:buNone/>
            </a:pPr>
            <a:r>
              <a:rPr lang="en" sz="2000">
                <a:latin typeface="Roboto"/>
                <a:ea typeface="Roboto"/>
                <a:cs typeface="Roboto"/>
                <a:sym typeface="Roboto"/>
              </a:rPr>
              <a:t>Puis afficher le résultat dans le format suivant : 345 m/s</a:t>
            </a:r>
            <a:endParaRPr b="1" sz="2000">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299" name="Shape 299"/>
        <p:cNvGrpSpPr/>
        <p:nvPr/>
      </p:nvGrpSpPr>
      <p:grpSpPr>
        <a:xfrm>
          <a:off x="0" y="0"/>
          <a:ext cx="0" cy="0"/>
          <a:chOff x="0" y="0"/>
          <a:chExt cx="0" cy="0"/>
        </a:xfrm>
      </p:grpSpPr>
      <p:sp>
        <p:nvSpPr>
          <p:cNvPr id="300" name="Google Shape;300;p38"/>
          <p:cNvSpPr txBox="1"/>
          <p:nvPr>
            <p:ph type="title"/>
          </p:nvPr>
        </p:nvSpPr>
        <p:spPr>
          <a:xfrm>
            <a:off x="1389275" y="645550"/>
            <a:ext cx="58155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Structures conditionnelles</a:t>
            </a:r>
            <a:endParaRPr sz="2400">
              <a:solidFill>
                <a:srgbClr val="E2001A"/>
              </a:solidFill>
              <a:latin typeface="Roboto"/>
              <a:ea typeface="Roboto"/>
              <a:cs typeface="Roboto"/>
              <a:sym typeface="Roboto"/>
            </a:endParaRPr>
          </a:p>
        </p:txBody>
      </p:sp>
      <p:sp>
        <p:nvSpPr>
          <p:cNvPr id="301" name="Google Shape;301;p38"/>
          <p:cNvSpPr txBox="1"/>
          <p:nvPr/>
        </p:nvSpPr>
        <p:spPr>
          <a:xfrm>
            <a:off x="841000" y="3753525"/>
            <a:ext cx="6767100" cy="8265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1000"/>
              </a:spcAft>
              <a:buNone/>
            </a:pPr>
            <a:r>
              <a:t/>
            </a:r>
            <a:endParaRPr sz="1100">
              <a:solidFill>
                <a:srgbClr val="999999"/>
              </a:solidFill>
              <a:latin typeface="Karla"/>
              <a:ea typeface="Karla"/>
              <a:cs typeface="Karla"/>
              <a:sym typeface="Karla"/>
            </a:endParaRPr>
          </a:p>
        </p:txBody>
      </p:sp>
      <p:sp>
        <p:nvSpPr>
          <p:cNvPr id="302" name="Google Shape;302;p38"/>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03" name="Google Shape;303;p38"/>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304" name="Google Shape;304;p38"/>
          <p:cNvSpPr txBox="1"/>
          <p:nvPr/>
        </p:nvSpPr>
        <p:spPr>
          <a:xfrm>
            <a:off x="437675" y="1285975"/>
            <a:ext cx="6767100" cy="412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Roboto"/>
                <a:ea typeface="Roboto"/>
                <a:cs typeface="Roboto"/>
                <a:sym typeface="Roboto"/>
              </a:rPr>
              <a:t>Les structures de contrôle permettent d’exécuter seulement certaines instructions d’un programme selon la vérification d’une ou plusieurs conditions. </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a:p>
            <a:pPr indent="0" lvl="0" marL="0" rtl="0" algn="l">
              <a:spcBef>
                <a:spcPts val="0"/>
              </a:spcBef>
              <a:spcAft>
                <a:spcPts val="0"/>
              </a:spcAft>
              <a:buNone/>
            </a:pPr>
            <a:r>
              <a:rPr lang="en" sz="1600">
                <a:latin typeface="Roboto"/>
                <a:ea typeface="Roboto"/>
                <a:cs typeface="Roboto"/>
                <a:sym typeface="Roboto"/>
              </a:rPr>
              <a:t>La version sémantique la plus répandue des structures de contrôle est </a:t>
            </a:r>
            <a:r>
              <a:rPr b="1" lang="en" sz="1600">
                <a:solidFill>
                  <a:srgbClr val="E2001A"/>
                </a:solidFill>
                <a:latin typeface="Roboto"/>
                <a:ea typeface="Roboto"/>
                <a:cs typeface="Roboto"/>
                <a:sym typeface="Roboto"/>
              </a:rPr>
              <a:t>« si… alors… »</a:t>
            </a:r>
            <a:r>
              <a:rPr lang="en" sz="1600">
                <a:latin typeface="Roboto"/>
                <a:ea typeface="Roboto"/>
                <a:cs typeface="Roboto"/>
                <a:sym typeface="Roboto"/>
              </a:rPr>
              <a:t>.</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600">
                <a:latin typeface="Roboto"/>
                <a:ea typeface="Roboto"/>
                <a:cs typeface="Roboto"/>
                <a:sym typeface="Roboto"/>
              </a:rPr>
              <a:t>Par exemple :</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Si la note  est inférieure à 5, alors la note est insuffisante</a:t>
            </a:r>
            <a:endParaRPr sz="1600">
              <a:latin typeface="Roboto"/>
              <a:ea typeface="Roboto"/>
              <a:cs typeface="Roboto"/>
              <a:sym typeface="Roboto"/>
            </a:endParaRPr>
          </a:p>
          <a:p>
            <a:pPr indent="0" lvl="0" marL="457200" rtl="0" algn="l">
              <a:spcBef>
                <a:spcPts val="0"/>
              </a:spcBef>
              <a:spcAft>
                <a:spcPts val="0"/>
              </a:spcAft>
              <a:buNone/>
            </a:pPr>
            <a:r>
              <a:rPr lang="en" sz="1600">
                <a:latin typeface="Roboto"/>
                <a:ea typeface="Roboto"/>
                <a:cs typeface="Roboto"/>
                <a:sym typeface="Roboto"/>
              </a:rPr>
              <a:t> </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Si </a:t>
            </a:r>
            <a:r>
              <a:rPr lang="en" sz="1600">
                <a:latin typeface="Roboto"/>
                <a:ea typeface="Roboto"/>
                <a:cs typeface="Roboto"/>
                <a:sym typeface="Roboto"/>
              </a:rPr>
              <a:t>l'âge</a:t>
            </a:r>
            <a:r>
              <a:rPr lang="en" sz="1600">
                <a:latin typeface="Roboto"/>
                <a:ea typeface="Roboto"/>
                <a:cs typeface="Roboto"/>
                <a:sym typeface="Roboto"/>
              </a:rPr>
              <a:t> est supérieur ou  égal à 18, alors on est majeur</a:t>
            </a:r>
            <a:endParaRPr sz="1600">
              <a:latin typeface="Roboto"/>
              <a:ea typeface="Roboto"/>
              <a:cs typeface="Roboto"/>
              <a:sym typeface="Roboto"/>
            </a:endParaRPr>
          </a:p>
          <a:p>
            <a:pPr indent="0" lvl="0" marL="457200" rtl="0" algn="l">
              <a:spcBef>
                <a:spcPts val="0"/>
              </a:spcBef>
              <a:spcAft>
                <a:spcPts val="0"/>
              </a:spcAft>
              <a:buNone/>
            </a:pPr>
            <a:r>
              <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Si le mot de passe choisi contient moins de 6 caractères, alors il est trop court </a:t>
            </a:r>
            <a:endParaRPr sz="16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308" name="Shape 308"/>
        <p:cNvGrpSpPr/>
        <p:nvPr/>
      </p:nvGrpSpPr>
      <p:grpSpPr>
        <a:xfrm>
          <a:off x="0" y="0"/>
          <a:ext cx="0" cy="0"/>
          <a:chOff x="0" y="0"/>
          <a:chExt cx="0" cy="0"/>
        </a:xfrm>
      </p:grpSpPr>
      <p:sp>
        <p:nvSpPr>
          <p:cNvPr id="309" name="Google Shape;309;p39"/>
          <p:cNvSpPr txBox="1"/>
          <p:nvPr>
            <p:ph type="title"/>
          </p:nvPr>
        </p:nvSpPr>
        <p:spPr>
          <a:xfrm>
            <a:off x="1389275" y="645550"/>
            <a:ext cx="58155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Opérateurs Logiques et de comparison</a:t>
            </a:r>
            <a:endParaRPr sz="2400">
              <a:solidFill>
                <a:srgbClr val="E2001A"/>
              </a:solidFill>
              <a:latin typeface="Roboto"/>
              <a:ea typeface="Roboto"/>
              <a:cs typeface="Roboto"/>
              <a:sym typeface="Roboto"/>
            </a:endParaRPr>
          </a:p>
        </p:txBody>
      </p:sp>
      <p:sp>
        <p:nvSpPr>
          <p:cNvPr id="310" name="Google Shape;310;p39"/>
          <p:cNvSpPr txBox="1"/>
          <p:nvPr/>
        </p:nvSpPr>
        <p:spPr>
          <a:xfrm>
            <a:off x="841000" y="3753525"/>
            <a:ext cx="6767100" cy="8265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1000"/>
              </a:spcAft>
              <a:buNone/>
            </a:pPr>
            <a:r>
              <a:t/>
            </a:r>
            <a:endParaRPr sz="1100">
              <a:solidFill>
                <a:srgbClr val="999999"/>
              </a:solidFill>
              <a:latin typeface="Karla"/>
              <a:ea typeface="Karla"/>
              <a:cs typeface="Karla"/>
              <a:sym typeface="Karla"/>
            </a:endParaRPr>
          </a:p>
        </p:txBody>
      </p:sp>
      <p:sp>
        <p:nvSpPr>
          <p:cNvPr id="311" name="Google Shape;311;p39"/>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12" name="Google Shape;312;p39"/>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313" name="Google Shape;313;p39"/>
          <p:cNvSpPr txBox="1"/>
          <p:nvPr/>
        </p:nvSpPr>
        <p:spPr>
          <a:xfrm>
            <a:off x="437675" y="1285975"/>
            <a:ext cx="67671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Roboto"/>
                <a:ea typeface="Roboto"/>
                <a:cs typeface="Roboto"/>
                <a:sym typeface="Roboto"/>
              </a:rPr>
              <a:t>Les opérateurs logiques sont : ET/AND, OU/OR, etc.</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a:p>
            <a:pPr indent="0" lvl="0" marL="0" rtl="0" algn="l">
              <a:spcBef>
                <a:spcPts val="0"/>
              </a:spcBef>
              <a:spcAft>
                <a:spcPts val="0"/>
              </a:spcAft>
              <a:buNone/>
            </a:pPr>
            <a:r>
              <a:rPr lang="en" sz="1600">
                <a:latin typeface="Roboto"/>
                <a:ea typeface="Roboto"/>
                <a:cs typeface="Roboto"/>
                <a:sym typeface="Roboto"/>
              </a:rPr>
              <a:t>Les opérateur de comparaisons : &gt;,&lt;, &gt;=,&lt;=, &lt;&gt;,==</a:t>
            </a:r>
            <a:endParaRPr sz="1600">
              <a:latin typeface="Roboto"/>
              <a:ea typeface="Roboto"/>
              <a:cs typeface="Roboto"/>
              <a:sym typeface="Roboto"/>
            </a:endParaRPr>
          </a:p>
          <a:p>
            <a:pPr indent="0" lvl="0" marL="457200" rtl="0" algn="l">
              <a:spcBef>
                <a:spcPts val="0"/>
              </a:spcBef>
              <a:spcAft>
                <a:spcPts val="0"/>
              </a:spcAft>
              <a:buNone/>
            </a:pPr>
            <a:r>
              <a:t/>
            </a:r>
            <a:endParaRPr sz="1600">
              <a:latin typeface="Roboto"/>
              <a:ea typeface="Roboto"/>
              <a:cs typeface="Roboto"/>
              <a:sym typeface="Roboto"/>
            </a:endParaRPr>
          </a:p>
        </p:txBody>
      </p:sp>
      <p:pic>
        <p:nvPicPr>
          <p:cNvPr id="314" name="Google Shape;314;p39"/>
          <p:cNvPicPr preferRelativeResize="0"/>
          <p:nvPr/>
        </p:nvPicPr>
        <p:blipFill>
          <a:blip r:embed="rId4">
            <a:alphaModFix/>
          </a:blip>
          <a:stretch>
            <a:fillRect/>
          </a:stretch>
        </p:blipFill>
        <p:spPr>
          <a:xfrm>
            <a:off x="405150" y="2994975"/>
            <a:ext cx="2955750" cy="1820500"/>
          </a:xfrm>
          <a:prstGeom prst="rect">
            <a:avLst/>
          </a:prstGeom>
          <a:noFill/>
          <a:ln>
            <a:noFill/>
          </a:ln>
        </p:spPr>
      </p:pic>
      <p:pic>
        <p:nvPicPr>
          <p:cNvPr id="315" name="Google Shape;315;p39"/>
          <p:cNvPicPr preferRelativeResize="0"/>
          <p:nvPr/>
        </p:nvPicPr>
        <p:blipFill>
          <a:blip r:embed="rId5">
            <a:alphaModFix/>
          </a:blip>
          <a:stretch>
            <a:fillRect/>
          </a:stretch>
        </p:blipFill>
        <p:spPr>
          <a:xfrm>
            <a:off x="3843150" y="2706575"/>
            <a:ext cx="5201424" cy="21641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319" name="Shape 319"/>
        <p:cNvGrpSpPr/>
        <p:nvPr/>
      </p:nvGrpSpPr>
      <p:grpSpPr>
        <a:xfrm>
          <a:off x="0" y="0"/>
          <a:ext cx="0" cy="0"/>
          <a:chOff x="0" y="0"/>
          <a:chExt cx="0" cy="0"/>
        </a:xfrm>
      </p:grpSpPr>
      <p:sp>
        <p:nvSpPr>
          <p:cNvPr id="320" name="Google Shape;320;p40"/>
          <p:cNvSpPr txBox="1"/>
          <p:nvPr>
            <p:ph type="title"/>
          </p:nvPr>
        </p:nvSpPr>
        <p:spPr>
          <a:xfrm>
            <a:off x="1389275" y="645550"/>
            <a:ext cx="58155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Opérateurs Logiques</a:t>
            </a:r>
            <a:endParaRPr sz="2400">
              <a:solidFill>
                <a:srgbClr val="E2001A"/>
              </a:solidFill>
              <a:latin typeface="Roboto"/>
              <a:ea typeface="Roboto"/>
              <a:cs typeface="Roboto"/>
              <a:sym typeface="Roboto"/>
            </a:endParaRPr>
          </a:p>
        </p:txBody>
      </p:sp>
      <p:sp>
        <p:nvSpPr>
          <p:cNvPr id="321" name="Google Shape;321;p40"/>
          <p:cNvSpPr txBox="1"/>
          <p:nvPr/>
        </p:nvSpPr>
        <p:spPr>
          <a:xfrm>
            <a:off x="841000" y="3753525"/>
            <a:ext cx="6767100" cy="8265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1000"/>
              </a:spcAft>
              <a:buNone/>
            </a:pPr>
            <a:r>
              <a:t/>
            </a:r>
            <a:endParaRPr sz="1100">
              <a:solidFill>
                <a:srgbClr val="999999"/>
              </a:solidFill>
              <a:latin typeface="Karla"/>
              <a:ea typeface="Karla"/>
              <a:cs typeface="Karla"/>
              <a:sym typeface="Karla"/>
            </a:endParaRPr>
          </a:p>
        </p:txBody>
      </p:sp>
      <p:sp>
        <p:nvSpPr>
          <p:cNvPr id="322" name="Google Shape;322;p40"/>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23" name="Google Shape;323;p40"/>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324" name="Google Shape;324;p40"/>
          <p:cNvSpPr txBox="1"/>
          <p:nvPr/>
        </p:nvSpPr>
        <p:spPr>
          <a:xfrm>
            <a:off x="437675" y="1285975"/>
            <a:ext cx="6767100" cy="338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Roboto"/>
                <a:ea typeface="Roboto"/>
                <a:cs typeface="Roboto"/>
                <a:sym typeface="Roboto"/>
              </a:rPr>
              <a:t>Les opérateurs logiques sont : ET(and), OU(or), etc.</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a:p>
            <a:pPr indent="0" lvl="0" marL="0" rtl="0" algn="l">
              <a:spcBef>
                <a:spcPts val="0"/>
              </a:spcBef>
              <a:spcAft>
                <a:spcPts val="0"/>
              </a:spcAft>
              <a:buNone/>
            </a:pPr>
            <a:r>
              <a:rPr lang="en" sz="1600">
                <a:latin typeface="Roboto"/>
                <a:ea typeface="Roboto"/>
                <a:cs typeface="Roboto"/>
                <a:sym typeface="Roboto"/>
              </a:rPr>
              <a:t>Opérateur OU</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Retourne True quand au moins une des conditions est True</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Retourne</a:t>
            </a:r>
            <a:r>
              <a:rPr lang="en" sz="1600">
                <a:latin typeface="Roboto"/>
                <a:ea typeface="Roboto"/>
                <a:cs typeface="Roboto"/>
                <a:sym typeface="Roboto"/>
              </a:rPr>
              <a:t> False seulement si toutes les conditions sont false</a:t>
            </a:r>
            <a:endParaRPr sz="1600">
              <a:latin typeface="Roboto"/>
              <a:ea typeface="Roboto"/>
              <a:cs typeface="Roboto"/>
              <a:sym typeface="Roboto"/>
            </a:endParaRPr>
          </a:p>
          <a:p>
            <a:pPr indent="0" lvl="0" marL="457200" rtl="0" algn="l">
              <a:spcBef>
                <a:spcPts val="0"/>
              </a:spcBef>
              <a:spcAft>
                <a:spcPts val="0"/>
              </a:spcAft>
              <a:buNone/>
            </a:pPr>
            <a:r>
              <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a:p>
            <a:pPr indent="0" lvl="0" marL="0" rtl="0" algn="l">
              <a:spcBef>
                <a:spcPts val="0"/>
              </a:spcBef>
              <a:spcAft>
                <a:spcPts val="0"/>
              </a:spcAft>
              <a:buNone/>
            </a:pPr>
            <a:r>
              <a:rPr lang="en" sz="1600">
                <a:latin typeface="Roboto"/>
                <a:ea typeface="Roboto"/>
                <a:cs typeface="Roboto"/>
                <a:sym typeface="Roboto"/>
              </a:rPr>
              <a:t>Opérateur ET</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Retourne True seulement si toutes les conditions sont évaluées à True</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Retourne False si au moins une des conditions est évaluée à False</a:t>
            </a:r>
            <a:endParaRPr sz="1600">
              <a:latin typeface="Roboto"/>
              <a:ea typeface="Roboto"/>
              <a:cs typeface="Roboto"/>
              <a:sym typeface="Roboto"/>
            </a:endParaRPr>
          </a:p>
          <a:p>
            <a:pPr indent="0" lvl="0" marL="457200" rtl="0" algn="l">
              <a:spcBef>
                <a:spcPts val="0"/>
              </a:spcBef>
              <a:spcAft>
                <a:spcPts val="0"/>
              </a:spcAft>
              <a:buNone/>
            </a:pPr>
            <a:r>
              <a:t/>
            </a:r>
            <a:endParaRPr sz="1600">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328" name="Shape 328"/>
        <p:cNvGrpSpPr/>
        <p:nvPr/>
      </p:nvGrpSpPr>
      <p:grpSpPr>
        <a:xfrm>
          <a:off x="0" y="0"/>
          <a:ext cx="0" cy="0"/>
          <a:chOff x="0" y="0"/>
          <a:chExt cx="0" cy="0"/>
        </a:xfrm>
      </p:grpSpPr>
      <p:sp>
        <p:nvSpPr>
          <p:cNvPr id="329" name="Google Shape;329;p41"/>
          <p:cNvSpPr txBox="1"/>
          <p:nvPr>
            <p:ph type="title"/>
          </p:nvPr>
        </p:nvSpPr>
        <p:spPr>
          <a:xfrm>
            <a:off x="1389275" y="645550"/>
            <a:ext cx="58155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TP 1</a:t>
            </a:r>
            <a:endParaRPr sz="2400">
              <a:solidFill>
                <a:srgbClr val="E2001A"/>
              </a:solidFill>
              <a:latin typeface="Roboto"/>
              <a:ea typeface="Roboto"/>
              <a:cs typeface="Roboto"/>
              <a:sym typeface="Roboto"/>
            </a:endParaRPr>
          </a:p>
        </p:txBody>
      </p:sp>
      <p:sp>
        <p:nvSpPr>
          <p:cNvPr id="330" name="Google Shape;330;p41"/>
          <p:cNvSpPr txBox="1"/>
          <p:nvPr/>
        </p:nvSpPr>
        <p:spPr>
          <a:xfrm>
            <a:off x="841000" y="3753525"/>
            <a:ext cx="6767100" cy="8265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1000"/>
              </a:spcAft>
              <a:buNone/>
            </a:pPr>
            <a:r>
              <a:t/>
            </a:r>
            <a:endParaRPr sz="1100">
              <a:solidFill>
                <a:srgbClr val="999999"/>
              </a:solidFill>
              <a:latin typeface="Karla"/>
              <a:ea typeface="Karla"/>
              <a:cs typeface="Karla"/>
              <a:sym typeface="Karla"/>
            </a:endParaRPr>
          </a:p>
        </p:txBody>
      </p:sp>
      <p:sp>
        <p:nvSpPr>
          <p:cNvPr id="331" name="Google Shape;331;p41"/>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32" name="Google Shape;332;p41"/>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333" name="Google Shape;333;p41"/>
          <p:cNvSpPr txBox="1"/>
          <p:nvPr/>
        </p:nvSpPr>
        <p:spPr>
          <a:xfrm>
            <a:off x="437675" y="1285975"/>
            <a:ext cx="6767100" cy="338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600">
                <a:latin typeface="Roboto"/>
                <a:ea typeface="Roboto"/>
                <a:cs typeface="Roboto"/>
                <a:sym typeface="Roboto"/>
              </a:rPr>
              <a:t>Ecrire un algorithme qui demande l’âge d’un enfant. Ensuite, il l’informe de sa catégorie :</a:t>
            </a:r>
            <a:endParaRPr sz="16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6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600">
                <a:latin typeface="Roboto"/>
                <a:ea typeface="Roboto"/>
                <a:cs typeface="Roboto"/>
                <a:sym typeface="Roboto"/>
              </a:rPr>
              <a:t>« Poussin » de 7 à 9 ans</a:t>
            </a:r>
            <a:endParaRPr sz="16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6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600">
                <a:latin typeface="Roboto"/>
                <a:ea typeface="Roboto"/>
                <a:cs typeface="Roboto"/>
                <a:sym typeface="Roboto"/>
              </a:rPr>
              <a:t>« Pupille » de 10 à 11 ans</a:t>
            </a:r>
            <a:endParaRPr sz="16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6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600">
                <a:latin typeface="Roboto"/>
                <a:ea typeface="Roboto"/>
                <a:cs typeface="Roboto"/>
                <a:sym typeface="Roboto"/>
              </a:rPr>
              <a:t>« Benjamin » de 12 à 13 ans</a:t>
            </a:r>
            <a:endParaRPr sz="16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6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600">
                <a:latin typeface="Roboto"/>
                <a:ea typeface="Roboto"/>
                <a:cs typeface="Roboto"/>
                <a:sym typeface="Roboto"/>
              </a:rPr>
              <a:t>« Minime » de 14 à 15 ans</a:t>
            </a:r>
            <a:endParaRPr sz="16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6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600">
                <a:latin typeface="Roboto"/>
                <a:ea typeface="Roboto"/>
                <a:cs typeface="Roboto"/>
                <a:sym typeface="Roboto"/>
              </a:rPr>
              <a:t>« Cadet » 16 à 17 ans</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337" name="Shape 337"/>
        <p:cNvGrpSpPr/>
        <p:nvPr/>
      </p:nvGrpSpPr>
      <p:grpSpPr>
        <a:xfrm>
          <a:off x="0" y="0"/>
          <a:ext cx="0" cy="0"/>
          <a:chOff x="0" y="0"/>
          <a:chExt cx="0" cy="0"/>
        </a:xfrm>
      </p:grpSpPr>
      <p:sp>
        <p:nvSpPr>
          <p:cNvPr id="338" name="Google Shape;338;p42"/>
          <p:cNvSpPr txBox="1"/>
          <p:nvPr>
            <p:ph type="title"/>
          </p:nvPr>
        </p:nvSpPr>
        <p:spPr>
          <a:xfrm>
            <a:off x="1389275" y="645550"/>
            <a:ext cx="58155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Les structures itératives ou boucles</a:t>
            </a:r>
            <a:endParaRPr sz="2400">
              <a:solidFill>
                <a:srgbClr val="E2001A"/>
              </a:solidFill>
              <a:latin typeface="Roboto"/>
              <a:ea typeface="Roboto"/>
              <a:cs typeface="Roboto"/>
              <a:sym typeface="Roboto"/>
            </a:endParaRPr>
          </a:p>
        </p:txBody>
      </p:sp>
      <p:sp>
        <p:nvSpPr>
          <p:cNvPr id="339" name="Google Shape;339;p42"/>
          <p:cNvSpPr txBox="1"/>
          <p:nvPr/>
        </p:nvSpPr>
        <p:spPr>
          <a:xfrm>
            <a:off x="841000" y="3753525"/>
            <a:ext cx="6767100" cy="8265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1000"/>
              </a:spcAft>
              <a:buNone/>
            </a:pPr>
            <a:r>
              <a:t/>
            </a:r>
            <a:endParaRPr sz="1100">
              <a:solidFill>
                <a:srgbClr val="999999"/>
              </a:solidFill>
              <a:latin typeface="Karla"/>
              <a:ea typeface="Karla"/>
              <a:cs typeface="Karla"/>
              <a:sym typeface="Karla"/>
            </a:endParaRPr>
          </a:p>
        </p:txBody>
      </p:sp>
      <p:sp>
        <p:nvSpPr>
          <p:cNvPr id="340" name="Google Shape;340;p42"/>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41" name="Google Shape;341;p42"/>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342" name="Google Shape;342;p42"/>
          <p:cNvSpPr txBox="1"/>
          <p:nvPr/>
        </p:nvSpPr>
        <p:spPr>
          <a:xfrm>
            <a:off x="437675" y="1285975"/>
            <a:ext cx="6767100" cy="35403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a:solidFill>
                  <a:schemeClr val="dk1"/>
                </a:solidFill>
                <a:highlight>
                  <a:srgbClr val="FFFFFF"/>
                </a:highlight>
                <a:latin typeface="Roboto"/>
                <a:ea typeface="Roboto"/>
                <a:cs typeface="Roboto"/>
                <a:sym typeface="Roboto"/>
              </a:rPr>
              <a:t>Les boucles sont à la base d’un concept très utile en programmation : l'itération.</a:t>
            </a:r>
            <a:endParaRPr>
              <a:solidFill>
                <a:schemeClr val="dk1"/>
              </a:solidFill>
              <a:highlight>
                <a:srgbClr val="FFFFFF"/>
              </a:highlight>
              <a:latin typeface="Roboto"/>
              <a:ea typeface="Roboto"/>
              <a:cs typeface="Roboto"/>
              <a:sym typeface="Roboto"/>
            </a:endParaRPr>
          </a:p>
          <a:p>
            <a:pPr indent="0" lvl="0" marL="0" rtl="0" algn="l">
              <a:lnSpc>
                <a:spcPct val="100000"/>
              </a:lnSpc>
              <a:spcBef>
                <a:spcPts val="600"/>
              </a:spcBef>
              <a:spcAft>
                <a:spcPts val="0"/>
              </a:spcAft>
              <a:buNone/>
            </a:pPr>
            <a:r>
              <a:rPr lang="en">
                <a:solidFill>
                  <a:schemeClr val="dk1"/>
                </a:solidFill>
                <a:highlight>
                  <a:srgbClr val="FFFFFF"/>
                </a:highlight>
                <a:latin typeface="Roboto"/>
                <a:ea typeface="Roboto"/>
                <a:cs typeface="Roboto"/>
                <a:sym typeface="Roboto"/>
              </a:rPr>
              <a:t>L’itération permet d’exécuter de manière répétitives des instructions. Elles peuvent être très utile par exemple pour appliquer un traitement à une liste d’éléments.</a:t>
            </a:r>
            <a:endParaRPr>
              <a:solidFill>
                <a:schemeClr val="dk1"/>
              </a:solidFill>
              <a:highlight>
                <a:srgbClr val="FFFFFF"/>
              </a:highlight>
              <a:latin typeface="Roboto"/>
              <a:ea typeface="Roboto"/>
              <a:cs typeface="Roboto"/>
              <a:sym typeface="Roboto"/>
            </a:endParaRPr>
          </a:p>
          <a:p>
            <a:pPr indent="0" lvl="0" marL="0" rtl="0" algn="l">
              <a:lnSpc>
                <a:spcPct val="100000"/>
              </a:lnSpc>
              <a:spcBef>
                <a:spcPts val="600"/>
              </a:spcBef>
              <a:spcAft>
                <a:spcPts val="0"/>
              </a:spcAft>
              <a:buNone/>
            </a:pPr>
            <a:r>
              <a:rPr lang="en">
                <a:solidFill>
                  <a:schemeClr val="dk1"/>
                </a:solidFill>
                <a:highlight>
                  <a:srgbClr val="FFFFFF"/>
                </a:highlight>
                <a:latin typeface="Roboto"/>
                <a:ea typeface="Roboto"/>
                <a:cs typeface="Roboto"/>
                <a:sym typeface="Roboto"/>
              </a:rPr>
              <a:t>Exemple d’utilisation :</a:t>
            </a:r>
            <a:endParaRPr>
              <a:solidFill>
                <a:schemeClr val="dk1"/>
              </a:solidFill>
              <a:highlight>
                <a:srgbClr val="FFFFFF"/>
              </a:highlight>
              <a:latin typeface="Roboto"/>
              <a:ea typeface="Roboto"/>
              <a:cs typeface="Roboto"/>
              <a:sym typeface="Roboto"/>
            </a:endParaRPr>
          </a:p>
          <a:p>
            <a:pPr indent="0" lvl="0" marL="0" rtl="0" algn="l">
              <a:lnSpc>
                <a:spcPct val="100000"/>
              </a:lnSpc>
              <a:spcBef>
                <a:spcPts val="600"/>
              </a:spcBef>
              <a:spcAft>
                <a:spcPts val="0"/>
              </a:spcAft>
              <a:buNone/>
            </a:pPr>
            <a:r>
              <a:t/>
            </a:r>
            <a:endParaRPr>
              <a:solidFill>
                <a:schemeClr val="dk1"/>
              </a:solidFill>
              <a:highlight>
                <a:srgbClr val="FFFFFF"/>
              </a:highlight>
              <a:latin typeface="Roboto"/>
              <a:ea typeface="Roboto"/>
              <a:cs typeface="Roboto"/>
              <a:sym typeface="Roboto"/>
            </a:endParaRPr>
          </a:p>
          <a:p>
            <a:pPr indent="0" lvl="0" marL="0" rtl="0" algn="l">
              <a:lnSpc>
                <a:spcPct val="100000"/>
              </a:lnSpc>
              <a:spcBef>
                <a:spcPts val="600"/>
              </a:spcBef>
              <a:spcAft>
                <a:spcPts val="0"/>
              </a:spcAft>
              <a:buNone/>
            </a:pPr>
            <a:r>
              <a:rPr lang="en">
                <a:solidFill>
                  <a:schemeClr val="dk1"/>
                </a:solidFill>
                <a:highlight>
                  <a:srgbClr val="FFFFFF"/>
                </a:highlight>
                <a:latin typeface="Roboto"/>
                <a:ea typeface="Roboto"/>
                <a:cs typeface="Roboto"/>
                <a:sym typeface="Roboto"/>
              </a:rPr>
              <a:t>Tant que la liste n’est pas totalement parcouru :</a:t>
            </a:r>
            <a:endParaRPr>
              <a:solidFill>
                <a:schemeClr val="dk1"/>
              </a:solidFill>
              <a:highlight>
                <a:srgbClr val="FFFFFF"/>
              </a:highlight>
              <a:latin typeface="Roboto"/>
              <a:ea typeface="Roboto"/>
              <a:cs typeface="Roboto"/>
              <a:sym typeface="Roboto"/>
            </a:endParaRPr>
          </a:p>
          <a:p>
            <a:pPr indent="0" lvl="0" marL="0" rtl="0" algn="l">
              <a:lnSpc>
                <a:spcPct val="100000"/>
              </a:lnSpc>
              <a:spcBef>
                <a:spcPts val="600"/>
              </a:spcBef>
              <a:spcAft>
                <a:spcPts val="0"/>
              </a:spcAft>
              <a:buNone/>
            </a:pPr>
            <a:r>
              <a:rPr lang="en">
                <a:solidFill>
                  <a:schemeClr val="dk1"/>
                </a:solidFill>
                <a:highlight>
                  <a:srgbClr val="FFFFFF"/>
                </a:highlight>
                <a:latin typeface="Roboto"/>
                <a:ea typeface="Roboto"/>
                <a:cs typeface="Roboto"/>
                <a:sym typeface="Roboto"/>
              </a:rPr>
              <a:t>	Modifier un élément de la liste</a:t>
            </a:r>
            <a:endParaRPr>
              <a:solidFill>
                <a:schemeClr val="dk1"/>
              </a:solidFill>
              <a:highlight>
                <a:srgbClr val="FFFFFF"/>
              </a:highlight>
              <a:latin typeface="Roboto"/>
              <a:ea typeface="Roboto"/>
              <a:cs typeface="Roboto"/>
              <a:sym typeface="Roboto"/>
            </a:endParaRPr>
          </a:p>
          <a:p>
            <a:pPr indent="0" lvl="0" marL="0" rtl="0" algn="l">
              <a:lnSpc>
                <a:spcPct val="100000"/>
              </a:lnSpc>
              <a:spcBef>
                <a:spcPts val="600"/>
              </a:spcBef>
              <a:spcAft>
                <a:spcPts val="0"/>
              </a:spcAft>
              <a:buNone/>
            </a:pPr>
            <a:r>
              <a:t/>
            </a:r>
            <a:endParaRPr>
              <a:solidFill>
                <a:schemeClr val="dk1"/>
              </a:solidFill>
              <a:highlight>
                <a:srgbClr val="FFFFFF"/>
              </a:highlight>
              <a:latin typeface="Roboto"/>
              <a:ea typeface="Roboto"/>
              <a:cs typeface="Roboto"/>
              <a:sym typeface="Roboto"/>
            </a:endParaRPr>
          </a:p>
          <a:p>
            <a:pPr indent="0" lvl="0" marL="0" rtl="0" algn="l">
              <a:lnSpc>
                <a:spcPct val="100000"/>
              </a:lnSpc>
              <a:spcBef>
                <a:spcPts val="600"/>
              </a:spcBef>
              <a:spcAft>
                <a:spcPts val="0"/>
              </a:spcAft>
              <a:buNone/>
            </a:pPr>
            <a:r>
              <a:rPr i="1" lang="en">
                <a:solidFill>
                  <a:schemeClr val="dk1"/>
                </a:solidFill>
                <a:highlight>
                  <a:srgbClr val="FFFFFF"/>
                </a:highlight>
                <a:latin typeface="Roboto"/>
                <a:ea typeface="Roboto"/>
                <a:cs typeface="Roboto"/>
                <a:sym typeface="Roboto"/>
              </a:rPr>
              <a:t>Ou encore :</a:t>
            </a:r>
            <a:endParaRPr i="1">
              <a:solidFill>
                <a:schemeClr val="dk1"/>
              </a:solidFill>
              <a:highlight>
                <a:srgbClr val="FFFFFF"/>
              </a:highlight>
              <a:latin typeface="Roboto"/>
              <a:ea typeface="Roboto"/>
              <a:cs typeface="Roboto"/>
              <a:sym typeface="Roboto"/>
            </a:endParaRPr>
          </a:p>
          <a:p>
            <a:pPr indent="0" lvl="0" marL="0" rtl="0" algn="l">
              <a:lnSpc>
                <a:spcPct val="100000"/>
              </a:lnSpc>
              <a:spcBef>
                <a:spcPts val="600"/>
              </a:spcBef>
              <a:spcAft>
                <a:spcPts val="0"/>
              </a:spcAft>
              <a:buNone/>
            </a:pPr>
            <a:r>
              <a:t/>
            </a:r>
            <a:endParaRPr>
              <a:solidFill>
                <a:schemeClr val="dk1"/>
              </a:solidFill>
              <a:highlight>
                <a:srgbClr val="FFFFFF"/>
              </a:highlight>
              <a:latin typeface="Roboto"/>
              <a:ea typeface="Roboto"/>
              <a:cs typeface="Roboto"/>
              <a:sym typeface="Roboto"/>
            </a:endParaRPr>
          </a:p>
          <a:p>
            <a:pPr indent="0" lvl="0" marL="0" rtl="0" algn="l">
              <a:lnSpc>
                <a:spcPct val="100000"/>
              </a:lnSpc>
              <a:spcBef>
                <a:spcPts val="600"/>
              </a:spcBef>
              <a:spcAft>
                <a:spcPts val="0"/>
              </a:spcAft>
              <a:buNone/>
            </a:pPr>
            <a:r>
              <a:rPr lang="en">
                <a:solidFill>
                  <a:schemeClr val="dk1"/>
                </a:solidFill>
                <a:highlight>
                  <a:srgbClr val="FFFFFF"/>
                </a:highlight>
                <a:latin typeface="Roboto"/>
                <a:ea typeface="Roboto"/>
                <a:cs typeface="Roboto"/>
                <a:sym typeface="Roboto"/>
              </a:rPr>
              <a:t>Tant que ce chiffre ne dépasse pas 16 :</a:t>
            </a:r>
            <a:endParaRPr>
              <a:solidFill>
                <a:schemeClr val="dk1"/>
              </a:solidFill>
              <a:highlight>
                <a:srgbClr val="FFFFFF"/>
              </a:highlight>
              <a:latin typeface="Roboto"/>
              <a:ea typeface="Roboto"/>
              <a:cs typeface="Roboto"/>
              <a:sym typeface="Roboto"/>
            </a:endParaRPr>
          </a:p>
          <a:p>
            <a:pPr indent="0" lvl="0" marL="0" rtl="0" algn="l">
              <a:lnSpc>
                <a:spcPct val="100000"/>
              </a:lnSpc>
              <a:spcBef>
                <a:spcPts val="600"/>
              </a:spcBef>
              <a:spcAft>
                <a:spcPts val="600"/>
              </a:spcAft>
              <a:buNone/>
            </a:pPr>
            <a:r>
              <a:rPr lang="en">
                <a:solidFill>
                  <a:schemeClr val="dk1"/>
                </a:solidFill>
                <a:highlight>
                  <a:srgbClr val="FFFFFF"/>
                </a:highlight>
                <a:latin typeface="Roboto"/>
                <a:ea typeface="Roboto"/>
                <a:cs typeface="Roboto"/>
                <a:sym typeface="Roboto"/>
              </a:rPr>
              <a:t>	Réalise un calcul</a:t>
            </a:r>
            <a:endParaRPr b="1">
              <a:solidFill>
                <a:schemeClr val="dk2"/>
              </a:solidFill>
              <a:highlight>
                <a:srgbClr val="FFFFFF"/>
              </a:highlight>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92" name="Shape 92"/>
        <p:cNvGrpSpPr/>
        <p:nvPr/>
      </p:nvGrpSpPr>
      <p:grpSpPr>
        <a:xfrm>
          <a:off x="0" y="0"/>
          <a:ext cx="0" cy="0"/>
          <a:chOff x="0" y="0"/>
          <a:chExt cx="0" cy="0"/>
        </a:xfrm>
      </p:grpSpPr>
      <p:sp>
        <p:nvSpPr>
          <p:cNvPr id="93" name="Google Shape;93;p16"/>
          <p:cNvSpPr txBox="1"/>
          <p:nvPr>
            <p:ph type="ctrTitle"/>
          </p:nvPr>
        </p:nvSpPr>
        <p:spPr>
          <a:xfrm>
            <a:off x="648300" y="1583350"/>
            <a:ext cx="3522300" cy="298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7200">
                <a:solidFill>
                  <a:srgbClr val="E2001A"/>
                </a:solidFill>
                <a:latin typeface="Roboto"/>
                <a:ea typeface="Roboto"/>
                <a:cs typeface="Roboto"/>
                <a:sym typeface="Roboto"/>
              </a:rPr>
              <a:t>1</a:t>
            </a:r>
            <a:r>
              <a:rPr lang="en" sz="7200">
                <a:solidFill>
                  <a:srgbClr val="E2001A"/>
                </a:solidFill>
                <a:latin typeface="Roboto"/>
                <a:ea typeface="Roboto"/>
                <a:cs typeface="Roboto"/>
                <a:sym typeface="Roboto"/>
              </a:rPr>
              <a:t>.</a:t>
            </a:r>
            <a:endParaRPr sz="7200">
              <a:solidFill>
                <a:srgbClr val="E2001A"/>
              </a:solidFill>
              <a:latin typeface="Roboto"/>
              <a:ea typeface="Roboto"/>
              <a:cs typeface="Roboto"/>
              <a:sym typeface="Roboto"/>
            </a:endParaRPr>
          </a:p>
          <a:p>
            <a:pPr indent="0" lvl="0" marL="0" rtl="0" algn="l">
              <a:spcBef>
                <a:spcPts val="0"/>
              </a:spcBef>
              <a:spcAft>
                <a:spcPts val="0"/>
              </a:spcAft>
              <a:buNone/>
            </a:pPr>
            <a:r>
              <a:rPr lang="en">
                <a:solidFill>
                  <a:srgbClr val="434343"/>
                </a:solidFill>
                <a:latin typeface="Roboto"/>
                <a:ea typeface="Roboto"/>
                <a:cs typeface="Roboto"/>
                <a:sym typeface="Roboto"/>
              </a:rPr>
              <a:t>Introduction à l’algorithmique et  programmation</a:t>
            </a:r>
            <a:endParaRPr>
              <a:solidFill>
                <a:srgbClr val="434343"/>
              </a:solidFill>
              <a:latin typeface="Roboto"/>
              <a:ea typeface="Roboto"/>
              <a:cs typeface="Roboto"/>
              <a:sym typeface="Roboto"/>
            </a:endParaRPr>
          </a:p>
        </p:txBody>
      </p:sp>
      <p:sp>
        <p:nvSpPr>
          <p:cNvPr id="94" name="Google Shape;94;p16"/>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5" name="Google Shape;95;p16"/>
          <p:cNvPicPr preferRelativeResize="0"/>
          <p:nvPr/>
        </p:nvPicPr>
        <p:blipFill>
          <a:blip r:embed="rId3">
            <a:alphaModFix/>
          </a:blip>
          <a:stretch>
            <a:fillRect/>
          </a:stretch>
        </p:blipFill>
        <p:spPr>
          <a:xfrm>
            <a:off x="653025" y="603725"/>
            <a:ext cx="645550" cy="6455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346" name="Shape 346"/>
        <p:cNvGrpSpPr/>
        <p:nvPr/>
      </p:nvGrpSpPr>
      <p:grpSpPr>
        <a:xfrm>
          <a:off x="0" y="0"/>
          <a:ext cx="0" cy="0"/>
          <a:chOff x="0" y="0"/>
          <a:chExt cx="0" cy="0"/>
        </a:xfrm>
      </p:grpSpPr>
      <p:sp>
        <p:nvSpPr>
          <p:cNvPr id="347" name="Google Shape;347;p43"/>
          <p:cNvSpPr txBox="1"/>
          <p:nvPr>
            <p:ph type="title"/>
          </p:nvPr>
        </p:nvSpPr>
        <p:spPr>
          <a:xfrm>
            <a:off x="1389275" y="645550"/>
            <a:ext cx="58155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Boucle tant que : anatomie</a:t>
            </a:r>
            <a:endParaRPr sz="2400">
              <a:solidFill>
                <a:srgbClr val="E2001A"/>
              </a:solidFill>
              <a:latin typeface="Roboto"/>
              <a:ea typeface="Roboto"/>
              <a:cs typeface="Roboto"/>
              <a:sym typeface="Roboto"/>
            </a:endParaRPr>
          </a:p>
        </p:txBody>
      </p:sp>
      <p:sp>
        <p:nvSpPr>
          <p:cNvPr id="348" name="Google Shape;348;p43"/>
          <p:cNvSpPr txBox="1"/>
          <p:nvPr/>
        </p:nvSpPr>
        <p:spPr>
          <a:xfrm>
            <a:off x="841000" y="3753525"/>
            <a:ext cx="6767100" cy="8265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1000"/>
              </a:spcAft>
              <a:buNone/>
            </a:pPr>
            <a:r>
              <a:t/>
            </a:r>
            <a:endParaRPr sz="1100">
              <a:solidFill>
                <a:srgbClr val="999999"/>
              </a:solidFill>
              <a:latin typeface="Karla"/>
              <a:ea typeface="Karla"/>
              <a:cs typeface="Karla"/>
              <a:sym typeface="Karla"/>
            </a:endParaRPr>
          </a:p>
        </p:txBody>
      </p:sp>
      <p:sp>
        <p:nvSpPr>
          <p:cNvPr id="349" name="Google Shape;349;p43"/>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50" name="Google Shape;350;p43"/>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351" name="Google Shape;351;p43"/>
          <p:cNvSpPr txBox="1"/>
          <p:nvPr/>
        </p:nvSpPr>
        <p:spPr>
          <a:xfrm>
            <a:off x="599225" y="2144150"/>
            <a:ext cx="53394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rgbClr val="E2001A"/>
                </a:solidFill>
                <a:latin typeface="Roboto Mono"/>
                <a:ea typeface="Roboto Mono"/>
                <a:cs typeface="Roboto Mono"/>
                <a:sym typeface="Roboto Mono"/>
              </a:rPr>
              <a:t>Tant que </a:t>
            </a:r>
            <a:r>
              <a:rPr lang="en" sz="2100">
                <a:latin typeface="Roboto Mono"/>
                <a:ea typeface="Roboto Mono"/>
                <a:cs typeface="Roboto Mono"/>
                <a:sym typeface="Roboto Mono"/>
              </a:rPr>
              <a:t>(</a:t>
            </a:r>
            <a:r>
              <a:rPr lang="en" sz="2100">
                <a:solidFill>
                  <a:schemeClr val="accent1"/>
                </a:solidFill>
                <a:latin typeface="Roboto Mono"/>
                <a:ea typeface="Roboto Mono"/>
                <a:cs typeface="Roboto Mono"/>
                <a:sym typeface="Roboto Mono"/>
              </a:rPr>
              <a:t>condition</a:t>
            </a:r>
            <a:r>
              <a:rPr lang="en" sz="2100">
                <a:latin typeface="Roboto Mono"/>
                <a:ea typeface="Roboto Mono"/>
                <a:cs typeface="Roboto Mono"/>
                <a:sym typeface="Roboto Mono"/>
              </a:rPr>
              <a:t>) </a:t>
            </a:r>
            <a:r>
              <a:rPr lang="en" sz="2100">
                <a:solidFill>
                  <a:srgbClr val="E2001A"/>
                </a:solidFill>
                <a:latin typeface="Roboto Mono"/>
                <a:ea typeface="Roboto Mono"/>
                <a:cs typeface="Roboto Mono"/>
                <a:sym typeface="Roboto Mono"/>
              </a:rPr>
              <a:t>faire</a:t>
            </a:r>
            <a:endParaRPr sz="2100">
              <a:solidFill>
                <a:srgbClr val="E2001A"/>
              </a:solidFill>
              <a:latin typeface="Roboto Mono"/>
              <a:ea typeface="Roboto Mono"/>
              <a:cs typeface="Roboto Mono"/>
              <a:sym typeface="Roboto Mono"/>
            </a:endParaRPr>
          </a:p>
          <a:p>
            <a:pPr indent="0" lvl="0" marL="0" rtl="0" algn="l">
              <a:spcBef>
                <a:spcPts val="0"/>
              </a:spcBef>
              <a:spcAft>
                <a:spcPts val="0"/>
              </a:spcAft>
              <a:buNone/>
            </a:pPr>
            <a:r>
              <a:rPr lang="en" sz="2100">
                <a:latin typeface="Roboto Mono"/>
                <a:ea typeface="Roboto Mono"/>
                <a:cs typeface="Roboto Mono"/>
                <a:sym typeface="Roboto Mono"/>
              </a:rPr>
              <a:t>	</a:t>
            </a:r>
            <a:r>
              <a:rPr lang="en" sz="2100">
                <a:solidFill>
                  <a:srgbClr val="E2001A"/>
                </a:solidFill>
                <a:latin typeface="Roboto Mono"/>
                <a:ea typeface="Roboto Mono"/>
                <a:cs typeface="Roboto Mono"/>
                <a:sym typeface="Roboto Mono"/>
              </a:rPr>
              <a:t>Debut tant que</a:t>
            </a:r>
            <a:endParaRPr sz="2100">
              <a:solidFill>
                <a:srgbClr val="E2001A"/>
              </a:solidFill>
              <a:latin typeface="Roboto Mono"/>
              <a:ea typeface="Roboto Mono"/>
              <a:cs typeface="Roboto Mono"/>
              <a:sym typeface="Roboto Mono"/>
            </a:endParaRPr>
          </a:p>
          <a:p>
            <a:pPr indent="0" lvl="0" marL="0" rtl="0" algn="l">
              <a:spcBef>
                <a:spcPts val="0"/>
              </a:spcBef>
              <a:spcAft>
                <a:spcPts val="0"/>
              </a:spcAft>
              <a:buNone/>
            </a:pPr>
            <a:r>
              <a:rPr lang="en" sz="2100">
                <a:latin typeface="Roboto Mono"/>
                <a:ea typeface="Roboto Mono"/>
                <a:cs typeface="Roboto Mono"/>
                <a:sym typeface="Roboto Mono"/>
              </a:rPr>
              <a:t>	</a:t>
            </a:r>
            <a:r>
              <a:rPr lang="en" sz="2100">
                <a:solidFill>
                  <a:schemeClr val="dk1"/>
                </a:solidFill>
                <a:latin typeface="Roboto Mono"/>
                <a:ea typeface="Roboto Mono"/>
                <a:cs typeface="Roboto Mono"/>
                <a:sym typeface="Roboto Mono"/>
              </a:rPr>
              <a:t>Instruction 1</a:t>
            </a:r>
            <a:endParaRPr sz="21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2100">
                <a:solidFill>
                  <a:schemeClr val="dk1"/>
                </a:solidFill>
                <a:latin typeface="Roboto Mono"/>
                <a:ea typeface="Roboto Mono"/>
                <a:cs typeface="Roboto Mono"/>
                <a:sym typeface="Roboto Mono"/>
              </a:rPr>
              <a:t>	Instruction 2</a:t>
            </a:r>
            <a:endParaRPr sz="21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2100">
                <a:latin typeface="Roboto Mono"/>
                <a:ea typeface="Roboto Mono"/>
                <a:cs typeface="Roboto Mono"/>
                <a:sym typeface="Roboto Mono"/>
              </a:rPr>
              <a:t>	…</a:t>
            </a:r>
            <a:endParaRPr sz="2100">
              <a:latin typeface="Roboto Mono"/>
              <a:ea typeface="Roboto Mono"/>
              <a:cs typeface="Roboto Mono"/>
              <a:sym typeface="Roboto Mono"/>
            </a:endParaRPr>
          </a:p>
          <a:p>
            <a:pPr indent="457200" lvl="0" marL="0" rtl="0" algn="l">
              <a:spcBef>
                <a:spcPts val="0"/>
              </a:spcBef>
              <a:spcAft>
                <a:spcPts val="0"/>
              </a:spcAft>
              <a:buNone/>
            </a:pPr>
            <a:r>
              <a:rPr lang="en" sz="2100">
                <a:solidFill>
                  <a:srgbClr val="E2001A"/>
                </a:solidFill>
                <a:latin typeface="Roboto Mono"/>
                <a:ea typeface="Roboto Mono"/>
                <a:cs typeface="Roboto Mono"/>
                <a:sym typeface="Roboto Mono"/>
              </a:rPr>
              <a:t>Fin tant que</a:t>
            </a:r>
            <a:endParaRPr sz="2100">
              <a:solidFill>
                <a:srgbClr val="E2001A"/>
              </a:solidFill>
              <a:latin typeface="Roboto Mono"/>
              <a:ea typeface="Roboto Mono"/>
              <a:cs typeface="Roboto Mono"/>
              <a:sym typeface="Roboto Mono"/>
            </a:endParaRPr>
          </a:p>
        </p:txBody>
      </p:sp>
      <p:sp>
        <p:nvSpPr>
          <p:cNvPr id="352" name="Google Shape;352;p43"/>
          <p:cNvSpPr txBox="1"/>
          <p:nvPr/>
        </p:nvSpPr>
        <p:spPr>
          <a:xfrm>
            <a:off x="590075" y="1209775"/>
            <a:ext cx="67671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Roboto"/>
                <a:ea typeface="Roboto"/>
                <a:cs typeface="Roboto"/>
                <a:sym typeface="Roboto"/>
              </a:rPr>
              <a:t>Généralement, cette boucle est utilisée quand le nombre d’itérations n’est pas connu à l’avance.</a:t>
            </a:r>
            <a:endParaRPr sz="1800">
              <a:solidFill>
                <a:schemeClr val="dk2"/>
              </a:solidFill>
              <a:highlight>
                <a:srgbClr val="FFFFFF"/>
              </a:highlight>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356" name="Shape 356"/>
        <p:cNvGrpSpPr/>
        <p:nvPr/>
      </p:nvGrpSpPr>
      <p:grpSpPr>
        <a:xfrm>
          <a:off x="0" y="0"/>
          <a:ext cx="0" cy="0"/>
          <a:chOff x="0" y="0"/>
          <a:chExt cx="0" cy="0"/>
        </a:xfrm>
      </p:grpSpPr>
      <p:sp>
        <p:nvSpPr>
          <p:cNvPr id="357" name="Google Shape;357;p44"/>
          <p:cNvSpPr txBox="1"/>
          <p:nvPr>
            <p:ph type="title"/>
          </p:nvPr>
        </p:nvSpPr>
        <p:spPr>
          <a:xfrm>
            <a:off x="1389275" y="645550"/>
            <a:ext cx="58155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Boucle tant que : exemple</a:t>
            </a:r>
            <a:endParaRPr sz="2400">
              <a:solidFill>
                <a:srgbClr val="E2001A"/>
              </a:solidFill>
              <a:latin typeface="Roboto"/>
              <a:ea typeface="Roboto"/>
              <a:cs typeface="Roboto"/>
              <a:sym typeface="Roboto"/>
            </a:endParaRPr>
          </a:p>
        </p:txBody>
      </p:sp>
      <p:sp>
        <p:nvSpPr>
          <p:cNvPr id="358" name="Google Shape;358;p44"/>
          <p:cNvSpPr txBox="1"/>
          <p:nvPr/>
        </p:nvSpPr>
        <p:spPr>
          <a:xfrm>
            <a:off x="841000" y="3753525"/>
            <a:ext cx="6767100" cy="8265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1000"/>
              </a:spcAft>
              <a:buNone/>
            </a:pPr>
            <a:r>
              <a:t/>
            </a:r>
            <a:endParaRPr sz="1100">
              <a:solidFill>
                <a:srgbClr val="999999"/>
              </a:solidFill>
              <a:latin typeface="Karla"/>
              <a:ea typeface="Karla"/>
              <a:cs typeface="Karla"/>
              <a:sym typeface="Karla"/>
            </a:endParaRPr>
          </a:p>
        </p:txBody>
      </p:sp>
      <p:sp>
        <p:nvSpPr>
          <p:cNvPr id="359" name="Google Shape;359;p44"/>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60" name="Google Shape;360;p44"/>
          <p:cNvPicPr preferRelativeResize="0"/>
          <p:nvPr/>
        </p:nvPicPr>
        <p:blipFill>
          <a:blip r:embed="rId3">
            <a:alphaModFix/>
          </a:blip>
          <a:stretch>
            <a:fillRect/>
          </a:stretch>
        </p:blipFill>
        <p:spPr>
          <a:xfrm>
            <a:off x="653025" y="527525"/>
            <a:ext cx="645550" cy="645550"/>
          </a:xfrm>
          <a:prstGeom prst="rect">
            <a:avLst/>
          </a:prstGeom>
          <a:noFill/>
          <a:ln>
            <a:noFill/>
          </a:ln>
        </p:spPr>
      </p:pic>
      <p:pic>
        <p:nvPicPr>
          <p:cNvPr id="361" name="Google Shape;361;p44"/>
          <p:cNvPicPr preferRelativeResize="0"/>
          <p:nvPr/>
        </p:nvPicPr>
        <p:blipFill>
          <a:blip r:embed="rId4">
            <a:alphaModFix/>
          </a:blip>
          <a:stretch>
            <a:fillRect/>
          </a:stretch>
        </p:blipFill>
        <p:spPr>
          <a:xfrm>
            <a:off x="653025" y="1374930"/>
            <a:ext cx="6370075" cy="33308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365" name="Shape 365"/>
        <p:cNvGrpSpPr/>
        <p:nvPr/>
      </p:nvGrpSpPr>
      <p:grpSpPr>
        <a:xfrm>
          <a:off x="0" y="0"/>
          <a:ext cx="0" cy="0"/>
          <a:chOff x="0" y="0"/>
          <a:chExt cx="0" cy="0"/>
        </a:xfrm>
      </p:grpSpPr>
      <p:sp>
        <p:nvSpPr>
          <p:cNvPr id="366" name="Google Shape;366;p45"/>
          <p:cNvSpPr txBox="1"/>
          <p:nvPr>
            <p:ph type="title"/>
          </p:nvPr>
        </p:nvSpPr>
        <p:spPr>
          <a:xfrm>
            <a:off x="1389275" y="645550"/>
            <a:ext cx="58155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Boucle pour : anatomie</a:t>
            </a:r>
            <a:endParaRPr sz="2400">
              <a:solidFill>
                <a:srgbClr val="E2001A"/>
              </a:solidFill>
              <a:latin typeface="Roboto"/>
              <a:ea typeface="Roboto"/>
              <a:cs typeface="Roboto"/>
              <a:sym typeface="Roboto"/>
            </a:endParaRPr>
          </a:p>
        </p:txBody>
      </p:sp>
      <p:sp>
        <p:nvSpPr>
          <p:cNvPr id="367" name="Google Shape;367;p45"/>
          <p:cNvSpPr txBox="1"/>
          <p:nvPr/>
        </p:nvSpPr>
        <p:spPr>
          <a:xfrm>
            <a:off x="841000" y="3753525"/>
            <a:ext cx="6767100" cy="8265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1000"/>
              </a:spcAft>
              <a:buNone/>
            </a:pPr>
            <a:r>
              <a:t/>
            </a:r>
            <a:endParaRPr sz="1100">
              <a:solidFill>
                <a:srgbClr val="999999"/>
              </a:solidFill>
              <a:latin typeface="Karla"/>
              <a:ea typeface="Karla"/>
              <a:cs typeface="Karla"/>
              <a:sym typeface="Karla"/>
            </a:endParaRPr>
          </a:p>
        </p:txBody>
      </p:sp>
      <p:sp>
        <p:nvSpPr>
          <p:cNvPr id="368" name="Google Shape;368;p45"/>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69" name="Google Shape;369;p45"/>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370" name="Google Shape;370;p45"/>
          <p:cNvSpPr txBox="1"/>
          <p:nvPr/>
        </p:nvSpPr>
        <p:spPr>
          <a:xfrm>
            <a:off x="599225" y="2829950"/>
            <a:ext cx="65565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rgbClr val="E2001A"/>
                </a:solidFill>
                <a:latin typeface="Roboto Mono"/>
                <a:ea typeface="Roboto Mono"/>
                <a:cs typeface="Roboto Mono"/>
                <a:sym typeface="Roboto Mono"/>
              </a:rPr>
              <a:t>Pour</a:t>
            </a:r>
            <a:r>
              <a:rPr lang="en" sz="2100">
                <a:solidFill>
                  <a:srgbClr val="E2001A"/>
                </a:solidFill>
                <a:latin typeface="Roboto Mono"/>
                <a:ea typeface="Roboto Mono"/>
                <a:cs typeface="Roboto Mono"/>
                <a:sym typeface="Roboto Mono"/>
              </a:rPr>
              <a:t> </a:t>
            </a:r>
            <a:r>
              <a:rPr lang="en" sz="2100">
                <a:solidFill>
                  <a:schemeClr val="accent1"/>
                </a:solidFill>
                <a:latin typeface="Roboto Mono"/>
                <a:ea typeface="Roboto Mono"/>
                <a:cs typeface="Roboto Mono"/>
                <a:sym typeface="Roboto Mono"/>
              </a:rPr>
              <a:t>compteur</a:t>
            </a:r>
            <a:r>
              <a:rPr lang="en" sz="2100">
                <a:latin typeface="Roboto Mono"/>
                <a:ea typeface="Roboto Mono"/>
                <a:cs typeface="Roboto Mono"/>
                <a:sym typeface="Roboto Mono"/>
              </a:rPr>
              <a:t> </a:t>
            </a:r>
            <a:r>
              <a:rPr lang="en" sz="2100">
                <a:solidFill>
                  <a:srgbClr val="E2001A"/>
                </a:solidFill>
                <a:latin typeface="Roboto Mono"/>
                <a:ea typeface="Roboto Mono"/>
                <a:cs typeface="Roboto Mono"/>
                <a:sym typeface="Roboto Mono"/>
              </a:rPr>
              <a:t>allant de </a:t>
            </a:r>
            <a:r>
              <a:rPr lang="en" sz="2100">
                <a:solidFill>
                  <a:schemeClr val="accent1"/>
                </a:solidFill>
                <a:latin typeface="Roboto Mono"/>
                <a:ea typeface="Roboto Mono"/>
                <a:cs typeface="Roboto Mono"/>
                <a:sym typeface="Roboto Mono"/>
              </a:rPr>
              <a:t>départ à limite </a:t>
            </a:r>
            <a:endParaRPr sz="2100">
              <a:solidFill>
                <a:srgbClr val="E2001A"/>
              </a:solidFill>
              <a:latin typeface="Roboto Mono"/>
              <a:ea typeface="Roboto Mono"/>
              <a:cs typeface="Roboto Mono"/>
              <a:sym typeface="Roboto Mono"/>
            </a:endParaRPr>
          </a:p>
          <a:p>
            <a:pPr indent="0" lvl="0" marL="0" rtl="0" algn="l">
              <a:spcBef>
                <a:spcPts val="0"/>
              </a:spcBef>
              <a:spcAft>
                <a:spcPts val="0"/>
              </a:spcAft>
              <a:buNone/>
            </a:pPr>
            <a:r>
              <a:rPr lang="en" sz="2100">
                <a:latin typeface="Roboto Mono"/>
                <a:ea typeface="Roboto Mono"/>
                <a:cs typeface="Roboto Mono"/>
                <a:sym typeface="Roboto Mono"/>
              </a:rPr>
              <a:t>	</a:t>
            </a:r>
            <a:r>
              <a:rPr lang="en" sz="2100">
                <a:solidFill>
                  <a:srgbClr val="E2001A"/>
                </a:solidFill>
                <a:latin typeface="Roboto Mono"/>
                <a:ea typeface="Roboto Mono"/>
                <a:cs typeface="Roboto Mono"/>
                <a:sym typeface="Roboto Mono"/>
              </a:rPr>
              <a:t>Debut pour</a:t>
            </a:r>
            <a:endParaRPr sz="2100">
              <a:solidFill>
                <a:srgbClr val="E2001A"/>
              </a:solidFill>
              <a:latin typeface="Roboto Mono"/>
              <a:ea typeface="Roboto Mono"/>
              <a:cs typeface="Roboto Mono"/>
              <a:sym typeface="Roboto Mono"/>
            </a:endParaRPr>
          </a:p>
          <a:p>
            <a:pPr indent="0" lvl="0" marL="0" rtl="0" algn="l">
              <a:spcBef>
                <a:spcPts val="0"/>
              </a:spcBef>
              <a:spcAft>
                <a:spcPts val="0"/>
              </a:spcAft>
              <a:buNone/>
            </a:pPr>
            <a:r>
              <a:rPr lang="en" sz="2100">
                <a:latin typeface="Roboto Mono"/>
                <a:ea typeface="Roboto Mono"/>
                <a:cs typeface="Roboto Mono"/>
                <a:sym typeface="Roboto Mono"/>
              </a:rPr>
              <a:t>	</a:t>
            </a:r>
            <a:r>
              <a:rPr lang="en" sz="2100">
                <a:solidFill>
                  <a:schemeClr val="dk1"/>
                </a:solidFill>
                <a:latin typeface="Roboto Mono"/>
                <a:ea typeface="Roboto Mono"/>
                <a:cs typeface="Roboto Mono"/>
                <a:sym typeface="Roboto Mono"/>
              </a:rPr>
              <a:t>Instruction 1</a:t>
            </a:r>
            <a:endParaRPr sz="21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2100">
                <a:solidFill>
                  <a:schemeClr val="dk1"/>
                </a:solidFill>
                <a:latin typeface="Roboto Mono"/>
                <a:ea typeface="Roboto Mono"/>
                <a:cs typeface="Roboto Mono"/>
                <a:sym typeface="Roboto Mono"/>
              </a:rPr>
              <a:t>	Instruction 2</a:t>
            </a:r>
            <a:endParaRPr sz="21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2100">
                <a:latin typeface="Roboto Mono"/>
                <a:ea typeface="Roboto Mono"/>
                <a:cs typeface="Roboto Mono"/>
                <a:sym typeface="Roboto Mono"/>
              </a:rPr>
              <a:t>	…</a:t>
            </a:r>
            <a:endParaRPr sz="2100">
              <a:latin typeface="Roboto Mono"/>
              <a:ea typeface="Roboto Mono"/>
              <a:cs typeface="Roboto Mono"/>
              <a:sym typeface="Roboto Mono"/>
            </a:endParaRPr>
          </a:p>
          <a:p>
            <a:pPr indent="457200" lvl="0" marL="0" rtl="0" algn="l">
              <a:spcBef>
                <a:spcPts val="0"/>
              </a:spcBef>
              <a:spcAft>
                <a:spcPts val="0"/>
              </a:spcAft>
              <a:buNone/>
            </a:pPr>
            <a:r>
              <a:rPr lang="en" sz="2100">
                <a:solidFill>
                  <a:srgbClr val="E2001A"/>
                </a:solidFill>
                <a:latin typeface="Roboto Mono"/>
                <a:ea typeface="Roboto Mono"/>
                <a:cs typeface="Roboto Mono"/>
                <a:sym typeface="Roboto Mono"/>
              </a:rPr>
              <a:t>Fin pour</a:t>
            </a:r>
            <a:endParaRPr sz="2100">
              <a:solidFill>
                <a:srgbClr val="E2001A"/>
              </a:solidFill>
              <a:latin typeface="Roboto Mono"/>
              <a:ea typeface="Roboto Mono"/>
              <a:cs typeface="Roboto Mono"/>
              <a:sym typeface="Roboto Mono"/>
            </a:endParaRPr>
          </a:p>
        </p:txBody>
      </p:sp>
      <p:sp>
        <p:nvSpPr>
          <p:cNvPr id="371" name="Google Shape;371;p45"/>
          <p:cNvSpPr txBox="1"/>
          <p:nvPr/>
        </p:nvSpPr>
        <p:spPr>
          <a:xfrm>
            <a:off x="599225" y="1413700"/>
            <a:ext cx="67671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Roboto"/>
                <a:ea typeface="Roboto"/>
                <a:cs typeface="Roboto"/>
                <a:sym typeface="Roboto"/>
              </a:rPr>
              <a:t>C</a:t>
            </a:r>
            <a:r>
              <a:rPr lang="en" sz="2000">
                <a:latin typeface="Roboto"/>
                <a:ea typeface="Roboto"/>
                <a:cs typeface="Roboto"/>
                <a:sym typeface="Roboto"/>
              </a:rPr>
              <a:t>ette boucle est utilisée quand le nombre d’itérations est est connu à l’avance.</a:t>
            </a:r>
            <a:endParaRPr sz="1800">
              <a:solidFill>
                <a:schemeClr val="dk2"/>
              </a:solidFill>
              <a:highlight>
                <a:srgbClr val="FFFFFF"/>
              </a:highlight>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375" name="Shape 375"/>
        <p:cNvGrpSpPr/>
        <p:nvPr/>
      </p:nvGrpSpPr>
      <p:grpSpPr>
        <a:xfrm>
          <a:off x="0" y="0"/>
          <a:ext cx="0" cy="0"/>
          <a:chOff x="0" y="0"/>
          <a:chExt cx="0" cy="0"/>
        </a:xfrm>
      </p:grpSpPr>
      <p:sp>
        <p:nvSpPr>
          <p:cNvPr id="376" name="Google Shape;376;p46"/>
          <p:cNvSpPr txBox="1"/>
          <p:nvPr>
            <p:ph type="title"/>
          </p:nvPr>
        </p:nvSpPr>
        <p:spPr>
          <a:xfrm>
            <a:off x="1389275" y="645550"/>
            <a:ext cx="58155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Boucle pour i...</a:t>
            </a:r>
            <a:endParaRPr sz="2400">
              <a:solidFill>
                <a:srgbClr val="E2001A"/>
              </a:solidFill>
              <a:latin typeface="Roboto"/>
              <a:ea typeface="Roboto"/>
              <a:cs typeface="Roboto"/>
              <a:sym typeface="Roboto"/>
            </a:endParaRPr>
          </a:p>
        </p:txBody>
      </p:sp>
      <p:sp>
        <p:nvSpPr>
          <p:cNvPr id="377" name="Google Shape;377;p46"/>
          <p:cNvSpPr txBox="1"/>
          <p:nvPr/>
        </p:nvSpPr>
        <p:spPr>
          <a:xfrm>
            <a:off x="841000" y="3753525"/>
            <a:ext cx="6767100" cy="8265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1000"/>
              </a:spcAft>
              <a:buNone/>
            </a:pPr>
            <a:r>
              <a:t/>
            </a:r>
            <a:endParaRPr sz="1100">
              <a:solidFill>
                <a:srgbClr val="999999"/>
              </a:solidFill>
              <a:latin typeface="Karla"/>
              <a:ea typeface="Karla"/>
              <a:cs typeface="Karla"/>
              <a:sym typeface="Karla"/>
            </a:endParaRPr>
          </a:p>
        </p:txBody>
      </p:sp>
      <p:sp>
        <p:nvSpPr>
          <p:cNvPr id="378" name="Google Shape;378;p46"/>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79" name="Google Shape;379;p46"/>
          <p:cNvPicPr preferRelativeResize="0"/>
          <p:nvPr/>
        </p:nvPicPr>
        <p:blipFill>
          <a:blip r:embed="rId3">
            <a:alphaModFix/>
          </a:blip>
          <a:stretch>
            <a:fillRect/>
          </a:stretch>
        </p:blipFill>
        <p:spPr>
          <a:xfrm>
            <a:off x="653025" y="527525"/>
            <a:ext cx="645550" cy="645550"/>
          </a:xfrm>
          <a:prstGeom prst="rect">
            <a:avLst/>
          </a:prstGeom>
          <a:noFill/>
          <a:ln>
            <a:noFill/>
          </a:ln>
        </p:spPr>
      </p:pic>
      <p:pic>
        <p:nvPicPr>
          <p:cNvPr id="380" name="Google Shape;380;p46"/>
          <p:cNvPicPr preferRelativeResize="0"/>
          <p:nvPr/>
        </p:nvPicPr>
        <p:blipFill>
          <a:blip r:embed="rId4">
            <a:alphaModFix/>
          </a:blip>
          <a:stretch>
            <a:fillRect/>
          </a:stretch>
        </p:blipFill>
        <p:spPr>
          <a:xfrm>
            <a:off x="653025" y="1591200"/>
            <a:ext cx="5162874" cy="26193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384" name="Shape 384"/>
        <p:cNvGrpSpPr/>
        <p:nvPr/>
      </p:nvGrpSpPr>
      <p:grpSpPr>
        <a:xfrm>
          <a:off x="0" y="0"/>
          <a:ext cx="0" cy="0"/>
          <a:chOff x="0" y="0"/>
          <a:chExt cx="0" cy="0"/>
        </a:xfrm>
      </p:grpSpPr>
      <p:sp>
        <p:nvSpPr>
          <p:cNvPr id="385" name="Google Shape;385;p47"/>
          <p:cNvSpPr txBox="1"/>
          <p:nvPr>
            <p:ph type="title"/>
          </p:nvPr>
        </p:nvSpPr>
        <p:spPr>
          <a:xfrm>
            <a:off x="1389275" y="645550"/>
            <a:ext cx="58155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TP 2</a:t>
            </a:r>
            <a:endParaRPr sz="2400">
              <a:solidFill>
                <a:srgbClr val="E2001A"/>
              </a:solidFill>
              <a:latin typeface="Roboto"/>
              <a:ea typeface="Roboto"/>
              <a:cs typeface="Roboto"/>
              <a:sym typeface="Roboto"/>
            </a:endParaRPr>
          </a:p>
        </p:txBody>
      </p:sp>
      <p:sp>
        <p:nvSpPr>
          <p:cNvPr id="386" name="Google Shape;386;p47"/>
          <p:cNvSpPr txBox="1"/>
          <p:nvPr/>
        </p:nvSpPr>
        <p:spPr>
          <a:xfrm>
            <a:off x="841000" y="3753525"/>
            <a:ext cx="6767100" cy="8265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1000"/>
              </a:spcAft>
              <a:buNone/>
            </a:pPr>
            <a:r>
              <a:t/>
            </a:r>
            <a:endParaRPr sz="1100">
              <a:solidFill>
                <a:srgbClr val="999999"/>
              </a:solidFill>
              <a:latin typeface="Karla"/>
              <a:ea typeface="Karla"/>
              <a:cs typeface="Karla"/>
              <a:sym typeface="Karla"/>
            </a:endParaRPr>
          </a:p>
        </p:txBody>
      </p:sp>
      <p:sp>
        <p:nvSpPr>
          <p:cNvPr id="387" name="Google Shape;387;p47"/>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88" name="Google Shape;388;p47"/>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389" name="Google Shape;389;p47"/>
          <p:cNvSpPr txBox="1"/>
          <p:nvPr/>
        </p:nvSpPr>
        <p:spPr>
          <a:xfrm>
            <a:off x="437675" y="1285975"/>
            <a:ext cx="6767100" cy="338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Roboto"/>
                <a:ea typeface="Roboto"/>
                <a:cs typeface="Roboto"/>
                <a:sym typeface="Roboto"/>
              </a:rPr>
              <a:t>Ecrire un algorithme qui permet à l’utilisateur de définir une adresse email et un mot de passe.</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a:p>
            <a:pPr indent="0" lvl="0" marL="0" rtl="0" algn="l">
              <a:spcBef>
                <a:spcPts val="0"/>
              </a:spcBef>
              <a:spcAft>
                <a:spcPts val="0"/>
              </a:spcAft>
              <a:buNone/>
            </a:pPr>
            <a:r>
              <a:rPr lang="en" sz="1600">
                <a:latin typeface="Roboto"/>
                <a:ea typeface="Roboto"/>
                <a:cs typeface="Roboto"/>
                <a:sym typeface="Roboto"/>
              </a:rPr>
              <a:t>Ensuite dans un second temps, il sera demandé à l’utilisateur de fournir l’email et le mot de passe:</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Si l’email et le mot de passe ne correspondent pas aux valeurs définies, le message “Identifiants incorrect devra s’afficher”, et l’utilisateur devra recommencer la saisie des valeurs.</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Sinon, le message “Bienvenu dans votre espace client” devra s’afficher.</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393" name="Shape 393"/>
        <p:cNvGrpSpPr/>
        <p:nvPr/>
      </p:nvGrpSpPr>
      <p:grpSpPr>
        <a:xfrm>
          <a:off x="0" y="0"/>
          <a:ext cx="0" cy="0"/>
          <a:chOff x="0" y="0"/>
          <a:chExt cx="0" cy="0"/>
        </a:xfrm>
      </p:grpSpPr>
      <p:sp>
        <p:nvSpPr>
          <p:cNvPr id="394" name="Google Shape;394;p48"/>
          <p:cNvSpPr txBox="1"/>
          <p:nvPr>
            <p:ph type="title"/>
          </p:nvPr>
        </p:nvSpPr>
        <p:spPr>
          <a:xfrm>
            <a:off x="1389275" y="645550"/>
            <a:ext cx="58155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TP 3</a:t>
            </a:r>
            <a:endParaRPr sz="2400">
              <a:solidFill>
                <a:srgbClr val="E2001A"/>
              </a:solidFill>
              <a:latin typeface="Roboto"/>
              <a:ea typeface="Roboto"/>
              <a:cs typeface="Roboto"/>
              <a:sym typeface="Roboto"/>
            </a:endParaRPr>
          </a:p>
        </p:txBody>
      </p:sp>
      <p:sp>
        <p:nvSpPr>
          <p:cNvPr id="395" name="Google Shape;395;p48"/>
          <p:cNvSpPr txBox="1"/>
          <p:nvPr/>
        </p:nvSpPr>
        <p:spPr>
          <a:xfrm>
            <a:off x="841000" y="3753525"/>
            <a:ext cx="6767100" cy="8265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1000"/>
              </a:spcAft>
              <a:buNone/>
            </a:pPr>
            <a:r>
              <a:t/>
            </a:r>
            <a:endParaRPr sz="1100">
              <a:solidFill>
                <a:srgbClr val="999999"/>
              </a:solidFill>
              <a:latin typeface="Karla"/>
              <a:ea typeface="Karla"/>
              <a:cs typeface="Karla"/>
              <a:sym typeface="Karla"/>
            </a:endParaRPr>
          </a:p>
        </p:txBody>
      </p:sp>
      <p:sp>
        <p:nvSpPr>
          <p:cNvPr id="396" name="Google Shape;396;p48"/>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97" name="Google Shape;397;p48"/>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398" name="Google Shape;398;p48"/>
          <p:cNvSpPr txBox="1"/>
          <p:nvPr/>
        </p:nvSpPr>
        <p:spPr>
          <a:xfrm>
            <a:off x="437675" y="1285975"/>
            <a:ext cx="67671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Roboto"/>
                <a:ea typeface="Roboto"/>
                <a:cs typeface="Roboto"/>
                <a:sym typeface="Roboto"/>
              </a:rPr>
              <a:t>A l’exercice précédent, s’</a:t>
            </a:r>
            <a:r>
              <a:rPr lang="en" sz="1600">
                <a:latin typeface="Roboto"/>
                <a:ea typeface="Roboto"/>
                <a:cs typeface="Roboto"/>
                <a:sym typeface="Roboto"/>
              </a:rPr>
              <a:t>ajoute</a:t>
            </a:r>
            <a:r>
              <a:rPr lang="en" sz="1600">
                <a:latin typeface="Roboto"/>
                <a:ea typeface="Roboto"/>
                <a:cs typeface="Roboto"/>
                <a:sym typeface="Roboto"/>
              </a:rPr>
              <a:t> un nouveau requirement:</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a:p>
            <a:pPr indent="0" lvl="0" marL="0" rtl="0" algn="l">
              <a:spcBef>
                <a:spcPts val="0"/>
              </a:spcBef>
              <a:spcAft>
                <a:spcPts val="0"/>
              </a:spcAft>
              <a:buNone/>
            </a:pPr>
            <a:r>
              <a:rPr lang="en" sz="1600">
                <a:latin typeface="Roboto"/>
                <a:ea typeface="Roboto"/>
                <a:cs typeface="Roboto"/>
                <a:sym typeface="Roboto"/>
              </a:rPr>
              <a:t>Le nombre de fois que l’utilisateur peut saisir des mauvais identifiants est limité à 5, ensuite le programme va s’arrêter avec un message disant</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a:p>
            <a:pPr indent="0" lvl="0" marL="0" rtl="0" algn="l">
              <a:spcBef>
                <a:spcPts val="0"/>
              </a:spcBef>
              <a:spcAft>
                <a:spcPts val="0"/>
              </a:spcAft>
              <a:buNone/>
            </a:pPr>
            <a:r>
              <a:rPr lang="en" sz="1600">
                <a:latin typeface="Roboto"/>
                <a:ea typeface="Roboto"/>
                <a:cs typeface="Roboto"/>
                <a:sym typeface="Roboto"/>
              </a:rPr>
              <a:t>“Vous avez saisi des mauvais identifiants x fois, votre compte est bloqué”.</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402" name="Shape 402"/>
        <p:cNvGrpSpPr/>
        <p:nvPr/>
      </p:nvGrpSpPr>
      <p:grpSpPr>
        <a:xfrm>
          <a:off x="0" y="0"/>
          <a:ext cx="0" cy="0"/>
          <a:chOff x="0" y="0"/>
          <a:chExt cx="0" cy="0"/>
        </a:xfrm>
      </p:grpSpPr>
      <p:sp>
        <p:nvSpPr>
          <p:cNvPr id="403" name="Google Shape;403;p49"/>
          <p:cNvSpPr txBox="1"/>
          <p:nvPr>
            <p:ph type="title"/>
          </p:nvPr>
        </p:nvSpPr>
        <p:spPr>
          <a:xfrm>
            <a:off x="1389275" y="645550"/>
            <a:ext cx="58155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TP 4</a:t>
            </a:r>
            <a:endParaRPr sz="2400">
              <a:solidFill>
                <a:srgbClr val="E2001A"/>
              </a:solidFill>
              <a:latin typeface="Roboto"/>
              <a:ea typeface="Roboto"/>
              <a:cs typeface="Roboto"/>
              <a:sym typeface="Roboto"/>
            </a:endParaRPr>
          </a:p>
        </p:txBody>
      </p:sp>
      <p:sp>
        <p:nvSpPr>
          <p:cNvPr id="404" name="Google Shape;404;p49"/>
          <p:cNvSpPr txBox="1"/>
          <p:nvPr/>
        </p:nvSpPr>
        <p:spPr>
          <a:xfrm>
            <a:off x="841000" y="3753525"/>
            <a:ext cx="6767100" cy="8265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1000"/>
              </a:spcAft>
              <a:buNone/>
            </a:pPr>
            <a:r>
              <a:t/>
            </a:r>
            <a:endParaRPr sz="1100">
              <a:solidFill>
                <a:srgbClr val="999999"/>
              </a:solidFill>
              <a:latin typeface="Karla"/>
              <a:ea typeface="Karla"/>
              <a:cs typeface="Karla"/>
              <a:sym typeface="Karla"/>
            </a:endParaRPr>
          </a:p>
        </p:txBody>
      </p:sp>
      <p:sp>
        <p:nvSpPr>
          <p:cNvPr id="405" name="Google Shape;405;p49"/>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06" name="Google Shape;406;p49"/>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407" name="Google Shape;407;p49"/>
          <p:cNvSpPr txBox="1"/>
          <p:nvPr/>
        </p:nvSpPr>
        <p:spPr>
          <a:xfrm>
            <a:off x="437675" y="1590775"/>
            <a:ext cx="67671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600">
                <a:latin typeface="Roboto"/>
                <a:ea typeface="Roboto"/>
                <a:cs typeface="Roboto"/>
                <a:sym typeface="Roboto"/>
              </a:rPr>
              <a:t>Ecrire un algorithme qui demande à l’utilisateur un nombre compris entre 1 et 3 jusqu’à ce que la réponse convienne.</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411" name="Shape 411"/>
        <p:cNvGrpSpPr/>
        <p:nvPr/>
      </p:nvGrpSpPr>
      <p:grpSpPr>
        <a:xfrm>
          <a:off x="0" y="0"/>
          <a:ext cx="0" cy="0"/>
          <a:chOff x="0" y="0"/>
          <a:chExt cx="0" cy="0"/>
        </a:xfrm>
      </p:grpSpPr>
      <p:sp>
        <p:nvSpPr>
          <p:cNvPr id="412" name="Google Shape;412;p50"/>
          <p:cNvSpPr txBox="1"/>
          <p:nvPr>
            <p:ph type="title"/>
          </p:nvPr>
        </p:nvSpPr>
        <p:spPr>
          <a:xfrm>
            <a:off x="1389275" y="645550"/>
            <a:ext cx="58155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TP 5</a:t>
            </a:r>
            <a:endParaRPr sz="2400">
              <a:solidFill>
                <a:srgbClr val="E2001A"/>
              </a:solidFill>
              <a:latin typeface="Roboto"/>
              <a:ea typeface="Roboto"/>
              <a:cs typeface="Roboto"/>
              <a:sym typeface="Roboto"/>
            </a:endParaRPr>
          </a:p>
        </p:txBody>
      </p:sp>
      <p:sp>
        <p:nvSpPr>
          <p:cNvPr id="413" name="Google Shape;413;p50"/>
          <p:cNvSpPr txBox="1"/>
          <p:nvPr/>
        </p:nvSpPr>
        <p:spPr>
          <a:xfrm>
            <a:off x="841000" y="3753525"/>
            <a:ext cx="6767100" cy="8265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1000"/>
              </a:spcAft>
              <a:buNone/>
            </a:pPr>
            <a:r>
              <a:t/>
            </a:r>
            <a:endParaRPr sz="1100">
              <a:solidFill>
                <a:srgbClr val="999999"/>
              </a:solidFill>
              <a:latin typeface="Karla"/>
              <a:ea typeface="Karla"/>
              <a:cs typeface="Karla"/>
              <a:sym typeface="Karla"/>
            </a:endParaRPr>
          </a:p>
        </p:txBody>
      </p:sp>
      <p:sp>
        <p:nvSpPr>
          <p:cNvPr id="414" name="Google Shape;414;p50"/>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15" name="Google Shape;415;p50"/>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416" name="Google Shape;416;p50"/>
          <p:cNvSpPr txBox="1"/>
          <p:nvPr/>
        </p:nvSpPr>
        <p:spPr>
          <a:xfrm>
            <a:off x="437675" y="1590775"/>
            <a:ext cx="67671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600">
                <a:latin typeface="Roboto"/>
                <a:ea typeface="Roboto"/>
                <a:cs typeface="Roboto"/>
                <a:sym typeface="Roboto"/>
              </a:rPr>
              <a:t>Ecrire un algorithme qui demande un nombre compris entre 10 et 20, jusqu’à ce que la réponse convienne. En cas de réponse supérieure à 20, on fera apparaître un message : « Plus petit ! », et inversement, « Plus grand ! » si le nombre est inférieur à 10.</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420" name="Shape 420"/>
        <p:cNvGrpSpPr/>
        <p:nvPr/>
      </p:nvGrpSpPr>
      <p:grpSpPr>
        <a:xfrm>
          <a:off x="0" y="0"/>
          <a:ext cx="0" cy="0"/>
          <a:chOff x="0" y="0"/>
          <a:chExt cx="0" cy="0"/>
        </a:xfrm>
      </p:grpSpPr>
      <p:sp>
        <p:nvSpPr>
          <p:cNvPr id="421" name="Google Shape;421;p51"/>
          <p:cNvSpPr txBox="1"/>
          <p:nvPr>
            <p:ph type="title"/>
          </p:nvPr>
        </p:nvSpPr>
        <p:spPr>
          <a:xfrm>
            <a:off x="1389275" y="645550"/>
            <a:ext cx="58155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TP 6</a:t>
            </a:r>
            <a:endParaRPr sz="2400">
              <a:solidFill>
                <a:srgbClr val="E2001A"/>
              </a:solidFill>
              <a:latin typeface="Roboto"/>
              <a:ea typeface="Roboto"/>
              <a:cs typeface="Roboto"/>
              <a:sym typeface="Roboto"/>
            </a:endParaRPr>
          </a:p>
        </p:txBody>
      </p:sp>
      <p:sp>
        <p:nvSpPr>
          <p:cNvPr id="422" name="Google Shape;422;p51"/>
          <p:cNvSpPr txBox="1"/>
          <p:nvPr/>
        </p:nvSpPr>
        <p:spPr>
          <a:xfrm>
            <a:off x="841000" y="3753525"/>
            <a:ext cx="6767100" cy="8265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1000"/>
              </a:spcAft>
              <a:buNone/>
            </a:pPr>
            <a:r>
              <a:t/>
            </a:r>
            <a:endParaRPr sz="1100">
              <a:solidFill>
                <a:srgbClr val="999999"/>
              </a:solidFill>
              <a:latin typeface="Karla"/>
              <a:ea typeface="Karla"/>
              <a:cs typeface="Karla"/>
              <a:sym typeface="Karla"/>
            </a:endParaRPr>
          </a:p>
        </p:txBody>
      </p:sp>
      <p:sp>
        <p:nvSpPr>
          <p:cNvPr id="423" name="Google Shape;423;p51"/>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24" name="Google Shape;424;p51"/>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425" name="Google Shape;425;p51"/>
          <p:cNvSpPr txBox="1"/>
          <p:nvPr/>
        </p:nvSpPr>
        <p:spPr>
          <a:xfrm>
            <a:off x="437675" y="1590775"/>
            <a:ext cx="67671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600">
                <a:latin typeface="Roboto"/>
                <a:ea typeface="Roboto"/>
                <a:cs typeface="Roboto"/>
                <a:sym typeface="Roboto"/>
              </a:rPr>
              <a:t>Ecrire un algorithme qui demande un nombre de départ, et qui ensuite affiche les dix nombres suivants. Par exemple, si l'utilisateur entre le nombre 17, le programme affichera les nombres de 18 à 27.</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429" name="Shape 429"/>
        <p:cNvGrpSpPr/>
        <p:nvPr/>
      </p:nvGrpSpPr>
      <p:grpSpPr>
        <a:xfrm>
          <a:off x="0" y="0"/>
          <a:ext cx="0" cy="0"/>
          <a:chOff x="0" y="0"/>
          <a:chExt cx="0" cy="0"/>
        </a:xfrm>
      </p:grpSpPr>
      <p:sp>
        <p:nvSpPr>
          <p:cNvPr id="430" name="Google Shape;430;p52"/>
          <p:cNvSpPr txBox="1"/>
          <p:nvPr>
            <p:ph type="title"/>
          </p:nvPr>
        </p:nvSpPr>
        <p:spPr>
          <a:xfrm>
            <a:off x="1389275" y="645550"/>
            <a:ext cx="58155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TP 7</a:t>
            </a:r>
            <a:endParaRPr sz="2400">
              <a:solidFill>
                <a:srgbClr val="E2001A"/>
              </a:solidFill>
              <a:latin typeface="Roboto"/>
              <a:ea typeface="Roboto"/>
              <a:cs typeface="Roboto"/>
              <a:sym typeface="Roboto"/>
            </a:endParaRPr>
          </a:p>
        </p:txBody>
      </p:sp>
      <p:sp>
        <p:nvSpPr>
          <p:cNvPr id="431" name="Google Shape;431;p52"/>
          <p:cNvSpPr txBox="1"/>
          <p:nvPr/>
        </p:nvSpPr>
        <p:spPr>
          <a:xfrm>
            <a:off x="841000" y="3753525"/>
            <a:ext cx="6767100" cy="8265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1000"/>
              </a:spcAft>
              <a:buNone/>
            </a:pPr>
            <a:r>
              <a:t/>
            </a:r>
            <a:endParaRPr sz="1100">
              <a:solidFill>
                <a:srgbClr val="999999"/>
              </a:solidFill>
              <a:latin typeface="Karla"/>
              <a:ea typeface="Karla"/>
              <a:cs typeface="Karla"/>
              <a:sym typeface="Karla"/>
            </a:endParaRPr>
          </a:p>
        </p:txBody>
      </p:sp>
      <p:sp>
        <p:nvSpPr>
          <p:cNvPr id="432" name="Google Shape;432;p52"/>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33" name="Google Shape;433;p52"/>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434" name="Google Shape;434;p52"/>
          <p:cNvSpPr txBox="1"/>
          <p:nvPr/>
        </p:nvSpPr>
        <p:spPr>
          <a:xfrm>
            <a:off x="437675" y="1590775"/>
            <a:ext cx="6767100" cy="387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Ecrivez un programme qui </a:t>
            </a:r>
            <a:r>
              <a:rPr lang="en">
                <a:solidFill>
                  <a:schemeClr val="dk1"/>
                </a:solidFill>
              </a:rPr>
              <a:t>affiche</a:t>
            </a:r>
            <a:r>
              <a:rPr lang="en">
                <a:solidFill>
                  <a:schemeClr val="dk1"/>
                </a:solidFill>
              </a:rPr>
              <a:t> en console les nombres de 1 à n:</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pour les multiples de trois, il affiche "fizz" à la place du nombre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et pour les multiples de cinq de cinq, imprimez "buzz".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Pour les nombres qui sont des multiples multiples à la fois de trois et de cinq, imprimez "fizzbuzz".</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Sinon, il affiche le nombre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457200" rtl="0" algn="l">
              <a:spcBef>
                <a:spcPts val="0"/>
              </a:spcBef>
              <a:spcAft>
                <a:spcPts val="0"/>
              </a:spcAft>
              <a:buClr>
                <a:schemeClr val="dk1"/>
              </a:buClr>
              <a:buSzPts val="1100"/>
              <a:buFont typeface="Arial"/>
              <a:buNone/>
            </a:pPr>
            <a:r>
              <a:rPr lang="en">
                <a:solidFill>
                  <a:schemeClr val="dk1"/>
                </a:solidFill>
              </a:rPr>
              <a:t>Exemple</a:t>
            </a:r>
            <a:endParaRPr>
              <a:solidFill>
                <a:schemeClr val="dk1"/>
              </a:solidFill>
            </a:endParaRPr>
          </a:p>
          <a:p>
            <a:pPr indent="0" lvl="0" marL="457200" rtl="0" algn="l">
              <a:spcBef>
                <a:spcPts val="0"/>
              </a:spcBef>
              <a:spcAft>
                <a:spcPts val="0"/>
              </a:spcAft>
              <a:buClr>
                <a:schemeClr val="dk1"/>
              </a:buClr>
              <a:buSzPts val="1100"/>
              <a:buFont typeface="Arial"/>
              <a:buNone/>
            </a:pPr>
            <a:r>
              <a:rPr lang="en">
                <a:solidFill>
                  <a:schemeClr val="dk1"/>
                </a:solidFill>
              </a:rPr>
              <a:t>Si n = 5</a:t>
            </a:r>
            <a:endParaRPr>
              <a:solidFill>
                <a:schemeClr val="dk1"/>
              </a:solidFill>
            </a:endParaRPr>
          </a:p>
          <a:p>
            <a:pPr indent="0" lvl="0" marL="457200" rtl="0" algn="l">
              <a:spcBef>
                <a:spcPts val="0"/>
              </a:spcBef>
              <a:spcAft>
                <a:spcPts val="0"/>
              </a:spcAft>
              <a:buClr>
                <a:schemeClr val="dk1"/>
              </a:buClr>
              <a:buSzPts val="1100"/>
              <a:buFont typeface="Arial"/>
              <a:buNone/>
            </a:pPr>
            <a:r>
              <a:rPr lang="en">
                <a:solidFill>
                  <a:schemeClr val="dk1"/>
                </a:solidFill>
              </a:rPr>
              <a:t>1</a:t>
            </a:r>
            <a:endParaRPr>
              <a:solidFill>
                <a:schemeClr val="dk1"/>
              </a:solidFill>
            </a:endParaRPr>
          </a:p>
          <a:p>
            <a:pPr indent="0" lvl="0" marL="457200" rtl="0" algn="l">
              <a:spcBef>
                <a:spcPts val="0"/>
              </a:spcBef>
              <a:spcAft>
                <a:spcPts val="0"/>
              </a:spcAft>
              <a:buClr>
                <a:schemeClr val="dk1"/>
              </a:buClr>
              <a:buSzPts val="1100"/>
              <a:buFont typeface="Arial"/>
              <a:buNone/>
            </a:pPr>
            <a:r>
              <a:rPr lang="en">
                <a:solidFill>
                  <a:schemeClr val="dk1"/>
                </a:solidFill>
              </a:rPr>
              <a:t>2</a:t>
            </a:r>
            <a:endParaRPr>
              <a:solidFill>
                <a:schemeClr val="dk1"/>
              </a:solidFill>
            </a:endParaRPr>
          </a:p>
          <a:p>
            <a:pPr indent="0" lvl="0" marL="457200" rtl="0" algn="l">
              <a:spcBef>
                <a:spcPts val="0"/>
              </a:spcBef>
              <a:spcAft>
                <a:spcPts val="0"/>
              </a:spcAft>
              <a:buClr>
                <a:schemeClr val="dk1"/>
              </a:buClr>
              <a:buSzPts val="1100"/>
              <a:buFont typeface="Arial"/>
              <a:buNone/>
            </a:pPr>
            <a:r>
              <a:rPr lang="en">
                <a:solidFill>
                  <a:schemeClr val="dk1"/>
                </a:solidFill>
              </a:rPr>
              <a:t>fizz</a:t>
            </a:r>
            <a:endParaRPr>
              <a:solidFill>
                <a:schemeClr val="dk1"/>
              </a:solidFill>
            </a:endParaRPr>
          </a:p>
          <a:p>
            <a:pPr indent="0" lvl="0" marL="457200" rtl="0" algn="l">
              <a:spcBef>
                <a:spcPts val="0"/>
              </a:spcBef>
              <a:spcAft>
                <a:spcPts val="0"/>
              </a:spcAft>
              <a:buClr>
                <a:schemeClr val="dk1"/>
              </a:buClr>
              <a:buSzPts val="1100"/>
              <a:buFont typeface="Arial"/>
              <a:buNone/>
            </a:pPr>
            <a:r>
              <a:rPr lang="en">
                <a:solidFill>
                  <a:schemeClr val="dk1"/>
                </a:solidFill>
              </a:rPr>
              <a:t>4</a:t>
            </a:r>
            <a:endParaRPr>
              <a:solidFill>
                <a:schemeClr val="dk1"/>
              </a:solidFill>
            </a:endParaRPr>
          </a:p>
          <a:p>
            <a:pPr indent="0" lvl="0" marL="457200" rtl="0" algn="l">
              <a:spcBef>
                <a:spcPts val="0"/>
              </a:spcBef>
              <a:spcAft>
                <a:spcPts val="0"/>
              </a:spcAft>
              <a:buClr>
                <a:schemeClr val="dk1"/>
              </a:buClr>
              <a:buSzPts val="1100"/>
              <a:buFont typeface="Arial"/>
              <a:buNone/>
            </a:pPr>
            <a:r>
              <a:rPr lang="en">
                <a:solidFill>
                  <a:schemeClr val="dk1"/>
                </a:solidFill>
              </a:rPr>
              <a:t>Buzz</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sz="16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99" name="Shape 99"/>
        <p:cNvGrpSpPr/>
        <p:nvPr/>
      </p:nvGrpSpPr>
      <p:grpSpPr>
        <a:xfrm>
          <a:off x="0" y="0"/>
          <a:ext cx="0" cy="0"/>
          <a:chOff x="0" y="0"/>
          <a:chExt cx="0" cy="0"/>
        </a:xfrm>
      </p:grpSpPr>
      <p:sp>
        <p:nvSpPr>
          <p:cNvPr id="100" name="Google Shape;100;p17"/>
          <p:cNvSpPr txBox="1"/>
          <p:nvPr>
            <p:ph type="title"/>
          </p:nvPr>
        </p:nvSpPr>
        <p:spPr>
          <a:xfrm>
            <a:off x="1389275" y="645550"/>
            <a:ext cx="58155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C’est quoi un algorithme</a:t>
            </a:r>
            <a:endParaRPr sz="2400">
              <a:solidFill>
                <a:srgbClr val="E2001A"/>
              </a:solidFill>
              <a:latin typeface="Roboto"/>
              <a:ea typeface="Roboto"/>
              <a:cs typeface="Roboto"/>
              <a:sym typeface="Roboto"/>
            </a:endParaRPr>
          </a:p>
        </p:txBody>
      </p:sp>
      <p:sp>
        <p:nvSpPr>
          <p:cNvPr id="101" name="Google Shape;101;p17"/>
          <p:cNvSpPr txBox="1"/>
          <p:nvPr/>
        </p:nvSpPr>
        <p:spPr>
          <a:xfrm>
            <a:off x="841000" y="3753525"/>
            <a:ext cx="6767100" cy="8265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1000"/>
              </a:spcAft>
              <a:buNone/>
            </a:pPr>
            <a:r>
              <a:t/>
            </a:r>
            <a:endParaRPr sz="1100">
              <a:solidFill>
                <a:srgbClr val="999999"/>
              </a:solidFill>
              <a:latin typeface="Karla"/>
              <a:ea typeface="Karla"/>
              <a:cs typeface="Karla"/>
              <a:sym typeface="Karla"/>
            </a:endParaRPr>
          </a:p>
        </p:txBody>
      </p:sp>
      <p:sp>
        <p:nvSpPr>
          <p:cNvPr id="102" name="Google Shape;102;p17"/>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3" name="Google Shape;103;p17"/>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104" name="Google Shape;104;p17"/>
          <p:cNvSpPr txBox="1"/>
          <p:nvPr/>
        </p:nvSpPr>
        <p:spPr>
          <a:xfrm>
            <a:off x="437675" y="1345175"/>
            <a:ext cx="6767100" cy="318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t>C’est un ensemble ordonné d’instructions/opérations finies dans le but de produire un résultat.</a:t>
            </a:r>
            <a:endParaRPr sz="1500"/>
          </a:p>
          <a:p>
            <a:pPr indent="0" lvl="0" marL="0" rtl="0" algn="l">
              <a:spcBef>
                <a:spcPts val="0"/>
              </a:spcBef>
              <a:spcAft>
                <a:spcPts val="0"/>
              </a:spcAft>
              <a:buNone/>
            </a:pPr>
            <a:r>
              <a:t/>
            </a:r>
            <a:endParaRPr sz="1500"/>
          </a:p>
          <a:p>
            <a:pPr indent="-323850" lvl="0" marL="457200" rtl="0" algn="l">
              <a:spcBef>
                <a:spcPts val="0"/>
              </a:spcBef>
              <a:spcAft>
                <a:spcPts val="0"/>
              </a:spcAft>
              <a:buSzPts val="1500"/>
              <a:buChar char="❏"/>
            </a:pPr>
            <a:r>
              <a:rPr lang="en" sz="1500"/>
              <a:t>Il s’agit d’un </a:t>
            </a:r>
            <a:r>
              <a:rPr lang="en" sz="1500">
                <a:solidFill>
                  <a:srgbClr val="FF0000"/>
                </a:solidFill>
              </a:rPr>
              <a:t>ensemble ordonné d’opérations</a:t>
            </a:r>
            <a:r>
              <a:rPr lang="en" sz="1500"/>
              <a:t>, ce qui signifie qu’il s’agit d’une chaîne d’instructions précises qui doivent être </a:t>
            </a:r>
            <a:r>
              <a:rPr lang="en" sz="1500">
                <a:solidFill>
                  <a:srgbClr val="FF0000"/>
                </a:solidFill>
              </a:rPr>
              <a:t>suivies dans l’ordre</a:t>
            </a:r>
            <a:r>
              <a:rPr lang="en" sz="1500"/>
              <a:t>. Une bonne façon de l’illustrer est avec l’exemple d’une recette de cuisine, qui reste un algorithme simple.</a:t>
            </a:r>
            <a:endParaRPr sz="1500"/>
          </a:p>
          <a:p>
            <a:pPr indent="0" lvl="0" marL="457200" rtl="0" algn="l">
              <a:spcBef>
                <a:spcPts val="0"/>
              </a:spcBef>
              <a:spcAft>
                <a:spcPts val="0"/>
              </a:spcAft>
              <a:buNone/>
            </a:pPr>
            <a:r>
              <a:t/>
            </a:r>
            <a:endParaRPr sz="1500"/>
          </a:p>
          <a:p>
            <a:pPr indent="-323850" lvl="0" marL="457200" rtl="0" algn="l">
              <a:spcBef>
                <a:spcPts val="0"/>
              </a:spcBef>
              <a:spcAft>
                <a:spcPts val="0"/>
              </a:spcAft>
              <a:buSzPts val="1500"/>
              <a:buChar char="❏"/>
            </a:pPr>
            <a:r>
              <a:rPr lang="en" sz="1500"/>
              <a:t>Son objectif est </a:t>
            </a:r>
            <a:r>
              <a:rPr lang="en" sz="1500">
                <a:solidFill>
                  <a:srgbClr val="FF0000"/>
                </a:solidFill>
              </a:rPr>
              <a:t>de résoudre un problème</a:t>
            </a:r>
            <a:r>
              <a:rPr lang="en" sz="1500"/>
              <a:t>, c'est-à-dire il a un </a:t>
            </a:r>
            <a:r>
              <a:rPr lang="en" sz="1500">
                <a:solidFill>
                  <a:srgbClr val="FF0000"/>
                </a:solidFill>
              </a:rPr>
              <a:t>objectif délimité</a:t>
            </a:r>
            <a:r>
              <a:rPr lang="en" sz="1500"/>
              <a:t>. Il ne s’agit pas seulement d’écrire une belle série d’ordre qui ne mènent nulle part, mais plutôt de le faire de manière rationnelle et dans un but précis..</a:t>
            </a:r>
            <a:endParaRPr sz="1500"/>
          </a:p>
          <a:p>
            <a:pPr indent="0" lvl="0" marL="457200" rtl="0" algn="l">
              <a:lnSpc>
                <a:spcPct val="100000"/>
              </a:lnSpc>
              <a:spcBef>
                <a:spcPts val="0"/>
              </a:spcBef>
              <a:spcAft>
                <a:spcPts val="2200"/>
              </a:spcAft>
              <a:buNone/>
            </a:pPr>
            <a:r>
              <a:t/>
            </a:r>
            <a:endParaRPr b="1" sz="1500">
              <a:solidFill>
                <a:schemeClr val="dk2"/>
              </a:solidFill>
              <a:highlight>
                <a:srgbClr val="FFFFFF"/>
              </a:highlight>
              <a:latin typeface="Roboto"/>
              <a:ea typeface="Roboto"/>
              <a:cs typeface="Roboto"/>
              <a:sym typeface="Robo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438" name="Shape 438"/>
        <p:cNvGrpSpPr/>
        <p:nvPr/>
      </p:nvGrpSpPr>
      <p:grpSpPr>
        <a:xfrm>
          <a:off x="0" y="0"/>
          <a:ext cx="0" cy="0"/>
          <a:chOff x="0" y="0"/>
          <a:chExt cx="0" cy="0"/>
        </a:xfrm>
      </p:grpSpPr>
      <p:sp>
        <p:nvSpPr>
          <p:cNvPr id="439" name="Google Shape;439;p53"/>
          <p:cNvSpPr txBox="1"/>
          <p:nvPr>
            <p:ph type="title"/>
          </p:nvPr>
        </p:nvSpPr>
        <p:spPr>
          <a:xfrm>
            <a:off x="1389275" y="645550"/>
            <a:ext cx="58155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TP 8</a:t>
            </a:r>
            <a:endParaRPr sz="2400">
              <a:solidFill>
                <a:srgbClr val="E2001A"/>
              </a:solidFill>
              <a:latin typeface="Roboto"/>
              <a:ea typeface="Roboto"/>
              <a:cs typeface="Roboto"/>
              <a:sym typeface="Roboto"/>
            </a:endParaRPr>
          </a:p>
        </p:txBody>
      </p:sp>
      <p:sp>
        <p:nvSpPr>
          <p:cNvPr id="440" name="Google Shape;440;p53"/>
          <p:cNvSpPr txBox="1"/>
          <p:nvPr/>
        </p:nvSpPr>
        <p:spPr>
          <a:xfrm>
            <a:off x="841000" y="3753525"/>
            <a:ext cx="6767100" cy="8265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1000"/>
              </a:spcAft>
              <a:buNone/>
            </a:pPr>
            <a:r>
              <a:t/>
            </a:r>
            <a:endParaRPr sz="1100">
              <a:solidFill>
                <a:srgbClr val="999999"/>
              </a:solidFill>
              <a:latin typeface="Karla"/>
              <a:ea typeface="Karla"/>
              <a:cs typeface="Karla"/>
              <a:sym typeface="Karla"/>
            </a:endParaRPr>
          </a:p>
        </p:txBody>
      </p:sp>
      <p:sp>
        <p:nvSpPr>
          <p:cNvPr id="441" name="Google Shape;441;p53"/>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42" name="Google Shape;442;p53"/>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443" name="Google Shape;443;p53"/>
          <p:cNvSpPr txBox="1"/>
          <p:nvPr/>
        </p:nvSpPr>
        <p:spPr>
          <a:xfrm>
            <a:off x="437675" y="1590775"/>
            <a:ext cx="6767100" cy="289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600">
                <a:latin typeface="Roboto"/>
                <a:ea typeface="Roboto"/>
                <a:cs typeface="Roboto"/>
                <a:sym typeface="Roboto"/>
              </a:rPr>
              <a:t>Ecrire un algorithme qui demande un nombre de départ, et qui ensuite écrit la table de multiplication de ce nombre, présentée comme suit (cas où l'utilisateur entre le nombre 7) :</a:t>
            </a:r>
            <a:endParaRPr sz="16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600">
                <a:latin typeface="Roboto"/>
                <a:ea typeface="Roboto"/>
                <a:cs typeface="Roboto"/>
                <a:sym typeface="Roboto"/>
              </a:rPr>
              <a:t>Table de 7 :</a:t>
            </a:r>
            <a:endParaRPr sz="16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6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600">
                <a:latin typeface="Roboto"/>
                <a:ea typeface="Roboto"/>
                <a:cs typeface="Roboto"/>
                <a:sym typeface="Roboto"/>
              </a:rPr>
              <a:t>7 x 1 = 7</a:t>
            </a:r>
            <a:endParaRPr sz="16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600">
                <a:latin typeface="Roboto"/>
                <a:ea typeface="Roboto"/>
                <a:cs typeface="Roboto"/>
                <a:sym typeface="Roboto"/>
              </a:rPr>
              <a:t>7 x 2 = 14</a:t>
            </a:r>
            <a:endParaRPr sz="16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600">
                <a:latin typeface="Roboto"/>
                <a:ea typeface="Roboto"/>
                <a:cs typeface="Roboto"/>
                <a:sym typeface="Roboto"/>
              </a:rPr>
              <a:t>7 x 3 = 21</a:t>
            </a:r>
            <a:endParaRPr sz="16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600">
                <a:latin typeface="Roboto"/>
                <a:ea typeface="Roboto"/>
                <a:cs typeface="Roboto"/>
                <a:sym typeface="Roboto"/>
              </a:rPr>
              <a:t>…</a:t>
            </a:r>
            <a:endParaRPr sz="16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600">
                <a:latin typeface="Roboto"/>
                <a:ea typeface="Roboto"/>
                <a:cs typeface="Roboto"/>
                <a:sym typeface="Roboto"/>
              </a:rPr>
              <a:t>7 x 10 = 70</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447" name="Shape 447"/>
        <p:cNvGrpSpPr/>
        <p:nvPr/>
      </p:nvGrpSpPr>
      <p:grpSpPr>
        <a:xfrm>
          <a:off x="0" y="0"/>
          <a:ext cx="0" cy="0"/>
          <a:chOff x="0" y="0"/>
          <a:chExt cx="0" cy="0"/>
        </a:xfrm>
      </p:grpSpPr>
      <p:sp>
        <p:nvSpPr>
          <p:cNvPr id="448" name="Google Shape;448;p54"/>
          <p:cNvSpPr txBox="1"/>
          <p:nvPr>
            <p:ph type="title"/>
          </p:nvPr>
        </p:nvSpPr>
        <p:spPr>
          <a:xfrm>
            <a:off x="1389275" y="645550"/>
            <a:ext cx="58155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TP 9</a:t>
            </a:r>
            <a:endParaRPr sz="2400">
              <a:solidFill>
                <a:srgbClr val="E2001A"/>
              </a:solidFill>
              <a:latin typeface="Roboto"/>
              <a:ea typeface="Roboto"/>
              <a:cs typeface="Roboto"/>
              <a:sym typeface="Roboto"/>
            </a:endParaRPr>
          </a:p>
        </p:txBody>
      </p:sp>
      <p:sp>
        <p:nvSpPr>
          <p:cNvPr id="449" name="Google Shape;449;p54"/>
          <p:cNvSpPr txBox="1"/>
          <p:nvPr/>
        </p:nvSpPr>
        <p:spPr>
          <a:xfrm>
            <a:off x="841000" y="3753525"/>
            <a:ext cx="6767100" cy="8265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1000"/>
              </a:spcAft>
              <a:buNone/>
            </a:pPr>
            <a:r>
              <a:t/>
            </a:r>
            <a:endParaRPr sz="1100">
              <a:solidFill>
                <a:srgbClr val="999999"/>
              </a:solidFill>
              <a:latin typeface="Karla"/>
              <a:ea typeface="Karla"/>
              <a:cs typeface="Karla"/>
              <a:sym typeface="Karla"/>
            </a:endParaRPr>
          </a:p>
        </p:txBody>
      </p:sp>
      <p:sp>
        <p:nvSpPr>
          <p:cNvPr id="450" name="Google Shape;450;p54"/>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51" name="Google Shape;451;p54"/>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452" name="Google Shape;452;p54"/>
          <p:cNvSpPr txBox="1"/>
          <p:nvPr/>
        </p:nvSpPr>
        <p:spPr>
          <a:xfrm>
            <a:off x="437675" y="1590775"/>
            <a:ext cx="6767100" cy="332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Ecrire un algorithme qui permettra de calculer plusieurs tables de multiplication.</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On va d’abord demander à l’utilisateur de saisir le 1er nombre dont il faut connaître la table de multiple, ensuite on lui demandera le dernier nombre.</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Si par exemple le premier nombre est 3 et le dernier 8, on va afficher toutes les tables de multiplications de</a:t>
            </a:r>
            <a:r>
              <a:rPr b="1" lang="en" sz="1200">
                <a:latin typeface="Roboto"/>
                <a:ea typeface="Roboto"/>
                <a:cs typeface="Roboto"/>
                <a:sym typeface="Roboto"/>
              </a:rPr>
              <a:t> </a:t>
            </a:r>
            <a:r>
              <a:rPr b="1" lang="en" sz="1200">
                <a:solidFill>
                  <a:srgbClr val="FF0000"/>
                </a:solidFill>
                <a:latin typeface="Roboto"/>
                <a:ea typeface="Roboto"/>
                <a:cs typeface="Roboto"/>
                <a:sym typeface="Roboto"/>
              </a:rPr>
              <a:t>3 à 8</a:t>
            </a:r>
            <a:r>
              <a:rPr lang="en" sz="1200">
                <a:latin typeface="Roboto"/>
                <a:ea typeface="Roboto"/>
                <a:cs typeface="Roboto"/>
                <a:sym typeface="Roboto"/>
              </a:rPr>
              <a:t>, donc : </a:t>
            </a:r>
            <a:r>
              <a:rPr b="1" lang="en" sz="1200">
                <a:solidFill>
                  <a:srgbClr val="FF0000"/>
                </a:solidFill>
                <a:latin typeface="Roboto"/>
                <a:ea typeface="Roboto"/>
                <a:cs typeface="Roboto"/>
                <a:sym typeface="Roboto"/>
              </a:rPr>
              <a:t>3,4,5,6,7,8</a:t>
            </a:r>
            <a:endParaRPr b="1" sz="1200">
              <a:solidFill>
                <a:srgbClr val="FF0000"/>
              </a:solidFill>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Après on demandera à l’utilisateur d’entre le premier nombre et le dernier nombre à multiplier.</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Si par exemple il saisit comme premier </a:t>
            </a:r>
            <a:r>
              <a:rPr b="1" lang="en" sz="1200">
                <a:solidFill>
                  <a:schemeClr val="accent1"/>
                </a:solidFill>
                <a:latin typeface="Roboto"/>
                <a:ea typeface="Roboto"/>
                <a:cs typeface="Roboto"/>
                <a:sym typeface="Roboto"/>
              </a:rPr>
              <a:t>nombre 3 et dernier nombre 7</a:t>
            </a:r>
            <a:r>
              <a:rPr lang="en" sz="1200">
                <a:latin typeface="Roboto"/>
                <a:ea typeface="Roboto"/>
                <a:cs typeface="Roboto"/>
                <a:sym typeface="Roboto"/>
              </a:rPr>
              <a:t>, on aura;</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rPr b="1" lang="en" sz="1200">
                <a:solidFill>
                  <a:srgbClr val="FF0000"/>
                </a:solidFill>
                <a:latin typeface="Roboto"/>
                <a:ea typeface="Roboto"/>
                <a:cs typeface="Roboto"/>
                <a:sym typeface="Roboto"/>
              </a:rPr>
              <a:t>3</a:t>
            </a:r>
            <a:r>
              <a:rPr b="1" lang="en" sz="1200">
                <a:latin typeface="Roboto"/>
                <a:ea typeface="Roboto"/>
                <a:cs typeface="Roboto"/>
                <a:sym typeface="Roboto"/>
              </a:rPr>
              <a:t> x </a:t>
            </a:r>
            <a:r>
              <a:rPr b="1" lang="en" sz="1200">
                <a:solidFill>
                  <a:schemeClr val="accent1"/>
                </a:solidFill>
                <a:latin typeface="Roboto"/>
                <a:ea typeface="Roboto"/>
                <a:cs typeface="Roboto"/>
                <a:sym typeface="Roboto"/>
              </a:rPr>
              <a:t>3</a:t>
            </a:r>
            <a:r>
              <a:rPr b="1" lang="en" sz="1200">
                <a:latin typeface="Roboto"/>
                <a:ea typeface="Roboto"/>
                <a:cs typeface="Roboto"/>
                <a:sym typeface="Roboto"/>
              </a:rPr>
              <a:t> = 9	</a:t>
            </a:r>
            <a:r>
              <a:rPr b="1" lang="en" sz="1200">
                <a:solidFill>
                  <a:srgbClr val="FF0000"/>
                </a:solidFill>
                <a:latin typeface="Roboto"/>
                <a:ea typeface="Roboto"/>
                <a:cs typeface="Roboto"/>
                <a:sym typeface="Roboto"/>
              </a:rPr>
              <a:t>4 </a:t>
            </a:r>
            <a:r>
              <a:rPr b="1" lang="en" sz="1200">
                <a:latin typeface="Roboto"/>
                <a:ea typeface="Roboto"/>
                <a:cs typeface="Roboto"/>
                <a:sym typeface="Roboto"/>
              </a:rPr>
              <a:t>x </a:t>
            </a:r>
            <a:r>
              <a:rPr b="1" lang="en" sz="1200">
                <a:solidFill>
                  <a:schemeClr val="accent1"/>
                </a:solidFill>
                <a:latin typeface="Roboto"/>
                <a:ea typeface="Roboto"/>
                <a:cs typeface="Roboto"/>
                <a:sym typeface="Roboto"/>
              </a:rPr>
              <a:t>3</a:t>
            </a:r>
            <a:r>
              <a:rPr b="1" lang="en" sz="1200">
                <a:latin typeface="Roboto"/>
                <a:ea typeface="Roboto"/>
                <a:cs typeface="Roboto"/>
                <a:sym typeface="Roboto"/>
              </a:rPr>
              <a:t> = 12	…</a:t>
            </a:r>
            <a:r>
              <a:rPr b="1" lang="en" sz="1200">
                <a:latin typeface="Roboto"/>
                <a:ea typeface="Roboto"/>
                <a:cs typeface="Roboto"/>
                <a:sym typeface="Roboto"/>
              </a:rPr>
              <a:t>	</a:t>
            </a:r>
            <a:r>
              <a:rPr b="1" lang="en" sz="1200">
                <a:solidFill>
                  <a:srgbClr val="FF0000"/>
                </a:solidFill>
                <a:latin typeface="Roboto"/>
                <a:ea typeface="Roboto"/>
                <a:cs typeface="Roboto"/>
                <a:sym typeface="Roboto"/>
              </a:rPr>
              <a:t>8</a:t>
            </a:r>
            <a:r>
              <a:rPr b="1" lang="en" sz="1200">
                <a:latin typeface="Roboto"/>
                <a:ea typeface="Roboto"/>
                <a:cs typeface="Roboto"/>
                <a:sym typeface="Roboto"/>
              </a:rPr>
              <a:t> x </a:t>
            </a:r>
            <a:r>
              <a:rPr b="1" lang="en" sz="1200">
                <a:solidFill>
                  <a:schemeClr val="accent1"/>
                </a:solidFill>
                <a:latin typeface="Roboto"/>
                <a:ea typeface="Roboto"/>
                <a:cs typeface="Roboto"/>
                <a:sym typeface="Roboto"/>
              </a:rPr>
              <a:t>3</a:t>
            </a:r>
            <a:r>
              <a:rPr b="1" lang="en" sz="1200">
                <a:latin typeface="Roboto"/>
                <a:ea typeface="Roboto"/>
                <a:cs typeface="Roboto"/>
                <a:sym typeface="Roboto"/>
              </a:rPr>
              <a:t> = 24</a:t>
            </a:r>
            <a:endParaRPr b="1" sz="1200">
              <a:latin typeface="Roboto"/>
              <a:ea typeface="Roboto"/>
              <a:cs typeface="Roboto"/>
              <a:sym typeface="Roboto"/>
            </a:endParaRPr>
          </a:p>
          <a:p>
            <a:pPr indent="0" lvl="0" marL="0" rtl="0" algn="l">
              <a:spcBef>
                <a:spcPts val="0"/>
              </a:spcBef>
              <a:spcAft>
                <a:spcPts val="0"/>
              </a:spcAft>
              <a:buNone/>
            </a:pPr>
            <a:r>
              <a:rPr b="1" lang="en" sz="1200">
                <a:solidFill>
                  <a:srgbClr val="E2001A"/>
                </a:solidFill>
                <a:latin typeface="Roboto"/>
                <a:ea typeface="Roboto"/>
                <a:cs typeface="Roboto"/>
                <a:sym typeface="Roboto"/>
              </a:rPr>
              <a:t>3 </a:t>
            </a:r>
            <a:r>
              <a:rPr b="1" lang="en" sz="1200">
                <a:latin typeface="Roboto"/>
                <a:ea typeface="Roboto"/>
                <a:cs typeface="Roboto"/>
                <a:sym typeface="Roboto"/>
              </a:rPr>
              <a:t>x </a:t>
            </a:r>
            <a:r>
              <a:rPr b="1" lang="en" sz="1200">
                <a:solidFill>
                  <a:schemeClr val="accent1"/>
                </a:solidFill>
                <a:latin typeface="Roboto"/>
                <a:ea typeface="Roboto"/>
                <a:cs typeface="Roboto"/>
                <a:sym typeface="Roboto"/>
              </a:rPr>
              <a:t>4</a:t>
            </a:r>
            <a:r>
              <a:rPr b="1" lang="en" sz="1200">
                <a:latin typeface="Roboto"/>
                <a:ea typeface="Roboto"/>
                <a:cs typeface="Roboto"/>
                <a:sym typeface="Roboto"/>
              </a:rPr>
              <a:t> = 12	</a:t>
            </a:r>
            <a:r>
              <a:rPr b="1" lang="en" sz="1200">
                <a:solidFill>
                  <a:srgbClr val="FF0000"/>
                </a:solidFill>
                <a:latin typeface="Roboto"/>
                <a:ea typeface="Roboto"/>
                <a:cs typeface="Roboto"/>
                <a:sym typeface="Roboto"/>
              </a:rPr>
              <a:t>4 </a:t>
            </a:r>
            <a:r>
              <a:rPr b="1" lang="en" sz="1200">
                <a:latin typeface="Roboto"/>
                <a:ea typeface="Roboto"/>
                <a:cs typeface="Roboto"/>
                <a:sym typeface="Roboto"/>
              </a:rPr>
              <a:t>x </a:t>
            </a:r>
            <a:r>
              <a:rPr b="1" lang="en" sz="1200">
                <a:solidFill>
                  <a:schemeClr val="accent1"/>
                </a:solidFill>
                <a:latin typeface="Roboto"/>
                <a:ea typeface="Roboto"/>
                <a:cs typeface="Roboto"/>
                <a:sym typeface="Roboto"/>
              </a:rPr>
              <a:t>4</a:t>
            </a:r>
            <a:r>
              <a:rPr b="1" lang="en" sz="1200">
                <a:latin typeface="Roboto"/>
                <a:ea typeface="Roboto"/>
                <a:cs typeface="Roboto"/>
                <a:sym typeface="Roboto"/>
              </a:rPr>
              <a:t> = 14	…	</a:t>
            </a:r>
            <a:r>
              <a:rPr b="1" lang="en" sz="1200">
                <a:solidFill>
                  <a:srgbClr val="FF0000"/>
                </a:solidFill>
                <a:latin typeface="Roboto"/>
                <a:ea typeface="Roboto"/>
                <a:cs typeface="Roboto"/>
                <a:sym typeface="Roboto"/>
              </a:rPr>
              <a:t>8</a:t>
            </a:r>
            <a:r>
              <a:rPr b="1" lang="en" sz="1200">
                <a:latin typeface="Roboto"/>
                <a:ea typeface="Roboto"/>
                <a:cs typeface="Roboto"/>
                <a:sym typeface="Roboto"/>
              </a:rPr>
              <a:t> x </a:t>
            </a:r>
            <a:r>
              <a:rPr b="1" lang="en" sz="1200">
                <a:solidFill>
                  <a:schemeClr val="accent1"/>
                </a:solidFill>
                <a:latin typeface="Roboto"/>
                <a:ea typeface="Roboto"/>
                <a:cs typeface="Roboto"/>
                <a:sym typeface="Roboto"/>
              </a:rPr>
              <a:t>4</a:t>
            </a:r>
            <a:r>
              <a:rPr b="1" lang="en" sz="1200">
                <a:latin typeface="Roboto"/>
                <a:ea typeface="Roboto"/>
                <a:cs typeface="Roboto"/>
                <a:sym typeface="Roboto"/>
              </a:rPr>
              <a:t> = 32</a:t>
            </a:r>
            <a:endParaRPr b="1" sz="1200">
              <a:latin typeface="Roboto"/>
              <a:ea typeface="Roboto"/>
              <a:cs typeface="Roboto"/>
              <a:sym typeface="Roboto"/>
            </a:endParaRPr>
          </a:p>
          <a:p>
            <a:pPr indent="0" lvl="0" marL="0" rtl="0" algn="l">
              <a:spcBef>
                <a:spcPts val="0"/>
              </a:spcBef>
              <a:spcAft>
                <a:spcPts val="0"/>
              </a:spcAft>
              <a:buNone/>
            </a:pPr>
            <a:r>
              <a:rPr b="1" lang="en" sz="1200">
                <a:solidFill>
                  <a:srgbClr val="FF0000"/>
                </a:solidFill>
                <a:latin typeface="Roboto"/>
                <a:ea typeface="Roboto"/>
                <a:cs typeface="Roboto"/>
                <a:sym typeface="Roboto"/>
              </a:rPr>
              <a:t>3</a:t>
            </a:r>
            <a:r>
              <a:rPr b="1" lang="en" sz="1200">
                <a:latin typeface="Roboto"/>
                <a:ea typeface="Roboto"/>
                <a:cs typeface="Roboto"/>
                <a:sym typeface="Roboto"/>
              </a:rPr>
              <a:t> x </a:t>
            </a:r>
            <a:r>
              <a:rPr b="1" lang="en" sz="1200">
                <a:solidFill>
                  <a:schemeClr val="accent1"/>
                </a:solidFill>
                <a:latin typeface="Roboto"/>
                <a:ea typeface="Roboto"/>
                <a:cs typeface="Roboto"/>
                <a:sym typeface="Roboto"/>
              </a:rPr>
              <a:t>5</a:t>
            </a:r>
            <a:r>
              <a:rPr b="1" lang="en" sz="1200">
                <a:latin typeface="Roboto"/>
                <a:ea typeface="Roboto"/>
                <a:cs typeface="Roboto"/>
                <a:sym typeface="Roboto"/>
              </a:rPr>
              <a:t> =15	</a:t>
            </a:r>
            <a:r>
              <a:rPr b="1" lang="en" sz="1200">
                <a:solidFill>
                  <a:srgbClr val="FF0000"/>
                </a:solidFill>
                <a:latin typeface="Roboto"/>
                <a:ea typeface="Roboto"/>
                <a:cs typeface="Roboto"/>
                <a:sym typeface="Roboto"/>
              </a:rPr>
              <a:t>4 </a:t>
            </a:r>
            <a:r>
              <a:rPr b="1" lang="en" sz="1200">
                <a:latin typeface="Roboto"/>
                <a:ea typeface="Roboto"/>
                <a:cs typeface="Roboto"/>
                <a:sym typeface="Roboto"/>
              </a:rPr>
              <a:t>x </a:t>
            </a:r>
            <a:r>
              <a:rPr b="1" lang="en" sz="1200">
                <a:solidFill>
                  <a:schemeClr val="accent1"/>
                </a:solidFill>
                <a:latin typeface="Roboto"/>
                <a:ea typeface="Roboto"/>
                <a:cs typeface="Roboto"/>
                <a:sym typeface="Roboto"/>
              </a:rPr>
              <a:t>5</a:t>
            </a:r>
            <a:r>
              <a:rPr b="1" lang="en" sz="1200">
                <a:latin typeface="Roboto"/>
                <a:ea typeface="Roboto"/>
                <a:cs typeface="Roboto"/>
                <a:sym typeface="Roboto"/>
              </a:rPr>
              <a:t> = 20	…	</a:t>
            </a:r>
            <a:r>
              <a:rPr b="1" lang="en" sz="1200">
                <a:solidFill>
                  <a:srgbClr val="FF0000"/>
                </a:solidFill>
                <a:latin typeface="Roboto"/>
                <a:ea typeface="Roboto"/>
                <a:cs typeface="Roboto"/>
                <a:sym typeface="Roboto"/>
              </a:rPr>
              <a:t>8</a:t>
            </a:r>
            <a:r>
              <a:rPr b="1" lang="en" sz="1200">
                <a:latin typeface="Roboto"/>
                <a:ea typeface="Roboto"/>
                <a:cs typeface="Roboto"/>
                <a:sym typeface="Roboto"/>
              </a:rPr>
              <a:t> x </a:t>
            </a:r>
            <a:r>
              <a:rPr b="1" lang="en" sz="1200">
                <a:solidFill>
                  <a:schemeClr val="accent1"/>
                </a:solidFill>
                <a:latin typeface="Roboto"/>
                <a:ea typeface="Roboto"/>
                <a:cs typeface="Roboto"/>
                <a:sym typeface="Roboto"/>
              </a:rPr>
              <a:t>5</a:t>
            </a:r>
            <a:r>
              <a:rPr b="1" lang="en" sz="1200">
                <a:latin typeface="Roboto"/>
                <a:ea typeface="Roboto"/>
                <a:cs typeface="Roboto"/>
                <a:sym typeface="Roboto"/>
              </a:rPr>
              <a:t> = 40</a:t>
            </a:r>
            <a:endParaRPr b="1" sz="1200">
              <a:latin typeface="Roboto"/>
              <a:ea typeface="Roboto"/>
              <a:cs typeface="Roboto"/>
              <a:sym typeface="Roboto"/>
            </a:endParaRPr>
          </a:p>
          <a:p>
            <a:pPr indent="0" lvl="0" marL="0" rtl="0" algn="l">
              <a:spcBef>
                <a:spcPts val="0"/>
              </a:spcBef>
              <a:spcAft>
                <a:spcPts val="0"/>
              </a:spcAft>
              <a:buNone/>
            </a:pPr>
            <a:r>
              <a:rPr b="1" lang="en" sz="1200">
                <a:solidFill>
                  <a:srgbClr val="FF0000"/>
                </a:solidFill>
                <a:latin typeface="Roboto"/>
                <a:ea typeface="Roboto"/>
                <a:cs typeface="Roboto"/>
                <a:sym typeface="Roboto"/>
              </a:rPr>
              <a:t>3</a:t>
            </a:r>
            <a:r>
              <a:rPr b="1" lang="en" sz="1200">
                <a:latin typeface="Roboto"/>
                <a:ea typeface="Roboto"/>
                <a:cs typeface="Roboto"/>
                <a:sym typeface="Roboto"/>
              </a:rPr>
              <a:t> x </a:t>
            </a:r>
            <a:r>
              <a:rPr b="1" lang="en" sz="1200">
                <a:solidFill>
                  <a:schemeClr val="accent1"/>
                </a:solidFill>
                <a:latin typeface="Roboto"/>
                <a:ea typeface="Roboto"/>
                <a:cs typeface="Roboto"/>
                <a:sym typeface="Roboto"/>
              </a:rPr>
              <a:t>6</a:t>
            </a:r>
            <a:r>
              <a:rPr b="1" lang="en" sz="1200">
                <a:latin typeface="Roboto"/>
                <a:ea typeface="Roboto"/>
                <a:cs typeface="Roboto"/>
                <a:sym typeface="Roboto"/>
              </a:rPr>
              <a:t> = 18	</a:t>
            </a:r>
            <a:r>
              <a:rPr b="1" lang="en" sz="1200">
                <a:solidFill>
                  <a:srgbClr val="FF0000"/>
                </a:solidFill>
                <a:latin typeface="Roboto"/>
                <a:ea typeface="Roboto"/>
                <a:cs typeface="Roboto"/>
                <a:sym typeface="Roboto"/>
              </a:rPr>
              <a:t>4 </a:t>
            </a:r>
            <a:r>
              <a:rPr b="1" lang="en" sz="1200">
                <a:latin typeface="Roboto"/>
                <a:ea typeface="Roboto"/>
                <a:cs typeface="Roboto"/>
                <a:sym typeface="Roboto"/>
              </a:rPr>
              <a:t>x </a:t>
            </a:r>
            <a:r>
              <a:rPr b="1" lang="en" sz="1200">
                <a:solidFill>
                  <a:schemeClr val="accent1"/>
                </a:solidFill>
                <a:latin typeface="Roboto"/>
                <a:ea typeface="Roboto"/>
                <a:cs typeface="Roboto"/>
                <a:sym typeface="Roboto"/>
              </a:rPr>
              <a:t>6</a:t>
            </a:r>
            <a:r>
              <a:rPr b="1" lang="en" sz="1200">
                <a:latin typeface="Roboto"/>
                <a:ea typeface="Roboto"/>
                <a:cs typeface="Roboto"/>
                <a:sym typeface="Roboto"/>
              </a:rPr>
              <a:t> = 24	…	</a:t>
            </a:r>
            <a:r>
              <a:rPr b="1" lang="en" sz="1200">
                <a:solidFill>
                  <a:srgbClr val="FF0000"/>
                </a:solidFill>
                <a:latin typeface="Roboto"/>
                <a:ea typeface="Roboto"/>
                <a:cs typeface="Roboto"/>
                <a:sym typeface="Roboto"/>
              </a:rPr>
              <a:t>8 </a:t>
            </a:r>
            <a:r>
              <a:rPr b="1" lang="en" sz="1200">
                <a:latin typeface="Roboto"/>
                <a:ea typeface="Roboto"/>
                <a:cs typeface="Roboto"/>
                <a:sym typeface="Roboto"/>
              </a:rPr>
              <a:t>x </a:t>
            </a:r>
            <a:r>
              <a:rPr b="1" lang="en" sz="1200">
                <a:solidFill>
                  <a:schemeClr val="accent1"/>
                </a:solidFill>
                <a:latin typeface="Roboto"/>
                <a:ea typeface="Roboto"/>
                <a:cs typeface="Roboto"/>
                <a:sym typeface="Roboto"/>
              </a:rPr>
              <a:t>6</a:t>
            </a:r>
            <a:r>
              <a:rPr b="1" lang="en" sz="1200">
                <a:latin typeface="Roboto"/>
                <a:ea typeface="Roboto"/>
                <a:cs typeface="Roboto"/>
                <a:sym typeface="Roboto"/>
              </a:rPr>
              <a:t> = 48</a:t>
            </a:r>
            <a:endParaRPr b="1" sz="1200">
              <a:latin typeface="Roboto"/>
              <a:ea typeface="Roboto"/>
              <a:cs typeface="Roboto"/>
              <a:sym typeface="Roboto"/>
            </a:endParaRPr>
          </a:p>
          <a:p>
            <a:pPr indent="0" lvl="0" marL="0" rtl="0" algn="l">
              <a:spcBef>
                <a:spcPts val="0"/>
              </a:spcBef>
              <a:spcAft>
                <a:spcPts val="0"/>
              </a:spcAft>
              <a:buNone/>
            </a:pPr>
            <a:r>
              <a:rPr b="1" lang="en" sz="1200">
                <a:solidFill>
                  <a:srgbClr val="FF0000"/>
                </a:solidFill>
                <a:latin typeface="Roboto"/>
                <a:ea typeface="Roboto"/>
                <a:cs typeface="Roboto"/>
                <a:sym typeface="Roboto"/>
              </a:rPr>
              <a:t>3 </a:t>
            </a:r>
            <a:r>
              <a:rPr b="1" lang="en" sz="1200">
                <a:latin typeface="Roboto"/>
                <a:ea typeface="Roboto"/>
                <a:cs typeface="Roboto"/>
                <a:sym typeface="Roboto"/>
              </a:rPr>
              <a:t>x </a:t>
            </a:r>
            <a:r>
              <a:rPr b="1" lang="en" sz="1200">
                <a:solidFill>
                  <a:schemeClr val="accent1"/>
                </a:solidFill>
                <a:latin typeface="Roboto"/>
                <a:ea typeface="Roboto"/>
                <a:cs typeface="Roboto"/>
                <a:sym typeface="Roboto"/>
              </a:rPr>
              <a:t>7</a:t>
            </a:r>
            <a:r>
              <a:rPr b="1" lang="en" sz="1200">
                <a:latin typeface="Roboto"/>
                <a:ea typeface="Roboto"/>
                <a:cs typeface="Roboto"/>
                <a:sym typeface="Roboto"/>
              </a:rPr>
              <a:t> = 21	</a:t>
            </a:r>
            <a:r>
              <a:rPr b="1" lang="en" sz="1200">
                <a:solidFill>
                  <a:srgbClr val="FF0000"/>
                </a:solidFill>
                <a:latin typeface="Roboto"/>
                <a:ea typeface="Roboto"/>
                <a:cs typeface="Roboto"/>
                <a:sym typeface="Roboto"/>
              </a:rPr>
              <a:t>4 </a:t>
            </a:r>
            <a:r>
              <a:rPr b="1" lang="en" sz="1200">
                <a:latin typeface="Roboto"/>
                <a:ea typeface="Roboto"/>
                <a:cs typeface="Roboto"/>
                <a:sym typeface="Roboto"/>
              </a:rPr>
              <a:t>x </a:t>
            </a:r>
            <a:r>
              <a:rPr b="1" lang="en" sz="1200">
                <a:solidFill>
                  <a:schemeClr val="accent1"/>
                </a:solidFill>
                <a:latin typeface="Roboto"/>
                <a:ea typeface="Roboto"/>
                <a:cs typeface="Roboto"/>
                <a:sym typeface="Roboto"/>
              </a:rPr>
              <a:t>7</a:t>
            </a:r>
            <a:r>
              <a:rPr b="1" lang="en" sz="1200">
                <a:latin typeface="Roboto"/>
                <a:ea typeface="Roboto"/>
                <a:cs typeface="Roboto"/>
                <a:sym typeface="Roboto"/>
              </a:rPr>
              <a:t> = 28	…	</a:t>
            </a:r>
            <a:r>
              <a:rPr b="1" lang="en" sz="1200">
                <a:solidFill>
                  <a:srgbClr val="FF0000"/>
                </a:solidFill>
                <a:latin typeface="Roboto"/>
                <a:ea typeface="Roboto"/>
                <a:cs typeface="Roboto"/>
                <a:sym typeface="Roboto"/>
              </a:rPr>
              <a:t>8</a:t>
            </a:r>
            <a:r>
              <a:rPr b="1" lang="en" sz="1200">
                <a:latin typeface="Roboto"/>
                <a:ea typeface="Roboto"/>
                <a:cs typeface="Roboto"/>
                <a:sym typeface="Roboto"/>
              </a:rPr>
              <a:t> x </a:t>
            </a:r>
            <a:r>
              <a:rPr b="1" lang="en" sz="1200">
                <a:solidFill>
                  <a:schemeClr val="accent1"/>
                </a:solidFill>
                <a:latin typeface="Roboto"/>
                <a:ea typeface="Roboto"/>
                <a:cs typeface="Roboto"/>
                <a:sym typeface="Roboto"/>
              </a:rPr>
              <a:t>7</a:t>
            </a:r>
            <a:r>
              <a:rPr b="1" lang="en" sz="1200">
                <a:latin typeface="Roboto"/>
                <a:ea typeface="Roboto"/>
                <a:cs typeface="Roboto"/>
                <a:sym typeface="Roboto"/>
              </a:rPr>
              <a:t> = 56</a:t>
            </a:r>
            <a:endParaRPr b="1" sz="1200">
              <a:latin typeface="Roboto"/>
              <a:ea typeface="Roboto"/>
              <a:cs typeface="Roboto"/>
              <a:sym typeface="Robot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456" name="Shape 456"/>
        <p:cNvGrpSpPr/>
        <p:nvPr/>
      </p:nvGrpSpPr>
      <p:grpSpPr>
        <a:xfrm>
          <a:off x="0" y="0"/>
          <a:ext cx="0" cy="0"/>
          <a:chOff x="0" y="0"/>
          <a:chExt cx="0" cy="0"/>
        </a:xfrm>
      </p:grpSpPr>
      <p:sp>
        <p:nvSpPr>
          <p:cNvPr id="457" name="Google Shape;457;p55"/>
          <p:cNvSpPr txBox="1"/>
          <p:nvPr>
            <p:ph type="title"/>
          </p:nvPr>
        </p:nvSpPr>
        <p:spPr>
          <a:xfrm>
            <a:off x="1389275" y="645550"/>
            <a:ext cx="58155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Manipulation des chaines</a:t>
            </a:r>
            <a:endParaRPr sz="2400">
              <a:solidFill>
                <a:srgbClr val="E2001A"/>
              </a:solidFill>
              <a:latin typeface="Roboto"/>
              <a:ea typeface="Roboto"/>
              <a:cs typeface="Roboto"/>
              <a:sym typeface="Roboto"/>
            </a:endParaRPr>
          </a:p>
        </p:txBody>
      </p:sp>
      <p:sp>
        <p:nvSpPr>
          <p:cNvPr id="458" name="Google Shape;458;p55"/>
          <p:cNvSpPr txBox="1"/>
          <p:nvPr/>
        </p:nvSpPr>
        <p:spPr>
          <a:xfrm>
            <a:off x="841000" y="3753525"/>
            <a:ext cx="6767100" cy="8265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1000"/>
              </a:spcAft>
              <a:buNone/>
            </a:pPr>
            <a:r>
              <a:t/>
            </a:r>
            <a:endParaRPr sz="1100">
              <a:solidFill>
                <a:srgbClr val="999999"/>
              </a:solidFill>
              <a:latin typeface="Karla"/>
              <a:ea typeface="Karla"/>
              <a:cs typeface="Karla"/>
              <a:sym typeface="Karla"/>
            </a:endParaRPr>
          </a:p>
        </p:txBody>
      </p:sp>
      <p:sp>
        <p:nvSpPr>
          <p:cNvPr id="459" name="Google Shape;459;p55"/>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60" name="Google Shape;460;p55"/>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461" name="Google Shape;461;p55"/>
          <p:cNvSpPr txBox="1"/>
          <p:nvPr/>
        </p:nvSpPr>
        <p:spPr>
          <a:xfrm>
            <a:off x="437675" y="1285975"/>
            <a:ext cx="6767100" cy="31605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600"/>
              </a:spcBef>
              <a:spcAft>
                <a:spcPts val="0"/>
              </a:spcAft>
              <a:buClr>
                <a:schemeClr val="dk1"/>
              </a:buClr>
              <a:buSzPts val="1500"/>
              <a:buFont typeface="Roboto"/>
              <a:buChar char="❏"/>
            </a:pPr>
            <a:r>
              <a:rPr b="1" lang="en" sz="1500">
                <a:solidFill>
                  <a:srgbClr val="E2001A"/>
                </a:solidFill>
                <a:highlight>
                  <a:srgbClr val="FFFFFF"/>
                </a:highlight>
                <a:latin typeface="Roboto"/>
                <a:ea typeface="Roboto"/>
                <a:cs typeface="Roboto"/>
                <a:sym typeface="Roboto"/>
              </a:rPr>
              <a:t>nomChaine</a:t>
            </a:r>
            <a:r>
              <a:rPr b="1" lang="en" sz="1500">
                <a:solidFill>
                  <a:schemeClr val="dk1"/>
                </a:solidFill>
                <a:highlight>
                  <a:srgbClr val="FFFFFF"/>
                </a:highlight>
                <a:latin typeface="Roboto"/>
                <a:ea typeface="Roboto"/>
                <a:cs typeface="Roboto"/>
                <a:sym typeface="Roboto"/>
              </a:rPr>
              <a:t>.</a:t>
            </a:r>
            <a:r>
              <a:rPr b="1" lang="en" sz="1500">
                <a:solidFill>
                  <a:schemeClr val="accent1"/>
                </a:solidFill>
                <a:highlight>
                  <a:srgbClr val="FFFFFF"/>
                </a:highlight>
                <a:latin typeface="Roboto"/>
                <a:ea typeface="Roboto"/>
                <a:cs typeface="Roboto"/>
                <a:sym typeface="Roboto"/>
              </a:rPr>
              <a:t>substr</a:t>
            </a:r>
            <a:r>
              <a:rPr b="1" lang="en" sz="1500">
                <a:solidFill>
                  <a:schemeClr val="dk1"/>
                </a:solidFill>
                <a:highlight>
                  <a:srgbClr val="FFFFFF"/>
                </a:highlight>
                <a:latin typeface="Roboto"/>
                <a:ea typeface="Roboto"/>
                <a:cs typeface="Roboto"/>
                <a:sym typeface="Roboto"/>
              </a:rPr>
              <a:t>(positionDebut, positionFin)</a:t>
            </a:r>
            <a:r>
              <a:rPr lang="en" sz="1500">
                <a:solidFill>
                  <a:schemeClr val="dk1"/>
                </a:solidFill>
                <a:highlight>
                  <a:srgbClr val="FFFFFF"/>
                </a:highlight>
                <a:latin typeface="Roboto"/>
                <a:ea typeface="Roboto"/>
                <a:cs typeface="Roboto"/>
                <a:sym typeface="Roboto"/>
              </a:rPr>
              <a:t> : </a:t>
            </a:r>
            <a:r>
              <a:rPr lang="en" sz="1500">
                <a:solidFill>
                  <a:schemeClr val="dk1"/>
                </a:solidFill>
                <a:highlight>
                  <a:srgbClr val="FFFFFF"/>
                </a:highlight>
                <a:latin typeface="Roboto"/>
                <a:ea typeface="Roboto"/>
                <a:cs typeface="Roboto"/>
                <a:sym typeface="Roboto"/>
              </a:rPr>
              <a:t>Retourne</a:t>
            </a:r>
            <a:r>
              <a:rPr lang="en" sz="1500">
                <a:solidFill>
                  <a:schemeClr val="dk1"/>
                </a:solidFill>
                <a:highlight>
                  <a:srgbClr val="FFFFFF"/>
                </a:highlight>
                <a:latin typeface="Roboto"/>
                <a:ea typeface="Roboto"/>
                <a:cs typeface="Roboto"/>
                <a:sym typeface="Roboto"/>
              </a:rPr>
              <a:t> une sous-</a:t>
            </a:r>
            <a:r>
              <a:rPr lang="en" sz="1500">
                <a:solidFill>
                  <a:schemeClr val="dk1"/>
                </a:solidFill>
                <a:highlight>
                  <a:srgbClr val="FFFFFF"/>
                </a:highlight>
                <a:latin typeface="Roboto"/>
                <a:ea typeface="Roboto"/>
                <a:cs typeface="Roboto"/>
                <a:sym typeface="Roboto"/>
              </a:rPr>
              <a:t>chaîne</a:t>
            </a:r>
            <a:br>
              <a:rPr lang="en" sz="1500">
                <a:solidFill>
                  <a:schemeClr val="dk1"/>
                </a:solidFill>
                <a:highlight>
                  <a:srgbClr val="FFFFFF"/>
                </a:highlight>
                <a:latin typeface="Roboto"/>
                <a:ea typeface="Roboto"/>
                <a:cs typeface="Roboto"/>
                <a:sym typeface="Roboto"/>
              </a:rPr>
            </a:br>
            <a:endParaRPr sz="1500">
              <a:solidFill>
                <a:schemeClr val="dk1"/>
              </a:solidFill>
              <a:highlight>
                <a:srgbClr val="FFFFFF"/>
              </a:highlight>
              <a:latin typeface="Roboto"/>
              <a:ea typeface="Roboto"/>
              <a:cs typeface="Roboto"/>
              <a:sym typeface="Roboto"/>
            </a:endParaRPr>
          </a:p>
          <a:p>
            <a:pPr indent="-323850" lvl="0" marL="457200" rtl="0" algn="l">
              <a:lnSpc>
                <a:spcPct val="115000"/>
              </a:lnSpc>
              <a:spcBef>
                <a:spcPts val="0"/>
              </a:spcBef>
              <a:spcAft>
                <a:spcPts val="0"/>
              </a:spcAft>
              <a:buClr>
                <a:schemeClr val="dk1"/>
              </a:buClr>
              <a:buSzPts val="1500"/>
              <a:buFont typeface="Roboto"/>
              <a:buChar char="❏"/>
            </a:pPr>
            <a:r>
              <a:rPr b="1" lang="en" sz="1500">
                <a:solidFill>
                  <a:srgbClr val="E2001A"/>
                </a:solidFill>
                <a:highlight>
                  <a:srgbClr val="FFFFFF"/>
                </a:highlight>
                <a:latin typeface="Roboto"/>
                <a:ea typeface="Roboto"/>
                <a:cs typeface="Roboto"/>
                <a:sym typeface="Roboto"/>
              </a:rPr>
              <a:t>nomChaine</a:t>
            </a:r>
            <a:r>
              <a:rPr b="1" lang="en" sz="1500">
                <a:solidFill>
                  <a:schemeClr val="dk1"/>
                </a:solidFill>
                <a:highlight>
                  <a:srgbClr val="FFFFFF"/>
                </a:highlight>
                <a:latin typeface="Roboto"/>
                <a:ea typeface="Roboto"/>
                <a:cs typeface="Roboto"/>
                <a:sym typeface="Roboto"/>
              </a:rPr>
              <a:t>.</a:t>
            </a:r>
            <a:r>
              <a:rPr b="1" lang="en" sz="1500">
                <a:solidFill>
                  <a:schemeClr val="accent1"/>
                </a:solidFill>
                <a:highlight>
                  <a:srgbClr val="FFFFFF"/>
                </a:highlight>
                <a:latin typeface="Roboto"/>
                <a:ea typeface="Roboto"/>
                <a:cs typeface="Roboto"/>
                <a:sym typeface="Roboto"/>
              </a:rPr>
              <a:t>length</a:t>
            </a:r>
            <a:r>
              <a:rPr lang="en" sz="1500">
                <a:solidFill>
                  <a:schemeClr val="dk1"/>
                </a:solidFill>
                <a:highlight>
                  <a:srgbClr val="FFFFFF"/>
                </a:highlight>
                <a:latin typeface="Roboto"/>
                <a:ea typeface="Roboto"/>
                <a:cs typeface="Roboto"/>
                <a:sym typeface="Roboto"/>
              </a:rPr>
              <a:t> : Taille de la chaîne</a:t>
            </a:r>
            <a:br>
              <a:rPr lang="en" sz="1500">
                <a:solidFill>
                  <a:schemeClr val="dk1"/>
                </a:solidFill>
                <a:highlight>
                  <a:srgbClr val="FFFFFF"/>
                </a:highlight>
                <a:latin typeface="Roboto"/>
                <a:ea typeface="Roboto"/>
                <a:cs typeface="Roboto"/>
                <a:sym typeface="Roboto"/>
              </a:rPr>
            </a:br>
            <a:endParaRPr sz="1500">
              <a:solidFill>
                <a:schemeClr val="dk1"/>
              </a:solidFill>
              <a:highlight>
                <a:srgbClr val="FFFFFF"/>
              </a:highlight>
              <a:latin typeface="Roboto"/>
              <a:ea typeface="Roboto"/>
              <a:cs typeface="Roboto"/>
              <a:sym typeface="Roboto"/>
            </a:endParaRPr>
          </a:p>
          <a:p>
            <a:pPr indent="-323850" lvl="0" marL="457200" rtl="0" algn="l">
              <a:lnSpc>
                <a:spcPct val="115000"/>
              </a:lnSpc>
              <a:spcBef>
                <a:spcPts val="0"/>
              </a:spcBef>
              <a:spcAft>
                <a:spcPts val="0"/>
              </a:spcAft>
              <a:buClr>
                <a:schemeClr val="dk1"/>
              </a:buClr>
              <a:buSzPts val="1500"/>
              <a:buFont typeface="Roboto"/>
              <a:buChar char="❏"/>
            </a:pPr>
            <a:r>
              <a:rPr b="1" lang="en" sz="1500">
                <a:solidFill>
                  <a:srgbClr val="E2001A"/>
                </a:solidFill>
                <a:highlight>
                  <a:schemeClr val="lt1"/>
                </a:highlight>
                <a:latin typeface="Roboto"/>
                <a:ea typeface="Roboto"/>
                <a:cs typeface="Roboto"/>
                <a:sym typeface="Roboto"/>
              </a:rPr>
              <a:t>nomChaine</a:t>
            </a:r>
            <a:r>
              <a:rPr b="1" lang="en" sz="1500">
                <a:solidFill>
                  <a:schemeClr val="dk1"/>
                </a:solidFill>
                <a:highlight>
                  <a:srgbClr val="FFFFFF"/>
                </a:highlight>
                <a:latin typeface="Roboto"/>
                <a:ea typeface="Roboto"/>
                <a:cs typeface="Roboto"/>
                <a:sym typeface="Roboto"/>
              </a:rPr>
              <a:t>.</a:t>
            </a:r>
            <a:r>
              <a:rPr b="1" lang="en" sz="1500">
                <a:solidFill>
                  <a:schemeClr val="accent1"/>
                </a:solidFill>
                <a:highlight>
                  <a:srgbClr val="FFFFFF"/>
                </a:highlight>
                <a:latin typeface="Roboto"/>
                <a:ea typeface="Roboto"/>
                <a:cs typeface="Roboto"/>
                <a:sym typeface="Roboto"/>
              </a:rPr>
              <a:t>charCodeAt</a:t>
            </a:r>
            <a:r>
              <a:rPr b="1" lang="en" sz="1500">
                <a:solidFill>
                  <a:schemeClr val="dk1"/>
                </a:solidFill>
                <a:highlight>
                  <a:srgbClr val="FFFFFF"/>
                </a:highlight>
                <a:latin typeface="Roboto"/>
                <a:ea typeface="Roboto"/>
                <a:cs typeface="Roboto"/>
                <a:sym typeface="Roboto"/>
              </a:rPr>
              <a:t>(pos) </a:t>
            </a:r>
            <a:r>
              <a:rPr lang="en" sz="1500">
                <a:solidFill>
                  <a:schemeClr val="dk1"/>
                </a:solidFill>
                <a:highlight>
                  <a:srgbClr val="FFFFFF"/>
                </a:highlight>
                <a:latin typeface="Roboto"/>
                <a:ea typeface="Roboto"/>
                <a:cs typeface="Roboto"/>
                <a:sym typeface="Roboto"/>
              </a:rPr>
              <a:t>: permet d'obtenir le nombre égal au code ascii de la lettre figurant à la position</a:t>
            </a:r>
            <a:br>
              <a:rPr lang="en" sz="1500">
                <a:solidFill>
                  <a:schemeClr val="dk1"/>
                </a:solidFill>
                <a:highlight>
                  <a:srgbClr val="FFFFFF"/>
                </a:highlight>
                <a:latin typeface="Roboto"/>
                <a:ea typeface="Roboto"/>
                <a:cs typeface="Roboto"/>
                <a:sym typeface="Roboto"/>
              </a:rPr>
            </a:br>
            <a:endParaRPr sz="1500">
              <a:solidFill>
                <a:schemeClr val="dk1"/>
              </a:solidFill>
              <a:highlight>
                <a:srgbClr val="FFFFFF"/>
              </a:highlight>
              <a:latin typeface="Roboto"/>
              <a:ea typeface="Roboto"/>
              <a:cs typeface="Roboto"/>
              <a:sym typeface="Roboto"/>
            </a:endParaRPr>
          </a:p>
          <a:p>
            <a:pPr indent="-323850" lvl="0" marL="457200" rtl="0" algn="l">
              <a:lnSpc>
                <a:spcPct val="115000"/>
              </a:lnSpc>
              <a:spcBef>
                <a:spcPts val="0"/>
              </a:spcBef>
              <a:spcAft>
                <a:spcPts val="0"/>
              </a:spcAft>
              <a:buClr>
                <a:schemeClr val="dk1"/>
              </a:buClr>
              <a:buSzPts val="1500"/>
              <a:buFont typeface="Roboto"/>
              <a:buChar char="❏"/>
            </a:pPr>
            <a:r>
              <a:rPr b="1" lang="en" sz="1500">
                <a:solidFill>
                  <a:srgbClr val="E2001A"/>
                </a:solidFill>
                <a:highlight>
                  <a:schemeClr val="lt1"/>
                </a:highlight>
                <a:latin typeface="Roboto"/>
                <a:ea typeface="Roboto"/>
                <a:cs typeface="Roboto"/>
                <a:sym typeface="Roboto"/>
              </a:rPr>
              <a:t>nomChaine</a:t>
            </a:r>
            <a:r>
              <a:rPr b="1" lang="en" sz="1500">
                <a:solidFill>
                  <a:schemeClr val="dk1"/>
                </a:solidFill>
                <a:highlight>
                  <a:schemeClr val="lt1"/>
                </a:highlight>
                <a:latin typeface="Roboto"/>
                <a:ea typeface="Roboto"/>
                <a:cs typeface="Roboto"/>
                <a:sym typeface="Roboto"/>
              </a:rPr>
              <a:t>.</a:t>
            </a:r>
            <a:r>
              <a:rPr b="1" lang="en" sz="1500">
                <a:solidFill>
                  <a:schemeClr val="accent1"/>
                </a:solidFill>
                <a:highlight>
                  <a:schemeClr val="lt1"/>
                </a:highlight>
                <a:latin typeface="Roboto"/>
                <a:ea typeface="Roboto"/>
                <a:cs typeface="Roboto"/>
                <a:sym typeface="Roboto"/>
              </a:rPr>
              <a:t>toString</a:t>
            </a:r>
            <a:r>
              <a:rPr b="1" lang="en" sz="1500">
                <a:solidFill>
                  <a:schemeClr val="dk1"/>
                </a:solidFill>
                <a:highlight>
                  <a:schemeClr val="lt1"/>
                </a:highlight>
                <a:latin typeface="Roboto"/>
                <a:ea typeface="Roboto"/>
                <a:cs typeface="Roboto"/>
                <a:sym typeface="Roboto"/>
              </a:rPr>
              <a:t>() </a:t>
            </a:r>
            <a:r>
              <a:rPr lang="en" sz="1500">
                <a:solidFill>
                  <a:schemeClr val="dk1"/>
                </a:solidFill>
                <a:highlight>
                  <a:schemeClr val="lt1"/>
                </a:highlight>
                <a:latin typeface="Roboto"/>
                <a:ea typeface="Roboto"/>
                <a:cs typeface="Roboto"/>
                <a:sym typeface="Roboto"/>
              </a:rPr>
              <a:t>: Transforme un nombre en chaine</a:t>
            </a:r>
            <a:endParaRPr sz="1500">
              <a:solidFill>
                <a:schemeClr val="dk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t/>
            </a:r>
            <a:endParaRPr sz="1500">
              <a:solidFill>
                <a:schemeClr val="dk1"/>
              </a:solidFill>
              <a:highlight>
                <a:srgbClr val="FFFFFF"/>
              </a:highlight>
              <a:latin typeface="Roboto"/>
              <a:ea typeface="Roboto"/>
              <a:cs typeface="Roboto"/>
              <a:sym typeface="Roboto"/>
            </a:endParaRPr>
          </a:p>
          <a:p>
            <a:pPr indent="0" lvl="0" marL="457200" rtl="0" algn="l">
              <a:lnSpc>
                <a:spcPct val="115000"/>
              </a:lnSpc>
              <a:spcBef>
                <a:spcPts val="100"/>
              </a:spcBef>
              <a:spcAft>
                <a:spcPts val="2200"/>
              </a:spcAft>
              <a:buNone/>
            </a:pPr>
            <a:r>
              <a:t/>
            </a:r>
            <a:endParaRPr sz="1500">
              <a:solidFill>
                <a:schemeClr val="dk1"/>
              </a:solidFill>
              <a:highlight>
                <a:srgbClr val="FFFFFF"/>
              </a:highlight>
              <a:latin typeface="Roboto"/>
              <a:ea typeface="Roboto"/>
              <a:cs typeface="Roboto"/>
              <a:sym typeface="Roboto"/>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465" name="Shape 465"/>
        <p:cNvGrpSpPr/>
        <p:nvPr/>
      </p:nvGrpSpPr>
      <p:grpSpPr>
        <a:xfrm>
          <a:off x="0" y="0"/>
          <a:ext cx="0" cy="0"/>
          <a:chOff x="0" y="0"/>
          <a:chExt cx="0" cy="0"/>
        </a:xfrm>
      </p:grpSpPr>
      <p:sp>
        <p:nvSpPr>
          <p:cNvPr id="466" name="Google Shape;466;p56"/>
          <p:cNvSpPr txBox="1"/>
          <p:nvPr>
            <p:ph type="title"/>
          </p:nvPr>
        </p:nvSpPr>
        <p:spPr>
          <a:xfrm>
            <a:off x="1389275" y="645550"/>
            <a:ext cx="58155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TP 10</a:t>
            </a:r>
            <a:endParaRPr sz="2400">
              <a:solidFill>
                <a:srgbClr val="E2001A"/>
              </a:solidFill>
              <a:latin typeface="Roboto"/>
              <a:ea typeface="Roboto"/>
              <a:cs typeface="Roboto"/>
              <a:sym typeface="Roboto"/>
            </a:endParaRPr>
          </a:p>
        </p:txBody>
      </p:sp>
      <p:sp>
        <p:nvSpPr>
          <p:cNvPr id="467" name="Google Shape;467;p56"/>
          <p:cNvSpPr txBox="1"/>
          <p:nvPr/>
        </p:nvSpPr>
        <p:spPr>
          <a:xfrm>
            <a:off x="841000" y="3753525"/>
            <a:ext cx="6767100" cy="8265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1000"/>
              </a:spcAft>
              <a:buNone/>
            </a:pPr>
            <a:r>
              <a:t/>
            </a:r>
            <a:endParaRPr sz="1100">
              <a:solidFill>
                <a:srgbClr val="999999"/>
              </a:solidFill>
              <a:latin typeface="Karla"/>
              <a:ea typeface="Karla"/>
              <a:cs typeface="Karla"/>
              <a:sym typeface="Karla"/>
            </a:endParaRPr>
          </a:p>
        </p:txBody>
      </p:sp>
      <p:sp>
        <p:nvSpPr>
          <p:cNvPr id="468" name="Google Shape;468;p56"/>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69" name="Google Shape;469;p56"/>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470" name="Google Shape;470;p56"/>
          <p:cNvSpPr txBox="1"/>
          <p:nvPr/>
        </p:nvSpPr>
        <p:spPr>
          <a:xfrm>
            <a:off x="437675" y="1590775"/>
            <a:ext cx="67671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600">
                <a:latin typeface="Roboto"/>
                <a:ea typeface="Roboto"/>
                <a:cs typeface="Roboto"/>
                <a:sym typeface="Roboto"/>
              </a:rPr>
              <a:t>Ecrire un algorithme qui demande à l’utilisateur une chaîne de départ, et ensuite l’algorithme devra produire la </a:t>
            </a:r>
            <a:r>
              <a:rPr lang="en" sz="1600">
                <a:latin typeface="Roboto"/>
                <a:ea typeface="Roboto"/>
                <a:cs typeface="Roboto"/>
                <a:sym typeface="Roboto"/>
              </a:rPr>
              <a:t>chaîne</a:t>
            </a:r>
            <a:r>
              <a:rPr lang="en" sz="1600">
                <a:latin typeface="Roboto"/>
                <a:ea typeface="Roboto"/>
                <a:cs typeface="Roboto"/>
                <a:sym typeface="Roboto"/>
              </a:rPr>
              <a:t> renversée.</a:t>
            </a:r>
            <a:endParaRPr sz="16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6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600">
                <a:latin typeface="Roboto"/>
                <a:ea typeface="Roboto"/>
                <a:cs typeface="Roboto"/>
                <a:sym typeface="Roboto"/>
              </a:rPr>
              <a:t>Exemple :</a:t>
            </a:r>
            <a:endParaRPr sz="16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6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600">
                <a:latin typeface="Roboto"/>
                <a:ea typeface="Roboto"/>
                <a:cs typeface="Roboto"/>
                <a:sym typeface="Roboto"/>
              </a:rPr>
              <a:t>Si l’on entre : papa</a:t>
            </a:r>
            <a:endParaRPr sz="16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6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600">
                <a:latin typeface="Roboto"/>
                <a:ea typeface="Roboto"/>
                <a:cs typeface="Roboto"/>
                <a:sym typeface="Roboto"/>
              </a:rPr>
              <a:t>L’algo devra nous afficher : apap</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474" name="Shape 474"/>
        <p:cNvGrpSpPr/>
        <p:nvPr/>
      </p:nvGrpSpPr>
      <p:grpSpPr>
        <a:xfrm>
          <a:off x="0" y="0"/>
          <a:ext cx="0" cy="0"/>
          <a:chOff x="0" y="0"/>
          <a:chExt cx="0" cy="0"/>
        </a:xfrm>
      </p:grpSpPr>
      <p:sp>
        <p:nvSpPr>
          <p:cNvPr id="475" name="Google Shape;475;p57"/>
          <p:cNvSpPr txBox="1"/>
          <p:nvPr>
            <p:ph type="title"/>
          </p:nvPr>
        </p:nvSpPr>
        <p:spPr>
          <a:xfrm>
            <a:off x="1389275" y="645550"/>
            <a:ext cx="58155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TP 11 : Le Palindrome</a:t>
            </a:r>
            <a:endParaRPr sz="2400">
              <a:solidFill>
                <a:srgbClr val="E2001A"/>
              </a:solidFill>
              <a:latin typeface="Roboto"/>
              <a:ea typeface="Roboto"/>
              <a:cs typeface="Roboto"/>
              <a:sym typeface="Roboto"/>
            </a:endParaRPr>
          </a:p>
        </p:txBody>
      </p:sp>
      <p:sp>
        <p:nvSpPr>
          <p:cNvPr id="476" name="Google Shape;476;p57"/>
          <p:cNvSpPr txBox="1"/>
          <p:nvPr/>
        </p:nvSpPr>
        <p:spPr>
          <a:xfrm>
            <a:off x="841000" y="3753525"/>
            <a:ext cx="6767100" cy="8265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1000"/>
              </a:spcAft>
              <a:buNone/>
            </a:pPr>
            <a:r>
              <a:t/>
            </a:r>
            <a:endParaRPr sz="1100">
              <a:solidFill>
                <a:srgbClr val="999999"/>
              </a:solidFill>
              <a:latin typeface="Karla"/>
              <a:ea typeface="Karla"/>
              <a:cs typeface="Karla"/>
              <a:sym typeface="Karla"/>
            </a:endParaRPr>
          </a:p>
        </p:txBody>
      </p:sp>
      <p:sp>
        <p:nvSpPr>
          <p:cNvPr id="477" name="Google Shape;477;p57"/>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78" name="Google Shape;478;p57"/>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479" name="Google Shape;479;p57"/>
          <p:cNvSpPr txBox="1"/>
          <p:nvPr/>
        </p:nvSpPr>
        <p:spPr>
          <a:xfrm>
            <a:off x="437675" y="1590775"/>
            <a:ext cx="67671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600">
                <a:latin typeface="Roboto"/>
                <a:ea typeface="Roboto"/>
                <a:cs typeface="Roboto"/>
                <a:sym typeface="Roboto"/>
              </a:rPr>
              <a:t>Ecrire un algorithme qui demande à l’utilisateur une </a:t>
            </a:r>
            <a:r>
              <a:rPr lang="en" sz="1600">
                <a:latin typeface="Roboto"/>
                <a:ea typeface="Roboto"/>
                <a:cs typeface="Roboto"/>
                <a:sym typeface="Roboto"/>
              </a:rPr>
              <a:t>chaîne</a:t>
            </a:r>
            <a:r>
              <a:rPr lang="en" sz="1600">
                <a:latin typeface="Roboto"/>
                <a:ea typeface="Roboto"/>
                <a:cs typeface="Roboto"/>
                <a:sym typeface="Roboto"/>
              </a:rPr>
              <a:t> de départ, et ensuite l’algorithme devra lui dire si la </a:t>
            </a:r>
            <a:r>
              <a:rPr lang="en" sz="1600">
                <a:latin typeface="Roboto"/>
                <a:ea typeface="Roboto"/>
                <a:cs typeface="Roboto"/>
                <a:sym typeface="Roboto"/>
              </a:rPr>
              <a:t>chaîne</a:t>
            </a:r>
            <a:r>
              <a:rPr lang="en" sz="1600">
                <a:latin typeface="Roboto"/>
                <a:ea typeface="Roboto"/>
                <a:cs typeface="Roboto"/>
                <a:sym typeface="Roboto"/>
              </a:rPr>
              <a:t> saisie est un palindrome ou non.</a:t>
            </a:r>
            <a:endParaRPr sz="16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6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600">
                <a:solidFill>
                  <a:schemeClr val="dk1"/>
                </a:solidFill>
              </a:rPr>
              <a:t>Se dit d'un mot, d'un vers, d'une phrase que l'on peut lire indifféremment de gauche à droite ou de droite à gauche.</a:t>
            </a:r>
            <a:endParaRPr sz="1600">
              <a:solidFill>
                <a:schemeClr val="dk1"/>
              </a:solidFill>
            </a:endParaRPr>
          </a:p>
          <a:p>
            <a:pPr indent="0" lvl="0" marL="0" rtl="0" algn="l">
              <a:spcBef>
                <a:spcPts val="0"/>
              </a:spcBef>
              <a:spcAft>
                <a:spcPts val="0"/>
              </a:spcAft>
              <a:buClr>
                <a:schemeClr val="dk1"/>
              </a:buClr>
              <a:buSzPts val="1100"/>
              <a:buFont typeface="Arial"/>
              <a:buNone/>
            </a:pPr>
            <a:r>
              <a:t/>
            </a:r>
            <a:endParaRPr sz="1600">
              <a:solidFill>
                <a:schemeClr val="dk1"/>
              </a:solidFill>
            </a:endParaRPr>
          </a:p>
          <a:p>
            <a:pPr indent="0" lvl="0" marL="0" rtl="0" algn="l">
              <a:spcBef>
                <a:spcPts val="0"/>
              </a:spcBef>
              <a:spcAft>
                <a:spcPts val="0"/>
              </a:spcAft>
              <a:buClr>
                <a:schemeClr val="dk1"/>
              </a:buClr>
              <a:buSzPts val="1100"/>
              <a:buFont typeface="Arial"/>
              <a:buNone/>
            </a:pPr>
            <a:r>
              <a:rPr lang="en" sz="1600">
                <a:solidFill>
                  <a:schemeClr val="dk1"/>
                </a:solidFill>
              </a:rPr>
              <a:t>Exemple : le mot </a:t>
            </a:r>
            <a:r>
              <a:rPr b="1" lang="en" sz="1600">
                <a:solidFill>
                  <a:schemeClr val="dk1"/>
                </a:solidFill>
              </a:rPr>
              <a:t>ressasser</a:t>
            </a:r>
            <a:r>
              <a:rPr lang="en" sz="1600">
                <a:solidFill>
                  <a:schemeClr val="dk1"/>
                </a:solidFill>
              </a:rPr>
              <a:t> ou la phrase </a:t>
            </a:r>
            <a:r>
              <a:rPr b="1" lang="en" sz="1600">
                <a:solidFill>
                  <a:schemeClr val="dk1"/>
                </a:solidFill>
              </a:rPr>
              <a:t>esope reste ici et se repose</a:t>
            </a:r>
            <a:r>
              <a:rPr lang="en" sz="1600">
                <a:solidFill>
                  <a:schemeClr val="dk1"/>
                </a:solidFill>
              </a:rPr>
              <a:t>.)</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483" name="Shape 483"/>
        <p:cNvGrpSpPr/>
        <p:nvPr/>
      </p:nvGrpSpPr>
      <p:grpSpPr>
        <a:xfrm>
          <a:off x="0" y="0"/>
          <a:ext cx="0" cy="0"/>
          <a:chOff x="0" y="0"/>
          <a:chExt cx="0" cy="0"/>
        </a:xfrm>
      </p:grpSpPr>
      <p:sp>
        <p:nvSpPr>
          <p:cNvPr id="484" name="Google Shape;484;p58"/>
          <p:cNvSpPr txBox="1"/>
          <p:nvPr>
            <p:ph type="title"/>
          </p:nvPr>
        </p:nvSpPr>
        <p:spPr>
          <a:xfrm>
            <a:off x="1389275" y="645550"/>
            <a:ext cx="58155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TP 12</a:t>
            </a:r>
            <a:endParaRPr sz="2400">
              <a:solidFill>
                <a:srgbClr val="E2001A"/>
              </a:solidFill>
              <a:latin typeface="Roboto"/>
              <a:ea typeface="Roboto"/>
              <a:cs typeface="Roboto"/>
              <a:sym typeface="Roboto"/>
            </a:endParaRPr>
          </a:p>
        </p:txBody>
      </p:sp>
      <p:sp>
        <p:nvSpPr>
          <p:cNvPr id="485" name="Google Shape;485;p58"/>
          <p:cNvSpPr txBox="1"/>
          <p:nvPr/>
        </p:nvSpPr>
        <p:spPr>
          <a:xfrm>
            <a:off x="841000" y="3753525"/>
            <a:ext cx="6767100" cy="8265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1000"/>
              </a:spcAft>
              <a:buNone/>
            </a:pPr>
            <a:r>
              <a:t/>
            </a:r>
            <a:endParaRPr sz="1100">
              <a:solidFill>
                <a:srgbClr val="999999"/>
              </a:solidFill>
              <a:latin typeface="Karla"/>
              <a:ea typeface="Karla"/>
              <a:cs typeface="Karla"/>
              <a:sym typeface="Karla"/>
            </a:endParaRPr>
          </a:p>
        </p:txBody>
      </p:sp>
      <p:sp>
        <p:nvSpPr>
          <p:cNvPr id="486" name="Google Shape;486;p58"/>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87" name="Google Shape;487;p58"/>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488" name="Google Shape;488;p58"/>
          <p:cNvSpPr txBox="1"/>
          <p:nvPr/>
        </p:nvSpPr>
        <p:spPr>
          <a:xfrm>
            <a:off x="437675" y="1590775"/>
            <a:ext cx="67671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600">
                <a:latin typeface="Roboto"/>
                <a:ea typeface="Roboto"/>
                <a:cs typeface="Roboto"/>
                <a:sym typeface="Roboto"/>
              </a:rPr>
              <a:t>Ecrire un algorithme qui demande à l’utilisateur un nombre de départ, et ensuite l’algorithme devra renverser le nombre.</a:t>
            </a:r>
            <a:endParaRPr sz="16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6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600">
                <a:latin typeface="Roboto"/>
                <a:ea typeface="Roboto"/>
                <a:cs typeface="Roboto"/>
                <a:sym typeface="Roboto"/>
              </a:rPr>
              <a:t>!Prendre en compte des nombres négatifs</a:t>
            </a:r>
            <a:endParaRPr sz="16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492" name="Shape 492"/>
        <p:cNvGrpSpPr/>
        <p:nvPr/>
      </p:nvGrpSpPr>
      <p:grpSpPr>
        <a:xfrm>
          <a:off x="0" y="0"/>
          <a:ext cx="0" cy="0"/>
          <a:chOff x="0" y="0"/>
          <a:chExt cx="0" cy="0"/>
        </a:xfrm>
      </p:grpSpPr>
      <p:sp>
        <p:nvSpPr>
          <p:cNvPr id="493" name="Google Shape;493;p59"/>
          <p:cNvSpPr txBox="1"/>
          <p:nvPr>
            <p:ph type="title"/>
          </p:nvPr>
        </p:nvSpPr>
        <p:spPr>
          <a:xfrm>
            <a:off x="1389275" y="645550"/>
            <a:ext cx="58155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TP 13</a:t>
            </a:r>
            <a:endParaRPr sz="2400">
              <a:solidFill>
                <a:srgbClr val="E2001A"/>
              </a:solidFill>
              <a:latin typeface="Roboto"/>
              <a:ea typeface="Roboto"/>
              <a:cs typeface="Roboto"/>
              <a:sym typeface="Roboto"/>
            </a:endParaRPr>
          </a:p>
        </p:txBody>
      </p:sp>
      <p:sp>
        <p:nvSpPr>
          <p:cNvPr id="494" name="Google Shape;494;p59"/>
          <p:cNvSpPr txBox="1"/>
          <p:nvPr/>
        </p:nvSpPr>
        <p:spPr>
          <a:xfrm>
            <a:off x="841000" y="3753525"/>
            <a:ext cx="6767100" cy="8265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1000"/>
              </a:spcAft>
              <a:buNone/>
            </a:pPr>
            <a:r>
              <a:t/>
            </a:r>
            <a:endParaRPr sz="1100">
              <a:solidFill>
                <a:srgbClr val="999999"/>
              </a:solidFill>
              <a:latin typeface="Karla"/>
              <a:ea typeface="Karla"/>
              <a:cs typeface="Karla"/>
              <a:sym typeface="Karla"/>
            </a:endParaRPr>
          </a:p>
        </p:txBody>
      </p:sp>
      <p:sp>
        <p:nvSpPr>
          <p:cNvPr id="495" name="Google Shape;495;p59"/>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96" name="Google Shape;496;p59"/>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497" name="Google Shape;497;p59"/>
          <p:cNvSpPr txBox="1"/>
          <p:nvPr/>
        </p:nvSpPr>
        <p:spPr>
          <a:xfrm>
            <a:off x="437675" y="1590775"/>
            <a:ext cx="6767100" cy="264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600">
                <a:latin typeface="Roboto"/>
                <a:ea typeface="Roboto"/>
                <a:cs typeface="Roboto"/>
                <a:sym typeface="Roboto"/>
              </a:rPr>
              <a:t>Ecrire un algorithme qui demande à l’utilisateur une </a:t>
            </a:r>
            <a:r>
              <a:rPr lang="en" sz="1600">
                <a:latin typeface="Roboto"/>
                <a:ea typeface="Roboto"/>
                <a:cs typeface="Roboto"/>
                <a:sym typeface="Roboto"/>
              </a:rPr>
              <a:t>chaîne</a:t>
            </a:r>
            <a:r>
              <a:rPr lang="en" sz="1600">
                <a:latin typeface="Roboto"/>
                <a:ea typeface="Roboto"/>
                <a:cs typeface="Roboto"/>
                <a:sym typeface="Roboto"/>
              </a:rPr>
              <a:t>, et ensuite lui retourne le nombre des voyelles et consonnes contenu dans la </a:t>
            </a:r>
            <a:r>
              <a:rPr lang="en" sz="1600">
                <a:latin typeface="Roboto"/>
                <a:ea typeface="Roboto"/>
                <a:cs typeface="Roboto"/>
                <a:sym typeface="Roboto"/>
              </a:rPr>
              <a:t>chaîne</a:t>
            </a:r>
            <a:r>
              <a:rPr lang="en" sz="1600">
                <a:latin typeface="Roboto"/>
                <a:ea typeface="Roboto"/>
                <a:cs typeface="Roboto"/>
                <a:sym typeface="Roboto"/>
              </a:rPr>
              <a:t>.</a:t>
            </a:r>
            <a:endParaRPr sz="16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6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600">
                <a:latin typeface="Roboto"/>
                <a:ea typeface="Roboto"/>
                <a:cs typeface="Roboto"/>
                <a:sym typeface="Roboto"/>
              </a:rPr>
              <a:t>Exemple:</a:t>
            </a:r>
            <a:endParaRPr sz="16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6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600">
                <a:latin typeface="Roboto"/>
                <a:ea typeface="Roboto"/>
                <a:cs typeface="Roboto"/>
                <a:sym typeface="Roboto"/>
              </a:rPr>
              <a:t>Entrée : Benjamin</a:t>
            </a:r>
            <a:endParaRPr sz="16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6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600">
                <a:latin typeface="Roboto"/>
                <a:ea typeface="Roboto"/>
                <a:cs typeface="Roboto"/>
                <a:sym typeface="Roboto"/>
              </a:rPr>
              <a:t>Résultat : 3 voyelles, 5 consonnes</a:t>
            </a:r>
            <a:endParaRPr sz="16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501" name="Shape 501"/>
        <p:cNvGrpSpPr/>
        <p:nvPr/>
      </p:nvGrpSpPr>
      <p:grpSpPr>
        <a:xfrm>
          <a:off x="0" y="0"/>
          <a:ext cx="0" cy="0"/>
          <a:chOff x="0" y="0"/>
          <a:chExt cx="0" cy="0"/>
        </a:xfrm>
      </p:grpSpPr>
      <p:sp>
        <p:nvSpPr>
          <p:cNvPr id="502" name="Google Shape;502;p60"/>
          <p:cNvSpPr txBox="1"/>
          <p:nvPr>
            <p:ph type="title"/>
          </p:nvPr>
        </p:nvSpPr>
        <p:spPr>
          <a:xfrm>
            <a:off x="1389275" y="645550"/>
            <a:ext cx="58155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TP 14</a:t>
            </a:r>
            <a:endParaRPr sz="2400">
              <a:solidFill>
                <a:srgbClr val="E2001A"/>
              </a:solidFill>
              <a:latin typeface="Roboto"/>
              <a:ea typeface="Roboto"/>
              <a:cs typeface="Roboto"/>
              <a:sym typeface="Roboto"/>
            </a:endParaRPr>
          </a:p>
        </p:txBody>
      </p:sp>
      <p:sp>
        <p:nvSpPr>
          <p:cNvPr id="503" name="Google Shape;503;p60"/>
          <p:cNvSpPr txBox="1"/>
          <p:nvPr/>
        </p:nvSpPr>
        <p:spPr>
          <a:xfrm>
            <a:off x="841000" y="3753525"/>
            <a:ext cx="6767100" cy="8265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1000"/>
              </a:spcAft>
              <a:buNone/>
            </a:pPr>
            <a:r>
              <a:t/>
            </a:r>
            <a:endParaRPr sz="1100">
              <a:solidFill>
                <a:srgbClr val="999999"/>
              </a:solidFill>
              <a:latin typeface="Karla"/>
              <a:ea typeface="Karla"/>
              <a:cs typeface="Karla"/>
              <a:sym typeface="Karla"/>
            </a:endParaRPr>
          </a:p>
        </p:txBody>
      </p:sp>
      <p:sp>
        <p:nvSpPr>
          <p:cNvPr id="504" name="Google Shape;504;p60"/>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05" name="Google Shape;505;p60"/>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506" name="Google Shape;506;p60"/>
          <p:cNvSpPr txBox="1"/>
          <p:nvPr/>
        </p:nvSpPr>
        <p:spPr>
          <a:xfrm>
            <a:off x="437675" y="1590775"/>
            <a:ext cx="67671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600">
                <a:latin typeface="Roboto"/>
                <a:ea typeface="Roboto"/>
                <a:cs typeface="Roboto"/>
                <a:sym typeface="Roboto"/>
              </a:rPr>
              <a:t>Ecrire un algorithme qui demande à l’utilisateur une chaîne, et ensuite un caractere, puis lui retourne le nombre de fois que le caractère saisi se trouve dans la </a:t>
            </a:r>
            <a:r>
              <a:rPr lang="en" sz="1600">
                <a:latin typeface="Roboto"/>
                <a:ea typeface="Roboto"/>
                <a:cs typeface="Roboto"/>
                <a:sym typeface="Roboto"/>
              </a:rPr>
              <a:t>chaîne</a:t>
            </a:r>
            <a:r>
              <a:rPr lang="en" sz="1600">
                <a:latin typeface="Roboto"/>
                <a:ea typeface="Roboto"/>
                <a:cs typeface="Roboto"/>
                <a:sym typeface="Roboto"/>
              </a:rPr>
              <a:t> et dire si c’est une voyelle ou une consonne.</a:t>
            </a:r>
            <a:endParaRPr sz="16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6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600">
                <a:latin typeface="Roboto"/>
                <a:ea typeface="Roboto"/>
                <a:cs typeface="Roboto"/>
                <a:sym typeface="Roboto"/>
              </a:rPr>
              <a:t>Exemple:</a:t>
            </a:r>
            <a:endParaRPr sz="16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6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600">
                <a:latin typeface="Roboto"/>
                <a:ea typeface="Roboto"/>
                <a:cs typeface="Roboto"/>
                <a:sym typeface="Roboto"/>
              </a:rPr>
              <a:t>Caractère : i</a:t>
            </a:r>
            <a:endParaRPr sz="16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600">
                <a:latin typeface="Roboto"/>
                <a:ea typeface="Roboto"/>
                <a:cs typeface="Roboto"/>
                <a:sym typeface="Roboto"/>
              </a:rPr>
              <a:t>chaine : christian</a:t>
            </a:r>
            <a:endParaRPr sz="16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6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600">
                <a:latin typeface="Roboto"/>
                <a:ea typeface="Roboto"/>
                <a:cs typeface="Roboto"/>
                <a:sym typeface="Roboto"/>
              </a:rPr>
              <a:t>Résultat : i se retrouve 2 fois, et c’est une voyelle</a:t>
            </a:r>
            <a:endParaRPr sz="16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510" name="Shape 510"/>
        <p:cNvGrpSpPr/>
        <p:nvPr/>
      </p:nvGrpSpPr>
      <p:grpSpPr>
        <a:xfrm>
          <a:off x="0" y="0"/>
          <a:ext cx="0" cy="0"/>
          <a:chOff x="0" y="0"/>
          <a:chExt cx="0" cy="0"/>
        </a:xfrm>
      </p:grpSpPr>
      <p:sp>
        <p:nvSpPr>
          <p:cNvPr id="511" name="Google Shape;511;p61"/>
          <p:cNvSpPr txBox="1"/>
          <p:nvPr>
            <p:ph type="title"/>
          </p:nvPr>
        </p:nvSpPr>
        <p:spPr>
          <a:xfrm>
            <a:off x="1389275" y="645550"/>
            <a:ext cx="58155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Les tableaux</a:t>
            </a:r>
            <a:endParaRPr sz="2400">
              <a:solidFill>
                <a:srgbClr val="E2001A"/>
              </a:solidFill>
              <a:latin typeface="Roboto"/>
              <a:ea typeface="Roboto"/>
              <a:cs typeface="Roboto"/>
              <a:sym typeface="Roboto"/>
            </a:endParaRPr>
          </a:p>
        </p:txBody>
      </p:sp>
      <p:sp>
        <p:nvSpPr>
          <p:cNvPr id="512" name="Google Shape;512;p61"/>
          <p:cNvSpPr txBox="1"/>
          <p:nvPr/>
        </p:nvSpPr>
        <p:spPr>
          <a:xfrm>
            <a:off x="841000" y="3753525"/>
            <a:ext cx="6767100" cy="8265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1000"/>
              </a:spcAft>
              <a:buNone/>
            </a:pPr>
            <a:r>
              <a:t/>
            </a:r>
            <a:endParaRPr sz="1100">
              <a:solidFill>
                <a:srgbClr val="999999"/>
              </a:solidFill>
              <a:latin typeface="Karla"/>
              <a:ea typeface="Karla"/>
              <a:cs typeface="Karla"/>
              <a:sym typeface="Karla"/>
            </a:endParaRPr>
          </a:p>
        </p:txBody>
      </p:sp>
      <p:sp>
        <p:nvSpPr>
          <p:cNvPr id="513" name="Google Shape;513;p61"/>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14" name="Google Shape;514;p61"/>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515" name="Google Shape;515;p61"/>
          <p:cNvSpPr txBox="1"/>
          <p:nvPr/>
        </p:nvSpPr>
        <p:spPr>
          <a:xfrm>
            <a:off x="437675" y="1285975"/>
            <a:ext cx="6767100" cy="410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t>Les tableaux (array) sont des listes indexées d'éléments qui partagent normalement une certaine relation sémantique pour appartenir à la liste. Un exemple tout simple d'array est la liste des courses : on peut indexer cette liste en fonction de l'ordre des articles à acheter :</a:t>
            </a:r>
            <a:br>
              <a:rPr lang="en" sz="1500"/>
            </a:br>
            <a:endParaRPr sz="1500"/>
          </a:p>
          <a:p>
            <a:pPr indent="-323850" lvl="0" marL="457200" rtl="0" algn="l">
              <a:spcBef>
                <a:spcPts val="0"/>
              </a:spcBef>
              <a:spcAft>
                <a:spcPts val="0"/>
              </a:spcAft>
              <a:buSzPts val="1500"/>
              <a:buAutoNum type="arabicPeriod"/>
            </a:pPr>
            <a:r>
              <a:rPr lang="en" sz="1500"/>
              <a:t>Lait</a:t>
            </a:r>
            <a:endParaRPr sz="1500"/>
          </a:p>
          <a:p>
            <a:pPr indent="-323850" lvl="0" marL="457200" rtl="0" algn="l">
              <a:spcBef>
                <a:spcPts val="0"/>
              </a:spcBef>
              <a:spcAft>
                <a:spcPts val="0"/>
              </a:spcAft>
              <a:buSzPts val="1500"/>
              <a:buAutoNum type="arabicPeriod"/>
            </a:pPr>
            <a:r>
              <a:rPr lang="en" sz="1500"/>
              <a:t>Farine</a:t>
            </a:r>
            <a:endParaRPr sz="1500"/>
          </a:p>
          <a:p>
            <a:pPr indent="-323850" lvl="0" marL="457200" rtl="0" algn="l">
              <a:spcBef>
                <a:spcPts val="0"/>
              </a:spcBef>
              <a:spcAft>
                <a:spcPts val="0"/>
              </a:spcAft>
              <a:buSzPts val="1500"/>
              <a:buAutoNum type="arabicPeriod"/>
            </a:pPr>
            <a:r>
              <a:rPr lang="en" sz="1500"/>
              <a:t>Pommes</a:t>
            </a:r>
            <a:endParaRPr sz="1500"/>
          </a:p>
          <a:p>
            <a:pPr indent="-323850" lvl="0" marL="457200" rtl="0" algn="l">
              <a:spcBef>
                <a:spcPts val="0"/>
              </a:spcBef>
              <a:spcAft>
                <a:spcPts val="0"/>
              </a:spcAft>
              <a:buSzPts val="1500"/>
              <a:buAutoNum type="arabicPeriod"/>
            </a:pPr>
            <a:r>
              <a:rPr lang="en" sz="1500"/>
              <a:t>Fromage</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Attention : l’index d’un tableau commence à 0. En prenant l’exemple précédent on dira que l’élément “Lait” est dans la première case du tableau qui est à l’index 0. </a:t>
            </a:r>
            <a:endParaRPr sz="1500"/>
          </a:p>
          <a:p>
            <a:pPr indent="0" lvl="0" marL="0" rtl="0" algn="l">
              <a:spcBef>
                <a:spcPts val="0"/>
              </a:spcBef>
              <a:spcAft>
                <a:spcPts val="0"/>
              </a:spcAft>
              <a:buNone/>
            </a:pPr>
            <a:r>
              <a:rPr lang="en" sz="1500"/>
              <a:t>De la même façon l’élément “Fromage” est l’élément dans la 4ème case du tableau qui se trouve à l’index 3.</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519" name="Shape 519"/>
        <p:cNvGrpSpPr/>
        <p:nvPr/>
      </p:nvGrpSpPr>
      <p:grpSpPr>
        <a:xfrm>
          <a:off x="0" y="0"/>
          <a:ext cx="0" cy="0"/>
          <a:chOff x="0" y="0"/>
          <a:chExt cx="0" cy="0"/>
        </a:xfrm>
      </p:grpSpPr>
      <p:sp>
        <p:nvSpPr>
          <p:cNvPr id="520" name="Google Shape;520;p62"/>
          <p:cNvSpPr txBox="1"/>
          <p:nvPr>
            <p:ph type="title"/>
          </p:nvPr>
        </p:nvSpPr>
        <p:spPr>
          <a:xfrm>
            <a:off x="1389275" y="645550"/>
            <a:ext cx="58155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Les tableaux : index</a:t>
            </a:r>
            <a:endParaRPr sz="2400">
              <a:solidFill>
                <a:srgbClr val="E2001A"/>
              </a:solidFill>
              <a:latin typeface="Roboto"/>
              <a:ea typeface="Roboto"/>
              <a:cs typeface="Roboto"/>
              <a:sym typeface="Roboto"/>
            </a:endParaRPr>
          </a:p>
        </p:txBody>
      </p:sp>
      <p:sp>
        <p:nvSpPr>
          <p:cNvPr id="521" name="Google Shape;521;p62"/>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22" name="Google Shape;522;p62"/>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523" name="Google Shape;523;p62"/>
          <p:cNvSpPr/>
          <p:nvPr/>
        </p:nvSpPr>
        <p:spPr>
          <a:xfrm>
            <a:off x="657525" y="1910775"/>
            <a:ext cx="5674800" cy="712500"/>
          </a:xfrm>
          <a:prstGeom prst="rect">
            <a:avLst/>
          </a:pr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62"/>
          <p:cNvSpPr/>
          <p:nvPr/>
        </p:nvSpPr>
        <p:spPr>
          <a:xfrm>
            <a:off x="723925" y="1977200"/>
            <a:ext cx="754500" cy="567600"/>
          </a:xfrm>
          <a:prstGeom prst="rect">
            <a:avLst/>
          </a:prstGeom>
          <a:solidFill>
            <a:srgbClr val="000000">
              <a:alpha val="7310"/>
            </a:srgbClr>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525" name="Google Shape;525;p62"/>
          <p:cNvSpPr/>
          <p:nvPr/>
        </p:nvSpPr>
        <p:spPr>
          <a:xfrm>
            <a:off x="1714525" y="1977200"/>
            <a:ext cx="754500" cy="567600"/>
          </a:xfrm>
          <a:prstGeom prst="rect">
            <a:avLst/>
          </a:prstGeom>
          <a:solidFill>
            <a:srgbClr val="000000">
              <a:alpha val="7310"/>
            </a:srgbClr>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6</a:t>
            </a:r>
            <a:endParaRPr/>
          </a:p>
        </p:txBody>
      </p:sp>
      <p:sp>
        <p:nvSpPr>
          <p:cNvPr id="526" name="Google Shape;526;p62"/>
          <p:cNvSpPr/>
          <p:nvPr/>
        </p:nvSpPr>
        <p:spPr>
          <a:xfrm>
            <a:off x="2628925" y="1983225"/>
            <a:ext cx="754500" cy="567600"/>
          </a:xfrm>
          <a:prstGeom prst="rect">
            <a:avLst/>
          </a:prstGeom>
          <a:solidFill>
            <a:srgbClr val="000000">
              <a:alpha val="7310"/>
            </a:srgbClr>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7</a:t>
            </a:r>
            <a:endParaRPr/>
          </a:p>
        </p:txBody>
      </p:sp>
      <p:sp>
        <p:nvSpPr>
          <p:cNvPr id="527" name="Google Shape;527;p62"/>
          <p:cNvSpPr/>
          <p:nvPr/>
        </p:nvSpPr>
        <p:spPr>
          <a:xfrm>
            <a:off x="3543325" y="1983225"/>
            <a:ext cx="754500" cy="567600"/>
          </a:xfrm>
          <a:prstGeom prst="rect">
            <a:avLst/>
          </a:prstGeom>
          <a:solidFill>
            <a:srgbClr val="000000">
              <a:alpha val="7310"/>
            </a:srgbClr>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8</a:t>
            </a:r>
            <a:endParaRPr/>
          </a:p>
        </p:txBody>
      </p:sp>
      <p:sp>
        <p:nvSpPr>
          <p:cNvPr id="528" name="Google Shape;528;p62"/>
          <p:cNvSpPr/>
          <p:nvPr/>
        </p:nvSpPr>
        <p:spPr>
          <a:xfrm>
            <a:off x="4457725" y="1983225"/>
            <a:ext cx="754500" cy="567600"/>
          </a:xfrm>
          <a:prstGeom prst="rect">
            <a:avLst/>
          </a:prstGeom>
          <a:solidFill>
            <a:srgbClr val="000000">
              <a:alpha val="7310"/>
            </a:srgbClr>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9</a:t>
            </a:r>
            <a:endParaRPr/>
          </a:p>
        </p:txBody>
      </p:sp>
      <p:sp>
        <p:nvSpPr>
          <p:cNvPr id="529" name="Google Shape;529;p62"/>
          <p:cNvSpPr/>
          <p:nvPr/>
        </p:nvSpPr>
        <p:spPr>
          <a:xfrm>
            <a:off x="5372125" y="1983225"/>
            <a:ext cx="754500" cy="567600"/>
          </a:xfrm>
          <a:prstGeom prst="rect">
            <a:avLst/>
          </a:prstGeom>
          <a:solidFill>
            <a:srgbClr val="000000">
              <a:alpha val="7310"/>
            </a:srgbClr>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10</a:t>
            </a:r>
            <a:endParaRPr/>
          </a:p>
        </p:txBody>
      </p:sp>
      <p:sp>
        <p:nvSpPr>
          <p:cNvPr id="530" name="Google Shape;530;p62"/>
          <p:cNvSpPr/>
          <p:nvPr/>
        </p:nvSpPr>
        <p:spPr>
          <a:xfrm>
            <a:off x="841000" y="2514475"/>
            <a:ext cx="416700" cy="393600"/>
          </a:xfrm>
          <a:prstGeom prst="flowChartConnector">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rPr>
              <a:t>0</a:t>
            </a:r>
            <a:endParaRPr b="1">
              <a:solidFill>
                <a:schemeClr val="lt1"/>
              </a:solidFill>
            </a:endParaRPr>
          </a:p>
        </p:txBody>
      </p:sp>
      <p:sp>
        <p:nvSpPr>
          <p:cNvPr id="531" name="Google Shape;531;p62"/>
          <p:cNvSpPr/>
          <p:nvPr/>
        </p:nvSpPr>
        <p:spPr>
          <a:xfrm>
            <a:off x="1917050" y="2514475"/>
            <a:ext cx="416700" cy="393600"/>
          </a:xfrm>
          <a:prstGeom prst="flowChartConnector">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rPr>
              <a:t>1</a:t>
            </a:r>
            <a:endParaRPr b="1">
              <a:solidFill>
                <a:schemeClr val="lt1"/>
              </a:solidFill>
            </a:endParaRPr>
          </a:p>
        </p:txBody>
      </p:sp>
      <p:sp>
        <p:nvSpPr>
          <p:cNvPr id="532" name="Google Shape;532;p62"/>
          <p:cNvSpPr/>
          <p:nvPr/>
        </p:nvSpPr>
        <p:spPr>
          <a:xfrm>
            <a:off x="2797825" y="2514475"/>
            <a:ext cx="416700" cy="393600"/>
          </a:xfrm>
          <a:prstGeom prst="flowChartConnector">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rPr>
              <a:t>2</a:t>
            </a:r>
            <a:endParaRPr b="1">
              <a:solidFill>
                <a:schemeClr val="lt1"/>
              </a:solidFill>
            </a:endParaRPr>
          </a:p>
        </p:txBody>
      </p:sp>
      <p:sp>
        <p:nvSpPr>
          <p:cNvPr id="533" name="Google Shape;533;p62"/>
          <p:cNvSpPr/>
          <p:nvPr/>
        </p:nvSpPr>
        <p:spPr>
          <a:xfrm>
            <a:off x="3712225" y="2514475"/>
            <a:ext cx="416700" cy="393600"/>
          </a:xfrm>
          <a:prstGeom prst="flowChartConnector">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rPr>
              <a:t>3</a:t>
            </a:r>
            <a:endParaRPr b="1">
              <a:solidFill>
                <a:schemeClr val="lt1"/>
              </a:solidFill>
            </a:endParaRPr>
          </a:p>
        </p:txBody>
      </p:sp>
      <p:sp>
        <p:nvSpPr>
          <p:cNvPr id="534" name="Google Shape;534;p62"/>
          <p:cNvSpPr/>
          <p:nvPr/>
        </p:nvSpPr>
        <p:spPr>
          <a:xfrm>
            <a:off x="4660150" y="2487250"/>
            <a:ext cx="416700" cy="393600"/>
          </a:xfrm>
          <a:prstGeom prst="flowChartConnector">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rPr>
              <a:t>4</a:t>
            </a:r>
            <a:endParaRPr b="1">
              <a:solidFill>
                <a:schemeClr val="lt1"/>
              </a:solidFill>
            </a:endParaRPr>
          </a:p>
        </p:txBody>
      </p:sp>
      <p:sp>
        <p:nvSpPr>
          <p:cNvPr id="535" name="Google Shape;535;p62"/>
          <p:cNvSpPr/>
          <p:nvPr/>
        </p:nvSpPr>
        <p:spPr>
          <a:xfrm>
            <a:off x="5541025" y="2487250"/>
            <a:ext cx="416700" cy="393600"/>
          </a:xfrm>
          <a:prstGeom prst="flowChartConnector">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rPr>
              <a:t>5</a:t>
            </a:r>
            <a:endParaRPr b="1">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108" name="Shape 108"/>
        <p:cNvGrpSpPr/>
        <p:nvPr/>
      </p:nvGrpSpPr>
      <p:grpSpPr>
        <a:xfrm>
          <a:off x="0" y="0"/>
          <a:ext cx="0" cy="0"/>
          <a:chOff x="0" y="0"/>
          <a:chExt cx="0" cy="0"/>
        </a:xfrm>
      </p:grpSpPr>
      <p:sp>
        <p:nvSpPr>
          <p:cNvPr id="109" name="Google Shape;109;p18"/>
          <p:cNvSpPr txBox="1"/>
          <p:nvPr>
            <p:ph type="title"/>
          </p:nvPr>
        </p:nvSpPr>
        <p:spPr>
          <a:xfrm>
            <a:off x="1389275" y="645550"/>
            <a:ext cx="58155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C’est quoi un programme</a:t>
            </a:r>
            <a:endParaRPr sz="2400">
              <a:solidFill>
                <a:srgbClr val="E2001A"/>
              </a:solidFill>
              <a:latin typeface="Roboto"/>
              <a:ea typeface="Roboto"/>
              <a:cs typeface="Roboto"/>
              <a:sym typeface="Roboto"/>
            </a:endParaRPr>
          </a:p>
        </p:txBody>
      </p:sp>
      <p:sp>
        <p:nvSpPr>
          <p:cNvPr id="110" name="Google Shape;110;p18"/>
          <p:cNvSpPr txBox="1"/>
          <p:nvPr/>
        </p:nvSpPr>
        <p:spPr>
          <a:xfrm>
            <a:off x="841000" y="3753525"/>
            <a:ext cx="6767100" cy="8265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1000"/>
              </a:spcAft>
              <a:buNone/>
            </a:pPr>
            <a:r>
              <a:t/>
            </a:r>
            <a:endParaRPr sz="1100">
              <a:solidFill>
                <a:srgbClr val="999999"/>
              </a:solidFill>
              <a:latin typeface="Karla"/>
              <a:ea typeface="Karla"/>
              <a:cs typeface="Karla"/>
              <a:sym typeface="Karla"/>
            </a:endParaRPr>
          </a:p>
        </p:txBody>
      </p:sp>
      <p:sp>
        <p:nvSpPr>
          <p:cNvPr id="111" name="Google Shape;111;p18"/>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2" name="Google Shape;112;p18"/>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113" name="Google Shape;113;p18"/>
          <p:cNvSpPr txBox="1"/>
          <p:nvPr/>
        </p:nvSpPr>
        <p:spPr>
          <a:xfrm>
            <a:off x="437675" y="1345175"/>
            <a:ext cx="6767100" cy="180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t>Lorsqu’un développeur crée un programme, il crée essentiellement un ensemble d’algorithmes.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Un programme informatique </a:t>
            </a:r>
            <a:r>
              <a:rPr lang="en" sz="1500">
                <a:solidFill>
                  <a:srgbClr val="E2001A"/>
                </a:solidFill>
              </a:rPr>
              <a:t>est un ensemble de commandes données à la machine</a:t>
            </a:r>
            <a:r>
              <a:rPr lang="en" sz="1500"/>
              <a:t>, </a:t>
            </a:r>
            <a:r>
              <a:rPr b="1" lang="en" sz="1500"/>
              <a:t>écrites dans un langage spécifique</a:t>
            </a:r>
            <a:r>
              <a:rPr lang="en" sz="1500"/>
              <a:t>, pour effectuer une série d’opérations déterminées afin d’obtenir un résultat.</a:t>
            </a:r>
            <a:endParaRPr sz="1500"/>
          </a:p>
          <a:p>
            <a:pPr indent="0" lvl="0" marL="457200" rtl="0" algn="l">
              <a:lnSpc>
                <a:spcPct val="100000"/>
              </a:lnSpc>
              <a:spcBef>
                <a:spcPts val="0"/>
              </a:spcBef>
              <a:spcAft>
                <a:spcPts val="2200"/>
              </a:spcAft>
              <a:buNone/>
            </a:pPr>
            <a:r>
              <a:t/>
            </a:r>
            <a:endParaRPr b="1" sz="1500">
              <a:solidFill>
                <a:schemeClr val="dk2"/>
              </a:solidFill>
              <a:highlight>
                <a:srgbClr val="FFFFFF"/>
              </a:highlight>
              <a:latin typeface="Roboto"/>
              <a:ea typeface="Roboto"/>
              <a:cs typeface="Roboto"/>
              <a:sym typeface="Roboto"/>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539" name="Shape 539"/>
        <p:cNvGrpSpPr/>
        <p:nvPr/>
      </p:nvGrpSpPr>
      <p:grpSpPr>
        <a:xfrm>
          <a:off x="0" y="0"/>
          <a:ext cx="0" cy="0"/>
          <a:chOff x="0" y="0"/>
          <a:chExt cx="0" cy="0"/>
        </a:xfrm>
      </p:grpSpPr>
      <p:sp>
        <p:nvSpPr>
          <p:cNvPr id="540" name="Google Shape;540;p63"/>
          <p:cNvSpPr txBox="1"/>
          <p:nvPr>
            <p:ph type="title"/>
          </p:nvPr>
        </p:nvSpPr>
        <p:spPr>
          <a:xfrm>
            <a:off x="1389275" y="645550"/>
            <a:ext cx="58155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Les tableaux</a:t>
            </a:r>
            <a:endParaRPr sz="2400">
              <a:solidFill>
                <a:srgbClr val="E2001A"/>
              </a:solidFill>
              <a:latin typeface="Roboto"/>
              <a:ea typeface="Roboto"/>
              <a:cs typeface="Roboto"/>
              <a:sym typeface="Roboto"/>
            </a:endParaRPr>
          </a:p>
        </p:txBody>
      </p:sp>
      <p:sp>
        <p:nvSpPr>
          <p:cNvPr id="541" name="Google Shape;541;p63"/>
          <p:cNvSpPr txBox="1"/>
          <p:nvPr/>
        </p:nvSpPr>
        <p:spPr>
          <a:xfrm>
            <a:off x="841000" y="3753525"/>
            <a:ext cx="6767100" cy="8265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1000"/>
              </a:spcAft>
              <a:buNone/>
            </a:pPr>
            <a:r>
              <a:t/>
            </a:r>
            <a:endParaRPr sz="1100">
              <a:solidFill>
                <a:srgbClr val="999999"/>
              </a:solidFill>
              <a:latin typeface="Karla"/>
              <a:ea typeface="Karla"/>
              <a:cs typeface="Karla"/>
              <a:sym typeface="Karla"/>
            </a:endParaRPr>
          </a:p>
        </p:txBody>
      </p:sp>
      <p:sp>
        <p:nvSpPr>
          <p:cNvPr id="542" name="Google Shape;542;p63"/>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43" name="Google Shape;543;p63"/>
          <p:cNvPicPr preferRelativeResize="0"/>
          <p:nvPr/>
        </p:nvPicPr>
        <p:blipFill>
          <a:blip r:embed="rId3">
            <a:alphaModFix/>
          </a:blip>
          <a:stretch>
            <a:fillRect/>
          </a:stretch>
        </p:blipFill>
        <p:spPr>
          <a:xfrm>
            <a:off x="653025" y="527525"/>
            <a:ext cx="645550" cy="645550"/>
          </a:xfrm>
          <a:prstGeom prst="rect">
            <a:avLst/>
          </a:prstGeom>
          <a:noFill/>
          <a:ln>
            <a:noFill/>
          </a:ln>
        </p:spPr>
      </p:pic>
      <p:pic>
        <p:nvPicPr>
          <p:cNvPr id="544" name="Google Shape;544;p63"/>
          <p:cNvPicPr preferRelativeResize="0"/>
          <p:nvPr/>
        </p:nvPicPr>
        <p:blipFill rotWithShape="1">
          <a:blip r:embed="rId4">
            <a:alphaModFix/>
          </a:blip>
          <a:srcRect b="0" l="931" r="0" t="0"/>
          <a:stretch/>
        </p:blipFill>
        <p:spPr>
          <a:xfrm>
            <a:off x="1478550" y="1237625"/>
            <a:ext cx="4213800" cy="375305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548" name="Shape 548"/>
        <p:cNvGrpSpPr/>
        <p:nvPr/>
      </p:nvGrpSpPr>
      <p:grpSpPr>
        <a:xfrm>
          <a:off x="0" y="0"/>
          <a:ext cx="0" cy="0"/>
          <a:chOff x="0" y="0"/>
          <a:chExt cx="0" cy="0"/>
        </a:xfrm>
      </p:grpSpPr>
      <p:sp>
        <p:nvSpPr>
          <p:cNvPr id="549" name="Google Shape;549;p64"/>
          <p:cNvSpPr txBox="1"/>
          <p:nvPr>
            <p:ph type="title"/>
          </p:nvPr>
        </p:nvSpPr>
        <p:spPr>
          <a:xfrm>
            <a:off x="1389275" y="645550"/>
            <a:ext cx="58155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Exercice 16</a:t>
            </a:r>
            <a:endParaRPr sz="2400">
              <a:solidFill>
                <a:srgbClr val="E2001A"/>
              </a:solidFill>
              <a:latin typeface="Roboto"/>
              <a:ea typeface="Roboto"/>
              <a:cs typeface="Roboto"/>
              <a:sym typeface="Roboto"/>
            </a:endParaRPr>
          </a:p>
        </p:txBody>
      </p:sp>
      <p:sp>
        <p:nvSpPr>
          <p:cNvPr id="550" name="Google Shape;550;p64"/>
          <p:cNvSpPr txBox="1"/>
          <p:nvPr/>
        </p:nvSpPr>
        <p:spPr>
          <a:xfrm>
            <a:off x="841000" y="3753525"/>
            <a:ext cx="6767100" cy="8265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1000"/>
              </a:spcAft>
              <a:buNone/>
            </a:pPr>
            <a:r>
              <a:t/>
            </a:r>
            <a:endParaRPr sz="1100">
              <a:solidFill>
                <a:srgbClr val="999999"/>
              </a:solidFill>
              <a:latin typeface="Karla"/>
              <a:ea typeface="Karla"/>
              <a:cs typeface="Karla"/>
              <a:sym typeface="Karla"/>
            </a:endParaRPr>
          </a:p>
        </p:txBody>
      </p:sp>
      <p:sp>
        <p:nvSpPr>
          <p:cNvPr id="551" name="Google Shape;551;p64"/>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52" name="Google Shape;552;p64"/>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553" name="Google Shape;553;p64"/>
          <p:cNvSpPr txBox="1"/>
          <p:nvPr/>
        </p:nvSpPr>
        <p:spPr>
          <a:xfrm>
            <a:off x="437675" y="1590775"/>
            <a:ext cx="6767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latin typeface="Roboto"/>
                <a:ea typeface="Roboto"/>
                <a:cs typeface="Roboto"/>
                <a:sym typeface="Roboto"/>
              </a:rPr>
              <a:t>Ecrivez un algorithme qui calcule la somme de tous les éléments d’un tableau.</a:t>
            </a:r>
            <a:endParaRPr sz="2100">
              <a:latin typeface="Roboto"/>
              <a:ea typeface="Roboto"/>
              <a:cs typeface="Roboto"/>
              <a:sym typeface="Roboto"/>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557" name="Shape 557"/>
        <p:cNvGrpSpPr/>
        <p:nvPr/>
      </p:nvGrpSpPr>
      <p:grpSpPr>
        <a:xfrm>
          <a:off x="0" y="0"/>
          <a:ext cx="0" cy="0"/>
          <a:chOff x="0" y="0"/>
          <a:chExt cx="0" cy="0"/>
        </a:xfrm>
      </p:grpSpPr>
      <p:sp>
        <p:nvSpPr>
          <p:cNvPr id="558" name="Google Shape;558;p65"/>
          <p:cNvSpPr txBox="1"/>
          <p:nvPr>
            <p:ph type="title"/>
          </p:nvPr>
        </p:nvSpPr>
        <p:spPr>
          <a:xfrm>
            <a:off x="1389275" y="645550"/>
            <a:ext cx="58155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Exercice 17</a:t>
            </a:r>
            <a:endParaRPr sz="2400">
              <a:solidFill>
                <a:srgbClr val="E2001A"/>
              </a:solidFill>
              <a:latin typeface="Roboto"/>
              <a:ea typeface="Roboto"/>
              <a:cs typeface="Roboto"/>
              <a:sym typeface="Roboto"/>
            </a:endParaRPr>
          </a:p>
        </p:txBody>
      </p:sp>
      <p:sp>
        <p:nvSpPr>
          <p:cNvPr id="559" name="Google Shape;559;p65"/>
          <p:cNvSpPr txBox="1"/>
          <p:nvPr/>
        </p:nvSpPr>
        <p:spPr>
          <a:xfrm>
            <a:off x="841000" y="3753525"/>
            <a:ext cx="6767100" cy="8265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1000"/>
              </a:spcAft>
              <a:buNone/>
            </a:pPr>
            <a:r>
              <a:t/>
            </a:r>
            <a:endParaRPr sz="1100">
              <a:solidFill>
                <a:srgbClr val="999999"/>
              </a:solidFill>
              <a:latin typeface="Karla"/>
              <a:ea typeface="Karla"/>
              <a:cs typeface="Karla"/>
              <a:sym typeface="Karla"/>
            </a:endParaRPr>
          </a:p>
        </p:txBody>
      </p:sp>
      <p:sp>
        <p:nvSpPr>
          <p:cNvPr id="560" name="Google Shape;560;p65"/>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61" name="Google Shape;561;p65"/>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562" name="Google Shape;562;p65"/>
          <p:cNvSpPr txBox="1"/>
          <p:nvPr/>
        </p:nvSpPr>
        <p:spPr>
          <a:xfrm>
            <a:off x="437675" y="1590775"/>
            <a:ext cx="6767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latin typeface="Roboto"/>
                <a:ea typeface="Roboto"/>
                <a:cs typeface="Roboto"/>
                <a:sym typeface="Roboto"/>
              </a:rPr>
              <a:t>A partir de l’exercice précédent, ajouter le calcul de la moyenne des nombres contenus dans le tableau.</a:t>
            </a:r>
            <a:endParaRPr sz="2100">
              <a:latin typeface="Roboto"/>
              <a:ea typeface="Roboto"/>
              <a:cs typeface="Roboto"/>
              <a:sym typeface="Roboto"/>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566" name="Shape 566"/>
        <p:cNvGrpSpPr/>
        <p:nvPr/>
      </p:nvGrpSpPr>
      <p:grpSpPr>
        <a:xfrm>
          <a:off x="0" y="0"/>
          <a:ext cx="0" cy="0"/>
          <a:chOff x="0" y="0"/>
          <a:chExt cx="0" cy="0"/>
        </a:xfrm>
      </p:grpSpPr>
      <p:sp>
        <p:nvSpPr>
          <p:cNvPr id="567" name="Google Shape;567;p66"/>
          <p:cNvSpPr txBox="1"/>
          <p:nvPr>
            <p:ph type="title"/>
          </p:nvPr>
        </p:nvSpPr>
        <p:spPr>
          <a:xfrm>
            <a:off x="1389275" y="645550"/>
            <a:ext cx="58155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Exercice 18</a:t>
            </a:r>
            <a:endParaRPr sz="2400">
              <a:solidFill>
                <a:srgbClr val="E2001A"/>
              </a:solidFill>
              <a:latin typeface="Roboto"/>
              <a:ea typeface="Roboto"/>
              <a:cs typeface="Roboto"/>
              <a:sym typeface="Roboto"/>
            </a:endParaRPr>
          </a:p>
        </p:txBody>
      </p:sp>
      <p:sp>
        <p:nvSpPr>
          <p:cNvPr id="568" name="Google Shape;568;p66"/>
          <p:cNvSpPr txBox="1"/>
          <p:nvPr/>
        </p:nvSpPr>
        <p:spPr>
          <a:xfrm>
            <a:off x="841000" y="3753525"/>
            <a:ext cx="6767100" cy="8265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1000"/>
              </a:spcAft>
              <a:buNone/>
            </a:pPr>
            <a:r>
              <a:t/>
            </a:r>
            <a:endParaRPr sz="1100">
              <a:solidFill>
                <a:srgbClr val="999999"/>
              </a:solidFill>
              <a:latin typeface="Karla"/>
              <a:ea typeface="Karla"/>
              <a:cs typeface="Karla"/>
              <a:sym typeface="Karla"/>
            </a:endParaRPr>
          </a:p>
        </p:txBody>
      </p:sp>
      <p:sp>
        <p:nvSpPr>
          <p:cNvPr id="569" name="Google Shape;569;p66"/>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70" name="Google Shape;570;p66"/>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571" name="Google Shape;571;p66"/>
          <p:cNvSpPr txBox="1"/>
          <p:nvPr/>
        </p:nvSpPr>
        <p:spPr>
          <a:xfrm>
            <a:off x="437675" y="1590775"/>
            <a:ext cx="6767100" cy="281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Roboto"/>
                <a:ea typeface="Roboto"/>
                <a:cs typeface="Roboto"/>
                <a:sym typeface="Roboto"/>
              </a:rPr>
              <a:t>Ecrire un algorithme qui demande à l’utilisateur d’initialiser un tableau numérique à partir à partir d’un instruction de lecture, et ensuite le plus grand nombre du tableau et le plus petit.</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Exemple :</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Tableau : [3, 6 , 2 , 1 , 7 , 12 , 32 ]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Plus grand : 32</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Plus petit : 1</a:t>
            </a:r>
            <a:endParaRPr sz="1900">
              <a:latin typeface="Roboto"/>
              <a:ea typeface="Roboto"/>
              <a:cs typeface="Roboto"/>
              <a:sym typeface="Roboto"/>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575" name="Shape 575"/>
        <p:cNvGrpSpPr/>
        <p:nvPr/>
      </p:nvGrpSpPr>
      <p:grpSpPr>
        <a:xfrm>
          <a:off x="0" y="0"/>
          <a:ext cx="0" cy="0"/>
          <a:chOff x="0" y="0"/>
          <a:chExt cx="0" cy="0"/>
        </a:xfrm>
      </p:grpSpPr>
      <p:sp>
        <p:nvSpPr>
          <p:cNvPr id="576" name="Google Shape;576;p67"/>
          <p:cNvSpPr txBox="1"/>
          <p:nvPr>
            <p:ph type="title"/>
          </p:nvPr>
        </p:nvSpPr>
        <p:spPr>
          <a:xfrm>
            <a:off x="1389275" y="645550"/>
            <a:ext cx="58155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Exercice 19</a:t>
            </a:r>
            <a:endParaRPr sz="2400">
              <a:solidFill>
                <a:srgbClr val="E2001A"/>
              </a:solidFill>
              <a:latin typeface="Roboto"/>
              <a:ea typeface="Roboto"/>
              <a:cs typeface="Roboto"/>
              <a:sym typeface="Roboto"/>
            </a:endParaRPr>
          </a:p>
        </p:txBody>
      </p:sp>
      <p:sp>
        <p:nvSpPr>
          <p:cNvPr id="577" name="Google Shape;577;p67"/>
          <p:cNvSpPr txBox="1"/>
          <p:nvPr/>
        </p:nvSpPr>
        <p:spPr>
          <a:xfrm>
            <a:off x="841000" y="3753525"/>
            <a:ext cx="6767100" cy="8265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1000"/>
              </a:spcAft>
              <a:buNone/>
            </a:pPr>
            <a:r>
              <a:t/>
            </a:r>
            <a:endParaRPr sz="1100">
              <a:solidFill>
                <a:srgbClr val="999999"/>
              </a:solidFill>
              <a:latin typeface="Karla"/>
              <a:ea typeface="Karla"/>
              <a:cs typeface="Karla"/>
              <a:sym typeface="Karla"/>
            </a:endParaRPr>
          </a:p>
        </p:txBody>
      </p:sp>
      <p:sp>
        <p:nvSpPr>
          <p:cNvPr id="578" name="Google Shape;578;p67"/>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79" name="Google Shape;579;p67"/>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580" name="Google Shape;580;p67"/>
          <p:cNvSpPr txBox="1"/>
          <p:nvPr/>
        </p:nvSpPr>
        <p:spPr>
          <a:xfrm>
            <a:off x="437675" y="1590775"/>
            <a:ext cx="67671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Roboto"/>
                <a:ea typeface="Roboto"/>
                <a:cs typeface="Roboto"/>
                <a:sym typeface="Roboto"/>
              </a:rPr>
              <a:t>Ecrire un algorithme qui demande l’utilisateur de créer 2 listes composées de nombres.</a:t>
            </a:r>
            <a:endParaRPr sz="1500">
              <a:latin typeface="Roboto"/>
              <a:ea typeface="Roboto"/>
              <a:cs typeface="Roboto"/>
              <a:sym typeface="Roboto"/>
            </a:endParaRPr>
          </a:p>
          <a:p>
            <a:pPr indent="0" lvl="0" marL="0" rtl="0" algn="l">
              <a:spcBef>
                <a:spcPts val="0"/>
              </a:spcBef>
              <a:spcAft>
                <a:spcPts val="0"/>
              </a:spcAft>
              <a:buNone/>
            </a:pPr>
            <a:r>
              <a:t/>
            </a:r>
            <a:endParaRPr sz="1500">
              <a:latin typeface="Roboto"/>
              <a:ea typeface="Roboto"/>
              <a:cs typeface="Roboto"/>
              <a:sym typeface="Roboto"/>
            </a:endParaRPr>
          </a:p>
          <a:p>
            <a:pPr indent="0" lvl="0" marL="0" rtl="0" algn="l">
              <a:spcBef>
                <a:spcPts val="0"/>
              </a:spcBef>
              <a:spcAft>
                <a:spcPts val="0"/>
              </a:spcAft>
              <a:buNone/>
            </a:pPr>
            <a:r>
              <a:rPr lang="en" sz="1500">
                <a:latin typeface="Roboto"/>
                <a:ea typeface="Roboto"/>
                <a:cs typeface="Roboto"/>
                <a:sym typeface="Roboto"/>
              </a:rPr>
              <a:t>Ensuite, remplir ces 2 listes à partir de la lecture du clavier tout en sachant que ces 2 listes doivent avoir la même taille(aussi définie par une lecture).</a:t>
            </a:r>
            <a:endParaRPr sz="1500">
              <a:latin typeface="Roboto"/>
              <a:ea typeface="Roboto"/>
              <a:cs typeface="Roboto"/>
              <a:sym typeface="Roboto"/>
            </a:endParaRPr>
          </a:p>
          <a:p>
            <a:pPr indent="0" lvl="0" marL="0" rtl="0" algn="l">
              <a:spcBef>
                <a:spcPts val="0"/>
              </a:spcBef>
              <a:spcAft>
                <a:spcPts val="0"/>
              </a:spcAft>
              <a:buNone/>
            </a:pPr>
            <a:r>
              <a:t/>
            </a:r>
            <a:endParaRPr sz="1500">
              <a:latin typeface="Roboto"/>
              <a:ea typeface="Roboto"/>
              <a:cs typeface="Roboto"/>
              <a:sym typeface="Roboto"/>
            </a:endParaRPr>
          </a:p>
          <a:p>
            <a:pPr indent="0" lvl="0" marL="0" rtl="0" algn="l">
              <a:spcBef>
                <a:spcPts val="0"/>
              </a:spcBef>
              <a:spcAft>
                <a:spcPts val="0"/>
              </a:spcAft>
              <a:buNone/>
            </a:pPr>
            <a:r>
              <a:rPr lang="en" sz="1500">
                <a:latin typeface="Roboto"/>
                <a:ea typeface="Roboto"/>
                <a:cs typeface="Roboto"/>
                <a:sym typeface="Roboto"/>
              </a:rPr>
              <a:t>Puis, calculer la liste résultante  qui va être construite par la somme des  éléments aux mêmes index des 2 listes précédentes.</a:t>
            </a:r>
            <a:endParaRPr sz="1500">
              <a:latin typeface="Roboto"/>
              <a:ea typeface="Roboto"/>
              <a:cs typeface="Roboto"/>
              <a:sym typeface="Roboto"/>
            </a:endParaRPr>
          </a:p>
          <a:p>
            <a:pPr indent="0" lvl="0" marL="0" rtl="0" algn="l">
              <a:spcBef>
                <a:spcPts val="0"/>
              </a:spcBef>
              <a:spcAft>
                <a:spcPts val="0"/>
              </a:spcAft>
              <a:buNone/>
            </a:pPr>
            <a:r>
              <a:t/>
            </a:r>
            <a:endParaRPr sz="1500">
              <a:latin typeface="Roboto"/>
              <a:ea typeface="Roboto"/>
              <a:cs typeface="Roboto"/>
              <a:sym typeface="Roboto"/>
            </a:endParaRPr>
          </a:p>
          <a:p>
            <a:pPr indent="0" lvl="0" marL="0" rtl="0" algn="l">
              <a:spcBef>
                <a:spcPts val="0"/>
              </a:spcBef>
              <a:spcAft>
                <a:spcPts val="0"/>
              </a:spcAft>
              <a:buNone/>
            </a:pPr>
            <a:r>
              <a:rPr lang="en" sz="1500">
                <a:latin typeface="Roboto"/>
                <a:ea typeface="Roboto"/>
                <a:cs typeface="Roboto"/>
                <a:sym typeface="Roboto"/>
              </a:rPr>
              <a:t>Exemple :</a:t>
            </a:r>
            <a:endParaRPr sz="1500">
              <a:latin typeface="Roboto"/>
              <a:ea typeface="Roboto"/>
              <a:cs typeface="Roboto"/>
              <a:sym typeface="Roboto"/>
            </a:endParaRPr>
          </a:p>
          <a:p>
            <a:pPr indent="0" lvl="0" marL="0" rtl="0" algn="l">
              <a:spcBef>
                <a:spcPts val="0"/>
              </a:spcBef>
              <a:spcAft>
                <a:spcPts val="0"/>
              </a:spcAft>
              <a:buNone/>
            </a:pPr>
            <a:r>
              <a:t/>
            </a:r>
            <a:endParaRPr sz="1500">
              <a:latin typeface="Roboto"/>
              <a:ea typeface="Roboto"/>
              <a:cs typeface="Roboto"/>
              <a:sym typeface="Roboto"/>
            </a:endParaRPr>
          </a:p>
          <a:p>
            <a:pPr indent="0" lvl="0" marL="0" rtl="0" algn="l">
              <a:spcBef>
                <a:spcPts val="0"/>
              </a:spcBef>
              <a:spcAft>
                <a:spcPts val="0"/>
              </a:spcAft>
              <a:buNone/>
            </a:pPr>
            <a:r>
              <a:rPr lang="en" sz="1500">
                <a:latin typeface="Roboto"/>
                <a:ea typeface="Roboto"/>
                <a:cs typeface="Roboto"/>
                <a:sym typeface="Roboto"/>
              </a:rPr>
              <a:t>Liste 1 : </a:t>
            </a:r>
            <a:r>
              <a:rPr b="1" lang="en" sz="1500">
                <a:solidFill>
                  <a:schemeClr val="accent1"/>
                </a:solidFill>
                <a:latin typeface="Roboto"/>
                <a:ea typeface="Roboto"/>
                <a:cs typeface="Roboto"/>
                <a:sym typeface="Roboto"/>
              </a:rPr>
              <a:t>[ 2 , 4 , 5 , 7 ,8 ]</a:t>
            </a:r>
            <a:endParaRPr b="1" sz="1500">
              <a:solidFill>
                <a:schemeClr val="accent1"/>
              </a:solidFill>
              <a:latin typeface="Roboto"/>
              <a:ea typeface="Roboto"/>
              <a:cs typeface="Roboto"/>
              <a:sym typeface="Roboto"/>
            </a:endParaRPr>
          </a:p>
          <a:p>
            <a:pPr indent="0" lvl="0" marL="0" rtl="0" algn="l">
              <a:spcBef>
                <a:spcPts val="0"/>
              </a:spcBef>
              <a:spcAft>
                <a:spcPts val="0"/>
              </a:spcAft>
              <a:buNone/>
            </a:pPr>
            <a:r>
              <a:rPr lang="en" sz="1500">
                <a:latin typeface="Roboto"/>
                <a:ea typeface="Roboto"/>
                <a:cs typeface="Roboto"/>
                <a:sym typeface="Roboto"/>
              </a:rPr>
              <a:t>Liste 2 : </a:t>
            </a:r>
            <a:r>
              <a:rPr b="1" lang="en" sz="1500">
                <a:solidFill>
                  <a:srgbClr val="FF0000"/>
                </a:solidFill>
                <a:latin typeface="Roboto"/>
                <a:ea typeface="Roboto"/>
                <a:cs typeface="Roboto"/>
                <a:sym typeface="Roboto"/>
              </a:rPr>
              <a:t>[ 3 , 7 , 2 , 5 , 6 ]</a:t>
            </a:r>
            <a:endParaRPr b="1" sz="1500">
              <a:solidFill>
                <a:srgbClr val="FF0000"/>
              </a:solidFill>
              <a:latin typeface="Roboto"/>
              <a:ea typeface="Roboto"/>
              <a:cs typeface="Roboto"/>
              <a:sym typeface="Roboto"/>
            </a:endParaRPr>
          </a:p>
          <a:p>
            <a:pPr indent="0" lvl="0" marL="0" rtl="0" algn="l">
              <a:spcBef>
                <a:spcPts val="0"/>
              </a:spcBef>
              <a:spcAft>
                <a:spcPts val="0"/>
              </a:spcAft>
              <a:buNone/>
            </a:pPr>
            <a:r>
              <a:rPr lang="en" sz="1500">
                <a:latin typeface="Roboto"/>
                <a:ea typeface="Roboto"/>
                <a:cs typeface="Roboto"/>
                <a:sym typeface="Roboto"/>
              </a:rPr>
              <a:t>List 3(résultante) : </a:t>
            </a:r>
            <a:r>
              <a:rPr b="1" lang="en" sz="1500">
                <a:latin typeface="Roboto"/>
                <a:ea typeface="Roboto"/>
                <a:cs typeface="Roboto"/>
                <a:sym typeface="Roboto"/>
              </a:rPr>
              <a:t>[ 5(</a:t>
            </a:r>
            <a:r>
              <a:rPr b="1" lang="en" sz="1500">
                <a:solidFill>
                  <a:schemeClr val="accent1"/>
                </a:solidFill>
                <a:latin typeface="Roboto"/>
                <a:ea typeface="Roboto"/>
                <a:cs typeface="Roboto"/>
                <a:sym typeface="Roboto"/>
              </a:rPr>
              <a:t>2</a:t>
            </a:r>
            <a:r>
              <a:rPr b="1" lang="en" sz="1500">
                <a:latin typeface="Roboto"/>
                <a:ea typeface="Roboto"/>
                <a:cs typeface="Roboto"/>
                <a:sym typeface="Roboto"/>
              </a:rPr>
              <a:t>+</a:t>
            </a:r>
            <a:r>
              <a:rPr b="1" lang="en" sz="1500">
                <a:solidFill>
                  <a:srgbClr val="FF0000"/>
                </a:solidFill>
                <a:latin typeface="Roboto"/>
                <a:ea typeface="Roboto"/>
                <a:cs typeface="Roboto"/>
                <a:sym typeface="Roboto"/>
              </a:rPr>
              <a:t>3</a:t>
            </a:r>
            <a:r>
              <a:rPr b="1" lang="en" sz="1500">
                <a:latin typeface="Roboto"/>
                <a:ea typeface="Roboto"/>
                <a:cs typeface="Roboto"/>
                <a:sym typeface="Roboto"/>
              </a:rPr>
              <a:t>) , 11(</a:t>
            </a:r>
            <a:r>
              <a:rPr b="1" lang="en" sz="1500">
                <a:solidFill>
                  <a:schemeClr val="accent1"/>
                </a:solidFill>
                <a:latin typeface="Roboto"/>
                <a:ea typeface="Roboto"/>
                <a:cs typeface="Roboto"/>
                <a:sym typeface="Roboto"/>
              </a:rPr>
              <a:t>4</a:t>
            </a:r>
            <a:r>
              <a:rPr b="1" lang="en" sz="1500">
                <a:latin typeface="Roboto"/>
                <a:ea typeface="Roboto"/>
                <a:cs typeface="Roboto"/>
                <a:sym typeface="Roboto"/>
              </a:rPr>
              <a:t>+</a:t>
            </a:r>
            <a:r>
              <a:rPr b="1" lang="en" sz="1500">
                <a:solidFill>
                  <a:srgbClr val="FF0000"/>
                </a:solidFill>
                <a:latin typeface="Roboto"/>
                <a:ea typeface="Roboto"/>
                <a:cs typeface="Roboto"/>
                <a:sym typeface="Roboto"/>
              </a:rPr>
              <a:t>7</a:t>
            </a:r>
            <a:r>
              <a:rPr b="1" lang="en" sz="1500">
                <a:latin typeface="Roboto"/>
                <a:ea typeface="Roboto"/>
                <a:cs typeface="Roboto"/>
                <a:sym typeface="Roboto"/>
              </a:rPr>
              <a:t>), 7(</a:t>
            </a:r>
            <a:r>
              <a:rPr b="1" lang="en" sz="1500">
                <a:solidFill>
                  <a:schemeClr val="accent1"/>
                </a:solidFill>
                <a:latin typeface="Roboto"/>
                <a:ea typeface="Roboto"/>
                <a:cs typeface="Roboto"/>
                <a:sym typeface="Roboto"/>
              </a:rPr>
              <a:t>5</a:t>
            </a:r>
            <a:r>
              <a:rPr b="1" lang="en" sz="1500">
                <a:latin typeface="Roboto"/>
                <a:ea typeface="Roboto"/>
                <a:cs typeface="Roboto"/>
                <a:sym typeface="Roboto"/>
              </a:rPr>
              <a:t>+</a:t>
            </a:r>
            <a:r>
              <a:rPr b="1" lang="en" sz="1500">
                <a:solidFill>
                  <a:srgbClr val="FF0000"/>
                </a:solidFill>
                <a:latin typeface="Roboto"/>
                <a:ea typeface="Roboto"/>
                <a:cs typeface="Roboto"/>
                <a:sym typeface="Roboto"/>
              </a:rPr>
              <a:t>2</a:t>
            </a:r>
            <a:r>
              <a:rPr b="1" lang="en" sz="1500">
                <a:latin typeface="Roboto"/>
                <a:ea typeface="Roboto"/>
                <a:cs typeface="Roboto"/>
                <a:sym typeface="Roboto"/>
              </a:rPr>
              <a:t>) , 12(</a:t>
            </a:r>
            <a:r>
              <a:rPr b="1" lang="en" sz="1500">
                <a:solidFill>
                  <a:schemeClr val="accent1"/>
                </a:solidFill>
                <a:latin typeface="Roboto"/>
                <a:ea typeface="Roboto"/>
                <a:cs typeface="Roboto"/>
                <a:sym typeface="Roboto"/>
              </a:rPr>
              <a:t>7</a:t>
            </a:r>
            <a:r>
              <a:rPr b="1" lang="en" sz="1500">
                <a:latin typeface="Roboto"/>
                <a:ea typeface="Roboto"/>
                <a:cs typeface="Roboto"/>
                <a:sym typeface="Roboto"/>
              </a:rPr>
              <a:t>+</a:t>
            </a:r>
            <a:r>
              <a:rPr b="1" lang="en" sz="1500">
                <a:solidFill>
                  <a:srgbClr val="FF0000"/>
                </a:solidFill>
                <a:latin typeface="Roboto"/>
                <a:ea typeface="Roboto"/>
                <a:cs typeface="Roboto"/>
                <a:sym typeface="Roboto"/>
              </a:rPr>
              <a:t>5</a:t>
            </a:r>
            <a:r>
              <a:rPr b="1" lang="en" sz="1500">
                <a:latin typeface="Roboto"/>
                <a:ea typeface="Roboto"/>
                <a:cs typeface="Roboto"/>
                <a:sym typeface="Roboto"/>
              </a:rPr>
              <a:t>), 14(</a:t>
            </a:r>
            <a:r>
              <a:rPr b="1" lang="en" sz="1500">
                <a:solidFill>
                  <a:schemeClr val="accent1"/>
                </a:solidFill>
                <a:latin typeface="Roboto"/>
                <a:ea typeface="Roboto"/>
                <a:cs typeface="Roboto"/>
                <a:sym typeface="Roboto"/>
              </a:rPr>
              <a:t>8</a:t>
            </a:r>
            <a:r>
              <a:rPr b="1" lang="en" sz="1500">
                <a:latin typeface="Roboto"/>
                <a:ea typeface="Roboto"/>
                <a:cs typeface="Roboto"/>
                <a:sym typeface="Roboto"/>
              </a:rPr>
              <a:t>+</a:t>
            </a:r>
            <a:r>
              <a:rPr b="1" lang="en" sz="1500">
                <a:solidFill>
                  <a:srgbClr val="FF0000"/>
                </a:solidFill>
                <a:latin typeface="Roboto"/>
                <a:ea typeface="Roboto"/>
                <a:cs typeface="Roboto"/>
                <a:sym typeface="Roboto"/>
              </a:rPr>
              <a:t>6</a:t>
            </a:r>
            <a:r>
              <a:rPr b="1" lang="en" sz="1500">
                <a:latin typeface="Roboto"/>
                <a:ea typeface="Roboto"/>
                <a:cs typeface="Roboto"/>
                <a:sym typeface="Roboto"/>
              </a:rPr>
              <a:t>) ]</a:t>
            </a:r>
            <a:endParaRPr b="1" sz="1500">
              <a:latin typeface="Roboto"/>
              <a:ea typeface="Roboto"/>
              <a:cs typeface="Roboto"/>
              <a:sym typeface="Roboto"/>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584" name="Shape 584"/>
        <p:cNvGrpSpPr/>
        <p:nvPr/>
      </p:nvGrpSpPr>
      <p:grpSpPr>
        <a:xfrm>
          <a:off x="0" y="0"/>
          <a:ext cx="0" cy="0"/>
          <a:chOff x="0" y="0"/>
          <a:chExt cx="0" cy="0"/>
        </a:xfrm>
      </p:grpSpPr>
      <p:sp>
        <p:nvSpPr>
          <p:cNvPr id="585" name="Google Shape;585;p68"/>
          <p:cNvSpPr txBox="1"/>
          <p:nvPr>
            <p:ph type="title"/>
          </p:nvPr>
        </p:nvSpPr>
        <p:spPr>
          <a:xfrm>
            <a:off x="1389275" y="645550"/>
            <a:ext cx="58155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Exercice 20</a:t>
            </a:r>
            <a:endParaRPr sz="2400">
              <a:solidFill>
                <a:srgbClr val="E2001A"/>
              </a:solidFill>
              <a:latin typeface="Roboto"/>
              <a:ea typeface="Roboto"/>
              <a:cs typeface="Roboto"/>
              <a:sym typeface="Roboto"/>
            </a:endParaRPr>
          </a:p>
        </p:txBody>
      </p:sp>
      <p:sp>
        <p:nvSpPr>
          <p:cNvPr id="586" name="Google Shape;586;p68"/>
          <p:cNvSpPr txBox="1"/>
          <p:nvPr/>
        </p:nvSpPr>
        <p:spPr>
          <a:xfrm>
            <a:off x="841000" y="3753525"/>
            <a:ext cx="6767100" cy="8265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1000"/>
              </a:spcAft>
              <a:buNone/>
            </a:pPr>
            <a:r>
              <a:t/>
            </a:r>
            <a:endParaRPr sz="1100">
              <a:solidFill>
                <a:srgbClr val="999999"/>
              </a:solidFill>
              <a:latin typeface="Karla"/>
              <a:ea typeface="Karla"/>
              <a:cs typeface="Karla"/>
              <a:sym typeface="Karla"/>
            </a:endParaRPr>
          </a:p>
        </p:txBody>
      </p:sp>
      <p:sp>
        <p:nvSpPr>
          <p:cNvPr id="587" name="Google Shape;587;p68"/>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88" name="Google Shape;588;p68"/>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589" name="Google Shape;589;p68"/>
          <p:cNvSpPr txBox="1"/>
          <p:nvPr/>
        </p:nvSpPr>
        <p:spPr>
          <a:xfrm>
            <a:off x="437675" y="1590775"/>
            <a:ext cx="67671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Roboto"/>
                <a:ea typeface="Roboto"/>
                <a:cs typeface="Roboto"/>
                <a:sym typeface="Roboto"/>
              </a:rPr>
              <a:t>Ecrire un algorithme qui demande l’utilisateur de créer 2 listes composées de nombres.</a:t>
            </a:r>
            <a:endParaRPr sz="1500">
              <a:latin typeface="Roboto"/>
              <a:ea typeface="Roboto"/>
              <a:cs typeface="Roboto"/>
              <a:sym typeface="Roboto"/>
            </a:endParaRPr>
          </a:p>
          <a:p>
            <a:pPr indent="0" lvl="0" marL="0" rtl="0" algn="l">
              <a:spcBef>
                <a:spcPts val="0"/>
              </a:spcBef>
              <a:spcAft>
                <a:spcPts val="0"/>
              </a:spcAft>
              <a:buNone/>
            </a:pPr>
            <a:r>
              <a:t/>
            </a:r>
            <a:endParaRPr sz="1500">
              <a:latin typeface="Roboto"/>
              <a:ea typeface="Roboto"/>
              <a:cs typeface="Roboto"/>
              <a:sym typeface="Roboto"/>
            </a:endParaRPr>
          </a:p>
          <a:p>
            <a:pPr indent="0" lvl="0" marL="0" rtl="0" algn="l">
              <a:spcBef>
                <a:spcPts val="0"/>
              </a:spcBef>
              <a:spcAft>
                <a:spcPts val="0"/>
              </a:spcAft>
              <a:buNone/>
            </a:pPr>
            <a:r>
              <a:rPr lang="en" sz="1500">
                <a:latin typeface="Roboto"/>
                <a:ea typeface="Roboto"/>
                <a:cs typeface="Roboto"/>
                <a:sym typeface="Roboto"/>
              </a:rPr>
              <a:t>Ensuite, remplir ces 2 listes à partir de la lecture du clavier tout en sachant que ces 2 listes doivent avoir la même taille(aussi définie par une lecture).</a:t>
            </a:r>
            <a:endParaRPr sz="1500">
              <a:latin typeface="Roboto"/>
              <a:ea typeface="Roboto"/>
              <a:cs typeface="Roboto"/>
              <a:sym typeface="Roboto"/>
            </a:endParaRPr>
          </a:p>
          <a:p>
            <a:pPr indent="0" lvl="0" marL="0" rtl="0" algn="l">
              <a:spcBef>
                <a:spcPts val="0"/>
              </a:spcBef>
              <a:spcAft>
                <a:spcPts val="0"/>
              </a:spcAft>
              <a:buNone/>
            </a:pPr>
            <a:r>
              <a:t/>
            </a:r>
            <a:endParaRPr sz="1500">
              <a:latin typeface="Roboto"/>
              <a:ea typeface="Roboto"/>
              <a:cs typeface="Roboto"/>
              <a:sym typeface="Roboto"/>
            </a:endParaRPr>
          </a:p>
          <a:p>
            <a:pPr indent="0" lvl="0" marL="0" rtl="0" algn="l">
              <a:spcBef>
                <a:spcPts val="0"/>
              </a:spcBef>
              <a:spcAft>
                <a:spcPts val="0"/>
              </a:spcAft>
              <a:buNone/>
            </a:pPr>
            <a:r>
              <a:rPr lang="en" sz="1500">
                <a:latin typeface="Roboto"/>
                <a:ea typeface="Roboto"/>
                <a:cs typeface="Roboto"/>
                <a:sym typeface="Roboto"/>
              </a:rPr>
              <a:t>Puis, calculer la liste résultante  qui va être construite par la somme des </a:t>
            </a:r>
            <a:r>
              <a:rPr lang="en" sz="1500">
                <a:latin typeface="Roboto"/>
                <a:ea typeface="Roboto"/>
                <a:cs typeface="Roboto"/>
                <a:sym typeface="Roboto"/>
              </a:rPr>
              <a:t>éléments</a:t>
            </a:r>
            <a:r>
              <a:rPr lang="en" sz="1500">
                <a:latin typeface="Roboto"/>
                <a:ea typeface="Roboto"/>
                <a:cs typeface="Roboto"/>
                <a:sym typeface="Roboto"/>
              </a:rPr>
              <a:t> de la première liste et avec l’inverse de la 2ème liste.</a:t>
            </a:r>
            <a:endParaRPr sz="1500">
              <a:latin typeface="Roboto"/>
              <a:ea typeface="Roboto"/>
              <a:cs typeface="Roboto"/>
              <a:sym typeface="Roboto"/>
            </a:endParaRPr>
          </a:p>
          <a:p>
            <a:pPr indent="0" lvl="0" marL="0" rtl="0" algn="l">
              <a:spcBef>
                <a:spcPts val="0"/>
              </a:spcBef>
              <a:spcAft>
                <a:spcPts val="0"/>
              </a:spcAft>
              <a:buNone/>
            </a:pPr>
            <a:r>
              <a:t/>
            </a:r>
            <a:endParaRPr sz="1500">
              <a:latin typeface="Roboto"/>
              <a:ea typeface="Roboto"/>
              <a:cs typeface="Roboto"/>
              <a:sym typeface="Roboto"/>
            </a:endParaRPr>
          </a:p>
          <a:p>
            <a:pPr indent="0" lvl="0" marL="0" rtl="0" algn="l">
              <a:spcBef>
                <a:spcPts val="0"/>
              </a:spcBef>
              <a:spcAft>
                <a:spcPts val="0"/>
              </a:spcAft>
              <a:buNone/>
            </a:pPr>
            <a:r>
              <a:rPr lang="en" sz="1500">
                <a:latin typeface="Roboto"/>
                <a:ea typeface="Roboto"/>
                <a:cs typeface="Roboto"/>
                <a:sym typeface="Roboto"/>
              </a:rPr>
              <a:t>Exemple :</a:t>
            </a:r>
            <a:endParaRPr sz="1500">
              <a:latin typeface="Roboto"/>
              <a:ea typeface="Roboto"/>
              <a:cs typeface="Roboto"/>
              <a:sym typeface="Roboto"/>
            </a:endParaRPr>
          </a:p>
          <a:p>
            <a:pPr indent="0" lvl="0" marL="0" rtl="0" algn="l">
              <a:spcBef>
                <a:spcPts val="0"/>
              </a:spcBef>
              <a:spcAft>
                <a:spcPts val="0"/>
              </a:spcAft>
              <a:buNone/>
            </a:pPr>
            <a:r>
              <a:t/>
            </a:r>
            <a:endParaRPr sz="1500">
              <a:latin typeface="Roboto"/>
              <a:ea typeface="Roboto"/>
              <a:cs typeface="Roboto"/>
              <a:sym typeface="Roboto"/>
            </a:endParaRPr>
          </a:p>
          <a:p>
            <a:pPr indent="0" lvl="0" marL="0" rtl="0" algn="l">
              <a:spcBef>
                <a:spcPts val="0"/>
              </a:spcBef>
              <a:spcAft>
                <a:spcPts val="0"/>
              </a:spcAft>
              <a:buNone/>
            </a:pPr>
            <a:r>
              <a:rPr lang="en" sz="1500">
                <a:latin typeface="Roboto"/>
                <a:ea typeface="Roboto"/>
                <a:cs typeface="Roboto"/>
                <a:sym typeface="Roboto"/>
              </a:rPr>
              <a:t>Liste 1 : </a:t>
            </a:r>
            <a:r>
              <a:rPr b="1" lang="en" sz="1500">
                <a:solidFill>
                  <a:schemeClr val="accent1"/>
                </a:solidFill>
                <a:latin typeface="Roboto"/>
                <a:ea typeface="Roboto"/>
                <a:cs typeface="Roboto"/>
                <a:sym typeface="Roboto"/>
              </a:rPr>
              <a:t>[ 2 , 4 , 5 , 7 ,8 ]</a:t>
            </a:r>
            <a:endParaRPr b="1" sz="1500">
              <a:solidFill>
                <a:schemeClr val="accent1"/>
              </a:solidFill>
              <a:latin typeface="Roboto"/>
              <a:ea typeface="Roboto"/>
              <a:cs typeface="Roboto"/>
              <a:sym typeface="Roboto"/>
            </a:endParaRPr>
          </a:p>
          <a:p>
            <a:pPr indent="0" lvl="0" marL="0" rtl="0" algn="l">
              <a:spcBef>
                <a:spcPts val="0"/>
              </a:spcBef>
              <a:spcAft>
                <a:spcPts val="0"/>
              </a:spcAft>
              <a:buNone/>
            </a:pPr>
            <a:r>
              <a:rPr lang="en" sz="1500">
                <a:latin typeface="Roboto"/>
                <a:ea typeface="Roboto"/>
                <a:cs typeface="Roboto"/>
                <a:sym typeface="Roboto"/>
              </a:rPr>
              <a:t>Liste 2 : </a:t>
            </a:r>
            <a:r>
              <a:rPr b="1" lang="en" sz="1500">
                <a:solidFill>
                  <a:srgbClr val="FF0000"/>
                </a:solidFill>
                <a:latin typeface="Roboto"/>
                <a:ea typeface="Roboto"/>
                <a:cs typeface="Roboto"/>
                <a:sym typeface="Roboto"/>
              </a:rPr>
              <a:t>[ </a:t>
            </a:r>
            <a:r>
              <a:rPr b="1" lang="en" sz="1500">
                <a:solidFill>
                  <a:srgbClr val="FF0000"/>
                </a:solidFill>
                <a:latin typeface="Roboto"/>
                <a:ea typeface="Roboto"/>
                <a:cs typeface="Roboto"/>
                <a:sym typeface="Roboto"/>
              </a:rPr>
              <a:t>3 , 7 , 2 , 5 , 6 </a:t>
            </a:r>
            <a:r>
              <a:rPr b="1" lang="en" sz="1500">
                <a:solidFill>
                  <a:srgbClr val="FF0000"/>
                </a:solidFill>
                <a:latin typeface="Roboto"/>
                <a:ea typeface="Roboto"/>
                <a:cs typeface="Roboto"/>
                <a:sym typeface="Roboto"/>
              </a:rPr>
              <a:t>]</a:t>
            </a:r>
            <a:endParaRPr b="1" sz="1500">
              <a:solidFill>
                <a:srgbClr val="FF0000"/>
              </a:solidFill>
              <a:latin typeface="Roboto"/>
              <a:ea typeface="Roboto"/>
              <a:cs typeface="Roboto"/>
              <a:sym typeface="Roboto"/>
            </a:endParaRPr>
          </a:p>
          <a:p>
            <a:pPr indent="0" lvl="0" marL="0" rtl="0" algn="l">
              <a:spcBef>
                <a:spcPts val="0"/>
              </a:spcBef>
              <a:spcAft>
                <a:spcPts val="0"/>
              </a:spcAft>
              <a:buNone/>
            </a:pPr>
            <a:r>
              <a:rPr lang="en" sz="1500">
                <a:latin typeface="Roboto"/>
                <a:ea typeface="Roboto"/>
                <a:cs typeface="Roboto"/>
                <a:sym typeface="Roboto"/>
              </a:rPr>
              <a:t>List 3(résultante) : </a:t>
            </a:r>
            <a:r>
              <a:rPr b="1" lang="en" sz="1500">
                <a:latin typeface="Roboto"/>
                <a:ea typeface="Roboto"/>
                <a:cs typeface="Roboto"/>
                <a:sym typeface="Roboto"/>
              </a:rPr>
              <a:t>[ 5(</a:t>
            </a:r>
            <a:r>
              <a:rPr b="1" lang="en" sz="1500">
                <a:solidFill>
                  <a:schemeClr val="accent1"/>
                </a:solidFill>
                <a:latin typeface="Roboto"/>
                <a:ea typeface="Roboto"/>
                <a:cs typeface="Roboto"/>
                <a:sym typeface="Roboto"/>
              </a:rPr>
              <a:t>2</a:t>
            </a:r>
            <a:r>
              <a:rPr b="1" lang="en" sz="1500">
                <a:latin typeface="Roboto"/>
                <a:ea typeface="Roboto"/>
                <a:cs typeface="Roboto"/>
                <a:sym typeface="Roboto"/>
              </a:rPr>
              <a:t>+</a:t>
            </a:r>
            <a:r>
              <a:rPr b="1" lang="en" sz="1500">
                <a:solidFill>
                  <a:srgbClr val="FF0000"/>
                </a:solidFill>
                <a:latin typeface="Roboto"/>
                <a:ea typeface="Roboto"/>
                <a:cs typeface="Roboto"/>
                <a:sym typeface="Roboto"/>
              </a:rPr>
              <a:t>6</a:t>
            </a:r>
            <a:r>
              <a:rPr b="1" lang="en" sz="1500">
                <a:latin typeface="Roboto"/>
                <a:ea typeface="Roboto"/>
                <a:cs typeface="Roboto"/>
                <a:sym typeface="Roboto"/>
              </a:rPr>
              <a:t>) , 11(</a:t>
            </a:r>
            <a:r>
              <a:rPr b="1" lang="en" sz="1500">
                <a:solidFill>
                  <a:schemeClr val="accent1"/>
                </a:solidFill>
                <a:latin typeface="Roboto"/>
                <a:ea typeface="Roboto"/>
                <a:cs typeface="Roboto"/>
                <a:sym typeface="Roboto"/>
              </a:rPr>
              <a:t>4</a:t>
            </a:r>
            <a:r>
              <a:rPr b="1" lang="en" sz="1500">
                <a:latin typeface="Roboto"/>
                <a:ea typeface="Roboto"/>
                <a:cs typeface="Roboto"/>
                <a:sym typeface="Roboto"/>
              </a:rPr>
              <a:t>+</a:t>
            </a:r>
            <a:r>
              <a:rPr b="1" lang="en" sz="1500">
                <a:solidFill>
                  <a:srgbClr val="FF0000"/>
                </a:solidFill>
                <a:latin typeface="Roboto"/>
                <a:ea typeface="Roboto"/>
                <a:cs typeface="Roboto"/>
                <a:sym typeface="Roboto"/>
              </a:rPr>
              <a:t>5</a:t>
            </a:r>
            <a:r>
              <a:rPr b="1" lang="en" sz="1500">
                <a:latin typeface="Roboto"/>
                <a:ea typeface="Roboto"/>
                <a:cs typeface="Roboto"/>
                <a:sym typeface="Roboto"/>
              </a:rPr>
              <a:t>), 7(</a:t>
            </a:r>
            <a:r>
              <a:rPr b="1" lang="en" sz="1500">
                <a:solidFill>
                  <a:schemeClr val="accent1"/>
                </a:solidFill>
                <a:latin typeface="Roboto"/>
                <a:ea typeface="Roboto"/>
                <a:cs typeface="Roboto"/>
                <a:sym typeface="Roboto"/>
              </a:rPr>
              <a:t>5</a:t>
            </a:r>
            <a:r>
              <a:rPr b="1" lang="en" sz="1500">
                <a:latin typeface="Roboto"/>
                <a:ea typeface="Roboto"/>
                <a:cs typeface="Roboto"/>
                <a:sym typeface="Roboto"/>
              </a:rPr>
              <a:t>+</a:t>
            </a:r>
            <a:r>
              <a:rPr b="1" lang="en" sz="1500">
                <a:solidFill>
                  <a:srgbClr val="FF0000"/>
                </a:solidFill>
                <a:latin typeface="Roboto"/>
                <a:ea typeface="Roboto"/>
                <a:cs typeface="Roboto"/>
                <a:sym typeface="Roboto"/>
              </a:rPr>
              <a:t>2</a:t>
            </a:r>
            <a:r>
              <a:rPr b="1" lang="en" sz="1500">
                <a:latin typeface="Roboto"/>
                <a:ea typeface="Roboto"/>
                <a:cs typeface="Roboto"/>
                <a:sym typeface="Roboto"/>
              </a:rPr>
              <a:t>) , 12(</a:t>
            </a:r>
            <a:r>
              <a:rPr b="1" lang="en" sz="1500">
                <a:solidFill>
                  <a:schemeClr val="accent1"/>
                </a:solidFill>
                <a:latin typeface="Roboto"/>
                <a:ea typeface="Roboto"/>
                <a:cs typeface="Roboto"/>
                <a:sym typeface="Roboto"/>
              </a:rPr>
              <a:t>7</a:t>
            </a:r>
            <a:r>
              <a:rPr b="1" lang="en" sz="1500">
                <a:latin typeface="Roboto"/>
                <a:ea typeface="Roboto"/>
                <a:cs typeface="Roboto"/>
                <a:sym typeface="Roboto"/>
              </a:rPr>
              <a:t>+</a:t>
            </a:r>
            <a:r>
              <a:rPr b="1" lang="en" sz="1500">
                <a:solidFill>
                  <a:srgbClr val="FF0000"/>
                </a:solidFill>
                <a:latin typeface="Roboto"/>
                <a:ea typeface="Roboto"/>
                <a:cs typeface="Roboto"/>
                <a:sym typeface="Roboto"/>
              </a:rPr>
              <a:t>7</a:t>
            </a:r>
            <a:r>
              <a:rPr b="1" lang="en" sz="1500">
                <a:latin typeface="Roboto"/>
                <a:ea typeface="Roboto"/>
                <a:cs typeface="Roboto"/>
                <a:sym typeface="Roboto"/>
              </a:rPr>
              <a:t>), 14(</a:t>
            </a:r>
            <a:r>
              <a:rPr b="1" lang="en" sz="1500">
                <a:solidFill>
                  <a:schemeClr val="accent1"/>
                </a:solidFill>
                <a:latin typeface="Roboto"/>
                <a:ea typeface="Roboto"/>
                <a:cs typeface="Roboto"/>
                <a:sym typeface="Roboto"/>
              </a:rPr>
              <a:t>8</a:t>
            </a:r>
            <a:r>
              <a:rPr b="1" lang="en" sz="1500">
                <a:latin typeface="Roboto"/>
                <a:ea typeface="Roboto"/>
                <a:cs typeface="Roboto"/>
                <a:sym typeface="Roboto"/>
              </a:rPr>
              <a:t>+</a:t>
            </a:r>
            <a:r>
              <a:rPr b="1" lang="en" sz="1500">
                <a:solidFill>
                  <a:srgbClr val="FF0000"/>
                </a:solidFill>
                <a:latin typeface="Roboto"/>
                <a:ea typeface="Roboto"/>
                <a:cs typeface="Roboto"/>
                <a:sym typeface="Roboto"/>
              </a:rPr>
              <a:t>3</a:t>
            </a:r>
            <a:r>
              <a:rPr b="1" lang="en" sz="1500">
                <a:latin typeface="Roboto"/>
                <a:ea typeface="Roboto"/>
                <a:cs typeface="Roboto"/>
                <a:sym typeface="Roboto"/>
              </a:rPr>
              <a:t>) ]</a:t>
            </a:r>
            <a:endParaRPr b="1" sz="1500">
              <a:latin typeface="Roboto"/>
              <a:ea typeface="Roboto"/>
              <a:cs typeface="Roboto"/>
              <a:sym typeface="Roboto"/>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593" name="Shape 593"/>
        <p:cNvGrpSpPr/>
        <p:nvPr/>
      </p:nvGrpSpPr>
      <p:grpSpPr>
        <a:xfrm>
          <a:off x="0" y="0"/>
          <a:ext cx="0" cy="0"/>
          <a:chOff x="0" y="0"/>
          <a:chExt cx="0" cy="0"/>
        </a:xfrm>
      </p:grpSpPr>
      <p:sp>
        <p:nvSpPr>
          <p:cNvPr id="594" name="Google Shape;594;p69"/>
          <p:cNvSpPr txBox="1"/>
          <p:nvPr>
            <p:ph type="title"/>
          </p:nvPr>
        </p:nvSpPr>
        <p:spPr>
          <a:xfrm>
            <a:off x="1389275" y="645550"/>
            <a:ext cx="58155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Les fonctions</a:t>
            </a:r>
            <a:endParaRPr sz="2400">
              <a:solidFill>
                <a:srgbClr val="E2001A"/>
              </a:solidFill>
              <a:latin typeface="Roboto"/>
              <a:ea typeface="Roboto"/>
              <a:cs typeface="Roboto"/>
              <a:sym typeface="Roboto"/>
            </a:endParaRPr>
          </a:p>
        </p:txBody>
      </p:sp>
      <p:sp>
        <p:nvSpPr>
          <p:cNvPr id="595" name="Google Shape;595;p69"/>
          <p:cNvSpPr txBox="1"/>
          <p:nvPr/>
        </p:nvSpPr>
        <p:spPr>
          <a:xfrm>
            <a:off x="841000" y="3753525"/>
            <a:ext cx="6767100" cy="8265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1000"/>
              </a:spcAft>
              <a:buNone/>
            </a:pPr>
            <a:r>
              <a:t/>
            </a:r>
            <a:endParaRPr sz="1100">
              <a:solidFill>
                <a:srgbClr val="999999"/>
              </a:solidFill>
              <a:latin typeface="Karla"/>
              <a:ea typeface="Karla"/>
              <a:cs typeface="Karla"/>
              <a:sym typeface="Karla"/>
            </a:endParaRPr>
          </a:p>
        </p:txBody>
      </p:sp>
      <p:sp>
        <p:nvSpPr>
          <p:cNvPr id="596" name="Google Shape;596;p69"/>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97" name="Google Shape;597;p69"/>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598" name="Google Shape;598;p69"/>
          <p:cNvSpPr txBox="1"/>
          <p:nvPr/>
        </p:nvSpPr>
        <p:spPr>
          <a:xfrm>
            <a:off x="437675" y="1285975"/>
            <a:ext cx="6767100" cy="3579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500"/>
              </a:spcBef>
              <a:spcAft>
                <a:spcPts val="0"/>
              </a:spcAft>
              <a:buNone/>
            </a:pPr>
            <a:r>
              <a:rPr lang="en" sz="1500">
                <a:solidFill>
                  <a:schemeClr val="dk1"/>
                </a:solidFill>
                <a:highlight>
                  <a:srgbClr val="FFFFFF"/>
                </a:highlight>
                <a:latin typeface="Roboto"/>
                <a:ea typeface="Roboto"/>
                <a:cs typeface="Roboto"/>
                <a:sym typeface="Roboto"/>
              </a:rPr>
              <a:t>Les fonctions représentent une sorte de "programme dans le programme",donc des des “sous programmes”.On utilise des fonctions pour regrouper des instructions et les appeler sur demande : chaque fois qu'on a besoin de ces instructions, il suffira d'appeler la fonction au lieu de répéter toutes les instructions. Pour accomplir ce rôle, le cycle de vie d'une fonction se divise en deux :</a:t>
            </a:r>
            <a:endParaRPr sz="1500">
              <a:solidFill>
                <a:schemeClr val="dk1"/>
              </a:solidFill>
              <a:highlight>
                <a:srgbClr val="FFFFFF"/>
              </a:highlight>
              <a:latin typeface="Roboto"/>
              <a:ea typeface="Roboto"/>
              <a:cs typeface="Roboto"/>
              <a:sym typeface="Roboto"/>
            </a:endParaRPr>
          </a:p>
          <a:p>
            <a:pPr indent="-323850" lvl="0" marL="901700" rtl="0" algn="l">
              <a:lnSpc>
                <a:spcPct val="115000"/>
              </a:lnSpc>
              <a:spcBef>
                <a:spcPts val="600"/>
              </a:spcBef>
              <a:spcAft>
                <a:spcPts val="0"/>
              </a:spcAft>
              <a:buClr>
                <a:schemeClr val="dk1"/>
              </a:buClr>
              <a:buSzPts val="1500"/>
              <a:buAutoNum type="arabicPeriod"/>
            </a:pPr>
            <a:r>
              <a:rPr lang="en" sz="1500">
                <a:solidFill>
                  <a:schemeClr val="dk1"/>
                </a:solidFill>
                <a:highlight>
                  <a:srgbClr val="FFFFFF"/>
                </a:highlight>
                <a:latin typeface="Roboto"/>
                <a:ea typeface="Roboto"/>
                <a:cs typeface="Roboto"/>
                <a:sym typeface="Roboto"/>
              </a:rPr>
              <a:t>Une phase unique dans laquelle la fonction est déclarée</a:t>
            </a:r>
            <a:br>
              <a:rPr lang="en" sz="1500">
                <a:solidFill>
                  <a:schemeClr val="dk1"/>
                </a:solidFill>
                <a:highlight>
                  <a:srgbClr val="FFFFFF"/>
                </a:highlight>
                <a:latin typeface="Roboto"/>
                <a:ea typeface="Roboto"/>
                <a:cs typeface="Roboto"/>
                <a:sym typeface="Roboto"/>
              </a:rPr>
            </a:br>
            <a:r>
              <a:rPr lang="en" sz="1500">
                <a:solidFill>
                  <a:schemeClr val="dk1"/>
                </a:solidFill>
                <a:highlight>
                  <a:srgbClr val="FFFFFF"/>
                </a:highlight>
                <a:latin typeface="Roboto"/>
                <a:ea typeface="Roboto"/>
                <a:cs typeface="Roboto"/>
                <a:sym typeface="Roboto"/>
              </a:rPr>
              <a:t>On définit à ce stade toutes les instructions qui doivent être groupées pour obtenir le résultat souhaité. </a:t>
            </a:r>
            <a:endParaRPr sz="1500">
              <a:solidFill>
                <a:schemeClr val="dk1"/>
              </a:solidFill>
              <a:highlight>
                <a:srgbClr val="FFFFFF"/>
              </a:highlight>
              <a:latin typeface="Roboto"/>
              <a:ea typeface="Roboto"/>
              <a:cs typeface="Roboto"/>
              <a:sym typeface="Roboto"/>
            </a:endParaRPr>
          </a:p>
          <a:p>
            <a:pPr indent="0" lvl="0" marL="457200" rtl="0" algn="l">
              <a:lnSpc>
                <a:spcPct val="115000"/>
              </a:lnSpc>
              <a:spcBef>
                <a:spcPts val="600"/>
              </a:spcBef>
              <a:spcAft>
                <a:spcPts val="0"/>
              </a:spcAft>
              <a:buNone/>
            </a:pPr>
            <a:r>
              <a:t/>
            </a:r>
            <a:endParaRPr sz="1500">
              <a:solidFill>
                <a:schemeClr val="dk1"/>
              </a:solidFill>
              <a:highlight>
                <a:srgbClr val="FFFFFF"/>
              </a:highlight>
              <a:latin typeface="Roboto"/>
              <a:ea typeface="Roboto"/>
              <a:cs typeface="Roboto"/>
              <a:sym typeface="Roboto"/>
            </a:endParaRPr>
          </a:p>
          <a:p>
            <a:pPr indent="-323850" lvl="0" marL="901700" rtl="0" algn="l">
              <a:lnSpc>
                <a:spcPct val="115000"/>
              </a:lnSpc>
              <a:spcBef>
                <a:spcPts val="600"/>
              </a:spcBef>
              <a:spcAft>
                <a:spcPts val="0"/>
              </a:spcAft>
              <a:buClr>
                <a:schemeClr val="dk1"/>
              </a:buClr>
              <a:buSzPts val="1500"/>
              <a:buAutoNum type="arabicPeriod"/>
            </a:pPr>
            <a:r>
              <a:rPr lang="en" sz="1500">
                <a:solidFill>
                  <a:schemeClr val="dk1"/>
                </a:solidFill>
                <a:highlight>
                  <a:srgbClr val="FFFFFF"/>
                </a:highlight>
                <a:latin typeface="Roboto"/>
                <a:ea typeface="Roboto"/>
                <a:cs typeface="Roboto"/>
                <a:sym typeface="Roboto"/>
              </a:rPr>
              <a:t>Une phase qui peut être répétée une ou plusieurs fois.</a:t>
            </a:r>
            <a:endParaRPr sz="1500">
              <a:solidFill>
                <a:schemeClr val="dk1"/>
              </a:solidFill>
              <a:latin typeface="Roboto"/>
              <a:ea typeface="Roboto"/>
              <a:cs typeface="Roboto"/>
              <a:sym typeface="Roboto"/>
            </a:endParaRPr>
          </a:p>
          <a:p>
            <a:pPr indent="0" lvl="0" marL="457200" rtl="0" algn="l">
              <a:lnSpc>
                <a:spcPct val="115000"/>
              </a:lnSpc>
              <a:spcBef>
                <a:spcPts val="100"/>
              </a:spcBef>
              <a:spcAft>
                <a:spcPts val="2200"/>
              </a:spcAft>
              <a:buNone/>
            </a:pPr>
            <a:r>
              <a:t/>
            </a:r>
            <a:endParaRPr sz="1500">
              <a:solidFill>
                <a:schemeClr val="dk1"/>
              </a:solidFill>
              <a:highlight>
                <a:srgbClr val="FFFFFF"/>
              </a:highlight>
              <a:latin typeface="Roboto"/>
              <a:ea typeface="Roboto"/>
              <a:cs typeface="Roboto"/>
              <a:sym typeface="Roboto"/>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602" name="Shape 602"/>
        <p:cNvGrpSpPr/>
        <p:nvPr/>
      </p:nvGrpSpPr>
      <p:grpSpPr>
        <a:xfrm>
          <a:off x="0" y="0"/>
          <a:ext cx="0" cy="0"/>
          <a:chOff x="0" y="0"/>
          <a:chExt cx="0" cy="0"/>
        </a:xfrm>
      </p:grpSpPr>
      <p:sp>
        <p:nvSpPr>
          <p:cNvPr id="603" name="Google Shape;603;p70"/>
          <p:cNvSpPr txBox="1"/>
          <p:nvPr>
            <p:ph type="title"/>
          </p:nvPr>
        </p:nvSpPr>
        <p:spPr>
          <a:xfrm>
            <a:off x="1389275" y="645550"/>
            <a:ext cx="58155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Les fonctions dans la vie courante</a:t>
            </a:r>
            <a:endParaRPr sz="2400">
              <a:solidFill>
                <a:srgbClr val="E2001A"/>
              </a:solidFill>
              <a:latin typeface="Roboto"/>
              <a:ea typeface="Roboto"/>
              <a:cs typeface="Roboto"/>
              <a:sym typeface="Roboto"/>
            </a:endParaRPr>
          </a:p>
        </p:txBody>
      </p:sp>
      <p:sp>
        <p:nvSpPr>
          <p:cNvPr id="604" name="Google Shape;604;p70"/>
          <p:cNvSpPr txBox="1"/>
          <p:nvPr/>
        </p:nvSpPr>
        <p:spPr>
          <a:xfrm>
            <a:off x="841000" y="3753525"/>
            <a:ext cx="6767100" cy="8265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1000"/>
              </a:spcAft>
              <a:buNone/>
            </a:pPr>
            <a:r>
              <a:t/>
            </a:r>
            <a:endParaRPr sz="1100">
              <a:solidFill>
                <a:srgbClr val="999999"/>
              </a:solidFill>
              <a:latin typeface="Karla"/>
              <a:ea typeface="Karla"/>
              <a:cs typeface="Karla"/>
              <a:sym typeface="Karla"/>
            </a:endParaRPr>
          </a:p>
        </p:txBody>
      </p:sp>
      <p:sp>
        <p:nvSpPr>
          <p:cNvPr id="605" name="Google Shape;605;p70"/>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06" name="Google Shape;606;p70"/>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607" name="Google Shape;607;p70"/>
          <p:cNvSpPr txBox="1"/>
          <p:nvPr/>
        </p:nvSpPr>
        <p:spPr>
          <a:xfrm>
            <a:off x="437675" y="1285975"/>
            <a:ext cx="6767100" cy="3802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500"/>
              </a:spcBef>
              <a:spcAft>
                <a:spcPts val="0"/>
              </a:spcAft>
              <a:buNone/>
            </a:pPr>
            <a:r>
              <a:rPr lang="en" sz="2100">
                <a:solidFill>
                  <a:schemeClr val="dk1"/>
                </a:solidFill>
                <a:highlight>
                  <a:srgbClr val="FFFFFF"/>
                </a:highlight>
                <a:latin typeface="Roboto"/>
                <a:ea typeface="Roboto"/>
                <a:cs typeface="Roboto"/>
                <a:sym typeface="Roboto"/>
              </a:rPr>
              <a:t>Il existe plusieurs objets de tous les jours, qui peuvent nous de bien visualiser le </a:t>
            </a:r>
            <a:r>
              <a:rPr lang="en" sz="2100">
                <a:solidFill>
                  <a:schemeClr val="dk1"/>
                </a:solidFill>
                <a:highlight>
                  <a:srgbClr val="FFFFFF"/>
                </a:highlight>
                <a:latin typeface="Roboto"/>
                <a:ea typeface="Roboto"/>
                <a:cs typeface="Roboto"/>
                <a:sym typeface="Roboto"/>
              </a:rPr>
              <a:t>comportement</a:t>
            </a:r>
            <a:r>
              <a:rPr lang="en" sz="2100">
                <a:solidFill>
                  <a:schemeClr val="dk1"/>
                </a:solidFill>
                <a:highlight>
                  <a:srgbClr val="FFFFFF"/>
                </a:highlight>
                <a:latin typeface="Roboto"/>
                <a:ea typeface="Roboto"/>
                <a:cs typeface="Roboto"/>
                <a:sym typeface="Roboto"/>
              </a:rPr>
              <a:t> des </a:t>
            </a:r>
            <a:r>
              <a:rPr lang="en" sz="2100">
                <a:solidFill>
                  <a:schemeClr val="dk1"/>
                </a:solidFill>
                <a:highlight>
                  <a:srgbClr val="FFFFFF"/>
                </a:highlight>
                <a:latin typeface="Roboto"/>
                <a:ea typeface="Roboto"/>
                <a:cs typeface="Roboto"/>
                <a:sym typeface="Roboto"/>
              </a:rPr>
              <a:t>fonctions</a:t>
            </a:r>
            <a:endParaRPr sz="2100">
              <a:solidFill>
                <a:schemeClr val="dk1"/>
              </a:solidFill>
              <a:highlight>
                <a:srgbClr val="FFFFFF"/>
              </a:highlight>
              <a:latin typeface="Roboto"/>
              <a:ea typeface="Roboto"/>
              <a:cs typeface="Roboto"/>
              <a:sym typeface="Roboto"/>
            </a:endParaRPr>
          </a:p>
          <a:p>
            <a:pPr indent="0" lvl="0" marL="0" rtl="0" algn="l">
              <a:lnSpc>
                <a:spcPct val="115000"/>
              </a:lnSpc>
              <a:spcBef>
                <a:spcPts val="500"/>
              </a:spcBef>
              <a:spcAft>
                <a:spcPts val="0"/>
              </a:spcAft>
              <a:buNone/>
            </a:pPr>
            <a:r>
              <a:t/>
            </a:r>
            <a:endParaRPr sz="2100">
              <a:solidFill>
                <a:schemeClr val="dk1"/>
              </a:solidFill>
              <a:highlight>
                <a:srgbClr val="FFFFFF"/>
              </a:highlight>
              <a:latin typeface="Roboto"/>
              <a:ea typeface="Roboto"/>
              <a:cs typeface="Roboto"/>
              <a:sym typeface="Roboto"/>
            </a:endParaRPr>
          </a:p>
          <a:p>
            <a:pPr indent="-361950" lvl="0" marL="457200" rtl="0" algn="l">
              <a:lnSpc>
                <a:spcPct val="115000"/>
              </a:lnSpc>
              <a:spcBef>
                <a:spcPts val="500"/>
              </a:spcBef>
              <a:spcAft>
                <a:spcPts val="0"/>
              </a:spcAft>
              <a:buClr>
                <a:schemeClr val="dk1"/>
              </a:buClr>
              <a:buSzPts val="2100"/>
              <a:buFont typeface="Roboto"/>
              <a:buChar char="❏"/>
            </a:pPr>
            <a:r>
              <a:rPr lang="en" sz="2100">
                <a:solidFill>
                  <a:schemeClr val="dk1"/>
                </a:solidFill>
                <a:highlight>
                  <a:srgbClr val="FFFFFF"/>
                </a:highlight>
                <a:latin typeface="Roboto"/>
                <a:ea typeface="Roboto"/>
                <a:cs typeface="Roboto"/>
                <a:sym typeface="Roboto"/>
              </a:rPr>
              <a:t>Hachoir à viande : Reçoit un input(de la viande), puis produit de la viande hachée</a:t>
            </a:r>
            <a:endParaRPr sz="2100">
              <a:solidFill>
                <a:schemeClr val="dk1"/>
              </a:solidFill>
              <a:highlight>
                <a:srgbClr val="FFFFFF"/>
              </a:highlight>
              <a:latin typeface="Roboto"/>
              <a:ea typeface="Roboto"/>
              <a:cs typeface="Roboto"/>
              <a:sym typeface="Roboto"/>
            </a:endParaRPr>
          </a:p>
          <a:p>
            <a:pPr indent="0" lvl="0" marL="0" rtl="0" algn="l">
              <a:lnSpc>
                <a:spcPct val="115000"/>
              </a:lnSpc>
              <a:spcBef>
                <a:spcPts val="500"/>
              </a:spcBef>
              <a:spcAft>
                <a:spcPts val="0"/>
              </a:spcAft>
              <a:buNone/>
            </a:pPr>
            <a:r>
              <a:t/>
            </a:r>
            <a:endParaRPr sz="2100">
              <a:solidFill>
                <a:schemeClr val="dk1"/>
              </a:solidFill>
              <a:highlight>
                <a:srgbClr val="FFFFFF"/>
              </a:highlight>
              <a:latin typeface="Roboto"/>
              <a:ea typeface="Roboto"/>
              <a:cs typeface="Roboto"/>
              <a:sym typeface="Roboto"/>
            </a:endParaRPr>
          </a:p>
          <a:p>
            <a:pPr indent="-361950" lvl="0" marL="457200" rtl="0" algn="l">
              <a:lnSpc>
                <a:spcPct val="115000"/>
              </a:lnSpc>
              <a:spcBef>
                <a:spcPts val="500"/>
              </a:spcBef>
              <a:spcAft>
                <a:spcPts val="0"/>
              </a:spcAft>
              <a:buClr>
                <a:schemeClr val="dk1"/>
              </a:buClr>
              <a:buSzPts val="2100"/>
              <a:buFont typeface="Roboto"/>
              <a:buChar char="❏"/>
            </a:pPr>
            <a:r>
              <a:rPr lang="en" sz="2100">
                <a:solidFill>
                  <a:schemeClr val="dk1"/>
                </a:solidFill>
                <a:highlight>
                  <a:srgbClr val="FFFFFF"/>
                </a:highlight>
                <a:latin typeface="Roboto"/>
                <a:ea typeface="Roboto"/>
                <a:cs typeface="Roboto"/>
                <a:sym typeface="Roboto"/>
              </a:rPr>
              <a:t>Le moule : Reçoit du ciment , puis produit des risques.</a:t>
            </a:r>
            <a:endParaRPr sz="2100">
              <a:solidFill>
                <a:schemeClr val="dk1"/>
              </a:solidFill>
              <a:highlight>
                <a:srgbClr val="FFFFFF"/>
              </a:highlight>
              <a:latin typeface="Roboto"/>
              <a:ea typeface="Roboto"/>
              <a:cs typeface="Roboto"/>
              <a:sym typeface="Roboto"/>
            </a:endParaRPr>
          </a:p>
          <a:p>
            <a:pPr indent="0" lvl="0" marL="457200" rtl="0" algn="l">
              <a:lnSpc>
                <a:spcPct val="115000"/>
              </a:lnSpc>
              <a:spcBef>
                <a:spcPts val="500"/>
              </a:spcBef>
              <a:spcAft>
                <a:spcPts val="2200"/>
              </a:spcAft>
              <a:buNone/>
            </a:pPr>
            <a:r>
              <a:t/>
            </a:r>
            <a:endParaRPr sz="2100">
              <a:solidFill>
                <a:schemeClr val="dk1"/>
              </a:solidFill>
              <a:highlight>
                <a:srgbClr val="FFFFFF"/>
              </a:highlight>
              <a:latin typeface="Roboto"/>
              <a:ea typeface="Roboto"/>
              <a:cs typeface="Roboto"/>
              <a:sym typeface="Roboto"/>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611" name="Shape 611"/>
        <p:cNvGrpSpPr/>
        <p:nvPr/>
      </p:nvGrpSpPr>
      <p:grpSpPr>
        <a:xfrm>
          <a:off x="0" y="0"/>
          <a:ext cx="0" cy="0"/>
          <a:chOff x="0" y="0"/>
          <a:chExt cx="0" cy="0"/>
        </a:xfrm>
      </p:grpSpPr>
      <p:sp>
        <p:nvSpPr>
          <p:cNvPr id="612" name="Google Shape;612;p71"/>
          <p:cNvSpPr txBox="1"/>
          <p:nvPr>
            <p:ph type="title"/>
          </p:nvPr>
        </p:nvSpPr>
        <p:spPr>
          <a:xfrm>
            <a:off x="1389275" y="645550"/>
            <a:ext cx="58155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Les fonctions</a:t>
            </a:r>
            <a:endParaRPr sz="2400">
              <a:solidFill>
                <a:srgbClr val="E2001A"/>
              </a:solidFill>
              <a:latin typeface="Roboto"/>
              <a:ea typeface="Roboto"/>
              <a:cs typeface="Roboto"/>
              <a:sym typeface="Roboto"/>
            </a:endParaRPr>
          </a:p>
        </p:txBody>
      </p:sp>
      <p:sp>
        <p:nvSpPr>
          <p:cNvPr id="613" name="Google Shape;613;p71"/>
          <p:cNvSpPr txBox="1"/>
          <p:nvPr/>
        </p:nvSpPr>
        <p:spPr>
          <a:xfrm>
            <a:off x="841000" y="3753525"/>
            <a:ext cx="6767100" cy="8265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1000"/>
              </a:spcAft>
              <a:buNone/>
            </a:pPr>
            <a:r>
              <a:t/>
            </a:r>
            <a:endParaRPr sz="1100">
              <a:solidFill>
                <a:srgbClr val="999999"/>
              </a:solidFill>
              <a:latin typeface="Karla"/>
              <a:ea typeface="Karla"/>
              <a:cs typeface="Karla"/>
              <a:sym typeface="Karla"/>
            </a:endParaRPr>
          </a:p>
        </p:txBody>
      </p:sp>
      <p:sp>
        <p:nvSpPr>
          <p:cNvPr id="614" name="Google Shape;614;p71"/>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15" name="Google Shape;615;p71"/>
          <p:cNvPicPr preferRelativeResize="0"/>
          <p:nvPr/>
        </p:nvPicPr>
        <p:blipFill>
          <a:blip r:embed="rId3">
            <a:alphaModFix/>
          </a:blip>
          <a:stretch>
            <a:fillRect/>
          </a:stretch>
        </p:blipFill>
        <p:spPr>
          <a:xfrm>
            <a:off x="653025" y="527525"/>
            <a:ext cx="645550" cy="645550"/>
          </a:xfrm>
          <a:prstGeom prst="rect">
            <a:avLst/>
          </a:prstGeom>
          <a:noFill/>
          <a:ln>
            <a:noFill/>
          </a:ln>
        </p:spPr>
      </p:pic>
      <p:pic>
        <p:nvPicPr>
          <p:cNvPr id="616" name="Google Shape;616;p71"/>
          <p:cNvPicPr preferRelativeResize="0"/>
          <p:nvPr/>
        </p:nvPicPr>
        <p:blipFill>
          <a:blip r:embed="rId4">
            <a:alphaModFix/>
          </a:blip>
          <a:stretch>
            <a:fillRect/>
          </a:stretch>
        </p:blipFill>
        <p:spPr>
          <a:xfrm>
            <a:off x="653025" y="1471400"/>
            <a:ext cx="4271900" cy="322497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620" name="Shape 620"/>
        <p:cNvGrpSpPr/>
        <p:nvPr/>
      </p:nvGrpSpPr>
      <p:grpSpPr>
        <a:xfrm>
          <a:off x="0" y="0"/>
          <a:ext cx="0" cy="0"/>
          <a:chOff x="0" y="0"/>
          <a:chExt cx="0" cy="0"/>
        </a:xfrm>
      </p:grpSpPr>
      <p:sp>
        <p:nvSpPr>
          <p:cNvPr id="621" name="Google Shape;621;p72"/>
          <p:cNvSpPr txBox="1"/>
          <p:nvPr>
            <p:ph type="title"/>
          </p:nvPr>
        </p:nvSpPr>
        <p:spPr>
          <a:xfrm>
            <a:off x="1389275" y="645550"/>
            <a:ext cx="58155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TP 21</a:t>
            </a:r>
            <a:endParaRPr sz="2400">
              <a:solidFill>
                <a:srgbClr val="E2001A"/>
              </a:solidFill>
              <a:latin typeface="Roboto"/>
              <a:ea typeface="Roboto"/>
              <a:cs typeface="Roboto"/>
              <a:sym typeface="Roboto"/>
            </a:endParaRPr>
          </a:p>
        </p:txBody>
      </p:sp>
      <p:sp>
        <p:nvSpPr>
          <p:cNvPr id="622" name="Google Shape;622;p72"/>
          <p:cNvSpPr txBox="1"/>
          <p:nvPr/>
        </p:nvSpPr>
        <p:spPr>
          <a:xfrm>
            <a:off x="841000" y="3753525"/>
            <a:ext cx="6767100" cy="8265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1000"/>
              </a:spcAft>
              <a:buNone/>
            </a:pPr>
            <a:r>
              <a:t/>
            </a:r>
            <a:endParaRPr sz="1100">
              <a:solidFill>
                <a:srgbClr val="999999"/>
              </a:solidFill>
              <a:latin typeface="Karla"/>
              <a:ea typeface="Karla"/>
              <a:cs typeface="Karla"/>
              <a:sym typeface="Karla"/>
            </a:endParaRPr>
          </a:p>
        </p:txBody>
      </p:sp>
      <p:sp>
        <p:nvSpPr>
          <p:cNvPr id="623" name="Google Shape;623;p72"/>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24" name="Google Shape;624;p72"/>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625" name="Google Shape;625;p72"/>
          <p:cNvSpPr txBox="1"/>
          <p:nvPr/>
        </p:nvSpPr>
        <p:spPr>
          <a:xfrm>
            <a:off x="437675" y="1590775"/>
            <a:ext cx="67671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latin typeface="Roboto"/>
                <a:ea typeface="Roboto"/>
                <a:cs typeface="Roboto"/>
                <a:sym typeface="Roboto"/>
              </a:rPr>
              <a:t>Ecrivez une fonction prend en paramètre un nombre et la puissance à laquelle on veut </a:t>
            </a:r>
            <a:r>
              <a:rPr lang="en" sz="2100">
                <a:latin typeface="Roboto"/>
                <a:ea typeface="Roboto"/>
                <a:cs typeface="Roboto"/>
                <a:sym typeface="Roboto"/>
              </a:rPr>
              <a:t>l'élever</a:t>
            </a:r>
            <a:r>
              <a:rPr lang="en" sz="2100">
                <a:latin typeface="Roboto"/>
                <a:ea typeface="Roboto"/>
                <a:cs typeface="Roboto"/>
                <a:sym typeface="Roboto"/>
              </a:rPr>
              <a:t> qui ensuite retourne ce nombre à la puissance mentionnée.</a:t>
            </a:r>
            <a:endParaRPr sz="2100">
              <a:latin typeface="Roboto"/>
              <a:ea typeface="Roboto"/>
              <a:cs typeface="Roboto"/>
              <a:sym typeface="Roboto"/>
            </a:endParaRPr>
          </a:p>
          <a:p>
            <a:pPr indent="0" lvl="0" marL="0" rtl="0" algn="l">
              <a:spcBef>
                <a:spcPts val="0"/>
              </a:spcBef>
              <a:spcAft>
                <a:spcPts val="0"/>
              </a:spcAft>
              <a:buNone/>
            </a:pPr>
            <a:r>
              <a:t/>
            </a:r>
            <a:endParaRPr sz="2100">
              <a:latin typeface="Roboto"/>
              <a:ea typeface="Roboto"/>
              <a:cs typeface="Roboto"/>
              <a:sym typeface="Roboto"/>
            </a:endParaRPr>
          </a:p>
          <a:p>
            <a:pPr indent="0" lvl="0" marL="0" rtl="0" algn="l">
              <a:spcBef>
                <a:spcPts val="0"/>
              </a:spcBef>
              <a:spcAft>
                <a:spcPts val="0"/>
              </a:spcAft>
              <a:buNone/>
            </a:pPr>
            <a:r>
              <a:rPr lang="en" sz="2100">
                <a:latin typeface="Roboto"/>
                <a:ea typeface="Roboto"/>
                <a:cs typeface="Roboto"/>
                <a:sym typeface="Roboto"/>
              </a:rPr>
              <a:t>Cette fonction devra ensuite être utilisé dans le programme principal.</a:t>
            </a:r>
            <a:endParaRPr sz="21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117" name="Shape 117"/>
        <p:cNvGrpSpPr/>
        <p:nvPr/>
      </p:nvGrpSpPr>
      <p:grpSpPr>
        <a:xfrm>
          <a:off x="0" y="0"/>
          <a:ext cx="0" cy="0"/>
          <a:chOff x="0" y="0"/>
          <a:chExt cx="0" cy="0"/>
        </a:xfrm>
      </p:grpSpPr>
      <p:sp>
        <p:nvSpPr>
          <p:cNvPr id="118" name="Google Shape;118;p19"/>
          <p:cNvSpPr txBox="1"/>
          <p:nvPr>
            <p:ph type="title"/>
          </p:nvPr>
        </p:nvSpPr>
        <p:spPr>
          <a:xfrm>
            <a:off x="1389275" y="645550"/>
            <a:ext cx="58155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Introduction L’algorithmique</a:t>
            </a:r>
            <a:endParaRPr sz="2400">
              <a:solidFill>
                <a:srgbClr val="E2001A"/>
              </a:solidFill>
              <a:latin typeface="Roboto"/>
              <a:ea typeface="Roboto"/>
              <a:cs typeface="Roboto"/>
              <a:sym typeface="Roboto"/>
            </a:endParaRPr>
          </a:p>
        </p:txBody>
      </p:sp>
      <p:sp>
        <p:nvSpPr>
          <p:cNvPr id="119" name="Google Shape;119;p19"/>
          <p:cNvSpPr txBox="1"/>
          <p:nvPr/>
        </p:nvSpPr>
        <p:spPr>
          <a:xfrm>
            <a:off x="841000" y="3753525"/>
            <a:ext cx="6767100" cy="8265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1000"/>
              </a:spcAft>
              <a:buNone/>
            </a:pPr>
            <a:r>
              <a:t/>
            </a:r>
            <a:endParaRPr sz="1100">
              <a:solidFill>
                <a:srgbClr val="999999"/>
              </a:solidFill>
              <a:latin typeface="Karla"/>
              <a:ea typeface="Karla"/>
              <a:cs typeface="Karla"/>
              <a:sym typeface="Karla"/>
            </a:endParaRPr>
          </a:p>
        </p:txBody>
      </p:sp>
      <p:sp>
        <p:nvSpPr>
          <p:cNvPr id="120" name="Google Shape;120;p19"/>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21" name="Google Shape;121;p19"/>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122" name="Google Shape;122;p19"/>
          <p:cNvSpPr txBox="1"/>
          <p:nvPr/>
        </p:nvSpPr>
        <p:spPr>
          <a:xfrm>
            <a:off x="437675" y="1345175"/>
            <a:ext cx="6767100" cy="37392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Clr>
                <a:schemeClr val="dk1"/>
              </a:buClr>
              <a:buSzPts val="1500"/>
              <a:buFont typeface="Roboto"/>
              <a:buChar char="❏"/>
            </a:pPr>
            <a:r>
              <a:rPr lang="en" sz="1500">
                <a:solidFill>
                  <a:schemeClr val="dk1"/>
                </a:solidFill>
                <a:latin typeface="Roboto"/>
                <a:ea typeface="Roboto"/>
                <a:cs typeface="Roboto"/>
                <a:sym typeface="Roboto"/>
              </a:rPr>
              <a:t>La programmation permet de résoudre un problème de manière </a:t>
            </a:r>
            <a:r>
              <a:rPr b="1" lang="en" sz="1500">
                <a:solidFill>
                  <a:srgbClr val="E2001A"/>
                </a:solidFill>
                <a:latin typeface="Roboto"/>
                <a:ea typeface="Roboto"/>
                <a:cs typeface="Roboto"/>
                <a:sym typeface="Roboto"/>
              </a:rPr>
              <a:t>automatisée</a:t>
            </a:r>
            <a:r>
              <a:rPr lang="en" sz="1500">
                <a:solidFill>
                  <a:schemeClr val="dk1"/>
                </a:solidFill>
                <a:latin typeface="Roboto"/>
                <a:ea typeface="Roboto"/>
                <a:cs typeface="Roboto"/>
                <a:sym typeface="Roboto"/>
              </a:rPr>
              <a:t> grâce à l’utilisation des algorithmes.</a:t>
            </a:r>
            <a:endParaRPr sz="1500">
              <a:solidFill>
                <a:schemeClr val="dk1"/>
              </a:solidFill>
              <a:latin typeface="Roboto"/>
              <a:ea typeface="Roboto"/>
              <a:cs typeface="Roboto"/>
              <a:sym typeface="Roboto"/>
            </a:endParaRPr>
          </a:p>
          <a:p>
            <a:pPr indent="0" lvl="0" marL="0" rtl="0" algn="l">
              <a:lnSpc>
                <a:spcPct val="100000"/>
              </a:lnSpc>
              <a:spcBef>
                <a:spcPts val="2000"/>
              </a:spcBef>
              <a:spcAft>
                <a:spcPts val="0"/>
              </a:spcAft>
              <a:buNone/>
            </a:pPr>
            <a:r>
              <a:t/>
            </a:r>
            <a:endParaRPr sz="1500">
              <a:solidFill>
                <a:schemeClr val="dk1"/>
              </a:solidFill>
              <a:latin typeface="Roboto"/>
              <a:ea typeface="Roboto"/>
              <a:cs typeface="Roboto"/>
              <a:sym typeface="Roboto"/>
            </a:endParaRPr>
          </a:p>
          <a:p>
            <a:pPr indent="-323850" lvl="0" marL="457200" rtl="0" algn="l">
              <a:lnSpc>
                <a:spcPct val="100000"/>
              </a:lnSpc>
              <a:spcBef>
                <a:spcPts val="400"/>
              </a:spcBef>
              <a:spcAft>
                <a:spcPts val="0"/>
              </a:spcAft>
              <a:buClr>
                <a:schemeClr val="dk1"/>
              </a:buClr>
              <a:buSzPts val="1500"/>
              <a:buFont typeface="Raleway"/>
              <a:buChar char="❏"/>
            </a:pPr>
            <a:r>
              <a:rPr lang="en" sz="1500">
                <a:solidFill>
                  <a:schemeClr val="dk1"/>
                </a:solidFill>
                <a:latin typeface="Roboto"/>
                <a:ea typeface="Roboto"/>
                <a:cs typeface="Roboto"/>
                <a:sym typeface="Roboto"/>
              </a:rPr>
              <a:t>Les instructions utilisées dans le programme représentent </a:t>
            </a:r>
            <a:r>
              <a:rPr b="1" lang="en" sz="1500">
                <a:solidFill>
                  <a:srgbClr val="E2001A"/>
                </a:solidFill>
                <a:latin typeface="Roboto"/>
                <a:ea typeface="Roboto"/>
                <a:cs typeface="Roboto"/>
                <a:sym typeface="Roboto"/>
              </a:rPr>
              <a:t>le code source</a:t>
            </a:r>
            <a:r>
              <a:rPr lang="en" sz="1500">
                <a:solidFill>
                  <a:schemeClr val="dk1"/>
                </a:solidFill>
                <a:latin typeface="Roboto"/>
                <a:ea typeface="Roboto"/>
                <a:cs typeface="Roboto"/>
                <a:sym typeface="Roboto"/>
              </a:rPr>
              <a:t>.</a:t>
            </a:r>
            <a:endParaRPr sz="1500">
              <a:solidFill>
                <a:schemeClr val="dk1"/>
              </a:solidFill>
              <a:latin typeface="Roboto"/>
              <a:ea typeface="Roboto"/>
              <a:cs typeface="Roboto"/>
              <a:sym typeface="Roboto"/>
            </a:endParaRPr>
          </a:p>
          <a:p>
            <a:pPr indent="0" lvl="0" marL="457200" rtl="0" algn="l">
              <a:lnSpc>
                <a:spcPct val="100000"/>
              </a:lnSpc>
              <a:spcBef>
                <a:spcPts val="400"/>
              </a:spcBef>
              <a:spcAft>
                <a:spcPts val="0"/>
              </a:spcAft>
              <a:buNone/>
            </a:pPr>
            <a:r>
              <a:t/>
            </a:r>
            <a:endParaRPr sz="1500">
              <a:solidFill>
                <a:schemeClr val="dk1"/>
              </a:solidFill>
              <a:latin typeface="Roboto"/>
              <a:ea typeface="Roboto"/>
              <a:cs typeface="Roboto"/>
              <a:sym typeface="Roboto"/>
            </a:endParaRPr>
          </a:p>
          <a:p>
            <a:pPr indent="-323850" lvl="0" marL="457200" rtl="0" algn="l">
              <a:lnSpc>
                <a:spcPct val="100000"/>
              </a:lnSpc>
              <a:spcBef>
                <a:spcPts val="400"/>
              </a:spcBef>
              <a:spcAft>
                <a:spcPts val="0"/>
              </a:spcAft>
              <a:buClr>
                <a:schemeClr val="dk1"/>
              </a:buClr>
              <a:buSzPts val="1500"/>
              <a:buFont typeface="Raleway"/>
              <a:buChar char="❏"/>
            </a:pPr>
            <a:r>
              <a:rPr lang="en" sz="1500">
                <a:solidFill>
                  <a:schemeClr val="dk1"/>
                </a:solidFill>
                <a:latin typeface="Roboto"/>
                <a:ea typeface="Roboto"/>
                <a:cs typeface="Roboto"/>
                <a:sym typeface="Roboto"/>
              </a:rPr>
              <a:t>Pour que le programme puisse être exécuté par la machine, il faut utiliser un langage que celle-ci peut comprendre : </a:t>
            </a:r>
            <a:r>
              <a:rPr b="1" lang="en" sz="1500">
                <a:solidFill>
                  <a:srgbClr val="E2001A"/>
                </a:solidFill>
                <a:latin typeface="Roboto"/>
                <a:ea typeface="Roboto"/>
                <a:cs typeface="Roboto"/>
                <a:sym typeface="Roboto"/>
              </a:rPr>
              <a:t>l</a:t>
            </a:r>
            <a:r>
              <a:rPr b="1" lang="en" sz="1500">
                <a:solidFill>
                  <a:srgbClr val="E2001A"/>
                </a:solidFill>
                <a:latin typeface="Roboto"/>
                <a:ea typeface="Roboto"/>
                <a:cs typeface="Roboto"/>
                <a:sym typeface="Roboto"/>
              </a:rPr>
              <a:t>e langage binaire.</a:t>
            </a:r>
            <a:endParaRPr b="1" sz="1500">
              <a:solidFill>
                <a:srgbClr val="E2001A"/>
              </a:solidFill>
              <a:latin typeface="Roboto"/>
              <a:ea typeface="Roboto"/>
              <a:cs typeface="Roboto"/>
              <a:sym typeface="Roboto"/>
            </a:endParaRPr>
          </a:p>
          <a:p>
            <a:pPr indent="0" lvl="0" marL="457200" rtl="0" algn="l">
              <a:lnSpc>
                <a:spcPct val="100000"/>
              </a:lnSpc>
              <a:spcBef>
                <a:spcPts val="6100"/>
              </a:spcBef>
              <a:spcAft>
                <a:spcPts val="0"/>
              </a:spcAft>
              <a:buNone/>
            </a:pPr>
            <a:r>
              <a:t/>
            </a:r>
            <a:endParaRPr sz="1200">
              <a:solidFill>
                <a:srgbClr val="666666"/>
              </a:solidFill>
              <a:latin typeface="Raleway"/>
              <a:ea typeface="Raleway"/>
              <a:cs typeface="Raleway"/>
              <a:sym typeface="Raleway"/>
            </a:endParaRPr>
          </a:p>
          <a:p>
            <a:pPr indent="0" lvl="0" marL="457200" rtl="0" algn="l">
              <a:lnSpc>
                <a:spcPct val="100000"/>
              </a:lnSpc>
              <a:spcBef>
                <a:spcPts val="6100"/>
              </a:spcBef>
              <a:spcAft>
                <a:spcPts val="0"/>
              </a:spcAft>
              <a:buNone/>
            </a:pPr>
            <a:r>
              <a:t/>
            </a:r>
            <a:endParaRPr sz="1200">
              <a:solidFill>
                <a:srgbClr val="666666"/>
              </a:solidFill>
              <a:latin typeface="Raleway"/>
              <a:ea typeface="Raleway"/>
              <a:cs typeface="Raleway"/>
              <a:sym typeface="Raleway"/>
            </a:endParaRPr>
          </a:p>
          <a:p>
            <a:pPr indent="0" lvl="0" marL="457200" rtl="0" algn="l">
              <a:lnSpc>
                <a:spcPct val="100000"/>
              </a:lnSpc>
              <a:spcBef>
                <a:spcPts val="1200"/>
              </a:spcBef>
              <a:spcAft>
                <a:spcPts val="0"/>
              </a:spcAft>
              <a:buNone/>
            </a:pPr>
            <a:r>
              <a:t/>
            </a:r>
            <a:endParaRPr sz="1200">
              <a:solidFill>
                <a:srgbClr val="666666"/>
              </a:solidFill>
              <a:latin typeface="Raleway"/>
              <a:ea typeface="Raleway"/>
              <a:cs typeface="Raleway"/>
              <a:sym typeface="Raleway"/>
            </a:endParaRPr>
          </a:p>
          <a:p>
            <a:pPr indent="0" lvl="0" marL="457200" rtl="0" algn="l">
              <a:lnSpc>
                <a:spcPct val="100000"/>
              </a:lnSpc>
              <a:spcBef>
                <a:spcPts val="1200"/>
              </a:spcBef>
              <a:spcAft>
                <a:spcPts val="0"/>
              </a:spcAft>
              <a:buNone/>
            </a:pPr>
            <a:r>
              <a:t/>
            </a:r>
            <a:endParaRPr sz="1200">
              <a:solidFill>
                <a:srgbClr val="666666"/>
              </a:solidFill>
              <a:latin typeface="Raleway"/>
              <a:ea typeface="Raleway"/>
              <a:cs typeface="Raleway"/>
              <a:sym typeface="Raleway"/>
            </a:endParaRPr>
          </a:p>
          <a:p>
            <a:pPr indent="0" lvl="0" marL="457200" rtl="0" algn="l">
              <a:lnSpc>
                <a:spcPct val="100000"/>
              </a:lnSpc>
              <a:spcBef>
                <a:spcPts val="1200"/>
              </a:spcBef>
              <a:spcAft>
                <a:spcPts val="0"/>
              </a:spcAft>
              <a:buNone/>
            </a:pPr>
            <a:r>
              <a:t/>
            </a:r>
            <a:endParaRPr sz="1200">
              <a:solidFill>
                <a:srgbClr val="666666"/>
              </a:solidFill>
              <a:latin typeface="Raleway"/>
              <a:ea typeface="Raleway"/>
              <a:cs typeface="Raleway"/>
              <a:sym typeface="Raleway"/>
            </a:endParaRPr>
          </a:p>
          <a:p>
            <a:pPr indent="0" lvl="0" marL="0" rtl="0" algn="l">
              <a:lnSpc>
                <a:spcPct val="100000"/>
              </a:lnSpc>
              <a:spcBef>
                <a:spcPts val="1200"/>
              </a:spcBef>
              <a:spcAft>
                <a:spcPts val="0"/>
              </a:spcAft>
              <a:buNone/>
            </a:pPr>
            <a:r>
              <a:t/>
            </a:r>
            <a:endParaRPr sz="1200">
              <a:solidFill>
                <a:srgbClr val="666666"/>
              </a:solidFill>
              <a:latin typeface="Raleway"/>
              <a:ea typeface="Raleway"/>
              <a:cs typeface="Raleway"/>
              <a:sym typeface="Raleway"/>
            </a:endParaRPr>
          </a:p>
          <a:p>
            <a:pPr indent="0" lvl="0" marL="0" rtl="0" algn="l">
              <a:lnSpc>
                <a:spcPct val="100000"/>
              </a:lnSpc>
              <a:spcBef>
                <a:spcPts val="1200"/>
              </a:spcBef>
              <a:spcAft>
                <a:spcPts val="0"/>
              </a:spcAft>
              <a:buNone/>
            </a:pPr>
            <a:r>
              <a:t/>
            </a:r>
            <a:endParaRPr sz="1200">
              <a:solidFill>
                <a:srgbClr val="666666"/>
              </a:solidFill>
              <a:latin typeface="Raleway"/>
              <a:ea typeface="Raleway"/>
              <a:cs typeface="Raleway"/>
              <a:sym typeface="Raleway"/>
            </a:endParaRPr>
          </a:p>
          <a:p>
            <a:pPr indent="0" lvl="0" marL="0" rtl="0" algn="l">
              <a:lnSpc>
                <a:spcPct val="100000"/>
              </a:lnSpc>
              <a:spcBef>
                <a:spcPts val="1200"/>
              </a:spcBef>
              <a:spcAft>
                <a:spcPts val="0"/>
              </a:spcAft>
              <a:buNone/>
            </a:pPr>
            <a:r>
              <a:t/>
            </a:r>
            <a:endParaRPr sz="1200">
              <a:solidFill>
                <a:srgbClr val="666666"/>
              </a:solidFill>
              <a:latin typeface="Raleway"/>
              <a:ea typeface="Raleway"/>
              <a:cs typeface="Raleway"/>
              <a:sym typeface="Raleway"/>
            </a:endParaRPr>
          </a:p>
          <a:p>
            <a:pPr indent="0" lvl="0" marL="0" rtl="0" algn="l">
              <a:lnSpc>
                <a:spcPct val="100000"/>
              </a:lnSpc>
              <a:spcBef>
                <a:spcPts val="1200"/>
              </a:spcBef>
              <a:spcAft>
                <a:spcPts val="0"/>
              </a:spcAft>
              <a:buNone/>
            </a:pPr>
            <a:r>
              <a:t/>
            </a:r>
            <a:endParaRPr sz="1200">
              <a:solidFill>
                <a:srgbClr val="666666"/>
              </a:solidFill>
              <a:latin typeface="Raleway"/>
              <a:ea typeface="Raleway"/>
              <a:cs typeface="Raleway"/>
              <a:sym typeface="Raleway"/>
            </a:endParaRPr>
          </a:p>
          <a:p>
            <a:pPr indent="0" lvl="0" marL="0" rtl="0" algn="l">
              <a:lnSpc>
                <a:spcPct val="115000"/>
              </a:lnSpc>
              <a:spcBef>
                <a:spcPts val="1200"/>
              </a:spcBef>
              <a:spcAft>
                <a:spcPts val="0"/>
              </a:spcAft>
              <a:buNone/>
            </a:pPr>
            <a:r>
              <a:t/>
            </a:r>
            <a:endParaRPr sz="1200">
              <a:solidFill>
                <a:srgbClr val="666666"/>
              </a:solidFill>
              <a:latin typeface="Raleway"/>
              <a:ea typeface="Raleway"/>
              <a:cs typeface="Raleway"/>
              <a:sym typeface="Raleway"/>
            </a:endParaRPr>
          </a:p>
          <a:p>
            <a:pPr indent="0" lvl="0" marL="457200" rtl="0" algn="l">
              <a:lnSpc>
                <a:spcPct val="115000"/>
              </a:lnSpc>
              <a:spcBef>
                <a:spcPts val="0"/>
              </a:spcBef>
              <a:spcAft>
                <a:spcPts val="2200"/>
              </a:spcAft>
              <a:buNone/>
            </a:pPr>
            <a:r>
              <a:t/>
            </a:r>
            <a:endParaRPr b="1" sz="1200">
              <a:solidFill>
                <a:schemeClr val="dk2"/>
              </a:solidFill>
              <a:highlight>
                <a:srgbClr val="FFFFFF"/>
              </a:highlight>
              <a:latin typeface="Roboto"/>
              <a:ea typeface="Roboto"/>
              <a:cs typeface="Roboto"/>
              <a:sym typeface="Roboto"/>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629" name="Shape 629"/>
        <p:cNvGrpSpPr/>
        <p:nvPr/>
      </p:nvGrpSpPr>
      <p:grpSpPr>
        <a:xfrm>
          <a:off x="0" y="0"/>
          <a:ext cx="0" cy="0"/>
          <a:chOff x="0" y="0"/>
          <a:chExt cx="0" cy="0"/>
        </a:xfrm>
      </p:grpSpPr>
      <p:sp>
        <p:nvSpPr>
          <p:cNvPr id="630" name="Google Shape;630;p73"/>
          <p:cNvSpPr txBox="1"/>
          <p:nvPr>
            <p:ph type="title"/>
          </p:nvPr>
        </p:nvSpPr>
        <p:spPr>
          <a:xfrm>
            <a:off x="1389275" y="645550"/>
            <a:ext cx="58155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TP 22</a:t>
            </a:r>
            <a:endParaRPr sz="2400">
              <a:solidFill>
                <a:srgbClr val="E2001A"/>
              </a:solidFill>
              <a:latin typeface="Roboto"/>
              <a:ea typeface="Roboto"/>
              <a:cs typeface="Roboto"/>
              <a:sym typeface="Roboto"/>
            </a:endParaRPr>
          </a:p>
        </p:txBody>
      </p:sp>
      <p:sp>
        <p:nvSpPr>
          <p:cNvPr id="631" name="Google Shape;631;p73"/>
          <p:cNvSpPr txBox="1"/>
          <p:nvPr/>
        </p:nvSpPr>
        <p:spPr>
          <a:xfrm>
            <a:off x="841000" y="3753525"/>
            <a:ext cx="6767100" cy="8265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1000"/>
              </a:spcAft>
              <a:buNone/>
            </a:pPr>
            <a:r>
              <a:t/>
            </a:r>
            <a:endParaRPr sz="1100">
              <a:solidFill>
                <a:srgbClr val="999999"/>
              </a:solidFill>
              <a:latin typeface="Karla"/>
              <a:ea typeface="Karla"/>
              <a:cs typeface="Karla"/>
              <a:sym typeface="Karla"/>
            </a:endParaRPr>
          </a:p>
        </p:txBody>
      </p:sp>
      <p:sp>
        <p:nvSpPr>
          <p:cNvPr id="632" name="Google Shape;632;p73"/>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33" name="Google Shape;633;p73"/>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634" name="Google Shape;634;p73"/>
          <p:cNvSpPr txBox="1"/>
          <p:nvPr/>
        </p:nvSpPr>
        <p:spPr>
          <a:xfrm>
            <a:off x="437675" y="1590775"/>
            <a:ext cx="6767100" cy="338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Roboto"/>
                <a:ea typeface="Roboto"/>
                <a:cs typeface="Roboto"/>
                <a:sym typeface="Roboto"/>
              </a:rPr>
              <a:t>Ecrivez</a:t>
            </a:r>
            <a:r>
              <a:rPr lang="en" sz="1600">
                <a:latin typeface="Roboto"/>
                <a:ea typeface="Roboto"/>
                <a:cs typeface="Roboto"/>
                <a:sym typeface="Roboto"/>
              </a:rPr>
              <a:t> une fonction prend en paramètre 2 </a:t>
            </a:r>
            <a:r>
              <a:rPr lang="en" sz="1600">
                <a:latin typeface="Roboto"/>
                <a:ea typeface="Roboto"/>
                <a:cs typeface="Roboto"/>
                <a:sym typeface="Roboto"/>
              </a:rPr>
              <a:t>chaîne</a:t>
            </a:r>
            <a:r>
              <a:rPr lang="en" sz="1600">
                <a:latin typeface="Roboto"/>
                <a:ea typeface="Roboto"/>
                <a:cs typeface="Roboto"/>
                <a:sym typeface="Roboto"/>
              </a:rPr>
              <a:t> dont la première </a:t>
            </a:r>
            <a:r>
              <a:rPr lang="en" sz="1600">
                <a:latin typeface="Roboto"/>
                <a:ea typeface="Roboto"/>
                <a:cs typeface="Roboto"/>
                <a:sym typeface="Roboto"/>
              </a:rPr>
              <a:t>représente</a:t>
            </a:r>
            <a:r>
              <a:rPr lang="en" sz="1600">
                <a:latin typeface="Roboto"/>
                <a:ea typeface="Roboto"/>
                <a:cs typeface="Roboto"/>
                <a:sym typeface="Roboto"/>
              </a:rPr>
              <a:t>  un text quelconque et la 2ème un prefix.</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a:p>
            <a:pPr indent="0" lvl="0" marL="0" rtl="0" algn="l">
              <a:spcBef>
                <a:spcPts val="0"/>
              </a:spcBef>
              <a:spcAft>
                <a:spcPts val="0"/>
              </a:spcAft>
              <a:buNone/>
            </a:pPr>
            <a:r>
              <a:rPr lang="en" sz="1600">
                <a:latin typeface="Roboto"/>
                <a:ea typeface="Roboto"/>
                <a:cs typeface="Roboto"/>
                <a:sym typeface="Roboto"/>
              </a:rPr>
              <a:t>Ensuite, faudra que la fonction retourne “VRAI”, si le 2ème paramètre est le </a:t>
            </a:r>
            <a:r>
              <a:rPr lang="en" sz="1600">
                <a:latin typeface="Roboto"/>
                <a:ea typeface="Roboto"/>
                <a:cs typeface="Roboto"/>
                <a:sym typeface="Roboto"/>
              </a:rPr>
              <a:t>préfixe</a:t>
            </a:r>
            <a:r>
              <a:rPr lang="en" sz="1600">
                <a:latin typeface="Roboto"/>
                <a:ea typeface="Roboto"/>
                <a:cs typeface="Roboto"/>
                <a:sym typeface="Roboto"/>
              </a:rPr>
              <a:t> du premier et “FAUX” s’il ne l’est pas.</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a:p>
            <a:pPr indent="0" lvl="0" marL="0" rtl="0" algn="l">
              <a:spcBef>
                <a:spcPts val="0"/>
              </a:spcBef>
              <a:spcAft>
                <a:spcPts val="0"/>
              </a:spcAft>
              <a:buNone/>
            </a:pPr>
            <a:r>
              <a:rPr lang="en" sz="1600">
                <a:latin typeface="Roboto"/>
                <a:ea typeface="Roboto"/>
                <a:cs typeface="Roboto"/>
                <a:sym typeface="Roboto"/>
              </a:rPr>
              <a:t>Exemple :</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a:p>
            <a:pPr indent="0" lvl="0" marL="0" rtl="0" algn="l">
              <a:spcBef>
                <a:spcPts val="0"/>
              </a:spcBef>
              <a:spcAft>
                <a:spcPts val="0"/>
              </a:spcAft>
              <a:buNone/>
            </a:pPr>
            <a:r>
              <a:rPr lang="en" sz="1600">
                <a:latin typeface="Roboto"/>
                <a:ea typeface="Roboto"/>
                <a:cs typeface="Roboto"/>
                <a:sym typeface="Roboto"/>
              </a:rPr>
              <a:t>maFonction</a:t>
            </a:r>
            <a:r>
              <a:rPr lang="en" sz="1600">
                <a:latin typeface="Roboto"/>
                <a:ea typeface="Roboto"/>
                <a:cs typeface="Roboto"/>
                <a:sym typeface="Roboto"/>
              </a:rPr>
              <a:t>("banner", "bang")</a:t>
            </a:r>
            <a:endParaRPr sz="1600">
              <a:latin typeface="Roboto"/>
              <a:ea typeface="Roboto"/>
              <a:cs typeface="Roboto"/>
              <a:sym typeface="Roboto"/>
            </a:endParaRPr>
          </a:p>
          <a:p>
            <a:pPr indent="0" lvl="0" marL="0" rtl="0" algn="l">
              <a:spcBef>
                <a:spcPts val="0"/>
              </a:spcBef>
              <a:spcAft>
                <a:spcPts val="0"/>
              </a:spcAft>
              <a:buNone/>
            </a:pPr>
            <a:r>
              <a:rPr lang="en" sz="1600">
                <a:latin typeface="Roboto"/>
                <a:ea typeface="Roboto"/>
                <a:cs typeface="Roboto"/>
                <a:sym typeface="Roboto"/>
              </a:rPr>
              <a:t>=&gt; retournera FAUX</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a:p>
            <a:pPr indent="0" lvl="0" marL="0" rtl="0" algn="l">
              <a:spcBef>
                <a:spcPts val="0"/>
              </a:spcBef>
              <a:spcAft>
                <a:spcPts val="0"/>
              </a:spcAft>
              <a:buNone/>
            </a:pPr>
            <a:r>
              <a:rPr lang="en" sz="1600">
                <a:latin typeface="Roboto"/>
                <a:ea typeface="Roboto"/>
                <a:cs typeface="Roboto"/>
                <a:sym typeface="Roboto"/>
              </a:rPr>
              <a:t>maFonction(“hugging”,”hug”)</a:t>
            </a:r>
            <a:endParaRPr sz="1600">
              <a:latin typeface="Roboto"/>
              <a:ea typeface="Roboto"/>
              <a:cs typeface="Roboto"/>
              <a:sym typeface="Roboto"/>
            </a:endParaRPr>
          </a:p>
          <a:p>
            <a:pPr indent="0" lvl="0" marL="0" rtl="0" algn="l">
              <a:spcBef>
                <a:spcPts val="0"/>
              </a:spcBef>
              <a:spcAft>
                <a:spcPts val="0"/>
              </a:spcAft>
              <a:buNone/>
            </a:pPr>
            <a:r>
              <a:rPr lang="en" sz="1600">
                <a:latin typeface="Roboto"/>
                <a:ea typeface="Roboto"/>
                <a:cs typeface="Roboto"/>
                <a:sym typeface="Roboto"/>
              </a:rPr>
              <a:t>=&gt;retournera VRAI</a:t>
            </a:r>
            <a:endParaRPr sz="1600">
              <a:latin typeface="Roboto"/>
              <a:ea typeface="Roboto"/>
              <a:cs typeface="Roboto"/>
              <a:sym typeface="Roboto"/>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638" name="Shape 638"/>
        <p:cNvGrpSpPr/>
        <p:nvPr/>
      </p:nvGrpSpPr>
      <p:grpSpPr>
        <a:xfrm>
          <a:off x="0" y="0"/>
          <a:ext cx="0" cy="0"/>
          <a:chOff x="0" y="0"/>
          <a:chExt cx="0" cy="0"/>
        </a:xfrm>
      </p:grpSpPr>
      <p:sp>
        <p:nvSpPr>
          <p:cNvPr id="639" name="Google Shape;639;p74"/>
          <p:cNvSpPr txBox="1"/>
          <p:nvPr>
            <p:ph type="title"/>
          </p:nvPr>
        </p:nvSpPr>
        <p:spPr>
          <a:xfrm>
            <a:off x="1389275" y="645550"/>
            <a:ext cx="58155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TP 23</a:t>
            </a:r>
            <a:endParaRPr sz="2400">
              <a:solidFill>
                <a:srgbClr val="E2001A"/>
              </a:solidFill>
              <a:latin typeface="Roboto"/>
              <a:ea typeface="Roboto"/>
              <a:cs typeface="Roboto"/>
              <a:sym typeface="Roboto"/>
            </a:endParaRPr>
          </a:p>
        </p:txBody>
      </p:sp>
      <p:sp>
        <p:nvSpPr>
          <p:cNvPr id="640" name="Google Shape;640;p74"/>
          <p:cNvSpPr txBox="1"/>
          <p:nvPr/>
        </p:nvSpPr>
        <p:spPr>
          <a:xfrm>
            <a:off x="841000" y="3753525"/>
            <a:ext cx="6767100" cy="8265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1000"/>
              </a:spcAft>
              <a:buNone/>
            </a:pPr>
            <a:r>
              <a:t/>
            </a:r>
            <a:endParaRPr sz="1100">
              <a:solidFill>
                <a:srgbClr val="999999"/>
              </a:solidFill>
              <a:latin typeface="Karla"/>
              <a:ea typeface="Karla"/>
              <a:cs typeface="Karla"/>
              <a:sym typeface="Karla"/>
            </a:endParaRPr>
          </a:p>
        </p:txBody>
      </p:sp>
      <p:sp>
        <p:nvSpPr>
          <p:cNvPr id="641" name="Google Shape;641;p74"/>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42" name="Google Shape;642;p74"/>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643" name="Google Shape;643;p74"/>
          <p:cNvSpPr txBox="1"/>
          <p:nvPr/>
        </p:nvSpPr>
        <p:spPr>
          <a:xfrm>
            <a:off x="437675" y="1590775"/>
            <a:ext cx="67671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latin typeface="Roboto"/>
                <a:ea typeface="Roboto"/>
                <a:cs typeface="Roboto"/>
                <a:sym typeface="Roboto"/>
              </a:rPr>
              <a:t>Ecrivez une fonction prend en paramètre la distance parcourue et le temps, et qui ensuite retourne la vitesse d’un mobile en MRU.</a:t>
            </a:r>
            <a:endParaRPr sz="2100">
              <a:latin typeface="Roboto"/>
              <a:ea typeface="Roboto"/>
              <a:cs typeface="Roboto"/>
              <a:sym typeface="Roboto"/>
            </a:endParaRPr>
          </a:p>
          <a:p>
            <a:pPr indent="0" lvl="0" marL="0" rtl="0" algn="l">
              <a:spcBef>
                <a:spcPts val="0"/>
              </a:spcBef>
              <a:spcAft>
                <a:spcPts val="0"/>
              </a:spcAft>
              <a:buNone/>
            </a:pPr>
            <a:r>
              <a:t/>
            </a:r>
            <a:endParaRPr sz="2100">
              <a:latin typeface="Roboto"/>
              <a:ea typeface="Roboto"/>
              <a:cs typeface="Roboto"/>
              <a:sym typeface="Roboto"/>
            </a:endParaRPr>
          </a:p>
          <a:p>
            <a:pPr indent="0" lvl="0" marL="0" rtl="0" algn="l">
              <a:spcBef>
                <a:spcPts val="0"/>
              </a:spcBef>
              <a:spcAft>
                <a:spcPts val="0"/>
              </a:spcAft>
              <a:buNone/>
            </a:pPr>
            <a:r>
              <a:rPr lang="en" sz="2100">
                <a:latin typeface="Roboto"/>
                <a:ea typeface="Roboto"/>
                <a:cs typeface="Roboto"/>
                <a:sym typeface="Roboto"/>
              </a:rPr>
              <a:t>Formule : v=distance/temps</a:t>
            </a:r>
            <a:endParaRPr sz="2100">
              <a:latin typeface="Roboto"/>
              <a:ea typeface="Roboto"/>
              <a:cs typeface="Roboto"/>
              <a:sym typeface="Roboto"/>
            </a:endParaRPr>
          </a:p>
          <a:p>
            <a:pPr indent="0" lvl="0" marL="0" rtl="0" algn="l">
              <a:spcBef>
                <a:spcPts val="0"/>
              </a:spcBef>
              <a:spcAft>
                <a:spcPts val="0"/>
              </a:spcAft>
              <a:buNone/>
            </a:pPr>
            <a:r>
              <a:t/>
            </a:r>
            <a:endParaRPr sz="2100">
              <a:latin typeface="Roboto"/>
              <a:ea typeface="Roboto"/>
              <a:cs typeface="Roboto"/>
              <a:sym typeface="Roboto"/>
            </a:endParaRPr>
          </a:p>
          <a:p>
            <a:pPr indent="0" lvl="0" marL="0" rtl="0" algn="l">
              <a:spcBef>
                <a:spcPts val="0"/>
              </a:spcBef>
              <a:spcAft>
                <a:spcPts val="0"/>
              </a:spcAft>
              <a:buNone/>
            </a:pPr>
            <a:r>
              <a:rPr lang="en" sz="2100">
                <a:solidFill>
                  <a:schemeClr val="dk1"/>
                </a:solidFill>
                <a:latin typeface="Roboto"/>
                <a:ea typeface="Roboto"/>
                <a:cs typeface="Roboto"/>
                <a:sym typeface="Roboto"/>
              </a:rPr>
              <a:t>Cette fonction devra ensuite être utilisé dans le programme principal.</a:t>
            </a:r>
            <a:endParaRPr sz="2100">
              <a:latin typeface="Roboto"/>
              <a:ea typeface="Roboto"/>
              <a:cs typeface="Roboto"/>
              <a:sym typeface="Roboto"/>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647" name="Shape 647"/>
        <p:cNvGrpSpPr/>
        <p:nvPr/>
      </p:nvGrpSpPr>
      <p:grpSpPr>
        <a:xfrm>
          <a:off x="0" y="0"/>
          <a:ext cx="0" cy="0"/>
          <a:chOff x="0" y="0"/>
          <a:chExt cx="0" cy="0"/>
        </a:xfrm>
      </p:grpSpPr>
      <p:sp>
        <p:nvSpPr>
          <p:cNvPr id="648" name="Google Shape;648;p75"/>
          <p:cNvSpPr txBox="1"/>
          <p:nvPr>
            <p:ph type="title"/>
          </p:nvPr>
        </p:nvSpPr>
        <p:spPr>
          <a:xfrm>
            <a:off x="1389275" y="645550"/>
            <a:ext cx="58155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TP 24</a:t>
            </a:r>
            <a:endParaRPr sz="2400">
              <a:solidFill>
                <a:srgbClr val="E2001A"/>
              </a:solidFill>
              <a:latin typeface="Roboto"/>
              <a:ea typeface="Roboto"/>
              <a:cs typeface="Roboto"/>
              <a:sym typeface="Roboto"/>
            </a:endParaRPr>
          </a:p>
        </p:txBody>
      </p:sp>
      <p:sp>
        <p:nvSpPr>
          <p:cNvPr id="649" name="Google Shape;649;p75"/>
          <p:cNvSpPr txBox="1"/>
          <p:nvPr/>
        </p:nvSpPr>
        <p:spPr>
          <a:xfrm>
            <a:off x="841000" y="3753525"/>
            <a:ext cx="6767100" cy="8265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1000"/>
              </a:spcAft>
              <a:buNone/>
            </a:pPr>
            <a:r>
              <a:t/>
            </a:r>
            <a:endParaRPr sz="1100">
              <a:solidFill>
                <a:srgbClr val="999999"/>
              </a:solidFill>
              <a:latin typeface="Karla"/>
              <a:ea typeface="Karla"/>
              <a:cs typeface="Karla"/>
              <a:sym typeface="Karla"/>
            </a:endParaRPr>
          </a:p>
        </p:txBody>
      </p:sp>
      <p:sp>
        <p:nvSpPr>
          <p:cNvPr id="650" name="Google Shape;650;p75"/>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51" name="Google Shape;651;p75"/>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652" name="Google Shape;652;p75"/>
          <p:cNvSpPr txBox="1"/>
          <p:nvPr/>
        </p:nvSpPr>
        <p:spPr>
          <a:xfrm>
            <a:off x="437675" y="1590775"/>
            <a:ext cx="67671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latin typeface="Roboto"/>
                <a:ea typeface="Roboto"/>
                <a:cs typeface="Roboto"/>
                <a:sym typeface="Roboto"/>
              </a:rPr>
              <a:t>Ecrire un fonction qui permet de valider la longueur d’une </a:t>
            </a:r>
            <a:r>
              <a:rPr lang="en" sz="2100">
                <a:latin typeface="Roboto"/>
                <a:ea typeface="Roboto"/>
                <a:cs typeface="Roboto"/>
                <a:sym typeface="Roboto"/>
              </a:rPr>
              <a:t>chaîne</a:t>
            </a:r>
            <a:r>
              <a:rPr lang="en" sz="2100">
                <a:latin typeface="Roboto"/>
                <a:ea typeface="Roboto"/>
                <a:cs typeface="Roboto"/>
                <a:sym typeface="Roboto"/>
              </a:rPr>
              <a:t>.</a:t>
            </a:r>
            <a:endParaRPr sz="2100">
              <a:latin typeface="Roboto"/>
              <a:ea typeface="Roboto"/>
              <a:cs typeface="Roboto"/>
              <a:sym typeface="Roboto"/>
            </a:endParaRPr>
          </a:p>
          <a:p>
            <a:pPr indent="0" lvl="0" marL="0" rtl="0" algn="l">
              <a:spcBef>
                <a:spcPts val="0"/>
              </a:spcBef>
              <a:spcAft>
                <a:spcPts val="0"/>
              </a:spcAft>
              <a:buNone/>
            </a:pPr>
            <a:r>
              <a:t/>
            </a:r>
            <a:endParaRPr sz="2100">
              <a:latin typeface="Roboto"/>
              <a:ea typeface="Roboto"/>
              <a:cs typeface="Roboto"/>
              <a:sym typeface="Roboto"/>
            </a:endParaRPr>
          </a:p>
          <a:p>
            <a:pPr indent="0" lvl="0" marL="0" rtl="0" algn="l">
              <a:spcBef>
                <a:spcPts val="0"/>
              </a:spcBef>
              <a:spcAft>
                <a:spcPts val="0"/>
              </a:spcAft>
              <a:buNone/>
            </a:pPr>
            <a:r>
              <a:rPr lang="en" sz="2100">
                <a:latin typeface="Roboto"/>
                <a:ea typeface="Roboto"/>
                <a:cs typeface="Roboto"/>
                <a:sym typeface="Roboto"/>
              </a:rPr>
              <a:t>Il doit avoir 3 paramètres : chaine,min,max.</a:t>
            </a:r>
            <a:endParaRPr sz="2100">
              <a:latin typeface="Roboto"/>
              <a:ea typeface="Roboto"/>
              <a:cs typeface="Roboto"/>
              <a:sym typeface="Roboto"/>
            </a:endParaRPr>
          </a:p>
          <a:p>
            <a:pPr indent="0" lvl="0" marL="0" rtl="0" algn="l">
              <a:spcBef>
                <a:spcPts val="0"/>
              </a:spcBef>
              <a:spcAft>
                <a:spcPts val="0"/>
              </a:spcAft>
              <a:buNone/>
            </a:pPr>
            <a:r>
              <a:t/>
            </a:r>
            <a:endParaRPr sz="2100">
              <a:latin typeface="Roboto"/>
              <a:ea typeface="Roboto"/>
              <a:cs typeface="Roboto"/>
              <a:sym typeface="Roboto"/>
            </a:endParaRPr>
          </a:p>
          <a:p>
            <a:pPr indent="0" lvl="0" marL="0" rtl="0" algn="l">
              <a:spcBef>
                <a:spcPts val="0"/>
              </a:spcBef>
              <a:spcAft>
                <a:spcPts val="0"/>
              </a:spcAft>
              <a:buNone/>
            </a:pPr>
            <a:r>
              <a:rPr lang="en" sz="2100">
                <a:latin typeface="Roboto"/>
                <a:ea typeface="Roboto"/>
                <a:cs typeface="Roboto"/>
                <a:sym typeface="Roboto"/>
              </a:rPr>
              <a:t>Elle retourne 1(vrai), si la taille de est entre min et max</a:t>
            </a:r>
            <a:endParaRPr sz="2100">
              <a:latin typeface="Roboto"/>
              <a:ea typeface="Roboto"/>
              <a:cs typeface="Roboto"/>
              <a:sym typeface="Roboto"/>
            </a:endParaRPr>
          </a:p>
          <a:p>
            <a:pPr indent="0" lvl="0" marL="0" rtl="0" algn="l">
              <a:spcBef>
                <a:spcPts val="0"/>
              </a:spcBef>
              <a:spcAft>
                <a:spcPts val="0"/>
              </a:spcAft>
              <a:buNone/>
            </a:pPr>
            <a:r>
              <a:t/>
            </a:r>
            <a:endParaRPr sz="2100">
              <a:latin typeface="Roboto"/>
              <a:ea typeface="Roboto"/>
              <a:cs typeface="Roboto"/>
              <a:sym typeface="Roboto"/>
            </a:endParaRPr>
          </a:p>
          <a:p>
            <a:pPr indent="0" lvl="0" marL="0" rtl="0" algn="l">
              <a:spcBef>
                <a:spcPts val="0"/>
              </a:spcBef>
              <a:spcAft>
                <a:spcPts val="0"/>
              </a:spcAft>
              <a:buNone/>
            </a:pPr>
            <a:r>
              <a:rPr lang="en" sz="2100">
                <a:latin typeface="Roboto"/>
                <a:ea typeface="Roboto"/>
                <a:cs typeface="Roboto"/>
                <a:sym typeface="Roboto"/>
              </a:rPr>
              <a:t>Elle retourne 0(faux), si la taille n’est pas entre min et max</a:t>
            </a:r>
            <a:endParaRPr sz="2100">
              <a:latin typeface="Roboto"/>
              <a:ea typeface="Roboto"/>
              <a:cs typeface="Roboto"/>
              <a:sym typeface="Roboto"/>
            </a:endParaRPr>
          </a:p>
          <a:p>
            <a:pPr indent="0" lvl="0" marL="0" rtl="0" algn="l">
              <a:spcBef>
                <a:spcPts val="0"/>
              </a:spcBef>
              <a:spcAft>
                <a:spcPts val="0"/>
              </a:spcAft>
              <a:buNone/>
            </a:pPr>
            <a:r>
              <a:t/>
            </a:r>
            <a:endParaRPr sz="2100">
              <a:latin typeface="Roboto"/>
              <a:ea typeface="Roboto"/>
              <a:cs typeface="Roboto"/>
              <a:sym typeface="Roboto"/>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656" name="Shape 656"/>
        <p:cNvGrpSpPr/>
        <p:nvPr/>
      </p:nvGrpSpPr>
      <p:grpSpPr>
        <a:xfrm>
          <a:off x="0" y="0"/>
          <a:ext cx="0" cy="0"/>
          <a:chOff x="0" y="0"/>
          <a:chExt cx="0" cy="0"/>
        </a:xfrm>
      </p:grpSpPr>
      <p:sp>
        <p:nvSpPr>
          <p:cNvPr id="657" name="Google Shape;657;p76"/>
          <p:cNvSpPr txBox="1"/>
          <p:nvPr>
            <p:ph type="title"/>
          </p:nvPr>
        </p:nvSpPr>
        <p:spPr>
          <a:xfrm>
            <a:off x="1389275" y="645550"/>
            <a:ext cx="58155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TP 25</a:t>
            </a:r>
            <a:endParaRPr sz="2400">
              <a:solidFill>
                <a:srgbClr val="E2001A"/>
              </a:solidFill>
              <a:latin typeface="Roboto"/>
              <a:ea typeface="Roboto"/>
              <a:cs typeface="Roboto"/>
              <a:sym typeface="Roboto"/>
            </a:endParaRPr>
          </a:p>
        </p:txBody>
      </p:sp>
      <p:sp>
        <p:nvSpPr>
          <p:cNvPr id="658" name="Google Shape;658;p76"/>
          <p:cNvSpPr txBox="1"/>
          <p:nvPr/>
        </p:nvSpPr>
        <p:spPr>
          <a:xfrm>
            <a:off x="841000" y="3753525"/>
            <a:ext cx="6767100" cy="8265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1000"/>
              </a:spcAft>
              <a:buNone/>
            </a:pPr>
            <a:r>
              <a:t/>
            </a:r>
            <a:endParaRPr sz="1100">
              <a:solidFill>
                <a:srgbClr val="999999"/>
              </a:solidFill>
              <a:latin typeface="Karla"/>
              <a:ea typeface="Karla"/>
              <a:cs typeface="Karla"/>
              <a:sym typeface="Karla"/>
            </a:endParaRPr>
          </a:p>
        </p:txBody>
      </p:sp>
      <p:sp>
        <p:nvSpPr>
          <p:cNvPr id="659" name="Google Shape;659;p76"/>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60" name="Google Shape;660;p76"/>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661" name="Google Shape;661;p76"/>
          <p:cNvSpPr txBox="1"/>
          <p:nvPr/>
        </p:nvSpPr>
        <p:spPr>
          <a:xfrm>
            <a:off x="437675" y="1590775"/>
            <a:ext cx="6767100" cy="374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latin typeface="Roboto"/>
                <a:ea typeface="Roboto"/>
                <a:cs typeface="Roboto"/>
                <a:sym typeface="Roboto"/>
              </a:rPr>
              <a:t>A partir de la fonction du TP 24, créer un programme qui permet à l’utilisateur de créer un compte avec :</a:t>
            </a:r>
            <a:endParaRPr sz="2100">
              <a:latin typeface="Roboto"/>
              <a:ea typeface="Roboto"/>
              <a:cs typeface="Roboto"/>
              <a:sym typeface="Roboto"/>
            </a:endParaRPr>
          </a:p>
          <a:p>
            <a:pPr indent="0" lvl="0" marL="0" rtl="0" algn="l">
              <a:spcBef>
                <a:spcPts val="0"/>
              </a:spcBef>
              <a:spcAft>
                <a:spcPts val="0"/>
              </a:spcAft>
              <a:buNone/>
            </a:pPr>
            <a:r>
              <a:t/>
            </a:r>
            <a:endParaRPr sz="2100">
              <a:latin typeface="Roboto"/>
              <a:ea typeface="Roboto"/>
              <a:cs typeface="Roboto"/>
              <a:sym typeface="Roboto"/>
            </a:endParaRPr>
          </a:p>
          <a:p>
            <a:pPr indent="-361950" lvl="0" marL="457200" rtl="0" algn="l">
              <a:spcBef>
                <a:spcPts val="0"/>
              </a:spcBef>
              <a:spcAft>
                <a:spcPts val="0"/>
              </a:spcAft>
              <a:buSzPts val="2100"/>
              <a:buFont typeface="Roboto"/>
              <a:buChar char="-"/>
            </a:pPr>
            <a:r>
              <a:rPr lang="en" sz="2100">
                <a:latin typeface="Roboto"/>
                <a:ea typeface="Roboto"/>
                <a:cs typeface="Roboto"/>
                <a:sym typeface="Roboto"/>
              </a:rPr>
              <a:t>Pseudo : (min : 5,max : 10) </a:t>
            </a:r>
            <a:endParaRPr sz="2100">
              <a:latin typeface="Roboto"/>
              <a:ea typeface="Roboto"/>
              <a:cs typeface="Roboto"/>
              <a:sym typeface="Roboto"/>
            </a:endParaRPr>
          </a:p>
          <a:p>
            <a:pPr indent="-361950" lvl="0" marL="457200" rtl="0" algn="l">
              <a:spcBef>
                <a:spcPts val="0"/>
              </a:spcBef>
              <a:spcAft>
                <a:spcPts val="0"/>
              </a:spcAft>
              <a:buSzPts val="2100"/>
              <a:buFont typeface="Roboto"/>
              <a:buChar char="-"/>
            </a:pPr>
            <a:r>
              <a:rPr lang="en" sz="2100">
                <a:latin typeface="Roboto"/>
                <a:ea typeface="Roboto"/>
                <a:cs typeface="Roboto"/>
                <a:sym typeface="Roboto"/>
              </a:rPr>
              <a:t>Nom :(min : 4, max : 30)</a:t>
            </a:r>
            <a:endParaRPr sz="2100">
              <a:latin typeface="Roboto"/>
              <a:ea typeface="Roboto"/>
              <a:cs typeface="Roboto"/>
              <a:sym typeface="Roboto"/>
            </a:endParaRPr>
          </a:p>
          <a:p>
            <a:pPr indent="-361950" lvl="0" marL="457200" rtl="0" algn="l">
              <a:spcBef>
                <a:spcPts val="0"/>
              </a:spcBef>
              <a:spcAft>
                <a:spcPts val="0"/>
              </a:spcAft>
              <a:buSzPts val="2100"/>
              <a:buFont typeface="Roboto"/>
              <a:buChar char="-"/>
            </a:pPr>
            <a:r>
              <a:rPr lang="en" sz="2100">
                <a:latin typeface="Roboto"/>
                <a:ea typeface="Roboto"/>
                <a:cs typeface="Roboto"/>
                <a:sym typeface="Roboto"/>
              </a:rPr>
              <a:t>Prénom : (min : 2, max : 30)</a:t>
            </a:r>
            <a:endParaRPr sz="2100">
              <a:latin typeface="Roboto"/>
              <a:ea typeface="Roboto"/>
              <a:cs typeface="Roboto"/>
              <a:sym typeface="Roboto"/>
            </a:endParaRPr>
          </a:p>
          <a:p>
            <a:pPr indent="-361950" lvl="0" marL="457200" rtl="0" algn="l">
              <a:spcBef>
                <a:spcPts val="0"/>
              </a:spcBef>
              <a:spcAft>
                <a:spcPts val="0"/>
              </a:spcAft>
              <a:buSzPts val="2100"/>
              <a:buFont typeface="Roboto"/>
              <a:buChar char="-"/>
            </a:pPr>
            <a:r>
              <a:rPr lang="en" sz="2100">
                <a:latin typeface="Roboto"/>
                <a:ea typeface="Roboto"/>
                <a:cs typeface="Roboto"/>
                <a:sym typeface="Roboto"/>
              </a:rPr>
              <a:t>Mot de passe : (min : 8, max : 50)</a:t>
            </a:r>
            <a:endParaRPr sz="2100">
              <a:latin typeface="Roboto"/>
              <a:ea typeface="Roboto"/>
              <a:cs typeface="Roboto"/>
              <a:sym typeface="Roboto"/>
            </a:endParaRPr>
          </a:p>
          <a:p>
            <a:pPr indent="0" lvl="0" marL="0" rtl="0" algn="l">
              <a:spcBef>
                <a:spcPts val="0"/>
              </a:spcBef>
              <a:spcAft>
                <a:spcPts val="0"/>
              </a:spcAft>
              <a:buNone/>
            </a:pPr>
            <a:r>
              <a:t/>
            </a:r>
            <a:endParaRPr sz="2100">
              <a:latin typeface="Roboto"/>
              <a:ea typeface="Roboto"/>
              <a:cs typeface="Roboto"/>
              <a:sym typeface="Roboto"/>
            </a:endParaRPr>
          </a:p>
          <a:p>
            <a:pPr indent="0" lvl="0" marL="0" rtl="0" algn="l">
              <a:spcBef>
                <a:spcPts val="0"/>
              </a:spcBef>
              <a:spcAft>
                <a:spcPts val="0"/>
              </a:spcAft>
              <a:buNone/>
            </a:pPr>
            <a:r>
              <a:rPr lang="en" sz="2100">
                <a:latin typeface="Roboto"/>
                <a:ea typeface="Roboto"/>
                <a:cs typeface="Roboto"/>
                <a:sym typeface="Roboto"/>
              </a:rPr>
              <a:t>Tant que les requirement ne sont pas remplis, on demande à l’utilisateur de recommencer.</a:t>
            </a:r>
            <a:endParaRPr sz="2100">
              <a:latin typeface="Roboto"/>
              <a:ea typeface="Roboto"/>
              <a:cs typeface="Roboto"/>
              <a:sym typeface="Roboto"/>
            </a:endParaRPr>
          </a:p>
          <a:p>
            <a:pPr indent="0" lvl="0" marL="0" rtl="0" algn="l">
              <a:spcBef>
                <a:spcPts val="0"/>
              </a:spcBef>
              <a:spcAft>
                <a:spcPts val="0"/>
              </a:spcAft>
              <a:buNone/>
            </a:pPr>
            <a:r>
              <a:t/>
            </a:r>
            <a:endParaRPr sz="2100">
              <a:latin typeface="Roboto"/>
              <a:ea typeface="Roboto"/>
              <a:cs typeface="Roboto"/>
              <a:sym typeface="Roboto"/>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665" name="Shape 665"/>
        <p:cNvGrpSpPr/>
        <p:nvPr/>
      </p:nvGrpSpPr>
      <p:grpSpPr>
        <a:xfrm>
          <a:off x="0" y="0"/>
          <a:ext cx="0" cy="0"/>
          <a:chOff x="0" y="0"/>
          <a:chExt cx="0" cy="0"/>
        </a:xfrm>
      </p:grpSpPr>
      <p:sp>
        <p:nvSpPr>
          <p:cNvPr id="666" name="Google Shape;666;p77"/>
          <p:cNvSpPr txBox="1"/>
          <p:nvPr>
            <p:ph type="title"/>
          </p:nvPr>
        </p:nvSpPr>
        <p:spPr>
          <a:xfrm>
            <a:off x="1389275" y="645550"/>
            <a:ext cx="58155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Complexité algorithmique</a:t>
            </a:r>
            <a:endParaRPr sz="2400">
              <a:solidFill>
                <a:srgbClr val="E2001A"/>
              </a:solidFill>
              <a:latin typeface="Roboto"/>
              <a:ea typeface="Roboto"/>
              <a:cs typeface="Roboto"/>
              <a:sym typeface="Roboto"/>
            </a:endParaRPr>
          </a:p>
        </p:txBody>
      </p:sp>
      <p:sp>
        <p:nvSpPr>
          <p:cNvPr id="667" name="Google Shape;667;p77"/>
          <p:cNvSpPr txBox="1"/>
          <p:nvPr/>
        </p:nvSpPr>
        <p:spPr>
          <a:xfrm>
            <a:off x="841000" y="3753525"/>
            <a:ext cx="6767100" cy="8265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1000"/>
              </a:spcAft>
              <a:buNone/>
            </a:pPr>
            <a:r>
              <a:t/>
            </a:r>
            <a:endParaRPr sz="1100">
              <a:solidFill>
                <a:srgbClr val="999999"/>
              </a:solidFill>
              <a:latin typeface="Karla"/>
              <a:ea typeface="Karla"/>
              <a:cs typeface="Karla"/>
              <a:sym typeface="Karla"/>
            </a:endParaRPr>
          </a:p>
        </p:txBody>
      </p:sp>
      <p:sp>
        <p:nvSpPr>
          <p:cNvPr id="668" name="Google Shape;668;p77"/>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69" name="Google Shape;669;p77"/>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670" name="Google Shape;670;p77"/>
          <p:cNvSpPr txBox="1"/>
          <p:nvPr/>
        </p:nvSpPr>
        <p:spPr>
          <a:xfrm>
            <a:off x="666275" y="1285975"/>
            <a:ext cx="6767100" cy="3543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solidFill>
                  <a:schemeClr val="dk1"/>
                </a:solidFill>
                <a:highlight>
                  <a:srgbClr val="FFFFFF"/>
                </a:highlight>
                <a:latin typeface="Roboto"/>
                <a:ea typeface="Roboto"/>
                <a:cs typeface="Roboto"/>
                <a:sym typeface="Roboto"/>
              </a:rPr>
              <a:t>La complexité algorithmique nous permet de mesurer l’efficacité d’un algorithme.</a:t>
            </a:r>
            <a:endParaRPr sz="1600">
              <a:solidFill>
                <a:schemeClr val="dk1"/>
              </a:solidFill>
              <a:highlight>
                <a:srgbClr val="FFFFFF"/>
              </a:highlight>
              <a:latin typeface="Roboto"/>
              <a:ea typeface="Roboto"/>
              <a:cs typeface="Roboto"/>
              <a:sym typeface="Roboto"/>
            </a:endParaRPr>
          </a:p>
          <a:p>
            <a:pPr indent="0" lvl="0" marL="0" rtl="0" algn="l">
              <a:lnSpc>
                <a:spcPct val="115000"/>
              </a:lnSpc>
              <a:spcBef>
                <a:spcPts val="2200"/>
              </a:spcBef>
              <a:spcAft>
                <a:spcPts val="0"/>
              </a:spcAft>
              <a:buNone/>
            </a:pPr>
            <a:r>
              <a:rPr lang="en" sz="1600">
                <a:solidFill>
                  <a:schemeClr val="dk1"/>
                </a:solidFill>
                <a:highlight>
                  <a:srgbClr val="FFFFFF"/>
                </a:highlight>
                <a:latin typeface="Roboto"/>
                <a:ea typeface="Roboto"/>
                <a:cs typeface="Roboto"/>
                <a:sym typeface="Roboto"/>
              </a:rPr>
              <a:t>S’il faut mesurer l’efficacité ou performance d’un algorithme en se basant sur son temps </a:t>
            </a:r>
            <a:r>
              <a:rPr lang="en" sz="1600">
                <a:solidFill>
                  <a:schemeClr val="dk1"/>
                </a:solidFill>
                <a:highlight>
                  <a:srgbClr val="FFFFFF"/>
                </a:highlight>
                <a:latin typeface="Roboto"/>
                <a:ea typeface="Roboto"/>
                <a:cs typeface="Roboto"/>
                <a:sym typeface="Roboto"/>
              </a:rPr>
              <a:t>d'exécution</a:t>
            </a:r>
            <a:r>
              <a:rPr lang="en" sz="1600">
                <a:solidFill>
                  <a:schemeClr val="dk1"/>
                </a:solidFill>
                <a:highlight>
                  <a:srgbClr val="FFFFFF"/>
                </a:highlight>
                <a:latin typeface="Roboto"/>
                <a:ea typeface="Roboto"/>
                <a:cs typeface="Roboto"/>
                <a:sym typeface="Roboto"/>
              </a:rPr>
              <a:t>, alors les temps </a:t>
            </a:r>
            <a:r>
              <a:rPr lang="en" sz="1600">
                <a:solidFill>
                  <a:schemeClr val="dk1"/>
                </a:solidFill>
                <a:highlight>
                  <a:srgbClr val="FFFFFF"/>
                </a:highlight>
                <a:latin typeface="Roboto"/>
                <a:ea typeface="Roboto"/>
                <a:cs typeface="Roboto"/>
                <a:sym typeface="Roboto"/>
              </a:rPr>
              <a:t>d'exécutions</a:t>
            </a:r>
            <a:r>
              <a:rPr lang="en" sz="1600">
                <a:solidFill>
                  <a:schemeClr val="dk1"/>
                </a:solidFill>
                <a:highlight>
                  <a:srgbClr val="FFFFFF"/>
                </a:highlight>
                <a:latin typeface="Roboto"/>
                <a:ea typeface="Roboto"/>
                <a:cs typeface="Roboto"/>
                <a:sym typeface="Roboto"/>
              </a:rPr>
              <a:t> seront différents selon les ordinateur en fonction de la configuration matérielle.</a:t>
            </a:r>
            <a:endParaRPr sz="1600">
              <a:solidFill>
                <a:schemeClr val="dk1"/>
              </a:solidFill>
              <a:highlight>
                <a:srgbClr val="FFFFFF"/>
              </a:highlight>
              <a:latin typeface="Roboto"/>
              <a:ea typeface="Roboto"/>
              <a:cs typeface="Roboto"/>
              <a:sym typeface="Roboto"/>
            </a:endParaRPr>
          </a:p>
          <a:p>
            <a:pPr indent="0" lvl="0" marL="0" rtl="0" algn="l">
              <a:lnSpc>
                <a:spcPct val="115000"/>
              </a:lnSpc>
              <a:spcBef>
                <a:spcPts val="2200"/>
              </a:spcBef>
              <a:spcAft>
                <a:spcPts val="0"/>
              </a:spcAft>
              <a:buNone/>
            </a:pPr>
            <a:r>
              <a:rPr lang="en" sz="1600">
                <a:solidFill>
                  <a:schemeClr val="dk1"/>
                </a:solidFill>
                <a:highlight>
                  <a:srgbClr val="FFFFFF"/>
                </a:highlight>
                <a:latin typeface="Roboto"/>
                <a:ea typeface="Roboto"/>
                <a:cs typeface="Roboto"/>
                <a:sym typeface="Roboto"/>
              </a:rPr>
              <a:t>Donc, utiliser le temps </a:t>
            </a:r>
            <a:r>
              <a:rPr lang="en" sz="1600">
                <a:solidFill>
                  <a:schemeClr val="dk1"/>
                </a:solidFill>
                <a:highlight>
                  <a:srgbClr val="FFFFFF"/>
                </a:highlight>
                <a:latin typeface="Roboto"/>
                <a:ea typeface="Roboto"/>
                <a:cs typeface="Roboto"/>
                <a:sym typeface="Roboto"/>
              </a:rPr>
              <a:t>d'exécution comme metric ne peut pas donner une idée claire sur les performance d’un algorithme.</a:t>
            </a:r>
            <a:endParaRPr sz="1600">
              <a:solidFill>
                <a:schemeClr val="dk1"/>
              </a:solidFill>
              <a:highlight>
                <a:srgbClr val="FFFFFF"/>
              </a:highlight>
              <a:latin typeface="Roboto"/>
              <a:ea typeface="Roboto"/>
              <a:cs typeface="Roboto"/>
              <a:sym typeface="Roboto"/>
            </a:endParaRPr>
          </a:p>
          <a:p>
            <a:pPr indent="0" lvl="0" marL="0" rtl="0" algn="l">
              <a:lnSpc>
                <a:spcPct val="115000"/>
              </a:lnSpc>
              <a:spcBef>
                <a:spcPts val="2200"/>
              </a:spcBef>
              <a:spcAft>
                <a:spcPts val="2200"/>
              </a:spcAft>
              <a:buNone/>
            </a:pPr>
            <a:r>
              <a:rPr lang="en" sz="1600">
                <a:solidFill>
                  <a:schemeClr val="dk1"/>
                </a:solidFill>
                <a:highlight>
                  <a:srgbClr val="FFFFFF"/>
                </a:highlight>
                <a:latin typeface="Roboto"/>
                <a:ea typeface="Roboto"/>
                <a:cs typeface="Roboto"/>
                <a:sym typeface="Roboto"/>
              </a:rPr>
              <a:t>Pour avoir un standard qui soit indépendant de la configuration, on se base sur la Big O notation(Notation grand O).</a:t>
            </a:r>
            <a:r>
              <a:rPr lang="en" sz="1600">
                <a:solidFill>
                  <a:schemeClr val="dk1"/>
                </a:solidFill>
                <a:highlight>
                  <a:srgbClr val="FFFFFF"/>
                </a:highlight>
                <a:latin typeface="Roboto"/>
                <a:ea typeface="Roboto"/>
                <a:cs typeface="Roboto"/>
                <a:sym typeface="Roboto"/>
              </a:rPr>
              <a:t> </a:t>
            </a:r>
            <a:endParaRPr sz="1600">
              <a:solidFill>
                <a:schemeClr val="dk1"/>
              </a:solidFill>
              <a:highlight>
                <a:srgbClr val="FFFFFF"/>
              </a:highlight>
              <a:latin typeface="Roboto"/>
              <a:ea typeface="Roboto"/>
              <a:cs typeface="Roboto"/>
              <a:sym typeface="Roboto"/>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674" name="Shape 674"/>
        <p:cNvGrpSpPr/>
        <p:nvPr/>
      </p:nvGrpSpPr>
      <p:grpSpPr>
        <a:xfrm>
          <a:off x="0" y="0"/>
          <a:ext cx="0" cy="0"/>
          <a:chOff x="0" y="0"/>
          <a:chExt cx="0" cy="0"/>
        </a:xfrm>
      </p:grpSpPr>
      <p:sp>
        <p:nvSpPr>
          <p:cNvPr id="675" name="Google Shape;675;p78"/>
          <p:cNvSpPr txBox="1"/>
          <p:nvPr>
            <p:ph type="title"/>
          </p:nvPr>
        </p:nvSpPr>
        <p:spPr>
          <a:xfrm>
            <a:off x="1389275" y="645550"/>
            <a:ext cx="58155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Big O</a:t>
            </a:r>
            <a:endParaRPr sz="2400">
              <a:solidFill>
                <a:srgbClr val="E2001A"/>
              </a:solidFill>
              <a:latin typeface="Roboto"/>
              <a:ea typeface="Roboto"/>
              <a:cs typeface="Roboto"/>
              <a:sym typeface="Roboto"/>
            </a:endParaRPr>
          </a:p>
        </p:txBody>
      </p:sp>
      <p:sp>
        <p:nvSpPr>
          <p:cNvPr id="676" name="Google Shape;676;p78"/>
          <p:cNvSpPr txBox="1"/>
          <p:nvPr/>
        </p:nvSpPr>
        <p:spPr>
          <a:xfrm>
            <a:off x="841000" y="3753525"/>
            <a:ext cx="6767100" cy="8265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1000"/>
              </a:spcAft>
              <a:buNone/>
            </a:pPr>
            <a:r>
              <a:t/>
            </a:r>
            <a:endParaRPr sz="1100">
              <a:solidFill>
                <a:srgbClr val="999999"/>
              </a:solidFill>
              <a:latin typeface="Karla"/>
              <a:ea typeface="Karla"/>
              <a:cs typeface="Karla"/>
              <a:sym typeface="Karla"/>
            </a:endParaRPr>
          </a:p>
        </p:txBody>
      </p:sp>
      <p:sp>
        <p:nvSpPr>
          <p:cNvPr id="677" name="Google Shape;677;p78"/>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78" name="Google Shape;678;p78"/>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679" name="Google Shape;679;p78"/>
          <p:cNvSpPr txBox="1"/>
          <p:nvPr/>
        </p:nvSpPr>
        <p:spPr>
          <a:xfrm>
            <a:off x="666275" y="1438375"/>
            <a:ext cx="6767100" cy="241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solidFill>
                  <a:schemeClr val="dk1"/>
                </a:solidFill>
                <a:highlight>
                  <a:srgbClr val="FFFFFF"/>
                </a:highlight>
                <a:latin typeface="Roboto"/>
                <a:ea typeface="Roboto"/>
                <a:cs typeface="Roboto"/>
                <a:sym typeface="Roboto"/>
              </a:rPr>
              <a:t>La Big O, nous permet d’évaluer les performances d’un algorithme sur base de :</a:t>
            </a:r>
            <a:endParaRPr sz="1600">
              <a:solidFill>
                <a:schemeClr val="dk1"/>
              </a:solidFill>
              <a:highlight>
                <a:srgbClr val="FFFFFF"/>
              </a:highlight>
              <a:latin typeface="Roboto"/>
              <a:ea typeface="Roboto"/>
              <a:cs typeface="Roboto"/>
              <a:sym typeface="Roboto"/>
            </a:endParaRPr>
          </a:p>
          <a:p>
            <a:pPr indent="-330200" lvl="0" marL="457200" rtl="0" algn="l">
              <a:lnSpc>
                <a:spcPct val="115000"/>
              </a:lnSpc>
              <a:spcBef>
                <a:spcPts val="2200"/>
              </a:spcBef>
              <a:spcAft>
                <a:spcPts val="0"/>
              </a:spcAft>
              <a:buClr>
                <a:schemeClr val="dk1"/>
              </a:buClr>
              <a:buSzPts val="1600"/>
              <a:buFont typeface="Roboto"/>
              <a:buChar char="❏"/>
            </a:pPr>
            <a:r>
              <a:rPr lang="en" sz="1600">
                <a:solidFill>
                  <a:schemeClr val="dk1"/>
                </a:solidFill>
                <a:highlight>
                  <a:srgbClr val="FFFFFF"/>
                </a:highlight>
                <a:latin typeface="Roboto"/>
                <a:ea typeface="Roboto"/>
                <a:cs typeface="Roboto"/>
                <a:sym typeface="Roboto"/>
              </a:rPr>
              <a:t>Runtime complexity : Nombre d’opération </a:t>
            </a:r>
            <a:r>
              <a:rPr lang="en" sz="1600">
                <a:solidFill>
                  <a:schemeClr val="dk1"/>
                </a:solidFill>
                <a:highlight>
                  <a:srgbClr val="FFFFFF"/>
                </a:highlight>
                <a:latin typeface="Roboto"/>
                <a:ea typeface="Roboto"/>
                <a:cs typeface="Roboto"/>
                <a:sym typeface="Roboto"/>
              </a:rPr>
              <a:t>exécutées par le CPU</a:t>
            </a:r>
            <a:endParaRPr sz="1600">
              <a:solidFill>
                <a:schemeClr val="dk1"/>
              </a:solidFill>
              <a:highlight>
                <a:srgbClr val="FFFFFF"/>
              </a:highlight>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lang="en" sz="1600">
                <a:solidFill>
                  <a:schemeClr val="dk1"/>
                </a:solidFill>
                <a:highlight>
                  <a:srgbClr val="FFFFFF"/>
                </a:highlight>
                <a:latin typeface="Roboto"/>
                <a:ea typeface="Roboto"/>
                <a:cs typeface="Roboto"/>
                <a:sym typeface="Roboto"/>
              </a:rPr>
              <a:t>Space complexity : Quantité de mémoire utilisé</a:t>
            </a:r>
            <a:endParaRPr sz="1600">
              <a:solidFill>
                <a:schemeClr val="dk1"/>
              </a:solidFill>
              <a:highlight>
                <a:srgbClr val="FFFFFF"/>
              </a:highlight>
              <a:latin typeface="Roboto"/>
              <a:ea typeface="Roboto"/>
              <a:cs typeface="Roboto"/>
              <a:sym typeface="Roboto"/>
            </a:endParaRPr>
          </a:p>
          <a:p>
            <a:pPr indent="0" lvl="0" marL="0" rtl="0" algn="l">
              <a:lnSpc>
                <a:spcPct val="115000"/>
              </a:lnSpc>
              <a:spcBef>
                <a:spcPts val="2200"/>
              </a:spcBef>
              <a:spcAft>
                <a:spcPts val="2200"/>
              </a:spcAft>
              <a:buNone/>
            </a:pPr>
            <a:r>
              <a:rPr lang="en" sz="1600">
                <a:solidFill>
                  <a:schemeClr val="dk1"/>
                </a:solidFill>
                <a:highlight>
                  <a:srgbClr val="FFFFFF"/>
                </a:highlight>
                <a:latin typeface="Roboto"/>
                <a:ea typeface="Roboto"/>
                <a:cs typeface="Roboto"/>
                <a:sym typeface="Roboto"/>
              </a:rPr>
              <a:t>L’expression utilisée sera O(n) où n constitue le nombre d’opérations pour le runtime complexity et le space complexity.</a:t>
            </a:r>
            <a:endParaRPr sz="1600">
              <a:solidFill>
                <a:schemeClr val="dk1"/>
              </a:solidFill>
              <a:highlight>
                <a:srgbClr val="FFFFFF"/>
              </a:highlight>
              <a:latin typeface="Roboto"/>
              <a:ea typeface="Roboto"/>
              <a:cs typeface="Roboto"/>
              <a:sym typeface="Roboto"/>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683" name="Shape 683"/>
        <p:cNvGrpSpPr/>
        <p:nvPr/>
      </p:nvGrpSpPr>
      <p:grpSpPr>
        <a:xfrm>
          <a:off x="0" y="0"/>
          <a:ext cx="0" cy="0"/>
          <a:chOff x="0" y="0"/>
          <a:chExt cx="0" cy="0"/>
        </a:xfrm>
      </p:grpSpPr>
      <p:sp>
        <p:nvSpPr>
          <p:cNvPr id="684" name="Google Shape;684;p79"/>
          <p:cNvSpPr txBox="1"/>
          <p:nvPr>
            <p:ph type="title"/>
          </p:nvPr>
        </p:nvSpPr>
        <p:spPr>
          <a:xfrm>
            <a:off x="1389275" y="645550"/>
            <a:ext cx="58155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Big O</a:t>
            </a:r>
            <a:endParaRPr sz="2400">
              <a:solidFill>
                <a:srgbClr val="E2001A"/>
              </a:solidFill>
              <a:latin typeface="Roboto"/>
              <a:ea typeface="Roboto"/>
              <a:cs typeface="Roboto"/>
              <a:sym typeface="Roboto"/>
            </a:endParaRPr>
          </a:p>
        </p:txBody>
      </p:sp>
      <p:sp>
        <p:nvSpPr>
          <p:cNvPr id="685" name="Google Shape;685;p79"/>
          <p:cNvSpPr txBox="1"/>
          <p:nvPr/>
        </p:nvSpPr>
        <p:spPr>
          <a:xfrm>
            <a:off x="841000" y="3753525"/>
            <a:ext cx="6767100" cy="8265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1000"/>
              </a:spcAft>
              <a:buNone/>
            </a:pPr>
            <a:r>
              <a:t/>
            </a:r>
            <a:endParaRPr sz="1100">
              <a:solidFill>
                <a:srgbClr val="999999"/>
              </a:solidFill>
              <a:latin typeface="Karla"/>
              <a:ea typeface="Karla"/>
              <a:cs typeface="Karla"/>
              <a:sym typeface="Karla"/>
            </a:endParaRPr>
          </a:p>
        </p:txBody>
      </p:sp>
      <p:sp>
        <p:nvSpPr>
          <p:cNvPr id="686" name="Google Shape;686;p79"/>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87" name="Google Shape;687;p79"/>
          <p:cNvPicPr preferRelativeResize="0"/>
          <p:nvPr/>
        </p:nvPicPr>
        <p:blipFill>
          <a:blip r:embed="rId3">
            <a:alphaModFix/>
          </a:blip>
          <a:stretch>
            <a:fillRect/>
          </a:stretch>
        </p:blipFill>
        <p:spPr>
          <a:xfrm>
            <a:off x="653025" y="527525"/>
            <a:ext cx="645550" cy="645550"/>
          </a:xfrm>
          <a:prstGeom prst="rect">
            <a:avLst/>
          </a:prstGeom>
          <a:noFill/>
          <a:ln>
            <a:noFill/>
          </a:ln>
        </p:spPr>
      </p:pic>
      <p:pic>
        <p:nvPicPr>
          <p:cNvPr id="688" name="Google Shape;688;p79"/>
          <p:cNvPicPr preferRelativeResize="0"/>
          <p:nvPr/>
        </p:nvPicPr>
        <p:blipFill>
          <a:blip r:embed="rId4">
            <a:alphaModFix/>
          </a:blip>
          <a:stretch>
            <a:fillRect/>
          </a:stretch>
        </p:blipFill>
        <p:spPr>
          <a:xfrm>
            <a:off x="1374775" y="1283650"/>
            <a:ext cx="4529402" cy="3431849"/>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692" name="Shape 692"/>
        <p:cNvGrpSpPr/>
        <p:nvPr/>
      </p:nvGrpSpPr>
      <p:grpSpPr>
        <a:xfrm>
          <a:off x="0" y="0"/>
          <a:ext cx="0" cy="0"/>
          <a:chOff x="0" y="0"/>
          <a:chExt cx="0" cy="0"/>
        </a:xfrm>
      </p:grpSpPr>
      <p:sp>
        <p:nvSpPr>
          <p:cNvPr id="693" name="Google Shape;693;p80"/>
          <p:cNvSpPr txBox="1"/>
          <p:nvPr>
            <p:ph type="title"/>
          </p:nvPr>
        </p:nvSpPr>
        <p:spPr>
          <a:xfrm>
            <a:off x="1389275" y="645550"/>
            <a:ext cx="58155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Big O</a:t>
            </a:r>
            <a:endParaRPr sz="2400">
              <a:solidFill>
                <a:srgbClr val="E2001A"/>
              </a:solidFill>
              <a:latin typeface="Roboto"/>
              <a:ea typeface="Roboto"/>
              <a:cs typeface="Roboto"/>
              <a:sym typeface="Roboto"/>
            </a:endParaRPr>
          </a:p>
        </p:txBody>
      </p:sp>
      <p:sp>
        <p:nvSpPr>
          <p:cNvPr id="694" name="Google Shape;694;p80"/>
          <p:cNvSpPr txBox="1"/>
          <p:nvPr/>
        </p:nvSpPr>
        <p:spPr>
          <a:xfrm>
            <a:off x="841000" y="3753525"/>
            <a:ext cx="6767100" cy="8265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1000"/>
              </a:spcAft>
              <a:buNone/>
            </a:pPr>
            <a:r>
              <a:t/>
            </a:r>
            <a:endParaRPr sz="1100">
              <a:solidFill>
                <a:srgbClr val="999999"/>
              </a:solidFill>
              <a:latin typeface="Karla"/>
              <a:ea typeface="Karla"/>
              <a:cs typeface="Karla"/>
              <a:sym typeface="Karla"/>
            </a:endParaRPr>
          </a:p>
        </p:txBody>
      </p:sp>
      <p:sp>
        <p:nvSpPr>
          <p:cNvPr id="695" name="Google Shape;695;p80"/>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96" name="Google Shape;696;p80"/>
          <p:cNvPicPr preferRelativeResize="0"/>
          <p:nvPr/>
        </p:nvPicPr>
        <p:blipFill>
          <a:blip r:embed="rId3">
            <a:alphaModFix/>
          </a:blip>
          <a:stretch>
            <a:fillRect/>
          </a:stretch>
        </p:blipFill>
        <p:spPr>
          <a:xfrm>
            <a:off x="653025" y="527525"/>
            <a:ext cx="645550" cy="645550"/>
          </a:xfrm>
          <a:prstGeom prst="rect">
            <a:avLst/>
          </a:prstGeom>
          <a:noFill/>
          <a:ln>
            <a:noFill/>
          </a:ln>
        </p:spPr>
      </p:pic>
      <p:pic>
        <p:nvPicPr>
          <p:cNvPr id="697" name="Google Shape;697;p80"/>
          <p:cNvPicPr preferRelativeResize="0"/>
          <p:nvPr/>
        </p:nvPicPr>
        <p:blipFill>
          <a:blip r:embed="rId4">
            <a:alphaModFix/>
          </a:blip>
          <a:stretch>
            <a:fillRect/>
          </a:stretch>
        </p:blipFill>
        <p:spPr>
          <a:xfrm>
            <a:off x="152400" y="1785975"/>
            <a:ext cx="7078867" cy="2275650"/>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701" name="Shape 701"/>
        <p:cNvGrpSpPr/>
        <p:nvPr/>
      </p:nvGrpSpPr>
      <p:grpSpPr>
        <a:xfrm>
          <a:off x="0" y="0"/>
          <a:ext cx="0" cy="0"/>
          <a:chOff x="0" y="0"/>
          <a:chExt cx="0" cy="0"/>
        </a:xfrm>
      </p:grpSpPr>
      <p:sp>
        <p:nvSpPr>
          <p:cNvPr id="702" name="Google Shape;702;p81"/>
          <p:cNvSpPr txBox="1"/>
          <p:nvPr>
            <p:ph type="title"/>
          </p:nvPr>
        </p:nvSpPr>
        <p:spPr>
          <a:xfrm>
            <a:off x="1389275" y="645550"/>
            <a:ext cx="58155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Big O</a:t>
            </a:r>
            <a:endParaRPr sz="2400">
              <a:solidFill>
                <a:srgbClr val="E2001A"/>
              </a:solidFill>
              <a:latin typeface="Roboto"/>
              <a:ea typeface="Roboto"/>
              <a:cs typeface="Roboto"/>
              <a:sym typeface="Roboto"/>
            </a:endParaRPr>
          </a:p>
        </p:txBody>
      </p:sp>
      <p:sp>
        <p:nvSpPr>
          <p:cNvPr id="703" name="Google Shape;703;p81"/>
          <p:cNvSpPr txBox="1"/>
          <p:nvPr/>
        </p:nvSpPr>
        <p:spPr>
          <a:xfrm>
            <a:off x="841000" y="3753525"/>
            <a:ext cx="6767100" cy="8265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1000"/>
              </a:spcAft>
              <a:buNone/>
            </a:pPr>
            <a:r>
              <a:t/>
            </a:r>
            <a:endParaRPr sz="1100">
              <a:solidFill>
                <a:srgbClr val="999999"/>
              </a:solidFill>
              <a:latin typeface="Karla"/>
              <a:ea typeface="Karla"/>
              <a:cs typeface="Karla"/>
              <a:sym typeface="Karla"/>
            </a:endParaRPr>
          </a:p>
        </p:txBody>
      </p:sp>
      <p:sp>
        <p:nvSpPr>
          <p:cNvPr id="704" name="Google Shape;704;p81"/>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05" name="Google Shape;705;p81"/>
          <p:cNvPicPr preferRelativeResize="0"/>
          <p:nvPr/>
        </p:nvPicPr>
        <p:blipFill>
          <a:blip r:embed="rId3">
            <a:alphaModFix/>
          </a:blip>
          <a:stretch>
            <a:fillRect/>
          </a:stretch>
        </p:blipFill>
        <p:spPr>
          <a:xfrm>
            <a:off x="653025" y="527525"/>
            <a:ext cx="645550" cy="645550"/>
          </a:xfrm>
          <a:prstGeom prst="rect">
            <a:avLst/>
          </a:prstGeom>
          <a:noFill/>
          <a:ln>
            <a:noFill/>
          </a:ln>
        </p:spPr>
      </p:pic>
      <p:pic>
        <p:nvPicPr>
          <p:cNvPr id="706" name="Google Shape;706;p81"/>
          <p:cNvPicPr preferRelativeResize="0"/>
          <p:nvPr/>
        </p:nvPicPr>
        <p:blipFill>
          <a:blip r:embed="rId4">
            <a:alphaModFix/>
          </a:blip>
          <a:stretch>
            <a:fillRect/>
          </a:stretch>
        </p:blipFill>
        <p:spPr>
          <a:xfrm>
            <a:off x="1389275" y="1311600"/>
            <a:ext cx="3452940" cy="3387800"/>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710" name="Shape 710"/>
        <p:cNvGrpSpPr/>
        <p:nvPr/>
      </p:nvGrpSpPr>
      <p:grpSpPr>
        <a:xfrm>
          <a:off x="0" y="0"/>
          <a:ext cx="0" cy="0"/>
          <a:chOff x="0" y="0"/>
          <a:chExt cx="0" cy="0"/>
        </a:xfrm>
      </p:grpSpPr>
      <p:sp>
        <p:nvSpPr>
          <p:cNvPr id="711" name="Google Shape;711;p82"/>
          <p:cNvSpPr txBox="1"/>
          <p:nvPr>
            <p:ph type="title"/>
          </p:nvPr>
        </p:nvSpPr>
        <p:spPr>
          <a:xfrm>
            <a:off x="1389275" y="645550"/>
            <a:ext cx="58155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Big O</a:t>
            </a:r>
            <a:endParaRPr sz="2400">
              <a:solidFill>
                <a:srgbClr val="E2001A"/>
              </a:solidFill>
              <a:latin typeface="Roboto"/>
              <a:ea typeface="Roboto"/>
              <a:cs typeface="Roboto"/>
              <a:sym typeface="Roboto"/>
            </a:endParaRPr>
          </a:p>
        </p:txBody>
      </p:sp>
      <p:sp>
        <p:nvSpPr>
          <p:cNvPr id="712" name="Google Shape;712;p82"/>
          <p:cNvSpPr txBox="1"/>
          <p:nvPr/>
        </p:nvSpPr>
        <p:spPr>
          <a:xfrm>
            <a:off x="841000" y="3753525"/>
            <a:ext cx="6767100" cy="8265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1000"/>
              </a:spcAft>
              <a:buNone/>
            </a:pPr>
            <a:r>
              <a:t/>
            </a:r>
            <a:endParaRPr sz="1100">
              <a:solidFill>
                <a:srgbClr val="999999"/>
              </a:solidFill>
              <a:latin typeface="Karla"/>
              <a:ea typeface="Karla"/>
              <a:cs typeface="Karla"/>
              <a:sym typeface="Karla"/>
            </a:endParaRPr>
          </a:p>
        </p:txBody>
      </p:sp>
      <p:sp>
        <p:nvSpPr>
          <p:cNvPr id="713" name="Google Shape;713;p82"/>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14" name="Google Shape;714;p82"/>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715" name="Google Shape;715;p82"/>
          <p:cNvSpPr txBox="1"/>
          <p:nvPr/>
        </p:nvSpPr>
        <p:spPr>
          <a:xfrm>
            <a:off x="666275" y="1438375"/>
            <a:ext cx="6767100" cy="2413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dk1"/>
              </a:buClr>
              <a:buSzPts val="1600"/>
              <a:buFont typeface="Roboto"/>
              <a:buChar char="❏"/>
            </a:pPr>
            <a:r>
              <a:rPr lang="en" sz="1600">
                <a:solidFill>
                  <a:schemeClr val="dk1"/>
                </a:solidFill>
                <a:highlight>
                  <a:srgbClr val="FFFFFF"/>
                </a:highlight>
                <a:latin typeface="Roboto"/>
                <a:ea typeface="Roboto"/>
                <a:cs typeface="Roboto"/>
                <a:sym typeface="Roboto"/>
              </a:rPr>
              <a:t>Calcul de la somme des éléments du tableau : O(n)</a:t>
            </a:r>
            <a:endParaRPr sz="1600">
              <a:solidFill>
                <a:schemeClr val="dk1"/>
              </a:solidFill>
              <a:highlight>
                <a:srgbClr val="FFFFFF"/>
              </a:highlight>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lang="en" sz="1600">
                <a:solidFill>
                  <a:schemeClr val="dk1"/>
                </a:solidFill>
                <a:highlight>
                  <a:srgbClr val="FFFFFF"/>
                </a:highlight>
                <a:latin typeface="Roboto"/>
                <a:ea typeface="Roboto"/>
                <a:cs typeface="Roboto"/>
                <a:sym typeface="Roboto"/>
              </a:rPr>
              <a:t>Calcul de la somme de 2 nombres : O(1)</a:t>
            </a:r>
            <a:endParaRPr sz="1600">
              <a:solidFill>
                <a:schemeClr val="dk1"/>
              </a:solidFill>
              <a:highlight>
                <a:srgbClr val="FFFFFF"/>
              </a:highlight>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lang="en" sz="1600">
                <a:solidFill>
                  <a:schemeClr val="dk1"/>
                </a:solidFill>
                <a:highlight>
                  <a:srgbClr val="FFFFFF"/>
                </a:highlight>
                <a:latin typeface="Roboto"/>
                <a:ea typeface="Roboto"/>
                <a:cs typeface="Roboto"/>
                <a:sym typeface="Roboto"/>
              </a:rPr>
              <a:t>Calcul de de la somme des diagonales d’une matrice???</a:t>
            </a:r>
            <a:endParaRPr sz="1600">
              <a:solidFill>
                <a:schemeClr val="dk1"/>
              </a:solidFill>
              <a:highlight>
                <a:srgbClr val="FFFFFF"/>
              </a:highlight>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lang="en" sz="1600">
                <a:solidFill>
                  <a:schemeClr val="dk1"/>
                </a:solidFill>
                <a:highlight>
                  <a:srgbClr val="FFFFFF"/>
                </a:highlight>
                <a:latin typeface="Roboto"/>
                <a:ea typeface="Roboto"/>
                <a:cs typeface="Roboto"/>
                <a:sym typeface="Roboto"/>
              </a:rPr>
              <a:t>Retirer</a:t>
            </a:r>
            <a:r>
              <a:rPr lang="en" sz="1600">
                <a:solidFill>
                  <a:schemeClr val="dk1"/>
                </a:solidFill>
                <a:highlight>
                  <a:srgbClr val="FFFFFF"/>
                </a:highlight>
                <a:latin typeface="Roboto"/>
                <a:ea typeface="Roboto"/>
                <a:cs typeface="Roboto"/>
                <a:sym typeface="Roboto"/>
              </a:rPr>
              <a:t> un valeur au </a:t>
            </a:r>
            <a:r>
              <a:rPr lang="en" sz="1600">
                <a:solidFill>
                  <a:schemeClr val="dk1"/>
                </a:solidFill>
                <a:highlight>
                  <a:srgbClr val="FFFFFF"/>
                </a:highlight>
                <a:latin typeface="Roboto"/>
                <a:ea typeface="Roboto"/>
                <a:cs typeface="Roboto"/>
                <a:sym typeface="Roboto"/>
              </a:rPr>
              <a:t>début d’un tableau : O(n)</a:t>
            </a:r>
            <a:endParaRPr sz="1600">
              <a:solidFill>
                <a:schemeClr val="dk1"/>
              </a:solidFill>
              <a:highlight>
                <a:srgbClr val="FFFFFF"/>
              </a:highlight>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lang="en" sz="1600">
                <a:solidFill>
                  <a:schemeClr val="dk1"/>
                </a:solidFill>
                <a:highlight>
                  <a:srgbClr val="FFFFFF"/>
                </a:highlight>
                <a:latin typeface="Roboto"/>
                <a:ea typeface="Roboto"/>
                <a:cs typeface="Roboto"/>
                <a:sym typeface="Roboto"/>
              </a:rPr>
              <a:t>Retirer un valeur à la fin du tableau : O(1)</a:t>
            </a:r>
            <a:endParaRPr sz="1600">
              <a:solidFill>
                <a:schemeClr val="dk1"/>
              </a:solidFill>
              <a:highlight>
                <a:srgbClr val="FFFFFF"/>
              </a:highlight>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lang="en" sz="1600">
                <a:solidFill>
                  <a:schemeClr val="dk1"/>
                </a:solidFill>
                <a:highlight>
                  <a:srgbClr val="FFFFFF"/>
                </a:highlight>
                <a:latin typeface="Roboto"/>
                <a:ea typeface="Roboto"/>
                <a:cs typeface="Roboto"/>
                <a:sym typeface="Roboto"/>
              </a:rPr>
              <a:t>Fibonacci(recursif) sans mémorisation : 2</a:t>
            </a:r>
            <a:r>
              <a:rPr baseline="30000" lang="en" sz="1600">
                <a:solidFill>
                  <a:schemeClr val="dk1"/>
                </a:solidFill>
                <a:highlight>
                  <a:srgbClr val="FFFFFF"/>
                </a:highlight>
                <a:latin typeface="Roboto"/>
                <a:ea typeface="Roboto"/>
                <a:cs typeface="Roboto"/>
                <a:sym typeface="Roboto"/>
              </a:rPr>
              <a:t>n</a:t>
            </a:r>
            <a:endParaRPr sz="1600">
              <a:solidFill>
                <a:schemeClr val="dk1"/>
              </a:solidFill>
              <a:highlight>
                <a:schemeClr val="lt1"/>
              </a:highlight>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lang="en" sz="1600">
                <a:solidFill>
                  <a:schemeClr val="dk1"/>
                </a:solidFill>
                <a:highlight>
                  <a:schemeClr val="lt1"/>
                </a:highlight>
                <a:latin typeface="Roboto"/>
                <a:ea typeface="Roboto"/>
                <a:cs typeface="Roboto"/>
                <a:sym typeface="Roboto"/>
              </a:rPr>
              <a:t>Fibonacci(recursif) avec mémorisation : O(n)</a:t>
            </a:r>
            <a:endParaRPr sz="1600">
              <a:solidFill>
                <a:schemeClr val="dk1"/>
              </a:solidFill>
              <a:highlight>
                <a:schemeClr val="lt1"/>
              </a:highlight>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Char char="❏"/>
            </a:pPr>
            <a:r>
              <a:rPr lang="en" sz="1600">
                <a:solidFill>
                  <a:schemeClr val="dk1"/>
                </a:solidFill>
                <a:highlight>
                  <a:schemeClr val="lt1"/>
                </a:highlight>
                <a:latin typeface="Roboto"/>
                <a:ea typeface="Roboto"/>
                <a:cs typeface="Roboto"/>
                <a:sym typeface="Roboto"/>
              </a:rPr>
              <a:t>Tri à bulles : O(n</a:t>
            </a:r>
            <a:r>
              <a:rPr baseline="30000" lang="en" sz="1600">
                <a:solidFill>
                  <a:schemeClr val="dk1"/>
                </a:solidFill>
                <a:highlight>
                  <a:schemeClr val="lt1"/>
                </a:highlight>
                <a:latin typeface="Roboto"/>
                <a:ea typeface="Roboto"/>
                <a:cs typeface="Roboto"/>
                <a:sym typeface="Roboto"/>
              </a:rPr>
              <a:t>2</a:t>
            </a:r>
            <a:r>
              <a:rPr lang="en" sz="1600">
                <a:solidFill>
                  <a:schemeClr val="dk1"/>
                </a:solidFill>
                <a:highlight>
                  <a:schemeClr val="lt1"/>
                </a:highlight>
                <a:latin typeface="Roboto"/>
                <a:ea typeface="Roboto"/>
                <a:cs typeface="Roboto"/>
                <a:sym typeface="Roboto"/>
              </a:rPr>
              <a:t>)</a:t>
            </a:r>
            <a:endParaRPr sz="1600">
              <a:solidFill>
                <a:schemeClr val="dk1"/>
              </a:solidFill>
              <a:highlight>
                <a:schemeClr val="lt1"/>
              </a:highlight>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126" name="Shape 126"/>
        <p:cNvGrpSpPr/>
        <p:nvPr/>
      </p:nvGrpSpPr>
      <p:grpSpPr>
        <a:xfrm>
          <a:off x="0" y="0"/>
          <a:ext cx="0" cy="0"/>
          <a:chOff x="0" y="0"/>
          <a:chExt cx="0" cy="0"/>
        </a:xfrm>
      </p:grpSpPr>
      <p:sp>
        <p:nvSpPr>
          <p:cNvPr id="127" name="Google Shape;127;p20"/>
          <p:cNvSpPr txBox="1"/>
          <p:nvPr>
            <p:ph type="title"/>
          </p:nvPr>
        </p:nvSpPr>
        <p:spPr>
          <a:xfrm>
            <a:off x="1389275" y="645550"/>
            <a:ext cx="58155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Introduction à la programmation</a:t>
            </a:r>
            <a:endParaRPr sz="2400">
              <a:solidFill>
                <a:srgbClr val="E2001A"/>
              </a:solidFill>
              <a:latin typeface="Roboto"/>
              <a:ea typeface="Roboto"/>
              <a:cs typeface="Roboto"/>
              <a:sym typeface="Roboto"/>
            </a:endParaRPr>
          </a:p>
        </p:txBody>
      </p:sp>
      <p:sp>
        <p:nvSpPr>
          <p:cNvPr id="128" name="Google Shape;128;p20"/>
          <p:cNvSpPr txBox="1"/>
          <p:nvPr/>
        </p:nvSpPr>
        <p:spPr>
          <a:xfrm>
            <a:off x="841000" y="3753525"/>
            <a:ext cx="6767100" cy="8265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1000"/>
              </a:spcAft>
              <a:buNone/>
            </a:pPr>
            <a:r>
              <a:t/>
            </a:r>
            <a:endParaRPr sz="1100">
              <a:solidFill>
                <a:srgbClr val="999999"/>
              </a:solidFill>
              <a:latin typeface="Karla"/>
              <a:ea typeface="Karla"/>
              <a:cs typeface="Karla"/>
              <a:sym typeface="Karla"/>
            </a:endParaRPr>
          </a:p>
        </p:txBody>
      </p:sp>
      <p:sp>
        <p:nvSpPr>
          <p:cNvPr id="129" name="Google Shape;129;p20"/>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30" name="Google Shape;130;p20"/>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131" name="Google Shape;131;p20"/>
          <p:cNvSpPr txBox="1"/>
          <p:nvPr/>
        </p:nvSpPr>
        <p:spPr>
          <a:xfrm>
            <a:off x="653025" y="1468500"/>
            <a:ext cx="67671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Le langage binaire est le langage à 2 états </a:t>
            </a:r>
            <a:r>
              <a:rPr lang="en"/>
              <a:t>représentés</a:t>
            </a:r>
            <a:r>
              <a:rPr lang="en"/>
              <a:t> par des 0 et des 1, ce qui correspond à ce que l’ordinateur peut comprendre.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Lorsque le développeur écrit son programme, il le fait </a:t>
            </a:r>
            <a:r>
              <a:rPr lang="en"/>
              <a:t>grâce</a:t>
            </a:r>
            <a:r>
              <a:rPr lang="en"/>
              <a:t> à un langage de programmation </a:t>
            </a:r>
            <a:r>
              <a:rPr b="1" lang="en">
                <a:solidFill>
                  <a:srgbClr val="E2001A"/>
                </a:solidFill>
              </a:rPr>
              <a:t>qui est ensemble de règles de vocabulaire et de grammaire compréhensible par un humain dans le but de donner des instructions à une machine</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Pour que la machine arrive à comprendre ces instructions, il faut que ce code soit </a:t>
            </a:r>
            <a:r>
              <a:rPr b="1" lang="en">
                <a:solidFill>
                  <a:srgbClr val="E2001A"/>
                </a:solidFill>
              </a:rPr>
              <a:t>traduit</a:t>
            </a:r>
            <a:r>
              <a:rPr lang="en"/>
              <a:t> en langage binaire par un </a:t>
            </a:r>
            <a:r>
              <a:rPr b="1" lang="en">
                <a:solidFill>
                  <a:srgbClr val="E2001A"/>
                </a:solidFill>
              </a:rPr>
              <a:t>compilateur</a:t>
            </a:r>
            <a:r>
              <a:rPr lang="en"/>
              <a:t> ou </a:t>
            </a:r>
            <a:r>
              <a:rPr b="1" lang="en">
                <a:solidFill>
                  <a:srgbClr val="E2001A"/>
                </a:solidFill>
              </a:rPr>
              <a:t>un </a:t>
            </a:r>
            <a:r>
              <a:rPr b="1" lang="en">
                <a:solidFill>
                  <a:srgbClr val="E2001A"/>
                </a:solidFill>
              </a:rPr>
              <a:t>interpréteur</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135" name="Shape 135"/>
        <p:cNvGrpSpPr/>
        <p:nvPr/>
      </p:nvGrpSpPr>
      <p:grpSpPr>
        <a:xfrm>
          <a:off x="0" y="0"/>
          <a:ext cx="0" cy="0"/>
          <a:chOff x="0" y="0"/>
          <a:chExt cx="0" cy="0"/>
        </a:xfrm>
      </p:grpSpPr>
      <p:sp>
        <p:nvSpPr>
          <p:cNvPr id="136" name="Google Shape;136;p21"/>
          <p:cNvSpPr txBox="1"/>
          <p:nvPr>
            <p:ph type="title"/>
          </p:nvPr>
        </p:nvSpPr>
        <p:spPr>
          <a:xfrm>
            <a:off x="1389275" y="645550"/>
            <a:ext cx="58155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Introduction à la programmation</a:t>
            </a:r>
            <a:endParaRPr sz="2400">
              <a:solidFill>
                <a:srgbClr val="E2001A"/>
              </a:solidFill>
              <a:latin typeface="Roboto"/>
              <a:ea typeface="Roboto"/>
              <a:cs typeface="Roboto"/>
              <a:sym typeface="Roboto"/>
            </a:endParaRPr>
          </a:p>
        </p:txBody>
      </p:sp>
      <p:sp>
        <p:nvSpPr>
          <p:cNvPr id="137" name="Google Shape;137;p21"/>
          <p:cNvSpPr txBox="1"/>
          <p:nvPr/>
        </p:nvSpPr>
        <p:spPr>
          <a:xfrm>
            <a:off x="841000" y="3753525"/>
            <a:ext cx="6767100" cy="8265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1000"/>
              </a:spcAft>
              <a:buNone/>
            </a:pPr>
            <a:r>
              <a:t/>
            </a:r>
            <a:endParaRPr sz="1100">
              <a:solidFill>
                <a:srgbClr val="999999"/>
              </a:solidFill>
              <a:latin typeface="Karla"/>
              <a:ea typeface="Karla"/>
              <a:cs typeface="Karla"/>
              <a:sym typeface="Karla"/>
            </a:endParaRPr>
          </a:p>
        </p:txBody>
      </p:sp>
      <p:sp>
        <p:nvSpPr>
          <p:cNvPr id="138" name="Google Shape;138;p21"/>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39" name="Google Shape;139;p21"/>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140" name="Google Shape;140;p21"/>
          <p:cNvSpPr txBox="1"/>
          <p:nvPr/>
        </p:nvSpPr>
        <p:spPr>
          <a:xfrm>
            <a:off x="437675" y="1345175"/>
            <a:ext cx="6767100" cy="360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Roboto"/>
                <a:ea typeface="Roboto"/>
                <a:cs typeface="Roboto"/>
                <a:sym typeface="Roboto"/>
              </a:rPr>
              <a:t>Langage </a:t>
            </a:r>
            <a:r>
              <a:rPr b="1" lang="en" sz="1600">
                <a:solidFill>
                  <a:srgbClr val="E2001A"/>
                </a:solidFill>
                <a:latin typeface="Roboto"/>
                <a:ea typeface="Roboto"/>
                <a:cs typeface="Roboto"/>
                <a:sym typeface="Roboto"/>
              </a:rPr>
              <a:t>bas niveau</a:t>
            </a:r>
            <a:r>
              <a:rPr lang="en" sz="1600">
                <a:latin typeface="Roboto"/>
                <a:ea typeface="Roboto"/>
                <a:cs typeface="Roboto"/>
                <a:sym typeface="Roboto"/>
              </a:rPr>
              <a:t> vs langage de </a:t>
            </a:r>
            <a:r>
              <a:rPr b="1" lang="en" sz="1600">
                <a:solidFill>
                  <a:srgbClr val="E2001A"/>
                </a:solidFill>
                <a:latin typeface="Roboto"/>
                <a:ea typeface="Roboto"/>
                <a:cs typeface="Roboto"/>
                <a:sym typeface="Roboto"/>
              </a:rPr>
              <a:t>haut niveau</a:t>
            </a:r>
            <a:r>
              <a:rPr lang="en" sz="1600">
                <a:latin typeface="Roboto"/>
                <a:ea typeface="Roboto"/>
                <a:cs typeface="Roboto"/>
                <a:sym typeface="Roboto"/>
              </a:rPr>
              <a:t>.</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a:p>
            <a:pPr indent="-330200" lvl="1" marL="914400" rtl="0" algn="l">
              <a:spcBef>
                <a:spcPts val="0"/>
              </a:spcBef>
              <a:spcAft>
                <a:spcPts val="0"/>
              </a:spcAft>
              <a:buSzPts val="1600"/>
              <a:buFont typeface="Roboto"/>
              <a:buChar char="❏"/>
            </a:pPr>
            <a:r>
              <a:rPr lang="en" sz="1600">
                <a:latin typeface="Roboto"/>
                <a:ea typeface="Roboto"/>
                <a:cs typeface="Roboto"/>
                <a:sym typeface="Roboto"/>
              </a:rPr>
              <a:t>Un langage de bas niveau est un langage qui est considéré comme plus proche du langage machine (binaire) plutôt que du langage humain. Il est en général plus difficile à apprendre et à utiliser mais offre plus de possibilités d'interactions avec le hardware de la machine.</a:t>
            </a:r>
            <a:endParaRPr sz="1600">
              <a:latin typeface="Roboto"/>
              <a:ea typeface="Roboto"/>
              <a:cs typeface="Roboto"/>
              <a:sym typeface="Roboto"/>
            </a:endParaRPr>
          </a:p>
          <a:p>
            <a:pPr indent="0" lvl="0" marL="914400" rtl="0" algn="l">
              <a:spcBef>
                <a:spcPts val="0"/>
              </a:spcBef>
              <a:spcAft>
                <a:spcPts val="0"/>
              </a:spcAft>
              <a:buNone/>
            </a:pPr>
            <a:r>
              <a:t/>
            </a:r>
            <a:endParaRPr sz="1600">
              <a:latin typeface="Roboto"/>
              <a:ea typeface="Roboto"/>
              <a:cs typeface="Roboto"/>
              <a:sym typeface="Roboto"/>
            </a:endParaRPr>
          </a:p>
          <a:p>
            <a:pPr indent="-330200" lvl="1" marL="914400" rtl="0" algn="l">
              <a:spcBef>
                <a:spcPts val="0"/>
              </a:spcBef>
              <a:spcAft>
                <a:spcPts val="0"/>
              </a:spcAft>
              <a:buSzPts val="1600"/>
              <a:buFont typeface="Roboto"/>
              <a:buChar char="❏"/>
            </a:pPr>
            <a:r>
              <a:rPr lang="en" sz="1600">
                <a:latin typeface="Roboto"/>
                <a:ea typeface="Roboto"/>
                <a:cs typeface="Roboto"/>
                <a:sym typeface="Roboto"/>
              </a:rPr>
              <a:t>Un langage de haut niveau est le contraire, il se rapproche plus du langage humain et est par conséquent plus facile à appréhender. Cependant les interactions se voient limiter aux fonctionnalités que le langage met à disposition.</a:t>
            </a:r>
            <a:endParaRPr sz="1600">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001A"/>
        </a:solidFill>
      </p:bgPr>
    </p:bg>
    <p:spTree>
      <p:nvGrpSpPr>
        <p:cNvPr id="144" name="Shape 144"/>
        <p:cNvGrpSpPr/>
        <p:nvPr/>
      </p:nvGrpSpPr>
      <p:grpSpPr>
        <a:xfrm>
          <a:off x="0" y="0"/>
          <a:ext cx="0" cy="0"/>
          <a:chOff x="0" y="0"/>
          <a:chExt cx="0" cy="0"/>
        </a:xfrm>
      </p:grpSpPr>
      <p:sp>
        <p:nvSpPr>
          <p:cNvPr id="145" name="Google Shape;145;p22"/>
          <p:cNvSpPr txBox="1"/>
          <p:nvPr>
            <p:ph type="title"/>
          </p:nvPr>
        </p:nvSpPr>
        <p:spPr>
          <a:xfrm>
            <a:off x="1389275" y="645550"/>
            <a:ext cx="58155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434343"/>
                </a:solidFill>
                <a:latin typeface="Roboto"/>
                <a:ea typeface="Roboto"/>
                <a:cs typeface="Roboto"/>
                <a:sym typeface="Roboto"/>
              </a:rPr>
              <a:t>Introduction à la programmation</a:t>
            </a:r>
            <a:endParaRPr sz="2400">
              <a:solidFill>
                <a:srgbClr val="E2001A"/>
              </a:solidFill>
              <a:latin typeface="Roboto"/>
              <a:ea typeface="Roboto"/>
              <a:cs typeface="Roboto"/>
              <a:sym typeface="Roboto"/>
            </a:endParaRPr>
          </a:p>
        </p:txBody>
      </p:sp>
      <p:sp>
        <p:nvSpPr>
          <p:cNvPr id="146" name="Google Shape;146;p22"/>
          <p:cNvSpPr txBox="1"/>
          <p:nvPr/>
        </p:nvSpPr>
        <p:spPr>
          <a:xfrm>
            <a:off x="841000" y="3753525"/>
            <a:ext cx="6767100" cy="8265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0"/>
              </a:spcAft>
              <a:buNone/>
            </a:pPr>
            <a:r>
              <a:t/>
            </a:r>
            <a:endParaRPr sz="1100">
              <a:solidFill>
                <a:srgbClr val="999999"/>
              </a:solidFill>
              <a:latin typeface="Karla"/>
              <a:ea typeface="Karla"/>
              <a:cs typeface="Karla"/>
              <a:sym typeface="Karla"/>
            </a:endParaRPr>
          </a:p>
          <a:p>
            <a:pPr indent="0" lvl="0" marL="0" rtl="0" algn="l">
              <a:spcBef>
                <a:spcPts val="1000"/>
              </a:spcBef>
              <a:spcAft>
                <a:spcPts val="1000"/>
              </a:spcAft>
              <a:buNone/>
            </a:pPr>
            <a:r>
              <a:t/>
            </a:r>
            <a:endParaRPr sz="1100">
              <a:solidFill>
                <a:srgbClr val="999999"/>
              </a:solidFill>
              <a:latin typeface="Karla"/>
              <a:ea typeface="Karla"/>
              <a:cs typeface="Karla"/>
              <a:sym typeface="Karla"/>
            </a:endParaRPr>
          </a:p>
        </p:txBody>
      </p:sp>
      <p:sp>
        <p:nvSpPr>
          <p:cNvPr id="147" name="Google Shape;147;p22"/>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48" name="Google Shape;148;p22"/>
          <p:cNvPicPr preferRelativeResize="0"/>
          <p:nvPr/>
        </p:nvPicPr>
        <p:blipFill>
          <a:blip r:embed="rId3">
            <a:alphaModFix/>
          </a:blip>
          <a:stretch>
            <a:fillRect/>
          </a:stretch>
        </p:blipFill>
        <p:spPr>
          <a:xfrm>
            <a:off x="653025" y="527525"/>
            <a:ext cx="645550" cy="645550"/>
          </a:xfrm>
          <a:prstGeom prst="rect">
            <a:avLst/>
          </a:prstGeom>
          <a:noFill/>
          <a:ln>
            <a:noFill/>
          </a:ln>
        </p:spPr>
      </p:pic>
      <p:sp>
        <p:nvSpPr>
          <p:cNvPr id="149" name="Google Shape;149;p22"/>
          <p:cNvSpPr txBox="1"/>
          <p:nvPr/>
        </p:nvSpPr>
        <p:spPr>
          <a:xfrm>
            <a:off x="437675" y="1573775"/>
            <a:ext cx="6767100" cy="272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Roboto"/>
                <a:ea typeface="Roboto"/>
                <a:cs typeface="Roboto"/>
                <a:sym typeface="Roboto"/>
              </a:rPr>
              <a:t>Compilation vs Interprétation</a:t>
            </a:r>
            <a:endParaRPr sz="1500">
              <a:latin typeface="Roboto"/>
              <a:ea typeface="Roboto"/>
              <a:cs typeface="Roboto"/>
              <a:sym typeface="Roboto"/>
            </a:endParaRPr>
          </a:p>
          <a:p>
            <a:pPr indent="0" lvl="0" marL="0" rtl="0" algn="l">
              <a:spcBef>
                <a:spcPts val="0"/>
              </a:spcBef>
              <a:spcAft>
                <a:spcPts val="0"/>
              </a:spcAft>
              <a:buNone/>
            </a:pPr>
            <a:r>
              <a:t/>
            </a:r>
            <a:endParaRPr sz="1500">
              <a:latin typeface="Roboto"/>
              <a:ea typeface="Roboto"/>
              <a:cs typeface="Roboto"/>
              <a:sym typeface="Roboto"/>
            </a:endParaRPr>
          </a:p>
          <a:p>
            <a:pPr indent="-323850" lvl="0" marL="457200" rtl="0" algn="l">
              <a:spcBef>
                <a:spcPts val="0"/>
              </a:spcBef>
              <a:spcAft>
                <a:spcPts val="0"/>
              </a:spcAft>
              <a:buSzPts val="1500"/>
              <a:buFont typeface="Roboto"/>
              <a:buChar char="❏"/>
            </a:pPr>
            <a:r>
              <a:rPr lang="en" sz="1500">
                <a:latin typeface="Roboto"/>
                <a:ea typeface="Roboto"/>
                <a:cs typeface="Roboto"/>
                <a:sym typeface="Roboto"/>
              </a:rPr>
              <a:t>La compilation :  consiste à transformer toutes les instructions en langage machine avant que le programme puisse être exécuté. Par conséquent il sera nécessaire de refaire la compilation après chaque modification du code source.</a:t>
            </a:r>
            <a:endParaRPr sz="1500">
              <a:latin typeface="Roboto"/>
              <a:ea typeface="Roboto"/>
              <a:cs typeface="Roboto"/>
              <a:sym typeface="Roboto"/>
            </a:endParaRPr>
          </a:p>
          <a:p>
            <a:pPr indent="0" lvl="0" marL="457200" rtl="0" algn="l">
              <a:spcBef>
                <a:spcPts val="0"/>
              </a:spcBef>
              <a:spcAft>
                <a:spcPts val="0"/>
              </a:spcAft>
              <a:buNone/>
            </a:pPr>
            <a:r>
              <a:t/>
            </a:r>
            <a:endParaRPr sz="1500">
              <a:latin typeface="Roboto"/>
              <a:ea typeface="Roboto"/>
              <a:cs typeface="Roboto"/>
              <a:sym typeface="Roboto"/>
            </a:endParaRPr>
          </a:p>
          <a:p>
            <a:pPr indent="-323850" lvl="0" marL="457200" rtl="0" algn="l">
              <a:spcBef>
                <a:spcPts val="0"/>
              </a:spcBef>
              <a:spcAft>
                <a:spcPts val="0"/>
              </a:spcAft>
              <a:buSzPts val="1500"/>
              <a:buFont typeface="Roboto"/>
              <a:buChar char="❏"/>
            </a:pPr>
            <a:r>
              <a:rPr lang="en" sz="1500">
                <a:latin typeface="Roboto"/>
                <a:ea typeface="Roboto"/>
                <a:cs typeface="Roboto"/>
                <a:sym typeface="Roboto"/>
              </a:rPr>
              <a:t>L’interprétation : consiste à traduire les instructions en temps réel (on run time). Dans ce cas le code source est lu à chaque exécution et par conséquent les changements apportés au code seront pris en compte directement. </a:t>
            </a:r>
            <a:endParaRPr sz="15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Cadwal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