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5143500" cx="9144000"/>
  <p:notesSz cx="6858000" cy="9144000"/>
  <p:embeddedFontLst>
    <p:embeddedFont>
      <p:font typeface="Roboto"/>
      <p:regular r:id="rId78"/>
      <p:bold r:id="rId79"/>
      <p:italic r:id="rId80"/>
      <p:boldItalic r:id="rId81"/>
    </p:embeddedFont>
    <p:embeddedFont>
      <p:font typeface="Montserrat"/>
      <p:regular r:id="rId82"/>
      <p:bold r:id="rId83"/>
      <p:italic r:id="rId84"/>
      <p:boldItalic r:id="rId85"/>
    </p:embeddedFont>
    <p:embeddedFont>
      <p:font typeface="Karla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Montserrat-italic.fntdata"/><Relationship Id="rId83" Type="http://schemas.openxmlformats.org/officeDocument/2006/relationships/font" Target="fonts/Montserrat-bold.fntdata"/><Relationship Id="rId42" Type="http://schemas.openxmlformats.org/officeDocument/2006/relationships/slide" Target="slides/slide38.xml"/><Relationship Id="rId86" Type="http://schemas.openxmlformats.org/officeDocument/2006/relationships/font" Target="fonts/Karla-regular.fntdata"/><Relationship Id="rId41" Type="http://schemas.openxmlformats.org/officeDocument/2006/relationships/slide" Target="slides/slide37.xml"/><Relationship Id="rId85" Type="http://schemas.openxmlformats.org/officeDocument/2006/relationships/font" Target="fonts/Montserrat-boldItalic.fntdata"/><Relationship Id="rId44" Type="http://schemas.openxmlformats.org/officeDocument/2006/relationships/slide" Target="slides/slide40.xml"/><Relationship Id="rId88" Type="http://schemas.openxmlformats.org/officeDocument/2006/relationships/font" Target="fonts/Karla-italic.fntdata"/><Relationship Id="rId43" Type="http://schemas.openxmlformats.org/officeDocument/2006/relationships/slide" Target="slides/slide39.xml"/><Relationship Id="rId87" Type="http://schemas.openxmlformats.org/officeDocument/2006/relationships/font" Target="fonts/Karl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Karla-boldItalic.fntdata"/><Relationship Id="rId80" Type="http://schemas.openxmlformats.org/officeDocument/2006/relationships/font" Target="fonts/Roboto-italic.fntdata"/><Relationship Id="rId82" Type="http://schemas.openxmlformats.org/officeDocument/2006/relationships/font" Target="fonts/Montserra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Roboto-bold.fntdata"/><Relationship Id="rId34" Type="http://schemas.openxmlformats.org/officeDocument/2006/relationships/slide" Target="slides/slide30.xml"/><Relationship Id="rId78" Type="http://schemas.openxmlformats.org/officeDocument/2006/relationships/font" Target="fonts/Roboto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b8fe9ecd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b7b8fe9ec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b8fe9ecd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b7b8fe9ecd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b8fe9ecd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b7b8fe9ec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b8fe9ecd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b7b8fe9ecd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b8fe9ecd_2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b7b8fe9ecd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b8fe9ecd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b7b8fe9ecd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7b8fe9ecd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b7b8fe9ec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b8fe9ecd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b7b8fe9ecd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7b8fe9ecd_2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b7b8fe9ecd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7b8fe9ecd_2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7b8fe9ec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Sur-qualité : ne pas oublier qu’il y aura d’autres phases de test après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7b8fe9ecd_2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7b8fe9ecd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Equipe : être clair sur le niveau attendu par l’équipe, faire des tests croisés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b8fe9ecd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7b8fe9ec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7b8fe9ecd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b7b8fe9ecd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7b8fe9ecd_2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b7b8fe9ecd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7b8fe9ecd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b7b8fe9ecd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7b8fe9ecd_2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b7b8fe9ecd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Pertinence -&gt; doit réellement tester quelque chose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Jeux de données -&gt; par exemple si test par rapport à une date, le jeu de données doit être mis à jour régulièrement (par exemple, tester qu’un dossier à moins de 3 mois, va imposer d’avoir un jeu de test réactualisé régulièrement)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7b8fe9ecd_2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b7b8fe9ecd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Setup : de quoi ai-je besoin en entrée pour exécuter mon test (variables? Données? …)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Call : le code à exécuter pour tester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Verify : la vérification du résultat obtenu par rapport au résultat attendu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Teardown : la réinitialisation de l’environnement (je supprimer ce que j’ai créé pour le test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7b8fe9ecd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b7b8fe9ecd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7b8fe9ecd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b7b8fe9ecd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7b8fe9ecd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b7b8fe9ecd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7b8fe9ecd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b7b8fe9ecd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Durée d’exécution : il va y avoir de plus en plus de test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7b8fe9ecd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b7b8fe9ecd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Durée d’exécution : il va y avoir de plus en plus de test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b8fe9ecd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b7b8fe9ecd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7b8fe9ecd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b7b8fe9ecd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7b8fe9ecd_2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b7b8fe9ecd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7b8fe9ecd_2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b7b8fe9ecd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5be1322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35be132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5be13221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35be1322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5be13221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35be1322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5be13221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35be1322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7b8fe9ecd_2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b7b8fe9ecd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5be13221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35be1322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7b8fe9ecd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b7b8fe9ecd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7b8fe9ecd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b7b8fe9ec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7b8fe9ecd_2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b7b8fe9ecd_2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7b8fe9ecd_2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b7b8fe9ecd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7b8fe9ecd_2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b7b8fe9ecd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7b8fe9ecd_2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b7b8fe9ecd_2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7b8fe9ecd_2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b7b8fe9ecd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7b8fe9ecd_2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b7b8fe9ecd_2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7b8fe9ecd_2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b7b8fe9ecd_2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7b8fe9ecd_2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b7b8fe9ecd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7b8fe9ecd_2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b7b8fe9ecd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b8fe9ecd_2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b7b8fe9ecd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b8fe9ecd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b7b8fe9ec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7b8fe9ecd_2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b7b8fe9ecd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7b8fe9ecd_2_4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b7b8fe9ecd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7b8fe9ecd_2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b7b8fe9ecd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7b8fe9ecd_2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b7b8fe9ecd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7b8fe9ecd_2_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b7b8fe9ecd_2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7b8fe9ecd_2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b7b8fe9ecd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7b8fe9ecd_2_4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b7b8fe9ecd_2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7b8fe9ecd_2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b7b8fe9ecd_2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7b8fe9ecd_2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b7b8fe9ecd_2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7b8fe9ecd_2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b7b8fe9ecd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b8fe9ecd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b7b8fe9ec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Exemple : lecture en base de données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Développement de la fonction de lecture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Exécution de la fonction de lecture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Vérification que le résultat correspond à ce qu’il y a en BDD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Itération avec correction si nécessaire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b7b8fe9ecd_2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b7b8fe9ecd_2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7b8fe9ecd_2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b7b8fe9ecd_2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7b8fe9ecd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b7b8fe9ecd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b7b8fe9ecd_2_5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b7b8fe9ecd_2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7b8fe9ecd_2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b7b8fe9ecd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7b8fe9ecd_2_5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b7b8fe9ecd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7b8fe9ecd_2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b7b8fe9ecd_2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7b8fe9ecd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b7b8fe9ecd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7b8fe9ecd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b7b8fe9ecd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7b8fe9ecd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b7b8fe9ecd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b8fe9ecd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7b8fe9ec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7b8fe9ecd_2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b7b8fe9ecd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7b8fe9ecd_2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b7b8fe9ecd_2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7b8fe9ecd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b7b8fe9ecd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7b8fe9ecd_2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b7b8fe9ecd_2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b8fe9ecd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b7b8fe9ecd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b8fe9ecd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7b8fe9ecd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Logique claire et structurée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 pas avoir besoin de revenir sur une brique testée unitairement (sauf évolution)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Eviter de tester plusieurs fois la même fonction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Exemple de bouchon : pour WS (réponse)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2" name="Google Shape;62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7" name="Google Shape;67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2" name="Google Shape;72;p1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4" name="Google Shape;54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junit.org/junit5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951300" cy="9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44960" y="1539825"/>
            <a:ext cx="7755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 </a:t>
            </a: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76625" y="2491125"/>
            <a:ext cx="7755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Tester son code de façon unitaire</a:t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Christian Lisangola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en équipe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Sensibiliser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l’équipe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Rôle du Chef de Projet (CP) ou du Scrum Master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CP ou l’équipe Agile est garant du résultat, du respect du planning et de la charge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CP ou l’équipe Agile doit connaître les </a:t>
            </a:r>
            <a:r>
              <a:rPr b="1"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forces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faiblesses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l’équipe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indispensable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en équipe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S’assurer que les besoins en test sont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couverts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Outils et prérequis nécessaires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Jeux de données</a:t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905495" y="1648450"/>
            <a:ext cx="6456358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en équipe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Anticiper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dépendances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tâches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 pas provoquer de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blocages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entre développeurs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 :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Création et suppression d’une même donnée 🡪 le développeur en charge de la suppression devra avoir la donnée initialement créée pour faire son test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905495" y="1648450"/>
            <a:ext cx="6456358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de tests unitaires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tests croisés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un développeur A réalise les TU d’une fonction développée par un développeur B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Avantages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Apporte un regard extérieur sur la fonction (pas « juge et partie »)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Favorise les échanges entre développeurs et donc permet de diffuser la connaissance de l’ensemble de l’applicatif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Renforce la cohésion d’équipe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905495" y="1648450"/>
            <a:ext cx="6456358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de tests unitaires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First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écrire le test unitaire avant de coder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Avantages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Comprendre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ce qu’on doit développer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 développer que ce qui est 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nécessaire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au passage du test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905495" y="1648450"/>
            <a:ext cx="6969542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de tests unitaires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Driven Development (TDD)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évolution du Test First, avec une ligne de code de production par ligne de test en échec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3" marL="1657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Loi n°1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Vous devez écrire un test qui échoue avant de pouvoir écrire le code de production correspondant</a:t>
            </a:r>
            <a:endParaRPr/>
          </a:p>
          <a:p>
            <a:pPr indent="-285750" lvl="3" marL="1657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Loi n°2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Vous devez écrire une seule assertion à la fois, qui fait échouer le test ou qui échoue à la compilation</a:t>
            </a:r>
            <a:endParaRPr/>
          </a:p>
          <a:p>
            <a:pPr indent="-285750" lvl="3" marL="1657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Loi n°3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Vous devez écrire le minimum de code de production pour que l'assertion du test actuellement en échec soit satisfaite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Avantages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comme Test First +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concision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qualité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du code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05494" y="1648450"/>
            <a:ext cx="7165485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de tests unitaires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Extrem Programming (développement en binôme)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2 développeurs pour 1 poste de développement</a:t>
            </a:r>
            <a:endParaRPr/>
          </a:p>
          <a:p>
            <a:pPr indent="0" lvl="2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Avantages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 yeux pendant le développement 🡪 réduit le risque d’anomalie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Favorise les échanges entre développeurs et donc permet de diffuser la connaissance de l’ensemble de l’applicatif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Renforce la cohésion d’équipe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Risques liés à la gestion des TU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Risques liés à la gestion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905494" y="1648450"/>
            <a:ext cx="7165485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Impact sur la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charge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Définir le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seuil de qualité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 pas négliger les tests à cause des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coûts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une anomalie détectée au plus tôt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coûtera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moins cher à corriger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 pas faire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sur-qualité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(ne pas oublier le budget à respecter)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Risques liés à la gestion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905495" y="1648450"/>
            <a:ext cx="6810922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Impact sur l’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équipe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bonne stratégie de test conduit à une meilleure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cohésion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 pas démotiver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l’équipe avec une stratégie trop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contraignante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(trop de documentation à produire, …)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trop grande exigence en terme de nombre de tests ou de détail peut être perçu comme un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manque de confiance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tests unitaires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tests unitaires automatisés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Limites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manuels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905495" y="1648450"/>
            <a:ext cx="6810922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Nécessitent une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intervention humaine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l’exécution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Non reproductible rapidement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Nécessite une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analyse humaine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l’interprétation du résultat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Intérêt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905495" y="1648450"/>
            <a:ext cx="6810922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Pouvoir rejouer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régulièrement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 ensemble de tests unitaires pour maintenir la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qualité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pendant la construction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Intégration continue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Non régression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Détecter et corriger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au plus tôt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anomalies de régression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381914" y="778183"/>
            <a:ext cx="4801500" cy="645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Inconvénients/difficultés</a:t>
            </a:r>
            <a:b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905495" y="1648450"/>
            <a:ext cx="6810922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N’assurent pas le fonctionnement entre les différents composants (on reste au niveau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Doivent être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pertinent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Nécessitent de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maintenir à jour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jeux de données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Ont un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coût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Mise en œuvre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905495" y="1648450"/>
            <a:ext cx="6698954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test unitaire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automatisé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se déroule en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quatre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étapes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initialiser des objets ou des ressources pour exécuter le test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exécuter le code à tester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verify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vérifier les données issues des traitements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teardown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permettre de libérer les ressources ou revenir à l’état initial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test unitaire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automatisé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doit impérativement se faire de façon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isolée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donc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sans dépendre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d'autres tests ni requérir les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dépendances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utilisées par la fonctionnalité en cours de test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 sz="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test unitaire automatisé doit obligatoirement être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répétable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Cela permet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capitaliser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les tests unitaires non seulement pour les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tests unitaires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mais aussi pour les tests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non-régression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Idéalement, chaque cas de tests doit être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autonome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et ne doit donc pas dépendre d'un ou plusieurs autres cas de test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Quelques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recommandations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05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nom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d’un test unitaire automatisé doit permettre de facilement fournir une indication sur le but du test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test unitaire doit être vu comme un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complément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à la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permettant de comprendre le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fonctionnement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l’application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nom du test et sa mise en forme doivent être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clairs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Quelques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recommandations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est préférable de n'avoir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qu’une seule assertion par test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 un test ne devrait avoir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qu'une seule raison d'échouer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code d’un test unitaire automatisé doit être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maintenu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au même titre que le code qu'il teste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même attention doit être portée dans son écriture (respect des normes, commentaires, refactoring, ...)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Quelques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recommandations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test unitaire automatisé doit s’exécuter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le plus rapidement possible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nombre important de tests unitaires doit apporter de la qualité au produit mais ne doit pas compromettre par exemple l’intégration continue avec un temps d’exécution trop long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automatisés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Quelques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recommandations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est nécessaire que les tests unitaires n'aient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aucune dépendance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Vis-à-vis de systèmes externes (base de données, système de fichier, ...)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Vis-à-vis des autres couches logicielles de l’application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Utilisation de « bouchon » (mock) pour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simuler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 comportement des systèmes ou couches applicatives externes à la fonction à tester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429935" y="753981"/>
            <a:ext cx="5222791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quoi servent les tests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unitaires ?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Lors de la réalisation d’un projet informatique, les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tests unitaires (« TU »)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vont permettre de garantir la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qualité du résultat en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Valider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unitairement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les fonctionnalités d’un produit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tests unitaires en Java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test unitaire pour Java 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Mise en place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Site : https://junit.org/junit5/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 GA V5.7.0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Prérequis : Java 8 minimum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JUnit 5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modules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 Platform 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API permettant aux outils d‘exécuter des tests (IDE ou outils de build)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 Jupiter 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API reposant sur des annotations pour écrire des tests unitaires JUnit 5 et un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TestEngine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pour exécuter les tests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JUnit Vintage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TestEngine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pour exécuter des tests JUnit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Configuration avec IntelliJ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25" y="1447408"/>
            <a:ext cx="6675945" cy="365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Configuration avec IntelliJ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975" y="1340083"/>
            <a:ext cx="4538315" cy="365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Configuration avec IntelliJ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1675"/>
            <a:ext cx="7760553" cy="35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/>
          <p:nvPr/>
        </p:nvSpPr>
        <p:spPr>
          <a:xfrm>
            <a:off x="5293725" y="2080475"/>
            <a:ext cx="3712800" cy="151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Faire :</a:t>
            </a:r>
            <a:r>
              <a:rPr b="1" lang="en" sz="1200"/>
              <a:t> Alt + Insert(windows)</a:t>
            </a:r>
            <a:r>
              <a:rPr lang="en" sz="1200"/>
              <a:t> ou</a:t>
            </a:r>
            <a:r>
              <a:rPr b="1" lang="en" sz="1200"/>
              <a:t> Command + N(Mac 0S)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Puis </a:t>
            </a:r>
            <a:r>
              <a:rPr b="1" lang="en" sz="1200"/>
              <a:t>“Add dependency”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Rechercher :  “</a:t>
            </a:r>
            <a:r>
              <a:rPr lang="en" sz="1200">
                <a:solidFill>
                  <a:srgbClr val="19191C"/>
                </a:solidFill>
                <a:latin typeface="Consolas"/>
                <a:ea typeface="Consolas"/>
                <a:cs typeface="Consolas"/>
                <a:sym typeface="Consolas"/>
              </a:rPr>
              <a:t>org.junit.jupiter:junit-jupiter</a:t>
            </a:r>
            <a:r>
              <a:rPr lang="en" sz="1200"/>
              <a:t>”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Configuration avec IntelliJ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/>
          <p:nvPr/>
        </p:nvSpPr>
        <p:spPr>
          <a:xfrm>
            <a:off x="5293725" y="2080475"/>
            <a:ext cx="3712800" cy="151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Choisir</a:t>
            </a:r>
            <a:r>
              <a:rPr lang="en" sz="1200"/>
              <a:t> le </a:t>
            </a:r>
            <a:r>
              <a:rPr lang="en" sz="1200"/>
              <a:t>résultat</a:t>
            </a:r>
            <a:r>
              <a:rPr lang="en" sz="1200"/>
              <a:t> qui correspond </a:t>
            </a:r>
            <a:r>
              <a:rPr lang="en" sz="1200"/>
              <a:t>à la</a:t>
            </a:r>
            <a:r>
              <a:rPr lang="en" sz="1200"/>
              <a:t> recherche.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Lancer l’installation du package</a:t>
            </a:r>
            <a:endParaRPr sz="1200"/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1675"/>
            <a:ext cx="4988925" cy="260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creer un test: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Sélectionner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définition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classe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Faites Alt + Enter(Windows) et  ⌥+ ⏎(Mac OS)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Selectionner create test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419878" y="1648450"/>
            <a:ext cx="71847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Ecriture de classes de tests avec des méthodes annotées (annotations JUnit5)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Chaque test est défini dans une méthode comportant l’annotation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@test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dans le bloc de documentation de la méthode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Dans une méthode de test, on utilise des assertions pour effectuer les vérifications (par exemple </a:t>
            </a:r>
            <a:r>
              <a:rPr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assertSame()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vérifier qu’une valeur constatée correspond à une valeur attendue)</a:t>
            </a:r>
            <a:endParaRPr/>
          </a:p>
        </p:txBody>
      </p:sp>
      <p:pic>
        <p:nvPicPr>
          <p:cNvPr id="374" name="Google Shape;3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</a:t>
            </a:r>
            <a:endParaRPr/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/>
          <p:nvPr/>
        </p:nvSpPr>
        <p:spPr>
          <a:xfrm>
            <a:off x="2040600" y="3149413"/>
            <a:ext cx="438819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MaClasseDeTest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@Test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monTest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Assertions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assertTrue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429935" y="753981"/>
            <a:ext cx="5222791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quoi servent les tests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unitaires ?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Règle d’or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Plus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tôt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une anomalie est détectée, moins son impact sur la charge du projet est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important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19878" y="1648450"/>
            <a:ext cx="8136906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est possible de positionner un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libellé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 les classes et les méthodes de tests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 libellé est affiché par les « tests runners »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 libellé est défini en utilisant l'annotation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@org.junit.jupiter.api.DisplayName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/>
          <p:nvPr/>
        </p:nvSpPr>
        <p:spPr>
          <a:xfrm>
            <a:off x="3066274" y="3149487"/>
            <a:ext cx="451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@DisplayName("Ma classe de test")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MaClasseDeTest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@DisplayName("Mon test")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monTest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0" i="0" lang="en" sz="1400" u="none" cap="none" strike="noStrike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Assertions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assertTrue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/>
          <p:nvPr/>
        </p:nvSpPr>
        <p:spPr>
          <a:xfrm>
            <a:off x="606372" y="3321776"/>
            <a:ext cx="1306946" cy="341222"/>
          </a:xfrm>
          <a:prstGeom prst="wedgeRoundRectCallout">
            <a:avLst>
              <a:gd fmla="val 134202" name="adj1"/>
              <a:gd fmla="val -37992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1490319" y="4132181"/>
            <a:ext cx="1306946" cy="341222"/>
          </a:xfrm>
          <a:prstGeom prst="wedgeRoundRectCallout">
            <a:avLst>
              <a:gd fmla="val 134202" name="adj1"/>
              <a:gd fmla="val -37992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Cycle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vie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Préparer l’environnement d’exécution du test avant le test :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Before</a:t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Remettre l’environnement dans son état initial après le test :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After</a:t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2" name="Google Shape;4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Cycle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vie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@BeforeEach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configurer l’environnement de test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l’exécution d’un test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Exécutée 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avant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chaque méthode de test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@AfterEach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remettre à l’état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initial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l’environnement de test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Exécutée 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après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chaque exécution d’une méthode de test (en succès ou non)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Intérêt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ne pas dégrader les données de tests après chaque test</a:t>
            </a:r>
            <a:endParaRPr/>
          </a:p>
        </p:txBody>
      </p:sp>
      <p:pic>
        <p:nvPicPr>
          <p:cNvPr id="410" name="Google Shape;41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Cycle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vie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@BeforeAll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configurer l’environnement de test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avant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l’exécution </a:t>
            </a:r>
            <a:r>
              <a:rPr lang="en" sz="14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du premier test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Exécutée 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seule fois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avant le premier test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@AfterAll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remettre à l’état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initial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l’environnement de test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Exécutée 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seule fois 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après l’exécution du dernier test </a:t>
            </a:r>
            <a:endParaRPr/>
          </a:p>
          <a:p>
            <a: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Exemple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initialiser un objet une seule fois avant tous les tests</a:t>
            </a:r>
            <a:endParaRPr/>
          </a:p>
        </p:txBody>
      </p:sp>
      <p:pic>
        <p:nvPicPr>
          <p:cNvPr id="418" name="Google Shape;4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/>
        </p:nvSpPr>
        <p:spPr>
          <a:xfrm>
            <a:off x="4115413" y="179614"/>
            <a:ext cx="4441371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MaClasseDeTest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@BeforeAll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static void setupAll()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System.out.println("setupAll");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@BeforeEach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void setup()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System.out.println("setup");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@AfterEach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void teardown()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System.out.println("teardown");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@AfterAll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static void teardownAll()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System.out.println("teardownAll");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/>
          </a:p>
        </p:txBody>
      </p:sp>
      <p:sp>
        <p:nvSpPr>
          <p:cNvPr id="428" name="Google Shape;428;p57"/>
          <p:cNvSpPr/>
          <p:nvPr/>
        </p:nvSpPr>
        <p:spPr>
          <a:xfrm>
            <a:off x="683554" y="1771641"/>
            <a:ext cx="2883159" cy="951723"/>
          </a:xfrm>
          <a:prstGeom prst="wedgeRoundRectCallout">
            <a:avLst>
              <a:gd fmla="val 72960" name="adj1"/>
              <a:gd fmla="val -130785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méthodes annotées par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@BeforeAll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@AfterAll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doivent être statiques ! </a:t>
            </a:r>
            <a:endParaRPr/>
          </a:p>
        </p:txBody>
      </p:sp>
      <p:sp>
        <p:nvSpPr>
          <p:cNvPr id="429" name="Google Shape;429;p57"/>
          <p:cNvSpPr/>
          <p:nvPr/>
        </p:nvSpPr>
        <p:spPr>
          <a:xfrm>
            <a:off x="419878" y="4063913"/>
            <a:ext cx="2883159" cy="951723"/>
          </a:xfrm>
          <a:prstGeom prst="wedgeRoundRectCallout">
            <a:avLst>
              <a:gd fmla="val 80080" name="adj1"/>
              <a:gd fmla="val -32745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méthodes annotées par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@BeforeAll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@AfterAll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doivent être statiques !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8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8"/>
          <p:cNvSpPr txBox="1"/>
          <p:nvPr/>
        </p:nvSpPr>
        <p:spPr>
          <a:xfrm>
            <a:off x="3480932" y="1112675"/>
            <a:ext cx="4441371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MaClasseDeTest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@Test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void unTest()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System.out.println("unTest");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Assertions.assertTrue(true);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@Test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void unAutreTest() 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System.out.println("unAutreTest");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Assertions.assertTrue(true);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9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6" name="Google Shape;4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9"/>
          <p:cNvSpPr txBox="1"/>
          <p:nvPr/>
        </p:nvSpPr>
        <p:spPr>
          <a:xfrm>
            <a:off x="2267953" y="2171033"/>
            <a:ext cx="444137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Résultat attendu dans la console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teardown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unAutreTest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teardown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teardownAll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0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assertions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assertion a pour but de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contrôler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 résultat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le contrôle échoue, alors l'assertion lève une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qui fait échouer le test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Exemples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d’assertions : 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assertEquals() / assertNotEquals() 🡪 tester l’égalité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assertTrue() / assertFalse() 🡪 tester une valeur booléenne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assertNull() / assertNotNull()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5" name="Google Shape;45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1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Gestion des exceptions (tester si une exception est levée)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Une assertion permet de vérifier que l'exécution d’une méthode passée en paramètre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lève l'exception précisée 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assertThrows()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assertThrows(&lt;Exception&gt;.class, () -&gt; {&lt;méthode appelée&gt;;});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l’exception attendue n’est pas levée lors de l’exécution du test, alors l’assertion lève une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exception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pour faire échouer le test</a:t>
            </a:r>
            <a:endParaRPr/>
          </a:p>
        </p:txBody>
      </p:sp>
      <p:pic>
        <p:nvPicPr>
          <p:cNvPr id="463" name="Google Shape;46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2"/>
          <p:cNvSpPr txBox="1"/>
          <p:nvPr/>
        </p:nvSpPr>
        <p:spPr>
          <a:xfrm>
            <a:off x="354563" y="2383287"/>
            <a:ext cx="77164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@Test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verifierException()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valeur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Assertions.assertThrows(NumberFormatException.class, () -&gt; { 	Integer.valueOf(valeur);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473" name="Google Shape;473;p62"/>
          <p:cNvSpPr/>
          <p:nvPr/>
        </p:nvSpPr>
        <p:spPr>
          <a:xfrm>
            <a:off x="2771191" y="4012163"/>
            <a:ext cx="2883159" cy="951723"/>
          </a:xfrm>
          <a:prstGeom prst="wedgeRoundRectCallout">
            <a:avLst>
              <a:gd fmla="val 9206" name="adj1"/>
              <a:gd fmla="val -83725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OK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429935" y="753981"/>
            <a:ext cx="657573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Périmètre des tests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Réalisés par les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développeurs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contraintes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L’environnement de développement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compréhension fonctionnelle du sujet traité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TU = un test d’une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sous-partie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du logiciel (limité au seul périmètre de la fonctionnalité développée)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TU ont leurs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limites</a:t>
            </a:r>
            <a:endParaRPr sz="18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63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1" name="Google Shape;48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3"/>
          <p:cNvSpPr txBox="1"/>
          <p:nvPr/>
        </p:nvSpPr>
        <p:spPr>
          <a:xfrm>
            <a:off x="354563" y="2383287"/>
            <a:ext cx="77164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@Test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verifierException()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valeur = "1";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Assertions.assertThrows(NumberFormatException.class, () -&gt; { 	Integer.valueOf(valeur);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483" name="Google Shape;483;p63"/>
          <p:cNvSpPr/>
          <p:nvPr/>
        </p:nvSpPr>
        <p:spPr>
          <a:xfrm>
            <a:off x="2771191" y="4012163"/>
            <a:ext cx="4133462" cy="951723"/>
          </a:xfrm>
          <a:prstGeom prst="wedgeRoundRectCallout">
            <a:avLst>
              <a:gd fmla="val -501" name="adj1"/>
              <a:gd fmla="val -109215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test doit échouer car aucune exception de type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NumberFormatException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n’est levée par l’exécution de la méthode Integer.valueOf(1)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Désactivation de tests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ne pas que le test soit exécuté (pas terminé, en attente de codage, …)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@Disabled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désactiver toutes les méthodes d’une classe : annotation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@Disabled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 niveau de la classe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5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9" name="Google Shape;4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 txBox="1"/>
          <p:nvPr/>
        </p:nvSpPr>
        <p:spPr>
          <a:xfrm>
            <a:off x="354563" y="2383287"/>
            <a:ext cx="771641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@Disabled("A ne pas executer")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void monTest()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fail("Non implémenté");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501" name="Google Shape;501;p65"/>
          <p:cNvSpPr/>
          <p:nvPr/>
        </p:nvSpPr>
        <p:spPr>
          <a:xfrm>
            <a:off x="2771191" y="4012163"/>
            <a:ext cx="2155372" cy="951723"/>
          </a:xfrm>
          <a:prstGeom prst="wedgeRoundRectCallout">
            <a:avLst>
              <a:gd fmla="val -42262" name="adj1"/>
              <a:gd fmla="val -116078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 sera pas exécutée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Répétition(s) d’un test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Possibilité de répéter un même test plusieurs fois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@RepeatedTest(&lt;nombre de répétition&gt;)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sur la méthode de test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méthodes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@BeforeEach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@AfterEach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seront exécutées respectivement avant et après chaque exécution du test répété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Possibilité de positionner un nom également 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Paramètre « value = X » pour le nombre de répétitions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Paramètre « name = Y » pour le nom à positionner</a:t>
            </a:r>
            <a:endParaRPr/>
          </a:p>
        </p:txBody>
      </p:sp>
      <p:pic>
        <p:nvPicPr>
          <p:cNvPr id="509" name="Google Shape;50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7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7" name="Google Shape;51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7"/>
          <p:cNvSpPr txBox="1"/>
          <p:nvPr/>
        </p:nvSpPr>
        <p:spPr>
          <a:xfrm>
            <a:off x="354563" y="2383287"/>
            <a:ext cx="7927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@DisplayName("test repété")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@RepeatedTest(3)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testRepete()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System.out.println("testRepete");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Assertions.assertEquals(2, 1 + 1, "1 + 1 doit être égal à 2!");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19" name="Google Shape;519;p67"/>
          <p:cNvSpPr/>
          <p:nvPr/>
        </p:nvSpPr>
        <p:spPr>
          <a:xfrm>
            <a:off x="2771191" y="4012163"/>
            <a:ext cx="2155372" cy="951723"/>
          </a:xfrm>
          <a:prstGeom prst="wedgeRoundRectCallout">
            <a:avLst>
              <a:gd fmla="val -39838" name="adj1"/>
              <a:gd fmla="val -74902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exécutions du test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8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8"/>
          <p:cNvSpPr txBox="1"/>
          <p:nvPr/>
        </p:nvSpPr>
        <p:spPr>
          <a:xfrm>
            <a:off x="354563" y="2383287"/>
            <a:ext cx="7927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@DisplayName("test repété 2")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@RepeatedTest(value = 3, name = RepeatedTest.LONG_DISPLAY_NAME)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testRepete2()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System.out.println("testRepete2");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Assertions.assertEquals(2, 1 + 1, "1 + 1 doit être égal à 2!");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29" name="Google Shape;529;p68"/>
          <p:cNvSpPr/>
          <p:nvPr/>
        </p:nvSpPr>
        <p:spPr>
          <a:xfrm>
            <a:off x="2771191" y="4012163"/>
            <a:ext cx="2155372" cy="951723"/>
          </a:xfrm>
          <a:prstGeom prst="wedgeRoundRectCallout">
            <a:avLst>
              <a:gd fmla="val -39838" name="adj1"/>
              <a:gd fmla="val -74902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exécutions du test avec le nom long de la méthode affichée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avec paramètre(s)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Possibilité d’exécuter un test plusieurs fois avec des paramètres différents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@ParameterizedTest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sur la méthode de test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 source de données !</a:t>
            </a:r>
            <a:endParaRPr/>
          </a:p>
        </p:txBody>
      </p:sp>
      <p:pic>
        <p:nvPicPr>
          <p:cNvPr id="537" name="Google Shape;53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0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70"/>
          <p:cNvSpPr txBox="1"/>
          <p:nvPr>
            <p:ph idx="1" type="body"/>
          </p:nvPr>
        </p:nvSpPr>
        <p:spPr>
          <a:xfrm>
            <a:off x="419878" y="1648450"/>
            <a:ext cx="7184571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 avec paramètre(s)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Sources de données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@ValueSource  tableau de valeurs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@EnumSource  énumération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@MethodSource  méthode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@CsvSource  valeurs au format csv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@CsvSourceFile  valeurs dans un fichier csv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5" name="Google Shape;54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71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3" name="Google Shape;55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1"/>
          <p:cNvSpPr txBox="1"/>
          <p:nvPr/>
        </p:nvSpPr>
        <p:spPr>
          <a:xfrm>
            <a:off x="354563" y="2383287"/>
            <a:ext cx="771641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@ParameterizedTest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@ValueSource(ints = { 1, 2, 3 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testParametreAvecValueSource(int valeur)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Assertions.assertEquals(valeur + valeur, valeur * 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55" name="Google Shape;555;p71"/>
          <p:cNvSpPr/>
          <p:nvPr/>
        </p:nvSpPr>
        <p:spPr>
          <a:xfrm>
            <a:off x="2771190" y="4012163"/>
            <a:ext cx="3412223" cy="951723"/>
          </a:xfrm>
          <a:prstGeom prst="wedgeRoundRectCallout">
            <a:avLst>
              <a:gd fmla="val -42262" name="adj1"/>
              <a:gd fmla="val -116078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exécution du test pour chaque valeur positionnée dans l’annotation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@ValueSource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2"/>
          <p:cNvSpPr txBox="1"/>
          <p:nvPr>
            <p:ph idx="1" type="body"/>
          </p:nvPr>
        </p:nvSpPr>
        <p:spPr>
          <a:xfrm>
            <a:off x="419878" y="1187683"/>
            <a:ext cx="7184571" cy="3776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Exercice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3" name="Google Shape;5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2"/>
          <p:cNvSpPr txBox="1"/>
          <p:nvPr/>
        </p:nvSpPr>
        <p:spPr>
          <a:xfrm>
            <a:off x="419878" y="2131360"/>
            <a:ext cx="771641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@ParameterizedTest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@CsvSource({ "1, 1", "1, 2", "2, 3" })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testAdditioner(int a, int b)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attendu = a + b;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Assertions.assertEquals(attendu, a + b);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65" name="Google Shape;565;p72"/>
          <p:cNvSpPr/>
          <p:nvPr/>
        </p:nvSpPr>
        <p:spPr>
          <a:xfrm>
            <a:off x="2771190" y="4012163"/>
            <a:ext cx="3412223" cy="951723"/>
          </a:xfrm>
          <a:prstGeom prst="wedgeRoundRectCallout">
            <a:avLst>
              <a:gd fmla="val -42262" name="adj1"/>
              <a:gd fmla="val -116078" name="adj2"/>
              <a:gd fmla="val 16667" name="adj3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exécution du test pour chaque « ligne » de l’entrée csv positionnée dans l’annotation 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@CsvSource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429935" y="753981"/>
            <a:ext cx="657573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Principe des tests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 de base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Codage d’une fonctionnalité / correction du code si nécessaire</a:t>
            </a:r>
            <a:endParaRPr/>
          </a:p>
          <a:p>
            <a:pPr indent="-3429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Exécution avec un échantillon de données</a:t>
            </a:r>
            <a:endParaRPr/>
          </a:p>
          <a:p>
            <a:pPr indent="-3429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Observation du résultat</a:t>
            </a:r>
            <a:endParaRPr/>
          </a:p>
          <a:p>
            <a:pPr indent="-228600" lvl="2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🡪 </a:t>
            </a: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Itération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jusqu’à obtenir le résultat attendu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3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Java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73"/>
          <p:cNvSpPr txBox="1"/>
          <p:nvPr>
            <p:ph idx="1" type="body"/>
          </p:nvPr>
        </p:nvSpPr>
        <p:spPr>
          <a:xfrm>
            <a:off x="419878" y="1648450"/>
            <a:ext cx="7128587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Principe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d’écriture de tests avec JUnit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Ordre des tests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1ère chose 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annoter la classe avec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@TestMethodOrder(OrderAnnotation.class)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Ensuite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on peut spécifier l’ordre d’exécution des méthodes de test avec l’annotation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@Order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6" marL="285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@Order(1)</a:t>
            </a:r>
            <a:endParaRPr/>
          </a:p>
          <a:p>
            <a:pPr indent="0" lvl="6" marL="285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void monTest() …</a:t>
            </a:r>
            <a:endParaRPr/>
          </a:p>
          <a:p>
            <a: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6" marL="285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@Order(2)</a:t>
            </a:r>
            <a:endParaRPr/>
          </a:p>
          <a:p>
            <a:pPr indent="0" lvl="6" marL="285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Void monAutreTest() …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3" name="Google Shape;57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4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tests unitaires avec bouchon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75"/>
          <p:cNvSpPr txBox="1"/>
          <p:nvPr>
            <p:ph idx="1" type="body"/>
          </p:nvPr>
        </p:nvSpPr>
        <p:spPr>
          <a:xfrm>
            <a:off x="419878" y="1648450"/>
            <a:ext cx="7128587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test unitaire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ne doit pas dépendre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d’un système externe ou d’une autre couche logicielle (dépendances) !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Objectif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Simuler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 composant qui n’est pas disponible dans l’environnement de test unitaire automatisé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Plusieurs frameworks disponibles : par exemple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8" name="Google Shape;58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76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Objectifs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= Spécifier le comportement que doit avoir l’objet « 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 » (simulé) avec 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méthodes invoquées 🡪 paramètres d’appel et valeurs de retour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L’ordre d’invocation de ces méthodes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nombre d’invocations de ces méthodes</a:t>
            </a:r>
            <a:endParaRPr/>
          </a:p>
        </p:txBody>
      </p:sp>
      <p:pic>
        <p:nvPicPr>
          <p:cNvPr id="596" name="Google Shape;59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7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77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permet de créer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dynamiquement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des objets à partir d’interfaces ou de classes et de tester différents cas de figure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simulation de cas d’erreurs en levant des exceptions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validation des appels de méthodes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validation de l’ordre de ces appels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validation des appels avec un timeout</a:t>
            </a:r>
            <a:endParaRPr/>
          </a:p>
        </p:txBody>
      </p:sp>
      <p:pic>
        <p:nvPicPr>
          <p:cNvPr id="604" name="Google Shape;60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78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Utilisation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Annotation </a:t>
            </a:r>
            <a:r>
              <a:rPr b="1"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@ExtendWith(MockitoExtension.class)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sur la classe de test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Création d’objets « mockés » avec l’annotation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@Mock </a:t>
            </a:r>
            <a:endParaRPr/>
          </a:p>
        </p:txBody>
      </p:sp>
      <p:pic>
        <p:nvPicPr>
          <p:cNvPr id="612" name="Google Shape;61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9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79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Utilisation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Définition du comportement des objets « mockés »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Mockito.when(&lt;méthode&gt;).thenReturn(&lt;résultat attendu&gt;);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 : Mockito.when(service.getMessage()).thenReturn(‘’Mon message’’);</a:t>
            </a:r>
            <a:endParaRPr/>
          </a:p>
        </p:txBody>
      </p:sp>
      <p:pic>
        <p:nvPicPr>
          <p:cNvPr id="620" name="Google Shape;62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80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Utilisation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Définition du comportement des objets « mockés »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Simuler le retour d’une exception : </a:t>
            </a:r>
            <a:r>
              <a:rPr b="1" i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Mockito.when(&lt;méthode&gt;).thenThrow(&lt;exception à lever&gt;);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i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 : Mockito.when(service.getMessage()).thenThrow(new Exception());</a:t>
            </a:r>
            <a:endParaRPr/>
          </a:p>
        </p:txBody>
      </p:sp>
      <p:pic>
        <p:nvPicPr>
          <p:cNvPr id="628" name="Google Shape;62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avec bouchon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81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Utilisation de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Vérification d’interactions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Vérifier que les interactions avec le mock sont bien celles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attendues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Mockito.verify(&lt;objet mocké&gt;).&lt;méthode&gt;;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Vérifier que le nombre d’interactions est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correct</a:t>
            </a:r>
            <a:endParaRPr/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Méthode </a:t>
            </a:r>
            <a:r>
              <a:rPr b="1" i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Mockito.verify(&lt;objet mocké&gt;, times(&lt;nombre d’interactions&gt;).&lt;méthode&gt;;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 : Mockito.verify(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times(1)).getMessage();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2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6.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Couverture du code par les tests unitaires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TU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3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Couverture du code par les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3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couverture de code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Taux de code source couvert par les tests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Composant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EclEmma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intégré dans Eclipse (basé sur JaCoCo)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Composant </a:t>
            </a:r>
            <a:r>
              <a:rPr b="1"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Emma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pour intelliJ (ou composant intégré)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1" name="Google Shape;65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678" y="3632338"/>
            <a:ext cx="4234478" cy="131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4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Couverture du code par les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TU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84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couverture de code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Permet de générer un rapport HTML de couverture de code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0" name="Google Shape;66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898" y="2790790"/>
            <a:ext cx="2973624" cy="235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3542" y="2790790"/>
            <a:ext cx="2740360" cy="227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7.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9" name="Google Shape;66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6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Documentation JUnit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86"/>
          <p:cNvSpPr txBox="1"/>
          <p:nvPr>
            <p:ph idx="1" type="body"/>
          </p:nvPr>
        </p:nvSpPr>
        <p:spPr>
          <a:xfrm>
            <a:off x="419878" y="1648450"/>
            <a:ext cx="7007289" cy="331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Biblio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https://junit.org/junit5/</a:t>
            </a:r>
            <a:endParaRPr sz="16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7" name="Google Shape;677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05495" y="1648450"/>
            <a:ext cx="60354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Organisations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possibles 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développeur livré à lui-même, seul ou en équipe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Travail en équipe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381914" y="778183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Organisation des </a:t>
            </a:r>
            <a:r>
              <a:rPr lang="en" sz="2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tests unitaires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905495" y="1648450"/>
            <a:ext cx="7118832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développeur </a:t>
            </a:r>
            <a:r>
              <a:rPr lang="en" sz="18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livré à lui-même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Hiérarchiser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son travail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Suivre l’ordre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logique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construction de la solution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Commencer par tester les bouts de code </a:t>
            </a:r>
            <a:r>
              <a:rPr lang="en" sz="14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réutilisés</a:t>
            </a: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à plusieurs endroits du logiciel (par exemple, l’accès aux données)</a:t>
            </a:r>
            <a:endParaRPr/>
          </a:p>
          <a:p>
            <a: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▸"/>
            </a:pPr>
            <a:r>
              <a:rPr lang="en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Après fiabilisation, passer aux couches logicielles appelantes (services, middleware) puis au front (présentation)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