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Roboto"/>
      <p:regular r:id="rId32"/>
      <p:bold r:id="rId33"/>
      <p:italic r:id="rId34"/>
      <p:boldItalic r:id="rId35"/>
    </p:embeddedFont>
    <p:embeddedFont>
      <p:font typeface="Montserrat"/>
      <p:regular r:id="rId36"/>
      <p:bold r:id="rId37"/>
      <p:italic r:id="rId38"/>
      <p:boldItalic r:id="rId39"/>
    </p:embeddedFont>
    <p:embeddedFont>
      <p:font typeface="Source Code Pro"/>
      <p:regular r:id="rId40"/>
      <p:bold r:id="rId41"/>
      <p:italic r:id="rId42"/>
      <p:boldItalic r:id="rId43"/>
    </p:embeddedFont>
    <p:embeddedFont>
      <p:font typeface="Karla"/>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SourceCodePro-regular.fntdata"/><Relationship Id="rId20" Type="http://schemas.openxmlformats.org/officeDocument/2006/relationships/slide" Target="slides/slide16.xml"/><Relationship Id="rId42" Type="http://schemas.openxmlformats.org/officeDocument/2006/relationships/font" Target="fonts/SourceCodePro-italic.fntdata"/><Relationship Id="rId41" Type="http://schemas.openxmlformats.org/officeDocument/2006/relationships/font" Target="fonts/SourceCodePro-bold.fntdata"/><Relationship Id="rId22" Type="http://schemas.openxmlformats.org/officeDocument/2006/relationships/slide" Target="slides/slide18.xml"/><Relationship Id="rId44" Type="http://schemas.openxmlformats.org/officeDocument/2006/relationships/font" Target="fonts/Karla-regular.fntdata"/><Relationship Id="rId21" Type="http://schemas.openxmlformats.org/officeDocument/2006/relationships/slide" Target="slides/slide17.xml"/><Relationship Id="rId43" Type="http://schemas.openxmlformats.org/officeDocument/2006/relationships/font" Target="fonts/SourceCodePro-boldItalic.fntdata"/><Relationship Id="rId24" Type="http://schemas.openxmlformats.org/officeDocument/2006/relationships/slide" Target="slides/slide20.xml"/><Relationship Id="rId46" Type="http://schemas.openxmlformats.org/officeDocument/2006/relationships/font" Target="fonts/Karla-italic.fntdata"/><Relationship Id="rId23" Type="http://schemas.openxmlformats.org/officeDocument/2006/relationships/slide" Target="slides/slide19.xml"/><Relationship Id="rId45" Type="http://schemas.openxmlformats.org/officeDocument/2006/relationships/font" Target="fonts/Karla-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Karla-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bold.fntdata"/><Relationship Id="rId10" Type="http://schemas.openxmlformats.org/officeDocument/2006/relationships/slide" Target="slides/slide6.xml"/><Relationship Id="rId32" Type="http://schemas.openxmlformats.org/officeDocument/2006/relationships/font" Target="fonts/Roboto-regular.fntdata"/><Relationship Id="rId13" Type="http://schemas.openxmlformats.org/officeDocument/2006/relationships/slide" Target="slides/slide9.xml"/><Relationship Id="rId35" Type="http://schemas.openxmlformats.org/officeDocument/2006/relationships/font" Target="fonts/Roboto-boldItalic.fntdata"/><Relationship Id="rId12" Type="http://schemas.openxmlformats.org/officeDocument/2006/relationships/slide" Target="slides/slide8.xml"/><Relationship Id="rId34" Type="http://schemas.openxmlformats.org/officeDocument/2006/relationships/font" Target="fonts/Roboto-italic.fntdata"/><Relationship Id="rId15" Type="http://schemas.openxmlformats.org/officeDocument/2006/relationships/slide" Target="slides/slide11.xml"/><Relationship Id="rId37" Type="http://schemas.openxmlformats.org/officeDocument/2006/relationships/font" Target="fonts/Montserrat-bold.fntdata"/><Relationship Id="rId14" Type="http://schemas.openxmlformats.org/officeDocument/2006/relationships/slide" Target="slides/slide10.xml"/><Relationship Id="rId36" Type="http://schemas.openxmlformats.org/officeDocument/2006/relationships/font" Target="fonts/Montserrat-regular.fntdata"/><Relationship Id="rId17" Type="http://schemas.openxmlformats.org/officeDocument/2006/relationships/slide" Target="slides/slide13.xml"/><Relationship Id="rId39" Type="http://schemas.openxmlformats.org/officeDocument/2006/relationships/font" Target="fonts/Montserrat-boldItalic.fntdata"/><Relationship Id="rId16" Type="http://schemas.openxmlformats.org/officeDocument/2006/relationships/slide" Target="slides/slide12.xml"/><Relationship Id="rId38" Type="http://schemas.openxmlformats.org/officeDocument/2006/relationships/font" Target="fonts/Montserrat-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e66635ce5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e66635ce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e66635ce5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3e66635ce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e66635ce5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e66635ce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e66635ce5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e66635ce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3e66635ce5_0_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3e66635ce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3e66635ce5_0_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3e66635ce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3e66635ce5_0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3e66635ce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e66635ce5_0_1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e66635ce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e66635ce5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3e66635ce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3e66635ce5_0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3e66635ce5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0b5509a3c_0_4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0b5509a3c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3e66635ce5_0_1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3e66635ce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faff1ac1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3faff1ac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faff1ac11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3faff1ac1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3faff1ac11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3faff1ac1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3faff1ac11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3faff1ac1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3faff1ac11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3faff1ac1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3faff1ac11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3faff1ac1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3e66635ce5_0_1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3e66635ce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0b5509a3c_0_4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0b5509a3c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0b5509a3c_0_12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0b5509a3c_0_1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e66635ce5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e66635ce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e66635ce5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e66635ce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e66635ce5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e66635ce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e66635ce5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e66635ce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e66635ce5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3e66635ce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2" name="Google Shape;12;p2"/>
          <p:cNvSpPr txBox="1"/>
          <p:nvPr>
            <p:ph type="ctrTitle"/>
          </p:nvPr>
        </p:nvSpPr>
        <p:spPr>
          <a:xfrm>
            <a:off x="648300" y="3404550"/>
            <a:ext cx="3530700" cy="11820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 name="Google Shape;13;p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 name="Shape 63"/>
        <p:cNvGrpSpPr/>
        <p:nvPr/>
      </p:nvGrpSpPr>
      <p:grpSpPr>
        <a:xfrm>
          <a:off x="0" y="0"/>
          <a:ext cx="0" cy="0"/>
          <a:chOff x="0" y="0"/>
          <a:chExt cx="0" cy="0"/>
        </a:xfrm>
      </p:grpSpPr>
      <p:sp>
        <p:nvSpPr>
          <p:cNvPr id="64" name="Google Shape;64;p1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5" name="Google Shape;65;p1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6" name="Google Shape;66;p11"/>
          <p:cNvSpPr txBox="1"/>
          <p:nvPr>
            <p:ph idx="1" type="body"/>
          </p:nvPr>
        </p:nvSpPr>
        <p:spPr>
          <a:xfrm>
            <a:off x="841000" y="4025300"/>
            <a:ext cx="7845900" cy="519600"/>
          </a:xfrm>
          <a:prstGeom prst="rect">
            <a:avLst/>
          </a:prstGeom>
        </p:spPr>
        <p:txBody>
          <a:bodyPr anchorCtr="0" anchor="b" bIns="91425" lIns="91425" spcFirstLastPara="1" rIns="91425" wrap="square" tIns="91425">
            <a:noAutofit/>
          </a:bodyPr>
          <a:lstStyle>
            <a:lvl1pPr indent="-228600" lvl="0" marL="457200">
              <a:spcBef>
                <a:spcPts val="360"/>
              </a:spcBef>
              <a:spcAft>
                <a:spcPts val="0"/>
              </a:spcAft>
              <a:buSzPts val="1200"/>
              <a:buNone/>
              <a:defRPr sz="1200"/>
            </a:lvl1pPr>
          </a:lstStyle>
          <a:p/>
        </p:txBody>
      </p:sp>
      <p:sp>
        <p:nvSpPr>
          <p:cNvPr id="67" name="Google Shape;67;p1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70" name="Google Shape;70;p1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71" name="Google Shape;71;p1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BLANK_1">
    <p:spTree>
      <p:nvGrpSpPr>
        <p:cNvPr id="72" name="Shape 72"/>
        <p:cNvGrpSpPr/>
        <p:nvPr/>
      </p:nvGrpSpPr>
      <p:grpSpPr>
        <a:xfrm>
          <a:off x="0" y="0"/>
          <a:ext cx="0" cy="0"/>
          <a:chOff x="0" y="0"/>
          <a:chExt cx="0" cy="0"/>
        </a:xfrm>
      </p:grpSpPr>
      <p:sp>
        <p:nvSpPr>
          <p:cNvPr id="73" name="Google Shape;73;p1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4" name="Shape 14"/>
        <p:cNvGrpSpPr/>
        <p:nvPr/>
      </p:nvGrpSpPr>
      <p:grpSpPr>
        <a:xfrm>
          <a:off x="0" y="0"/>
          <a:ext cx="0" cy="0"/>
          <a:chOff x="0" y="0"/>
          <a:chExt cx="0" cy="0"/>
        </a:xfrm>
      </p:grpSpPr>
      <p:sp>
        <p:nvSpPr>
          <p:cNvPr id="15" name="Google Shape;15;p3"/>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6" name="Google Shape;16;p3"/>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7" name="Google Shape;17;p3"/>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8" name="Google Shape;18;p3"/>
          <p:cNvSpPr txBox="1"/>
          <p:nvPr>
            <p:ph idx="1" type="subTitle"/>
          </p:nvPr>
        </p:nvSpPr>
        <p:spPr>
          <a:xfrm>
            <a:off x="6724950" y="3494300"/>
            <a:ext cx="1906200" cy="10317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1800"/>
              <a:buNone/>
              <a:defRPr sz="1800">
                <a:solidFill>
                  <a:srgbClr val="FFFFFF"/>
                </a:solidFill>
              </a:defRPr>
            </a:lvl4pPr>
            <a:lvl5pPr lvl="4" rtl="0" algn="r">
              <a:spcBef>
                <a:spcPts val="0"/>
              </a:spcBef>
              <a:spcAft>
                <a:spcPts val="0"/>
              </a:spcAft>
              <a:buClr>
                <a:srgbClr val="FFFFFF"/>
              </a:buClr>
              <a:buSzPts val="1800"/>
              <a:buNone/>
              <a:defRPr sz="1800">
                <a:solidFill>
                  <a:srgbClr val="FFFFFF"/>
                </a:solidFill>
              </a:defRPr>
            </a:lvl5pPr>
            <a:lvl6pPr lvl="5" rtl="0" algn="r">
              <a:spcBef>
                <a:spcPts val="0"/>
              </a:spcBef>
              <a:spcAft>
                <a:spcPts val="0"/>
              </a:spcAft>
              <a:buClr>
                <a:srgbClr val="FFFFFF"/>
              </a:buClr>
              <a:buSzPts val="1800"/>
              <a:buNone/>
              <a:defRPr sz="1800">
                <a:solidFill>
                  <a:srgbClr val="FFFFFF"/>
                </a:solidFill>
              </a:defRPr>
            </a:lvl6pPr>
            <a:lvl7pPr lvl="6" rtl="0" algn="r">
              <a:spcBef>
                <a:spcPts val="0"/>
              </a:spcBef>
              <a:spcAft>
                <a:spcPts val="0"/>
              </a:spcAft>
              <a:buClr>
                <a:srgbClr val="FFFFFF"/>
              </a:buClr>
              <a:buSzPts val="1800"/>
              <a:buNone/>
              <a:defRPr sz="1800">
                <a:solidFill>
                  <a:srgbClr val="FFFFFF"/>
                </a:solidFill>
              </a:defRPr>
            </a:lvl7pPr>
            <a:lvl8pPr lvl="7" rtl="0" algn="r">
              <a:spcBef>
                <a:spcPts val="0"/>
              </a:spcBef>
              <a:spcAft>
                <a:spcPts val="0"/>
              </a:spcAft>
              <a:buClr>
                <a:srgbClr val="FFFFFF"/>
              </a:buClr>
              <a:buSzPts val="1800"/>
              <a:buNone/>
              <a:defRPr sz="1800">
                <a:solidFill>
                  <a:srgbClr val="FFFFFF"/>
                </a:solidFill>
              </a:defRPr>
            </a:lvl8pPr>
            <a:lvl9pPr lvl="8" rtl="0" algn="r">
              <a:spcBef>
                <a:spcPts val="0"/>
              </a:spcBef>
              <a:spcAft>
                <a:spcPts val="0"/>
              </a:spcAft>
              <a:buClr>
                <a:srgbClr val="FFFFFF"/>
              </a:buClr>
              <a:buSzPts val="1800"/>
              <a:buNone/>
              <a:defRPr sz="1800">
                <a:solidFill>
                  <a:srgbClr val="FFFFFF"/>
                </a:solidFill>
              </a:defRPr>
            </a:lvl9pPr>
          </a:lstStyle>
          <a:p/>
        </p:txBody>
      </p:sp>
      <p:sp>
        <p:nvSpPr>
          <p:cNvPr id="19" name="Google Shape;19;p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1_2">
    <p:spTree>
      <p:nvGrpSpPr>
        <p:cNvPr id="20" name="Shape 20"/>
        <p:cNvGrpSpPr/>
        <p:nvPr/>
      </p:nvGrpSpPr>
      <p:grpSpPr>
        <a:xfrm>
          <a:off x="0" y="0"/>
          <a:ext cx="0" cy="0"/>
          <a:chOff x="0" y="0"/>
          <a:chExt cx="0" cy="0"/>
        </a:xfrm>
      </p:grpSpPr>
      <p:sp>
        <p:nvSpPr>
          <p:cNvPr id="21" name="Google Shape;21;p4"/>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22" name="Google Shape;22;p4"/>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3" name="Google Shape;23;p4"/>
          <p:cNvSpPr txBox="1"/>
          <p:nvPr>
            <p:ph type="title"/>
          </p:nvPr>
        </p:nvSpPr>
        <p:spPr>
          <a:xfrm>
            <a:off x="838309" y="1807900"/>
            <a:ext cx="3148200" cy="4857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4" name="Google Shape;24;p4"/>
          <p:cNvSpPr txBox="1"/>
          <p:nvPr>
            <p:ph idx="1" type="body"/>
          </p:nvPr>
        </p:nvSpPr>
        <p:spPr>
          <a:xfrm>
            <a:off x="838250" y="2419350"/>
            <a:ext cx="3148200" cy="2255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25" name="Google Shape;25;p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ig image">
  <p:cSld name="TITLE_1_2_1">
    <p:spTree>
      <p:nvGrpSpPr>
        <p:cNvPr id="26" name="Shape 26"/>
        <p:cNvGrpSpPr/>
        <p:nvPr/>
      </p:nvGrpSpPr>
      <p:grpSpPr>
        <a:xfrm>
          <a:off x="0" y="0"/>
          <a:ext cx="0" cy="0"/>
          <a:chOff x="0" y="0"/>
          <a:chExt cx="0" cy="0"/>
        </a:xfrm>
      </p:grpSpPr>
      <p:sp>
        <p:nvSpPr>
          <p:cNvPr id="27" name="Google Shape;27;p5"/>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8" name="Google Shape;28;p5"/>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29" name="Google Shape;29;p5"/>
          <p:cNvSpPr txBox="1"/>
          <p:nvPr>
            <p:ph type="title"/>
          </p:nvPr>
        </p:nvSpPr>
        <p:spPr>
          <a:xfrm>
            <a:off x="609704" y="4116875"/>
            <a:ext cx="1609800" cy="4857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0" name="Google Shape;30;p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1" name="Shape 31"/>
        <p:cNvGrpSpPr/>
        <p:nvPr/>
      </p:nvGrpSpPr>
      <p:grpSpPr>
        <a:xfrm>
          <a:off x="0" y="0"/>
          <a:ext cx="0" cy="0"/>
          <a:chOff x="0" y="0"/>
          <a:chExt cx="0" cy="0"/>
        </a:xfrm>
      </p:grpSpPr>
      <p:sp>
        <p:nvSpPr>
          <p:cNvPr id="32" name="Google Shape;32;p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3" name="Google Shape;33;p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4" name="Google Shape;34;p6"/>
          <p:cNvSpPr txBox="1"/>
          <p:nvPr/>
        </p:nvSpPr>
        <p:spPr>
          <a:xfrm>
            <a:off x="799645" y="1612075"/>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200">
                <a:solidFill>
                  <a:srgbClr val="B7B7B7"/>
                </a:solidFill>
                <a:latin typeface="Montserrat"/>
                <a:ea typeface="Montserrat"/>
                <a:cs typeface="Montserrat"/>
                <a:sym typeface="Montserrat"/>
              </a:rPr>
              <a:t>“</a:t>
            </a:r>
            <a:endParaRPr sz="7200">
              <a:solidFill>
                <a:srgbClr val="B7B7B7"/>
              </a:solidFill>
              <a:latin typeface="Montserrat"/>
              <a:ea typeface="Montserrat"/>
              <a:cs typeface="Montserrat"/>
              <a:sym typeface="Montserrat"/>
            </a:endParaRPr>
          </a:p>
        </p:txBody>
      </p:sp>
      <p:sp>
        <p:nvSpPr>
          <p:cNvPr id="35" name="Google Shape;35;p6"/>
          <p:cNvSpPr txBox="1"/>
          <p:nvPr>
            <p:ph idx="1" type="body"/>
          </p:nvPr>
        </p:nvSpPr>
        <p:spPr>
          <a:xfrm>
            <a:off x="838250" y="2419350"/>
            <a:ext cx="5324100" cy="22557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spcBef>
                <a:spcPts val="0"/>
              </a:spcBef>
              <a:spcAft>
                <a:spcPts val="0"/>
              </a:spcAft>
              <a:buSzPts val="2400"/>
              <a:buFont typeface="Montserrat"/>
              <a:buChar char="■"/>
              <a:defRPr sz="2400">
                <a:latin typeface="Montserrat"/>
                <a:ea typeface="Montserrat"/>
                <a:cs typeface="Montserrat"/>
                <a:sym typeface="Montserrat"/>
              </a:defRPr>
            </a:lvl9pPr>
          </a:lstStyle>
          <a:p/>
        </p:txBody>
      </p:sp>
      <p:sp>
        <p:nvSpPr>
          <p:cNvPr id="36" name="Google Shape;36;p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atin typeface="Montserrat"/>
                <a:ea typeface="Montserrat"/>
                <a:cs typeface="Montserrat"/>
                <a:sym typeface="Montserrat"/>
              </a:defRPr>
            </a:lvl1pPr>
            <a:lvl2pPr lvl="1">
              <a:buNone/>
              <a:defRPr>
                <a:latin typeface="Montserrat"/>
                <a:ea typeface="Montserrat"/>
                <a:cs typeface="Montserrat"/>
                <a:sym typeface="Montserrat"/>
              </a:defRPr>
            </a:lvl2pPr>
            <a:lvl3pPr lvl="2">
              <a:buNone/>
              <a:defRPr>
                <a:latin typeface="Montserrat"/>
                <a:ea typeface="Montserrat"/>
                <a:cs typeface="Montserrat"/>
                <a:sym typeface="Montserrat"/>
              </a:defRPr>
            </a:lvl3pPr>
            <a:lvl4pPr lvl="3">
              <a:buNone/>
              <a:defRPr>
                <a:latin typeface="Montserrat"/>
                <a:ea typeface="Montserrat"/>
                <a:cs typeface="Montserrat"/>
                <a:sym typeface="Montserrat"/>
              </a:defRPr>
            </a:lvl4pPr>
            <a:lvl5pPr lvl="4">
              <a:buNone/>
              <a:defRPr>
                <a:latin typeface="Montserrat"/>
                <a:ea typeface="Montserrat"/>
                <a:cs typeface="Montserrat"/>
                <a:sym typeface="Montserrat"/>
              </a:defRPr>
            </a:lvl5pPr>
            <a:lvl6pPr lvl="5">
              <a:buNone/>
              <a:defRPr>
                <a:latin typeface="Montserrat"/>
                <a:ea typeface="Montserrat"/>
                <a:cs typeface="Montserrat"/>
                <a:sym typeface="Montserrat"/>
              </a:defRPr>
            </a:lvl6pPr>
            <a:lvl7pPr lvl="6">
              <a:buNone/>
              <a:defRPr>
                <a:latin typeface="Montserrat"/>
                <a:ea typeface="Montserrat"/>
                <a:cs typeface="Montserrat"/>
                <a:sym typeface="Montserrat"/>
              </a:defRPr>
            </a:lvl7pPr>
            <a:lvl8pPr lvl="7">
              <a:buNone/>
              <a:defRPr>
                <a:latin typeface="Montserrat"/>
                <a:ea typeface="Montserrat"/>
                <a:cs typeface="Montserrat"/>
                <a:sym typeface="Montserrat"/>
              </a:defRPr>
            </a:lvl8pPr>
            <a:lvl9pPr lvl="8">
              <a:buNone/>
              <a:defRPr>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7" name="Shape 37"/>
        <p:cNvGrpSpPr/>
        <p:nvPr/>
      </p:nvGrpSpPr>
      <p:grpSpPr>
        <a:xfrm>
          <a:off x="0" y="0"/>
          <a:ext cx="0" cy="0"/>
          <a:chOff x="0" y="0"/>
          <a:chExt cx="0" cy="0"/>
        </a:xfrm>
      </p:grpSpPr>
      <p:sp>
        <p:nvSpPr>
          <p:cNvPr id="38" name="Google Shape;38;p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9" name="Google Shape;39;p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0" name="Google Shape;40;p7"/>
          <p:cNvSpPr txBox="1"/>
          <p:nvPr>
            <p:ph type="title"/>
          </p:nvPr>
        </p:nvSpPr>
        <p:spPr>
          <a:xfrm>
            <a:off x="838350" y="1807900"/>
            <a:ext cx="5324100" cy="485700"/>
          </a:xfrm>
          <a:prstGeom prst="rect">
            <a:avLst/>
          </a:prstGeom>
        </p:spPr>
        <p:txBody>
          <a:bodyPr anchorCtr="0" anchor="b"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41" name="Google Shape;41;p7"/>
          <p:cNvSpPr txBox="1"/>
          <p:nvPr>
            <p:ph idx="1" type="body"/>
          </p:nvPr>
        </p:nvSpPr>
        <p:spPr>
          <a:xfrm>
            <a:off x="838250" y="2419350"/>
            <a:ext cx="5324100" cy="22557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2" name="Google Shape;42;p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3" name="Shape 43"/>
        <p:cNvGrpSpPr/>
        <p:nvPr/>
      </p:nvGrpSpPr>
      <p:grpSpPr>
        <a:xfrm>
          <a:off x="0" y="0"/>
          <a:ext cx="0" cy="0"/>
          <a:chOff x="0" y="0"/>
          <a:chExt cx="0" cy="0"/>
        </a:xfrm>
      </p:grpSpPr>
      <p:sp>
        <p:nvSpPr>
          <p:cNvPr id="44" name="Google Shape;44;p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5" name="Google Shape;45;p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6" name="Google Shape;46;p8"/>
          <p:cNvSpPr txBox="1"/>
          <p:nvPr>
            <p:ph type="title"/>
          </p:nvPr>
        </p:nvSpPr>
        <p:spPr>
          <a:xfrm>
            <a:off x="841000" y="1884100"/>
            <a:ext cx="4801500" cy="409500"/>
          </a:xfrm>
          <a:prstGeom prst="rect">
            <a:avLst/>
          </a:prstGeom>
        </p:spPr>
        <p:txBody>
          <a:bodyPr anchorCtr="0" anchor="b"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47" name="Google Shape;47;p8"/>
          <p:cNvSpPr txBox="1"/>
          <p:nvPr>
            <p:ph idx="1" type="body"/>
          </p:nvPr>
        </p:nvSpPr>
        <p:spPr>
          <a:xfrm>
            <a:off x="841001" y="2492425"/>
            <a:ext cx="2671800" cy="24333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8" name="Google Shape;48;p8"/>
          <p:cNvSpPr txBox="1"/>
          <p:nvPr>
            <p:ph idx="2" type="body"/>
          </p:nvPr>
        </p:nvSpPr>
        <p:spPr>
          <a:xfrm>
            <a:off x="3673842" y="2492425"/>
            <a:ext cx="2671800" cy="24333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9" name="Google Shape;49;p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0" name="Shape 50"/>
        <p:cNvGrpSpPr/>
        <p:nvPr/>
      </p:nvGrpSpPr>
      <p:grpSpPr>
        <a:xfrm>
          <a:off x="0" y="0"/>
          <a:ext cx="0" cy="0"/>
          <a:chOff x="0" y="0"/>
          <a:chExt cx="0" cy="0"/>
        </a:xfrm>
      </p:grpSpPr>
      <p:sp>
        <p:nvSpPr>
          <p:cNvPr id="51" name="Google Shape;51;p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2" name="Google Shape;52;p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3" name="Google Shape;53;p9"/>
          <p:cNvSpPr txBox="1"/>
          <p:nvPr>
            <p:ph type="title"/>
          </p:nvPr>
        </p:nvSpPr>
        <p:spPr>
          <a:xfrm>
            <a:off x="841000" y="1884100"/>
            <a:ext cx="4801500" cy="4095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54" name="Google Shape;54;p9"/>
          <p:cNvSpPr txBox="1"/>
          <p:nvPr>
            <p:ph idx="1" type="body"/>
          </p:nvPr>
        </p:nvSpPr>
        <p:spPr>
          <a:xfrm>
            <a:off x="841000" y="2515375"/>
            <a:ext cx="1988700" cy="24105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5" name="Google Shape;55;p9"/>
          <p:cNvSpPr txBox="1"/>
          <p:nvPr>
            <p:ph idx="2" type="body"/>
          </p:nvPr>
        </p:nvSpPr>
        <p:spPr>
          <a:xfrm>
            <a:off x="2931575" y="2515375"/>
            <a:ext cx="1988700" cy="24105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6" name="Google Shape;56;p9"/>
          <p:cNvSpPr txBox="1"/>
          <p:nvPr>
            <p:ph idx="3" type="body"/>
          </p:nvPr>
        </p:nvSpPr>
        <p:spPr>
          <a:xfrm>
            <a:off x="5022150" y="2515375"/>
            <a:ext cx="1988700" cy="24105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7" name="Google Shape;57;p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0" name="Google Shape;60;p1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1" name="Google Shape;61;p10"/>
          <p:cNvSpPr txBox="1"/>
          <p:nvPr>
            <p:ph type="title"/>
          </p:nvPr>
        </p:nvSpPr>
        <p:spPr>
          <a:xfrm>
            <a:off x="841000" y="1884100"/>
            <a:ext cx="4801500" cy="409500"/>
          </a:xfrm>
          <a:prstGeom prst="rect">
            <a:avLst/>
          </a:prstGeom>
        </p:spPr>
        <p:txBody>
          <a:bodyPr anchorCtr="0" anchor="b"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2" name="Google Shape;62;p1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8BC34A"/>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884100"/>
            <a:ext cx="5185200" cy="474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1pPr>
            <a:lvl2pPr lvl="1">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2pPr>
            <a:lvl3pPr lvl="2">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3pPr>
            <a:lvl4pPr lvl="3">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4pPr>
            <a:lvl5pPr lvl="4">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5pPr>
            <a:lvl6pPr lvl="5">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6pPr>
            <a:lvl7pPr lvl="6">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7pPr>
            <a:lvl8pPr lvl="7">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8pPr>
            <a:lvl9pPr lvl="8">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9pPr>
          </a:lstStyle>
          <a:p/>
        </p:txBody>
      </p:sp>
      <p:sp>
        <p:nvSpPr>
          <p:cNvPr id="7" name="Google Shape;7;p1"/>
          <p:cNvSpPr txBox="1"/>
          <p:nvPr>
            <p:ph idx="1" type="body"/>
          </p:nvPr>
        </p:nvSpPr>
        <p:spPr>
          <a:xfrm>
            <a:off x="457200" y="2495550"/>
            <a:ext cx="5185200" cy="2255700"/>
          </a:xfrm>
          <a:prstGeom prst="rect">
            <a:avLst/>
          </a:prstGeom>
          <a:noFill/>
          <a:ln>
            <a:noFill/>
          </a:ln>
        </p:spPr>
        <p:txBody>
          <a:bodyPr anchorCtr="0" anchor="t" bIns="91425" lIns="91425" spcFirstLastPara="1" rIns="91425" wrap="square" tIns="91425">
            <a:noAutofit/>
          </a:bodyPr>
          <a:lstStyle>
            <a:lvl1pPr indent="-330200" lvl="0" marL="457200">
              <a:spcBef>
                <a:spcPts val="600"/>
              </a:spcBef>
              <a:spcAft>
                <a:spcPts val="0"/>
              </a:spcAft>
              <a:buClr>
                <a:srgbClr val="999999"/>
              </a:buClr>
              <a:buSzPts val="1600"/>
              <a:buFont typeface="Karla"/>
              <a:buChar char="▸"/>
              <a:defRPr sz="1600">
                <a:solidFill>
                  <a:srgbClr val="999999"/>
                </a:solidFill>
                <a:latin typeface="Karla"/>
                <a:ea typeface="Karla"/>
                <a:cs typeface="Karla"/>
                <a:sym typeface="Karla"/>
              </a:defRPr>
            </a:lvl1pPr>
            <a:lvl2pPr indent="-330200" lvl="1" marL="9144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2pPr>
            <a:lvl3pPr indent="-330200" lvl="2" marL="13716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3pPr>
            <a:lvl4pPr indent="-330200" lvl="3" marL="18288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4pPr>
            <a:lvl5pPr indent="-330200" lvl="4" marL="22860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5pPr>
            <a:lvl6pPr indent="-330200" lvl="5" marL="27432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6pPr>
            <a:lvl7pPr indent="-330200" lvl="6" marL="32004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7pPr>
            <a:lvl8pPr indent="-330200" lvl="7" marL="36576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8pPr>
            <a:lvl9pPr indent="-330200" lvl="8" marL="41148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rgbClr val="999999"/>
                </a:solidFill>
                <a:latin typeface="Karla"/>
                <a:ea typeface="Karla"/>
                <a:cs typeface="Karla"/>
                <a:sym typeface="Karla"/>
              </a:defRPr>
            </a:lvl1pPr>
            <a:lvl2pPr lvl="1" algn="r">
              <a:buNone/>
              <a:defRPr sz="1300">
                <a:solidFill>
                  <a:srgbClr val="999999"/>
                </a:solidFill>
                <a:latin typeface="Karla"/>
                <a:ea typeface="Karla"/>
                <a:cs typeface="Karla"/>
                <a:sym typeface="Karla"/>
              </a:defRPr>
            </a:lvl2pPr>
            <a:lvl3pPr lvl="2" algn="r">
              <a:buNone/>
              <a:defRPr sz="1300">
                <a:solidFill>
                  <a:srgbClr val="999999"/>
                </a:solidFill>
                <a:latin typeface="Karla"/>
                <a:ea typeface="Karla"/>
                <a:cs typeface="Karla"/>
                <a:sym typeface="Karla"/>
              </a:defRPr>
            </a:lvl3pPr>
            <a:lvl4pPr lvl="3" algn="r">
              <a:buNone/>
              <a:defRPr sz="1300">
                <a:solidFill>
                  <a:srgbClr val="999999"/>
                </a:solidFill>
                <a:latin typeface="Karla"/>
                <a:ea typeface="Karla"/>
                <a:cs typeface="Karla"/>
                <a:sym typeface="Karla"/>
              </a:defRPr>
            </a:lvl4pPr>
            <a:lvl5pPr lvl="4" algn="r">
              <a:buNone/>
              <a:defRPr sz="1300">
                <a:solidFill>
                  <a:srgbClr val="999999"/>
                </a:solidFill>
                <a:latin typeface="Karla"/>
                <a:ea typeface="Karla"/>
                <a:cs typeface="Karla"/>
                <a:sym typeface="Karla"/>
              </a:defRPr>
            </a:lvl5pPr>
            <a:lvl6pPr lvl="5" algn="r">
              <a:buNone/>
              <a:defRPr sz="1300">
                <a:solidFill>
                  <a:srgbClr val="999999"/>
                </a:solidFill>
                <a:latin typeface="Karla"/>
                <a:ea typeface="Karla"/>
                <a:cs typeface="Karla"/>
                <a:sym typeface="Karla"/>
              </a:defRPr>
            </a:lvl6pPr>
            <a:lvl7pPr lvl="6" algn="r">
              <a:buNone/>
              <a:defRPr sz="1300">
                <a:solidFill>
                  <a:srgbClr val="999999"/>
                </a:solidFill>
                <a:latin typeface="Karla"/>
                <a:ea typeface="Karla"/>
                <a:cs typeface="Karla"/>
                <a:sym typeface="Karla"/>
              </a:defRPr>
            </a:lvl7pPr>
            <a:lvl8pPr lvl="7" algn="r">
              <a:buNone/>
              <a:defRPr sz="1300">
                <a:solidFill>
                  <a:srgbClr val="999999"/>
                </a:solidFill>
                <a:latin typeface="Karla"/>
                <a:ea typeface="Karla"/>
                <a:cs typeface="Karla"/>
                <a:sym typeface="Karla"/>
              </a:defRPr>
            </a:lvl8pPr>
            <a:lvl9pPr lvl="8" algn="r">
              <a:buNone/>
              <a:defRPr sz="1300">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hyperlink" Target="https://getbootstrap.com/docs/5.2/layout/gri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hyperlink" Target="https://getbootstrap.com/docs/5.2/content/tabl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hyperlink" Target="https://getbootstrap.com/docs/5.2/getting-started/download/"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hyperlink" Target="https://getbootstrap.com/docs/5.2/getting-started/introduction/#cdn-links"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77" name="Shape 77"/>
        <p:cNvGrpSpPr/>
        <p:nvPr/>
      </p:nvGrpSpPr>
      <p:grpSpPr>
        <a:xfrm>
          <a:off x="0" y="0"/>
          <a:ext cx="0" cy="0"/>
          <a:chOff x="0" y="0"/>
          <a:chExt cx="0" cy="0"/>
        </a:xfrm>
      </p:grpSpPr>
      <p:sp>
        <p:nvSpPr>
          <p:cNvPr id="78" name="Google Shape;78;p14"/>
          <p:cNvSpPr txBox="1"/>
          <p:nvPr>
            <p:ph type="ctrTitle"/>
          </p:nvPr>
        </p:nvSpPr>
        <p:spPr>
          <a:xfrm>
            <a:off x="773799" y="2065600"/>
            <a:ext cx="4135200" cy="259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solidFill>
                  <a:srgbClr val="434343"/>
                </a:solidFill>
                <a:latin typeface="Karla"/>
                <a:ea typeface="Karla"/>
                <a:cs typeface="Karla"/>
                <a:sym typeface="Karla"/>
              </a:rPr>
              <a:t>Cursus JAVA</a:t>
            </a:r>
            <a:r>
              <a:rPr lang="en">
                <a:solidFill>
                  <a:srgbClr val="434343"/>
                </a:solidFill>
                <a:latin typeface="Karla"/>
                <a:ea typeface="Karla"/>
                <a:cs typeface="Karla"/>
                <a:sym typeface="Karla"/>
              </a:rPr>
              <a:t> </a:t>
            </a:r>
            <a:endParaRPr>
              <a:solidFill>
                <a:srgbClr val="434343"/>
              </a:solidFill>
              <a:latin typeface="Karla"/>
              <a:ea typeface="Karla"/>
              <a:cs typeface="Karla"/>
              <a:sym typeface="Karla"/>
            </a:endParaRPr>
          </a:p>
          <a:p>
            <a:pPr indent="0" lvl="0" marL="0" rtl="0" algn="l">
              <a:spcBef>
                <a:spcPts val="0"/>
              </a:spcBef>
              <a:spcAft>
                <a:spcPts val="0"/>
              </a:spcAft>
              <a:buNone/>
            </a:pPr>
            <a:r>
              <a:rPr lang="en" sz="1800">
                <a:solidFill>
                  <a:srgbClr val="CC0000"/>
                </a:solidFill>
                <a:latin typeface="Karla"/>
                <a:ea typeface="Karla"/>
                <a:cs typeface="Karla"/>
                <a:sym typeface="Karla"/>
              </a:rPr>
              <a:t>M2I Formations 2022</a:t>
            </a:r>
            <a:endParaRPr sz="1800">
              <a:solidFill>
                <a:srgbClr val="CC0000"/>
              </a:solidFill>
              <a:latin typeface="Karla"/>
              <a:ea typeface="Karla"/>
              <a:cs typeface="Karla"/>
              <a:sym typeface="Karla"/>
            </a:endParaRPr>
          </a:p>
          <a:p>
            <a:pPr indent="0" lvl="0" marL="0" rtl="0" algn="l">
              <a:spcBef>
                <a:spcPts val="0"/>
              </a:spcBef>
              <a:spcAft>
                <a:spcPts val="0"/>
              </a:spcAft>
              <a:buNone/>
            </a:pPr>
            <a:r>
              <a:t/>
            </a:r>
            <a:endParaRPr sz="1800">
              <a:solidFill>
                <a:srgbClr val="CC0000"/>
              </a:solidFill>
              <a:latin typeface="Karla"/>
              <a:ea typeface="Karla"/>
              <a:cs typeface="Karla"/>
              <a:sym typeface="Karla"/>
            </a:endParaRPr>
          </a:p>
          <a:p>
            <a:pPr indent="0" lvl="0" marL="0" rtl="0" algn="l">
              <a:lnSpc>
                <a:spcPct val="115000"/>
              </a:lnSpc>
              <a:spcBef>
                <a:spcPts val="0"/>
              </a:spcBef>
              <a:spcAft>
                <a:spcPts val="0"/>
              </a:spcAft>
              <a:buNone/>
            </a:pPr>
            <a:r>
              <a:rPr b="0" lang="en" sz="1400">
                <a:solidFill>
                  <a:srgbClr val="434343"/>
                </a:solidFill>
                <a:latin typeface="Karla"/>
                <a:ea typeface="Karla"/>
                <a:cs typeface="Karla"/>
                <a:sym typeface="Karla"/>
              </a:rPr>
              <a:t>Christian Lisangola</a:t>
            </a:r>
            <a:endParaRPr b="0" sz="1400">
              <a:solidFill>
                <a:srgbClr val="434343"/>
              </a:solidFill>
              <a:latin typeface="Karla"/>
              <a:ea typeface="Karla"/>
              <a:cs typeface="Karla"/>
              <a:sym typeface="Karla"/>
            </a:endParaRPr>
          </a:p>
        </p:txBody>
      </p:sp>
      <p:sp>
        <p:nvSpPr>
          <p:cNvPr id="79" name="Google Shape;79;p1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4"/>
          <p:cNvPicPr preferRelativeResize="0"/>
          <p:nvPr/>
        </p:nvPicPr>
        <p:blipFill>
          <a:blip r:embed="rId3">
            <a:alphaModFix/>
          </a:blip>
          <a:stretch>
            <a:fillRect/>
          </a:stretch>
        </p:blipFill>
        <p:spPr>
          <a:xfrm>
            <a:off x="773800" y="684900"/>
            <a:ext cx="1210050" cy="1210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50" name="Shape 150"/>
        <p:cNvGrpSpPr/>
        <p:nvPr/>
      </p:nvGrpSpPr>
      <p:grpSpPr>
        <a:xfrm>
          <a:off x="0" y="0"/>
          <a:ext cx="0" cy="0"/>
          <a:chOff x="0" y="0"/>
          <a:chExt cx="0" cy="0"/>
        </a:xfrm>
      </p:grpSpPr>
      <p:sp>
        <p:nvSpPr>
          <p:cNvPr id="151" name="Google Shape;151;p23"/>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solidFill>
                  <a:srgbClr val="E2001A"/>
                </a:solidFill>
                <a:latin typeface="Karla"/>
                <a:ea typeface="Karla"/>
                <a:cs typeface="Karla"/>
                <a:sym typeface="Karla"/>
              </a:rPr>
              <a:t>2</a:t>
            </a:r>
            <a:r>
              <a:rPr lang="en" sz="7200">
                <a:solidFill>
                  <a:srgbClr val="E2001A"/>
                </a:solidFill>
                <a:latin typeface="Karla"/>
                <a:ea typeface="Karla"/>
                <a:cs typeface="Karla"/>
                <a:sym typeface="Karla"/>
              </a:rPr>
              <a:t>.</a:t>
            </a:r>
            <a:endParaRPr sz="7200">
              <a:solidFill>
                <a:srgbClr val="E2001A"/>
              </a:solidFill>
              <a:latin typeface="Karla"/>
              <a:ea typeface="Karla"/>
              <a:cs typeface="Karla"/>
              <a:sym typeface="Karla"/>
            </a:endParaRPr>
          </a:p>
          <a:p>
            <a:pPr indent="0" lvl="0" marL="0" rtl="0" algn="l">
              <a:spcBef>
                <a:spcPts val="0"/>
              </a:spcBef>
              <a:spcAft>
                <a:spcPts val="0"/>
              </a:spcAft>
              <a:buNone/>
            </a:pPr>
            <a:r>
              <a:rPr lang="en">
                <a:solidFill>
                  <a:srgbClr val="434343"/>
                </a:solidFill>
                <a:latin typeface="Karla"/>
                <a:ea typeface="Karla"/>
                <a:cs typeface="Karla"/>
                <a:sym typeface="Karla"/>
              </a:rPr>
              <a:t>Système de grille</a:t>
            </a:r>
            <a:endParaRPr>
              <a:solidFill>
                <a:srgbClr val="434343"/>
              </a:solidFill>
              <a:latin typeface="Karla"/>
              <a:ea typeface="Karla"/>
              <a:cs typeface="Karla"/>
              <a:sym typeface="Karla"/>
            </a:endParaRPr>
          </a:p>
        </p:txBody>
      </p:sp>
      <p:sp>
        <p:nvSpPr>
          <p:cNvPr id="152" name="Google Shape;152;p2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56" name="Shape 156"/>
        <p:cNvGrpSpPr/>
        <p:nvPr/>
      </p:nvGrpSpPr>
      <p:grpSpPr>
        <a:xfrm>
          <a:off x="0" y="0"/>
          <a:ext cx="0" cy="0"/>
          <a:chOff x="0" y="0"/>
          <a:chExt cx="0" cy="0"/>
        </a:xfrm>
      </p:grpSpPr>
      <p:sp>
        <p:nvSpPr>
          <p:cNvPr id="157" name="Google Shape;157;p24"/>
          <p:cNvSpPr txBox="1"/>
          <p:nvPr>
            <p:ph type="title"/>
          </p:nvPr>
        </p:nvSpPr>
        <p:spPr>
          <a:xfrm>
            <a:off x="739100" y="658425"/>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Karla"/>
                <a:ea typeface="Karla"/>
                <a:cs typeface="Karla"/>
                <a:sym typeface="Karla"/>
              </a:rPr>
              <a:t>Systeme de grilles</a:t>
            </a:r>
            <a:endParaRPr sz="2400">
              <a:solidFill>
                <a:srgbClr val="E2001A"/>
              </a:solidFill>
              <a:latin typeface="Karla"/>
              <a:ea typeface="Karla"/>
              <a:cs typeface="Karla"/>
              <a:sym typeface="Karla"/>
            </a:endParaRPr>
          </a:p>
        </p:txBody>
      </p:sp>
      <p:sp>
        <p:nvSpPr>
          <p:cNvPr id="158" name="Google Shape;158;p24"/>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159" name="Google Shape;159;p2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0" name="Google Shape;160;p24"/>
          <p:cNvSpPr txBox="1"/>
          <p:nvPr/>
        </p:nvSpPr>
        <p:spPr>
          <a:xfrm>
            <a:off x="653025" y="1358050"/>
            <a:ext cx="6518400" cy="25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Karla"/>
                <a:ea typeface="Karla"/>
                <a:cs typeface="Karla"/>
                <a:sym typeface="Karla"/>
              </a:rPr>
              <a:t>L’une des choses qui ont rendu bootstrap très populaire c’est son système de grilles appelé </a:t>
            </a:r>
            <a:r>
              <a:rPr b="1" i="1" lang="en" sz="1700">
                <a:latin typeface="Karla"/>
                <a:ea typeface="Karla"/>
                <a:cs typeface="Karla"/>
                <a:sym typeface="Karla"/>
              </a:rPr>
              <a:t>grid system</a:t>
            </a:r>
            <a:r>
              <a:rPr lang="en" sz="1700">
                <a:latin typeface="Karla"/>
                <a:ea typeface="Karla"/>
                <a:cs typeface="Karla"/>
                <a:sym typeface="Karla"/>
              </a:rPr>
              <a:t> qui a résolu l’un des grands problèmes que beaucoup des développeurs </a:t>
            </a:r>
            <a:r>
              <a:rPr lang="en" sz="1700">
                <a:latin typeface="Karla"/>
                <a:ea typeface="Karla"/>
                <a:cs typeface="Karla"/>
                <a:sym typeface="Karla"/>
              </a:rPr>
              <a:t>rencontrent</a:t>
            </a:r>
            <a:r>
              <a:rPr lang="en" sz="1700">
                <a:latin typeface="Karla"/>
                <a:ea typeface="Karla"/>
                <a:cs typeface="Karla"/>
                <a:sym typeface="Karla"/>
              </a:rPr>
              <a:t> dans le </a:t>
            </a:r>
            <a:r>
              <a:rPr lang="en" sz="1700">
                <a:latin typeface="Karla"/>
                <a:ea typeface="Karla"/>
                <a:cs typeface="Karla"/>
                <a:sym typeface="Karla"/>
              </a:rPr>
              <a:t>développement</a:t>
            </a:r>
            <a:r>
              <a:rPr lang="en" sz="1700">
                <a:latin typeface="Karla"/>
                <a:ea typeface="Karla"/>
                <a:cs typeface="Karla"/>
                <a:sym typeface="Karla"/>
              </a:rPr>
              <a:t> interface utilisateur responsive</a:t>
            </a:r>
            <a:r>
              <a:rPr lang="en" sz="1700">
                <a:latin typeface="Karla"/>
                <a:ea typeface="Karla"/>
                <a:cs typeface="Karla"/>
                <a:sym typeface="Karla"/>
              </a:rPr>
              <a:t>.</a:t>
            </a:r>
            <a:endParaRPr sz="1700">
              <a:latin typeface="Karla"/>
              <a:ea typeface="Karla"/>
              <a:cs typeface="Karla"/>
              <a:sym typeface="Karla"/>
            </a:endParaRPr>
          </a:p>
          <a:p>
            <a:pPr indent="0" lvl="0" marL="0" rtl="0" algn="l">
              <a:spcBef>
                <a:spcPts val="0"/>
              </a:spcBef>
              <a:spcAft>
                <a:spcPts val="0"/>
              </a:spcAft>
              <a:buNone/>
            </a:pPr>
            <a:r>
              <a:t/>
            </a:r>
            <a:endParaRPr sz="1700">
              <a:latin typeface="Karla"/>
              <a:ea typeface="Karla"/>
              <a:cs typeface="Karla"/>
              <a:sym typeface="Karla"/>
            </a:endParaRPr>
          </a:p>
          <a:p>
            <a:pPr indent="0" lvl="0" marL="0" rtl="0" algn="l">
              <a:spcBef>
                <a:spcPts val="0"/>
              </a:spcBef>
              <a:spcAft>
                <a:spcPts val="0"/>
              </a:spcAft>
              <a:buNone/>
            </a:pPr>
            <a:r>
              <a:rPr lang="en" sz="1700">
                <a:latin typeface="Karla"/>
                <a:ea typeface="Karla"/>
                <a:cs typeface="Karla"/>
                <a:sym typeface="Karla"/>
              </a:rPr>
              <a:t>Au moment où il est lancé pour la toute première fois, il n’existe pas en CSS le flexbox ou système grille, ce qui rend le développement des UI responsive et mobile first très difficile.</a:t>
            </a:r>
            <a:endParaRPr sz="1700">
              <a:latin typeface="Karla"/>
              <a:ea typeface="Karla"/>
              <a:cs typeface="Karla"/>
              <a:sym typeface="Karla"/>
            </a:endParaRPr>
          </a:p>
          <a:p>
            <a:pPr indent="0" lvl="0" marL="457200" rtl="0" algn="l">
              <a:lnSpc>
                <a:spcPct val="100000"/>
              </a:lnSpc>
              <a:spcBef>
                <a:spcPts val="0"/>
              </a:spcBef>
              <a:spcAft>
                <a:spcPts val="2200"/>
              </a:spcAft>
              <a:buNone/>
            </a:pPr>
            <a:r>
              <a:t/>
            </a:r>
            <a:endParaRPr b="1" sz="1700">
              <a:solidFill>
                <a:schemeClr val="dk2"/>
              </a:solidFill>
              <a:highlight>
                <a:srgbClr val="FFFFFF"/>
              </a:highlight>
              <a:latin typeface="Karla"/>
              <a:ea typeface="Karla"/>
              <a:cs typeface="Karla"/>
              <a:sym typeface="Karl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64" name="Shape 164"/>
        <p:cNvGrpSpPr/>
        <p:nvPr/>
      </p:nvGrpSpPr>
      <p:grpSpPr>
        <a:xfrm>
          <a:off x="0" y="0"/>
          <a:ext cx="0" cy="0"/>
          <a:chOff x="0" y="0"/>
          <a:chExt cx="0" cy="0"/>
        </a:xfrm>
      </p:grpSpPr>
      <p:sp>
        <p:nvSpPr>
          <p:cNvPr id="165" name="Google Shape;165;p25"/>
          <p:cNvSpPr txBox="1"/>
          <p:nvPr>
            <p:ph type="title"/>
          </p:nvPr>
        </p:nvSpPr>
        <p:spPr>
          <a:xfrm>
            <a:off x="739100" y="658425"/>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Karla"/>
                <a:ea typeface="Karla"/>
                <a:cs typeface="Karla"/>
                <a:sym typeface="Karla"/>
              </a:rPr>
              <a:t>Systeme de grilles</a:t>
            </a:r>
            <a:endParaRPr sz="2400">
              <a:solidFill>
                <a:srgbClr val="E2001A"/>
              </a:solidFill>
              <a:latin typeface="Karla"/>
              <a:ea typeface="Karla"/>
              <a:cs typeface="Karla"/>
              <a:sym typeface="Karla"/>
            </a:endParaRPr>
          </a:p>
        </p:txBody>
      </p:sp>
      <p:sp>
        <p:nvSpPr>
          <p:cNvPr id="166" name="Google Shape;166;p25"/>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167" name="Google Shape;167;p2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8" name="Google Shape;168;p25"/>
          <p:cNvSpPr txBox="1"/>
          <p:nvPr/>
        </p:nvSpPr>
        <p:spPr>
          <a:xfrm>
            <a:off x="653025" y="1358050"/>
            <a:ext cx="65184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Karla"/>
                <a:ea typeface="Karla"/>
                <a:cs typeface="Karla"/>
                <a:sym typeface="Karla"/>
              </a:rPr>
              <a:t>Le système de </a:t>
            </a:r>
            <a:r>
              <a:rPr lang="en" sz="1700">
                <a:latin typeface="Karla"/>
                <a:ea typeface="Karla"/>
                <a:cs typeface="Karla"/>
                <a:sym typeface="Karla"/>
              </a:rPr>
              <a:t>grille</a:t>
            </a:r>
            <a:r>
              <a:rPr lang="en" sz="1700">
                <a:latin typeface="Karla"/>
                <a:ea typeface="Karla"/>
                <a:cs typeface="Karla"/>
                <a:sym typeface="Karla"/>
              </a:rPr>
              <a:t> de bootstrap se repose sur 3 choses:</a:t>
            </a:r>
            <a:endParaRPr sz="1700">
              <a:latin typeface="Karla"/>
              <a:ea typeface="Karla"/>
              <a:cs typeface="Karla"/>
              <a:sym typeface="Karla"/>
            </a:endParaRPr>
          </a:p>
          <a:p>
            <a:pPr indent="0" lvl="0" marL="0" rtl="0" algn="l">
              <a:spcBef>
                <a:spcPts val="0"/>
              </a:spcBef>
              <a:spcAft>
                <a:spcPts val="0"/>
              </a:spcAft>
              <a:buNone/>
            </a:pPr>
            <a:r>
              <a:t/>
            </a:r>
            <a:endParaRPr sz="1700">
              <a:latin typeface="Karla"/>
              <a:ea typeface="Karla"/>
              <a:cs typeface="Karla"/>
              <a:sym typeface="Karla"/>
            </a:endParaRPr>
          </a:p>
          <a:p>
            <a:pPr indent="-336550" lvl="0" marL="457200" rtl="0" algn="l">
              <a:spcBef>
                <a:spcPts val="0"/>
              </a:spcBef>
              <a:spcAft>
                <a:spcPts val="0"/>
              </a:spcAft>
              <a:buSzPts val="1700"/>
              <a:buFont typeface="Karla"/>
              <a:buChar char="❏"/>
            </a:pPr>
            <a:r>
              <a:rPr lang="en" sz="1700">
                <a:latin typeface="Karla"/>
                <a:ea typeface="Karla"/>
                <a:cs typeface="Karla"/>
                <a:sym typeface="Karla"/>
              </a:rPr>
              <a:t>Des </a:t>
            </a:r>
            <a:r>
              <a:rPr lang="en" sz="1700">
                <a:latin typeface="Karla"/>
                <a:ea typeface="Karla"/>
                <a:cs typeface="Karla"/>
                <a:sym typeface="Karla"/>
              </a:rPr>
              <a:t>conteneurs</a:t>
            </a:r>
            <a:r>
              <a:rPr lang="en" sz="1700">
                <a:latin typeface="Karla"/>
                <a:ea typeface="Karla"/>
                <a:cs typeface="Karla"/>
                <a:sym typeface="Karla"/>
              </a:rPr>
              <a:t> parent</a:t>
            </a:r>
            <a:endParaRPr sz="1700">
              <a:latin typeface="Karla"/>
              <a:ea typeface="Karla"/>
              <a:cs typeface="Karla"/>
              <a:sym typeface="Karla"/>
            </a:endParaRPr>
          </a:p>
          <a:p>
            <a:pPr indent="-336550" lvl="0" marL="457200" rtl="0" algn="l">
              <a:spcBef>
                <a:spcPts val="0"/>
              </a:spcBef>
              <a:spcAft>
                <a:spcPts val="0"/>
              </a:spcAft>
              <a:buSzPts val="1700"/>
              <a:buFont typeface="Karla"/>
              <a:buChar char="❏"/>
            </a:pPr>
            <a:r>
              <a:rPr lang="en" sz="1700">
                <a:latin typeface="Karla"/>
                <a:ea typeface="Karla"/>
                <a:cs typeface="Karla"/>
                <a:sym typeface="Karla"/>
              </a:rPr>
              <a:t>Des lignes</a:t>
            </a:r>
            <a:endParaRPr sz="1700">
              <a:latin typeface="Karla"/>
              <a:ea typeface="Karla"/>
              <a:cs typeface="Karla"/>
              <a:sym typeface="Karla"/>
            </a:endParaRPr>
          </a:p>
          <a:p>
            <a:pPr indent="-336550" lvl="0" marL="457200" rtl="0" algn="l">
              <a:spcBef>
                <a:spcPts val="0"/>
              </a:spcBef>
              <a:spcAft>
                <a:spcPts val="0"/>
              </a:spcAft>
              <a:buSzPts val="1700"/>
              <a:buFont typeface="Karla"/>
              <a:buChar char="❏"/>
            </a:pPr>
            <a:r>
              <a:rPr lang="en" sz="1700">
                <a:latin typeface="Karla"/>
                <a:ea typeface="Karla"/>
                <a:cs typeface="Karla"/>
                <a:sym typeface="Karla"/>
              </a:rPr>
              <a:t>Des colonnes</a:t>
            </a:r>
            <a:endParaRPr sz="1700">
              <a:latin typeface="Karla"/>
              <a:ea typeface="Karla"/>
              <a:cs typeface="Karla"/>
              <a:sym typeface="Karla"/>
            </a:endParaRPr>
          </a:p>
          <a:p>
            <a:pPr indent="0" lvl="0" marL="457200" rtl="0" algn="l">
              <a:lnSpc>
                <a:spcPct val="100000"/>
              </a:lnSpc>
              <a:spcBef>
                <a:spcPts val="0"/>
              </a:spcBef>
              <a:spcAft>
                <a:spcPts val="2200"/>
              </a:spcAft>
              <a:buNone/>
            </a:pPr>
            <a:r>
              <a:t/>
            </a:r>
            <a:endParaRPr b="1" sz="1700">
              <a:solidFill>
                <a:schemeClr val="dk2"/>
              </a:solidFill>
              <a:highlight>
                <a:srgbClr val="FFFFFF"/>
              </a:highlight>
              <a:latin typeface="Karla"/>
              <a:ea typeface="Karla"/>
              <a:cs typeface="Karla"/>
              <a:sym typeface="Karl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72" name="Shape 172"/>
        <p:cNvGrpSpPr/>
        <p:nvPr/>
      </p:nvGrpSpPr>
      <p:grpSpPr>
        <a:xfrm>
          <a:off x="0" y="0"/>
          <a:ext cx="0" cy="0"/>
          <a:chOff x="0" y="0"/>
          <a:chExt cx="0" cy="0"/>
        </a:xfrm>
      </p:grpSpPr>
      <p:sp>
        <p:nvSpPr>
          <p:cNvPr id="173" name="Google Shape;173;p26"/>
          <p:cNvSpPr txBox="1"/>
          <p:nvPr>
            <p:ph type="title"/>
          </p:nvPr>
        </p:nvSpPr>
        <p:spPr>
          <a:xfrm>
            <a:off x="739100" y="658425"/>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Karla"/>
                <a:ea typeface="Karla"/>
                <a:cs typeface="Karla"/>
                <a:sym typeface="Karla"/>
              </a:rPr>
              <a:t>Systeme de grilles</a:t>
            </a:r>
            <a:endParaRPr sz="2400">
              <a:solidFill>
                <a:srgbClr val="E2001A"/>
              </a:solidFill>
              <a:latin typeface="Karla"/>
              <a:ea typeface="Karla"/>
              <a:cs typeface="Karla"/>
              <a:sym typeface="Karla"/>
            </a:endParaRPr>
          </a:p>
        </p:txBody>
      </p:sp>
      <p:sp>
        <p:nvSpPr>
          <p:cNvPr id="174" name="Google Shape;174;p2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5" name="Google Shape;175;p26"/>
          <p:cNvSpPr txBox="1"/>
          <p:nvPr/>
        </p:nvSpPr>
        <p:spPr>
          <a:xfrm>
            <a:off x="653025" y="1358050"/>
            <a:ext cx="6518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latin typeface="Karla"/>
              <a:ea typeface="Karla"/>
              <a:cs typeface="Karla"/>
              <a:sym typeface="Karla"/>
            </a:endParaRPr>
          </a:p>
          <a:p>
            <a:pPr indent="0" lvl="0" marL="457200" rtl="0" algn="l">
              <a:lnSpc>
                <a:spcPct val="100000"/>
              </a:lnSpc>
              <a:spcBef>
                <a:spcPts val="0"/>
              </a:spcBef>
              <a:spcAft>
                <a:spcPts val="2200"/>
              </a:spcAft>
              <a:buNone/>
            </a:pPr>
            <a:r>
              <a:t/>
            </a:r>
            <a:endParaRPr b="1" sz="1700">
              <a:solidFill>
                <a:schemeClr val="dk2"/>
              </a:solidFill>
              <a:highlight>
                <a:srgbClr val="FFFFFF"/>
              </a:highlight>
              <a:latin typeface="Karla"/>
              <a:ea typeface="Karla"/>
              <a:cs typeface="Karla"/>
              <a:sym typeface="Karla"/>
            </a:endParaRPr>
          </a:p>
        </p:txBody>
      </p:sp>
      <p:sp>
        <p:nvSpPr>
          <p:cNvPr id="176" name="Google Shape;176;p26"/>
          <p:cNvSpPr txBox="1"/>
          <p:nvPr/>
        </p:nvSpPr>
        <p:spPr>
          <a:xfrm>
            <a:off x="653025" y="1358050"/>
            <a:ext cx="6518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Karla"/>
                <a:ea typeface="Karla"/>
                <a:cs typeface="Karla"/>
                <a:sym typeface="Karla"/>
              </a:rPr>
              <a:t>Bootstrap utilise un système </a:t>
            </a:r>
            <a:r>
              <a:rPr lang="en" sz="1700">
                <a:latin typeface="Karla"/>
                <a:ea typeface="Karla"/>
                <a:cs typeface="Karla"/>
                <a:sym typeface="Karla"/>
              </a:rPr>
              <a:t>à 12</a:t>
            </a:r>
            <a:r>
              <a:rPr lang="en" sz="1700">
                <a:latin typeface="Karla"/>
                <a:ea typeface="Karla"/>
                <a:cs typeface="Karla"/>
                <a:sym typeface="Karla"/>
              </a:rPr>
              <a:t> grilles, ce qui rend très le calcul des </a:t>
            </a:r>
            <a:r>
              <a:rPr lang="en" sz="1700">
                <a:latin typeface="Karla"/>
                <a:ea typeface="Karla"/>
                <a:cs typeface="Karla"/>
                <a:sym typeface="Karla"/>
              </a:rPr>
              <a:t>proportions</a:t>
            </a:r>
            <a:r>
              <a:rPr lang="en" sz="1700">
                <a:latin typeface="Karla"/>
                <a:ea typeface="Karla"/>
                <a:cs typeface="Karla"/>
                <a:sym typeface="Karla"/>
              </a:rPr>
              <a:t> pour chaque </a:t>
            </a:r>
            <a:r>
              <a:rPr lang="en" sz="1700">
                <a:latin typeface="Karla"/>
                <a:ea typeface="Karla"/>
                <a:cs typeface="Karla"/>
                <a:sym typeface="Karla"/>
              </a:rPr>
              <a:t>bloc.</a:t>
            </a:r>
            <a:endParaRPr b="1" sz="1700">
              <a:solidFill>
                <a:schemeClr val="dk2"/>
              </a:solidFill>
              <a:highlight>
                <a:srgbClr val="FFFFFF"/>
              </a:highlight>
              <a:latin typeface="Karla"/>
              <a:ea typeface="Karla"/>
              <a:cs typeface="Karla"/>
              <a:sym typeface="Karla"/>
            </a:endParaRPr>
          </a:p>
        </p:txBody>
      </p:sp>
      <p:sp>
        <p:nvSpPr>
          <p:cNvPr id="177" name="Google Shape;177;p26"/>
          <p:cNvSpPr txBox="1"/>
          <p:nvPr/>
        </p:nvSpPr>
        <p:spPr>
          <a:xfrm>
            <a:off x="739100" y="2142250"/>
            <a:ext cx="6320700" cy="1569900"/>
          </a:xfrm>
          <a:prstGeom prst="rect">
            <a:avLst/>
          </a:prstGeom>
          <a:solidFill>
            <a:srgbClr val="263238"/>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solidFill>
                  <a:srgbClr val="F8F8F2"/>
                </a:solidFill>
                <a:latin typeface="Source Code Pro"/>
                <a:ea typeface="Source Code Pro"/>
                <a:cs typeface="Source Code Pro"/>
                <a:sym typeface="Source Code Pro"/>
              </a:rPr>
              <a:t> </a:t>
            </a:r>
            <a:r>
              <a:rPr lang="en" sz="1000">
                <a:solidFill>
                  <a:srgbClr val="537F7E"/>
                </a:solidFill>
                <a:latin typeface="Source Code Pro"/>
                <a:ea typeface="Source Code Pro"/>
                <a:cs typeface="Source Code Pro"/>
                <a:sym typeface="Source Code Pro"/>
              </a:rPr>
              <a:t>1</a:t>
            </a:r>
            <a:r>
              <a:rPr lang="en" sz="1000">
                <a:solidFill>
                  <a:srgbClr val="F8F8F2"/>
                </a:solidFill>
                <a:latin typeface="Source Code Pro"/>
                <a:ea typeface="Source Code Pro"/>
                <a:cs typeface="Source Code Pro"/>
                <a:sym typeface="Source Code Pro"/>
              </a:rPr>
              <a:t> </a:t>
            </a:r>
            <a:r>
              <a:rPr lang="en" sz="1000">
                <a:solidFill>
                  <a:srgbClr val="FF5370"/>
                </a:solidFill>
                <a:latin typeface="Source Code Pro"/>
                <a:ea typeface="Source Code Pro"/>
                <a:cs typeface="Source Code Pro"/>
                <a:sym typeface="Source Code Pro"/>
              </a:rPr>
              <a:t>&lt;div</a:t>
            </a:r>
            <a:r>
              <a:rPr lang="en" sz="1000">
                <a:solidFill>
                  <a:srgbClr val="F8F8F2"/>
                </a:solidFill>
                <a:latin typeface="Source Code Pro"/>
                <a:ea typeface="Source Code Pro"/>
                <a:cs typeface="Source Code Pro"/>
                <a:sym typeface="Source Code Pro"/>
              </a:rPr>
              <a:t> </a:t>
            </a:r>
            <a:r>
              <a:rPr lang="en" sz="1000">
                <a:solidFill>
                  <a:srgbClr val="FFCB6B"/>
                </a:solidFill>
                <a:latin typeface="Source Code Pro"/>
                <a:ea typeface="Source Code Pro"/>
                <a:cs typeface="Source Code Pro"/>
                <a:sym typeface="Source Code Pro"/>
              </a:rPr>
              <a:t>class</a:t>
            </a:r>
            <a:r>
              <a:rPr lang="en" sz="1000">
                <a:solidFill>
                  <a:srgbClr val="E9EDED"/>
                </a:solidFill>
                <a:latin typeface="Source Code Pro"/>
                <a:ea typeface="Source Code Pro"/>
                <a:cs typeface="Source Code Pro"/>
                <a:sym typeface="Source Code Pro"/>
              </a:rPr>
              <a:t>=</a:t>
            </a:r>
            <a:r>
              <a:rPr lang="en" sz="1000">
                <a:solidFill>
                  <a:srgbClr val="C3E88D"/>
                </a:solidFill>
                <a:latin typeface="Source Code Pro"/>
                <a:ea typeface="Source Code Pro"/>
                <a:cs typeface="Source Code Pro"/>
                <a:sym typeface="Source Code Pro"/>
              </a:rPr>
              <a:t>"row"</a:t>
            </a:r>
            <a:r>
              <a:rPr lang="en" sz="1000">
                <a:solidFill>
                  <a:srgbClr val="FF5370"/>
                </a:solidFill>
                <a:latin typeface="Source Code Pro"/>
                <a:ea typeface="Source Code Pro"/>
                <a:cs typeface="Source Code Pro"/>
                <a:sym typeface="Source Code Pro"/>
              </a:rPr>
              <a:t>&gt;</a:t>
            </a:r>
            <a:endParaRPr sz="1000">
              <a:solidFill>
                <a:srgbClr val="FF5370"/>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000">
                <a:solidFill>
                  <a:srgbClr val="F8F8F2"/>
                </a:solidFill>
                <a:latin typeface="Source Code Pro"/>
                <a:ea typeface="Source Code Pro"/>
                <a:cs typeface="Source Code Pro"/>
                <a:sym typeface="Source Code Pro"/>
              </a:rPr>
              <a:t> </a:t>
            </a:r>
            <a:r>
              <a:rPr lang="en" sz="1000">
                <a:solidFill>
                  <a:srgbClr val="537F7E"/>
                </a:solidFill>
                <a:latin typeface="Source Code Pro"/>
                <a:ea typeface="Source Code Pro"/>
                <a:cs typeface="Source Code Pro"/>
                <a:sym typeface="Source Code Pro"/>
              </a:rPr>
              <a:t>2</a:t>
            </a:r>
            <a:r>
              <a:rPr lang="en" sz="1000">
                <a:solidFill>
                  <a:srgbClr val="F8F8F2"/>
                </a:solidFill>
                <a:latin typeface="Source Code Pro"/>
                <a:ea typeface="Source Code Pro"/>
                <a:cs typeface="Source Code Pro"/>
                <a:sym typeface="Source Code Pro"/>
              </a:rPr>
              <a:t>  </a:t>
            </a:r>
            <a:r>
              <a:rPr lang="en" sz="1000">
                <a:solidFill>
                  <a:srgbClr val="FF5370"/>
                </a:solidFill>
                <a:latin typeface="Source Code Pro"/>
                <a:ea typeface="Source Code Pro"/>
                <a:cs typeface="Source Code Pro"/>
                <a:sym typeface="Source Code Pro"/>
              </a:rPr>
              <a:t>&lt;div</a:t>
            </a:r>
            <a:r>
              <a:rPr lang="en" sz="1000">
                <a:solidFill>
                  <a:srgbClr val="F8F8F2"/>
                </a:solidFill>
                <a:latin typeface="Source Code Pro"/>
                <a:ea typeface="Source Code Pro"/>
                <a:cs typeface="Source Code Pro"/>
                <a:sym typeface="Source Code Pro"/>
              </a:rPr>
              <a:t> </a:t>
            </a:r>
            <a:r>
              <a:rPr lang="en" sz="1000">
                <a:solidFill>
                  <a:srgbClr val="FFCB6B"/>
                </a:solidFill>
                <a:latin typeface="Source Code Pro"/>
                <a:ea typeface="Source Code Pro"/>
                <a:cs typeface="Source Code Pro"/>
                <a:sym typeface="Source Code Pro"/>
              </a:rPr>
              <a:t>class</a:t>
            </a:r>
            <a:r>
              <a:rPr lang="en" sz="1000">
                <a:solidFill>
                  <a:srgbClr val="E9EDED"/>
                </a:solidFill>
                <a:latin typeface="Source Code Pro"/>
                <a:ea typeface="Source Code Pro"/>
                <a:cs typeface="Source Code Pro"/>
                <a:sym typeface="Source Code Pro"/>
              </a:rPr>
              <a:t>=</a:t>
            </a:r>
            <a:r>
              <a:rPr lang="en" sz="1000">
                <a:solidFill>
                  <a:srgbClr val="C3E88D"/>
                </a:solidFill>
                <a:latin typeface="Source Code Pro"/>
                <a:ea typeface="Source Code Pro"/>
                <a:cs typeface="Source Code Pro"/>
                <a:sym typeface="Source Code Pro"/>
              </a:rPr>
              <a:t>"col topics"</a:t>
            </a:r>
            <a:r>
              <a:rPr lang="en" sz="1000">
                <a:solidFill>
                  <a:srgbClr val="FF5370"/>
                </a:solidFill>
                <a:latin typeface="Source Code Pro"/>
                <a:ea typeface="Source Code Pro"/>
                <a:cs typeface="Source Code Pro"/>
                <a:sym typeface="Source Code Pro"/>
              </a:rPr>
              <a:t>&gt;</a:t>
            </a:r>
            <a:r>
              <a:rPr lang="en" sz="1000">
                <a:solidFill>
                  <a:srgbClr val="E9EDED"/>
                </a:solidFill>
                <a:latin typeface="Source Code Pro"/>
                <a:ea typeface="Source Code Pro"/>
                <a:cs typeface="Source Code Pro"/>
                <a:sym typeface="Source Code Pro"/>
              </a:rPr>
              <a:t>Typescript &amp;&amp;</a:t>
            </a:r>
            <a:r>
              <a:rPr lang="en" sz="1000">
                <a:solidFill>
                  <a:srgbClr val="F8F8F2"/>
                </a:solidFill>
                <a:latin typeface="Source Code Pro"/>
                <a:ea typeface="Source Code Pro"/>
                <a:cs typeface="Source Code Pro"/>
                <a:sym typeface="Source Code Pro"/>
              </a:rPr>
              <a:t> </a:t>
            </a:r>
            <a:r>
              <a:rPr lang="en" sz="1000">
                <a:solidFill>
                  <a:srgbClr val="E9EDED"/>
                </a:solidFill>
                <a:latin typeface="Source Code Pro"/>
                <a:ea typeface="Source Code Pro"/>
                <a:cs typeface="Source Code Pro"/>
                <a:sym typeface="Source Code Pro"/>
              </a:rPr>
              <a:t>OOP</a:t>
            </a:r>
            <a:r>
              <a:rPr lang="en" sz="1000">
                <a:solidFill>
                  <a:srgbClr val="FF5370"/>
                </a:solidFill>
                <a:latin typeface="Source Code Pro"/>
                <a:ea typeface="Source Code Pro"/>
                <a:cs typeface="Source Code Pro"/>
                <a:sym typeface="Source Code Pro"/>
              </a:rPr>
              <a:t>&lt;/div&gt;</a:t>
            </a:r>
            <a:endParaRPr sz="1000">
              <a:solidFill>
                <a:srgbClr val="FF5370"/>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000">
                <a:solidFill>
                  <a:srgbClr val="F8F8F2"/>
                </a:solidFill>
                <a:latin typeface="Source Code Pro"/>
                <a:ea typeface="Source Code Pro"/>
                <a:cs typeface="Source Code Pro"/>
                <a:sym typeface="Source Code Pro"/>
              </a:rPr>
              <a:t> </a:t>
            </a:r>
            <a:r>
              <a:rPr lang="en" sz="1000">
                <a:solidFill>
                  <a:srgbClr val="537F7E"/>
                </a:solidFill>
                <a:latin typeface="Source Code Pro"/>
                <a:ea typeface="Source Code Pro"/>
                <a:cs typeface="Source Code Pro"/>
                <a:sym typeface="Source Code Pro"/>
              </a:rPr>
              <a:t>3</a:t>
            </a:r>
            <a:r>
              <a:rPr lang="en" sz="1000">
                <a:solidFill>
                  <a:srgbClr val="F8F8F2"/>
                </a:solidFill>
                <a:latin typeface="Source Code Pro"/>
                <a:ea typeface="Source Code Pro"/>
                <a:cs typeface="Source Code Pro"/>
                <a:sym typeface="Source Code Pro"/>
              </a:rPr>
              <a:t>  </a:t>
            </a:r>
            <a:r>
              <a:rPr lang="en" sz="1000">
                <a:solidFill>
                  <a:srgbClr val="FF5370"/>
                </a:solidFill>
                <a:latin typeface="Source Code Pro"/>
                <a:ea typeface="Source Code Pro"/>
                <a:cs typeface="Source Code Pro"/>
                <a:sym typeface="Source Code Pro"/>
              </a:rPr>
              <a:t>&lt;div</a:t>
            </a:r>
            <a:r>
              <a:rPr lang="en" sz="1000">
                <a:solidFill>
                  <a:srgbClr val="F8F8F2"/>
                </a:solidFill>
                <a:latin typeface="Source Code Pro"/>
                <a:ea typeface="Source Code Pro"/>
                <a:cs typeface="Source Code Pro"/>
                <a:sym typeface="Source Code Pro"/>
              </a:rPr>
              <a:t> </a:t>
            </a:r>
            <a:r>
              <a:rPr lang="en" sz="1000">
                <a:solidFill>
                  <a:srgbClr val="FFCB6B"/>
                </a:solidFill>
                <a:latin typeface="Source Code Pro"/>
                <a:ea typeface="Source Code Pro"/>
                <a:cs typeface="Source Code Pro"/>
                <a:sym typeface="Source Code Pro"/>
              </a:rPr>
              <a:t>class</a:t>
            </a:r>
            <a:r>
              <a:rPr lang="en" sz="1000">
                <a:solidFill>
                  <a:srgbClr val="E9EDED"/>
                </a:solidFill>
                <a:latin typeface="Source Code Pro"/>
                <a:ea typeface="Source Code Pro"/>
                <a:cs typeface="Source Code Pro"/>
                <a:sym typeface="Source Code Pro"/>
              </a:rPr>
              <a:t>=</a:t>
            </a:r>
            <a:r>
              <a:rPr lang="en" sz="1000">
                <a:solidFill>
                  <a:srgbClr val="C3E88D"/>
                </a:solidFill>
                <a:latin typeface="Source Code Pro"/>
                <a:ea typeface="Source Code Pro"/>
                <a:cs typeface="Source Code Pro"/>
                <a:sym typeface="Source Code Pro"/>
              </a:rPr>
              <a:t>"col-6 topics"</a:t>
            </a:r>
            <a:r>
              <a:rPr lang="en" sz="1000">
                <a:solidFill>
                  <a:srgbClr val="FF5370"/>
                </a:solidFill>
                <a:latin typeface="Source Code Pro"/>
                <a:ea typeface="Source Code Pro"/>
                <a:cs typeface="Source Code Pro"/>
                <a:sym typeface="Source Code Pro"/>
              </a:rPr>
              <a:t>&gt;</a:t>
            </a:r>
            <a:r>
              <a:rPr lang="en" sz="1000">
                <a:solidFill>
                  <a:srgbClr val="E9EDED"/>
                </a:solidFill>
                <a:latin typeface="Source Code Pro"/>
                <a:ea typeface="Source Code Pro"/>
                <a:cs typeface="Source Code Pro"/>
                <a:sym typeface="Source Code Pro"/>
              </a:rPr>
              <a:t>React.js &amp;</a:t>
            </a:r>
            <a:r>
              <a:rPr lang="en" sz="1000">
                <a:solidFill>
                  <a:srgbClr val="F8F8F2"/>
                </a:solidFill>
                <a:latin typeface="Source Code Pro"/>
                <a:ea typeface="Source Code Pro"/>
                <a:cs typeface="Source Code Pro"/>
                <a:sym typeface="Source Code Pro"/>
              </a:rPr>
              <a:t> </a:t>
            </a:r>
            <a:r>
              <a:rPr lang="en" sz="1000">
                <a:solidFill>
                  <a:srgbClr val="E9EDED"/>
                </a:solidFill>
                <a:latin typeface="Source Code Pro"/>
                <a:ea typeface="Source Code Pro"/>
                <a:cs typeface="Source Code Pro"/>
                <a:sym typeface="Source Code Pro"/>
              </a:rPr>
              <a:t>Redux architecture</a:t>
            </a:r>
            <a:r>
              <a:rPr lang="en" sz="1000">
                <a:solidFill>
                  <a:srgbClr val="FF5370"/>
                </a:solidFill>
                <a:latin typeface="Source Code Pro"/>
                <a:ea typeface="Source Code Pro"/>
                <a:cs typeface="Source Code Pro"/>
                <a:sym typeface="Source Code Pro"/>
              </a:rPr>
              <a:t>&lt;/div&gt;</a:t>
            </a:r>
            <a:endParaRPr sz="1000">
              <a:solidFill>
                <a:srgbClr val="FF5370"/>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000">
                <a:solidFill>
                  <a:srgbClr val="F8F8F2"/>
                </a:solidFill>
                <a:latin typeface="Source Code Pro"/>
                <a:ea typeface="Source Code Pro"/>
                <a:cs typeface="Source Code Pro"/>
                <a:sym typeface="Source Code Pro"/>
              </a:rPr>
              <a:t> </a:t>
            </a:r>
            <a:r>
              <a:rPr lang="en" sz="1000">
                <a:solidFill>
                  <a:srgbClr val="537F7E"/>
                </a:solidFill>
                <a:latin typeface="Source Code Pro"/>
                <a:ea typeface="Source Code Pro"/>
                <a:cs typeface="Source Code Pro"/>
                <a:sym typeface="Source Code Pro"/>
              </a:rPr>
              <a:t>4</a:t>
            </a:r>
            <a:r>
              <a:rPr lang="en" sz="1000">
                <a:solidFill>
                  <a:srgbClr val="F8F8F2"/>
                </a:solidFill>
                <a:latin typeface="Source Code Pro"/>
                <a:ea typeface="Source Code Pro"/>
                <a:cs typeface="Source Code Pro"/>
                <a:sym typeface="Source Code Pro"/>
              </a:rPr>
              <a:t>  </a:t>
            </a:r>
            <a:r>
              <a:rPr lang="en" sz="1000">
                <a:solidFill>
                  <a:srgbClr val="FF5370"/>
                </a:solidFill>
                <a:latin typeface="Source Code Pro"/>
                <a:ea typeface="Source Code Pro"/>
                <a:cs typeface="Source Code Pro"/>
                <a:sym typeface="Source Code Pro"/>
              </a:rPr>
              <a:t>&lt;div</a:t>
            </a:r>
            <a:r>
              <a:rPr lang="en" sz="1000">
                <a:solidFill>
                  <a:srgbClr val="F8F8F2"/>
                </a:solidFill>
                <a:latin typeface="Source Code Pro"/>
                <a:ea typeface="Source Code Pro"/>
                <a:cs typeface="Source Code Pro"/>
                <a:sym typeface="Source Code Pro"/>
              </a:rPr>
              <a:t> </a:t>
            </a:r>
            <a:r>
              <a:rPr lang="en" sz="1000">
                <a:solidFill>
                  <a:srgbClr val="FFCB6B"/>
                </a:solidFill>
                <a:latin typeface="Source Code Pro"/>
                <a:ea typeface="Source Code Pro"/>
                <a:cs typeface="Source Code Pro"/>
                <a:sym typeface="Source Code Pro"/>
              </a:rPr>
              <a:t>class</a:t>
            </a:r>
            <a:r>
              <a:rPr lang="en" sz="1000">
                <a:solidFill>
                  <a:srgbClr val="E9EDED"/>
                </a:solidFill>
                <a:latin typeface="Source Code Pro"/>
                <a:ea typeface="Source Code Pro"/>
                <a:cs typeface="Source Code Pro"/>
                <a:sym typeface="Source Code Pro"/>
              </a:rPr>
              <a:t>=</a:t>
            </a:r>
            <a:r>
              <a:rPr lang="en" sz="1000">
                <a:solidFill>
                  <a:srgbClr val="C3E88D"/>
                </a:solidFill>
                <a:latin typeface="Source Code Pro"/>
                <a:ea typeface="Source Code Pro"/>
                <a:cs typeface="Source Code Pro"/>
                <a:sym typeface="Source Code Pro"/>
              </a:rPr>
              <a:t>"col topics"</a:t>
            </a:r>
            <a:r>
              <a:rPr lang="en" sz="1000">
                <a:solidFill>
                  <a:srgbClr val="FF5370"/>
                </a:solidFill>
                <a:latin typeface="Source Code Pro"/>
                <a:ea typeface="Source Code Pro"/>
                <a:cs typeface="Source Code Pro"/>
                <a:sym typeface="Source Code Pro"/>
              </a:rPr>
              <a:t>&gt;</a:t>
            </a:r>
            <a:r>
              <a:rPr lang="en" sz="1000">
                <a:solidFill>
                  <a:srgbClr val="E9EDED"/>
                </a:solidFill>
                <a:latin typeface="Source Code Pro"/>
                <a:ea typeface="Source Code Pro"/>
                <a:cs typeface="Source Code Pro"/>
                <a:sym typeface="Source Code Pro"/>
              </a:rPr>
              <a:t>Nest.js(Spring of the Typescript world)</a:t>
            </a:r>
            <a:r>
              <a:rPr lang="en" sz="1000">
                <a:solidFill>
                  <a:srgbClr val="FF5370"/>
                </a:solidFill>
                <a:latin typeface="Source Code Pro"/>
                <a:ea typeface="Source Code Pro"/>
                <a:cs typeface="Source Code Pro"/>
                <a:sym typeface="Source Code Pro"/>
              </a:rPr>
              <a:t>&lt;/div&gt;</a:t>
            </a:r>
            <a:endParaRPr sz="1000">
              <a:solidFill>
                <a:srgbClr val="FF5370"/>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000">
                <a:solidFill>
                  <a:srgbClr val="F8F8F2"/>
                </a:solidFill>
                <a:latin typeface="Source Code Pro"/>
                <a:ea typeface="Source Code Pro"/>
                <a:cs typeface="Source Code Pro"/>
                <a:sym typeface="Source Code Pro"/>
              </a:rPr>
              <a:t> </a:t>
            </a:r>
            <a:r>
              <a:rPr lang="en" sz="1000">
                <a:solidFill>
                  <a:srgbClr val="537F7E"/>
                </a:solidFill>
                <a:latin typeface="Source Code Pro"/>
                <a:ea typeface="Source Code Pro"/>
                <a:cs typeface="Source Code Pro"/>
                <a:sym typeface="Source Code Pro"/>
              </a:rPr>
              <a:t>5</a:t>
            </a:r>
            <a:r>
              <a:rPr lang="en" sz="1000">
                <a:solidFill>
                  <a:srgbClr val="F8F8F2"/>
                </a:solidFill>
                <a:latin typeface="Source Code Pro"/>
                <a:ea typeface="Source Code Pro"/>
                <a:cs typeface="Source Code Pro"/>
                <a:sym typeface="Source Code Pro"/>
              </a:rPr>
              <a:t> </a:t>
            </a:r>
            <a:r>
              <a:rPr lang="en" sz="1000">
                <a:solidFill>
                  <a:srgbClr val="FF5370"/>
                </a:solidFill>
                <a:latin typeface="Source Code Pro"/>
                <a:ea typeface="Source Code Pro"/>
                <a:cs typeface="Source Code Pro"/>
                <a:sym typeface="Source Code Pro"/>
              </a:rPr>
              <a:t>&lt;/div&gt;</a:t>
            </a:r>
            <a:endParaRPr sz="1000">
              <a:solidFill>
                <a:srgbClr val="FF5370"/>
              </a:solidFill>
              <a:latin typeface="Source Code Pro"/>
              <a:ea typeface="Source Code Pro"/>
              <a:cs typeface="Source Code Pro"/>
              <a:sym typeface="Source Code Pro"/>
            </a:endParaRPr>
          </a:p>
        </p:txBody>
      </p:sp>
      <p:sp>
        <p:nvSpPr>
          <p:cNvPr id="178" name="Google Shape;178;p26"/>
          <p:cNvSpPr txBox="1"/>
          <p:nvPr/>
        </p:nvSpPr>
        <p:spPr>
          <a:xfrm>
            <a:off x="739100" y="3908100"/>
            <a:ext cx="65184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Karla"/>
                <a:ea typeface="Karla"/>
                <a:cs typeface="Karla"/>
                <a:sym typeface="Karla"/>
              </a:rPr>
              <a:t>Avec l’exemple ci-dessus le bloc du milieu va occuper </a:t>
            </a:r>
            <a:r>
              <a:rPr b="1" lang="en" sz="1700">
                <a:latin typeface="Karla"/>
                <a:ea typeface="Karla"/>
                <a:cs typeface="Karla"/>
                <a:sym typeface="Karla"/>
              </a:rPr>
              <a:t>6 grilles</a:t>
            </a:r>
            <a:r>
              <a:rPr lang="en" sz="1700">
                <a:latin typeface="Karla"/>
                <a:ea typeface="Karla"/>
                <a:cs typeface="Karla"/>
                <a:sym typeface="Karla"/>
              </a:rPr>
              <a:t> et les 2 autres vont se partager à parts égales les 6 grilles restantes.Si l’on retire </a:t>
            </a:r>
            <a:r>
              <a:rPr b="1" lang="en" sz="1700">
                <a:latin typeface="Karla"/>
                <a:ea typeface="Karla"/>
                <a:cs typeface="Karla"/>
                <a:sym typeface="Karla"/>
              </a:rPr>
              <a:t>-6</a:t>
            </a:r>
            <a:r>
              <a:rPr lang="en" sz="1700">
                <a:latin typeface="Karla"/>
                <a:ea typeface="Karla"/>
                <a:cs typeface="Karla"/>
                <a:sym typeface="Karla"/>
              </a:rPr>
              <a:t> les 3 </a:t>
            </a:r>
            <a:r>
              <a:rPr lang="en" sz="1700">
                <a:latin typeface="Karla"/>
                <a:ea typeface="Karla"/>
                <a:cs typeface="Karla"/>
                <a:sym typeface="Karla"/>
              </a:rPr>
              <a:t>blocs</a:t>
            </a:r>
            <a:r>
              <a:rPr lang="en" sz="1700">
                <a:latin typeface="Karla"/>
                <a:ea typeface="Karla"/>
                <a:cs typeface="Karla"/>
                <a:sym typeface="Karla"/>
              </a:rPr>
              <a:t> </a:t>
            </a:r>
            <a:r>
              <a:rPr lang="en" sz="1700">
                <a:latin typeface="Karla"/>
                <a:ea typeface="Karla"/>
                <a:cs typeface="Karla"/>
                <a:sym typeface="Karla"/>
              </a:rPr>
              <a:t>occupent</a:t>
            </a:r>
            <a:r>
              <a:rPr lang="en" sz="1700">
                <a:latin typeface="Karla"/>
                <a:ea typeface="Karla"/>
                <a:cs typeface="Karla"/>
                <a:sym typeface="Karla"/>
              </a:rPr>
              <a:t> alors </a:t>
            </a:r>
            <a:r>
              <a:rPr b="1" lang="en" sz="1700">
                <a:latin typeface="Karla"/>
                <a:ea typeface="Karla"/>
                <a:cs typeface="Karla"/>
                <a:sym typeface="Karla"/>
              </a:rPr>
              <a:t>4 grilles(12/3)</a:t>
            </a:r>
            <a:r>
              <a:rPr lang="en" sz="1700">
                <a:latin typeface="Karla"/>
                <a:ea typeface="Karla"/>
                <a:cs typeface="Karla"/>
                <a:sym typeface="Karla"/>
              </a:rPr>
              <a:t>.</a:t>
            </a:r>
            <a:endParaRPr b="1" sz="1700">
              <a:solidFill>
                <a:schemeClr val="dk2"/>
              </a:solidFill>
              <a:highlight>
                <a:srgbClr val="FFFFFF"/>
              </a:highlight>
              <a:latin typeface="Karla"/>
              <a:ea typeface="Karla"/>
              <a:cs typeface="Karla"/>
              <a:sym typeface="Karl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82" name="Shape 182"/>
        <p:cNvGrpSpPr/>
        <p:nvPr/>
      </p:nvGrpSpPr>
      <p:grpSpPr>
        <a:xfrm>
          <a:off x="0" y="0"/>
          <a:ext cx="0" cy="0"/>
          <a:chOff x="0" y="0"/>
          <a:chExt cx="0" cy="0"/>
        </a:xfrm>
      </p:grpSpPr>
      <p:sp>
        <p:nvSpPr>
          <p:cNvPr id="183" name="Google Shape;183;p27"/>
          <p:cNvSpPr txBox="1"/>
          <p:nvPr>
            <p:ph type="title"/>
          </p:nvPr>
        </p:nvSpPr>
        <p:spPr>
          <a:xfrm>
            <a:off x="739100" y="658425"/>
            <a:ext cx="66342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Karla"/>
                <a:ea typeface="Karla"/>
                <a:cs typeface="Karla"/>
                <a:sym typeface="Karla"/>
              </a:rPr>
              <a:t>Options de grille basées sur les breakpoints</a:t>
            </a:r>
            <a:endParaRPr sz="2400">
              <a:solidFill>
                <a:srgbClr val="E2001A"/>
              </a:solidFill>
              <a:latin typeface="Karla"/>
              <a:ea typeface="Karla"/>
              <a:cs typeface="Karla"/>
              <a:sym typeface="Karla"/>
            </a:endParaRPr>
          </a:p>
        </p:txBody>
      </p:sp>
      <p:sp>
        <p:nvSpPr>
          <p:cNvPr id="184" name="Google Shape;184;p2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5" name="Google Shape;185;p27"/>
          <p:cNvSpPr txBox="1"/>
          <p:nvPr/>
        </p:nvSpPr>
        <p:spPr>
          <a:xfrm>
            <a:off x="653025" y="1358050"/>
            <a:ext cx="6518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latin typeface="Karla"/>
              <a:ea typeface="Karla"/>
              <a:cs typeface="Karla"/>
              <a:sym typeface="Karla"/>
            </a:endParaRPr>
          </a:p>
          <a:p>
            <a:pPr indent="0" lvl="0" marL="457200" rtl="0" algn="l">
              <a:lnSpc>
                <a:spcPct val="100000"/>
              </a:lnSpc>
              <a:spcBef>
                <a:spcPts val="0"/>
              </a:spcBef>
              <a:spcAft>
                <a:spcPts val="2200"/>
              </a:spcAft>
              <a:buNone/>
            </a:pPr>
            <a:r>
              <a:t/>
            </a:r>
            <a:endParaRPr b="1" sz="1700">
              <a:solidFill>
                <a:schemeClr val="dk2"/>
              </a:solidFill>
              <a:highlight>
                <a:srgbClr val="FFFFFF"/>
              </a:highlight>
              <a:latin typeface="Karla"/>
              <a:ea typeface="Karla"/>
              <a:cs typeface="Karla"/>
              <a:sym typeface="Karla"/>
            </a:endParaRPr>
          </a:p>
        </p:txBody>
      </p:sp>
      <p:sp>
        <p:nvSpPr>
          <p:cNvPr id="186" name="Google Shape;186;p27"/>
          <p:cNvSpPr txBox="1"/>
          <p:nvPr/>
        </p:nvSpPr>
        <p:spPr>
          <a:xfrm>
            <a:off x="653025" y="1358050"/>
            <a:ext cx="6518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Karla"/>
                <a:ea typeface="Karla"/>
                <a:cs typeface="Karla"/>
                <a:sym typeface="Karla"/>
              </a:rPr>
              <a:t>Bootstrap utilise un système à 12 grilles, ce qui rend très le calcul des proportions pour chaque bloc.</a:t>
            </a:r>
            <a:endParaRPr b="1" sz="1700">
              <a:solidFill>
                <a:schemeClr val="dk2"/>
              </a:solidFill>
              <a:highlight>
                <a:srgbClr val="FFFFFF"/>
              </a:highlight>
              <a:latin typeface="Karla"/>
              <a:ea typeface="Karla"/>
              <a:cs typeface="Karla"/>
              <a:sym typeface="Karla"/>
            </a:endParaRPr>
          </a:p>
        </p:txBody>
      </p:sp>
      <p:pic>
        <p:nvPicPr>
          <p:cNvPr id="187" name="Google Shape;187;p27"/>
          <p:cNvPicPr preferRelativeResize="0"/>
          <p:nvPr/>
        </p:nvPicPr>
        <p:blipFill>
          <a:blip r:embed="rId3">
            <a:alphaModFix/>
          </a:blip>
          <a:stretch>
            <a:fillRect/>
          </a:stretch>
        </p:blipFill>
        <p:spPr>
          <a:xfrm>
            <a:off x="368250" y="2189900"/>
            <a:ext cx="6848199" cy="26140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91" name="Shape 191"/>
        <p:cNvGrpSpPr/>
        <p:nvPr/>
      </p:nvGrpSpPr>
      <p:grpSpPr>
        <a:xfrm>
          <a:off x="0" y="0"/>
          <a:ext cx="0" cy="0"/>
          <a:chOff x="0" y="0"/>
          <a:chExt cx="0" cy="0"/>
        </a:xfrm>
      </p:grpSpPr>
      <p:sp>
        <p:nvSpPr>
          <p:cNvPr id="192" name="Google Shape;192;p2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3" name="Google Shape;193;p28"/>
          <p:cNvSpPr txBox="1"/>
          <p:nvPr/>
        </p:nvSpPr>
        <p:spPr>
          <a:xfrm>
            <a:off x="653025" y="1358050"/>
            <a:ext cx="6518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latin typeface="Karla"/>
              <a:ea typeface="Karla"/>
              <a:cs typeface="Karla"/>
              <a:sym typeface="Karla"/>
            </a:endParaRPr>
          </a:p>
          <a:p>
            <a:pPr indent="0" lvl="0" marL="457200" rtl="0" algn="l">
              <a:lnSpc>
                <a:spcPct val="100000"/>
              </a:lnSpc>
              <a:spcBef>
                <a:spcPts val="0"/>
              </a:spcBef>
              <a:spcAft>
                <a:spcPts val="2200"/>
              </a:spcAft>
              <a:buNone/>
            </a:pPr>
            <a:r>
              <a:t/>
            </a:r>
            <a:endParaRPr b="1" sz="1700">
              <a:solidFill>
                <a:schemeClr val="dk2"/>
              </a:solidFill>
              <a:highlight>
                <a:srgbClr val="FFFFFF"/>
              </a:highlight>
              <a:latin typeface="Karla"/>
              <a:ea typeface="Karla"/>
              <a:cs typeface="Karla"/>
              <a:sym typeface="Karla"/>
            </a:endParaRPr>
          </a:p>
        </p:txBody>
      </p:sp>
      <p:sp>
        <p:nvSpPr>
          <p:cNvPr id="194" name="Google Shape;194;p28"/>
          <p:cNvSpPr txBox="1"/>
          <p:nvPr/>
        </p:nvSpPr>
        <p:spPr>
          <a:xfrm>
            <a:off x="653025" y="2192125"/>
            <a:ext cx="6518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Karla"/>
                <a:ea typeface="Karla"/>
                <a:cs typeface="Karla"/>
                <a:sym typeface="Karla"/>
              </a:rPr>
              <a:t>Pour en savoir plus : </a:t>
            </a:r>
            <a:r>
              <a:rPr lang="en" sz="2100" u="sng">
                <a:solidFill>
                  <a:schemeClr val="hlink"/>
                </a:solidFill>
                <a:latin typeface="Karla"/>
                <a:ea typeface="Karla"/>
                <a:cs typeface="Karla"/>
                <a:sym typeface="Karla"/>
                <a:hlinkClick r:id="rId3"/>
              </a:rPr>
              <a:t>https://getbootstrap.com/docs/5.2/layout/grid/</a:t>
            </a:r>
            <a:endParaRPr b="1" sz="2100">
              <a:solidFill>
                <a:schemeClr val="dk2"/>
              </a:solidFill>
              <a:highlight>
                <a:srgbClr val="FFFFFF"/>
              </a:highlight>
              <a:latin typeface="Karla"/>
              <a:ea typeface="Karla"/>
              <a:cs typeface="Karla"/>
              <a:sym typeface="Karl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98" name="Shape 198"/>
        <p:cNvGrpSpPr/>
        <p:nvPr/>
      </p:nvGrpSpPr>
      <p:grpSpPr>
        <a:xfrm>
          <a:off x="0" y="0"/>
          <a:ext cx="0" cy="0"/>
          <a:chOff x="0" y="0"/>
          <a:chExt cx="0" cy="0"/>
        </a:xfrm>
      </p:grpSpPr>
      <p:sp>
        <p:nvSpPr>
          <p:cNvPr id="199" name="Google Shape;199;p29"/>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solidFill>
                  <a:srgbClr val="E2001A"/>
                </a:solidFill>
                <a:latin typeface="Karla"/>
                <a:ea typeface="Karla"/>
                <a:cs typeface="Karla"/>
                <a:sym typeface="Karla"/>
              </a:rPr>
              <a:t>3</a:t>
            </a:r>
            <a:r>
              <a:rPr lang="en" sz="7200">
                <a:solidFill>
                  <a:srgbClr val="E2001A"/>
                </a:solidFill>
                <a:latin typeface="Karla"/>
                <a:ea typeface="Karla"/>
                <a:cs typeface="Karla"/>
                <a:sym typeface="Karla"/>
              </a:rPr>
              <a:t>.</a:t>
            </a:r>
            <a:endParaRPr sz="7200">
              <a:solidFill>
                <a:srgbClr val="E2001A"/>
              </a:solidFill>
              <a:latin typeface="Karla"/>
              <a:ea typeface="Karla"/>
              <a:cs typeface="Karla"/>
              <a:sym typeface="Karla"/>
            </a:endParaRPr>
          </a:p>
          <a:p>
            <a:pPr indent="0" lvl="0" marL="0" rtl="0" algn="l">
              <a:spcBef>
                <a:spcPts val="0"/>
              </a:spcBef>
              <a:spcAft>
                <a:spcPts val="0"/>
              </a:spcAft>
              <a:buNone/>
            </a:pPr>
            <a:r>
              <a:rPr lang="en">
                <a:solidFill>
                  <a:srgbClr val="434343"/>
                </a:solidFill>
                <a:latin typeface="Karla"/>
                <a:ea typeface="Karla"/>
                <a:cs typeface="Karla"/>
                <a:sym typeface="Karla"/>
              </a:rPr>
              <a:t>Tableaux</a:t>
            </a:r>
            <a:endParaRPr>
              <a:solidFill>
                <a:srgbClr val="434343"/>
              </a:solidFill>
              <a:latin typeface="Karla"/>
              <a:ea typeface="Karla"/>
              <a:cs typeface="Karla"/>
              <a:sym typeface="Karla"/>
            </a:endParaRPr>
          </a:p>
        </p:txBody>
      </p:sp>
      <p:sp>
        <p:nvSpPr>
          <p:cNvPr id="200" name="Google Shape;200;p2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04" name="Shape 204"/>
        <p:cNvGrpSpPr/>
        <p:nvPr/>
      </p:nvGrpSpPr>
      <p:grpSpPr>
        <a:xfrm>
          <a:off x="0" y="0"/>
          <a:ext cx="0" cy="0"/>
          <a:chOff x="0" y="0"/>
          <a:chExt cx="0" cy="0"/>
        </a:xfrm>
      </p:grpSpPr>
      <p:sp>
        <p:nvSpPr>
          <p:cNvPr id="205" name="Google Shape;205;p30"/>
          <p:cNvSpPr txBox="1"/>
          <p:nvPr>
            <p:ph type="title"/>
          </p:nvPr>
        </p:nvSpPr>
        <p:spPr>
          <a:xfrm>
            <a:off x="739100" y="658425"/>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Karla"/>
                <a:ea typeface="Karla"/>
                <a:cs typeface="Karla"/>
                <a:sym typeface="Karla"/>
              </a:rPr>
              <a:t>tableaux</a:t>
            </a:r>
            <a:endParaRPr sz="2400">
              <a:solidFill>
                <a:srgbClr val="E2001A"/>
              </a:solidFill>
              <a:latin typeface="Karla"/>
              <a:ea typeface="Karla"/>
              <a:cs typeface="Karla"/>
              <a:sym typeface="Karla"/>
            </a:endParaRPr>
          </a:p>
        </p:txBody>
      </p:sp>
      <p:sp>
        <p:nvSpPr>
          <p:cNvPr id="206" name="Google Shape;206;p3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7" name="Google Shape;207;p30"/>
          <p:cNvSpPr txBox="1"/>
          <p:nvPr/>
        </p:nvSpPr>
        <p:spPr>
          <a:xfrm>
            <a:off x="653025" y="1358050"/>
            <a:ext cx="6518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Karla"/>
                <a:ea typeface="Karla"/>
                <a:cs typeface="Karla"/>
                <a:sym typeface="Karla"/>
              </a:rPr>
              <a:t>Pour pouvoir appliquer les classes des tableaux, il faut premièrement appliquer une classe table à </a:t>
            </a:r>
            <a:r>
              <a:rPr lang="en" sz="1700">
                <a:latin typeface="Karla"/>
                <a:ea typeface="Karla"/>
                <a:cs typeface="Karla"/>
                <a:sym typeface="Karla"/>
              </a:rPr>
              <a:t>l'élément</a:t>
            </a:r>
            <a:r>
              <a:rPr lang="en" sz="1700">
                <a:latin typeface="Karla"/>
                <a:ea typeface="Karla"/>
                <a:cs typeface="Karla"/>
                <a:sym typeface="Karla"/>
              </a:rPr>
              <a:t> parent</a:t>
            </a:r>
            <a:r>
              <a:rPr lang="en" sz="1700">
                <a:latin typeface="Karla"/>
                <a:ea typeface="Karla"/>
                <a:cs typeface="Karla"/>
                <a:sym typeface="Karla"/>
              </a:rPr>
              <a:t>.</a:t>
            </a:r>
            <a:endParaRPr b="1" sz="1700">
              <a:solidFill>
                <a:schemeClr val="dk2"/>
              </a:solidFill>
              <a:highlight>
                <a:srgbClr val="FFFFFF"/>
              </a:highlight>
              <a:latin typeface="Karla"/>
              <a:ea typeface="Karla"/>
              <a:cs typeface="Karla"/>
              <a:sym typeface="Karla"/>
            </a:endParaRPr>
          </a:p>
        </p:txBody>
      </p:sp>
      <p:sp>
        <p:nvSpPr>
          <p:cNvPr id="208" name="Google Shape;208;p30"/>
          <p:cNvSpPr txBox="1"/>
          <p:nvPr/>
        </p:nvSpPr>
        <p:spPr>
          <a:xfrm>
            <a:off x="739100" y="2644300"/>
            <a:ext cx="4489800" cy="393600"/>
          </a:xfrm>
          <a:prstGeom prst="rect">
            <a:avLst/>
          </a:prstGeom>
          <a:solidFill>
            <a:srgbClr val="263238"/>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FFF461"/>
                </a:solidFill>
                <a:latin typeface="Source Code Pro"/>
                <a:ea typeface="Source Code Pro"/>
                <a:cs typeface="Source Code Pro"/>
                <a:sym typeface="Source Code Pro"/>
              </a:rPr>
              <a:t> </a:t>
            </a:r>
            <a:r>
              <a:rPr lang="en">
                <a:solidFill>
                  <a:srgbClr val="537F7E"/>
                </a:solidFill>
                <a:latin typeface="Source Code Pro"/>
                <a:ea typeface="Source Code Pro"/>
                <a:cs typeface="Source Code Pro"/>
                <a:sym typeface="Source Code Pro"/>
              </a:rPr>
              <a:t>1</a:t>
            </a:r>
            <a:r>
              <a:rPr lang="en">
                <a:solidFill>
                  <a:srgbClr val="FFF461"/>
                </a:solidFill>
                <a:latin typeface="Source Code Pro"/>
                <a:ea typeface="Source Code Pro"/>
                <a:cs typeface="Source Code Pro"/>
                <a:sym typeface="Source Code Pro"/>
              </a:rPr>
              <a:t> </a:t>
            </a:r>
            <a:r>
              <a:rPr lang="en">
                <a:solidFill>
                  <a:srgbClr val="FF5370"/>
                </a:solidFill>
                <a:latin typeface="Source Code Pro"/>
                <a:ea typeface="Source Code Pro"/>
                <a:cs typeface="Source Code Pro"/>
                <a:sym typeface="Source Code Pro"/>
              </a:rPr>
              <a:t>&lt;table</a:t>
            </a:r>
            <a:r>
              <a:rPr lang="en">
                <a:solidFill>
                  <a:srgbClr val="FFF461"/>
                </a:solidFill>
                <a:latin typeface="Source Code Pro"/>
                <a:ea typeface="Source Code Pro"/>
                <a:cs typeface="Source Code Pro"/>
                <a:sym typeface="Source Code Pro"/>
              </a:rPr>
              <a:t> </a:t>
            </a:r>
            <a:r>
              <a:rPr lang="en">
                <a:solidFill>
                  <a:srgbClr val="FFCB6B"/>
                </a:solidFill>
                <a:latin typeface="Source Code Pro"/>
                <a:ea typeface="Source Code Pro"/>
                <a:cs typeface="Source Code Pro"/>
                <a:sym typeface="Source Code Pro"/>
              </a:rPr>
              <a:t>class</a:t>
            </a:r>
            <a:r>
              <a:rPr lang="en">
                <a:solidFill>
                  <a:srgbClr val="E9EDED"/>
                </a:solidFill>
                <a:latin typeface="Source Code Pro"/>
                <a:ea typeface="Source Code Pro"/>
                <a:cs typeface="Source Code Pro"/>
                <a:sym typeface="Source Code Pro"/>
              </a:rPr>
              <a:t>=</a:t>
            </a:r>
            <a:r>
              <a:rPr lang="en">
                <a:solidFill>
                  <a:srgbClr val="C3E88D"/>
                </a:solidFill>
                <a:latin typeface="Source Code Pro"/>
                <a:ea typeface="Source Code Pro"/>
                <a:cs typeface="Source Code Pro"/>
                <a:sym typeface="Source Code Pro"/>
              </a:rPr>
              <a:t>"table"</a:t>
            </a:r>
            <a:r>
              <a:rPr lang="en">
                <a:solidFill>
                  <a:srgbClr val="FF5370"/>
                </a:solidFill>
                <a:latin typeface="Source Code Pro"/>
                <a:ea typeface="Source Code Pro"/>
                <a:cs typeface="Source Code Pro"/>
                <a:sym typeface="Source Code Pro"/>
              </a:rPr>
              <a:t>&gt;&lt;/table&gt;</a:t>
            </a:r>
            <a:endParaRPr>
              <a:solidFill>
                <a:srgbClr val="FF5370"/>
              </a:solidFill>
              <a:latin typeface="Source Code Pro"/>
              <a:ea typeface="Source Code Pro"/>
              <a:cs typeface="Source Code Pro"/>
              <a:sym typeface="Source Code Pro"/>
            </a:endParaRPr>
          </a:p>
        </p:txBody>
      </p:sp>
      <p:sp>
        <p:nvSpPr>
          <p:cNvPr id="209" name="Google Shape;209;p30"/>
          <p:cNvSpPr txBox="1"/>
          <p:nvPr/>
        </p:nvSpPr>
        <p:spPr>
          <a:xfrm>
            <a:off x="739100" y="3868925"/>
            <a:ext cx="6518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Karla"/>
                <a:ea typeface="Karla"/>
                <a:cs typeface="Karla"/>
                <a:sym typeface="Karla"/>
              </a:rPr>
              <a:t>Pour en savoir plus : </a:t>
            </a:r>
            <a:r>
              <a:rPr lang="en" sz="1700" u="sng">
                <a:solidFill>
                  <a:schemeClr val="hlink"/>
                </a:solidFill>
                <a:latin typeface="Karla"/>
                <a:ea typeface="Karla"/>
                <a:cs typeface="Karla"/>
                <a:sym typeface="Karla"/>
                <a:hlinkClick r:id="rId3"/>
              </a:rPr>
              <a:t>https://getbootstrap.com/docs/5.2/content/tables/</a:t>
            </a:r>
            <a:endParaRPr b="1" sz="1700">
              <a:solidFill>
                <a:schemeClr val="dk2"/>
              </a:solidFill>
              <a:highlight>
                <a:srgbClr val="FFFFFF"/>
              </a:highlight>
              <a:latin typeface="Karla"/>
              <a:ea typeface="Karla"/>
              <a:cs typeface="Karla"/>
              <a:sym typeface="Karl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13" name="Shape 213"/>
        <p:cNvGrpSpPr/>
        <p:nvPr/>
      </p:nvGrpSpPr>
      <p:grpSpPr>
        <a:xfrm>
          <a:off x="0" y="0"/>
          <a:ext cx="0" cy="0"/>
          <a:chOff x="0" y="0"/>
          <a:chExt cx="0" cy="0"/>
        </a:xfrm>
      </p:grpSpPr>
      <p:sp>
        <p:nvSpPr>
          <p:cNvPr id="214" name="Google Shape;214;p31"/>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solidFill>
                  <a:srgbClr val="E2001A"/>
                </a:solidFill>
                <a:latin typeface="Karla"/>
                <a:ea typeface="Karla"/>
                <a:cs typeface="Karla"/>
                <a:sym typeface="Karla"/>
              </a:rPr>
              <a:t>4</a:t>
            </a:r>
            <a:r>
              <a:rPr lang="en" sz="7200">
                <a:solidFill>
                  <a:srgbClr val="E2001A"/>
                </a:solidFill>
                <a:latin typeface="Karla"/>
                <a:ea typeface="Karla"/>
                <a:cs typeface="Karla"/>
                <a:sym typeface="Karla"/>
              </a:rPr>
              <a:t>.</a:t>
            </a:r>
            <a:endParaRPr sz="7200">
              <a:solidFill>
                <a:srgbClr val="E2001A"/>
              </a:solidFill>
              <a:latin typeface="Karla"/>
              <a:ea typeface="Karla"/>
              <a:cs typeface="Karla"/>
              <a:sym typeface="Karla"/>
            </a:endParaRPr>
          </a:p>
          <a:p>
            <a:pPr indent="0" lvl="0" marL="0" rtl="0" algn="l">
              <a:spcBef>
                <a:spcPts val="0"/>
              </a:spcBef>
              <a:spcAft>
                <a:spcPts val="0"/>
              </a:spcAft>
              <a:buNone/>
            </a:pPr>
            <a:r>
              <a:rPr lang="en">
                <a:solidFill>
                  <a:srgbClr val="434343"/>
                </a:solidFill>
                <a:latin typeface="Karla"/>
                <a:ea typeface="Karla"/>
                <a:cs typeface="Karla"/>
                <a:sym typeface="Karla"/>
              </a:rPr>
              <a:t>Formulaires</a:t>
            </a:r>
            <a:endParaRPr>
              <a:solidFill>
                <a:srgbClr val="434343"/>
              </a:solidFill>
              <a:latin typeface="Karla"/>
              <a:ea typeface="Karla"/>
              <a:cs typeface="Karla"/>
              <a:sym typeface="Karla"/>
            </a:endParaRPr>
          </a:p>
        </p:txBody>
      </p:sp>
      <p:sp>
        <p:nvSpPr>
          <p:cNvPr id="215" name="Google Shape;215;p3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19" name="Shape 219"/>
        <p:cNvGrpSpPr/>
        <p:nvPr/>
      </p:nvGrpSpPr>
      <p:grpSpPr>
        <a:xfrm>
          <a:off x="0" y="0"/>
          <a:ext cx="0" cy="0"/>
          <a:chOff x="0" y="0"/>
          <a:chExt cx="0" cy="0"/>
        </a:xfrm>
      </p:grpSpPr>
      <p:sp>
        <p:nvSpPr>
          <p:cNvPr id="220" name="Google Shape;220;p32"/>
          <p:cNvSpPr txBox="1"/>
          <p:nvPr>
            <p:ph type="title"/>
          </p:nvPr>
        </p:nvSpPr>
        <p:spPr>
          <a:xfrm>
            <a:off x="739100" y="658425"/>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Karla"/>
                <a:ea typeface="Karla"/>
                <a:cs typeface="Karla"/>
                <a:sym typeface="Karla"/>
              </a:rPr>
              <a:t>Formulaires</a:t>
            </a:r>
            <a:endParaRPr sz="2400">
              <a:solidFill>
                <a:srgbClr val="E2001A"/>
              </a:solidFill>
              <a:latin typeface="Karla"/>
              <a:ea typeface="Karla"/>
              <a:cs typeface="Karla"/>
              <a:sym typeface="Karla"/>
            </a:endParaRPr>
          </a:p>
        </p:txBody>
      </p:sp>
      <p:sp>
        <p:nvSpPr>
          <p:cNvPr id="221" name="Google Shape;221;p3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2" name="Google Shape;222;p32"/>
          <p:cNvSpPr txBox="1"/>
          <p:nvPr/>
        </p:nvSpPr>
        <p:spPr>
          <a:xfrm>
            <a:off x="653025" y="1358050"/>
            <a:ext cx="6735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Karla"/>
                <a:ea typeface="Karla"/>
                <a:cs typeface="Karla"/>
                <a:sym typeface="Karla"/>
              </a:rPr>
              <a:t>Pour appliquer aux champs d’un formulaire les classes bootstrap,  il y a principalement 3 classes:</a:t>
            </a:r>
            <a:endParaRPr>
              <a:latin typeface="Karla"/>
              <a:ea typeface="Karla"/>
              <a:cs typeface="Karla"/>
              <a:sym typeface="Karla"/>
            </a:endParaRPr>
          </a:p>
          <a:p>
            <a:pPr indent="0" lvl="0" marL="0" rtl="0" algn="l">
              <a:spcBef>
                <a:spcPts val="0"/>
              </a:spcBef>
              <a:spcAft>
                <a:spcPts val="0"/>
              </a:spcAft>
              <a:buNone/>
            </a:pPr>
            <a:r>
              <a:t/>
            </a:r>
            <a:endParaRPr>
              <a:latin typeface="Karla"/>
              <a:ea typeface="Karla"/>
              <a:cs typeface="Karla"/>
              <a:sym typeface="Karla"/>
            </a:endParaRPr>
          </a:p>
          <a:p>
            <a:pPr indent="-317500" lvl="0" marL="457200" rtl="0" algn="l">
              <a:spcBef>
                <a:spcPts val="0"/>
              </a:spcBef>
              <a:spcAft>
                <a:spcPts val="0"/>
              </a:spcAft>
              <a:buSzPts val="1400"/>
              <a:buFont typeface="Karla"/>
              <a:buChar char="❏"/>
            </a:pPr>
            <a:r>
              <a:rPr lang="en">
                <a:latin typeface="Karla"/>
                <a:ea typeface="Karla"/>
                <a:cs typeface="Karla"/>
                <a:sym typeface="Karla"/>
              </a:rPr>
              <a:t>form-label : Pour les </a:t>
            </a:r>
            <a:r>
              <a:rPr lang="en">
                <a:solidFill>
                  <a:srgbClr val="FF5370"/>
                </a:solidFill>
                <a:highlight>
                  <a:srgbClr val="263238"/>
                </a:highlight>
                <a:latin typeface="Source Code Pro"/>
                <a:ea typeface="Source Code Pro"/>
                <a:cs typeface="Source Code Pro"/>
                <a:sym typeface="Source Code Pro"/>
              </a:rPr>
              <a:t>&lt;label</a:t>
            </a:r>
            <a:r>
              <a:rPr lang="en">
                <a:highlight>
                  <a:srgbClr val="263238"/>
                </a:highlight>
                <a:latin typeface="Source Code Pro"/>
                <a:ea typeface="Source Code Pro"/>
                <a:cs typeface="Source Code Pro"/>
                <a:sym typeface="Source Code Pro"/>
              </a:rPr>
              <a:t> </a:t>
            </a:r>
            <a:r>
              <a:rPr lang="en">
                <a:solidFill>
                  <a:srgbClr val="FFCB6B"/>
                </a:solidFill>
                <a:highlight>
                  <a:srgbClr val="263238"/>
                </a:highlight>
                <a:latin typeface="Source Code Pro"/>
                <a:ea typeface="Source Code Pro"/>
                <a:cs typeface="Source Code Pro"/>
                <a:sym typeface="Source Code Pro"/>
              </a:rPr>
              <a:t>class</a:t>
            </a:r>
            <a:r>
              <a:rPr lang="en">
                <a:solidFill>
                  <a:srgbClr val="E9EDED"/>
                </a:solidFill>
                <a:highlight>
                  <a:srgbClr val="263238"/>
                </a:highlight>
                <a:latin typeface="Source Code Pro"/>
                <a:ea typeface="Source Code Pro"/>
                <a:cs typeface="Source Code Pro"/>
                <a:sym typeface="Source Code Pro"/>
              </a:rPr>
              <a:t>=</a:t>
            </a:r>
            <a:r>
              <a:rPr lang="en">
                <a:solidFill>
                  <a:srgbClr val="C3E88D"/>
                </a:solidFill>
                <a:highlight>
                  <a:srgbClr val="263238"/>
                </a:highlight>
                <a:latin typeface="Source Code Pro"/>
                <a:ea typeface="Source Code Pro"/>
                <a:cs typeface="Source Code Pro"/>
                <a:sym typeface="Source Code Pro"/>
              </a:rPr>
              <a:t>”form-label”</a:t>
            </a:r>
            <a:r>
              <a:rPr lang="en">
                <a:solidFill>
                  <a:srgbClr val="FF5370"/>
                </a:solidFill>
                <a:highlight>
                  <a:srgbClr val="263238"/>
                </a:highlight>
                <a:latin typeface="Source Code Pro"/>
                <a:ea typeface="Source Code Pro"/>
                <a:cs typeface="Source Code Pro"/>
                <a:sym typeface="Source Code Pro"/>
              </a:rPr>
              <a:t>&gt;</a:t>
            </a:r>
            <a:r>
              <a:rPr lang="en">
                <a:solidFill>
                  <a:srgbClr val="E9EDED"/>
                </a:solidFill>
                <a:highlight>
                  <a:srgbClr val="263238"/>
                </a:highlight>
                <a:latin typeface="Source Code Pro"/>
                <a:ea typeface="Source Code Pro"/>
                <a:cs typeface="Source Code Pro"/>
                <a:sym typeface="Source Code Pro"/>
              </a:rPr>
              <a:t>...</a:t>
            </a:r>
            <a:r>
              <a:rPr lang="en">
                <a:solidFill>
                  <a:srgbClr val="FF5370"/>
                </a:solidFill>
                <a:highlight>
                  <a:srgbClr val="263238"/>
                </a:highlight>
                <a:latin typeface="Source Code Pro"/>
                <a:ea typeface="Source Code Pro"/>
                <a:cs typeface="Source Code Pro"/>
                <a:sym typeface="Source Code Pro"/>
              </a:rPr>
              <a:t>&lt;/label&gt;</a:t>
            </a:r>
            <a:br>
              <a:rPr lang="en">
                <a:solidFill>
                  <a:srgbClr val="FF5370"/>
                </a:solidFill>
                <a:highlight>
                  <a:srgbClr val="263238"/>
                </a:highlight>
                <a:latin typeface="Source Code Pro"/>
                <a:ea typeface="Source Code Pro"/>
                <a:cs typeface="Source Code Pro"/>
                <a:sym typeface="Source Code Pro"/>
              </a:rPr>
            </a:br>
            <a:endParaRPr>
              <a:solidFill>
                <a:srgbClr val="FF5370"/>
              </a:solidFill>
              <a:highlight>
                <a:srgbClr val="263238"/>
              </a:highlight>
              <a:latin typeface="Source Code Pro"/>
              <a:ea typeface="Source Code Pro"/>
              <a:cs typeface="Source Code Pro"/>
              <a:sym typeface="Source Code Pro"/>
            </a:endParaRPr>
          </a:p>
          <a:p>
            <a:pPr indent="-317500" lvl="0" marL="457200" rtl="0" algn="l">
              <a:spcBef>
                <a:spcPts val="0"/>
              </a:spcBef>
              <a:spcAft>
                <a:spcPts val="0"/>
              </a:spcAft>
              <a:buSzPts val="1400"/>
              <a:buFont typeface="Karla"/>
              <a:buChar char="❏"/>
            </a:pPr>
            <a:r>
              <a:rPr lang="en">
                <a:latin typeface="Karla"/>
                <a:ea typeface="Karla"/>
                <a:cs typeface="Karla"/>
                <a:sym typeface="Karla"/>
              </a:rPr>
              <a:t>f</a:t>
            </a:r>
            <a:r>
              <a:rPr lang="en">
                <a:latin typeface="Karla"/>
                <a:ea typeface="Karla"/>
                <a:cs typeface="Karla"/>
                <a:sym typeface="Karla"/>
              </a:rPr>
              <a:t>orm-control : Pour les champs </a:t>
            </a:r>
            <a:r>
              <a:rPr lang="en">
                <a:solidFill>
                  <a:srgbClr val="FF5370"/>
                </a:solidFill>
                <a:highlight>
                  <a:srgbClr val="263238"/>
                </a:highlight>
                <a:latin typeface="Source Code Pro"/>
                <a:ea typeface="Source Code Pro"/>
                <a:cs typeface="Source Code Pro"/>
                <a:sym typeface="Source Code Pro"/>
              </a:rPr>
              <a:t>&lt;input</a:t>
            </a:r>
            <a:r>
              <a:rPr lang="en">
                <a:highlight>
                  <a:srgbClr val="263238"/>
                </a:highlight>
                <a:latin typeface="Source Code Pro"/>
                <a:ea typeface="Source Code Pro"/>
                <a:cs typeface="Source Code Pro"/>
                <a:sym typeface="Source Code Pro"/>
              </a:rPr>
              <a:t> </a:t>
            </a:r>
            <a:r>
              <a:rPr lang="en">
                <a:solidFill>
                  <a:srgbClr val="FFCB6B"/>
                </a:solidFill>
                <a:highlight>
                  <a:srgbClr val="263238"/>
                </a:highlight>
                <a:latin typeface="Source Code Pro"/>
                <a:ea typeface="Source Code Pro"/>
                <a:cs typeface="Source Code Pro"/>
                <a:sym typeface="Source Code Pro"/>
              </a:rPr>
              <a:t>class</a:t>
            </a:r>
            <a:r>
              <a:rPr lang="en">
                <a:solidFill>
                  <a:srgbClr val="E9EDED"/>
                </a:solidFill>
                <a:highlight>
                  <a:srgbClr val="263238"/>
                </a:highlight>
                <a:latin typeface="Source Code Pro"/>
                <a:ea typeface="Source Code Pro"/>
                <a:cs typeface="Source Code Pro"/>
                <a:sym typeface="Source Code Pro"/>
              </a:rPr>
              <a:t>=</a:t>
            </a:r>
            <a:r>
              <a:rPr lang="en">
                <a:solidFill>
                  <a:srgbClr val="C3E88D"/>
                </a:solidFill>
                <a:highlight>
                  <a:srgbClr val="263238"/>
                </a:highlight>
                <a:latin typeface="Source Code Pro"/>
                <a:ea typeface="Source Code Pro"/>
                <a:cs typeface="Source Code Pro"/>
                <a:sym typeface="Source Code Pro"/>
              </a:rPr>
              <a:t>”form-control”</a:t>
            </a:r>
            <a:r>
              <a:rPr lang="en">
                <a:highlight>
                  <a:srgbClr val="263238"/>
                </a:highlight>
                <a:latin typeface="Source Code Pro"/>
                <a:ea typeface="Source Code Pro"/>
                <a:cs typeface="Source Code Pro"/>
                <a:sym typeface="Source Code Pro"/>
              </a:rPr>
              <a:t> </a:t>
            </a:r>
            <a:r>
              <a:rPr lang="en">
                <a:solidFill>
                  <a:srgbClr val="FF5370"/>
                </a:solidFill>
                <a:highlight>
                  <a:srgbClr val="263238"/>
                </a:highlight>
                <a:latin typeface="Source Code Pro"/>
                <a:ea typeface="Source Code Pro"/>
                <a:cs typeface="Source Code Pro"/>
                <a:sym typeface="Source Code Pro"/>
              </a:rPr>
              <a:t>/&gt;</a:t>
            </a:r>
            <a:br>
              <a:rPr lang="en">
                <a:solidFill>
                  <a:srgbClr val="FF5370"/>
                </a:solidFill>
                <a:highlight>
                  <a:srgbClr val="263238"/>
                </a:highlight>
                <a:latin typeface="Source Code Pro"/>
                <a:ea typeface="Source Code Pro"/>
                <a:cs typeface="Source Code Pro"/>
                <a:sym typeface="Source Code Pro"/>
              </a:rPr>
            </a:br>
            <a:endParaRPr>
              <a:solidFill>
                <a:srgbClr val="FF5370"/>
              </a:solidFill>
              <a:highlight>
                <a:srgbClr val="263238"/>
              </a:highlight>
              <a:latin typeface="Source Code Pro"/>
              <a:ea typeface="Source Code Pro"/>
              <a:cs typeface="Source Code Pro"/>
              <a:sym typeface="Source Code Pro"/>
            </a:endParaRPr>
          </a:p>
          <a:p>
            <a:pPr indent="-317500" lvl="0" marL="457200" rtl="0" algn="l">
              <a:spcBef>
                <a:spcPts val="0"/>
              </a:spcBef>
              <a:spcAft>
                <a:spcPts val="0"/>
              </a:spcAft>
              <a:buSzPts val="1400"/>
              <a:buFont typeface="Karla"/>
              <a:buChar char="❏"/>
            </a:pPr>
            <a:r>
              <a:rPr lang="en">
                <a:latin typeface="Karla"/>
                <a:ea typeface="Karla"/>
                <a:cs typeface="Karla"/>
                <a:sym typeface="Karla"/>
              </a:rPr>
              <a:t>f</a:t>
            </a:r>
            <a:r>
              <a:rPr lang="en">
                <a:latin typeface="Karla"/>
                <a:ea typeface="Karla"/>
                <a:cs typeface="Karla"/>
                <a:sym typeface="Karla"/>
              </a:rPr>
              <a:t>orm-text : Pour du </a:t>
            </a:r>
            <a:r>
              <a:rPr lang="en">
                <a:latin typeface="Karla"/>
                <a:ea typeface="Karla"/>
                <a:cs typeface="Karla"/>
                <a:sym typeface="Karla"/>
              </a:rPr>
              <a:t>texte</a:t>
            </a:r>
            <a:r>
              <a:rPr lang="en">
                <a:latin typeface="Karla"/>
                <a:ea typeface="Karla"/>
                <a:cs typeface="Karla"/>
                <a:sym typeface="Karla"/>
              </a:rPr>
              <a:t> informatif </a:t>
            </a:r>
            <a:r>
              <a:rPr lang="en">
                <a:solidFill>
                  <a:srgbClr val="FF5370"/>
                </a:solidFill>
                <a:highlight>
                  <a:srgbClr val="263238"/>
                </a:highlight>
                <a:latin typeface="Source Code Pro"/>
                <a:ea typeface="Source Code Pro"/>
                <a:cs typeface="Source Code Pro"/>
                <a:sym typeface="Source Code Pro"/>
              </a:rPr>
              <a:t>&lt;div</a:t>
            </a:r>
            <a:r>
              <a:rPr lang="en">
                <a:highlight>
                  <a:srgbClr val="263238"/>
                </a:highlight>
                <a:latin typeface="Source Code Pro"/>
                <a:ea typeface="Source Code Pro"/>
                <a:cs typeface="Source Code Pro"/>
                <a:sym typeface="Source Code Pro"/>
              </a:rPr>
              <a:t> </a:t>
            </a:r>
            <a:r>
              <a:rPr lang="en">
                <a:solidFill>
                  <a:srgbClr val="FFCB6B"/>
                </a:solidFill>
                <a:highlight>
                  <a:srgbClr val="263238"/>
                </a:highlight>
                <a:latin typeface="Source Code Pro"/>
                <a:ea typeface="Source Code Pro"/>
                <a:cs typeface="Source Code Pro"/>
                <a:sym typeface="Source Code Pro"/>
              </a:rPr>
              <a:t>class</a:t>
            </a:r>
            <a:r>
              <a:rPr lang="en">
                <a:solidFill>
                  <a:srgbClr val="E9EDED"/>
                </a:solidFill>
                <a:highlight>
                  <a:srgbClr val="263238"/>
                </a:highlight>
                <a:latin typeface="Source Code Pro"/>
                <a:ea typeface="Source Code Pro"/>
                <a:cs typeface="Source Code Pro"/>
                <a:sym typeface="Source Code Pro"/>
              </a:rPr>
              <a:t>=</a:t>
            </a:r>
            <a:r>
              <a:rPr lang="en">
                <a:solidFill>
                  <a:srgbClr val="C3E88D"/>
                </a:solidFill>
                <a:highlight>
                  <a:srgbClr val="263238"/>
                </a:highlight>
                <a:latin typeface="Source Code Pro"/>
                <a:ea typeface="Source Code Pro"/>
                <a:cs typeface="Source Code Pro"/>
                <a:sym typeface="Source Code Pro"/>
              </a:rPr>
              <a:t>”form-text”</a:t>
            </a:r>
            <a:r>
              <a:rPr lang="en">
                <a:solidFill>
                  <a:srgbClr val="FF5370"/>
                </a:solidFill>
                <a:highlight>
                  <a:srgbClr val="263238"/>
                </a:highlight>
                <a:latin typeface="Source Code Pro"/>
                <a:ea typeface="Source Code Pro"/>
                <a:cs typeface="Source Code Pro"/>
                <a:sym typeface="Source Code Pro"/>
              </a:rPr>
              <a:t>&gt;&lt;/div&gt;</a:t>
            </a:r>
            <a:endParaRPr>
              <a:solidFill>
                <a:srgbClr val="FF5370"/>
              </a:solidFill>
              <a:highlight>
                <a:srgbClr val="263238"/>
              </a:highlight>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84" name="Shape 84"/>
        <p:cNvGrpSpPr/>
        <p:nvPr/>
      </p:nvGrpSpPr>
      <p:grpSpPr>
        <a:xfrm>
          <a:off x="0" y="0"/>
          <a:ext cx="0" cy="0"/>
          <a:chOff x="0" y="0"/>
          <a:chExt cx="0" cy="0"/>
        </a:xfrm>
      </p:grpSpPr>
      <p:sp>
        <p:nvSpPr>
          <p:cNvPr id="85" name="Google Shape;85;p1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6" name="Google Shape;86;p15"/>
          <p:cNvPicPr preferRelativeResize="0"/>
          <p:nvPr/>
        </p:nvPicPr>
        <p:blipFill>
          <a:blip r:embed="rId3">
            <a:alphaModFix/>
          </a:blip>
          <a:stretch>
            <a:fillRect/>
          </a:stretch>
        </p:blipFill>
        <p:spPr>
          <a:xfrm>
            <a:off x="653025" y="603725"/>
            <a:ext cx="951300" cy="951300"/>
          </a:xfrm>
          <a:prstGeom prst="rect">
            <a:avLst/>
          </a:prstGeom>
          <a:noFill/>
          <a:ln>
            <a:noFill/>
          </a:ln>
        </p:spPr>
      </p:pic>
      <p:sp>
        <p:nvSpPr>
          <p:cNvPr id="87" name="Google Shape;87;p15"/>
          <p:cNvSpPr txBox="1"/>
          <p:nvPr/>
        </p:nvSpPr>
        <p:spPr>
          <a:xfrm>
            <a:off x="644960" y="1539825"/>
            <a:ext cx="7755600" cy="9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latin typeface="Karla"/>
                <a:ea typeface="Karla"/>
                <a:cs typeface="Karla"/>
                <a:sym typeface="Karla"/>
              </a:rPr>
              <a:t>Bootstrap</a:t>
            </a:r>
            <a:endParaRPr b="1" sz="4800">
              <a:solidFill>
                <a:srgbClr val="FFFFFF"/>
              </a:solidFill>
              <a:latin typeface="Karla"/>
              <a:ea typeface="Karla"/>
              <a:cs typeface="Karla"/>
              <a:sym typeface="Karla"/>
            </a:endParaRPr>
          </a:p>
          <a:p>
            <a:pPr indent="0" lvl="0" marL="0" rtl="0" algn="l">
              <a:spcBef>
                <a:spcPts val="0"/>
              </a:spcBef>
              <a:spcAft>
                <a:spcPts val="0"/>
              </a:spcAft>
              <a:buNone/>
            </a:pPr>
            <a:r>
              <a:t/>
            </a:r>
            <a:endParaRPr b="1" sz="4800">
              <a:solidFill>
                <a:srgbClr val="FFFFFF"/>
              </a:solidFill>
              <a:latin typeface="Karla"/>
              <a:ea typeface="Karla"/>
              <a:cs typeface="Karla"/>
              <a:sym typeface="Karla"/>
            </a:endParaRPr>
          </a:p>
        </p:txBody>
      </p:sp>
      <p:sp>
        <p:nvSpPr>
          <p:cNvPr id="88" name="Google Shape;88;p15"/>
          <p:cNvSpPr txBox="1"/>
          <p:nvPr/>
        </p:nvSpPr>
        <p:spPr>
          <a:xfrm>
            <a:off x="676625" y="2491125"/>
            <a:ext cx="7755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400">
              <a:solidFill>
                <a:srgbClr val="FFFFFF"/>
              </a:solidFill>
              <a:latin typeface="Roboto"/>
              <a:ea typeface="Roboto"/>
              <a:cs typeface="Roboto"/>
              <a:sym typeface="Roboto"/>
            </a:endParaRPr>
          </a:p>
          <a:p>
            <a:pPr indent="0" lvl="0" marL="0" rtl="0" algn="l">
              <a:spcBef>
                <a:spcPts val="0"/>
              </a:spcBef>
              <a:spcAft>
                <a:spcPts val="0"/>
              </a:spcAft>
              <a:buNone/>
            </a:pPr>
            <a:r>
              <a:t/>
            </a:r>
            <a:endParaRPr b="1" sz="1800">
              <a:solidFill>
                <a:srgbClr val="FFFFFF"/>
              </a:solidFill>
              <a:latin typeface="Roboto"/>
              <a:ea typeface="Roboto"/>
              <a:cs typeface="Roboto"/>
              <a:sym typeface="Roboto"/>
            </a:endParaRPr>
          </a:p>
          <a:p>
            <a:pPr indent="0" lvl="0" marL="0" rtl="0" algn="l">
              <a:spcBef>
                <a:spcPts val="0"/>
              </a:spcBef>
              <a:spcAft>
                <a:spcPts val="0"/>
              </a:spcAft>
              <a:buNone/>
            </a:pPr>
            <a:r>
              <a:t/>
            </a:r>
            <a:endParaRPr b="1" sz="4800">
              <a:solidFill>
                <a:srgbClr val="FFFFFF"/>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26" name="Shape 226"/>
        <p:cNvGrpSpPr/>
        <p:nvPr/>
      </p:nvGrpSpPr>
      <p:grpSpPr>
        <a:xfrm>
          <a:off x="0" y="0"/>
          <a:ext cx="0" cy="0"/>
          <a:chOff x="0" y="0"/>
          <a:chExt cx="0" cy="0"/>
        </a:xfrm>
      </p:grpSpPr>
      <p:sp>
        <p:nvSpPr>
          <p:cNvPr id="227" name="Google Shape;227;p33"/>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solidFill>
                  <a:srgbClr val="E2001A"/>
                </a:solidFill>
                <a:latin typeface="Karla"/>
                <a:ea typeface="Karla"/>
                <a:cs typeface="Karla"/>
                <a:sym typeface="Karla"/>
              </a:rPr>
              <a:t>5</a:t>
            </a:r>
            <a:r>
              <a:rPr lang="en" sz="7200">
                <a:solidFill>
                  <a:srgbClr val="E2001A"/>
                </a:solidFill>
                <a:latin typeface="Karla"/>
                <a:ea typeface="Karla"/>
                <a:cs typeface="Karla"/>
                <a:sym typeface="Karla"/>
              </a:rPr>
              <a:t>.</a:t>
            </a:r>
            <a:endParaRPr sz="7200">
              <a:solidFill>
                <a:srgbClr val="E2001A"/>
              </a:solidFill>
              <a:latin typeface="Karla"/>
              <a:ea typeface="Karla"/>
              <a:cs typeface="Karla"/>
              <a:sym typeface="Karla"/>
            </a:endParaRPr>
          </a:p>
          <a:p>
            <a:pPr indent="0" lvl="0" marL="0" rtl="0" algn="l">
              <a:spcBef>
                <a:spcPts val="0"/>
              </a:spcBef>
              <a:spcAft>
                <a:spcPts val="0"/>
              </a:spcAft>
              <a:buNone/>
            </a:pPr>
            <a:r>
              <a:rPr lang="en">
                <a:solidFill>
                  <a:srgbClr val="434343"/>
                </a:solidFill>
                <a:latin typeface="Karla"/>
                <a:ea typeface="Karla"/>
                <a:cs typeface="Karla"/>
                <a:sym typeface="Karla"/>
              </a:rPr>
              <a:t>TPs</a:t>
            </a:r>
            <a:endParaRPr>
              <a:solidFill>
                <a:srgbClr val="434343"/>
              </a:solidFill>
              <a:latin typeface="Karla"/>
              <a:ea typeface="Karla"/>
              <a:cs typeface="Karla"/>
              <a:sym typeface="Karla"/>
            </a:endParaRPr>
          </a:p>
        </p:txBody>
      </p:sp>
      <p:sp>
        <p:nvSpPr>
          <p:cNvPr id="228" name="Google Shape;228;p3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32" name="Shape 232"/>
        <p:cNvGrpSpPr/>
        <p:nvPr/>
      </p:nvGrpSpPr>
      <p:grpSpPr>
        <a:xfrm>
          <a:off x="0" y="0"/>
          <a:ext cx="0" cy="0"/>
          <a:chOff x="0" y="0"/>
          <a:chExt cx="0" cy="0"/>
        </a:xfrm>
      </p:grpSpPr>
      <p:sp>
        <p:nvSpPr>
          <p:cNvPr id="233" name="Google Shape;233;p3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4" name="Google Shape;234;p34"/>
          <p:cNvPicPr preferRelativeResize="0"/>
          <p:nvPr/>
        </p:nvPicPr>
        <p:blipFill>
          <a:blip r:embed="rId3">
            <a:alphaModFix/>
          </a:blip>
          <a:stretch>
            <a:fillRect/>
          </a:stretch>
        </p:blipFill>
        <p:spPr>
          <a:xfrm>
            <a:off x="653025" y="603725"/>
            <a:ext cx="951300" cy="951300"/>
          </a:xfrm>
          <a:prstGeom prst="rect">
            <a:avLst/>
          </a:prstGeom>
          <a:noFill/>
          <a:ln>
            <a:noFill/>
          </a:ln>
        </p:spPr>
      </p:pic>
      <p:sp>
        <p:nvSpPr>
          <p:cNvPr id="235" name="Google Shape;235;p34"/>
          <p:cNvSpPr txBox="1"/>
          <p:nvPr/>
        </p:nvSpPr>
        <p:spPr>
          <a:xfrm>
            <a:off x="644960" y="1539825"/>
            <a:ext cx="7755600" cy="9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latin typeface="Karla"/>
                <a:ea typeface="Karla"/>
                <a:cs typeface="Karla"/>
                <a:sym typeface="Karla"/>
              </a:rPr>
              <a:t>Sass</a:t>
            </a:r>
            <a:endParaRPr b="1" sz="4800">
              <a:solidFill>
                <a:srgbClr val="FFFFFF"/>
              </a:solidFill>
              <a:latin typeface="Karla"/>
              <a:ea typeface="Karla"/>
              <a:cs typeface="Karla"/>
              <a:sym typeface="Karla"/>
            </a:endParaRPr>
          </a:p>
          <a:p>
            <a:pPr indent="0" lvl="0" marL="0" rtl="0" algn="l">
              <a:spcBef>
                <a:spcPts val="0"/>
              </a:spcBef>
              <a:spcAft>
                <a:spcPts val="0"/>
              </a:spcAft>
              <a:buNone/>
            </a:pPr>
            <a:r>
              <a:t/>
            </a:r>
            <a:endParaRPr b="1" sz="4800">
              <a:solidFill>
                <a:srgbClr val="FFFFFF"/>
              </a:solidFill>
              <a:latin typeface="Karla"/>
              <a:ea typeface="Karla"/>
              <a:cs typeface="Karla"/>
              <a:sym typeface="Karla"/>
            </a:endParaRPr>
          </a:p>
        </p:txBody>
      </p:sp>
      <p:sp>
        <p:nvSpPr>
          <p:cNvPr id="236" name="Google Shape;236;p34"/>
          <p:cNvSpPr txBox="1"/>
          <p:nvPr/>
        </p:nvSpPr>
        <p:spPr>
          <a:xfrm>
            <a:off x="676625" y="2491125"/>
            <a:ext cx="7755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400">
              <a:solidFill>
                <a:srgbClr val="FFFFFF"/>
              </a:solidFill>
              <a:latin typeface="Roboto"/>
              <a:ea typeface="Roboto"/>
              <a:cs typeface="Roboto"/>
              <a:sym typeface="Roboto"/>
            </a:endParaRPr>
          </a:p>
          <a:p>
            <a:pPr indent="0" lvl="0" marL="0" rtl="0" algn="l">
              <a:spcBef>
                <a:spcPts val="0"/>
              </a:spcBef>
              <a:spcAft>
                <a:spcPts val="0"/>
              </a:spcAft>
              <a:buNone/>
            </a:pPr>
            <a:r>
              <a:t/>
            </a:r>
            <a:endParaRPr b="1" sz="1800">
              <a:solidFill>
                <a:srgbClr val="FFFFFF"/>
              </a:solidFill>
              <a:latin typeface="Roboto"/>
              <a:ea typeface="Roboto"/>
              <a:cs typeface="Roboto"/>
              <a:sym typeface="Roboto"/>
            </a:endParaRPr>
          </a:p>
          <a:p>
            <a:pPr indent="0" lvl="0" marL="0" rtl="0" algn="l">
              <a:spcBef>
                <a:spcPts val="0"/>
              </a:spcBef>
              <a:spcAft>
                <a:spcPts val="0"/>
              </a:spcAft>
              <a:buNone/>
            </a:pPr>
            <a:r>
              <a:t/>
            </a:r>
            <a:endParaRPr b="1" sz="4800">
              <a:solidFill>
                <a:srgbClr val="FFFFFF"/>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40" name="Shape 240"/>
        <p:cNvGrpSpPr/>
        <p:nvPr/>
      </p:nvGrpSpPr>
      <p:grpSpPr>
        <a:xfrm>
          <a:off x="0" y="0"/>
          <a:ext cx="0" cy="0"/>
          <a:chOff x="0" y="0"/>
          <a:chExt cx="0" cy="0"/>
        </a:xfrm>
      </p:grpSpPr>
      <p:sp>
        <p:nvSpPr>
          <p:cNvPr id="241" name="Google Shape;241;p35"/>
          <p:cNvSpPr txBox="1"/>
          <p:nvPr>
            <p:ph type="title"/>
          </p:nvPr>
        </p:nvSpPr>
        <p:spPr>
          <a:xfrm>
            <a:off x="739100" y="658425"/>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Karla"/>
                <a:ea typeface="Karla"/>
                <a:cs typeface="Karla"/>
                <a:sym typeface="Karla"/>
              </a:rPr>
              <a:t>C’est quoi Sass?</a:t>
            </a:r>
            <a:endParaRPr sz="2400">
              <a:solidFill>
                <a:srgbClr val="E2001A"/>
              </a:solidFill>
              <a:latin typeface="Karla"/>
              <a:ea typeface="Karla"/>
              <a:cs typeface="Karla"/>
              <a:sym typeface="Karla"/>
            </a:endParaRPr>
          </a:p>
        </p:txBody>
      </p:sp>
      <p:sp>
        <p:nvSpPr>
          <p:cNvPr id="242" name="Google Shape;242;p35"/>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243" name="Google Shape;243;p3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4" name="Google Shape;244;p35"/>
          <p:cNvSpPr txBox="1"/>
          <p:nvPr/>
        </p:nvSpPr>
        <p:spPr>
          <a:xfrm>
            <a:off x="653025" y="1358050"/>
            <a:ext cx="65184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Karla"/>
                <a:ea typeface="Karla"/>
                <a:cs typeface="Karla"/>
                <a:sym typeface="Karla"/>
              </a:rPr>
              <a:t>C’est un langage de programmation écrit en Ruby qui permet d’améliorer la l’écriture de code CSS en complétant le CSS avec plusieurs fonctionnalité en autre:</a:t>
            </a:r>
            <a:endParaRPr sz="1700">
              <a:latin typeface="Karla"/>
              <a:ea typeface="Karla"/>
              <a:cs typeface="Karla"/>
              <a:sym typeface="Karla"/>
            </a:endParaRPr>
          </a:p>
          <a:p>
            <a:pPr indent="0" lvl="0" marL="0" rtl="0" algn="l">
              <a:spcBef>
                <a:spcPts val="0"/>
              </a:spcBef>
              <a:spcAft>
                <a:spcPts val="0"/>
              </a:spcAft>
              <a:buNone/>
            </a:pPr>
            <a:r>
              <a:t/>
            </a:r>
            <a:endParaRPr sz="1700">
              <a:latin typeface="Karla"/>
              <a:ea typeface="Karla"/>
              <a:cs typeface="Karla"/>
              <a:sym typeface="Karla"/>
            </a:endParaRPr>
          </a:p>
          <a:p>
            <a:pPr indent="-336550" lvl="0" marL="457200" rtl="0" algn="l">
              <a:spcBef>
                <a:spcPts val="0"/>
              </a:spcBef>
              <a:spcAft>
                <a:spcPts val="0"/>
              </a:spcAft>
              <a:buSzPts val="1700"/>
              <a:buFont typeface="Karla"/>
              <a:buChar char="❏"/>
            </a:pPr>
            <a:r>
              <a:rPr lang="en" sz="1700">
                <a:latin typeface="Karla"/>
                <a:ea typeface="Karla"/>
                <a:cs typeface="Karla"/>
                <a:sym typeface="Karla"/>
              </a:rPr>
              <a:t>La création des fonctions réutilisables</a:t>
            </a:r>
            <a:endParaRPr sz="1700">
              <a:latin typeface="Karla"/>
              <a:ea typeface="Karla"/>
              <a:cs typeface="Karla"/>
              <a:sym typeface="Karla"/>
            </a:endParaRPr>
          </a:p>
          <a:p>
            <a:pPr indent="-336550" lvl="0" marL="457200" rtl="0" algn="l">
              <a:spcBef>
                <a:spcPts val="0"/>
              </a:spcBef>
              <a:spcAft>
                <a:spcPts val="0"/>
              </a:spcAft>
              <a:buSzPts val="1700"/>
              <a:buFont typeface="Karla"/>
              <a:buChar char="❏"/>
            </a:pPr>
            <a:r>
              <a:rPr lang="en" sz="1700">
                <a:latin typeface="Karla"/>
                <a:ea typeface="Karla"/>
                <a:cs typeface="Karla"/>
                <a:sym typeface="Karla"/>
              </a:rPr>
              <a:t>Modularisation du code css</a:t>
            </a:r>
            <a:endParaRPr sz="1700">
              <a:latin typeface="Karla"/>
              <a:ea typeface="Karla"/>
              <a:cs typeface="Karla"/>
              <a:sym typeface="Karla"/>
            </a:endParaRPr>
          </a:p>
          <a:p>
            <a:pPr indent="-336550" lvl="0" marL="457200" rtl="0" algn="l">
              <a:spcBef>
                <a:spcPts val="0"/>
              </a:spcBef>
              <a:spcAft>
                <a:spcPts val="0"/>
              </a:spcAft>
              <a:buSzPts val="1700"/>
              <a:buFont typeface="Karla"/>
              <a:buChar char="❏"/>
            </a:pPr>
            <a:r>
              <a:rPr lang="en" sz="1700">
                <a:latin typeface="Karla"/>
                <a:ea typeface="Karla"/>
                <a:cs typeface="Karla"/>
                <a:sym typeface="Karla"/>
              </a:rPr>
              <a:t>Faciliter le travail en équipe</a:t>
            </a:r>
            <a:endParaRPr sz="1700">
              <a:latin typeface="Karla"/>
              <a:ea typeface="Karla"/>
              <a:cs typeface="Karla"/>
              <a:sym typeface="Karla"/>
            </a:endParaRPr>
          </a:p>
          <a:p>
            <a:pPr indent="0" lvl="0" marL="0" rtl="0" algn="l">
              <a:spcBef>
                <a:spcPts val="0"/>
              </a:spcBef>
              <a:spcAft>
                <a:spcPts val="0"/>
              </a:spcAft>
              <a:buNone/>
            </a:pPr>
            <a:r>
              <a:t/>
            </a:r>
            <a:endParaRPr sz="1700">
              <a:latin typeface="Karla"/>
              <a:ea typeface="Karla"/>
              <a:cs typeface="Karla"/>
              <a:sym typeface="Karla"/>
            </a:endParaRPr>
          </a:p>
          <a:p>
            <a:pPr indent="0" lvl="0" marL="0" rtl="0" algn="l">
              <a:spcBef>
                <a:spcPts val="0"/>
              </a:spcBef>
              <a:spcAft>
                <a:spcPts val="0"/>
              </a:spcAft>
              <a:buNone/>
            </a:pPr>
            <a:r>
              <a:rPr lang="en" sz="1700">
                <a:latin typeface="Karla"/>
                <a:ea typeface="Karla"/>
                <a:cs typeface="Karla"/>
                <a:sym typeface="Karla"/>
              </a:rPr>
              <a:t>Cependant</a:t>
            </a:r>
            <a:r>
              <a:rPr lang="en" sz="1700">
                <a:latin typeface="Karla"/>
                <a:ea typeface="Karla"/>
                <a:cs typeface="Karla"/>
                <a:sym typeface="Karla"/>
              </a:rPr>
              <a:t> les navigateurs ne comprennent pas le code sass, et pour cela, il doit être compilé en CSS avant d’être compris des navigateurs. </a:t>
            </a:r>
            <a:endParaRPr sz="1700">
              <a:latin typeface="Karla"/>
              <a:ea typeface="Karla"/>
              <a:cs typeface="Karla"/>
              <a:sym typeface="Karla"/>
            </a:endParaRPr>
          </a:p>
          <a:p>
            <a:pPr indent="0" lvl="0" marL="0" rtl="0" algn="l">
              <a:spcBef>
                <a:spcPts val="0"/>
              </a:spcBef>
              <a:spcAft>
                <a:spcPts val="0"/>
              </a:spcAft>
              <a:buNone/>
            </a:pPr>
            <a:r>
              <a:t/>
            </a:r>
            <a:endParaRPr sz="1700">
              <a:latin typeface="Karla"/>
              <a:ea typeface="Karla"/>
              <a:cs typeface="Karla"/>
              <a:sym typeface="Karla"/>
            </a:endParaRPr>
          </a:p>
          <a:p>
            <a:pPr indent="0" lvl="0" marL="0" rtl="0" algn="l">
              <a:spcBef>
                <a:spcPts val="0"/>
              </a:spcBef>
              <a:spcAft>
                <a:spcPts val="0"/>
              </a:spcAft>
              <a:buNone/>
            </a:pPr>
            <a:r>
              <a:t/>
            </a:r>
            <a:endParaRPr sz="1700">
              <a:latin typeface="Karla"/>
              <a:ea typeface="Karla"/>
              <a:cs typeface="Karla"/>
              <a:sym typeface="Karla"/>
            </a:endParaRPr>
          </a:p>
          <a:p>
            <a:pPr indent="0" lvl="0" marL="457200" rtl="0" algn="l">
              <a:lnSpc>
                <a:spcPct val="100000"/>
              </a:lnSpc>
              <a:spcBef>
                <a:spcPts val="0"/>
              </a:spcBef>
              <a:spcAft>
                <a:spcPts val="2200"/>
              </a:spcAft>
              <a:buNone/>
            </a:pPr>
            <a:r>
              <a:t/>
            </a:r>
            <a:endParaRPr b="1" sz="1700">
              <a:solidFill>
                <a:schemeClr val="dk2"/>
              </a:solidFill>
              <a:highlight>
                <a:srgbClr val="FFFFFF"/>
              </a:highlight>
              <a:latin typeface="Karla"/>
              <a:ea typeface="Karla"/>
              <a:cs typeface="Karla"/>
              <a:sym typeface="Karl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48" name="Shape 248"/>
        <p:cNvGrpSpPr/>
        <p:nvPr/>
      </p:nvGrpSpPr>
      <p:grpSpPr>
        <a:xfrm>
          <a:off x="0" y="0"/>
          <a:ext cx="0" cy="0"/>
          <a:chOff x="0" y="0"/>
          <a:chExt cx="0" cy="0"/>
        </a:xfrm>
      </p:grpSpPr>
      <p:sp>
        <p:nvSpPr>
          <p:cNvPr id="249" name="Google Shape;249;p36"/>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solidFill>
                  <a:srgbClr val="E2001A"/>
                </a:solidFill>
                <a:latin typeface="Karla"/>
                <a:ea typeface="Karla"/>
                <a:cs typeface="Karla"/>
                <a:sym typeface="Karla"/>
              </a:rPr>
              <a:t>1</a:t>
            </a:r>
            <a:r>
              <a:rPr lang="en" sz="7200">
                <a:solidFill>
                  <a:srgbClr val="E2001A"/>
                </a:solidFill>
                <a:latin typeface="Karla"/>
                <a:ea typeface="Karla"/>
                <a:cs typeface="Karla"/>
                <a:sym typeface="Karla"/>
              </a:rPr>
              <a:t>.</a:t>
            </a:r>
            <a:endParaRPr sz="7200">
              <a:solidFill>
                <a:srgbClr val="E2001A"/>
              </a:solidFill>
              <a:latin typeface="Karla"/>
              <a:ea typeface="Karla"/>
              <a:cs typeface="Karla"/>
              <a:sym typeface="Karla"/>
            </a:endParaRPr>
          </a:p>
          <a:p>
            <a:pPr indent="0" lvl="0" marL="0" rtl="0" algn="l">
              <a:spcBef>
                <a:spcPts val="0"/>
              </a:spcBef>
              <a:spcAft>
                <a:spcPts val="0"/>
              </a:spcAft>
              <a:buNone/>
            </a:pPr>
            <a:r>
              <a:rPr lang="en">
                <a:solidFill>
                  <a:srgbClr val="434343"/>
                </a:solidFill>
                <a:latin typeface="Karla"/>
                <a:ea typeface="Karla"/>
                <a:cs typeface="Karla"/>
                <a:sym typeface="Karla"/>
              </a:rPr>
              <a:t>Installation</a:t>
            </a:r>
            <a:endParaRPr>
              <a:solidFill>
                <a:srgbClr val="434343"/>
              </a:solidFill>
              <a:latin typeface="Karla"/>
              <a:ea typeface="Karla"/>
              <a:cs typeface="Karla"/>
              <a:sym typeface="Karla"/>
            </a:endParaRPr>
          </a:p>
        </p:txBody>
      </p:sp>
      <p:sp>
        <p:nvSpPr>
          <p:cNvPr id="250" name="Google Shape;250;p3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54" name="Shape 254"/>
        <p:cNvGrpSpPr/>
        <p:nvPr/>
      </p:nvGrpSpPr>
      <p:grpSpPr>
        <a:xfrm>
          <a:off x="0" y="0"/>
          <a:ext cx="0" cy="0"/>
          <a:chOff x="0" y="0"/>
          <a:chExt cx="0" cy="0"/>
        </a:xfrm>
      </p:grpSpPr>
      <p:sp>
        <p:nvSpPr>
          <p:cNvPr id="255" name="Google Shape;255;p37"/>
          <p:cNvSpPr txBox="1"/>
          <p:nvPr>
            <p:ph type="title"/>
          </p:nvPr>
        </p:nvSpPr>
        <p:spPr>
          <a:xfrm>
            <a:off x="739100" y="658425"/>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Karla"/>
                <a:ea typeface="Karla"/>
                <a:cs typeface="Karla"/>
                <a:sym typeface="Karla"/>
              </a:rPr>
              <a:t>Installation</a:t>
            </a:r>
            <a:endParaRPr sz="2400">
              <a:solidFill>
                <a:srgbClr val="E2001A"/>
              </a:solidFill>
              <a:latin typeface="Karla"/>
              <a:ea typeface="Karla"/>
              <a:cs typeface="Karla"/>
              <a:sym typeface="Karla"/>
            </a:endParaRPr>
          </a:p>
        </p:txBody>
      </p:sp>
      <p:sp>
        <p:nvSpPr>
          <p:cNvPr id="256" name="Google Shape;256;p37"/>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257" name="Google Shape;257;p3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8" name="Google Shape;258;p37"/>
          <p:cNvSpPr txBox="1"/>
          <p:nvPr/>
        </p:nvSpPr>
        <p:spPr>
          <a:xfrm>
            <a:off x="653025" y="1358050"/>
            <a:ext cx="65184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Karla"/>
                <a:ea typeface="Karla"/>
                <a:cs typeface="Karla"/>
                <a:sym typeface="Karla"/>
              </a:rPr>
              <a:t>Il y a 2 approches pour intégrer bootstrap dans un projet</a:t>
            </a:r>
            <a:endParaRPr sz="1700">
              <a:latin typeface="Karla"/>
              <a:ea typeface="Karla"/>
              <a:cs typeface="Karla"/>
              <a:sym typeface="Karla"/>
            </a:endParaRPr>
          </a:p>
          <a:p>
            <a:pPr indent="0" lvl="0" marL="0" rtl="0" algn="l">
              <a:spcBef>
                <a:spcPts val="0"/>
              </a:spcBef>
              <a:spcAft>
                <a:spcPts val="0"/>
              </a:spcAft>
              <a:buNone/>
            </a:pPr>
            <a:r>
              <a:t/>
            </a:r>
            <a:endParaRPr sz="1700">
              <a:latin typeface="Karla"/>
              <a:ea typeface="Karla"/>
              <a:cs typeface="Karla"/>
              <a:sym typeface="Karla"/>
            </a:endParaRPr>
          </a:p>
          <a:p>
            <a:pPr indent="-336550" lvl="0" marL="457200" rtl="0" algn="l">
              <a:spcBef>
                <a:spcPts val="0"/>
              </a:spcBef>
              <a:spcAft>
                <a:spcPts val="0"/>
              </a:spcAft>
              <a:buSzPts val="1700"/>
              <a:buFont typeface="Karla"/>
              <a:buChar char="❏"/>
            </a:pPr>
            <a:r>
              <a:rPr lang="en" sz="1700">
                <a:latin typeface="Karla"/>
                <a:ea typeface="Karla"/>
                <a:cs typeface="Karla"/>
                <a:sym typeface="Karla"/>
              </a:rPr>
              <a:t>Installer Node.js</a:t>
            </a:r>
            <a:endParaRPr sz="1700">
              <a:latin typeface="Karla"/>
              <a:ea typeface="Karla"/>
              <a:cs typeface="Karla"/>
              <a:sym typeface="Karla"/>
            </a:endParaRPr>
          </a:p>
          <a:p>
            <a:pPr indent="-336550" lvl="0" marL="457200" rtl="0" algn="l">
              <a:spcBef>
                <a:spcPts val="0"/>
              </a:spcBef>
              <a:spcAft>
                <a:spcPts val="0"/>
              </a:spcAft>
              <a:buSzPts val="1700"/>
              <a:buFont typeface="Karla"/>
              <a:buChar char="❏"/>
            </a:pPr>
            <a:r>
              <a:rPr lang="en" sz="1700">
                <a:latin typeface="Karla"/>
                <a:ea typeface="Karla"/>
                <a:cs typeface="Karla"/>
                <a:sym typeface="Karla"/>
              </a:rPr>
              <a:t>Créer un fichier package.json</a:t>
            </a:r>
            <a:endParaRPr sz="1700">
              <a:latin typeface="Karla"/>
              <a:ea typeface="Karla"/>
              <a:cs typeface="Karla"/>
              <a:sym typeface="Karla"/>
            </a:endParaRPr>
          </a:p>
          <a:p>
            <a:pPr indent="-336550" lvl="0" marL="457200" rtl="0" algn="l">
              <a:spcBef>
                <a:spcPts val="0"/>
              </a:spcBef>
              <a:spcAft>
                <a:spcPts val="0"/>
              </a:spcAft>
              <a:buSzPts val="1700"/>
              <a:buFont typeface="Karla"/>
              <a:buChar char="❏"/>
            </a:pPr>
            <a:r>
              <a:rPr lang="en" sz="1700">
                <a:latin typeface="Karla"/>
                <a:ea typeface="Karla"/>
                <a:cs typeface="Karla"/>
                <a:sym typeface="Karla"/>
              </a:rPr>
              <a:t>Installer node-sass</a:t>
            </a:r>
            <a:endParaRPr sz="1700">
              <a:latin typeface="Karla"/>
              <a:ea typeface="Karla"/>
              <a:cs typeface="Karla"/>
              <a:sym typeface="Karla"/>
            </a:endParaRPr>
          </a:p>
          <a:p>
            <a:pPr indent="-336550" lvl="0" marL="457200" rtl="0" algn="l">
              <a:spcBef>
                <a:spcPts val="0"/>
              </a:spcBef>
              <a:spcAft>
                <a:spcPts val="0"/>
              </a:spcAft>
              <a:buSzPts val="1700"/>
              <a:buFont typeface="Karla"/>
              <a:buChar char="❏"/>
            </a:pPr>
            <a:r>
              <a:rPr lang="en" sz="1700">
                <a:latin typeface="Karla"/>
                <a:ea typeface="Karla"/>
                <a:cs typeface="Karla"/>
                <a:sym typeface="Karla"/>
              </a:rPr>
              <a:t>Configurer les options de configuration de node-sass</a:t>
            </a:r>
            <a:endParaRPr sz="1700">
              <a:latin typeface="Karla"/>
              <a:ea typeface="Karla"/>
              <a:cs typeface="Karla"/>
              <a:sym typeface="Karla"/>
            </a:endParaRPr>
          </a:p>
          <a:p>
            <a:pPr indent="-336550" lvl="0" marL="457200" rtl="0" algn="l">
              <a:spcBef>
                <a:spcPts val="0"/>
              </a:spcBef>
              <a:spcAft>
                <a:spcPts val="0"/>
              </a:spcAft>
              <a:buSzPts val="1700"/>
              <a:buFont typeface="Karla"/>
              <a:buChar char="❏"/>
            </a:pPr>
            <a:r>
              <a:rPr lang="en" sz="1700">
                <a:latin typeface="Karla"/>
                <a:ea typeface="Karla"/>
                <a:cs typeface="Karla"/>
                <a:sym typeface="Karla"/>
              </a:rPr>
              <a:t>Exécuter</a:t>
            </a:r>
            <a:r>
              <a:rPr lang="en" sz="1700">
                <a:latin typeface="Karla"/>
                <a:ea typeface="Karla"/>
                <a:cs typeface="Karla"/>
                <a:sym typeface="Karla"/>
              </a:rPr>
              <a:t> le script npm pour lancer la compilation</a:t>
            </a:r>
            <a:endParaRPr sz="1700">
              <a:latin typeface="Karla"/>
              <a:ea typeface="Karla"/>
              <a:cs typeface="Karla"/>
              <a:sym typeface="Karla"/>
            </a:endParaRPr>
          </a:p>
          <a:p>
            <a:pPr indent="0" lvl="0" marL="0" rtl="0" algn="l">
              <a:spcBef>
                <a:spcPts val="0"/>
              </a:spcBef>
              <a:spcAft>
                <a:spcPts val="0"/>
              </a:spcAft>
              <a:buNone/>
            </a:pPr>
            <a:r>
              <a:t/>
            </a:r>
            <a:endParaRPr sz="1700">
              <a:latin typeface="Karla"/>
              <a:ea typeface="Karla"/>
              <a:cs typeface="Karla"/>
              <a:sym typeface="Karla"/>
            </a:endParaRPr>
          </a:p>
          <a:p>
            <a:pPr indent="0" lvl="0" marL="0" rtl="0" algn="l">
              <a:spcBef>
                <a:spcPts val="0"/>
              </a:spcBef>
              <a:spcAft>
                <a:spcPts val="0"/>
              </a:spcAft>
              <a:buNone/>
            </a:pPr>
            <a:r>
              <a:t/>
            </a:r>
            <a:endParaRPr sz="1700">
              <a:latin typeface="Karla"/>
              <a:ea typeface="Karla"/>
              <a:cs typeface="Karla"/>
              <a:sym typeface="Karla"/>
            </a:endParaRPr>
          </a:p>
          <a:p>
            <a:pPr indent="0" lvl="0" marL="457200" rtl="0" algn="l">
              <a:lnSpc>
                <a:spcPct val="100000"/>
              </a:lnSpc>
              <a:spcBef>
                <a:spcPts val="0"/>
              </a:spcBef>
              <a:spcAft>
                <a:spcPts val="2200"/>
              </a:spcAft>
              <a:buNone/>
            </a:pPr>
            <a:r>
              <a:t/>
            </a:r>
            <a:endParaRPr b="1" sz="1700">
              <a:solidFill>
                <a:schemeClr val="dk2"/>
              </a:solidFill>
              <a:highlight>
                <a:srgbClr val="FFFFFF"/>
              </a:highlight>
              <a:latin typeface="Karla"/>
              <a:ea typeface="Karla"/>
              <a:cs typeface="Karla"/>
              <a:sym typeface="Karl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62" name="Shape 262"/>
        <p:cNvGrpSpPr/>
        <p:nvPr/>
      </p:nvGrpSpPr>
      <p:grpSpPr>
        <a:xfrm>
          <a:off x="0" y="0"/>
          <a:ext cx="0" cy="0"/>
          <a:chOff x="0" y="0"/>
          <a:chExt cx="0" cy="0"/>
        </a:xfrm>
      </p:grpSpPr>
      <p:sp>
        <p:nvSpPr>
          <p:cNvPr id="263" name="Google Shape;263;p38"/>
          <p:cNvSpPr txBox="1"/>
          <p:nvPr>
            <p:ph type="title"/>
          </p:nvPr>
        </p:nvSpPr>
        <p:spPr>
          <a:xfrm>
            <a:off x="739100" y="658425"/>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Karla"/>
                <a:ea typeface="Karla"/>
                <a:cs typeface="Karla"/>
                <a:sym typeface="Karla"/>
              </a:rPr>
              <a:t>Configuration de package.json</a:t>
            </a:r>
            <a:endParaRPr sz="2400">
              <a:solidFill>
                <a:srgbClr val="E2001A"/>
              </a:solidFill>
              <a:latin typeface="Karla"/>
              <a:ea typeface="Karla"/>
              <a:cs typeface="Karla"/>
              <a:sym typeface="Karla"/>
            </a:endParaRPr>
          </a:p>
        </p:txBody>
      </p:sp>
      <p:sp>
        <p:nvSpPr>
          <p:cNvPr id="264" name="Google Shape;264;p38"/>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265" name="Google Shape;265;p3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6" name="Google Shape;266;p38"/>
          <p:cNvSpPr txBox="1"/>
          <p:nvPr/>
        </p:nvSpPr>
        <p:spPr>
          <a:xfrm>
            <a:off x="643725" y="2218975"/>
            <a:ext cx="6713700" cy="631500"/>
          </a:xfrm>
          <a:prstGeom prst="rect">
            <a:avLst/>
          </a:prstGeom>
          <a:solidFill>
            <a:srgbClr val="27282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solidFill>
                  <a:srgbClr val="F8F6DD"/>
                </a:solidFill>
              </a:rPr>
              <a:t>  </a:t>
            </a:r>
            <a:r>
              <a:rPr lang="en" sz="1350">
                <a:solidFill>
                  <a:srgbClr val="D0D0D0"/>
                </a:solidFill>
              </a:rPr>
              <a:t>1</a:t>
            </a:r>
            <a:r>
              <a:rPr lang="en" sz="1350">
                <a:solidFill>
                  <a:srgbClr val="F8F6DD"/>
                </a:solidFill>
              </a:rPr>
              <a:t>     </a:t>
            </a:r>
            <a:r>
              <a:rPr lang="en" sz="1350">
                <a:solidFill>
                  <a:srgbClr val="E6DB74"/>
                </a:solidFill>
              </a:rPr>
              <a:t>"compile-sass:dev"</a:t>
            </a:r>
            <a:r>
              <a:rPr lang="en" sz="1350">
                <a:solidFill>
                  <a:srgbClr val="F8F8F2"/>
                </a:solidFill>
              </a:rPr>
              <a:t>:</a:t>
            </a:r>
            <a:r>
              <a:rPr lang="en" sz="1350">
                <a:solidFill>
                  <a:srgbClr val="F8F6DD"/>
                </a:solidFill>
              </a:rPr>
              <a:t> </a:t>
            </a:r>
            <a:r>
              <a:rPr lang="en" sz="1350">
                <a:solidFill>
                  <a:srgbClr val="E6DB74"/>
                </a:solidFill>
              </a:rPr>
              <a:t>"node-sass ./sass/main.scss ./css/style.css -w"</a:t>
            </a:r>
            <a:r>
              <a:rPr lang="en" sz="1350">
                <a:solidFill>
                  <a:srgbClr val="F8F8F2"/>
                </a:solidFill>
              </a:rPr>
              <a:t>,</a:t>
            </a:r>
            <a:endParaRPr sz="1350">
              <a:solidFill>
                <a:srgbClr val="F8F8F2"/>
              </a:solidFill>
            </a:endParaRPr>
          </a:p>
          <a:p>
            <a:pPr indent="0" lvl="0" marL="0" rtl="0" algn="l">
              <a:lnSpc>
                <a:spcPct val="115000"/>
              </a:lnSpc>
              <a:spcBef>
                <a:spcPts val="0"/>
              </a:spcBef>
              <a:spcAft>
                <a:spcPts val="0"/>
              </a:spcAft>
              <a:buNone/>
            </a:pPr>
            <a:r>
              <a:rPr lang="en" sz="1350">
                <a:solidFill>
                  <a:srgbClr val="F8F6DD"/>
                </a:solidFill>
              </a:rPr>
              <a:t>  </a:t>
            </a:r>
            <a:r>
              <a:rPr lang="en" sz="1350">
                <a:solidFill>
                  <a:srgbClr val="D0D0D0"/>
                </a:solidFill>
              </a:rPr>
              <a:t>2</a:t>
            </a:r>
            <a:r>
              <a:rPr lang="en" sz="1350">
                <a:solidFill>
                  <a:srgbClr val="F8F6DD"/>
                </a:solidFill>
              </a:rPr>
              <a:t>      </a:t>
            </a:r>
            <a:r>
              <a:rPr lang="en" sz="1350">
                <a:solidFill>
                  <a:srgbClr val="E6DB74"/>
                </a:solidFill>
              </a:rPr>
              <a:t>"compile-sass:prod"</a:t>
            </a:r>
            <a:r>
              <a:rPr lang="en" sz="1350">
                <a:solidFill>
                  <a:srgbClr val="F8F8F2"/>
                </a:solidFill>
              </a:rPr>
              <a:t>:</a:t>
            </a:r>
            <a:r>
              <a:rPr lang="en" sz="1350">
                <a:solidFill>
                  <a:srgbClr val="F8F6DD"/>
                </a:solidFill>
              </a:rPr>
              <a:t> </a:t>
            </a:r>
            <a:r>
              <a:rPr lang="en" sz="1350">
                <a:solidFill>
                  <a:srgbClr val="E6DB74"/>
                </a:solidFill>
              </a:rPr>
              <a:t>"node-sass ./sass/main.scss ./css/style.css"</a:t>
            </a:r>
            <a:r>
              <a:rPr lang="en" sz="1350">
                <a:solidFill>
                  <a:srgbClr val="F8F8F2"/>
                </a:solidFill>
              </a:rPr>
              <a:t>,</a:t>
            </a:r>
            <a:endParaRPr sz="1350">
              <a:solidFill>
                <a:srgbClr val="F8F8F2"/>
              </a:solidFill>
            </a:endParaRPr>
          </a:p>
        </p:txBody>
      </p:sp>
      <p:sp>
        <p:nvSpPr>
          <p:cNvPr id="267" name="Google Shape;267;p38"/>
          <p:cNvSpPr txBox="1"/>
          <p:nvPr/>
        </p:nvSpPr>
        <p:spPr>
          <a:xfrm>
            <a:off x="653025" y="1358050"/>
            <a:ext cx="6518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Karla"/>
                <a:ea typeface="Karla"/>
                <a:cs typeface="Karla"/>
                <a:sym typeface="Karla"/>
              </a:rPr>
              <a:t>Voici la configuration à ajouter dans </a:t>
            </a:r>
            <a:r>
              <a:rPr b="1" i="1" lang="en" sz="1700">
                <a:latin typeface="Karla"/>
                <a:ea typeface="Karla"/>
                <a:cs typeface="Karla"/>
                <a:sym typeface="Karla"/>
              </a:rPr>
              <a:t>scripts</a:t>
            </a:r>
            <a:r>
              <a:rPr lang="en" sz="1700">
                <a:latin typeface="Karla"/>
                <a:ea typeface="Karla"/>
                <a:cs typeface="Karla"/>
                <a:sym typeface="Karla"/>
              </a:rPr>
              <a:t>.</a:t>
            </a:r>
            <a:endParaRPr sz="1700">
              <a:latin typeface="Karla"/>
              <a:ea typeface="Karla"/>
              <a:cs typeface="Karla"/>
              <a:sym typeface="Karla"/>
            </a:endParaRPr>
          </a:p>
          <a:p>
            <a:pPr indent="0" lvl="0" marL="0" rtl="0" algn="l">
              <a:spcBef>
                <a:spcPts val="0"/>
              </a:spcBef>
              <a:spcAft>
                <a:spcPts val="0"/>
              </a:spcAft>
              <a:buNone/>
            </a:pPr>
            <a:r>
              <a:t/>
            </a:r>
            <a:endParaRPr b="1" sz="1700">
              <a:solidFill>
                <a:schemeClr val="dk2"/>
              </a:solidFill>
              <a:highlight>
                <a:srgbClr val="FFFFFF"/>
              </a:highlight>
              <a:latin typeface="Karla"/>
              <a:ea typeface="Karla"/>
              <a:cs typeface="Karla"/>
              <a:sym typeface="Karla"/>
            </a:endParaRPr>
          </a:p>
        </p:txBody>
      </p:sp>
      <p:sp>
        <p:nvSpPr>
          <p:cNvPr id="268" name="Google Shape;268;p38"/>
          <p:cNvSpPr txBox="1"/>
          <p:nvPr/>
        </p:nvSpPr>
        <p:spPr>
          <a:xfrm>
            <a:off x="741375" y="3461500"/>
            <a:ext cx="6518400" cy="4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Karla"/>
                <a:ea typeface="Karla"/>
                <a:cs typeface="Karla"/>
                <a:sym typeface="Karla"/>
              </a:rPr>
              <a:t>Pour la lancer la compilation : </a:t>
            </a:r>
            <a:r>
              <a:rPr lang="en" sz="1700">
                <a:solidFill>
                  <a:srgbClr val="F8F8F2"/>
                </a:solidFill>
                <a:highlight>
                  <a:srgbClr val="272822"/>
                </a:highlight>
              </a:rPr>
              <a:t>npm</a:t>
            </a:r>
            <a:r>
              <a:rPr lang="en" sz="1700">
                <a:highlight>
                  <a:srgbClr val="272822"/>
                </a:highlight>
              </a:rPr>
              <a:t> </a:t>
            </a:r>
            <a:r>
              <a:rPr lang="en" sz="1700">
                <a:solidFill>
                  <a:srgbClr val="F8F8F2"/>
                </a:solidFill>
                <a:highlight>
                  <a:srgbClr val="272822"/>
                </a:highlight>
              </a:rPr>
              <a:t>run</a:t>
            </a:r>
            <a:r>
              <a:rPr lang="en" sz="1700">
                <a:highlight>
                  <a:srgbClr val="272822"/>
                </a:highlight>
              </a:rPr>
              <a:t> </a:t>
            </a:r>
            <a:r>
              <a:rPr lang="en" sz="1700">
                <a:solidFill>
                  <a:srgbClr val="F8F8F2"/>
                </a:solidFill>
                <a:highlight>
                  <a:srgbClr val="272822"/>
                </a:highlight>
              </a:rPr>
              <a:t>compile</a:t>
            </a:r>
            <a:r>
              <a:rPr lang="en" sz="1700">
                <a:solidFill>
                  <a:srgbClr val="FFFFFF"/>
                </a:solidFill>
                <a:highlight>
                  <a:srgbClr val="272822"/>
                </a:highlight>
              </a:rPr>
              <a:t>-</a:t>
            </a:r>
            <a:r>
              <a:rPr lang="en" sz="1700">
                <a:solidFill>
                  <a:srgbClr val="F8F8F2"/>
                </a:solidFill>
                <a:highlight>
                  <a:srgbClr val="272822"/>
                </a:highlight>
              </a:rPr>
              <a:t>sass:dev</a:t>
            </a:r>
            <a:endParaRPr b="1" sz="1700">
              <a:solidFill>
                <a:srgbClr val="F8F8F2"/>
              </a:solidFill>
              <a:highlight>
                <a:srgbClr val="272822"/>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72" name="Shape 272"/>
        <p:cNvGrpSpPr/>
        <p:nvPr/>
      </p:nvGrpSpPr>
      <p:grpSpPr>
        <a:xfrm>
          <a:off x="0" y="0"/>
          <a:ext cx="0" cy="0"/>
          <a:chOff x="0" y="0"/>
          <a:chExt cx="0" cy="0"/>
        </a:xfrm>
      </p:grpSpPr>
      <p:sp>
        <p:nvSpPr>
          <p:cNvPr id="273" name="Google Shape;273;p39"/>
          <p:cNvSpPr txBox="1"/>
          <p:nvPr>
            <p:ph type="title"/>
          </p:nvPr>
        </p:nvSpPr>
        <p:spPr>
          <a:xfrm>
            <a:off x="739100" y="658425"/>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Karla"/>
                <a:ea typeface="Karla"/>
                <a:cs typeface="Karla"/>
                <a:sym typeface="Karla"/>
              </a:rPr>
              <a:t>Écrivons</a:t>
            </a:r>
            <a:r>
              <a:rPr lang="en" sz="2400">
                <a:solidFill>
                  <a:srgbClr val="434343"/>
                </a:solidFill>
                <a:latin typeface="Karla"/>
                <a:ea typeface="Karla"/>
                <a:cs typeface="Karla"/>
                <a:sym typeface="Karla"/>
              </a:rPr>
              <a:t> du code</a:t>
            </a:r>
            <a:endParaRPr sz="2400">
              <a:solidFill>
                <a:srgbClr val="E2001A"/>
              </a:solidFill>
              <a:latin typeface="Karla"/>
              <a:ea typeface="Karla"/>
              <a:cs typeface="Karla"/>
              <a:sym typeface="Karla"/>
            </a:endParaRPr>
          </a:p>
        </p:txBody>
      </p:sp>
      <p:sp>
        <p:nvSpPr>
          <p:cNvPr id="274" name="Google Shape;274;p39"/>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275" name="Google Shape;275;p3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6" name="Google Shape;276;p39"/>
          <p:cNvSpPr txBox="1"/>
          <p:nvPr/>
        </p:nvSpPr>
        <p:spPr>
          <a:xfrm>
            <a:off x="653025" y="1358050"/>
            <a:ext cx="6518400" cy="24780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SzPts val="2300"/>
              <a:buFont typeface="Karla"/>
              <a:buChar char="❏"/>
            </a:pPr>
            <a:r>
              <a:rPr lang="en" sz="2300">
                <a:latin typeface="Karla"/>
                <a:ea typeface="Karla"/>
                <a:cs typeface="Karla"/>
                <a:sym typeface="Karla"/>
              </a:rPr>
              <a:t>Nested</a:t>
            </a:r>
            <a:br>
              <a:rPr lang="en" sz="2300">
                <a:latin typeface="Karla"/>
                <a:ea typeface="Karla"/>
                <a:cs typeface="Karla"/>
                <a:sym typeface="Karla"/>
              </a:rPr>
            </a:br>
            <a:endParaRPr sz="2300">
              <a:latin typeface="Karla"/>
              <a:ea typeface="Karla"/>
              <a:cs typeface="Karla"/>
              <a:sym typeface="Karla"/>
            </a:endParaRPr>
          </a:p>
          <a:p>
            <a:pPr indent="-374650" lvl="0" marL="457200" rtl="0" algn="l">
              <a:spcBef>
                <a:spcPts val="0"/>
              </a:spcBef>
              <a:spcAft>
                <a:spcPts val="0"/>
              </a:spcAft>
              <a:buSzPts val="2300"/>
              <a:buFont typeface="Karla"/>
              <a:buChar char="❏"/>
            </a:pPr>
            <a:r>
              <a:rPr lang="en" sz="2300">
                <a:latin typeface="Karla"/>
                <a:ea typeface="Karla"/>
                <a:cs typeface="Karla"/>
                <a:sym typeface="Karla"/>
              </a:rPr>
              <a:t>Variables</a:t>
            </a:r>
            <a:br>
              <a:rPr lang="en" sz="2300">
                <a:latin typeface="Karla"/>
                <a:ea typeface="Karla"/>
                <a:cs typeface="Karla"/>
                <a:sym typeface="Karla"/>
              </a:rPr>
            </a:br>
            <a:endParaRPr sz="2300">
              <a:latin typeface="Karla"/>
              <a:ea typeface="Karla"/>
              <a:cs typeface="Karla"/>
              <a:sym typeface="Karla"/>
            </a:endParaRPr>
          </a:p>
          <a:p>
            <a:pPr indent="-374650" lvl="0" marL="457200" rtl="0" algn="l">
              <a:spcBef>
                <a:spcPts val="0"/>
              </a:spcBef>
              <a:spcAft>
                <a:spcPts val="0"/>
              </a:spcAft>
              <a:buSzPts val="2300"/>
              <a:buFont typeface="Karla"/>
              <a:buChar char="❏"/>
            </a:pPr>
            <a:r>
              <a:rPr lang="en" sz="2300">
                <a:latin typeface="Karla"/>
                <a:ea typeface="Karla"/>
                <a:cs typeface="Karla"/>
                <a:sym typeface="Karla"/>
              </a:rPr>
              <a:t>Mixins</a:t>
            </a:r>
            <a:endParaRPr sz="2300">
              <a:latin typeface="Karla"/>
              <a:ea typeface="Karla"/>
              <a:cs typeface="Karla"/>
              <a:sym typeface="Karla"/>
            </a:endParaRPr>
          </a:p>
          <a:p>
            <a:pPr indent="0" lvl="0" marL="0" rtl="0" algn="l">
              <a:spcBef>
                <a:spcPts val="0"/>
              </a:spcBef>
              <a:spcAft>
                <a:spcPts val="0"/>
              </a:spcAft>
              <a:buNone/>
            </a:pPr>
            <a:r>
              <a:t/>
            </a:r>
            <a:endParaRPr sz="1700">
              <a:latin typeface="Karla"/>
              <a:ea typeface="Karla"/>
              <a:cs typeface="Karla"/>
              <a:sym typeface="Karla"/>
            </a:endParaRPr>
          </a:p>
          <a:p>
            <a:pPr indent="0" lvl="0" marL="457200" rtl="0" algn="l">
              <a:lnSpc>
                <a:spcPct val="100000"/>
              </a:lnSpc>
              <a:spcBef>
                <a:spcPts val="0"/>
              </a:spcBef>
              <a:spcAft>
                <a:spcPts val="2200"/>
              </a:spcAft>
              <a:buNone/>
            </a:pPr>
            <a:r>
              <a:t/>
            </a:r>
            <a:endParaRPr b="1" sz="1700">
              <a:solidFill>
                <a:schemeClr val="dk2"/>
              </a:solidFill>
              <a:highlight>
                <a:srgbClr val="FFFFFF"/>
              </a:highlight>
              <a:latin typeface="Karla"/>
              <a:ea typeface="Karla"/>
              <a:cs typeface="Karla"/>
              <a:sym typeface="Karl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80" name="Shape 280"/>
        <p:cNvGrpSpPr/>
        <p:nvPr/>
      </p:nvGrpSpPr>
      <p:grpSpPr>
        <a:xfrm>
          <a:off x="0" y="0"/>
          <a:ext cx="0" cy="0"/>
          <a:chOff x="0" y="0"/>
          <a:chExt cx="0" cy="0"/>
        </a:xfrm>
      </p:grpSpPr>
      <p:sp>
        <p:nvSpPr>
          <p:cNvPr id="281" name="Google Shape;281;p40"/>
          <p:cNvSpPr txBox="1"/>
          <p:nvPr>
            <p:ph type="title"/>
          </p:nvPr>
        </p:nvSpPr>
        <p:spPr>
          <a:xfrm>
            <a:off x="3042725" y="2139325"/>
            <a:ext cx="2011200" cy="6927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sz="3300">
                <a:solidFill>
                  <a:srgbClr val="434343"/>
                </a:solidFill>
                <a:latin typeface="Karla"/>
                <a:ea typeface="Karla"/>
                <a:cs typeface="Karla"/>
                <a:sym typeface="Karla"/>
              </a:rPr>
              <a:t>MERCI😊</a:t>
            </a:r>
            <a:endParaRPr sz="3300">
              <a:solidFill>
                <a:srgbClr val="E2001A"/>
              </a:solidFill>
              <a:latin typeface="Karla"/>
              <a:ea typeface="Karla"/>
              <a:cs typeface="Karla"/>
              <a:sym typeface="Karla"/>
            </a:endParaRPr>
          </a:p>
        </p:txBody>
      </p:sp>
      <p:sp>
        <p:nvSpPr>
          <p:cNvPr id="282" name="Google Shape;282;p4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92" name="Shape 92"/>
        <p:cNvGrpSpPr/>
        <p:nvPr/>
      </p:nvGrpSpPr>
      <p:grpSpPr>
        <a:xfrm>
          <a:off x="0" y="0"/>
          <a:ext cx="0" cy="0"/>
          <a:chOff x="0" y="0"/>
          <a:chExt cx="0" cy="0"/>
        </a:xfrm>
      </p:grpSpPr>
      <p:sp>
        <p:nvSpPr>
          <p:cNvPr id="93" name="Google Shape;93;p16"/>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solidFill>
                  <a:srgbClr val="E2001A"/>
                </a:solidFill>
                <a:latin typeface="Karla"/>
                <a:ea typeface="Karla"/>
                <a:cs typeface="Karla"/>
                <a:sym typeface="Karla"/>
              </a:rPr>
              <a:t>1</a:t>
            </a:r>
            <a:r>
              <a:rPr lang="en" sz="7200">
                <a:solidFill>
                  <a:srgbClr val="E2001A"/>
                </a:solidFill>
                <a:latin typeface="Karla"/>
                <a:ea typeface="Karla"/>
                <a:cs typeface="Karla"/>
                <a:sym typeface="Karla"/>
              </a:rPr>
              <a:t>.</a:t>
            </a:r>
            <a:endParaRPr sz="7200">
              <a:solidFill>
                <a:srgbClr val="E2001A"/>
              </a:solidFill>
              <a:latin typeface="Karla"/>
              <a:ea typeface="Karla"/>
              <a:cs typeface="Karla"/>
              <a:sym typeface="Karla"/>
            </a:endParaRPr>
          </a:p>
          <a:p>
            <a:pPr indent="0" lvl="0" marL="0" rtl="0" algn="l">
              <a:spcBef>
                <a:spcPts val="0"/>
              </a:spcBef>
              <a:spcAft>
                <a:spcPts val="0"/>
              </a:spcAft>
              <a:buNone/>
            </a:pPr>
            <a:r>
              <a:rPr lang="en">
                <a:solidFill>
                  <a:srgbClr val="434343"/>
                </a:solidFill>
                <a:latin typeface="Karla"/>
                <a:ea typeface="Karla"/>
                <a:cs typeface="Karla"/>
                <a:sym typeface="Karla"/>
              </a:rPr>
              <a:t>C’est quoi Bootstrap?</a:t>
            </a:r>
            <a:endParaRPr>
              <a:solidFill>
                <a:srgbClr val="434343"/>
              </a:solidFill>
              <a:latin typeface="Karla"/>
              <a:ea typeface="Karla"/>
              <a:cs typeface="Karla"/>
              <a:sym typeface="Karla"/>
            </a:endParaRPr>
          </a:p>
        </p:txBody>
      </p:sp>
      <p:sp>
        <p:nvSpPr>
          <p:cNvPr id="94" name="Google Shape;94;p1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98" name="Shape 98"/>
        <p:cNvGrpSpPr/>
        <p:nvPr/>
      </p:nvGrpSpPr>
      <p:grpSpPr>
        <a:xfrm>
          <a:off x="0" y="0"/>
          <a:ext cx="0" cy="0"/>
          <a:chOff x="0" y="0"/>
          <a:chExt cx="0" cy="0"/>
        </a:xfrm>
      </p:grpSpPr>
      <p:sp>
        <p:nvSpPr>
          <p:cNvPr id="99" name="Google Shape;99;p17"/>
          <p:cNvSpPr txBox="1"/>
          <p:nvPr>
            <p:ph type="title"/>
          </p:nvPr>
        </p:nvSpPr>
        <p:spPr>
          <a:xfrm>
            <a:off x="739100" y="658425"/>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Karla"/>
                <a:ea typeface="Karla"/>
                <a:cs typeface="Karla"/>
                <a:sym typeface="Karla"/>
              </a:rPr>
              <a:t>C’est quoi Bootstrap?</a:t>
            </a:r>
            <a:endParaRPr sz="2400">
              <a:solidFill>
                <a:srgbClr val="E2001A"/>
              </a:solidFill>
              <a:latin typeface="Karla"/>
              <a:ea typeface="Karla"/>
              <a:cs typeface="Karla"/>
              <a:sym typeface="Karla"/>
            </a:endParaRPr>
          </a:p>
        </p:txBody>
      </p:sp>
      <p:sp>
        <p:nvSpPr>
          <p:cNvPr id="100" name="Google Shape;100;p17"/>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101" name="Google Shape;101;p1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17"/>
          <p:cNvSpPr txBox="1"/>
          <p:nvPr/>
        </p:nvSpPr>
        <p:spPr>
          <a:xfrm>
            <a:off x="653025" y="1358050"/>
            <a:ext cx="65184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Karla"/>
                <a:ea typeface="Karla"/>
                <a:cs typeface="Karla"/>
                <a:sym typeface="Karla"/>
              </a:rPr>
              <a:t>C’est un </a:t>
            </a:r>
            <a:r>
              <a:rPr lang="en" sz="1700">
                <a:latin typeface="Karla"/>
                <a:ea typeface="Karla"/>
                <a:cs typeface="Karla"/>
                <a:sym typeface="Karla"/>
              </a:rPr>
              <a:t>framework</a:t>
            </a:r>
            <a:r>
              <a:rPr lang="en" sz="1700">
                <a:latin typeface="Karla"/>
                <a:ea typeface="Karla"/>
                <a:cs typeface="Karla"/>
                <a:sym typeface="Karla"/>
              </a:rPr>
              <a:t>(cadre) </a:t>
            </a:r>
            <a:r>
              <a:rPr lang="en" sz="1700">
                <a:latin typeface="Karla"/>
                <a:ea typeface="Karla"/>
                <a:cs typeface="Karla"/>
                <a:sym typeface="Karla"/>
              </a:rPr>
              <a:t>basé principalement</a:t>
            </a:r>
            <a:r>
              <a:rPr lang="en" sz="1700">
                <a:latin typeface="Karla"/>
                <a:ea typeface="Karla"/>
                <a:cs typeface="Karla"/>
                <a:sym typeface="Karla"/>
              </a:rPr>
              <a:t> sur le langage CSS et qui permet au développeur des interfaces utilisateurs responsive , mobile first sans avoir à </a:t>
            </a:r>
            <a:r>
              <a:rPr lang="en" sz="1700">
                <a:latin typeface="Karla"/>
                <a:ea typeface="Karla"/>
                <a:cs typeface="Karla"/>
                <a:sym typeface="Karla"/>
              </a:rPr>
              <a:t>se</a:t>
            </a:r>
            <a:r>
              <a:rPr lang="en" sz="1700">
                <a:latin typeface="Karla"/>
                <a:ea typeface="Karla"/>
                <a:cs typeface="Karla"/>
                <a:sym typeface="Karla"/>
              </a:rPr>
              <a:t> préoccuper de repenser un design system.</a:t>
            </a:r>
            <a:endParaRPr sz="1700">
              <a:latin typeface="Karla"/>
              <a:ea typeface="Karla"/>
              <a:cs typeface="Karla"/>
              <a:sym typeface="Karla"/>
            </a:endParaRPr>
          </a:p>
          <a:p>
            <a:pPr indent="0" lvl="0" marL="0" rtl="0" algn="l">
              <a:spcBef>
                <a:spcPts val="0"/>
              </a:spcBef>
              <a:spcAft>
                <a:spcPts val="0"/>
              </a:spcAft>
              <a:buNone/>
            </a:pPr>
            <a:r>
              <a:t/>
            </a:r>
            <a:endParaRPr sz="1700">
              <a:latin typeface="Karla"/>
              <a:ea typeface="Karla"/>
              <a:cs typeface="Karla"/>
              <a:sym typeface="Karla"/>
            </a:endParaRPr>
          </a:p>
          <a:p>
            <a:pPr indent="0" lvl="0" marL="0" rtl="0" algn="l">
              <a:spcBef>
                <a:spcPts val="0"/>
              </a:spcBef>
              <a:spcAft>
                <a:spcPts val="0"/>
              </a:spcAft>
              <a:buNone/>
            </a:pPr>
            <a:r>
              <a:rPr lang="en" sz="1700">
                <a:latin typeface="Karla"/>
                <a:ea typeface="Karla"/>
                <a:cs typeface="Karla"/>
                <a:sym typeface="Karla"/>
              </a:rPr>
              <a:t>Il a </a:t>
            </a:r>
            <a:r>
              <a:rPr lang="en" sz="1700">
                <a:latin typeface="Karla"/>
                <a:ea typeface="Karla"/>
                <a:cs typeface="Karla"/>
                <a:sym typeface="Karla"/>
              </a:rPr>
              <a:t>été créé en 2011</a:t>
            </a:r>
            <a:r>
              <a:rPr lang="en" sz="1700">
                <a:latin typeface="Karla"/>
                <a:ea typeface="Karla"/>
                <a:cs typeface="Karla"/>
                <a:sym typeface="Karla"/>
              </a:rPr>
              <a:t> par des développeurs de Twitter afin </a:t>
            </a:r>
            <a:r>
              <a:rPr lang="en" sz="1700">
                <a:latin typeface="Karla"/>
                <a:ea typeface="Karla"/>
                <a:cs typeface="Karla"/>
                <a:sym typeface="Karla"/>
              </a:rPr>
              <a:t>d'encourager</a:t>
            </a:r>
            <a:r>
              <a:rPr lang="en" sz="1700">
                <a:latin typeface="Karla"/>
                <a:ea typeface="Karla"/>
                <a:cs typeface="Karla"/>
                <a:sym typeface="Karla"/>
              </a:rPr>
              <a:t> la </a:t>
            </a:r>
            <a:r>
              <a:rPr lang="en" sz="1700">
                <a:latin typeface="Karla"/>
                <a:ea typeface="Karla"/>
                <a:cs typeface="Karla"/>
                <a:sym typeface="Karla"/>
              </a:rPr>
              <a:t>cohérence</a:t>
            </a:r>
            <a:r>
              <a:rPr lang="en" sz="1700">
                <a:latin typeface="Karla"/>
                <a:ea typeface="Karla"/>
                <a:cs typeface="Karla"/>
                <a:sym typeface="Karla"/>
              </a:rPr>
              <a:t> entre les outils internes.</a:t>
            </a:r>
            <a:endParaRPr sz="1700">
              <a:latin typeface="Karla"/>
              <a:ea typeface="Karla"/>
              <a:cs typeface="Karla"/>
              <a:sym typeface="Karla"/>
            </a:endParaRPr>
          </a:p>
          <a:p>
            <a:pPr indent="0" lvl="0" marL="0" rtl="0" algn="l">
              <a:spcBef>
                <a:spcPts val="0"/>
              </a:spcBef>
              <a:spcAft>
                <a:spcPts val="0"/>
              </a:spcAft>
              <a:buNone/>
            </a:pPr>
            <a:r>
              <a:t/>
            </a:r>
            <a:endParaRPr sz="1700">
              <a:latin typeface="Karla"/>
              <a:ea typeface="Karla"/>
              <a:cs typeface="Karla"/>
              <a:sym typeface="Karla"/>
            </a:endParaRPr>
          </a:p>
          <a:p>
            <a:pPr indent="0" lvl="0" marL="0" rtl="0" algn="l">
              <a:spcBef>
                <a:spcPts val="0"/>
              </a:spcBef>
              <a:spcAft>
                <a:spcPts val="0"/>
              </a:spcAft>
              <a:buNone/>
            </a:pPr>
            <a:r>
              <a:t/>
            </a:r>
            <a:endParaRPr sz="1700">
              <a:latin typeface="Karla"/>
              <a:ea typeface="Karla"/>
              <a:cs typeface="Karla"/>
              <a:sym typeface="Karla"/>
            </a:endParaRPr>
          </a:p>
          <a:p>
            <a:pPr indent="0" lvl="0" marL="457200" rtl="0" algn="l">
              <a:lnSpc>
                <a:spcPct val="100000"/>
              </a:lnSpc>
              <a:spcBef>
                <a:spcPts val="0"/>
              </a:spcBef>
              <a:spcAft>
                <a:spcPts val="2200"/>
              </a:spcAft>
              <a:buNone/>
            </a:pPr>
            <a:r>
              <a:t/>
            </a:r>
            <a:endParaRPr b="1" sz="1700">
              <a:solidFill>
                <a:schemeClr val="dk2"/>
              </a:solidFill>
              <a:highlight>
                <a:srgbClr val="FFFFFF"/>
              </a:highlight>
              <a:latin typeface="Karla"/>
              <a:ea typeface="Karla"/>
              <a:cs typeface="Karla"/>
              <a:sym typeface="Karl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06" name="Shape 106"/>
        <p:cNvGrpSpPr/>
        <p:nvPr/>
      </p:nvGrpSpPr>
      <p:grpSpPr>
        <a:xfrm>
          <a:off x="0" y="0"/>
          <a:ext cx="0" cy="0"/>
          <a:chOff x="0" y="0"/>
          <a:chExt cx="0" cy="0"/>
        </a:xfrm>
      </p:grpSpPr>
      <p:sp>
        <p:nvSpPr>
          <p:cNvPr id="107" name="Google Shape;107;p18"/>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solidFill>
                  <a:srgbClr val="E2001A"/>
                </a:solidFill>
                <a:latin typeface="Karla"/>
                <a:ea typeface="Karla"/>
                <a:cs typeface="Karla"/>
                <a:sym typeface="Karla"/>
              </a:rPr>
              <a:t>2</a:t>
            </a:r>
            <a:r>
              <a:rPr lang="en" sz="7200">
                <a:solidFill>
                  <a:srgbClr val="E2001A"/>
                </a:solidFill>
                <a:latin typeface="Karla"/>
                <a:ea typeface="Karla"/>
                <a:cs typeface="Karla"/>
                <a:sym typeface="Karla"/>
              </a:rPr>
              <a:t>.</a:t>
            </a:r>
            <a:endParaRPr sz="7200">
              <a:solidFill>
                <a:srgbClr val="E2001A"/>
              </a:solidFill>
              <a:latin typeface="Karla"/>
              <a:ea typeface="Karla"/>
              <a:cs typeface="Karla"/>
              <a:sym typeface="Karla"/>
            </a:endParaRPr>
          </a:p>
          <a:p>
            <a:pPr indent="0" lvl="0" marL="0" rtl="0" algn="l">
              <a:spcBef>
                <a:spcPts val="0"/>
              </a:spcBef>
              <a:spcAft>
                <a:spcPts val="0"/>
              </a:spcAft>
              <a:buNone/>
            </a:pPr>
            <a:r>
              <a:rPr lang="en">
                <a:solidFill>
                  <a:srgbClr val="434343"/>
                </a:solidFill>
                <a:latin typeface="Karla"/>
                <a:ea typeface="Karla"/>
                <a:cs typeface="Karla"/>
                <a:sym typeface="Karla"/>
              </a:rPr>
              <a:t>Installation</a:t>
            </a:r>
            <a:endParaRPr>
              <a:solidFill>
                <a:srgbClr val="434343"/>
              </a:solidFill>
              <a:latin typeface="Karla"/>
              <a:ea typeface="Karla"/>
              <a:cs typeface="Karla"/>
              <a:sym typeface="Karla"/>
            </a:endParaRPr>
          </a:p>
        </p:txBody>
      </p:sp>
      <p:sp>
        <p:nvSpPr>
          <p:cNvPr id="108" name="Google Shape;108;p1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12" name="Shape 112"/>
        <p:cNvGrpSpPr/>
        <p:nvPr/>
      </p:nvGrpSpPr>
      <p:grpSpPr>
        <a:xfrm>
          <a:off x="0" y="0"/>
          <a:ext cx="0" cy="0"/>
          <a:chOff x="0" y="0"/>
          <a:chExt cx="0" cy="0"/>
        </a:xfrm>
      </p:grpSpPr>
      <p:sp>
        <p:nvSpPr>
          <p:cNvPr id="113" name="Google Shape;113;p19"/>
          <p:cNvSpPr txBox="1"/>
          <p:nvPr>
            <p:ph type="title"/>
          </p:nvPr>
        </p:nvSpPr>
        <p:spPr>
          <a:xfrm>
            <a:off x="739100" y="658425"/>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Karla"/>
                <a:ea typeface="Karla"/>
                <a:cs typeface="Karla"/>
                <a:sym typeface="Karla"/>
              </a:rPr>
              <a:t>C’est quoi Bootstrap?</a:t>
            </a:r>
            <a:endParaRPr sz="2400">
              <a:solidFill>
                <a:srgbClr val="E2001A"/>
              </a:solidFill>
              <a:latin typeface="Karla"/>
              <a:ea typeface="Karla"/>
              <a:cs typeface="Karla"/>
              <a:sym typeface="Karla"/>
            </a:endParaRPr>
          </a:p>
        </p:txBody>
      </p:sp>
      <p:sp>
        <p:nvSpPr>
          <p:cNvPr id="114" name="Google Shape;114;p19"/>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115" name="Google Shape;115;p1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6" name="Google Shape;116;p19"/>
          <p:cNvSpPr txBox="1"/>
          <p:nvPr/>
        </p:nvSpPr>
        <p:spPr>
          <a:xfrm>
            <a:off x="653025" y="1358050"/>
            <a:ext cx="6518400" cy="25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Karla"/>
                <a:ea typeface="Karla"/>
                <a:cs typeface="Karla"/>
                <a:sym typeface="Karla"/>
              </a:rPr>
              <a:t>Il y a 2 approches </a:t>
            </a:r>
            <a:r>
              <a:rPr lang="en" sz="1700">
                <a:latin typeface="Karla"/>
                <a:ea typeface="Karla"/>
                <a:cs typeface="Karla"/>
                <a:sym typeface="Karla"/>
              </a:rPr>
              <a:t>pour intégrer bootstrap dans un projet</a:t>
            </a:r>
            <a:endParaRPr sz="1700">
              <a:latin typeface="Karla"/>
              <a:ea typeface="Karla"/>
              <a:cs typeface="Karla"/>
              <a:sym typeface="Karla"/>
            </a:endParaRPr>
          </a:p>
          <a:p>
            <a:pPr indent="0" lvl="0" marL="0" rtl="0" algn="l">
              <a:spcBef>
                <a:spcPts val="0"/>
              </a:spcBef>
              <a:spcAft>
                <a:spcPts val="0"/>
              </a:spcAft>
              <a:buNone/>
            </a:pPr>
            <a:r>
              <a:t/>
            </a:r>
            <a:endParaRPr sz="1700">
              <a:latin typeface="Karla"/>
              <a:ea typeface="Karla"/>
              <a:cs typeface="Karla"/>
              <a:sym typeface="Karla"/>
            </a:endParaRPr>
          </a:p>
          <a:p>
            <a:pPr indent="-336550" lvl="0" marL="457200" rtl="0" algn="l">
              <a:spcBef>
                <a:spcPts val="0"/>
              </a:spcBef>
              <a:spcAft>
                <a:spcPts val="0"/>
              </a:spcAft>
              <a:buSzPts val="1700"/>
              <a:buFont typeface="Karla"/>
              <a:buChar char="❏"/>
            </a:pPr>
            <a:r>
              <a:rPr lang="en" sz="1700">
                <a:latin typeface="Karla"/>
                <a:ea typeface="Karla"/>
                <a:cs typeface="Karla"/>
                <a:sym typeface="Karla"/>
              </a:rPr>
              <a:t>Ajouter le code CSS de bootstrap directement dans son projet</a:t>
            </a:r>
            <a:br>
              <a:rPr lang="en" sz="1700">
                <a:latin typeface="Karla"/>
                <a:ea typeface="Karla"/>
                <a:cs typeface="Karla"/>
                <a:sym typeface="Karla"/>
              </a:rPr>
            </a:br>
            <a:endParaRPr sz="1700">
              <a:latin typeface="Karla"/>
              <a:ea typeface="Karla"/>
              <a:cs typeface="Karla"/>
              <a:sym typeface="Karla"/>
            </a:endParaRPr>
          </a:p>
          <a:p>
            <a:pPr indent="-336550" lvl="0" marL="457200" rtl="0" algn="l">
              <a:spcBef>
                <a:spcPts val="0"/>
              </a:spcBef>
              <a:spcAft>
                <a:spcPts val="0"/>
              </a:spcAft>
              <a:buSzPts val="1700"/>
              <a:buFont typeface="Karla"/>
              <a:buChar char="❏"/>
            </a:pPr>
            <a:r>
              <a:rPr lang="en" sz="1700">
                <a:latin typeface="Karla"/>
                <a:ea typeface="Karla"/>
                <a:cs typeface="Karla"/>
                <a:sym typeface="Karla"/>
              </a:rPr>
              <a:t>Utiliser un lien distant(CDN)</a:t>
            </a:r>
            <a:endParaRPr sz="1700">
              <a:latin typeface="Karla"/>
              <a:ea typeface="Karla"/>
              <a:cs typeface="Karla"/>
              <a:sym typeface="Karla"/>
            </a:endParaRPr>
          </a:p>
          <a:p>
            <a:pPr indent="0" lvl="0" marL="0" rtl="0" algn="l">
              <a:spcBef>
                <a:spcPts val="0"/>
              </a:spcBef>
              <a:spcAft>
                <a:spcPts val="0"/>
              </a:spcAft>
              <a:buNone/>
            </a:pPr>
            <a:r>
              <a:t/>
            </a:r>
            <a:endParaRPr sz="1700">
              <a:latin typeface="Karla"/>
              <a:ea typeface="Karla"/>
              <a:cs typeface="Karla"/>
              <a:sym typeface="Karla"/>
            </a:endParaRPr>
          </a:p>
          <a:p>
            <a:pPr indent="0" lvl="0" marL="0" rtl="0" algn="l">
              <a:spcBef>
                <a:spcPts val="0"/>
              </a:spcBef>
              <a:spcAft>
                <a:spcPts val="0"/>
              </a:spcAft>
              <a:buNone/>
            </a:pPr>
            <a:r>
              <a:t/>
            </a:r>
            <a:endParaRPr sz="1700">
              <a:latin typeface="Karla"/>
              <a:ea typeface="Karla"/>
              <a:cs typeface="Karla"/>
              <a:sym typeface="Karla"/>
            </a:endParaRPr>
          </a:p>
          <a:p>
            <a:pPr indent="0" lvl="0" marL="457200" rtl="0" algn="l">
              <a:lnSpc>
                <a:spcPct val="100000"/>
              </a:lnSpc>
              <a:spcBef>
                <a:spcPts val="0"/>
              </a:spcBef>
              <a:spcAft>
                <a:spcPts val="2200"/>
              </a:spcAft>
              <a:buNone/>
            </a:pPr>
            <a:r>
              <a:t/>
            </a:r>
            <a:endParaRPr b="1" sz="1700">
              <a:solidFill>
                <a:schemeClr val="dk2"/>
              </a:solidFill>
              <a:highlight>
                <a:srgbClr val="FFFFFF"/>
              </a:highlight>
              <a:latin typeface="Karla"/>
              <a:ea typeface="Karla"/>
              <a:cs typeface="Karla"/>
              <a:sym typeface="Karl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20" name="Shape 120"/>
        <p:cNvGrpSpPr/>
        <p:nvPr/>
      </p:nvGrpSpPr>
      <p:grpSpPr>
        <a:xfrm>
          <a:off x="0" y="0"/>
          <a:ext cx="0" cy="0"/>
          <a:chOff x="0" y="0"/>
          <a:chExt cx="0" cy="0"/>
        </a:xfrm>
      </p:grpSpPr>
      <p:sp>
        <p:nvSpPr>
          <p:cNvPr id="121" name="Google Shape;121;p20"/>
          <p:cNvSpPr txBox="1"/>
          <p:nvPr>
            <p:ph type="title"/>
          </p:nvPr>
        </p:nvSpPr>
        <p:spPr>
          <a:xfrm>
            <a:off x="739100" y="658425"/>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Karla"/>
                <a:ea typeface="Karla"/>
                <a:cs typeface="Karla"/>
                <a:sym typeface="Karla"/>
              </a:rPr>
              <a:t>Ajouter bootstrap dans le projet</a:t>
            </a:r>
            <a:endParaRPr sz="2400">
              <a:solidFill>
                <a:srgbClr val="E2001A"/>
              </a:solidFill>
              <a:latin typeface="Karla"/>
              <a:ea typeface="Karla"/>
              <a:cs typeface="Karla"/>
              <a:sym typeface="Karla"/>
            </a:endParaRPr>
          </a:p>
        </p:txBody>
      </p:sp>
      <p:sp>
        <p:nvSpPr>
          <p:cNvPr id="122" name="Google Shape;122;p20"/>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123" name="Google Shape;123;p2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4" name="Google Shape;124;p20"/>
          <p:cNvSpPr txBox="1"/>
          <p:nvPr/>
        </p:nvSpPr>
        <p:spPr>
          <a:xfrm>
            <a:off x="653025" y="1358050"/>
            <a:ext cx="6518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Karla"/>
                <a:ea typeface="Karla"/>
                <a:cs typeface="Karla"/>
                <a:sym typeface="Karla"/>
              </a:rPr>
              <a:t>Aller dans ce lien : </a:t>
            </a:r>
            <a:r>
              <a:rPr lang="en" sz="1700" u="sng">
                <a:solidFill>
                  <a:schemeClr val="hlink"/>
                </a:solidFill>
                <a:latin typeface="Karla"/>
                <a:ea typeface="Karla"/>
                <a:cs typeface="Karla"/>
                <a:sym typeface="Karla"/>
                <a:hlinkClick r:id="rId3"/>
              </a:rPr>
              <a:t>https://getbootstrap.com/docs/5.2/getting-started/download/</a:t>
            </a:r>
            <a:endParaRPr b="1" sz="1700">
              <a:solidFill>
                <a:schemeClr val="dk2"/>
              </a:solidFill>
              <a:highlight>
                <a:srgbClr val="FFFFFF"/>
              </a:highlight>
              <a:latin typeface="Karla"/>
              <a:ea typeface="Karla"/>
              <a:cs typeface="Karla"/>
              <a:sym typeface="Karla"/>
            </a:endParaRPr>
          </a:p>
        </p:txBody>
      </p:sp>
      <p:pic>
        <p:nvPicPr>
          <p:cNvPr id="125" name="Google Shape;125;p20"/>
          <p:cNvPicPr preferRelativeResize="0"/>
          <p:nvPr/>
        </p:nvPicPr>
        <p:blipFill>
          <a:blip r:embed="rId4">
            <a:alphaModFix/>
          </a:blip>
          <a:stretch>
            <a:fillRect/>
          </a:stretch>
        </p:blipFill>
        <p:spPr>
          <a:xfrm>
            <a:off x="739100" y="2097422"/>
            <a:ext cx="5950126" cy="2904425"/>
          </a:xfrm>
          <a:prstGeom prst="rect">
            <a:avLst/>
          </a:prstGeom>
          <a:noFill/>
          <a:ln>
            <a:noFill/>
          </a:ln>
        </p:spPr>
      </p:pic>
      <p:sp>
        <p:nvSpPr>
          <p:cNvPr id="126" name="Google Shape;126;p20"/>
          <p:cNvSpPr/>
          <p:nvPr/>
        </p:nvSpPr>
        <p:spPr>
          <a:xfrm>
            <a:off x="2317475" y="4066275"/>
            <a:ext cx="701700" cy="201000"/>
          </a:xfrm>
          <a:prstGeom prst="leftArrow">
            <a:avLst>
              <a:gd fmla="val 50000" name="adj1"/>
              <a:gd fmla="val 50000" name="adj2"/>
            </a:avLst>
          </a:prstGeom>
          <a:solidFill>
            <a:srgbClr val="E2001A"/>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3051400" y="4034875"/>
            <a:ext cx="1602900" cy="315300"/>
          </a:xfrm>
          <a:prstGeom prst="rect">
            <a:avLst/>
          </a:prstGeom>
          <a:solidFill>
            <a:srgbClr val="F3F3F3"/>
          </a:solidFill>
          <a:ln cap="flat" cmpd="sng" w="9525">
            <a:solidFill>
              <a:srgbClr val="E200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Karla"/>
                <a:ea typeface="Karla"/>
                <a:cs typeface="Karla"/>
                <a:sym typeface="Karla"/>
              </a:rPr>
              <a:t>Choisir download</a:t>
            </a:r>
            <a:endParaRPr b="1" sz="1200">
              <a:latin typeface="Karla"/>
              <a:ea typeface="Karla"/>
              <a:cs typeface="Karla"/>
              <a:sym typeface="Karla"/>
            </a:endParaRPr>
          </a:p>
        </p:txBody>
      </p:sp>
      <p:sp>
        <p:nvSpPr>
          <p:cNvPr id="128" name="Google Shape;128;p20"/>
          <p:cNvSpPr/>
          <p:nvPr/>
        </p:nvSpPr>
        <p:spPr>
          <a:xfrm>
            <a:off x="212425" y="1544975"/>
            <a:ext cx="379800" cy="354000"/>
          </a:xfrm>
          <a:prstGeom prst="ellipse">
            <a:avLst/>
          </a:prstGeom>
          <a:solidFill>
            <a:srgbClr val="D9D9D9"/>
          </a:solidFill>
          <a:ln cap="flat" cmpd="sng" w="9525">
            <a:solidFill>
              <a:srgbClr val="E200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E2001A"/>
                </a:solidFill>
              </a:rPr>
              <a:t>1</a:t>
            </a:r>
            <a:endParaRPr b="1">
              <a:solidFill>
                <a:srgbClr val="E2001A"/>
              </a:solidFill>
            </a:endParaRPr>
          </a:p>
        </p:txBody>
      </p:sp>
      <p:sp>
        <p:nvSpPr>
          <p:cNvPr id="129" name="Google Shape;129;p20"/>
          <p:cNvSpPr/>
          <p:nvPr/>
        </p:nvSpPr>
        <p:spPr>
          <a:xfrm>
            <a:off x="4471900" y="4015525"/>
            <a:ext cx="379800" cy="354000"/>
          </a:xfrm>
          <a:prstGeom prst="ellipse">
            <a:avLst/>
          </a:prstGeom>
          <a:solidFill>
            <a:srgbClr val="D9D9D9"/>
          </a:solidFill>
          <a:ln cap="flat" cmpd="sng" w="9525">
            <a:solidFill>
              <a:srgbClr val="E200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E2001A"/>
                </a:solidFill>
              </a:rPr>
              <a:t>2</a:t>
            </a:r>
            <a:endParaRPr b="1">
              <a:solidFill>
                <a:srgbClr val="E2001A"/>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33" name="Shape 133"/>
        <p:cNvGrpSpPr/>
        <p:nvPr/>
      </p:nvGrpSpPr>
      <p:grpSpPr>
        <a:xfrm>
          <a:off x="0" y="0"/>
          <a:ext cx="0" cy="0"/>
          <a:chOff x="0" y="0"/>
          <a:chExt cx="0" cy="0"/>
        </a:xfrm>
      </p:grpSpPr>
      <p:sp>
        <p:nvSpPr>
          <p:cNvPr id="134" name="Google Shape;134;p21"/>
          <p:cNvSpPr txBox="1"/>
          <p:nvPr>
            <p:ph type="title"/>
          </p:nvPr>
        </p:nvSpPr>
        <p:spPr>
          <a:xfrm>
            <a:off x="739100" y="658425"/>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Karla"/>
                <a:ea typeface="Karla"/>
                <a:cs typeface="Karla"/>
                <a:sym typeface="Karla"/>
              </a:rPr>
              <a:t>Ajouter bootstrap dans le projet</a:t>
            </a:r>
            <a:endParaRPr sz="2400">
              <a:solidFill>
                <a:srgbClr val="E2001A"/>
              </a:solidFill>
              <a:latin typeface="Karla"/>
              <a:ea typeface="Karla"/>
              <a:cs typeface="Karla"/>
              <a:sym typeface="Karla"/>
            </a:endParaRPr>
          </a:p>
        </p:txBody>
      </p:sp>
      <p:sp>
        <p:nvSpPr>
          <p:cNvPr id="135" name="Google Shape;135;p2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6" name="Google Shape;136;p21"/>
          <p:cNvSpPr txBox="1"/>
          <p:nvPr/>
        </p:nvSpPr>
        <p:spPr>
          <a:xfrm>
            <a:off x="653025" y="1358050"/>
            <a:ext cx="65184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Karla"/>
                <a:ea typeface="Karla"/>
                <a:cs typeface="Karla"/>
                <a:sym typeface="Karla"/>
              </a:rPr>
              <a:t>Quand vous ajoutez bootstrap, toujours importer son code avant le </a:t>
            </a:r>
            <a:r>
              <a:rPr lang="en" sz="1700">
                <a:latin typeface="Karla"/>
                <a:ea typeface="Karla"/>
                <a:cs typeface="Karla"/>
                <a:sym typeface="Karla"/>
              </a:rPr>
              <a:t>vôtre,</a:t>
            </a:r>
            <a:r>
              <a:rPr lang="en" sz="1700">
                <a:latin typeface="Karla"/>
                <a:ea typeface="Karla"/>
                <a:cs typeface="Karla"/>
                <a:sym typeface="Karla"/>
              </a:rPr>
              <a:t> car cela vous donne la possibilité de le surcharger.</a:t>
            </a:r>
            <a:endParaRPr sz="1700">
              <a:latin typeface="Karla"/>
              <a:ea typeface="Karla"/>
              <a:cs typeface="Karla"/>
              <a:sym typeface="Karla"/>
            </a:endParaRPr>
          </a:p>
        </p:txBody>
      </p:sp>
      <p:pic>
        <p:nvPicPr>
          <p:cNvPr id="137" name="Google Shape;137;p21"/>
          <p:cNvPicPr preferRelativeResize="0"/>
          <p:nvPr/>
        </p:nvPicPr>
        <p:blipFill>
          <a:blip r:embed="rId3">
            <a:alphaModFix/>
          </a:blip>
          <a:stretch>
            <a:fillRect/>
          </a:stretch>
        </p:blipFill>
        <p:spPr>
          <a:xfrm>
            <a:off x="739100" y="2617775"/>
            <a:ext cx="7019025" cy="5520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41" name="Shape 141"/>
        <p:cNvGrpSpPr/>
        <p:nvPr/>
      </p:nvGrpSpPr>
      <p:grpSpPr>
        <a:xfrm>
          <a:off x="0" y="0"/>
          <a:ext cx="0" cy="0"/>
          <a:chOff x="0" y="0"/>
          <a:chExt cx="0" cy="0"/>
        </a:xfrm>
      </p:grpSpPr>
      <p:sp>
        <p:nvSpPr>
          <p:cNvPr id="142" name="Google Shape;142;p22"/>
          <p:cNvSpPr txBox="1"/>
          <p:nvPr>
            <p:ph type="title"/>
          </p:nvPr>
        </p:nvSpPr>
        <p:spPr>
          <a:xfrm>
            <a:off x="739100" y="658425"/>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Karla"/>
                <a:ea typeface="Karla"/>
                <a:cs typeface="Karla"/>
                <a:sym typeface="Karla"/>
              </a:rPr>
              <a:t>Ajouter via lien distant</a:t>
            </a:r>
            <a:endParaRPr sz="2400">
              <a:solidFill>
                <a:srgbClr val="E2001A"/>
              </a:solidFill>
              <a:latin typeface="Karla"/>
              <a:ea typeface="Karla"/>
              <a:cs typeface="Karla"/>
              <a:sym typeface="Karla"/>
            </a:endParaRPr>
          </a:p>
        </p:txBody>
      </p:sp>
      <p:sp>
        <p:nvSpPr>
          <p:cNvPr id="143" name="Google Shape;143;p22"/>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144" name="Google Shape;144;p2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5" name="Google Shape;145;p22"/>
          <p:cNvSpPr txBox="1"/>
          <p:nvPr/>
        </p:nvSpPr>
        <p:spPr>
          <a:xfrm>
            <a:off x="653025" y="1358050"/>
            <a:ext cx="6518400" cy="1754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Karla"/>
              <a:buAutoNum type="arabicPeriod"/>
            </a:pPr>
            <a:r>
              <a:rPr lang="en" sz="1700">
                <a:latin typeface="Karla"/>
                <a:ea typeface="Karla"/>
                <a:cs typeface="Karla"/>
                <a:sym typeface="Karla"/>
              </a:rPr>
              <a:t>Ouvrir : </a:t>
            </a:r>
            <a:r>
              <a:rPr lang="en" sz="1700" u="sng">
                <a:solidFill>
                  <a:schemeClr val="hlink"/>
                </a:solidFill>
                <a:latin typeface="Karla"/>
                <a:ea typeface="Karla"/>
                <a:cs typeface="Karla"/>
                <a:sym typeface="Karla"/>
                <a:hlinkClick r:id="rId3"/>
              </a:rPr>
              <a:t>https://getbootstrap.com/docs/5.2/getting-started/introduction/#cdn-links</a:t>
            </a:r>
            <a:endParaRPr sz="1700">
              <a:latin typeface="Karla"/>
              <a:ea typeface="Karla"/>
              <a:cs typeface="Karla"/>
              <a:sym typeface="Karla"/>
            </a:endParaRPr>
          </a:p>
          <a:p>
            <a:pPr indent="0" lvl="0" marL="457200" rtl="0" algn="l">
              <a:spcBef>
                <a:spcPts val="0"/>
              </a:spcBef>
              <a:spcAft>
                <a:spcPts val="0"/>
              </a:spcAft>
              <a:buNone/>
            </a:pPr>
            <a:r>
              <a:t/>
            </a:r>
            <a:endParaRPr sz="1700">
              <a:latin typeface="Karla"/>
              <a:ea typeface="Karla"/>
              <a:cs typeface="Karla"/>
              <a:sym typeface="Karla"/>
            </a:endParaRPr>
          </a:p>
          <a:p>
            <a:pPr indent="-336550" lvl="0" marL="457200" rtl="0" algn="l">
              <a:spcBef>
                <a:spcPts val="0"/>
              </a:spcBef>
              <a:spcAft>
                <a:spcPts val="0"/>
              </a:spcAft>
              <a:buSzPts val="1700"/>
              <a:buFont typeface="Karla"/>
              <a:buAutoNum type="arabicPeriod"/>
            </a:pPr>
            <a:r>
              <a:rPr lang="en" sz="1700">
                <a:latin typeface="Karla"/>
                <a:ea typeface="Karla"/>
                <a:cs typeface="Karla"/>
                <a:sym typeface="Karla"/>
              </a:rPr>
              <a:t>Ajouter le lien du CDN de css dans la balise &lt;link&gt; de la balise &lt;head&gt;</a:t>
            </a:r>
            <a:endParaRPr b="1" sz="1700">
              <a:solidFill>
                <a:schemeClr val="dk2"/>
              </a:solidFill>
              <a:highlight>
                <a:srgbClr val="FFFFFF"/>
              </a:highlight>
              <a:latin typeface="Karla"/>
              <a:ea typeface="Karla"/>
              <a:cs typeface="Karla"/>
              <a:sym typeface="Karla"/>
            </a:endParaRPr>
          </a:p>
        </p:txBody>
      </p:sp>
      <p:pic>
        <p:nvPicPr>
          <p:cNvPr id="146" name="Google Shape;146;p22"/>
          <p:cNvPicPr preferRelativeResize="0"/>
          <p:nvPr/>
        </p:nvPicPr>
        <p:blipFill>
          <a:blip r:embed="rId4">
            <a:alphaModFix/>
          </a:blip>
          <a:stretch>
            <a:fillRect/>
          </a:stretch>
        </p:blipFill>
        <p:spPr>
          <a:xfrm>
            <a:off x="824436" y="3209300"/>
            <a:ext cx="6800225" cy="1166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dwa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