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5143500" cx="9144000"/>
  <p:notesSz cx="6858000" cy="9144000"/>
  <p:embeddedFontLst>
    <p:embeddedFont>
      <p:font typeface="Raleway"/>
      <p:regular r:id="rId69"/>
      <p:bold r:id="rId70"/>
      <p:italic r:id="rId71"/>
      <p:boldItalic r:id="rId72"/>
    </p:embeddedFont>
    <p:embeddedFont>
      <p:font typeface="Roboto"/>
      <p:regular r:id="rId73"/>
      <p:bold r:id="rId74"/>
      <p:italic r:id="rId75"/>
      <p:boldItalic r:id="rId76"/>
    </p:embeddedFont>
    <p:embeddedFont>
      <p:font typeface="Montserrat"/>
      <p:regular r:id="rId77"/>
      <p:bold r:id="rId78"/>
      <p:italic r:id="rId79"/>
      <p:boldItalic r:id="rId80"/>
    </p:embeddedFont>
    <p:embeddedFont>
      <p:font typeface="Raleway Light"/>
      <p:regular r:id="rId81"/>
      <p:bold r:id="rId82"/>
      <p:italic r:id="rId83"/>
      <p:boldItalic r:id="rId84"/>
    </p:embeddedFont>
    <p:embeddedFont>
      <p:font typeface="Karla"/>
      <p:regular r:id="rId85"/>
      <p:bold r:id="rId86"/>
      <p:italic r:id="rId87"/>
      <p:boldItalic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4ADC11-DFB4-4F6E-B9AF-4D4191981A0D}">
  <a:tblStyle styleId="{634ADC11-DFB4-4F6E-B9AF-4D4191981A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RalewayLight-boldItalic.fntdata"/><Relationship Id="rId83" Type="http://schemas.openxmlformats.org/officeDocument/2006/relationships/font" Target="fonts/RalewayLight-italic.fntdata"/><Relationship Id="rId42" Type="http://schemas.openxmlformats.org/officeDocument/2006/relationships/slide" Target="slides/slide37.xml"/><Relationship Id="rId86" Type="http://schemas.openxmlformats.org/officeDocument/2006/relationships/font" Target="fonts/Karla-bold.fntdata"/><Relationship Id="rId41" Type="http://schemas.openxmlformats.org/officeDocument/2006/relationships/slide" Target="slides/slide36.xml"/><Relationship Id="rId85" Type="http://schemas.openxmlformats.org/officeDocument/2006/relationships/font" Target="fonts/Karla-regular.fntdata"/><Relationship Id="rId44" Type="http://schemas.openxmlformats.org/officeDocument/2006/relationships/slide" Target="slides/slide39.xml"/><Relationship Id="rId88" Type="http://schemas.openxmlformats.org/officeDocument/2006/relationships/font" Target="fonts/Karla-boldItalic.fntdata"/><Relationship Id="rId43" Type="http://schemas.openxmlformats.org/officeDocument/2006/relationships/slide" Target="slides/slide38.xml"/><Relationship Id="rId87" Type="http://schemas.openxmlformats.org/officeDocument/2006/relationships/font" Target="fonts/Karla-italic.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Montserrat-boldItalic.fntdata"/><Relationship Id="rId82" Type="http://schemas.openxmlformats.org/officeDocument/2006/relationships/font" Target="fonts/RalewayLight-bold.fntdata"/><Relationship Id="rId81" Type="http://schemas.openxmlformats.org/officeDocument/2006/relationships/font" Target="fonts/Raleway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regular.fntdata"/><Relationship Id="rId72" Type="http://schemas.openxmlformats.org/officeDocument/2006/relationships/font" Target="fonts/Raleway-boldItalic.fntdata"/><Relationship Id="rId31" Type="http://schemas.openxmlformats.org/officeDocument/2006/relationships/slide" Target="slides/slide26.xml"/><Relationship Id="rId75" Type="http://schemas.openxmlformats.org/officeDocument/2006/relationships/font" Target="fonts/Roboto-italic.fntdata"/><Relationship Id="rId30" Type="http://schemas.openxmlformats.org/officeDocument/2006/relationships/slide" Target="slides/slide25.xml"/><Relationship Id="rId74" Type="http://schemas.openxmlformats.org/officeDocument/2006/relationships/font" Target="fonts/Roboto-bold.fntdata"/><Relationship Id="rId33" Type="http://schemas.openxmlformats.org/officeDocument/2006/relationships/slide" Target="slides/slide28.xml"/><Relationship Id="rId77" Type="http://schemas.openxmlformats.org/officeDocument/2006/relationships/font" Target="fonts/Montserrat-regular.fntdata"/><Relationship Id="rId32" Type="http://schemas.openxmlformats.org/officeDocument/2006/relationships/slide" Target="slides/slide27.xml"/><Relationship Id="rId76" Type="http://schemas.openxmlformats.org/officeDocument/2006/relationships/font" Target="fonts/Roboto-boldItalic.fntdata"/><Relationship Id="rId35" Type="http://schemas.openxmlformats.org/officeDocument/2006/relationships/slide" Target="slides/slide30.xml"/><Relationship Id="rId79" Type="http://schemas.openxmlformats.org/officeDocument/2006/relationships/font" Target="fonts/Montserrat-italic.fntdata"/><Relationship Id="rId34" Type="http://schemas.openxmlformats.org/officeDocument/2006/relationships/slide" Target="slides/slide29.xml"/><Relationship Id="rId78" Type="http://schemas.openxmlformats.org/officeDocument/2006/relationships/font" Target="fonts/Montserrat-bold.fntdata"/><Relationship Id="rId71" Type="http://schemas.openxmlformats.org/officeDocument/2006/relationships/font" Target="fonts/Raleway-italic.fntdata"/><Relationship Id="rId70" Type="http://schemas.openxmlformats.org/officeDocument/2006/relationships/font" Target="fonts/Raleway-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aleway-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2022-06-13-POEI-JAVA-SALESFORCE/html-css/blob/main/interns/1-exercices/maquettes_exercice6.md"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0b5509a3c_0_7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0b5509a3c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0b5509a3c_0_7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0b5509a3c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0b5509a3c_0_7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0b5509a3c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0b5509a3c_0_7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0b5509a3c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0b5509a3c_0_7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0b5509a3c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0b5509a3c_0_7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0b5509a3c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0b5509a3c_0_7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0b5509a3c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2a14afd95_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2a14afd9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0b5509a3c_0_7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0b5509a3c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0b5509a3c_0_7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0b5509a3c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0b5509a3c_0_6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0b5509a3c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0b5509a3c_0_7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0b5509a3c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2a14afd95_0_2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f2a14afd95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2a14afd95_0_2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2a14afd95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0b5509a3c_0_7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f0b5509a3c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2a14afd95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f2a14afd9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53ef94030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353ef9403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0b5509a3c_0_8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0b5509a3c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f0b5509a3c_0_8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f0b5509a3c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Glodie : dans la version que je donne aux élèves, j’ai remplacé le lien vers les maquettes par les maquettes que j’ai réalisé qui se trouve sur le dépôt git de la session </a:t>
            </a:r>
            <a:r>
              <a:rPr lang="en" u="sng">
                <a:solidFill>
                  <a:schemeClr val="hlink"/>
                </a:solidFill>
                <a:hlinkClick r:id="rId2"/>
              </a:rPr>
              <a:t>https://github.com/2022-06-13-POEI-JAVA-SALESFORCE/html-css/blob/main/interns/1-exercices/maquettes_exercice6.md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2a14afd95_0_2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f2a14afd9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Ici moi j’ai mis le jeux vers </a:t>
            </a:r>
            <a:r>
              <a:rPr lang="en" sz="1500" u="sng">
                <a:solidFill>
                  <a:srgbClr val="1155CC"/>
                </a:solidFill>
              </a:rPr>
              <a:t>https://cssgridgarden.com/#fr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2a14afd95_0_3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2a14afd95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0b5509a3c_0_6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0b5509a3c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2a14afd95_0_2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f2a14afd95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53ef94030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353ef9403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353ef94030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353ef9403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0b5509a3c_0_8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f0b5509a3c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353ef94030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353ef9403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f0b5509a3c_0_8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f0b5509a3c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f0b5509a3c_0_8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f0b5509a3c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353ef94030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353ef9403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f0b5509a3c_0_8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f0b5509a3c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0b5509a3c_0_8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f0b5509a3c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2a14afd95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2a14afd9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f0b5509a3c_0_8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f0b5509a3c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f0b5509a3c_0_9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f0b5509a3c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f0b5509a3c_0_9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f0b5509a3c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f2a14afd95_0_3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f2a14afd95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f0b5509a3c_0_9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f0b5509a3c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f0b5509a3c_0_9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f0b5509a3c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eff54e0c35_9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eff54e0c35_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f0b5509a3c_0_9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f0b5509a3c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eff54e0c35_9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eff54e0c35_9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eff54e0c35_9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eff54e0c35_9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0b5509a3c_0_6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0b5509a3c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f0b5509a3c_0_9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f0b5509a3c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eff54e0c35_15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eff54e0c35_1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eff54e0c35_15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eff54e0c35_1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eff54e0c35_15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eff54e0c35_15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eff54e0c35_15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eff54e0c35_15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eff54e0c35_15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eff54e0c35_15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eff54e0c35_15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eff54e0c35_15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eff54e0c35_15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eff54e0c35_1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eff54e0c35_15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eff54e0c35_15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eff54e0c35_15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eff54e0c35_15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0b5509a3c_0_6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0b5509a3c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f0b5509a3c_0_9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f0b5509a3c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f58dff467b_6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f58dff467b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2c5a91c0e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2c5a91c0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8e6b79371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8e6b7937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0b5509a3c_0_6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0b5509a3c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0b5509a3c_0_6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0b5509a3c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0b5509a3c_0_6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0b5509a3c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404550"/>
            <a:ext cx="3530700" cy="11820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 name="Google Shape;13;p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5" name="Google Shape;65;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6" name="Google Shape;66;p11"/>
          <p:cNvSpPr txBox="1"/>
          <p:nvPr>
            <p:ph idx="1" type="body"/>
          </p:nvPr>
        </p:nvSpPr>
        <p:spPr>
          <a:xfrm>
            <a:off x="841000" y="4025300"/>
            <a:ext cx="7845900" cy="5196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SzPts val="1200"/>
              <a:buNone/>
              <a:defRPr sz="1200"/>
            </a:lvl1pPr>
          </a:lstStyle>
          <a:p/>
        </p:txBody>
      </p:sp>
      <p:sp>
        <p:nvSpPr>
          <p:cNvPr id="67" name="Google Shape;67;p1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70" name="Google Shape;70;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71" name="Google Shape;71;p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72" name="Shape 72"/>
        <p:cNvGrpSpPr/>
        <p:nvPr/>
      </p:nvGrpSpPr>
      <p:grpSpPr>
        <a:xfrm>
          <a:off x="0" y="0"/>
          <a:ext cx="0" cy="0"/>
          <a:chOff x="0" y="0"/>
          <a:chExt cx="0" cy="0"/>
        </a:xfrm>
      </p:grpSpPr>
      <p:sp>
        <p:nvSpPr>
          <p:cNvPr id="73" name="Google Shape;73;p1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4" name="Shape 14"/>
        <p:cNvGrpSpPr/>
        <p:nvPr/>
      </p:nvGrpSpPr>
      <p:grpSpPr>
        <a:xfrm>
          <a:off x="0" y="0"/>
          <a:ext cx="0" cy="0"/>
          <a:chOff x="0" y="0"/>
          <a:chExt cx="0" cy="0"/>
        </a:xfrm>
      </p:grpSpPr>
      <p:sp>
        <p:nvSpPr>
          <p:cNvPr id="15" name="Google Shape;15;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6" name="Google Shape;16;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7" name="Google Shape;17;p3"/>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8" name="Google Shape;18;p3"/>
          <p:cNvSpPr txBox="1"/>
          <p:nvPr>
            <p:ph idx="1" type="subTitle"/>
          </p:nvPr>
        </p:nvSpPr>
        <p:spPr>
          <a:xfrm>
            <a:off x="6724950" y="3494300"/>
            <a:ext cx="1906200" cy="10317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
        <p:nvSpPr>
          <p:cNvPr id="19" name="Google Shape;19;p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20" name="Shape 20"/>
        <p:cNvGrpSpPr/>
        <p:nvPr/>
      </p:nvGrpSpPr>
      <p:grpSpPr>
        <a:xfrm>
          <a:off x="0" y="0"/>
          <a:ext cx="0" cy="0"/>
          <a:chOff x="0" y="0"/>
          <a:chExt cx="0" cy="0"/>
        </a:xfrm>
      </p:grpSpPr>
      <p:sp>
        <p:nvSpPr>
          <p:cNvPr id="21" name="Google Shape;21;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22" name="Google Shape;22;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3" name="Google Shape;23;p4"/>
          <p:cNvSpPr txBox="1"/>
          <p:nvPr>
            <p:ph type="title"/>
          </p:nvPr>
        </p:nvSpPr>
        <p:spPr>
          <a:xfrm>
            <a:off x="838309" y="1807900"/>
            <a:ext cx="31482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 name="Google Shape;24;p4"/>
          <p:cNvSpPr txBox="1"/>
          <p:nvPr>
            <p:ph idx="1" type="body"/>
          </p:nvPr>
        </p:nvSpPr>
        <p:spPr>
          <a:xfrm>
            <a:off x="838250" y="2419350"/>
            <a:ext cx="3148200" cy="2255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25" name="Google Shape;25;p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26" name="Shape 26"/>
        <p:cNvGrpSpPr/>
        <p:nvPr/>
      </p:nvGrpSpPr>
      <p:grpSpPr>
        <a:xfrm>
          <a:off x="0" y="0"/>
          <a:ext cx="0" cy="0"/>
          <a:chOff x="0" y="0"/>
          <a:chExt cx="0" cy="0"/>
        </a:xfrm>
      </p:grpSpPr>
      <p:sp>
        <p:nvSpPr>
          <p:cNvPr id="27" name="Google Shape;27;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8" name="Google Shape;28;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9" name="Google Shape;29;p5"/>
          <p:cNvSpPr txBox="1"/>
          <p:nvPr>
            <p:ph type="title"/>
          </p:nvPr>
        </p:nvSpPr>
        <p:spPr>
          <a:xfrm>
            <a:off x="609704" y="4116875"/>
            <a:ext cx="16098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0" name="Google Shape;30;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1" name="Shape 31"/>
        <p:cNvGrpSpPr/>
        <p:nvPr/>
      </p:nvGrpSpPr>
      <p:grpSpPr>
        <a:xfrm>
          <a:off x="0" y="0"/>
          <a:ext cx="0" cy="0"/>
          <a:chOff x="0" y="0"/>
          <a:chExt cx="0" cy="0"/>
        </a:xfrm>
      </p:grpSpPr>
      <p:sp>
        <p:nvSpPr>
          <p:cNvPr id="32" name="Google Shape;32;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Google Shape;33;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Google Shape;34;p6"/>
          <p:cNvSpPr txBox="1"/>
          <p:nvPr/>
        </p:nvSpPr>
        <p:spPr>
          <a:xfrm>
            <a:off x="799645" y="16120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rgbClr val="B7B7B7"/>
                </a:solidFill>
                <a:latin typeface="Montserrat"/>
                <a:ea typeface="Montserrat"/>
                <a:cs typeface="Montserrat"/>
                <a:sym typeface="Montserrat"/>
              </a:rPr>
              <a:t>“</a:t>
            </a:r>
            <a:endParaRPr sz="7200">
              <a:solidFill>
                <a:srgbClr val="B7B7B7"/>
              </a:solidFill>
              <a:latin typeface="Montserrat"/>
              <a:ea typeface="Montserrat"/>
              <a:cs typeface="Montserrat"/>
              <a:sym typeface="Montserrat"/>
            </a:endParaRPr>
          </a:p>
        </p:txBody>
      </p:sp>
      <p:sp>
        <p:nvSpPr>
          <p:cNvPr id="35" name="Google Shape;35;p6"/>
          <p:cNvSpPr txBox="1"/>
          <p:nvPr>
            <p:ph idx="1" type="body"/>
          </p:nvPr>
        </p:nvSpPr>
        <p:spPr>
          <a:xfrm>
            <a:off x="838250" y="2419350"/>
            <a:ext cx="5324100" cy="225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6" name="Google Shape;36;p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7" name="Shape 37"/>
        <p:cNvGrpSpPr/>
        <p:nvPr/>
      </p:nvGrpSpPr>
      <p:grpSpPr>
        <a:xfrm>
          <a:off x="0" y="0"/>
          <a:ext cx="0" cy="0"/>
          <a:chOff x="0" y="0"/>
          <a:chExt cx="0" cy="0"/>
        </a:xfrm>
      </p:grpSpPr>
      <p:sp>
        <p:nvSpPr>
          <p:cNvPr id="38" name="Google Shape;38;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9" name="Google Shape;39;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0" name="Google Shape;40;p7"/>
          <p:cNvSpPr txBox="1"/>
          <p:nvPr>
            <p:ph type="title"/>
          </p:nvPr>
        </p:nvSpPr>
        <p:spPr>
          <a:xfrm>
            <a:off x="838350" y="1807900"/>
            <a:ext cx="5324100" cy="4857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1" name="Google Shape;41;p7"/>
          <p:cNvSpPr txBox="1"/>
          <p:nvPr>
            <p:ph idx="1" type="body"/>
          </p:nvPr>
        </p:nvSpPr>
        <p:spPr>
          <a:xfrm>
            <a:off x="838250" y="2419350"/>
            <a:ext cx="5324100" cy="22557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2" name="Google Shape;42;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3" name="Shape 43"/>
        <p:cNvGrpSpPr/>
        <p:nvPr/>
      </p:nvGrpSpPr>
      <p:grpSpPr>
        <a:xfrm>
          <a:off x="0" y="0"/>
          <a:ext cx="0" cy="0"/>
          <a:chOff x="0" y="0"/>
          <a:chExt cx="0" cy="0"/>
        </a:xfrm>
      </p:grpSpPr>
      <p:sp>
        <p:nvSpPr>
          <p:cNvPr id="44" name="Google Shape;44;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5" name="Google Shape;45;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6" name="Google Shape;46;p8"/>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7" name="Google Shape;47;p8"/>
          <p:cNvSpPr txBox="1"/>
          <p:nvPr>
            <p:ph idx="1" type="body"/>
          </p:nvPr>
        </p:nvSpPr>
        <p:spPr>
          <a:xfrm>
            <a:off x="841001" y="2492425"/>
            <a:ext cx="2671800" cy="2433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8" name="Google Shape;48;p8"/>
          <p:cNvSpPr txBox="1"/>
          <p:nvPr>
            <p:ph idx="2" type="body"/>
          </p:nvPr>
        </p:nvSpPr>
        <p:spPr>
          <a:xfrm>
            <a:off x="3673842" y="2492425"/>
            <a:ext cx="2671800" cy="2433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9" name="Google Shape;49;p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0" name="Shape 50"/>
        <p:cNvGrpSpPr/>
        <p:nvPr/>
      </p:nvGrpSpPr>
      <p:grpSpPr>
        <a:xfrm>
          <a:off x="0" y="0"/>
          <a:ext cx="0" cy="0"/>
          <a:chOff x="0" y="0"/>
          <a:chExt cx="0" cy="0"/>
        </a:xfrm>
      </p:grpSpPr>
      <p:sp>
        <p:nvSpPr>
          <p:cNvPr id="51" name="Google Shape;51;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2" name="Google Shape;52;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3" name="Google Shape;53;p9"/>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54" name="Google Shape;54;p9"/>
          <p:cNvSpPr txBox="1"/>
          <p:nvPr>
            <p:ph idx="1" type="body"/>
          </p:nvPr>
        </p:nvSpPr>
        <p:spPr>
          <a:xfrm>
            <a:off x="841000"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5" name="Google Shape;55;p9"/>
          <p:cNvSpPr txBox="1"/>
          <p:nvPr>
            <p:ph idx="2" type="body"/>
          </p:nvPr>
        </p:nvSpPr>
        <p:spPr>
          <a:xfrm>
            <a:off x="2931575"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6" name="Google Shape;56;p9"/>
          <p:cNvSpPr txBox="1"/>
          <p:nvPr>
            <p:ph idx="3" type="body"/>
          </p:nvPr>
        </p:nvSpPr>
        <p:spPr>
          <a:xfrm>
            <a:off x="5022150"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7" name="Google Shape;57;p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0" name="Google Shape;60;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1" name="Google Shape;61;p10"/>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2" name="Google Shape;62;p1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8BC34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884100"/>
            <a:ext cx="5185200" cy="474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1pPr>
            <a:lvl2pPr lvl="1">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2pPr>
            <a:lvl3pPr lvl="2">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3pPr>
            <a:lvl4pPr lvl="3">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4pPr>
            <a:lvl5pPr lvl="4">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5pPr>
            <a:lvl6pPr lvl="5">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6pPr>
            <a:lvl7pPr lvl="6">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7pPr>
            <a:lvl8pPr lvl="7">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8pPr>
            <a:lvl9pPr lvl="8">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9pPr>
          </a:lstStyle>
          <a:p/>
        </p:txBody>
      </p:sp>
      <p:sp>
        <p:nvSpPr>
          <p:cNvPr id="7" name="Google Shape;7;p1"/>
          <p:cNvSpPr txBox="1"/>
          <p:nvPr>
            <p:ph idx="1" type="body"/>
          </p:nvPr>
        </p:nvSpPr>
        <p:spPr>
          <a:xfrm>
            <a:off x="457200" y="2495550"/>
            <a:ext cx="5185200" cy="2255700"/>
          </a:xfrm>
          <a:prstGeom prst="rect">
            <a:avLst/>
          </a:prstGeom>
          <a:noFill/>
          <a:ln>
            <a:noFill/>
          </a:ln>
        </p:spPr>
        <p:txBody>
          <a:bodyPr anchorCtr="0" anchor="t" bIns="91425" lIns="91425" spcFirstLastPara="1" rIns="91425" wrap="square" tIns="91425">
            <a:noAutofit/>
          </a:bodyPr>
          <a:lstStyle>
            <a:lvl1pPr indent="-330200" lvl="0" marL="457200">
              <a:spcBef>
                <a:spcPts val="600"/>
              </a:spcBef>
              <a:spcAft>
                <a:spcPts val="0"/>
              </a:spcAft>
              <a:buClr>
                <a:srgbClr val="999999"/>
              </a:buClr>
              <a:buSzPts val="1600"/>
              <a:buFont typeface="Karla"/>
              <a:buChar char="▸"/>
              <a:defRPr sz="1600">
                <a:solidFill>
                  <a:srgbClr val="999999"/>
                </a:solidFill>
                <a:latin typeface="Karla"/>
                <a:ea typeface="Karla"/>
                <a:cs typeface="Karla"/>
                <a:sym typeface="Karla"/>
              </a:defRPr>
            </a:lvl1pPr>
            <a:lvl2pPr indent="-330200" lvl="1" marL="9144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2pPr>
            <a:lvl3pPr indent="-330200" lvl="2" marL="13716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3pPr>
            <a:lvl4pPr indent="-330200" lvl="3" marL="18288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4pPr>
            <a:lvl5pPr indent="-330200" lvl="4" marL="22860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5pPr>
            <a:lvl6pPr indent="-330200" lvl="5" marL="27432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6pPr>
            <a:lvl7pPr indent="-330200" lvl="6" marL="32004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7pPr>
            <a:lvl8pPr indent="-330200" lvl="7" marL="36576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8pPr>
            <a:lvl9pPr indent="-330200" lvl="8" marL="41148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rgbClr val="999999"/>
                </a:solidFill>
                <a:latin typeface="Karla"/>
                <a:ea typeface="Karla"/>
                <a:cs typeface="Karla"/>
                <a:sym typeface="Karla"/>
              </a:defRPr>
            </a:lvl1pPr>
            <a:lvl2pPr lvl="1" algn="r">
              <a:buNone/>
              <a:defRPr sz="1300">
                <a:solidFill>
                  <a:srgbClr val="999999"/>
                </a:solidFill>
                <a:latin typeface="Karla"/>
                <a:ea typeface="Karla"/>
                <a:cs typeface="Karla"/>
                <a:sym typeface="Karla"/>
              </a:defRPr>
            </a:lvl2pPr>
            <a:lvl3pPr lvl="2" algn="r">
              <a:buNone/>
              <a:defRPr sz="1300">
                <a:solidFill>
                  <a:srgbClr val="999999"/>
                </a:solidFill>
                <a:latin typeface="Karla"/>
                <a:ea typeface="Karla"/>
                <a:cs typeface="Karla"/>
                <a:sym typeface="Karla"/>
              </a:defRPr>
            </a:lvl3pPr>
            <a:lvl4pPr lvl="3" algn="r">
              <a:buNone/>
              <a:defRPr sz="1300">
                <a:solidFill>
                  <a:srgbClr val="999999"/>
                </a:solidFill>
                <a:latin typeface="Karla"/>
                <a:ea typeface="Karla"/>
                <a:cs typeface="Karla"/>
                <a:sym typeface="Karla"/>
              </a:defRPr>
            </a:lvl4pPr>
            <a:lvl5pPr lvl="4" algn="r">
              <a:buNone/>
              <a:defRPr sz="1300">
                <a:solidFill>
                  <a:srgbClr val="999999"/>
                </a:solidFill>
                <a:latin typeface="Karla"/>
                <a:ea typeface="Karla"/>
                <a:cs typeface="Karla"/>
                <a:sym typeface="Karla"/>
              </a:defRPr>
            </a:lvl5pPr>
            <a:lvl6pPr lvl="5" algn="r">
              <a:buNone/>
              <a:defRPr sz="1300">
                <a:solidFill>
                  <a:srgbClr val="999999"/>
                </a:solidFill>
                <a:latin typeface="Karla"/>
                <a:ea typeface="Karla"/>
                <a:cs typeface="Karla"/>
                <a:sym typeface="Karla"/>
              </a:defRPr>
            </a:lvl6pPr>
            <a:lvl7pPr lvl="6" algn="r">
              <a:buNone/>
              <a:defRPr sz="1300">
                <a:solidFill>
                  <a:srgbClr val="999999"/>
                </a:solidFill>
                <a:latin typeface="Karla"/>
                <a:ea typeface="Karla"/>
                <a:cs typeface="Karla"/>
                <a:sym typeface="Karla"/>
              </a:defRPr>
            </a:lvl7pPr>
            <a:lvl8pPr lvl="7" algn="r">
              <a:buNone/>
              <a:defRPr sz="1300">
                <a:solidFill>
                  <a:srgbClr val="999999"/>
                </a:solidFill>
                <a:latin typeface="Karla"/>
                <a:ea typeface="Karla"/>
                <a:cs typeface="Karla"/>
                <a:sym typeface="Karla"/>
              </a:defRPr>
            </a:lvl8pPr>
            <a:lvl9pPr lvl="8" algn="r">
              <a:buNone/>
              <a:defRPr sz="1300">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hyperlink" Target="https://bit.ly/3APhrt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hyperlink" Target="https://codesandbox.io/s/css-grid-playground-tvtpg?file=/index.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hyperlink" Target="https://getbootstrap.com/docs/5.2/getting-started/introduction/" TargetMode="External"/><Relationship Id="rId5" Type="http://schemas.openxmlformats.org/officeDocument/2006/relationships/hyperlink" Target="https://getbootstrap.com/docs/5.2/getting-started/introductio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s://code.visualstudio.com/" TargetMode="External"/><Relationship Id="rId4" Type="http://schemas.openxmlformats.org/officeDocument/2006/relationships/hyperlink" Target="https://www.google.com/intl/fr/chrome/" TargetMode="External"/><Relationship Id="rId5" Type="http://schemas.openxmlformats.org/officeDocument/2006/relationships/hyperlink" Target="https://bit.ly/3AMflKT" TargetMode="External"/><Relationship Id="rId6"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image" Target="../media/image1.png"/><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1.png"/><Relationship Id="rId4" Type="http://schemas.openxmlformats.org/officeDocument/2006/relationships/hyperlink" Target="https://codesandbox.io/s/dom-events-7spj1v?file=/index.htm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77" name="Shape 77"/>
        <p:cNvGrpSpPr/>
        <p:nvPr/>
      </p:nvGrpSpPr>
      <p:grpSpPr>
        <a:xfrm>
          <a:off x="0" y="0"/>
          <a:ext cx="0" cy="0"/>
          <a:chOff x="0" y="0"/>
          <a:chExt cx="0" cy="0"/>
        </a:xfrm>
      </p:grpSpPr>
      <p:sp>
        <p:nvSpPr>
          <p:cNvPr id="78" name="Google Shape;78;p14"/>
          <p:cNvSpPr txBox="1"/>
          <p:nvPr>
            <p:ph type="ctrTitle"/>
          </p:nvPr>
        </p:nvSpPr>
        <p:spPr>
          <a:xfrm>
            <a:off x="773799" y="2065600"/>
            <a:ext cx="4135200" cy="259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solidFill>
                  <a:srgbClr val="434343"/>
                </a:solidFill>
                <a:latin typeface="Roboto"/>
                <a:ea typeface="Roboto"/>
                <a:cs typeface="Roboto"/>
                <a:sym typeface="Roboto"/>
              </a:rPr>
              <a:t>Cursus SALESFORCE</a:t>
            </a:r>
            <a:r>
              <a:rPr lang="en">
                <a:solidFill>
                  <a:srgbClr val="434343"/>
                </a:solidFill>
                <a:latin typeface="Roboto"/>
                <a:ea typeface="Roboto"/>
                <a:cs typeface="Roboto"/>
                <a:sym typeface="Roboto"/>
              </a:rPr>
              <a:t> </a:t>
            </a:r>
            <a:endParaRPr>
              <a:solidFill>
                <a:srgbClr val="434343"/>
              </a:solidFill>
              <a:latin typeface="Roboto"/>
              <a:ea typeface="Roboto"/>
              <a:cs typeface="Roboto"/>
              <a:sym typeface="Roboto"/>
            </a:endParaRPr>
          </a:p>
          <a:p>
            <a:pPr indent="0" lvl="0" marL="0" rtl="0" algn="l">
              <a:spcBef>
                <a:spcPts val="0"/>
              </a:spcBef>
              <a:spcAft>
                <a:spcPts val="0"/>
              </a:spcAft>
              <a:buNone/>
            </a:pPr>
            <a:r>
              <a:rPr lang="en" sz="1800">
                <a:solidFill>
                  <a:srgbClr val="CC0000"/>
                </a:solidFill>
                <a:latin typeface="Roboto"/>
                <a:ea typeface="Roboto"/>
                <a:cs typeface="Roboto"/>
                <a:sym typeface="Roboto"/>
              </a:rPr>
              <a:t>M2I Formations 2021</a:t>
            </a:r>
            <a:endParaRPr sz="1800">
              <a:solidFill>
                <a:srgbClr val="CC0000"/>
              </a:solidFill>
              <a:latin typeface="Roboto"/>
              <a:ea typeface="Roboto"/>
              <a:cs typeface="Roboto"/>
              <a:sym typeface="Roboto"/>
            </a:endParaRPr>
          </a:p>
          <a:p>
            <a:pPr indent="0" lvl="0" marL="0" rtl="0" algn="l">
              <a:spcBef>
                <a:spcPts val="0"/>
              </a:spcBef>
              <a:spcAft>
                <a:spcPts val="0"/>
              </a:spcAft>
              <a:buNone/>
            </a:pPr>
            <a:r>
              <a:t/>
            </a:r>
            <a:endParaRPr sz="1800">
              <a:solidFill>
                <a:srgbClr val="CC0000"/>
              </a:solidFill>
              <a:latin typeface="Roboto"/>
              <a:ea typeface="Roboto"/>
              <a:cs typeface="Roboto"/>
              <a:sym typeface="Roboto"/>
            </a:endParaRPr>
          </a:p>
          <a:p>
            <a:pPr indent="0" lvl="0" marL="0" rtl="0" algn="l">
              <a:lnSpc>
                <a:spcPct val="115000"/>
              </a:lnSpc>
              <a:spcBef>
                <a:spcPts val="0"/>
              </a:spcBef>
              <a:spcAft>
                <a:spcPts val="0"/>
              </a:spcAft>
              <a:buNone/>
            </a:pPr>
            <a:r>
              <a:rPr b="0" lang="en" sz="1400">
                <a:solidFill>
                  <a:srgbClr val="434343"/>
                </a:solidFill>
                <a:latin typeface="Roboto"/>
                <a:ea typeface="Roboto"/>
                <a:cs typeface="Roboto"/>
                <a:sym typeface="Roboto"/>
              </a:rPr>
              <a:t>Christian Lisangola</a:t>
            </a:r>
            <a:endParaRPr b="0" sz="1400">
              <a:solidFill>
                <a:srgbClr val="434343"/>
              </a:solidFill>
              <a:latin typeface="Roboto"/>
              <a:ea typeface="Roboto"/>
              <a:cs typeface="Roboto"/>
              <a:sym typeface="Roboto"/>
            </a:endParaRPr>
          </a:p>
        </p:txBody>
      </p:sp>
      <p:sp>
        <p:nvSpPr>
          <p:cNvPr id="79" name="Google Shape;79;p1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4"/>
          <p:cNvPicPr preferRelativeResize="0"/>
          <p:nvPr/>
        </p:nvPicPr>
        <p:blipFill>
          <a:blip r:embed="rId3">
            <a:alphaModFix/>
          </a:blip>
          <a:stretch>
            <a:fillRect/>
          </a:stretch>
        </p:blipFill>
        <p:spPr>
          <a:xfrm>
            <a:off x="773800" y="684900"/>
            <a:ext cx="1210050" cy="1210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49" name="Shape 149"/>
        <p:cNvGrpSpPr/>
        <p:nvPr/>
      </p:nvGrpSpPr>
      <p:grpSpPr>
        <a:xfrm>
          <a:off x="0" y="0"/>
          <a:ext cx="0" cy="0"/>
          <a:chOff x="0" y="0"/>
          <a:chExt cx="0" cy="0"/>
        </a:xfrm>
      </p:grpSpPr>
      <p:sp>
        <p:nvSpPr>
          <p:cNvPr id="150" name="Google Shape;150;p23"/>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a:t>
            </a:r>
            <a:r>
              <a:rPr lang="en" sz="2400">
                <a:solidFill>
                  <a:srgbClr val="434343"/>
                </a:solidFill>
                <a:latin typeface="Roboto"/>
                <a:ea typeface="Roboto"/>
                <a:cs typeface="Roboto"/>
                <a:sym typeface="Roboto"/>
              </a:rPr>
              <a:t> 1</a:t>
            </a:r>
            <a:endParaRPr sz="2400">
              <a:solidFill>
                <a:srgbClr val="E2001A"/>
              </a:solidFill>
              <a:latin typeface="Roboto"/>
              <a:ea typeface="Roboto"/>
              <a:cs typeface="Roboto"/>
              <a:sym typeface="Roboto"/>
            </a:endParaRPr>
          </a:p>
        </p:txBody>
      </p:sp>
      <p:sp>
        <p:nvSpPr>
          <p:cNvPr id="151" name="Google Shape;151;p23"/>
          <p:cNvSpPr txBox="1"/>
          <p:nvPr/>
        </p:nvSpPr>
        <p:spPr>
          <a:xfrm>
            <a:off x="782225" y="1163475"/>
            <a:ext cx="6389100" cy="1076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100">
              <a:solidFill>
                <a:srgbClr val="434343"/>
              </a:solidFill>
              <a:latin typeface="Karla"/>
              <a:ea typeface="Karla"/>
              <a:cs typeface="Karla"/>
              <a:sym typeface="Karla"/>
            </a:endParaRPr>
          </a:p>
        </p:txBody>
      </p:sp>
      <p:sp>
        <p:nvSpPr>
          <p:cNvPr id="152" name="Google Shape;152;p2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3" name="Google Shape;153;p23"/>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54" name="Google Shape;154;p23"/>
          <p:cNvSpPr txBox="1"/>
          <p:nvPr>
            <p:ph idx="1" type="body"/>
          </p:nvPr>
        </p:nvSpPr>
        <p:spPr>
          <a:xfrm>
            <a:off x="413825" y="1517150"/>
            <a:ext cx="7125900" cy="3101400"/>
          </a:xfrm>
          <a:prstGeom prst="rect">
            <a:avLst/>
          </a:prstGeom>
        </p:spPr>
        <p:txBody>
          <a:bodyPr anchorCtr="0" anchor="t" bIns="91425" lIns="91425" spcFirstLastPara="1" rIns="91425" wrap="square" tIns="91425">
            <a:noAutofit/>
          </a:bodyPr>
          <a:lstStyle/>
          <a:p>
            <a:pPr indent="0" lvl="0" marL="457200" rtl="0" algn="l">
              <a:lnSpc>
                <a:spcPct val="115000"/>
              </a:lnSpc>
              <a:spcBef>
                <a:spcPts val="300"/>
              </a:spcBef>
              <a:spcAft>
                <a:spcPts val="0"/>
              </a:spcAft>
              <a:buNone/>
            </a:pPr>
            <a:r>
              <a:rPr lang="en">
                <a:solidFill>
                  <a:srgbClr val="2A2A2A"/>
                </a:solidFill>
                <a:latin typeface="Raleway"/>
                <a:ea typeface="Raleway"/>
                <a:cs typeface="Raleway"/>
                <a:sym typeface="Raleway"/>
              </a:rPr>
              <a:t>Créer une page (home.html) qui aura pour nom ‘MyCRM’ et qui permettra d’afficher à l’écran les informations suivantes :</a:t>
            </a:r>
            <a:endParaRPr>
              <a:solidFill>
                <a:srgbClr val="2A2A2A"/>
              </a:solidFill>
              <a:latin typeface="Raleway"/>
              <a:ea typeface="Raleway"/>
              <a:cs typeface="Raleway"/>
              <a:sym typeface="Raleway"/>
            </a:endParaRPr>
          </a:p>
          <a:p>
            <a:pPr indent="0" lvl="0" marL="457200" rtl="0" algn="l">
              <a:lnSpc>
                <a:spcPct val="115000"/>
              </a:lnSpc>
              <a:spcBef>
                <a:spcPts val="300"/>
              </a:spcBef>
              <a:spcAft>
                <a:spcPts val="0"/>
              </a:spcAft>
              <a:buNone/>
            </a:pPr>
            <a:r>
              <a:t/>
            </a:r>
            <a:endParaRPr>
              <a:solidFill>
                <a:srgbClr val="2A2A2A"/>
              </a:solidFill>
              <a:latin typeface="Raleway"/>
              <a:ea typeface="Raleway"/>
              <a:cs typeface="Raleway"/>
              <a:sym typeface="Raleway"/>
            </a:endParaRPr>
          </a:p>
          <a:p>
            <a:pPr indent="-330200" lvl="0" marL="914400" rtl="0" algn="l">
              <a:lnSpc>
                <a:spcPct val="115000"/>
              </a:lnSpc>
              <a:spcBef>
                <a:spcPts val="0"/>
              </a:spcBef>
              <a:spcAft>
                <a:spcPts val="0"/>
              </a:spcAft>
              <a:buClr>
                <a:srgbClr val="2A2A2A"/>
              </a:buClr>
              <a:buSzPts val="1600"/>
              <a:buFont typeface="Raleway"/>
              <a:buChar char="●"/>
            </a:pPr>
            <a:r>
              <a:rPr lang="en" u="sng">
                <a:solidFill>
                  <a:srgbClr val="2A2A2A"/>
                </a:solidFill>
                <a:latin typeface="Raleway"/>
                <a:ea typeface="Raleway"/>
                <a:cs typeface="Raleway"/>
                <a:sym typeface="Raleway"/>
              </a:rPr>
              <a:t>Un titre d’onglet</a:t>
            </a:r>
            <a:r>
              <a:rPr lang="en">
                <a:solidFill>
                  <a:srgbClr val="2A2A2A"/>
                </a:solidFill>
                <a:latin typeface="Raleway"/>
                <a:ea typeface="Raleway"/>
                <a:cs typeface="Raleway"/>
                <a:sym typeface="Raleway"/>
              </a:rPr>
              <a:t> “CRM”</a:t>
            </a:r>
            <a:endParaRPr>
              <a:solidFill>
                <a:srgbClr val="2A2A2A"/>
              </a:solidFill>
              <a:latin typeface="Raleway"/>
              <a:ea typeface="Raleway"/>
              <a:cs typeface="Raleway"/>
              <a:sym typeface="Raleway"/>
            </a:endParaRPr>
          </a:p>
          <a:p>
            <a:pPr indent="-330200" lvl="0" marL="914400" rtl="0" algn="l">
              <a:lnSpc>
                <a:spcPct val="115000"/>
              </a:lnSpc>
              <a:spcBef>
                <a:spcPts val="0"/>
              </a:spcBef>
              <a:spcAft>
                <a:spcPts val="0"/>
              </a:spcAft>
              <a:buClr>
                <a:srgbClr val="2A2A2A"/>
              </a:buClr>
              <a:buSzPts val="1600"/>
              <a:buFont typeface="Raleway"/>
              <a:buChar char="●"/>
            </a:pPr>
            <a:r>
              <a:rPr lang="en" u="sng">
                <a:solidFill>
                  <a:srgbClr val="2A2A2A"/>
                </a:solidFill>
                <a:latin typeface="Raleway"/>
                <a:ea typeface="Raleway"/>
                <a:cs typeface="Raleway"/>
                <a:sym typeface="Raleway"/>
              </a:rPr>
              <a:t>Une icône</a:t>
            </a:r>
            <a:r>
              <a:rPr lang="en">
                <a:solidFill>
                  <a:srgbClr val="2A2A2A"/>
                </a:solidFill>
                <a:latin typeface="Raleway"/>
                <a:ea typeface="Raleway"/>
                <a:cs typeface="Raleway"/>
                <a:sym typeface="Raleway"/>
              </a:rPr>
              <a:t> de CRM dans l’onglet</a:t>
            </a:r>
            <a:endParaRPr>
              <a:solidFill>
                <a:srgbClr val="2A2A2A"/>
              </a:solidFill>
              <a:latin typeface="Raleway"/>
              <a:ea typeface="Raleway"/>
              <a:cs typeface="Raleway"/>
              <a:sym typeface="Raleway"/>
            </a:endParaRPr>
          </a:p>
          <a:p>
            <a:pPr indent="-330200" lvl="0" marL="914400" rtl="0" algn="l">
              <a:lnSpc>
                <a:spcPct val="115000"/>
              </a:lnSpc>
              <a:spcBef>
                <a:spcPts val="0"/>
              </a:spcBef>
              <a:spcAft>
                <a:spcPts val="0"/>
              </a:spcAft>
              <a:buClr>
                <a:srgbClr val="2A2A2A"/>
              </a:buClr>
              <a:buSzPts val="1600"/>
              <a:buFont typeface="Raleway"/>
              <a:buChar char="●"/>
            </a:pPr>
            <a:r>
              <a:rPr lang="en" u="sng">
                <a:solidFill>
                  <a:srgbClr val="2A2A2A"/>
                </a:solidFill>
                <a:latin typeface="Raleway"/>
                <a:ea typeface="Raleway"/>
                <a:cs typeface="Raleway"/>
                <a:sym typeface="Raleway"/>
              </a:rPr>
              <a:t>Un titre de niveau 1</a:t>
            </a:r>
            <a:r>
              <a:rPr lang="en">
                <a:solidFill>
                  <a:srgbClr val="2A2A2A"/>
                </a:solidFill>
                <a:latin typeface="Raleway"/>
                <a:ea typeface="Raleway"/>
                <a:cs typeface="Raleway"/>
                <a:sym typeface="Raleway"/>
              </a:rPr>
              <a:t>: “MyCRM”</a:t>
            </a:r>
            <a:endParaRPr>
              <a:solidFill>
                <a:srgbClr val="2A2A2A"/>
              </a:solidFill>
              <a:latin typeface="Raleway"/>
              <a:ea typeface="Raleway"/>
              <a:cs typeface="Raleway"/>
              <a:sym typeface="Raleway"/>
            </a:endParaRPr>
          </a:p>
          <a:p>
            <a:pPr indent="-330200" lvl="0" marL="914400" rtl="0" algn="l">
              <a:lnSpc>
                <a:spcPct val="115000"/>
              </a:lnSpc>
              <a:spcBef>
                <a:spcPts val="0"/>
              </a:spcBef>
              <a:spcAft>
                <a:spcPts val="0"/>
              </a:spcAft>
              <a:buClr>
                <a:srgbClr val="2A2A2A"/>
              </a:buClr>
              <a:buSzPts val="1600"/>
              <a:buFont typeface="Raleway"/>
              <a:buChar char="●"/>
            </a:pPr>
            <a:r>
              <a:rPr lang="en" u="sng">
                <a:solidFill>
                  <a:srgbClr val="2A2A2A"/>
                </a:solidFill>
                <a:latin typeface="Raleway"/>
                <a:ea typeface="Raleway"/>
                <a:cs typeface="Raleway"/>
                <a:sym typeface="Raleway"/>
              </a:rPr>
              <a:t>Un titre de niveau 2</a:t>
            </a:r>
            <a:r>
              <a:rPr lang="en">
                <a:solidFill>
                  <a:srgbClr val="2A2A2A"/>
                </a:solidFill>
                <a:latin typeface="Raleway"/>
                <a:ea typeface="Raleway"/>
                <a:cs typeface="Raleway"/>
                <a:sym typeface="Raleway"/>
              </a:rPr>
              <a:t>: “Description”</a:t>
            </a:r>
            <a:endParaRPr>
              <a:solidFill>
                <a:srgbClr val="2A2A2A"/>
              </a:solidFill>
              <a:latin typeface="Raleway"/>
              <a:ea typeface="Raleway"/>
              <a:cs typeface="Raleway"/>
              <a:sym typeface="Raleway"/>
            </a:endParaRPr>
          </a:p>
          <a:p>
            <a:pPr indent="-330200" lvl="0" marL="914400" rtl="0" algn="l">
              <a:lnSpc>
                <a:spcPct val="115000"/>
              </a:lnSpc>
              <a:spcBef>
                <a:spcPts val="0"/>
              </a:spcBef>
              <a:spcAft>
                <a:spcPts val="0"/>
              </a:spcAft>
              <a:buClr>
                <a:srgbClr val="2A2A2A"/>
              </a:buClr>
              <a:buSzPts val="1600"/>
              <a:buFont typeface="Raleway"/>
              <a:buChar char="●"/>
            </a:pPr>
            <a:r>
              <a:rPr lang="en" u="sng">
                <a:solidFill>
                  <a:srgbClr val="2A2A2A"/>
                </a:solidFill>
                <a:latin typeface="Raleway"/>
                <a:ea typeface="Raleway"/>
                <a:cs typeface="Raleway"/>
                <a:sym typeface="Raleway"/>
              </a:rPr>
              <a:t>Une description</a:t>
            </a:r>
            <a:r>
              <a:rPr lang="en">
                <a:solidFill>
                  <a:srgbClr val="2A2A2A"/>
                </a:solidFill>
                <a:latin typeface="Raleway"/>
                <a:ea typeface="Raleway"/>
                <a:cs typeface="Raleway"/>
                <a:sym typeface="Raleway"/>
              </a:rPr>
              <a:t>: “Cette application permet de faire de la gestion de commande et de client.” </a:t>
            </a:r>
            <a:endParaRPr>
              <a:solidFill>
                <a:srgbClr val="2A2A2A"/>
              </a:solidFill>
              <a:latin typeface="Raleway"/>
              <a:ea typeface="Raleway"/>
              <a:cs typeface="Raleway"/>
              <a:sym typeface="Raleway"/>
            </a:endParaRPr>
          </a:p>
          <a:p>
            <a:pPr indent="-330200" lvl="0" marL="914400" rtl="0" algn="l">
              <a:lnSpc>
                <a:spcPct val="115000"/>
              </a:lnSpc>
              <a:spcBef>
                <a:spcPts val="0"/>
              </a:spcBef>
              <a:spcAft>
                <a:spcPts val="0"/>
              </a:spcAft>
              <a:buClr>
                <a:srgbClr val="2A2A2A"/>
              </a:buClr>
              <a:buSzPts val="1600"/>
              <a:buFont typeface="Raleway"/>
              <a:buChar char="●"/>
            </a:pPr>
            <a:r>
              <a:rPr lang="en">
                <a:solidFill>
                  <a:srgbClr val="2A2A2A"/>
                </a:solidFill>
                <a:latin typeface="Raleway"/>
                <a:ea typeface="Raleway"/>
                <a:cs typeface="Raleway"/>
                <a:sym typeface="Raleway"/>
              </a:rPr>
              <a:t>Les mots “</a:t>
            </a:r>
            <a:r>
              <a:rPr lang="en" u="sng">
                <a:solidFill>
                  <a:srgbClr val="2A2A2A"/>
                </a:solidFill>
                <a:latin typeface="Raleway"/>
                <a:ea typeface="Raleway"/>
                <a:cs typeface="Raleway"/>
                <a:sym typeface="Raleway"/>
              </a:rPr>
              <a:t>commande</a:t>
            </a:r>
            <a:r>
              <a:rPr lang="en">
                <a:solidFill>
                  <a:srgbClr val="2A2A2A"/>
                </a:solidFill>
                <a:latin typeface="Raleway"/>
                <a:ea typeface="Raleway"/>
                <a:cs typeface="Raleway"/>
                <a:sym typeface="Raleway"/>
              </a:rPr>
              <a:t>” et “</a:t>
            </a:r>
            <a:r>
              <a:rPr lang="en" u="sng">
                <a:solidFill>
                  <a:srgbClr val="2A2A2A"/>
                </a:solidFill>
                <a:latin typeface="Raleway"/>
                <a:ea typeface="Raleway"/>
                <a:cs typeface="Raleway"/>
                <a:sym typeface="Raleway"/>
              </a:rPr>
              <a:t>client</a:t>
            </a:r>
            <a:r>
              <a:rPr lang="en">
                <a:solidFill>
                  <a:srgbClr val="2A2A2A"/>
                </a:solidFill>
                <a:latin typeface="Raleway"/>
                <a:ea typeface="Raleway"/>
                <a:cs typeface="Raleway"/>
                <a:sym typeface="Raleway"/>
              </a:rPr>
              <a:t>” doivent ressortir</a:t>
            </a:r>
            <a:endParaRPr>
              <a:solidFill>
                <a:srgbClr val="2A2A2A"/>
              </a:solidFill>
              <a:latin typeface="Raleway"/>
              <a:ea typeface="Raleway"/>
              <a:cs typeface="Raleway"/>
              <a:sym typeface="Raleway"/>
            </a:endParaRPr>
          </a:p>
          <a:p>
            <a:pPr indent="0" lvl="0" marL="457200" rtl="0" algn="l">
              <a:spcBef>
                <a:spcPts val="600"/>
              </a:spcBef>
              <a:spcAft>
                <a:spcPts val="0"/>
              </a:spcAft>
              <a:buNone/>
            </a:pPr>
            <a:r>
              <a:t/>
            </a:r>
            <a:endParaRPr sz="1500">
              <a:solidFill>
                <a:srgbClr val="E2001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58" name="Shape 158"/>
        <p:cNvGrpSpPr/>
        <p:nvPr/>
      </p:nvGrpSpPr>
      <p:grpSpPr>
        <a:xfrm>
          <a:off x="0" y="0"/>
          <a:ext cx="0" cy="0"/>
          <a:chOff x="0" y="0"/>
          <a:chExt cx="0" cy="0"/>
        </a:xfrm>
      </p:grpSpPr>
      <p:sp>
        <p:nvSpPr>
          <p:cNvPr id="159" name="Google Shape;159;p24"/>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a:t>
            </a:r>
            <a:r>
              <a:rPr lang="en" sz="2400">
                <a:solidFill>
                  <a:srgbClr val="434343"/>
                </a:solidFill>
                <a:latin typeface="Roboto"/>
                <a:ea typeface="Roboto"/>
                <a:cs typeface="Roboto"/>
                <a:sym typeface="Roboto"/>
              </a:rPr>
              <a:t> 2</a:t>
            </a:r>
            <a:endParaRPr sz="2400">
              <a:solidFill>
                <a:srgbClr val="E2001A"/>
              </a:solidFill>
              <a:latin typeface="Roboto"/>
              <a:ea typeface="Roboto"/>
              <a:cs typeface="Roboto"/>
              <a:sym typeface="Roboto"/>
            </a:endParaRPr>
          </a:p>
        </p:txBody>
      </p:sp>
      <p:sp>
        <p:nvSpPr>
          <p:cNvPr id="160" name="Google Shape;160;p24"/>
          <p:cNvSpPr txBox="1"/>
          <p:nvPr/>
        </p:nvSpPr>
        <p:spPr>
          <a:xfrm>
            <a:off x="782225" y="1163475"/>
            <a:ext cx="6389100" cy="1076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100">
              <a:solidFill>
                <a:srgbClr val="434343"/>
              </a:solidFill>
              <a:latin typeface="Karla"/>
              <a:ea typeface="Karla"/>
              <a:cs typeface="Karla"/>
              <a:sym typeface="Karla"/>
            </a:endParaRPr>
          </a:p>
        </p:txBody>
      </p:sp>
      <p:sp>
        <p:nvSpPr>
          <p:cNvPr id="161" name="Google Shape;161;p2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2" name="Google Shape;162;p24"/>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63" name="Google Shape;163;p24"/>
          <p:cNvSpPr txBox="1"/>
          <p:nvPr>
            <p:ph idx="1" type="body"/>
          </p:nvPr>
        </p:nvSpPr>
        <p:spPr>
          <a:xfrm>
            <a:off x="413825" y="1517150"/>
            <a:ext cx="7125900" cy="3232800"/>
          </a:xfrm>
          <a:prstGeom prst="rect">
            <a:avLst/>
          </a:prstGeom>
        </p:spPr>
        <p:txBody>
          <a:bodyPr anchorCtr="0" anchor="t" bIns="91425" lIns="91425" spcFirstLastPara="1" rIns="91425" wrap="square" tIns="91425">
            <a:noAutofit/>
          </a:bodyPr>
          <a:lstStyle/>
          <a:p>
            <a:pPr indent="0" lvl="0" marL="457200" rtl="0" algn="l">
              <a:lnSpc>
                <a:spcPct val="115000"/>
              </a:lnSpc>
              <a:spcBef>
                <a:spcPts val="300"/>
              </a:spcBef>
              <a:spcAft>
                <a:spcPts val="0"/>
              </a:spcAft>
              <a:buNone/>
            </a:pPr>
            <a:r>
              <a:rPr lang="en">
                <a:solidFill>
                  <a:srgbClr val="2A2A2A"/>
                </a:solidFill>
                <a:latin typeface="Raleway"/>
                <a:ea typeface="Raleway"/>
                <a:cs typeface="Raleway"/>
                <a:sym typeface="Raleway"/>
              </a:rPr>
              <a:t>Reprendre la page et ajouter :</a:t>
            </a:r>
            <a:endParaRPr>
              <a:solidFill>
                <a:srgbClr val="2A2A2A"/>
              </a:solidFill>
              <a:latin typeface="Raleway"/>
              <a:ea typeface="Raleway"/>
              <a:cs typeface="Raleway"/>
              <a:sym typeface="Raleway"/>
            </a:endParaRPr>
          </a:p>
          <a:p>
            <a:pPr indent="0" lvl="0" marL="457200" rtl="0" algn="l">
              <a:lnSpc>
                <a:spcPct val="115000"/>
              </a:lnSpc>
              <a:spcBef>
                <a:spcPts val="300"/>
              </a:spcBef>
              <a:spcAft>
                <a:spcPts val="0"/>
              </a:spcAft>
              <a:buNone/>
            </a:pPr>
            <a:r>
              <a:t/>
            </a:r>
            <a:endParaRPr>
              <a:solidFill>
                <a:srgbClr val="2A2A2A"/>
              </a:solidFill>
              <a:latin typeface="Raleway"/>
              <a:ea typeface="Raleway"/>
              <a:cs typeface="Raleway"/>
              <a:sym typeface="Raleway"/>
            </a:endParaRPr>
          </a:p>
          <a:p>
            <a:pPr indent="-330200" lvl="0" marL="914400" rtl="0" algn="l">
              <a:lnSpc>
                <a:spcPct val="115000"/>
              </a:lnSpc>
              <a:spcBef>
                <a:spcPts val="0"/>
              </a:spcBef>
              <a:spcAft>
                <a:spcPts val="0"/>
              </a:spcAft>
              <a:buClr>
                <a:srgbClr val="2A2A2A"/>
              </a:buClr>
              <a:buSzPts val="1600"/>
              <a:buFont typeface="Raleway"/>
              <a:buChar char="●"/>
            </a:pPr>
            <a:r>
              <a:rPr lang="en" u="sng">
                <a:solidFill>
                  <a:srgbClr val="2A2A2A"/>
                </a:solidFill>
                <a:latin typeface="Raleway"/>
                <a:ea typeface="Raleway"/>
                <a:cs typeface="Raleway"/>
                <a:sym typeface="Raleway"/>
              </a:rPr>
              <a:t>Une petite image</a:t>
            </a:r>
            <a:r>
              <a:rPr lang="en">
                <a:solidFill>
                  <a:srgbClr val="2A2A2A"/>
                </a:solidFill>
                <a:latin typeface="Raleway"/>
                <a:ea typeface="Raleway"/>
                <a:cs typeface="Raleway"/>
                <a:sym typeface="Raleway"/>
              </a:rPr>
              <a:t> de CRM</a:t>
            </a:r>
            <a:endParaRPr>
              <a:solidFill>
                <a:srgbClr val="2A2A2A"/>
              </a:solidFill>
              <a:latin typeface="Raleway"/>
              <a:ea typeface="Raleway"/>
              <a:cs typeface="Raleway"/>
              <a:sym typeface="Raleway"/>
            </a:endParaRPr>
          </a:p>
          <a:p>
            <a:pPr indent="-330200" lvl="0" marL="914400" rtl="0" algn="l">
              <a:lnSpc>
                <a:spcPct val="115000"/>
              </a:lnSpc>
              <a:spcBef>
                <a:spcPts val="0"/>
              </a:spcBef>
              <a:spcAft>
                <a:spcPts val="0"/>
              </a:spcAft>
              <a:buClr>
                <a:srgbClr val="2A2A2A"/>
              </a:buClr>
              <a:buSzPts val="1600"/>
              <a:buFont typeface="Raleway"/>
              <a:buChar char="●"/>
            </a:pPr>
            <a:r>
              <a:rPr lang="en" u="sng">
                <a:solidFill>
                  <a:srgbClr val="2A2A2A"/>
                </a:solidFill>
                <a:latin typeface="Raleway"/>
                <a:ea typeface="Raleway"/>
                <a:cs typeface="Raleway"/>
                <a:sym typeface="Raleway"/>
              </a:rPr>
              <a:t>Deux titres de niveau 3</a:t>
            </a:r>
            <a:r>
              <a:rPr lang="en">
                <a:solidFill>
                  <a:srgbClr val="2A2A2A"/>
                </a:solidFill>
                <a:latin typeface="Raleway"/>
                <a:ea typeface="Raleway"/>
                <a:cs typeface="Raleway"/>
                <a:sym typeface="Raleway"/>
              </a:rPr>
              <a:t>: “Clients” et “Commandes”</a:t>
            </a:r>
            <a:endParaRPr>
              <a:solidFill>
                <a:srgbClr val="2A2A2A"/>
              </a:solidFill>
              <a:latin typeface="Raleway"/>
              <a:ea typeface="Raleway"/>
              <a:cs typeface="Raleway"/>
              <a:sym typeface="Raleway"/>
            </a:endParaRPr>
          </a:p>
          <a:p>
            <a:pPr indent="-330200" lvl="0" marL="914400" rtl="0" algn="l">
              <a:lnSpc>
                <a:spcPct val="115000"/>
              </a:lnSpc>
              <a:spcBef>
                <a:spcPts val="0"/>
              </a:spcBef>
              <a:spcAft>
                <a:spcPts val="0"/>
              </a:spcAft>
              <a:buClr>
                <a:srgbClr val="2A2A2A"/>
              </a:buClr>
              <a:buSzPts val="1600"/>
              <a:buFont typeface="Raleway"/>
              <a:buChar char="●"/>
            </a:pPr>
            <a:r>
              <a:rPr lang="en" u="sng">
                <a:solidFill>
                  <a:srgbClr val="2A2A2A"/>
                </a:solidFill>
                <a:latin typeface="Raleway"/>
                <a:ea typeface="Raleway"/>
                <a:cs typeface="Raleway"/>
                <a:sym typeface="Raleway"/>
              </a:rPr>
              <a:t>Une liste de client</a:t>
            </a:r>
            <a:r>
              <a:rPr lang="en">
                <a:solidFill>
                  <a:srgbClr val="2A2A2A"/>
                </a:solidFill>
                <a:latin typeface="Raleway"/>
                <a:ea typeface="Raleway"/>
                <a:cs typeface="Raleway"/>
                <a:sym typeface="Raleway"/>
              </a:rPr>
              <a:t>: “Jean Dupont”, “Sarah Abdram” et “Rachel Taeck”</a:t>
            </a:r>
            <a:endParaRPr>
              <a:solidFill>
                <a:srgbClr val="2A2A2A"/>
              </a:solidFill>
              <a:latin typeface="Raleway"/>
              <a:ea typeface="Raleway"/>
              <a:cs typeface="Raleway"/>
              <a:sym typeface="Raleway"/>
            </a:endParaRPr>
          </a:p>
          <a:p>
            <a:pPr indent="-330200" lvl="0" marL="914400" rtl="0" algn="l">
              <a:lnSpc>
                <a:spcPct val="115000"/>
              </a:lnSpc>
              <a:spcBef>
                <a:spcPts val="0"/>
              </a:spcBef>
              <a:spcAft>
                <a:spcPts val="0"/>
              </a:spcAft>
              <a:buClr>
                <a:srgbClr val="2A2A2A"/>
              </a:buClr>
              <a:buSzPts val="1600"/>
              <a:buFont typeface="Raleway"/>
              <a:buChar char="●"/>
            </a:pPr>
            <a:r>
              <a:rPr lang="en" u="sng">
                <a:solidFill>
                  <a:srgbClr val="2A2A2A"/>
                </a:solidFill>
                <a:latin typeface="Raleway"/>
                <a:ea typeface="Raleway"/>
                <a:cs typeface="Raleway"/>
                <a:sym typeface="Raleway"/>
              </a:rPr>
              <a:t>Une liste de commande</a:t>
            </a:r>
            <a:r>
              <a:rPr lang="en">
                <a:solidFill>
                  <a:srgbClr val="2A2A2A"/>
                </a:solidFill>
                <a:latin typeface="Raleway"/>
                <a:ea typeface="Raleway"/>
                <a:cs typeface="Raleway"/>
                <a:sym typeface="Raleway"/>
              </a:rPr>
              <a:t>: “CMD01”, “CMD02 ”, “CMD03” et “CMD04”</a:t>
            </a:r>
            <a:endParaRPr>
              <a:solidFill>
                <a:srgbClr val="2A2A2A"/>
              </a:solidFill>
              <a:latin typeface="Raleway"/>
              <a:ea typeface="Raleway"/>
              <a:cs typeface="Raleway"/>
              <a:sym typeface="Raleway"/>
            </a:endParaRPr>
          </a:p>
          <a:p>
            <a:pPr indent="-330200" lvl="0" marL="914400" rtl="0" algn="l">
              <a:lnSpc>
                <a:spcPct val="115000"/>
              </a:lnSpc>
              <a:spcBef>
                <a:spcPts val="0"/>
              </a:spcBef>
              <a:spcAft>
                <a:spcPts val="0"/>
              </a:spcAft>
              <a:buClr>
                <a:srgbClr val="2A2A2A"/>
              </a:buClr>
              <a:buSzPts val="1600"/>
              <a:buFont typeface="Raleway"/>
              <a:buChar char="●"/>
            </a:pPr>
            <a:r>
              <a:rPr lang="en" u="sng">
                <a:solidFill>
                  <a:srgbClr val="2A2A2A"/>
                </a:solidFill>
                <a:latin typeface="Raleway"/>
                <a:ea typeface="Raleway"/>
                <a:cs typeface="Raleway"/>
                <a:sym typeface="Raleway"/>
              </a:rPr>
              <a:t>Un lien de redirection</a:t>
            </a:r>
            <a:r>
              <a:rPr lang="en">
                <a:solidFill>
                  <a:srgbClr val="2A2A2A"/>
                </a:solidFill>
                <a:latin typeface="Raleway"/>
                <a:ea typeface="Raleway"/>
                <a:cs typeface="Raleway"/>
                <a:sym typeface="Raleway"/>
              </a:rPr>
              <a:t> vers le site Google</a:t>
            </a:r>
            <a:endParaRPr>
              <a:solidFill>
                <a:srgbClr val="2A2A2A"/>
              </a:solidFill>
              <a:latin typeface="Raleway"/>
              <a:ea typeface="Raleway"/>
              <a:cs typeface="Raleway"/>
              <a:sym typeface="Raleway"/>
            </a:endParaRPr>
          </a:p>
          <a:p>
            <a:pPr indent="0" lvl="0" marL="457200" rtl="0" algn="l">
              <a:spcBef>
                <a:spcPts val="600"/>
              </a:spcBef>
              <a:spcAft>
                <a:spcPts val="0"/>
              </a:spcAft>
              <a:buNone/>
            </a:pPr>
            <a:r>
              <a:t/>
            </a:r>
            <a:endParaRPr sz="1500">
              <a:solidFill>
                <a:srgbClr val="E2001A"/>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67" name="Shape 167"/>
        <p:cNvGrpSpPr/>
        <p:nvPr/>
      </p:nvGrpSpPr>
      <p:grpSpPr>
        <a:xfrm>
          <a:off x="0" y="0"/>
          <a:ext cx="0" cy="0"/>
          <a:chOff x="0" y="0"/>
          <a:chExt cx="0" cy="0"/>
        </a:xfrm>
      </p:grpSpPr>
      <p:sp>
        <p:nvSpPr>
          <p:cNvPr id="168" name="Google Shape;168;p25"/>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434343"/>
                </a:solidFill>
                <a:latin typeface="Roboto"/>
                <a:ea typeface="Roboto"/>
                <a:cs typeface="Roboto"/>
                <a:sym typeface="Roboto"/>
              </a:rPr>
              <a:t>Les spécificités du </a:t>
            </a:r>
            <a:r>
              <a:rPr lang="en" sz="2400">
                <a:solidFill>
                  <a:srgbClr val="E2001A"/>
                </a:solidFill>
                <a:latin typeface="Roboto"/>
                <a:ea typeface="Roboto"/>
                <a:cs typeface="Roboto"/>
                <a:sym typeface="Roboto"/>
              </a:rPr>
              <a:t>tableau</a:t>
            </a:r>
            <a:endParaRPr sz="2400">
              <a:solidFill>
                <a:srgbClr val="E2001A"/>
              </a:solidFill>
              <a:latin typeface="Roboto"/>
              <a:ea typeface="Roboto"/>
              <a:cs typeface="Roboto"/>
              <a:sym typeface="Roboto"/>
            </a:endParaRPr>
          </a:p>
        </p:txBody>
      </p:sp>
      <p:sp>
        <p:nvSpPr>
          <p:cNvPr id="169" name="Google Shape;169;p25"/>
          <p:cNvSpPr txBox="1"/>
          <p:nvPr/>
        </p:nvSpPr>
        <p:spPr>
          <a:xfrm>
            <a:off x="782225" y="1163475"/>
            <a:ext cx="6389100" cy="1076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100">
              <a:solidFill>
                <a:srgbClr val="434343"/>
              </a:solidFill>
              <a:latin typeface="Karla"/>
              <a:ea typeface="Karla"/>
              <a:cs typeface="Karla"/>
              <a:sym typeface="Karla"/>
            </a:endParaRPr>
          </a:p>
        </p:txBody>
      </p:sp>
      <p:sp>
        <p:nvSpPr>
          <p:cNvPr id="170" name="Google Shape;170;p2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5"/>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72" name="Google Shape;172;p25"/>
          <p:cNvSpPr txBox="1"/>
          <p:nvPr>
            <p:ph idx="1" type="body"/>
          </p:nvPr>
        </p:nvSpPr>
        <p:spPr>
          <a:xfrm>
            <a:off x="467400" y="1303300"/>
            <a:ext cx="7125900" cy="36150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Principales balises pour afficher un tableau :</a:t>
            </a:r>
            <a:endParaRPr sz="1500">
              <a:solidFill>
                <a:srgbClr val="434343"/>
              </a:solidFill>
              <a:latin typeface="Roboto"/>
              <a:ea typeface="Roboto"/>
              <a:cs typeface="Roboto"/>
              <a:sym typeface="Roboto"/>
            </a:endParaRPr>
          </a:p>
          <a:p>
            <a:pPr indent="-323850" lvl="1" marL="914400" marR="0" rtl="0" algn="l">
              <a:lnSpc>
                <a:spcPct val="100000"/>
              </a:lnSpc>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Structure : </a:t>
            </a:r>
            <a:r>
              <a:rPr lang="en" sz="1500">
                <a:solidFill>
                  <a:srgbClr val="E2001A"/>
                </a:solidFill>
                <a:latin typeface="Roboto"/>
                <a:ea typeface="Roboto"/>
                <a:cs typeface="Roboto"/>
                <a:sym typeface="Roboto"/>
              </a:rPr>
              <a:t>&lt;table&gt;&lt;/table&gt;</a:t>
            </a:r>
            <a:endParaRPr sz="1500">
              <a:solidFill>
                <a:srgbClr val="E2001A"/>
              </a:solidFill>
              <a:latin typeface="Roboto"/>
              <a:ea typeface="Roboto"/>
              <a:cs typeface="Roboto"/>
              <a:sym typeface="Roboto"/>
            </a:endParaRPr>
          </a:p>
          <a:p>
            <a:pPr indent="-323850" lvl="1" marL="914400" marR="0" rtl="0" algn="l">
              <a:lnSpc>
                <a:spcPct val="100000"/>
              </a:lnSpc>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En-têtes (header): </a:t>
            </a:r>
            <a:r>
              <a:rPr lang="en" sz="1500">
                <a:solidFill>
                  <a:srgbClr val="E2001A"/>
                </a:solidFill>
                <a:latin typeface="Roboto"/>
                <a:ea typeface="Roboto"/>
                <a:cs typeface="Roboto"/>
                <a:sym typeface="Roboto"/>
              </a:rPr>
              <a:t>&lt;thead&gt;&lt;/thead&gt;</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Contenu (body): </a:t>
            </a:r>
            <a:r>
              <a:rPr lang="en" sz="1500">
                <a:solidFill>
                  <a:srgbClr val="E2001A"/>
                </a:solidFill>
                <a:latin typeface="Roboto"/>
                <a:ea typeface="Roboto"/>
                <a:cs typeface="Roboto"/>
                <a:sym typeface="Roboto"/>
              </a:rPr>
              <a:t>&lt;tbody&gt;&lt;/tbody&gt;</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Ajout d’une ligne: </a:t>
            </a:r>
            <a:r>
              <a:rPr lang="en" sz="1500">
                <a:solidFill>
                  <a:srgbClr val="E2001A"/>
                </a:solidFill>
                <a:latin typeface="Roboto"/>
                <a:ea typeface="Roboto"/>
                <a:cs typeface="Roboto"/>
                <a:sym typeface="Roboto"/>
              </a:rPr>
              <a:t>&lt;tr&gt;&lt;/tr&gt;</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Ajout de colonne : </a:t>
            </a:r>
            <a:r>
              <a:rPr lang="en" sz="1500">
                <a:solidFill>
                  <a:srgbClr val="E2001A"/>
                </a:solidFill>
                <a:latin typeface="Roboto"/>
                <a:ea typeface="Roboto"/>
                <a:cs typeface="Roboto"/>
                <a:sym typeface="Roboto"/>
              </a:rPr>
              <a:t>&lt;th&gt;&lt;/th&gt; </a:t>
            </a:r>
            <a:r>
              <a:rPr lang="en" sz="1500">
                <a:solidFill>
                  <a:srgbClr val="434343"/>
                </a:solidFill>
                <a:latin typeface="Roboto"/>
                <a:ea typeface="Roboto"/>
                <a:cs typeface="Roboto"/>
                <a:sym typeface="Roboto"/>
              </a:rPr>
              <a:t>et </a:t>
            </a:r>
            <a:r>
              <a:rPr lang="en" sz="1500">
                <a:solidFill>
                  <a:srgbClr val="E2001A"/>
                </a:solidFill>
                <a:latin typeface="Roboto"/>
                <a:ea typeface="Roboto"/>
                <a:cs typeface="Roboto"/>
                <a:sym typeface="Roboto"/>
              </a:rPr>
              <a:t>&lt;td&gt;&lt;/td&gt;</a:t>
            </a:r>
            <a:endParaRPr sz="1500">
              <a:solidFill>
                <a:srgbClr val="E2001A"/>
              </a:solidFill>
              <a:latin typeface="Roboto"/>
              <a:ea typeface="Roboto"/>
              <a:cs typeface="Roboto"/>
              <a:sym typeface="Roboto"/>
            </a:endParaRPr>
          </a:p>
          <a:p>
            <a:pPr indent="0" lvl="0" marL="914400" rtl="0" algn="l">
              <a:spcBef>
                <a:spcPts val="600"/>
              </a:spcBef>
              <a:spcAft>
                <a:spcPts val="0"/>
              </a:spcAft>
              <a:buNone/>
            </a:pPr>
            <a:r>
              <a:t/>
            </a:r>
            <a:endParaRPr sz="1500">
              <a:solidFill>
                <a:srgbClr val="E2001A"/>
              </a:solidFill>
              <a:latin typeface="Roboto"/>
              <a:ea typeface="Roboto"/>
              <a:cs typeface="Roboto"/>
              <a:sym typeface="Roboto"/>
            </a:endParaRPr>
          </a:p>
          <a:p>
            <a:pPr indent="-323850" lvl="0" marL="457200" rtl="0" algn="l">
              <a:spcBef>
                <a:spcPts val="60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Exemple d’attribut :</a:t>
            </a:r>
            <a:endParaRPr sz="1500">
              <a:solidFill>
                <a:srgbClr val="434343"/>
              </a:solidFill>
              <a:latin typeface="Roboto"/>
              <a:ea typeface="Roboto"/>
              <a:cs typeface="Roboto"/>
              <a:sym typeface="Roboto"/>
            </a:endParaRPr>
          </a:p>
          <a:p>
            <a:pPr indent="-323850" lvl="1" marL="914400" marR="0" rtl="0" algn="l">
              <a:lnSpc>
                <a:spcPct val="100000"/>
              </a:lnSpc>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Bordures :</a:t>
            </a:r>
            <a:r>
              <a:rPr lang="en" sz="1500">
                <a:solidFill>
                  <a:srgbClr val="E2001A"/>
                </a:solidFill>
                <a:latin typeface="Roboto"/>
                <a:ea typeface="Roboto"/>
                <a:cs typeface="Roboto"/>
                <a:sym typeface="Roboto"/>
              </a:rPr>
              <a:t> border="1"</a:t>
            </a:r>
            <a:r>
              <a:rPr lang="en" sz="1500">
                <a:solidFill>
                  <a:srgbClr val="434343"/>
                </a:solidFill>
                <a:latin typeface="Roboto"/>
                <a:ea typeface="Roboto"/>
                <a:cs typeface="Roboto"/>
                <a:sym typeface="Roboto"/>
              </a:rPr>
              <a:t> (border=0 par défaut !)</a:t>
            </a:r>
            <a:endParaRPr sz="1500">
              <a:solidFill>
                <a:srgbClr val="434343"/>
              </a:solidFill>
              <a:latin typeface="Roboto"/>
              <a:ea typeface="Roboto"/>
              <a:cs typeface="Roboto"/>
              <a:sym typeface="Roboto"/>
            </a:endParaRPr>
          </a:p>
          <a:p>
            <a:pPr indent="-323850" lvl="1" marL="914400" marR="0" rtl="0" algn="l">
              <a:lnSpc>
                <a:spcPct val="100000"/>
              </a:lnSpc>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Fusionner (horizontalement) : </a:t>
            </a:r>
            <a:r>
              <a:rPr lang="en" sz="1500">
                <a:solidFill>
                  <a:srgbClr val="E2001A"/>
                </a:solidFill>
                <a:latin typeface="Roboto"/>
                <a:ea typeface="Roboto"/>
                <a:cs typeface="Roboto"/>
                <a:sym typeface="Roboto"/>
              </a:rPr>
              <a:t>colspan="2"</a:t>
            </a:r>
            <a:endParaRPr sz="1500">
              <a:solidFill>
                <a:srgbClr val="E2001A"/>
              </a:solidFill>
              <a:latin typeface="Roboto"/>
              <a:ea typeface="Roboto"/>
              <a:cs typeface="Roboto"/>
              <a:sym typeface="Roboto"/>
            </a:endParaRPr>
          </a:p>
          <a:p>
            <a:pPr indent="-323850" lvl="1" marL="914400" marR="0" rtl="0" algn="l">
              <a:lnSpc>
                <a:spcPct val="100000"/>
              </a:lnSpc>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Fusionner (verticalement) : </a:t>
            </a:r>
            <a:r>
              <a:rPr lang="en" sz="1500">
                <a:solidFill>
                  <a:srgbClr val="E2001A"/>
                </a:solidFill>
                <a:latin typeface="Roboto"/>
                <a:ea typeface="Roboto"/>
                <a:cs typeface="Roboto"/>
                <a:sym typeface="Roboto"/>
              </a:rPr>
              <a:t>rowspan="2"</a:t>
            </a:r>
            <a:endParaRPr sz="1500">
              <a:solidFill>
                <a:srgbClr val="E2001A"/>
              </a:solidFill>
              <a:latin typeface="Roboto"/>
              <a:ea typeface="Roboto"/>
              <a:cs typeface="Roboto"/>
              <a:sym typeface="Roboto"/>
            </a:endParaRPr>
          </a:p>
          <a:p>
            <a:pPr indent="-323850" lvl="1" marL="914400" marR="0" rtl="0" algn="l">
              <a:lnSpc>
                <a:spcPct val="100000"/>
              </a:lnSpc>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Gérer l’alignement: </a:t>
            </a:r>
            <a:r>
              <a:rPr lang="en" sz="1500">
                <a:solidFill>
                  <a:srgbClr val="E2001A"/>
                </a:solidFill>
                <a:latin typeface="Roboto"/>
                <a:ea typeface="Roboto"/>
                <a:cs typeface="Roboto"/>
                <a:sym typeface="Roboto"/>
              </a:rPr>
              <a:t>align:"right"</a:t>
            </a:r>
            <a:endParaRPr sz="1500">
              <a:solidFill>
                <a:srgbClr val="E2001A"/>
              </a:solidFill>
              <a:latin typeface="Roboto"/>
              <a:ea typeface="Roboto"/>
              <a:cs typeface="Roboto"/>
              <a:sym typeface="Roboto"/>
            </a:endParaRPr>
          </a:p>
          <a:p>
            <a:pPr indent="-323850" lvl="1" marL="914400" marR="0" rtl="0" algn="l">
              <a:lnSpc>
                <a:spcPct val="100000"/>
              </a:lnSpc>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Fixer la taille de cellule: </a:t>
            </a:r>
            <a:r>
              <a:rPr lang="en" sz="1500">
                <a:solidFill>
                  <a:srgbClr val="E2001A"/>
                </a:solidFill>
                <a:latin typeface="Roboto"/>
                <a:ea typeface="Roboto"/>
                <a:cs typeface="Roboto"/>
                <a:sym typeface="Roboto"/>
              </a:rPr>
              <a:t>width:"50%"</a:t>
            </a:r>
            <a:endParaRPr sz="1500">
              <a:solidFill>
                <a:srgbClr val="E2001A"/>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76" name="Shape 176"/>
        <p:cNvGrpSpPr/>
        <p:nvPr/>
      </p:nvGrpSpPr>
      <p:grpSpPr>
        <a:xfrm>
          <a:off x="0" y="0"/>
          <a:ext cx="0" cy="0"/>
          <a:chOff x="0" y="0"/>
          <a:chExt cx="0" cy="0"/>
        </a:xfrm>
      </p:grpSpPr>
      <p:sp>
        <p:nvSpPr>
          <p:cNvPr id="177" name="Google Shape;177;p26"/>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a:t>
            </a:r>
            <a:r>
              <a:rPr lang="en" sz="2400">
                <a:solidFill>
                  <a:srgbClr val="434343"/>
                </a:solidFill>
                <a:latin typeface="Roboto"/>
                <a:ea typeface="Roboto"/>
                <a:cs typeface="Roboto"/>
                <a:sym typeface="Roboto"/>
              </a:rPr>
              <a:t> 3</a:t>
            </a:r>
            <a:endParaRPr sz="2400">
              <a:solidFill>
                <a:srgbClr val="E2001A"/>
              </a:solidFill>
              <a:latin typeface="Roboto"/>
              <a:ea typeface="Roboto"/>
              <a:cs typeface="Roboto"/>
              <a:sym typeface="Roboto"/>
            </a:endParaRPr>
          </a:p>
        </p:txBody>
      </p:sp>
      <p:sp>
        <p:nvSpPr>
          <p:cNvPr id="178" name="Google Shape;178;p26"/>
          <p:cNvSpPr txBox="1"/>
          <p:nvPr/>
        </p:nvSpPr>
        <p:spPr>
          <a:xfrm>
            <a:off x="782225" y="1163475"/>
            <a:ext cx="6389100" cy="1076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100">
              <a:solidFill>
                <a:srgbClr val="434343"/>
              </a:solidFill>
              <a:latin typeface="Karla"/>
              <a:ea typeface="Karla"/>
              <a:cs typeface="Karla"/>
              <a:sym typeface="Karla"/>
            </a:endParaRPr>
          </a:p>
        </p:txBody>
      </p:sp>
      <p:sp>
        <p:nvSpPr>
          <p:cNvPr id="179" name="Google Shape;179;p2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p26"/>
          <p:cNvPicPr preferRelativeResize="0"/>
          <p:nvPr/>
        </p:nvPicPr>
        <p:blipFill>
          <a:blip r:embed="rId3">
            <a:alphaModFix/>
          </a:blip>
          <a:stretch>
            <a:fillRect/>
          </a:stretch>
        </p:blipFill>
        <p:spPr>
          <a:xfrm>
            <a:off x="653025" y="603725"/>
            <a:ext cx="645550" cy="645550"/>
          </a:xfrm>
          <a:prstGeom prst="rect">
            <a:avLst/>
          </a:prstGeom>
          <a:noFill/>
          <a:ln>
            <a:noFill/>
          </a:ln>
        </p:spPr>
      </p:pic>
      <p:pic>
        <p:nvPicPr>
          <p:cNvPr id="181" name="Google Shape;181;p26"/>
          <p:cNvPicPr preferRelativeResize="0"/>
          <p:nvPr/>
        </p:nvPicPr>
        <p:blipFill>
          <a:blip r:embed="rId4">
            <a:alphaModFix/>
          </a:blip>
          <a:stretch>
            <a:fillRect/>
          </a:stretch>
        </p:blipFill>
        <p:spPr>
          <a:xfrm>
            <a:off x="3605713" y="1376188"/>
            <a:ext cx="3552825" cy="3514725"/>
          </a:xfrm>
          <a:prstGeom prst="rect">
            <a:avLst/>
          </a:prstGeom>
          <a:noFill/>
          <a:ln>
            <a:noFill/>
          </a:ln>
        </p:spPr>
      </p:pic>
      <p:sp>
        <p:nvSpPr>
          <p:cNvPr id="182" name="Google Shape;182;p26"/>
          <p:cNvSpPr txBox="1"/>
          <p:nvPr>
            <p:ph idx="1" type="body"/>
          </p:nvPr>
        </p:nvSpPr>
        <p:spPr>
          <a:xfrm>
            <a:off x="413825" y="1517150"/>
            <a:ext cx="3377700" cy="3232800"/>
          </a:xfrm>
          <a:prstGeom prst="rect">
            <a:avLst/>
          </a:prstGeom>
        </p:spPr>
        <p:txBody>
          <a:bodyPr anchorCtr="0" anchor="t" bIns="91425" lIns="91425" spcFirstLastPara="1" rIns="91425" wrap="square" tIns="91425">
            <a:noAutofit/>
          </a:bodyPr>
          <a:lstStyle/>
          <a:p>
            <a:pPr indent="0" lvl="0" marL="457200" rtl="0" algn="l">
              <a:lnSpc>
                <a:spcPct val="115000"/>
              </a:lnSpc>
              <a:spcBef>
                <a:spcPts val="300"/>
              </a:spcBef>
              <a:spcAft>
                <a:spcPts val="0"/>
              </a:spcAft>
              <a:buNone/>
            </a:pPr>
            <a:r>
              <a:rPr lang="en">
                <a:solidFill>
                  <a:srgbClr val="2A2A2A"/>
                </a:solidFill>
                <a:latin typeface="Raleway"/>
                <a:ea typeface="Raleway"/>
                <a:cs typeface="Raleway"/>
                <a:sym typeface="Raleway"/>
              </a:rPr>
              <a:t>Reprendre la page en remplaçant les listes à puces des clients et des commandes par 2 tableaux, centré sur la page et affiché l’un en dessous de l’autre.</a:t>
            </a:r>
            <a:endParaRPr>
              <a:solidFill>
                <a:srgbClr val="2A2A2A"/>
              </a:solidFill>
              <a:latin typeface="Raleway"/>
              <a:ea typeface="Raleway"/>
              <a:cs typeface="Raleway"/>
              <a:sym typeface="Raleway"/>
            </a:endParaRPr>
          </a:p>
          <a:p>
            <a:pPr indent="0" lvl="0" marL="457200" rtl="0" algn="l">
              <a:lnSpc>
                <a:spcPct val="115000"/>
              </a:lnSpc>
              <a:spcBef>
                <a:spcPts val="300"/>
              </a:spcBef>
              <a:spcAft>
                <a:spcPts val="0"/>
              </a:spcAft>
              <a:buNone/>
            </a:pPr>
            <a:r>
              <a:t/>
            </a:r>
            <a:endParaRPr>
              <a:solidFill>
                <a:srgbClr val="2A2A2A"/>
              </a:solidFill>
              <a:latin typeface="Raleway"/>
              <a:ea typeface="Raleway"/>
              <a:cs typeface="Raleway"/>
              <a:sym typeface="Raleway"/>
            </a:endParaRPr>
          </a:p>
          <a:p>
            <a:pPr indent="0" lvl="0" marL="457200" rtl="0" algn="l">
              <a:lnSpc>
                <a:spcPct val="115000"/>
              </a:lnSpc>
              <a:spcBef>
                <a:spcPts val="300"/>
              </a:spcBef>
              <a:spcAft>
                <a:spcPts val="0"/>
              </a:spcAft>
              <a:buNone/>
            </a:pPr>
            <a:r>
              <a:rPr lang="en">
                <a:solidFill>
                  <a:srgbClr val="2A2A2A"/>
                </a:solidFill>
                <a:latin typeface="Raleway"/>
                <a:ea typeface="Raleway"/>
                <a:cs typeface="Raleway"/>
                <a:sym typeface="Raleway"/>
              </a:rPr>
              <a:t>Les tableaux doivent avoir la même représentation que ci-joint :</a:t>
            </a:r>
            <a:endParaRPr>
              <a:solidFill>
                <a:srgbClr val="2A2A2A"/>
              </a:solidFill>
              <a:latin typeface="Raleway"/>
              <a:ea typeface="Raleway"/>
              <a:cs typeface="Raleway"/>
              <a:sym typeface="Raleway"/>
            </a:endParaRPr>
          </a:p>
          <a:p>
            <a:pPr indent="0" lvl="0" marL="457200" rtl="0" algn="l">
              <a:lnSpc>
                <a:spcPct val="115000"/>
              </a:lnSpc>
              <a:spcBef>
                <a:spcPts val="300"/>
              </a:spcBef>
              <a:spcAft>
                <a:spcPts val="0"/>
              </a:spcAft>
              <a:buNone/>
            </a:pPr>
            <a:r>
              <a:t/>
            </a:r>
            <a:endParaRPr>
              <a:solidFill>
                <a:srgbClr val="2A2A2A"/>
              </a:solidFill>
              <a:latin typeface="Raleway"/>
              <a:ea typeface="Raleway"/>
              <a:cs typeface="Raleway"/>
              <a:sym typeface="Raleway"/>
            </a:endParaRPr>
          </a:p>
          <a:p>
            <a:pPr indent="0" lvl="0" marL="457200" rtl="0" algn="l">
              <a:lnSpc>
                <a:spcPct val="115000"/>
              </a:lnSpc>
              <a:spcBef>
                <a:spcPts val="300"/>
              </a:spcBef>
              <a:spcAft>
                <a:spcPts val="0"/>
              </a:spcAft>
              <a:buNone/>
            </a:pPr>
            <a:r>
              <a:t/>
            </a:r>
            <a:endParaRPr>
              <a:solidFill>
                <a:srgbClr val="2A2A2A"/>
              </a:solidFill>
              <a:latin typeface="Raleway"/>
              <a:ea typeface="Raleway"/>
              <a:cs typeface="Raleway"/>
              <a:sym typeface="Raleway"/>
            </a:endParaRPr>
          </a:p>
          <a:p>
            <a:pPr indent="0" lvl="0" marL="1371600" rtl="0" algn="l">
              <a:lnSpc>
                <a:spcPct val="115000"/>
              </a:lnSpc>
              <a:spcBef>
                <a:spcPts val="0"/>
              </a:spcBef>
              <a:spcAft>
                <a:spcPts val="0"/>
              </a:spcAft>
              <a:buNone/>
            </a:pPr>
            <a:r>
              <a:t/>
            </a:r>
            <a:endParaRPr u="sng">
              <a:solidFill>
                <a:srgbClr val="2A2A2A"/>
              </a:solidFill>
              <a:latin typeface="Raleway"/>
              <a:ea typeface="Raleway"/>
              <a:cs typeface="Raleway"/>
              <a:sym typeface="Raleway"/>
            </a:endParaRPr>
          </a:p>
          <a:p>
            <a:pPr indent="0" lvl="0" marL="457200" rtl="0" algn="l">
              <a:spcBef>
                <a:spcPts val="600"/>
              </a:spcBef>
              <a:spcAft>
                <a:spcPts val="0"/>
              </a:spcAft>
              <a:buNone/>
            </a:pPr>
            <a:r>
              <a:t/>
            </a:r>
            <a:endParaRPr sz="1500">
              <a:solidFill>
                <a:srgbClr val="E2001A"/>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86" name="Shape 186"/>
        <p:cNvGrpSpPr/>
        <p:nvPr/>
      </p:nvGrpSpPr>
      <p:grpSpPr>
        <a:xfrm>
          <a:off x="0" y="0"/>
          <a:ext cx="0" cy="0"/>
          <a:chOff x="0" y="0"/>
          <a:chExt cx="0" cy="0"/>
        </a:xfrm>
      </p:grpSpPr>
      <p:sp>
        <p:nvSpPr>
          <p:cNvPr id="187" name="Google Shape;187;p27"/>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 4</a:t>
            </a:r>
            <a:endParaRPr sz="2400">
              <a:solidFill>
                <a:srgbClr val="E2001A"/>
              </a:solidFill>
              <a:latin typeface="Roboto"/>
              <a:ea typeface="Roboto"/>
              <a:cs typeface="Roboto"/>
              <a:sym typeface="Roboto"/>
            </a:endParaRPr>
          </a:p>
        </p:txBody>
      </p:sp>
      <p:sp>
        <p:nvSpPr>
          <p:cNvPr id="188" name="Google Shape;188;p2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9" name="Google Shape;189;p27"/>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90" name="Google Shape;190;p27"/>
          <p:cNvSpPr txBox="1"/>
          <p:nvPr>
            <p:ph idx="1" type="body"/>
          </p:nvPr>
        </p:nvSpPr>
        <p:spPr>
          <a:xfrm>
            <a:off x="413825" y="1517150"/>
            <a:ext cx="7125900" cy="431100"/>
          </a:xfrm>
          <a:prstGeom prst="rect">
            <a:avLst/>
          </a:prstGeom>
        </p:spPr>
        <p:txBody>
          <a:bodyPr anchorCtr="0" anchor="t" bIns="91425" lIns="91425" spcFirstLastPara="1" rIns="91425" wrap="square" tIns="91425">
            <a:spAutoFit/>
          </a:bodyPr>
          <a:lstStyle/>
          <a:p>
            <a:pPr indent="0" lvl="0" marL="457200" rtl="0" algn="l">
              <a:lnSpc>
                <a:spcPct val="115000"/>
              </a:lnSpc>
              <a:spcBef>
                <a:spcPts val="300"/>
              </a:spcBef>
              <a:spcAft>
                <a:spcPts val="0"/>
              </a:spcAft>
              <a:buNone/>
            </a:pPr>
            <a:r>
              <a:rPr lang="en">
                <a:solidFill>
                  <a:srgbClr val="2A2A2A"/>
                </a:solidFill>
                <a:latin typeface="Raleway"/>
                <a:ea typeface="Raleway"/>
                <a:cs typeface="Raleway"/>
                <a:sym typeface="Raleway"/>
              </a:rPr>
              <a:t>Reproduire le rendu suivant avec les tableaux HTML.</a:t>
            </a:r>
            <a:endParaRPr>
              <a:solidFill>
                <a:srgbClr val="2A2A2A"/>
              </a:solidFill>
              <a:latin typeface="Raleway"/>
              <a:ea typeface="Raleway"/>
              <a:cs typeface="Raleway"/>
              <a:sym typeface="Raleway"/>
            </a:endParaRPr>
          </a:p>
        </p:txBody>
      </p:sp>
      <p:pic>
        <p:nvPicPr>
          <p:cNvPr id="191" name="Google Shape;191;p27"/>
          <p:cNvPicPr preferRelativeResize="0"/>
          <p:nvPr/>
        </p:nvPicPr>
        <p:blipFill>
          <a:blip r:embed="rId4">
            <a:alphaModFix/>
          </a:blip>
          <a:stretch>
            <a:fillRect/>
          </a:stretch>
        </p:blipFill>
        <p:spPr>
          <a:xfrm>
            <a:off x="737700" y="2208275"/>
            <a:ext cx="6591300" cy="2533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95" name="Shape 195"/>
        <p:cNvGrpSpPr/>
        <p:nvPr/>
      </p:nvGrpSpPr>
      <p:grpSpPr>
        <a:xfrm>
          <a:off x="0" y="0"/>
          <a:ext cx="0" cy="0"/>
          <a:chOff x="0" y="0"/>
          <a:chExt cx="0" cy="0"/>
        </a:xfrm>
      </p:grpSpPr>
      <p:sp>
        <p:nvSpPr>
          <p:cNvPr id="196" name="Google Shape;196;p28"/>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Les spécificités du </a:t>
            </a:r>
            <a:r>
              <a:rPr lang="en" sz="2400">
                <a:solidFill>
                  <a:srgbClr val="E2001A"/>
                </a:solidFill>
                <a:latin typeface="Roboto"/>
                <a:ea typeface="Roboto"/>
                <a:cs typeface="Roboto"/>
                <a:sym typeface="Roboto"/>
              </a:rPr>
              <a:t>formulaire</a:t>
            </a:r>
            <a:endParaRPr sz="2400">
              <a:solidFill>
                <a:srgbClr val="E2001A"/>
              </a:solidFill>
              <a:latin typeface="Roboto"/>
              <a:ea typeface="Roboto"/>
              <a:cs typeface="Roboto"/>
              <a:sym typeface="Roboto"/>
            </a:endParaRPr>
          </a:p>
        </p:txBody>
      </p:sp>
      <p:sp>
        <p:nvSpPr>
          <p:cNvPr id="197" name="Google Shape;197;p2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8" name="Google Shape;198;p28"/>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99" name="Google Shape;199;p28"/>
          <p:cNvSpPr txBox="1"/>
          <p:nvPr>
            <p:ph idx="1" type="body"/>
          </p:nvPr>
        </p:nvSpPr>
        <p:spPr>
          <a:xfrm>
            <a:off x="450550" y="1500500"/>
            <a:ext cx="7125900" cy="31929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Principales balises pour afficher un formulaire :</a:t>
            </a:r>
            <a:endParaRPr sz="1500">
              <a:solidFill>
                <a:srgbClr val="434343"/>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Structure : </a:t>
            </a:r>
            <a:r>
              <a:rPr lang="en" sz="1500">
                <a:solidFill>
                  <a:srgbClr val="E2001A"/>
                </a:solidFill>
                <a:latin typeface="Roboto"/>
                <a:ea typeface="Roboto"/>
                <a:cs typeface="Roboto"/>
                <a:sym typeface="Roboto"/>
              </a:rPr>
              <a:t>&lt;form&gt;&lt;/form&gt;</a:t>
            </a:r>
            <a:endParaRPr sz="1500">
              <a:solidFill>
                <a:srgbClr val="434343"/>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Identification unique : </a:t>
            </a:r>
            <a:r>
              <a:rPr lang="en" sz="1500">
                <a:solidFill>
                  <a:srgbClr val="E2001A"/>
                </a:solidFill>
                <a:latin typeface="Roboto"/>
                <a:ea typeface="Roboto"/>
                <a:cs typeface="Roboto"/>
                <a:sym typeface="Roboto"/>
              </a:rPr>
              <a:t>name=”form_name”</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Attribut de méthode: </a:t>
            </a:r>
            <a:r>
              <a:rPr lang="en" sz="1500">
                <a:solidFill>
                  <a:srgbClr val="E2001A"/>
                </a:solidFill>
                <a:latin typeface="Roboto"/>
                <a:ea typeface="Roboto"/>
                <a:cs typeface="Roboto"/>
                <a:sym typeface="Roboto"/>
              </a:rPr>
              <a:t>method=”post"</a:t>
            </a:r>
            <a:endParaRPr sz="1500">
              <a:solidFill>
                <a:srgbClr val="E2001A"/>
              </a:solidFill>
              <a:latin typeface="Roboto"/>
              <a:ea typeface="Roboto"/>
              <a:cs typeface="Roboto"/>
              <a:sym typeface="Roboto"/>
            </a:endParaRPr>
          </a:p>
          <a:p>
            <a:pPr indent="0" lvl="0" marL="914400" rtl="0" algn="l">
              <a:spcBef>
                <a:spcPts val="600"/>
              </a:spcBef>
              <a:spcAft>
                <a:spcPts val="0"/>
              </a:spcAft>
              <a:buNone/>
            </a:pPr>
            <a:r>
              <a:t/>
            </a:r>
            <a:endParaRPr sz="1500">
              <a:solidFill>
                <a:srgbClr val="E2001A"/>
              </a:solidFill>
              <a:latin typeface="Roboto"/>
              <a:ea typeface="Roboto"/>
              <a:cs typeface="Roboto"/>
              <a:sym typeface="Roboto"/>
            </a:endParaRPr>
          </a:p>
          <a:p>
            <a:pPr indent="-323850" lvl="0" marL="457200" rtl="0" algn="l">
              <a:spcBef>
                <a:spcPts val="60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Balises de formulaires :</a:t>
            </a:r>
            <a:endParaRPr sz="1500">
              <a:solidFill>
                <a:srgbClr val="434343"/>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Textes : </a:t>
            </a:r>
            <a:r>
              <a:rPr lang="en" sz="1500">
                <a:solidFill>
                  <a:srgbClr val="E2001A"/>
                </a:solidFill>
                <a:latin typeface="Roboto"/>
                <a:ea typeface="Roboto"/>
                <a:cs typeface="Roboto"/>
                <a:sym typeface="Roboto"/>
              </a:rPr>
              <a:t>&lt;label&gt;</a:t>
            </a:r>
            <a:endParaRPr sz="1500">
              <a:solidFill>
                <a:srgbClr val="434343"/>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Champs de saisie: </a:t>
            </a:r>
            <a:r>
              <a:rPr lang="en" sz="1500">
                <a:solidFill>
                  <a:srgbClr val="E2001A"/>
                </a:solidFill>
                <a:latin typeface="Roboto"/>
                <a:ea typeface="Roboto"/>
                <a:cs typeface="Roboto"/>
                <a:sym typeface="Roboto"/>
              </a:rPr>
              <a:t>&lt;input&gt; </a:t>
            </a:r>
            <a:r>
              <a:rPr lang="en" sz="1500">
                <a:solidFill>
                  <a:srgbClr val="000000"/>
                </a:solidFill>
                <a:latin typeface="Roboto"/>
                <a:ea typeface="Roboto"/>
                <a:cs typeface="Roboto"/>
                <a:sym typeface="Roboto"/>
              </a:rPr>
              <a:t>(</a:t>
            </a:r>
            <a:r>
              <a:rPr lang="en" sz="1500">
                <a:solidFill>
                  <a:srgbClr val="E2001A"/>
                </a:solidFill>
                <a:latin typeface="Roboto"/>
                <a:ea typeface="Roboto"/>
                <a:cs typeface="Roboto"/>
                <a:sym typeface="Roboto"/>
              </a:rPr>
              <a:t>text</a:t>
            </a:r>
            <a:r>
              <a:rPr lang="en" sz="1500">
                <a:solidFill>
                  <a:srgbClr val="000000"/>
                </a:solidFill>
                <a:latin typeface="Roboto"/>
                <a:ea typeface="Roboto"/>
                <a:cs typeface="Roboto"/>
                <a:sym typeface="Roboto"/>
              </a:rPr>
              <a:t>, </a:t>
            </a:r>
            <a:r>
              <a:rPr lang="en" sz="1500">
                <a:solidFill>
                  <a:srgbClr val="E2001A"/>
                </a:solidFill>
                <a:latin typeface="Roboto"/>
                <a:ea typeface="Roboto"/>
                <a:cs typeface="Roboto"/>
                <a:sym typeface="Roboto"/>
              </a:rPr>
              <a:t>number</a:t>
            </a:r>
            <a:r>
              <a:rPr lang="en" sz="1500">
                <a:solidFill>
                  <a:srgbClr val="000000"/>
                </a:solidFill>
                <a:latin typeface="Roboto"/>
                <a:ea typeface="Roboto"/>
                <a:cs typeface="Roboto"/>
                <a:sym typeface="Roboto"/>
              </a:rPr>
              <a:t>, </a:t>
            </a:r>
            <a:r>
              <a:rPr lang="en" sz="1500">
                <a:solidFill>
                  <a:srgbClr val="E2001A"/>
                </a:solidFill>
                <a:latin typeface="Roboto"/>
                <a:ea typeface="Roboto"/>
                <a:cs typeface="Roboto"/>
                <a:sym typeface="Roboto"/>
              </a:rPr>
              <a:t>date</a:t>
            </a:r>
            <a:r>
              <a:rPr lang="en" sz="1500">
                <a:solidFill>
                  <a:srgbClr val="000000"/>
                </a:solidFill>
                <a:latin typeface="Roboto"/>
                <a:ea typeface="Roboto"/>
                <a:cs typeface="Roboto"/>
                <a:sym typeface="Roboto"/>
              </a:rPr>
              <a:t>, </a:t>
            </a:r>
            <a:r>
              <a:rPr lang="en" sz="1500">
                <a:solidFill>
                  <a:srgbClr val="E2001A"/>
                </a:solidFill>
                <a:latin typeface="Roboto"/>
                <a:ea typeface="Roboto"/>
                <a:cs typeface="Roboto"/>
                <a:sym typeface="Roboto"/>
              </a:rPr>
              <a:t>checkbox</a:t>
            </a:r>
            <a:r>
              <a:rPr lang="en" sz="1500">
                <a:solidFill>
                  <a:srgbClr val="000000"/>
                </a:solidFill>
                <a:latin typeface="Roboto"/>
                <a:ea typeface="Roboto"/>
                <a:cs typeface="Roboto"/>
                <a:sym typeface="Roboto"/>
              </a:rPr>
              <a:t>, </a:t>
            </a:r>
            <a:r>
              <a:rPr lang="en" sz="1500">
                <a:solidFill>
                  <a:srgbClr val="E2001A"/>
                </a:solidFill>
                <a:latin typeface="Roboto"/>
                <a:ea typeface="Roboto"/>
                <a:cs typeface="Roboto"/>
                <a:sym typeface="Roboto"/>
              </a:rPr>
              <a:t>password </a:t>
            </a:r>
            <a:r>
              <a:rPr lang="en" sz="1500">
                <a:solidFill>
                  <a:srgbClr val="000000"/>
                </a:solidFill>
                <a:latin typeface="Roboto"/>
                <a:ea typeface="Roboto"/>
                <a:cs typeface="Roboto"/>
                <a:sym typeface="Roboto"/>
              </a:rPr>
              <a:t>...)</a:t>
            </a:r>
            <a:endParaRPr sz="1500">
              <a:solidFill>
                <a:srgbClr val="000000"/>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Liste déroulante: </a:t>
            </a:r>
            <a:r>
              <a:rPr lang="en" sz="1500">
                <a:solidFill>
                  <a:srgbClr val="E2001A"/>
                </a:solidFill>
                <a:latin typeface="Roboto"/>
                <a:ea typeface="Roboto"/>
                <a:cs typeface="Roboto"/>
                <a:sym typeface="Roboto"/>
              </a:rPr>
              <a:t>&lt;select&gt; - &lt;option&gt;&lt;/option&gt; - &lt;/select&gt;</a:t>
            </a:r>
            <a:endParaRPr sz="1500">
              <a:solidFill>
                <a:srgbClr val="434343"/>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Bouton: </a:t>
            </a:r>
            <a:r>
              <a:rPr lang="en" sz="1500">
                <a:solidFill>
                  <a:srgbClr val="E2001A"/>
                </a:solidFill>
                <a:latin typeface="Roboto"/>
                <a:ea typeface="Roboto"/>
                <a:cs typeface="Roboto"/>
                <a:sym typeface="Roboto"/>
              </a:rPr>
              <a:t>&lt;button&gt;&lt;/button&gt;</a:t>
            </a:r>
            <a:endParaRPr sz="1500">
              <a:solidFill>
                <a:srgbClr val="434343"/>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000000"/>
                </a:solidFill>
                <a:latin typeface="Roboto"/>
                <a:ea typeface="Roboto"/>
                <a:cs typeface="Roboto"/>
                <a:sym typeface="Roboto"/>
              </a:rPr>
              <a:t>Champs de saisie spécial: </a:t>
            </a:r>
            <a:r>
              <a:rPr lang="en" sz="1500">
                <a:solidFill>
                  <a:srgbClr val="E2001A"/>
                </a:solidFill>
                <a:latin typeface="Roboto"/>
                <a:ea typeface="Roboto"/>
                <a:cs typeface="Roboto"/>
                <a:sym typeface="Roboto"/>
              </a:rPr>
              <a:t> &lt;textarea&gt;</a:t>
            </a:r>
            <a:endParaRPr sz="1500">
              <a:solidFill>
                <a:srgbClr val="434343"/>
              </a:solidFill>
              <a:latin typeface="Roboto"/>
              <a:ea typeface="Roboto"/>
              <a:cs typeface="Roboto"/>
              <a:sym typeface="Roboto"/>
            </a:endParaRPr>
          </a:p>
          <a:p>
            <a:pPr indent="0" lvl="0" marL="1371600" rtl="0" algn="l">
              <a:spcBef>
                <a:spcPts val="600"/>
              </a:spcBef>
              <a:spcAft>
                <a:spcPts val="0"/>
              </a:spcAft>
              <a:buNone/>
            </a:pPr>
            <a:r>
              <a:t/>
            </a:r>
            <a:endParaRPr sz="1500">
              <a:solidFill>
                <a:srgbClr val="434343"/>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03" name="Shape 203"/>
        <p:cNvGrpSpPr/>
        <p:nvPr/>
      </p:nvGrpSpPr>
      <p:grpSpPr>
        <a:xfrm>
          <a:off x="0" y="0"/>
          <a:ext cx="0" cy="0"/>
          <a:chOff x="0" y="0"/>
          <a:chExt cx="0" cy="0"/>
        </a:xfrm>
      </p:grpSpPr>
      <p:sp>
        <p:nvSpPr>
          <p:cNvPr id="204" name="Google Shape;204;p29"/>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a:t>
            </a:r>
            <a:r>
              <a:rPr lang="en" sz="2400">
                <a:solidFill>
                  <a:srgbClr val="434343"/>
                </a:solidFill>
                <a:latin typeface="Roboto"/>
                <a:ea typeface="Roboto"/>
                <a:cs typeface="Roboto"/>
                <a:sym typeface="Roboto"/>
              </a:rPr>
              <a:t> 5</a:t>
            </a:r>
            <a:endParaRPr sz="2400">
              <a:solidFill>
                <a:srgbClr val="E2001A"/>
              </a:solidFill>
              <a:latin typeface="Roboto"/>
              <a:ea typeface="Roboto"/>
              <a:cs typeface="Roboto"/>
              <a:sym typeface="Roboto"/>
            </a:endParaRPr>
          </a:p>
        </p:txBody>
      </p:sp>
      <p:sp>
        <p:nvSpPr>
          <p:cNvPr id="205" name="Google Shape;205;p29"/>
          <p:cNvSpPr txBox="1"/>
          <p:nvPr/>
        </p:nvSpPr>
        <p:spPr>
          <a:xfrm>
            <a:off x="782225" y="1163475"/>
            <a:ext cx="6389100" cy="1076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100">
              <a:solidFill>
                <a:srgbClr val="434343"/>
              </a:solidFill>
              <a:latin typeface="Karla"/>
              <a:ea typeface="Karla"/>
              <a:cs typeface="Karla"/>
              <a:sym typeface="Karla"/>
            </a:endParaRPr>
          </a:p>
        </p:txBody>
      </p:sp>
      <p:sp>
        <p:nvSpPr>
          <p:cNvPr id="206" name="Google Shape;206;p2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7" name="Google Shape;207;p29"/>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208" name="Google Shape;208;p29"/>
          <p:cNvSpPr txBox="1"/>
          <p:nvPr>
            <p:ph idx="1" type="body"/>
          </p:nvPr>
        </p:nvSpPr>
        <p:spPr>
          <a:xfrm>
            <a:off x="413825" y="1517150"/>
            <a:ext cx="6646500" cy="3232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2A2A2A"/>
                </a:solidFill>
                <a:latin typeface="Raleway"/>
                <a:ea typeface="Raleway"/>
                <a:cs typeface="Raleway"/>
                <a:sym typeface="Raleway"/>
              </a:rPr>
              <a:t>Réaliser une fiche d’inscription des étudiants à l’université.</a:t>
            </a:r>
            <a:endParaRPr sz="1300">
              <a:solidFill>
                <a:srgbClr val="2A2A2A"/>
              </a:solidFill>
              <a:latin typeface="Raleway"/>
              <a:ea typeface="Raleway"/>
              <a:cs typeface="Raleway"/>
              <a:sym typeface="Raleway"/>
            </a:endParaRPr>
          </a:p>
          <a:p>
            <a:pPr indent="0" lvl="0" marL="0" rtl="0" algn="l">
              <a:lnSpc>
                <a:spcPct val="115000"/>
              </a:lnSpc>
              <a:spcBef>
                <a:spcPts val="0"/>
              </a:spcBef>
              <a:spcAft>
                <a:spcPts val="0"/>
              </a:spcAft>
              <a:buNone/>
            </a:pPr>
            <a:r>
              <a:t/>
            </a:r>
            <a:endParaRPr sz="1300">
              <a:solidFill>
                <a:srgbClr val="2A2A2A"/>
              </a:solidFill>
              <a:latin typeface="Raleway"/>
              <a:ea typeface="Raleway"/>
              <a:cs typeface="Raleway"/>
              <a:sym typeface="Raleway"/>
            </a:endParaRPr>
          </a:p>
          <a:p>
            <a:pPr indent="0" lvl="0" marL="0" rtl="0" algn="l">
              <a:lnSpc>
                <a:spcPct val="115000"/>
              </a:lnSpc>
              <a:spcBef>
                <a:spcPts val="0"/>
              </a:spcBef>
              <a:spcAft>
                <a:spcPts val="0"/>
              </a:spcAft>
              <a:buNone/>
            </a:pPr>
            <a:r>
              <a:rPr lang="en" sz="1300">
                <a:solidFill>
                  <a:srgbClr val="2A2A2A"/>
                </a:solidFill>
                <a:latin typeface="Raleway"/>
                <a:ea typeface="Raleway"/>
                <a:cs typeface="Raleway"/>
                <a:sym typeface="Raleway"/>
              </a:rPr>
              <a:t>Critères:</a:t>
            </a:r>
            <a:endParaRPr sz="1300">
              <a:solidFill>
                <a:srgbClr val="2A2A2A"/>
              </a:solidFill>
              <a:latin typeface="Raleway"/>
              <a:ea typeface="Raleway"/>
              <a:cs typeface="Raleway"/>
              <a:sym typeface="Raleway"/>
            </a:endParaRPr>
          </a:p>
          <a:p>
            <a:pPr indent="-311150" lvl="0" marL="457200" rtl="0" algn="l">
              <a:lnSpc>
                <a:spcPct val="115000"/>
              </a:lnSpc>
              <a:spcBef>
                <a:spcPts val="0"/>
              </a:spcBef>
              <a:spcAft>
                <a:spcPts val="0"/>
              </a:spcAft>
              <a:buClr>
                <a:srgbClr val="2A2A2A"/>
              </a:buClr>
              <a:buSzPts val="1300"/>
              <a:buFont typeface="Raleway"/>
              <a:buChar char="❏"/>
            </a:pPr>
            <a:r>
              <a:rPr lang="en" sz="1300">
                <a:solidFill>
                  <a:srgbClr val="2A2A2A"/>
                </a:solidFill>
                <a:latin typeface="Raleway"/>
                <a:ea typeface="Raleway"/>
                <a:cs typeface="Raleway"/>
                <a:sym typeface="Raleway"/>
              </a:rPr>
              <a:t>Nom, prenom</a:t>
            </a:r>
            <a:endParaRPr sz="1300">
              <a:solidFill>
                <a:srgbClr val="2A2A2A"/>
              </a:solidFill>
              <a:latin typeface="Raleway"/>
              <a:ea typeface="Raleway"/>
              <a:cs typeface="Raleway"/>
              <a:sym typeface="Raleway"/>
            </a:endParaRPr>
          </a:p>
          <a:p>
            <a:pPr indent="-311150" lvl="0" marL="457200" rtl="0" algn="l">
              <a:lnSpc>
                <a:spcPct val="115000"/>
              </a:lnSpc>
              <a:spcBef>
                <a:spcPts val="0"/>
              </a:spcBef>
              <a:spcAft>
                <a:spcPts val="0"/>
              </a:spcAft>
              <a:buClr>
                <a:srgbClr val="2A2A2A"/>
              </a:buClr>
              <a:buSzPts val="1300"/>
              <a:buFont typeface="Raleway"/>
              <a:buChar char="❏"/>
            </a:pPr>
            <a:r>
              <a:rPr lang="en" sz="1300">
                <a:solidFill>
                  <a:srgbClr val="2A2A2A"/>
                </a:solidFill>
                <a:latin typeface="Raleway"/>
                <a:ea typeface="Raleway"/>
                <a:cs typeface="Raleway"/>
                <a:sym typeface="Raleway"/>
              </a:rPr>
              <a:t>Lieu et Date de naissance</a:t>
            </a:r>
            <a:endParaRPr sz="1300">
              <a:solidFill>
                <a:srgbClr val="2A2A2A"/>
              </a:solidFill>
              <a:latin typeface="Raleway"/>
              <a:ea typeface="Raleway"/>
              <a:cs typeface="Raleway"/>
              <a:sym typeface="Raleway"/>
            </a:endParaRPr>
          </a:p>
          <a:p>
            <a:pPr indent="-311150" lvl="0" marL="457200" rtl="0" algn="l">
              <a:lnSpc>
                <a:spcPct val="115000"/>
              </a:lnSpc>
              <a:spcBef>
                <a:spcPts val="0"/>
              </a:spcBef>
              <a:spcAft>
                <a:spcPts val="0"/>
              </a:spcAft>
              <a:buClr>
                <a:srgbClr val="2A2A2A"/>
              </a:buClr>
              <a:buSzPts val="1300"/>
              <a:buFont typeface="Raleway"/>
              <a:buChar char="❏"/>
            </a:pPr>
            <a:r>
              <a:rPr lang="en" sz="1300">
                <a:solidFill>
                  <a:srgbClr val="2A2A2A"/>
                </a:solidFill>
                <a:latin typeface="Raleway"/>
                <a:ea typeface="Raleway"/>
                <a:cs typeface="Raleway"/>
                <a:sym typeface="Raleway"/>
              </a:rPr>
              <a:t>Pays d’origine</a:t>
            </a:r>
            <a:endParaRPr sz="1300">
              <a:solidFill>
                <a:srgbClr val="2A2A2A"/>
              </a:solidFill>
              <a:latin typeface="Raleway"/>
              <a:ea typeface="Raleway"/>
              <a:cs typeface="Raleway"/>
              <a:sym typeface="Raleway"/>
            </a:endParaRPr>
          </a:p>
          <a:p>
            <a:pPr indent="-311150" lvl="0" marL="457200" rtl="0" algn="l">
              <a:lnSpc>
                <a:spcPct val="115000"/>
              </a:lnSpc>
              <a:spcBef>
                <a:spcPts val="0"/>
              </a:spcBef>
              <a:spcAft>
                <a:spcPts val="0"/>
              </a:spcAft>
              <a:buClr>
                <a:srgbClr val="2A2A2A"/>
              </a:buClr>
              <a:buSzPts val="1300"/>
              <a:buFont typeface="Raleway"/>
              <a:buChar char="❏"/>
            </a:pPr>
            <a:r>
              <a:rPr lang="en" sz="1300">
                <a:solidFill>
                  <a:srgbClr val="2A2A2A"/>
                </a:solidFill>
                <a:latin typeface="Raleway"/>
                <a:ea typeface="Raleway"/>
                <a:cs typeface="Raleway"/>
                <a:sym typeface="Raleway"/>
              </a:rPr>
              <a:t>Moyenne obtenu en BAC</a:t>
            </a:r>
            <a:endParaRPr sz="1300">
              <a:solidFill>
                <a:srgbClr val="2A2A2A"/>
              </a:solidFill>
              <a:latin typeface="Raleway"/>
              <a:ea typeface="Raleway"/>
              <a:cs typeface="Raleway"/>
              <a:sym typeface="Raleway"/>
            </a:endParaRPr>
          </a:p>
          <a:p>
            <a:pPr indent="-311150" lvl="0" marL="457200" rtl="0" algn="l">
              <a:lnSpc>
                <a:spcPct val="115000"/>
              </a:lnSpc>
              <a:spcBef>
                <a:spcPts val="0"/>
              </a:spcBef>
              <a:spcAft>
                <a:spcPts val="0"/>
              </a:spcAft>
              <a:buClr>
                <a:srgbClr val="2A2A2A"/>
              </a:buClr>
              <a:buSzPts val="1300"/>
              <a:buFont typeface="Raleway"/>
              <a:buChar char="❏"/>
            </a:pPr>
            <a:r>
              <a:rPr lang="en" sz="1300">
                <a:solidFill>
                  <a:srgbClr val="2A2A2A"/>
                </a:solidFill>
                <a:latin typeface="Raleway"/>
                <a:ea typeface="Raleway"/>
                <a:cs typeface="Raleway"/>
                <a:sym typeface="Raleway"/>
              </a:rPr>
              <a:t>Formation</a:t>
            </a:r>
            <a:endParaRPr sz="1300">
              <a:solidFill>
                <a:srgbClr val="2A2A2A"/>
              </a:solidFill>
              <a:latin typeface="Raleway"/>
              <a:ea typeface="Raleway"/>
              <a:cs typeface="Raleway"/>
              <a:sym typeface="Raleway"/>
            </a:endParaRPr>
          </a:p>
          <a:p>
            <a:pPr indent="-311150" lvl="0" marL="457200" rtl="0" algn="l">
              <a:lnSpc>
                <a:spcPct val="115000"/>
              </a:lnSpc>
              <a:spcBef>
                <a:spcPts val="0"/>
              </a:spcBef>
              <a:spcAft>
                <a:spcPts val="0"/>
              </a:spcAft>
              <a:buClr>
                <a:srgbClr val="2A2A2A"/>
              </a:buClr>
              <a:buSzPts val="1300"/>
              <a:buFont typeface="Raleway"/>
              <a:buChar char="❏"/>
            </a:pPr>
            <a:r>
              <a:rPr lang="en" sz="1300">
                <a:solidFill>
                  <a:srgbClr val="2A2A2A"/>
                </a:solidFill>
                <a:latin typeface="Raleway"/>
                <a:ea typeface="Raleway"/>
                <a:cs typeface="Raleway"/>
                <a:sym typeface="Raleway"/>
              </a:rPr>
              <a:t>D’autres choix de formation possible</a:t>
            </a:r>
            <a:endParaRPr sz="1300">
              <a:solidFill>
                <a:srgbClr val="2A2A2A"/>
              </a:solidFill>
              <a:latin typeface="Raleway"/>
              <a:ea typeface="Raleway"/>
              <a:cs typeface="Raleway"/>
              <a:sym typeface="Raleway"/>
            </a:endParaRPr>
          </a:p>
          <a:p>
            <a:pPr indent="-311150" lvl="0" marL="457200" rtl="0" algn="l">
              <a:lnSpc>
                <a:spcPct val="115000"/>
              </a:lnSpc>
              <a:spcBef>
                <a:spcPts val="0"/>
              </a:spcBef>
              <a:spcAft>
                <a:spcPts val="0"/>
              </a:spcAft>
              <a:buClr>
                <a:srgbClr val="2A2A2A"/>
              </a:buClr>
              <a:buSzPts val="1300"/>
              <a:buFont typeface="Raleway"/>
              <a:buChar char="❏"/>
            </a:pPr>
            <a:r>
              <a:rPr lang="en" sz="1300">
                <a:solidFill>
                  <a:srgbClr val="2A2A2A"/>
                </a:solidFill>
                <a:latin typeface="Raleway"/>
                <a:ea typeface="Raleway"/>
                <a:cs typeface="Raleway"/>
                <a:sym typeface="Raleway"/>
              </a:rPr>
              <a:t>Adresse email</a:t>
            </a:r>
            <a:endParaRPr sz="1300">
              <a:solidFill>
                <a:srgbClr val="2A2A2A"/>
              </a:solidFill>
              <a:latin typeface="Raleway"/>
              <a:ea typeface="Raleway"/>
              <a:cs typeface="Raleway"/>
              <a:sym typeface="Raleway"/>
            </a:endParaRPr>
          </a:p>
          <a:p>
            <a:pPr indent="-311150" lvl="0" marL="457200" rtl="0" algn="l">
              <a:lnSpc>
                <a:spcPct val="115000"/>
              </a:lnSpc>
              <a:spcBef>
                <a:spcPts val="0"/>
              </a:spcBef>
              <a:spcAft>
                <a:spcPts val="0"/>
              </a:spcAft>
              <a:buClr>
                <a:srgbClr val="2A2A2A"/>
              </a:buClr>
              <a:buSzPts val="1300"/>
              <a:buFont typeface="Raleway"/>
              <a:buChar char="❏"/>
            </a:pPr>
            <a:r>
              <a:rPr lang="en" sz="1300">
                <a:solidFill>
                  <a:srgbClr val="2A2A2A"/>
                </a:solidFill>
                <a:latin typeface="Raleway"/>
                <a:ea typeface="Raleway"/>
                <a:cs typeface="Raleway"/>
                <a:sym typeface="Raleway"/>
              </a:rPr>
              <a:t>Numéro de téléphone</a:t>
            </a:r>
            <a:endParaRPr sz="1300">
              <a:solidFill>
                <a:srgbClr val="2A2A2A"/>
              </a:solidFill>
              <a:latin typeface="Raleway"/>
              <a:ea typeface="Raleway"/>
              <a:cs typeface="Raleway"/>
              <a:sym typeface="Raleway"/>
            </a:endParaRPr>
          </a:p>
          <a:p>
            <a:pPr indent="-311150" lvl="0" marL="457200" rtl="0" algn="l">
              <a:lnSpc>
                <a:spcPct val="115000"/>
              </a:lnSpc>
              <a:spcBef>
                <a:spcPts val="0"/>
              </a:spcBef>
              <a:spcAft>
                <a:spcPts val="0"/>
              </a:spcAft>
              <a:buClr>
                <a:srgbClr val="2A2A2A"/>
              </a:buClr>
              <a:buSzPts val="1300"/>
              <a:buFont typeface="Raleway"/>
              <a:buChar char="❏"/>
            </a:pPr>
            <a:r>
              <a:rPr lang="en" sz="1300">
                <a:solidFill>
                  <a:srgbClr val="2A2A2A"/>
                </a:solidFill>
                <a:latin typeface="Raleway"/>
                <a:ea typeface="Raleway"/>
                <a:cs typeface="Raleway"/>
                <a:sym typeface="Raleway"/>
              </a:rPr>
              <a:t>Lettre de motivation</a:t>
            </a:r>
            <a:endParaRPr sz="1300">
              <a:solidFill>
                <a:srgbClr val="2A2A2A"/>
              </a:solidFill>
              <a:latin typeface="Raleway"/>
              <a:ea typeface="Raleway"/>
              <a:cs typeface="Raleway"/>
              <a:sym typeface="Raleway"/>
            </a:endParaRPr>
          </a:p>
          <a:p>
            <a:pPr indent="0" lvl="0" marL="0" rtl="0" algn="l">
              <a:lnSpc>
                <a:spcPct val="115000"/>
              </a:lnSpc>
              <a:spcBef>
                <a:spcPts val="0"/>
              </a:spcBef>
              <a:spcAft>
                <a:spcPts val="0"/>
              </a:spcAft>
              <a:buNone/>
            </a:pPr>
            <a:r>
              <a:t/>
            </a:r>
            <a:endParaRPr sz="1300">
              <a:solidFill>
                <a:srgbClr val="2A2A2A"/>
              </a:solidFill>
              <a:latin typeface="Raleway"/>
              <a:ea typeface="Raleway"/>
              <a:cs typeface="Raleway"/>
              <a:sym typeface="Raleway"/>
            </a:endParaRPr>
          </a:p>
          <a:p>
            <a:pPr indent="0" lvl="0" marL="0" rtl="0" algn="l">
              <a:lnSpc>
                <a:spcPct val="115000"/>
              </a:lnSpc>
              <a:spcBef>
                <a:spcPts val="0"/>
              </a:spcBef>
              <a:spcAft>
                <a:spcPts val="0"/>
              </a:spcAft>
              <a:buNone/>
            </a:pPr>
            <a:r>
              <a:rPr lang="en" sz="1300">
                <a:solidFill>
                  <a:srgbClr val="2A2A2A"/>
                </a:solidFill>
                <a:latin typeface="Raleway"/>
                <a:ea typeface="Raleway"/>
                <a:cs typeface="Raleway"/>
                <a:sym typeface="Raleway"/>
              </a:rPr>
              <a:t> </a:t>
            </a:r>
            <a:endParaRPr sz="1300">
              <a:solidFill>
                <a:srgbClr val="2A2A2A"/>
              </a:solidFill>
              <a:latin typeface="Raleway"/>
              <a:ea typeface="Raleway"/>
              <a:cs typeface="Raleway"/>
              <a:sym typeface="Raleway"/>
            </a:endParaRPr>
          </a:p>
          <a:p>
            <a:pPr indent="0" lvl="0" marL="457200" rtl="0" algn="l">
              <a:spcBef>
                <a:spcPts val="600"/>
              </a:spcBef>
              <a:spcAft>
                <a:spcPts val="0"/>
              </a:spcAft>
              <a:buNone/>
            </a:pPr>
            <a:r>
              <a:t/>
            </a:r>
            <a:endParaRPr sz="1300">
              <a:solidFill>
                <a:srgbClr val="2A2A2A"/>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12" name="Shape 212"/>
        <p:cNvGrpSpPr/>
        <p:nvPr/>
      </p:nvGrpSpPr>
      <p:grpSpPr>
        <a:xfrm>
          <a:off x="0" y="0"/>
          <a:ext cx="0" cy="0"/>
          <a:chOff x="0" y="0"/>
          <a:chExt cx="0" cy="0"/>
        </a:xfrm>
      </p:grpSpPr>
      <p:sp>
        <p:nvSpPr>
          <p:cNvPr id="213" name="Google Shape;213;p30"/>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Les </a:t>
            </a:r>
            <a:r>
              <a:rPr lang="en" sz="2400">
                <a:solidFill>
                  <a:srgbClr val="E2001A"/>
                </a:solidFill>
                <a:latin typeface="Roboto"/>
                <a:ea typeface="Roboto"/>
                <a:cs typeface="Roboto"/>
                <a:sym typeface="Roboto"/>
              </a:rPr>
              <a:t>balises sémantiques de structure</a:t>
            </a:r>
            <a:endParaRPr sz="2400">
              <a:solidFill>
                <a:srgbClr val="E2001A"/>
              </a:solidFill>
              <a:latin typeface="Roboto"/>
              <a:ea typeface="Roboto"/>
              <a:cs typeface="Roboto"/>
              <a:sym typeface="Roboto"/>
            </a:endParaRPr>
          </a:p>
        </p:txBody>
      </p:sp>
      <p:sp>
        <p:nvSpPr>
          <p:cNvPr id="214" name="Google Shape;214;p30"/>
          <p:cNvSpPr txBox="1"/>
          <p:nvPr/>
        </p:nvSpPr>
        <p:spPr>
          <a:xfrm>
            <a:off x="782225" y="1163475"/>
            <a:ext cx="6389100" cy="1076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100">
              <a:solidFill>
                <a:srgbClr val="434343"/>
              </a:solidFill>
              <a:latin typeface="Karla"/>
              <a:ea typeface="Karla"/>
              <a:cs typeface="Karla"/>
              <a:sym typeface="Karla"/>
            </a:endParaRPr>
          </a:p>
        </p:txBody>
      </p:sp>
      <p:sp>
        <p:nvSpPr>
          <p:cNvPr id="215" name="Google Shape;215;p3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6" name="Google Shape;216;p30"/>
          <p:cNvPicPr preferRelativeResize="0"/>
          <p:nvPr/>
        </p:nvPicPr>
        <p:blipFill>
          <a:blip r:embed="rId3">
            <a:alphaModFix/>
          </a:blip>
          <a:stretch>
            <a:fillRect/>
          </a:stretch>
        </p:blipFill>
        <p:spPr>
          <a:xfrm>
            <a:off x="653025" y="603725"/>
            <a:ext cx="645550" cy="645550"/>
          </a:xfrm>
          <a:prstGeom prst="rect">
            <a:avLst/>
          </a:prstGeom>
          <a:noFill/>
          <a:ln>
            <a:noFill/>
          </a:ln>
        </p:spPr>
      </p:pic>
      <p:graphicFrame>
        <p:nvGraphicFramePr>
          <p:cNvPr id="217" name="Google Shape;217;p30"/>
          <p:cNvGraphicFramePr/>
          <p:nvPr/>
        </p:nvGraphicFramePr>
        <p:xfrm>
          <a:off x="653025" y="1446325"/>
          <a:ext cx="3000000" cy="3000000"/>
        </p:xfrm>
        <a:graphic>
          <a:graphicData uri="http://schemas.openxmlformats.org/drawingml/2006/table">
            <a:tbl>
              <a:tblPr>
                <a:noFill/>
                <a:tableStyleId>{634ADC11-DFB4-4F6E-B9AF-4D4191981A0D}</a:tableStyleId>
              </a:tblPr>
              <a:tblGrid>
                <a:gridCol w="1876300"/>
                <a:gridCol w="4109000"/>
              </a:tblGrid>
              <a:tr h="242400">
                <a:tc>
                  <a:txBody>
                    <a:bodyPr/>
                    <a:lstStyle/>
                    <a:p>
                      <a:pPr indent="0" lvl="0" marL="0" rtl="0" algn="ctr">
                        <a:lnSpc>
                          <a:spcPct val="115000"/>
                        </a:lnSpc>
                        <a:spcBef>
                          <a:spcPts val="0"/>
                        </a:spcBef>
                        <a:spcAft>
                          <a:spcPts val="0"/>
                        </a:spcAft>
                        <a:buNone/>
                      </a:pPr>
                      <a:r>
                        <a:rPr lang="en" sz="1200"/>
                        <a:t>header</a:t>
                      </a:r>
                      <a:endParaRPr sz="1200"/>
                    </a:p>
                  </a:txBody>
                  <a:tcPr marT="91425" marB="91425" marR="91425" marL="91425">
                    <a:solidFill>
                      <a:srgbClr val="F3F3F3"/>
                    </a:solidFill>
                  </a:tcPr>
                </a:tc>
                <a:tc>
                  <a:txBody>
                    <a:bodyPr/>
                    <a:lstStyle/>
                    <a:p>
                      <a:pPr indent="0" lvl="0" marL="0" rtl="0" algn="l">
                        <a:lnSpc>
                          <a:spcPct val="115000"/>
                        </a:lnSpc>
                        <a:spcBef>
                          <a:spcPts val="0"/>
                        </a:spcBef>
                        <a:spcAft>
                          <a:spcPts val="0"/>
                        </a:spcAft>
                        <a:buNone/>
                      </a:pPr>
                      <a:r>
                        <a:rPr lang="en" sz="1200"/>
                        <a:t>Représente</a:t>
                      </a:r>
                      <a:r>
                        <a:rPr lang="en" sz="1200"/>
                        <a:t> l’en-tête de la page(Logo, navigation,etc.) </a:t>
                      </a:r>
                      <a:endParaRPr sz="1200"/>
                    </a:p>
                  </a:txBody>
                  <a:tcPr marT="91425" marB="91425" marR="91425" marL="91425">
                    <a:solidFill>
                      <a:srgbClr val="F3F3F3"/>
                    </a:solidFill>
                  </a:tcPr>
                </a:tc>
              </a:tr>
              <a:tr h="231675">
                <a:tc>
                  <a:txBody>
                    <a:bodyPr/>
                    <a:lstStyle/>
                    <a:p>
                      <a:pPr indent="0" lvl="0" marL="0" rtl="0" algn="ctr">
                        <a:lnSpc>
                          <a:spcPct val="115000"/>
                        </a:lnSpc>
                        <a:spcBef>
                          <a:spcPts val="0"/>
                        </a:spcBef>
                        <a:spcAft>
                          <a:spcPts val="0"/>
                        </a:spcAft>
                        <a:buNone/>
                      </a:pPr>
                      <a:r>
                        <a:rPr lang="en" sz="1200"/>
                        <a:t>nav</a:t>
                      </a:r>
                      <a:endParaRPr sz="1200"/>
                    </a:p>
                  </a:txBody>
                  <a:tcPr marT="91425" marB="91425" marR="91425" marL="91425">
                    <a:solidFill>
                      <a:srgbClr val="000000">
                        <a:alpha val="7310"/>
                      </a:srgbClr>
                    </a:solidFill>
                  </a:tcPr>
                </a:tc>
                <a:tc>
                  <a:txBody>
                    <a:bodyPr/>
                    <a:lstStyle/>
                    <a:p>
                      <a:pPr indent="0" lvl="0" marL="0" rtl="0" algn="l">
                        <a:lnSpc>
                          <a:spcPct val="115000"/>
                        </a:lnSpc>
                        <a:spcBef>
                          <a:spcPts val="0"/>
                        </a:spcBef>
                        <a:spcAft>
                          <a:spcPts val="0"/>
                        </a:spcAft>
                        <a:buNone/>
                      </a:pPr>
                      <a:r>
                        <a:rPr lang="en" sz="1200"/>
                        <a:t>Menu de navigation</a:t>
                      </a:r>
                      <a:endParaRPr sz="1200"/>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200"/>
                        <a:t>main</a:t>
                      </a:r>
                      <a:endParaRPr sz="1200"/>
                    </a:p>
                  </a:txBody>
                  <a:tcPr marT="91425" marB="91425" marR="91425" marL="91425">
                    <a:solidFill>
                      <a:srgbClr val="000000">
                        <a:alpha val="7310"/>
                      </a:srgbClr>
                    </a:solidFill>
                  </a:tcPr>
                </a:tc>
                <a:tc>
                  <a:txBody>
                    <a:bodyPr/>
                    <a:lstStyle/>
                    <a:p>
                      <a:pPr indent="0" lvl="0" marL="0" rtl="0" algn="l">
                        <a:lnSpc>
                          <a:spcPct val="115000"/>
                        </a:lnSpc>
                        <a:spcBef>
                          <a:spcPts val="0"/>
                        </a:spcBef>
                        <a:spcAft>
                          <a:spcPts val="0"/>
                        </a:spcAft>
                        <a:buNone/>
                      </a:pPr>
                      <a:r>
                        <a:rPr lang="en" sz="1200"/>
                        <a:t>Contenu principal de la page</a:t>
                      </a:r>
                      <a:endParaRPr sz="1200"/>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200"/>
                        <a:t>section</a:t>
                      </a:r>
                      <a:endParaRPr sz="1200"/>
                    </a:p>
                  </a:txBody>
                  <a:tcPr marT="91425" marB="91425" marR="91425" marL="91425">
                    <a:solidFill>
                      <a:srgbClr val="000000">
                        <a:alpha val="7310"/>
                      </a:srgbClr>
                    </a:solidFill>
                  </a:tcPr>
                </a:tc>
                <a:tc>
                  <a:txBody>
                    <a:bodyPr/>
                    <a:lstStyle/>
                    <a:p>
                      <a:pPr indent="0" lvl="0" marL="0" rtl="0" algn="l">
                        <a:lnSpc>
                          <a:spcPct val="115000"/>
                        </a:lnSpc>
                        <a:spcBef>
                          <a:spcPts val="0"/>
                        </a:spcBef>
                        <a:spcAft>
                          <a:spcPts val="0"/>
                        </a:spcAft>
                        <a:buNone/>
                      </a:pPr>
                      <a:r>
                        <a:rPr lang="en" sz="1200"/>
                        <a:t>Sert à regrouper des contenus en fonction de leur thématique</a:t>
                      </a:r>
                      <a:endParaRPr sz="1200"/>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200"/>
                        <a:t>article</a:t>
                      </a:r>
                      <a:endParaRPr sz="1200"/>
                    </a:p>
                  </a:txBody>
                  <a:tcPr marT="91425" marB="91425" marR="91425" marL="91425">
                    <a:solidFill>
                      <a:srgbClr val="000000">
                        <a:alpha val="7310"/>
                      </a:srgbClr>
                    </a:solidFill>
                  </a:tcPr>
                </a:tc>
                <a:tc>
                  <a:txBody>
                    <a:bodyPr/>
                    <a:lstStyle/>
                    <a:p>
                      <a:pPr indent="0" lvl="0" marL="0" rtl="0" algn="l">
                        <a:lnSpc>
                          <a:spcPct val="115000"/>
                        </a:lnSpc>
                        <a:spcBef>
                          <a:spcPts val="0"/>
                        </a:spcBef>
                        <a:spcAft>
                          <a:spcPts val="0"/>
                        </a:spcAft>
                        <a:buNone/>
                      </a:pPr>
                      <a:r>
                        <a:rPr lang="en" sz="1200"/>
                        <a:t>La balise &lt;article&gt;  sert à englober une portion généralement autonome de la page pouvant être repris dans d’autres sites(blog, magazine)</a:t>
                      </a:r>
                      <a:endParaRPr sz="1200"/>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200"/>
                        <a:t>aside</a:t>
                      </a:r>
                      <a:endParaRPr sz="1200"/>
                    </a:p>
                  </a:txBody>
                  <a:tcPr marT="91425" marB="91425" marR="91425" marL="91425">
                    <a:lnB cap="flat" cmpd="sng" w="9525">
                      <a:solidFill>
                        <a:srgbClr val="9E9E9E"/>
                      </a:solidFill>
                      <a:prstDash val="solid"/>
                      <a:round/>
                      <a:headEnd len="sm" w="sm" type="none"/>
                      <a:tailEnd len="sm" w="sm" type="none"/>
                    </a:lnB>
                    <a:solidFill>
                      <a:srgbClr val="000000">
                        <a:alpha val="7310"/>
                      </a:srgbClr>
                    </a:solidFill>
                  </a:tcPr>
                </a:tc>
                <a:tc>
                  <a:txBody>
                    <a:bodyPr/>
                    <a:lstStyle/>
                    <a:p>
                      <a:pPr indent="0" lvl="0" marL="0" rtl="0" algn="l">
                        <a:lnSpc>
                          <a:spcPct val="115000"/>
                        </a:lnSpc>
                        <a:spcBef>
                          <a:spcPts val="0"/>
                        </a:spcBef>
                        <a:spcAft>
                          <a:spcPts val="0"/>
                        </a:spcAft>
                        <a:buNone/>
                      </a:pPr>
                      <a:r>
                        <a:rPr lang="en" sz="1200"/>
                        <a:t>Informations complémentaires au document</a:t>
                      </a:r>
                      <a:endParaRPr sz="1200"/>
                    </a:p>
                  </a:txBody>
                  <a:tcPr marT="91425" marB="91425" marR="91425" marL="91425">
                    <a:lnB cap="flat" cmpd="sng" w="9525">
                      <a:solidFill>
                        <a:srgbClr val="9E9E9E"/>
                      </a:solidFill>
                      <a:prstDash val="solid"/>
                      <a:round/>
                      <a:headEnd len="sm" w="sm" type="none"/>
                      <a:tailEnd len="sm" w="sm" type="none"/>
                    </a:lnB>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200"/>
                        <a:t>footer</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alpha val="7310"/>
                      </a:srgbClr>
                    </a:solidFill>
                  </a:tcPr>
                </a:tc>
                <a:tc>
                  <a:txBody>
                    <a:bodyPr/>
                    <a:lstStyle/>
                    <a:p>
                      <a:pPr indent="0" lvl="0" marL="0" rtl="0" algn="l">
                        <a:lnSpc>
                          <a:spcPct val="115000"/>
                        </a:lnSpc>
                        <a:spcBef>
                          <a:spcPts val="0"/>
                        </a:spcBef>
                        <a:spcAft>
                          <a:spcPts val="0"/>
                        </a:spcAft>
                        <a:buNone/>
                      </a:pPr>
                      <a:r>
                        <a:rPr lang="en" sz="1200"/>
                        <a:t>Pied de page situé en bas du document(contact,mentions légales,etc.)</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alpha val="7310"/>
                      </a:srgbClr>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21" name="Shape 221"/>
        <p:cNvGrpSpPr/>
        <p:nvPr/>
      </p:nvGrpSpPr>
      <p:grpSpPr>
        <a:xfrm>
          <a:off x="0" y="0"/>
          <a:ext cx="0" cy="0"/>
          <a:chOff x="0" y="0"/>
          <a:chExt cx="0" cy="0"/>
        </a:xfrm>
      </p:grpSpPr>
      <p:sp>
        <p:nvSpPr>
          <p:cNvPr id="222" name="Google Shape;222;p31"/>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E2001A"/>
                </a:solidFill>
                <a:latin typeface="Roboto"/>
                <a:ea typeface="Roboto"/>
                <a:cs typeface="Roboto"/>
                <a:sym typeface="Roboto"/>
              </a:rPr>
              <a:t>2.</a:t>
            </a:r>
            <a:endParaRPr sz="7200">
              <a:solidFill>
                <a:srgbClr val="E2001A"/>
              </a:solidFill>
              <a:latin typeface="Roboto"/>
              <a:ea typeface="Roboto"/>
              <a:cs typeface="Roboto"/>
              <a:sym typeface="Roboto"/>
            </a:endParaRPr>
          </a:p>
          <a:p>
            <a:pPr indent="0" lvl="0" marL="0" rtl="0" algn="l">
              <a:spcBef>
                <a:spcPts val="0"/>
              </a:spcBef>
              <a:spcAft>
                <a:spcPts val="0"/>
              </a:spcAft>
              <a:buNone/>
            </a:pPr>
            <a:r>
              <a:rPr lang="en">
                <a:solidFill>
                  <a:srgbClr val="434343"/>
                </a:solidFill>
                <a:latin typeface="Roboto"/>
                <a:ea typeface="Roboto"/>
                <a:cs typeface="Roboto"/>
                <a:sym typeface="Roboto"/>
              </a:rPr>
              <a:t>Le CSS</a:t>
            </a:r>
            <a:endParaRPr>
              <a:solidFill>
                <a:srgbClr val="434343"/>
              </a:solidFill>
              <a:latin typeface="Roboto"/>
              <a:ea typeface="Roboto"/>
              <a:cs typeface="Roboto"/>
              <a:sym typeface="Roboto"/>
            </a:endParaRPr>
          </a:p>
        </p:txBody>
      </p:sp>
      <p:sp>
        <p:nvSpPr>
          <p:cNvPr id="223" name="Google Shape;223;p3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4" name="Google Shape;224;p31"/>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28" name="Shape 228"/>
        <p:cNvGrpSpPr/>
        <p:nvPr/>
      </p:nvGrpSpPr>
      <p:grpSpPr>
        <a:xfrm>
          <a:off x="0" y="0"/>
          <a:ext cx="0" cy="0"/>
          <a:chOff x="0" y="0"/>
          <a:chExt cx="0" cy="0"/>
        </a:xfrm>
      </p:grpSpPr>
      <p:sp>
        <p:nvSpPr>
          <p:cNvPr id="229" name="Google Shape;229;p32"/>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Introduction au </a:t>
            </a:r>
            <a:r>
              <a:rPr lang="en" sz="2400">
                <a:solidFill>
                  <a:srgbClr val="E2001A"/>
                </a:solidFill>
                <a:latin typeface="Roboto"/>
                <a:ea typeface="Roboto"/>
                <a:cs typeface="Roboto"/>
                <a:sym typeface="Roboto"/>
              </a:rPr>
              <a:t>CSS</a:t>
            </a:r>
            <a:endParaRPr sz="2400">
              <a:solidFill>
                <a:srgbClr val="E2001A"/>
              </a:solidFill>
              <a:latin typeface="Roboto"/>
              <a:ea typeface="Roboto"/>
              <a:cs typeface="Roboto"/>
              <a:sym typeface="Roboto"/>
            </a:endParaRPr>
          </a:p>
        </p:txBody>
      </p:sp>
      <p:sp>
        <p:nvSpPr>
          <p:cNvPr id="230" name="Google Shape;230;p3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1" name="Google Shape;231;p32"/>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232" name="Google Shape;232;p32"/>
          <p:cNvSpPr txBox="1"/>
          <p:nvPr>
            <p:ph idx="1" type="body"/>
          </p:nvPr>
        </p:nvSpPr>
        <p:spPr>
          <a:xfrm>
            <a:off x="407175" y="1650200"/>
            <a:ext cx="7125900" cy="33540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Naissance du CSS pour accompagner le HTML en 1996</a:t>
            </a:r>
            <a:endParaRPr sz="1500">
              <a:solidFill>
                <a:srgbClr val="434343"/>
              </a:solidFill>
              <a:latin typeface="Roboto"/>
              <a:ea typeface="Roboto"/>
              <a:cs typeface="Roboto"/>
              <a:sym typeface="Roboto"/>
            </a:endParaRPr>
          </a:p>
          <a:p>
            <a:pPr indent="0" lvl="0" marL="457200" rtl="0" algn="l">
              <a:spcBef>
                <a:spcPts val="600"/>
              </a:spcBef>
              <a:spcAft>
                <a:spcPts val="0"/>
              </a:spcAft>
              <a:buNone/>
            </a:pPr>
            <a:r>
              <a:t/>
            </a:r>
            <a:endParaRPr sz="1500">
              <a:solidFill>
                <a:srgbClr val="434343"/>
              </a:solidFill>
              <a:latin typeface="Roboto"/>
              <a:ea typeface="Roboto"/>
              <a:cs typeface="Roboto"/>
              <a:sym typeface="Roboto"/>
            </a:endParaRPr>
          </a:p>
          <a:p>
            <a:pPr indent="-323850" lvl="0" marL="457200" rtl="0" algn="l">
              <a:spcBef>
                <a:spcPts val="60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Le CSS permet de gérer les </a:t>
            </a:r>
            <a:r>
              <a:rPr lang="en" sz="1500">
                <a:solidFill>
                  <a:srgbClr val="E2001A"/>
                </a:solidFill>
                <a:latin typeface="Roboto"/>
                <a:ea typeface="Roboto"/>
                <a:cs typeface="Roboto"/>
                <a:sym typeface="Roboto"/>
              </a:rPr>
              <a:t>couleurs</a:t>
            </a:r>
            <a:r>
              <a:rPr lang="en" sz="1500">
                <a:solidFill>
                  <a:srgbClr val="434343"/>
                </a:solidFill>
                <a:latin typeface="Roboto"/>
                <a:ea typeface="Roboto"/>
                <a:cs typeface="Roboto"/>
                <a:sym typeface="Roboto"/>
              </a:rPr>
              <a:t>, </a:t>
            </a:r>
            <a:r>
              <a:rPr lang="en" sz="1500">
                <a:solidFill>
                  <a:srgbClr val="E2001A"/>
                </a:solidFill>
                <a:latin typeface="Roboto"/>
                <a:ea typeface="Roboto"/>
                <a:cs typeface="Roboto"/>
                <a:sym typeface="Roboto"/>
              </a:rPr>
              <a:t>styles</a:t>
            </a:r>
            <a:r>
              <a:rPr lang="en" sz="1500">
                <a:solidFill>
                  <a:srgbClr val="434343"/>
                </a:solidFill>
                <a:latin typeface="Roboto"/>
                <a:ea typeface="Roboto"/>
                <a:cs typeface="Roboto"/>
                <a:sym typeface="Roboto"/>
              </a:rPr>
              <a:t>, </a:t>
            </a:r>
            <a:r>
              <a:rPr lang="en" sz="1500">
                <a:solidFill>
                  <a:srgbClr val="E2001A"/>
                </a:solidFill>
                <a:latin typeface="Roboto"/>
                <a:ea typeface="Roboto"/>
                <a:cs typeface="Roboto"/>
                <a:sym typeface="Roboto"/>
              </a:rPr>
              <a:t>polices</a:t>
            </a:r>
            <a:r>
              <a:rPr lang="en" sz="1500">
                <a:solidFill>
                  <a:srgbClr val="434343"/>
                </a:solidFill>
                <a:latin typeface="Roboto"/>
                <a:ea typeface="Roboto"/>
                <a:cs typeface="Roboto"/>
                <a:sym typeface="Roboto"/>
              </a:rPr>
              <a:t>, </a:t>
            </a:r>
            <a:r>
              <a:rPr lang="en" sz="1500">
                <a:solidFill>
                  <a:srgbClr val="E2001A"/>
                </a:solidFill>
                <a:latin typeface="Roboto"/>
                <a:ea typeface="Roboto"/>
                <a:cs typeface="Roboto"/>
                <a:sym typeface="Roboto"/>
              </a:rPr>
              <a:t>positionnement</a:t>
            </a:r>
            <a:r>
              <a:rPr lang="en" sz="1500">
                <a:solidFill>
                  <a:srgbClr val="434343"/>
                </a:solidFill>
                <a:latin typeface="Roboto"/>
                <a:ea typeface="Roboto"/>
                <a:cs typeface="Roboto"/>
                <a:sym typeface="Roboto"/>
              </a:rPr>
              <a:t>, ...</a:t>
            </a:r>
            <a:endParaRPr sz="1500">
              <a:solidFill>
                <a:srgbClr val="000000"/>
              </a:solidFill>
              <a:latin typeface="Roboto"/>
              <a:ea typeface="Roboto"/>
              <a:cs typeface="Roboto"/>
              <a:sym typeface="Roboto"/>
            </a:endParaRPr>
          </a:p>
          <a:p>
            <a:pPr indent="0" lvl="0" marL="457200" rtl="0" algn="l">
              <a:spcBef>
                <a:spcPts val="600"/>
              </a:spcBef>
              <a:spcAft>
                <a:spcPts val="0"/>
              </a:spcAft>
              <a:buNone/>
            </a:pPr>
            <a:r>
              <a:t/>
            </a:r>
            <a:endParaRPr sz="1500">
              <a:solidFill>
                <a:srgbClr val="000000"/>
              </a:solidFill>
              <a:latin typeface="Roboto"/>
              <a:ea typeface="Roboto"/>
              <a:cs typeface="Roboto"/>
              <a:sym typeface="Roboto"/>
            </a:endParaRPr>
          </a:p>
          <a:p>
            <a:pPr indent="-323850" lvl="0" marL="457200" rtl="0" algn="l">
              <a:spcBef>
                <a:spcPts val="600"/>
              </a:spcBef>
              <a:spcAft>
                <a:spcPts val="0"/>
              </a:spcAft>
              <a:buClr>
                <a:srgbClr val="434343"/>
              </a:buClr>
              <a:buSzPts val="1500"/>
              <a:buFont typeface="Roboto"/>
              <a:buChar char="▸"/>
            </a:pPr>
            <a:r>
              <a:rPr lang="en" sz="1500">
                <a:solidFill>
                  <a:srgbClr val="E2001A"/>
                </a:solidFill>
                <a:latin typeface="Roboto"/>
                <a:ea typeface="Roboto"/>
                <a:cs typeface="Roboto"/>
                <a:sym typeface="Roboto"/>
              </a:rPr>
              <a:t>Complémentaire </a:t>
            </a:r>
            <a:r>
              <a:rPr lang="en" sz="1500">
                <a:solidFill>
                  <a:srgbClr val="434343"/>
                </a:solidFill>
                <a:latin typeface="Roboto"/>
                <a:ea typeface="Roboto"/>
                <a:cs typeface="Roboto"/>
                <a:sym typeface="Roboto"/>
              </a:rPr>
              <a:t>avec le HTML</a:t>
            </a:r>
            <a:endParaRPr sz="1500">
              <a:solidFill>
                <a:srgbClr val="434343"/>
              </a:solidFill>
              <a:latin typeface="Roboto"/>
              <a:ea typeface="Roboto"/>
              <a:cs typeface="Roboto"/>
              <a:sym typeface="Roboto"/>
            </a:endParaRPr>
          </a:p>
          <a:p>
            <a:pPr indent="0" lvl="0" marL="457200" rtl="0" algn="l">
              <a:spcBef>
                <a:spcPts val="600"/>
              </a:spcBef>
              <a:spcAft>
                <a:spcPts val="0"/>
              </a:spcAft>
              <a:buNone/>
            </a:pPr>
            <a:r>
              <a:t/>
            </a:r>
            <a:endParaRPr sz="1500">
              <a:solidFill>
                <a:srgbClr val="434343"/>
              </a:solidFill>
              <a:latin typeface="Roboto"/>
              <a:ea typeface="Roboto"/>
              <a:cs typeface="Roboto"/>
              <a:sym typeface="Roboto"/>
            </a:endParaRPr>
          </a:p>
          <a:p>
            <a:pPr indent="-323850" lvl="0" marL="457200" rtl="0" algn="l">
              <a:spcBef>
                <a:spcPts val="60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Comment l’utiliser ?</a:t>
            </a:r>
            <a:endParaRPr sz="1500">
              <a:solidFill>
                <a:srgbClr val="434343"/>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Directement dans le code HTML avec la balise </a:t>
            </a:r>
            <a:r>
              <a:rPr lang="en" sz="1500">
                <a:solidFill>
                  <a:srgbClr val="E2001A"/>
                </a:solidFill>
                <a:latin typeface="Roboto"/>
                <a:ea typeface="Roboto"/>
                <a:cs typeface="Roboto"/>
                <a:sym typeface="Roboto"/>
              </a:rPr>
              <a:t>&lt;style&gt; &lt;/style&gt;</a:t>
            </a:r>
            <a:endParaRPr sz="1500">
              <a:solidFill>
                <a:srgbClr val="434343"/>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Dans un fichier externe </a:t>
            </a:r>
            <a:r>
              <a:rPr lang="en" sz="1500">
                <a:solidFill>
                  <a:srgbClr val="E2001A"/>
                </a:solidFill>
                <a:latin typeface="Roboto"/>
                <a:ea typeface="Roboto"/>
                <a:cs typeface="Roboto"/>
                <a:sym typeface="Roboto"/>
              </a:rPr>
              <a:t>.css</a:t>
            </a:r>
            <a:r>
              <a:rPr lang="en" sz="1500">
                <a:solidFill>
                  <a:srgbClr val="434343"/>
                </a:solidFill>
                <a:latin typeface="Roboto"/>
                <a:ea typeface="Roboto"/>
                <a:cs typeface="Roboto"/>
                <a:sym typeface="Roboto"/>
              </a:rPr>
              <a:t> </a:t>
            </a:r>
            <a:endParaRPr sz="1500">
              <a:solidFill>
                <a:srgbClr val="434343"/>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Lien classique : </a:t>
            </a:r>
            <a:r>
              <a:rPr lang="en" sz="1500">
                <a:solidFill>
                  <a:srgbClr val="E2001A"/>
                </a:solidFill>
                <a:latin typeface="Roboto"/>
                <a:ea typeface="Roboto"/>
                <a:cs typeface="Roboto"/>
                <a:sym typeface="Roboto"/>
              </a:rPr>
              <a:t>&lt;link rel=”stylesheet” type=”text/css” href=”style.css” /&gt;</a:t>
            </a:r>
            <a:endParaRPr sz="1500">
              <a:solidFill>
                <a:srgbClr val="E2001A"/>
              </a:solidFill>
              <a:latin typeface="Roboto"/>
              <a:ea typeface="Roboto"/>
              <a:cs typeface="Roboto"/>
              <a:sym typeface="Roboto"/>
            </a:endParaRPr>
          </a:p>
          <a:p>
            <a:pPr indent="0" lvl="0" marL="457200" rtl="0" algn="l">
              <a:spcBef>
                <a:spcPts val="600"/>
              </a:spcBef>
              <a:spcAft>
                <a:spcPts val="0"/>
              </a:spcAft>
              <a:buNone/>
            </a:pPr>
            <a:r>
              <a:t/>
            </a:r>
            <a:endParaRPr sz="1800">
              <a:solidFill>
                <a:srgbClr val="434343"/>
              </a:solidFill>
              <a:latin typeface="Roboto"/>
              <a:ea typeface="Roboto"/>
              <a:cs typeface="Roboto"/>
              <a:sym typeface="Roboto"/>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84" name="Shape 84"/>
        <p:cNvGrpSpPr/>
        <p:nvPr/>
      </p:nvGrpSpPr>
      <p:grpSpPr>
        <a:xfrm>
          <a:off x="0" y="0"/>
          <a:ext cx="0" cy="0"/>
          <a:chOff x="0" y="0"/>
          <a:chExt cx="0" cy="0"/>
        </a:xfrm>
      </p:grpSpPr>
      <p:sp>
        <p:nvSpPr>
          <p:cNvPr id="85" name="Google Shape;85;p1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6" name="Google Shape;86;p15"/>
          <p:cNvPicPr preferRelativeResize="0"/>
          <p:nvPr/>
        </p:nvPicPr>
        <p:blipFill>
          <a:blip r:embed="rId3">
            <a:alphaModFix/>
          </a:blip>
          <a:stretch>
            <a:fillRect/>
          </a:stretch>
        </p:blipFill>
        <p:spPr>
          <a:xfrm>
            <a:off x="653025" y="603725"/>
            <a:ext cx="951300" cy="951300"/>
          </a:xfrm>
          <a:prstGeom prst="rect">
            <a:avLst/>
          </a:prstGeom>
          <a:noFill/>
          <a:ln>
            <a:noFill/>
          </a:ln>
        </p:spPr>
      </p:pic>
      <p:sp>
        <p:nvSpPr>
          <p:cNvPr id="87" name="Google Shape;87;p15"/>
          <p:cNvSpPr txBox="1"/>
          <p:nvPr/>
        </p:nvSpPr>
        <p:spPr>
          <a:xfrm>
            <a:off x="644960" y="2378025"/>
            <a:ext cx="77556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Roboto"/>
                <a:ea typeface="Roboto"/>
                <a:cs typeface="Roboto"/>
                <a:sym typeface="Roboto"/>
              </a:rPr>
              <a:t>MODULE HTML / CSS</a:t>
            </a:r>
            <a:endParaRPr b="1" sz="4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Karla"/>
              <a:ea typeface="Karla"/>
              <a:cs typeface="Karla"/>
              <a:sym typeface="Karl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36" name="Shape 236"/>
        <p:cNvGrpSpPr/>
        <p:nvPr/>
      </p:nvGrpSpPr>
      <p:grpSpPr>
        <a:xfrm>
          <a:off x="0" y="0"/>
          <a:ext cx="0" cy="0"/>
          <a:chOff x="0" y="0"/>
          <a:chExt cx="0" cy="0"/>
        </a:xfrm>
      </p:grpSpPr>
      <p:sp>
        <p:nvSpPr>
          <p:cNvPr id="237" name="Google Shape;237;p33"/>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La Syntaxe</a:t>
            </a:r>
            <a:endParaRPr sz="2400">
              <a:solidFill>
                <a:srgbClr val="E2001A"/>
              </a:solidFill>
              <a:latin typeface="Roboto"/>
              <a:ea typeface="Roboto"/>
              <a:cs typeface="Roboto"/>
              <a:sym typeface="Roboto"/>
            </a:endParaRPr>
          </a:p>
        </p:txBody>
      </p:sp>
      <p:sp>
        <p:nvSpPr>
          <p:cNvPr id="238" name="Google Shape;238;p3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9" name="Google Shape;239;p33"/>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240" name="Google Shape;240;p33"/>
          <p:cNvSpPr txBox="1"/>
          <p:nvPr>
            <p:ph idx="1" type="body"/>
          </p:nvPr>
        </p:nvSpPr>
        <p:spPr>
          <a:xfrm>
            <a:off x="653025" y="1666625"/>
            <a:ext cx="3321300" cy="14007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 sz="2300">
                <a:solidFill>
                  <a:schemeClr val="accent1"/>
                </a:solidFill>
                <a:latin typeface="Roboto"/>
                <a:ea typeface="Roboto"/>
                <a:cs typeface="Roboto"/>
                <a:sym typeface="Roboto"/>
              </a:rPr>
              <a:t>selecteur</a:t>
            </a:r>
            <a:r>
              <a:rPr b="1" lang="en" sz="2300">
                <a:solidFill>
                  <a:schemeClr val="dk1"/>
                </a:solidFill>
                <a:latin typeface="Roboto"/>
                <a:ea typeface="Roboto"/>
                <a:cs typeface="Roboto"/>
                <a:sym typeface="Roboto"/>
              </a:rPr>
              <a:t>{</a:t>
            </a:r>
            <a:endParaRPr b="1" sz="2300">
              <a:solidFill>
                <a:schemeClr val="dk1"/>
              </a:solidFill>
              <a:latin typeface="Roboto"/>
              <a:ea typeface="Roboto"/>
              <a:cs typeface="Roboto"/>
              <a:sym typeface="Roboto"/>
            </a:endParaRPr>
          </a:p>
          <a:p>
            <a:pPr indent="0" lvl="0" marL="0" rtl="0" algn="l">
              <a:spcBef>
                <a:spcPts val="600"/>
              </a:spcBef>
              <a:spcAft>
                <a:spcPts val="0"/>
              </a:spcAft>
              <a:buNone/>
            </a:pPr>
            <a:r>
              <a:rPr b="1" lang="en" sz="2300">
                <a:solidFill>
                  <a:srgbClr val="E2001A"/>
                </a:solidFill>
                <a:latin typeface="Roboto"/>
                <a:ea typeface="Roboto"/>
                <a:cs typeface="Roboto"/>
                <a:sym typeface="Roboto"/>
              </a:rPr>
              <a:t>	propriété </a:t>
            </a:r>
            <a:r>
              <a:rPr b="1" lang="en" sz="2300">
                <a:solidFill>
                  <a:schemeClr val="dk1"/>
                </a:solidFill>
                <a:latin typeface="Roboto"/>
                <a:ea typeface="Roboto"/>
                <a:cs typeface="Roboto"/>
                <a:sym typeface="Roboto"/>
              </a:rPr>
              <a:t>:</a:t>
            </a:r>
            <a:r>
              <a:rPr b="1" lang="en" sz="2300">
                <a:solidFill>
                  <a:srgbClr val="E2001A"/>
                </a:solidFill>
                <a:latin typeface="Roboto"/>
                <a:ea typeface="Roboto"/>
                <a:cs typeface="Roboto"/>
                <a:sym typeface="Roboto"/>
              </a:rPr>
              <a:t> </a:t>
            </a:r>
            <a:r>
              <a:rPr b="1" lang="en" sz="2300">
                <a:solidFill>
                  <a:schemeClr val="accent2"/>
                </a:solidFill>
                <a:latin typeface="Roboto"/>
                <a:ea typeface="Roboto"/>
                <a:cs typeface="Roboto"/>
                <a:sym typeface="Roboto"/>
              </a:rPr>
              <a:t>valeur ;</a:t>
            </a:r>
            <a:endParaRPr b="1" sz="2300">
              <a:solidFill>
                <a:schemeClr val="dk1"/>
              </a:solidFill>
              <a:latin typeface="Roboto"/>
              <a:ea typeface="Roboto"/>
              <a:cs typeface="Roboto"/>
              <a:sym typeface="Roboto"/>
            </a:endParaRPr>
          </a:p>
          <a:p>
            <a:pPr indent="0" lvl="0" marL="0" rtl="0" algn="l">
              <a:spcBef>
                <a:spcPts val="600"/>
              </a:spcBef>
              <a:spcAft>
                <a:spcPts val="0"/>
              </a:spcAft>
              <a:buNone/>
            </a:pPr>
            <a:r>
              <a:rPr b="1" lang="en" sz="2300">
                <a:solidFill>
                  <a:schemeClr val="dk1"/>
                </a:solidFill>
                <a:latin typeface="Roboto"/>
                <a:ea typeface="Roboto"/>
                <a:cs typeface="Roboto"/>
                <a:sym typeface="Roboto"/>
              </a:rPr>
              <a:t>}</a:t>
            </a:r>
            <a:endParaRPr/>
          </a:p>
        </p:txBody>
      </p:sp>
      <p:sp>
        <p:nvSpPr>
          <p:cNvPr id="241" name="Google Shape;241;p33"/>
          <p:cNvSpPr txBox="1"/>
          <p:nvPr>
            <p:ph idx="1" type="body"/>
          </p:nvPr>
        </p:nvSpPr>
        <p:spPr>
          <a:xfrm>
            <a:off x="653025" y="3618275"/>
            <a:ext cx="7125900" cy="9234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2100">
                <a:solidFill>
                  <a:srgbClr val="434343"/>
                </a:solidFill>
                <a:latin typeface="Roboto"/>
                <a:ea typeface="Roboto"/>
                <a:cs typeface="Roboto"/>
                <a:sym typeface="Roboto"/>
              </a:rPr>
              <a:t>Ici, le </a:t>
            </a:r>
            <a:r>
              <a:rPr b="1" lang="en" sz="2100">
                <a:solidFill>
                  <a:srgbClr val="434343"/>
                </a:solidFill>
                <a:latin typeface="Roboto"/>
                <a:ea typeface="Roboto"/>
                <a:cs typeface="Roboto"/>
                <a:sym typeface="Roboto"/>
              </a:rPr>
              <a:t>sélecteur</a:t>
            </a:r>
            <a:r>
              <a:rPr lang="en" sz="2100">
                <a:solidFill>
                  <a:srgbClr val="434343"/>
                </a:solidFill>
                <a:latin typeface="Roboto"/>
                <a:ea typeface="Roboto"/>
                <a:cs typeface="Roboto"/>
                <a:sym typeface="Roboto"/>
              </a:rPr>
              <a:t>, c'est</a:t>
            </a:r>
            <a:r>
              <a:rPr lang="en" sz="2100">
                <a:solidFill>
                  <a:srgbClr val="434343"/>
                </a:solidFill>
                <a:latin typeface="Roboto"/>
                <a:ea typeface="Roboto"/>
                <a:cs typeface="Roboto"/>
                <a:sym typeface="Roboto"/>
              </a:rPr>
              <a:t> </a:t>
            </a:r>
            <a:r>
              <a:rPr lang="en" sz="2100">
                <a:solidFill>
                  <a:srgbClr val="434343"/>
                </a:solidFill>
                <a:latin typeface="Roboto"/>
                <a:ea typeface="Roboto"/>
                <a:cs typeface="Roboto"/>
                <a:sym typeface="Roboto"/>
              </a:rPr>
              <a:t>l'élément</a:t>
            </a:r>
            <a:r>
              <a:rPr lang="en" sz="2100">
                <a:solidFill>
                  <a:srgbClr val="434343"/>
                </a:solidFill>
                <a:latin typeface="Roboto"/>
                <a:ea typeface="Roboto"/>
                <a:cs typeface="Roboto"/>
                <a:sym typeface="Roboto"/>
              </a:rPr>
              <a:t> ciblé</a:t>
            </a:r>
            <a:endParaRPr sz="2100">
              <a:solidFill>
                <a:srgbClr val="434343"/>
              </a:solidFill>
              <a:latin typeface="Roboto"/>
              <a:ea typeface="Roboto"/>
              <a:cs typeface="Roboto"/>
              <a:sym typeface="Roboto"/>
            </a:endParaRPr>
          </a:p>
          <a:p>
            <a:pPr indent="0" lvl="0" marL="0" rtl="0" algn="l">
              <a:spcBef>
                <a:spcPts val="600"/>
              </a:spcBef>
              <a:spcAft>
                <a:spcPts val="0"/>
              </a:spcAft>
              <a:buNone/>
            </a:pPr>
            <a:r>
              <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45" name="Shape 245"/>
        <p:cNvGrpSpPr/>
        <p:nvPr/>
      </p:nvGrpSpPr>
      <p:grpSpPr>
        <a:xfrm>
          <a:off x="0" y="0"/>
          <a:ext cx="0" cy="0"/>
          <a:chOff x="0" y="0"/>
          <a:chExt cx="0" cy="0"/>
        </a:xfrm>
      </p:grpSpPr>
      <p:sp>
        <p:nvSpPr>
          <p:cNvPr id="246" name="Google Shape;246;p34"/>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Sélecteurs  </a:t>
            </a:r>
            <a:r>
              <a:rPr lang="en" sz="2400">
                <a:solidFill>
                  <a:srgbClr val="E2001A"/>
                </a:solidFill>
                <a:latin typeface="Roboto"/>
                <a:ea typeface="Roboto"/>
                <a:cs typeface="Roboto"/>
                <a:sym typeface="Roboto"/>
              </a:rPr>
              <a:t>CSS</a:t>
            </a:r>
            <a:endParaRPr sz="2400">
              <a:solidFill>
                <a:srgbClr val="E2001A"/>
              </a:solidFill>
              <a:latin typeface="Roboto"/>
              <a:ea typeface="Roboto"/>
              <a:cs typeface="Roboto"/>
              <a:sym typeface="Roboto"/>
            </a:endParaRPr>
          </a:p>
        </p:txBody>
      </p:sp>
      <p:sp>
        <p:nvSpPr>
          <p:cNvPr id="247" name="Google Shape;247;p3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8" name="Google Shape;248;p34"/>
          <p:cNvPicPr preferRelativeResize="0"/>
          <p:nvPr/>
        </p:nvPicPr>
        <p:blipFill>
          <a:blip r:embed="rId3">
            <a:alphaModFix/>
          </a:blip>
          <a:stretch>
            <a:fillRect/>
          </a:stretch>
        </p:blipFill>
        <p:spPr>
          <a:xfrm>
            <a:off x="653025" y="603725"/>
            <a:ext cx="645550" cy="645550"/>
          </a:xfrm>
          <a:prstGeom prst="rect">
            <a:avLst/>
          </a:prstGeom>
          <a:noFill/>
          <a:ln>
            <a:noFill/>
          </a:ln>
        </p:spPr>
      </p:pic>
      <p:graphicFrame>
        <p:nvGraphicFramePr>
          <p:cNvPr id="249" name="Google Shape;249;p34"/>
          <p:cNvGraphicFramePr/>
          <p:nvPr/>
        </p:nvGraphicFramePr>
        <p:xfrm>
          <a:off x="653025" y="1394750"/>
          <a:ext cx="3000000" cy="3000000"/>
        </p:xfrm>
        <a:graphic>
          <a:graphicData uri="http://schemas.openxmlformats.org/drawingml/2006/table">
            <a:tbl>
              <a:tblPr>
                <a:noFill/>
                <a:tableStyleId>{634ADC11-DFB4-4F6E-B9AF-4D4191981A0D}</a:tableStyleId>
              </a:tblPr>
              <a:tblGrid>
                <a:gridCol w="3192500"/>
                <a:gridCol w="3192500"/>
              </a:tblGrid>
              <a:tr h="710500">
                <a:tc>
                  <a:txBody>
                    <a:bodyPr/>
                    <a:lstStyle/>
                    <a:p>
                      <a:pPr indent="0" lvl="0" marL="0" rtl="0" algn="l">
                        <a:spcBef>
                          <a:spcPts val="600"/>
                        </a:spcBef>
                        <a:spcAft>
                          <a:spcPts val="0"/>
                        </a:spcAft>
                        <a:buNone/>
                      </a:pPr>
                      <a:r>
                        <a:rPr lang="en" sz="1200">
                          <a:solidFill>
                            <a:srgbClr val="434343"/>
                          </a:solidFill>
                          <a:latin typeface="Roboto"/>
                          <a:ea typeface="Roboto"/>
                          <a:cs typeface="Roboto"/>
                          <a:sym typeface="Roboto"/>
                        </a:rPr>
                        <a:t>Sélecteur d'élément ou balise HTML</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10500">
                <a:tc>
                  <a:txBody>
                    <a:bodyPr/>
                    <a:lstStyle/>
                    <a:p>
                      <a:pPr indent="0" lvl="0" marL="0" rtl="0" algn="l">
                        <a:spcBef>
                          <a:spcPts val="600"/>
                        </a:spcBef>
                        <a:spcAft>
                          <a:spcPts val="0"/>
                        </a:spcAft>
                        <a:buNone/>
                      </a:pPr>
                      <a:r>
                        <a:rPr lang="en" sz="1200">
                          <a:solidFill>
                            <a:srgbClr val="434343"/>
                          </a:solidFill>
                          <a:latin typeface="Roboto"/>
                          <a:ea typeface="Roboto"/>
                          <a:cs typeface="Roboto"/>
                          <a:sym typeface="Roboto"/>
                        </a:rPr>
                        <a:t>Sélecteur de class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10500">
                <a:tc>
                  <a:txBody>
                    <a:bodyPr/>
                    <a:lstStyle/>
                    <a:p>
                      <a:pPr indent="0" lvl="0" marL="0" rtl="0" algn="l">
                        <a:spcBef>
                          <a:spcPts val="600"/>
                        </a:spcBef>
                        <a:spcAft>
                          <a:spcPts val="0"/>
                        </a:spcAft>
                        <a:buNone/>
                      </a:pPr>
                      <a:r>
                        <a:rPr lang="en" sz="1200">
                          <a:solidFill>
                            <a:srgbClr val="434343"/>
                          </a:solidFill>
                          <a:latin typeface="Roboto"/>
                          <a:ea typeface="Roboto"/>
                          <a:cs typeface="Roboto"/>
                          <a:sym typeface="Roboto"/>
                        </a:rPr>
                        <a:t>Sélecteur d’ID</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10500">
                <a:tc>
                  <a:txBody>
                    <a:bodyPr/>
                    <a:lstStyle/>
                    <a:p>
                      <a:pPr indent="0" lvl="0" marL="0" rtl="0" algn="l">
                        <a:spcBef>
                          <a:spcPts val="600"/>
                        </a:spcBef>
                        <a:spcAft>
                          <a:spcPts val="0"/>
                        </a:spcAft>
                        <a:buNone/>
                      </a:pPr>
                      <a:r>
                        <a:rPr lang="en" sz="1200">
                          <a:solidFill>
                            <a:srgbClr val="434343"/>
                          </a:solidFill>
                          <a:latin typeface="Roboto"/>
                          <a:ea typeface="Roboto"/>
                          <a:cs typeface="Roboto"/>
                          <a:sym typeface="Roboto"/>
                        </a:rPr>
                        <a:t>Sélecteurs universels</a:t>
                      </a:r>
                      <a:endParaRPr sz="1200">
                        <a:solidFill>
                          <a:srgbClr val="434343"/>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10500">
                <a:tc>
                  <a:txBody>
                    <a:bodyPr/>
                    <a:lstStyle/>
                    <a:p>
                      <a:pPr indent="0" lvl="0" marL="0" rtl="0" algn="l">
                        <a:spcBef>
                          <a:spcPts val="600"/>
                        </a:spcBef>
                        <a:spcAft>
                          <a:spcPts val="0"/>
                        </a:spcAft>
                        <a:buNone/>
                      </a:pPr>
                      <a:r>
                        <a:rPr lang="en" sz="1200">
                          <a:solidFill>
                            <a:srgbClr val="434343"/>
                          </a:solidFill>
                          <a:latin typeface="Roboto"/>
                          <a:ea typeface="Roboto"/>
                          <a:cs typeface="Roboto"/>
                          <a:sym typeface="Roboto"/>
                        </a:rPr>
                        <a:t>Sélecteur d’attribut</a:t>
                      </a:r>
                      <a:endParaRPr sz="1200">
                        <a:solidFill>
                          <a:srgbClr val="434343"/>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250" name="Google Shape;250;p34"/>
          <p:cNvPicPr preferRelativeResize="0"/>
          <p:nvPr/>
        </p:nvPicPr>
        <p:blipFill>
          <a:blip r:embed="rId4">
            <a:alphaModFix/>
          </a:blip>
          <a:stretch>
            <a:fillRect/>
          </a:stretch>
        </p:blipFill>
        <p:spPr>
          <a:xfrm>
            <a:off x="4455775" y="1453250"/>
            <a:ext cx="1121700" cy="615700"/>
          </a:xfrm>
          <a:prstGeom prst="rect">
            <a:avLst/>
          </a:prstGeom>
          <a:noFill/>
          <a:ln>
            <a:noFill/>
          </a:ln>
        </p:spPr>
      </p:pic>
      <p:pic>
        <p:nvPicPr>
          <p:cNvPr id="251" name="Google Shape;251;p34"/>
          <p:cNvPicPr preferRelativeResize="0"/>
          <p:nvPr/>
        </p:nvPicPr>
        <p:blipFill>
          <a:blip r:embed="rId5">
            <a:alphaModFix/>
          </a:blip>
          <a:stretch>
            <a:fillRect/>
          </a:stretch>
        </p:blipFill>
        <p:spPr>
          <a:xfrm>
            <a:off x="4455775" y="2212750"/>
            <a:ext cx="1036750" cy="450550"/>
          </a:xfrm>
          <a:prstGeom prst="rect">
            <a:avLst/>
          </a:prstGeom>
          <a:noFill/>
          <a:ln>
            <a:noFill/>
          </a:ln>
        </p:spPr>
      </p:pic>
      <p:pic>
        <p:nvPicPr>
          <p:cNvPr id="252" name="Google Shape;252;p34"/>
          <p:cNvPicPr preferRelativeResize="0"/>
          <p:nvPr/>
        </p:nvPicPr>
        <p:blipFill>
          <a:blip r:embed="rId6">
            <a:alphaModFix/>
          </a:blip>
          <a:stretch>
            <a:fillRect/>
          </a:stretch>
        </p:blipFill>
        <p:spPr>
          <a:xfrm>
            <a:off x="4455774" y="2872875"/>
            <a:ext cx="1121700" cy="545867"/>
          </a:xfrm>
          <a:prstGeom prst="rect">
            <a:avLst/>
          </a:prstGeom>
          <a:noFill/>
          <a:ln>
            <a:noFill/>
          </a:ln>
        </p:spPr>
      </p:pic>
      <p:pic>
        <p:nvPicPr>
          <p:cNvPr id="253" name="Google Shape;253;p34"/>
          <p:cNvPicPr preferRelativeResize="0"/>
          <p:nvPr/>
        </p:nvPicPr>
        <p:blipFill>
          <a:blip r:embed="rId7">
            <a:alphaModFix/>
          </a:blip>
          <a:stretch>
            <a:fillRect/>
          </a:stretch>
        </p:blipFill>
        <p:spPr>
          <a:xfrm>
            <a:off x="4455775" y="3603000"/>
            <a:ext cx="1174750" cy="571825"/>
          </a:xfrm>
          <a:prstGeom prst="rect">
            <a:avLst/>
          </a:prstGeom>
          <a:noFill/>
          <a:ln>
            <a:noFill/>
          </a:ln>
        </p:spPr>
      </p:pic>
      <p:pic>
        <p:nvPicPr>
          <p:cNvPr id="254" name="Google Shape;254;p34"/>
          <p:cNvPicPr preferRelativeResize="0"/>
          <p:nvPr/>
        </p:nvPicPr>
        <p:blipFill>
          <a:blip r:embed="rId8">
            <a:alphaModFix/>
          </a:blip>
          <a:stretch>
            <a:fillRect/>
          </a:stretch>
        </p:blipFill>
        <p:spPr>
          <a:xfrm>
            <a:off x="4455775" y="4312950"/>
            <a:ext cx="2287323" cy="571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58" name="Shape 258"/>
        <p:cNvGrpSpPr/>
        <p:nvPr/>
      </p:nvGrpSpPr>
      <p:grpSpPr>
        <a:xfrm>
          <a:off x="0" y="0"/>
          <a:ext cx="0" cy="0"/>
          <a:chOff x="0" y="0"/>
          <a:chExt cx="0" cy="0"/>
        </a:xfrm>
      </p:grpSpPr>
      <p:sp>
        <p:nvSpPr>
          <p:cNvPr id="259" name="Google Shape;259;p35"/>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Combinateurs</a:t>
            </a:r>
            <a:r>
              <a:rPr lang="en" sz="2400">
                <a:solidFill>
                  <a:srgbClr val="434343"/>
                </a:solidFill>
                <a:latin typeface="Roboto"/>
                <a:ea typeface="Roboto"/>
                <a:cs typeface="Roboto"/>
                <a:sym typeface="Roboto"/>
              </a:rPr>
              <a:t> </a:t>
            </a:r>
            <a:endParaRPr sz="2400">
              <a:solidFill>
                <a:srgbClr val="E2001A"/>
              </a:solidFill>
              <a:latin typeface="Roboto"/>
              <a:ea typeface="Roboto"/>
              <a:cs typeface="Roboto"/>
              <a:sym typeface="Roboto"/>
            </a:endParaRPr>
          </a:p>
        </p:txBody>
      </p:sp>
      <p:sp>
        <p:nvSpPr>
          <p:cNvPr id="260" name="Google Shape;260;p3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1" name="Google Shape;261;p35"/>
          <p:cNvPicPr preferRelativeResize="0"/>
          <p:nvPr/>
        </p:nvPicPr>
        <p:blipFill>
          <a:blip r:embed="rId3">
            <a:alphaModFix/>
          </a:blip>
          <a:stretch>
            <a:fillRect/>
          </a:stretch>
        </p:blipFill>
        <p:spPr>
          <a:xfrm>
            <a:off x="653025" y="603725"/>
            <a:ext cx="645550" cy="645550"/>
          </a:xfrm>
          <a:prstGeom prst="rect">
            <a:avLst/>
          </a:prstGeom>
          <a:noFill/>
          <a:ln>
            <a:noFill/>
          </a:ln>
        </p:spPr>
      </p:pic>
      <p:graphicFrame>
        <p:nvGraphicFramePr>
          <p:cNvPr id="262" name="Google Shape;262;p35"/>
          <p:cNvGraphicFramePr/>
          <p:nvPr/>
        </p:nvGraphicFramePr>
        <p:xfrm>
          <a:off x="653025" y="1394750"/>
          <a:ext cx="3000000" cy="3000000"/>
        </p:xfrm>
        <a:graphic>
          <a:graphicData uri="http://schemas.openxmlformats.org/drawingml/2006/table">
            <a:tbl>
              <a:tblPr>
                <a:noFill/>
                <a:tableStyleId>{634ADC11-DFB4-4F6E-B9AF-4D4191981A0D}</a:tableStyleId>
              </a:tblPr>
              <a:tblGrid>
                <a:gridCol w="3150675"/>
                <a:gridCol w="3150675"/>
              </a:tblGrid>
              <a:tr h="710500">
                <a:tc>
                  <a:txBody>
                    <a:bodyPr/>
                    <a:lstStyle/>
                    <a:p>
                      <a:pPr indent="0" lvl="0" marL="0" rtl="0" algn="l">
                        <a:spcBef>
                          <a:spcPts val="600"/>
                        </a:spcBef>
                        <a:spcAft>
                          <a:spcPts val="0"/>
                        </a:spcAft>
                        <a:buNone/>
                      </a:pPr>
                      <a:r>
                        <a:rPr lang="en" sz="1200">
                          <a:solidFill>
                            <a:srgbClr val="434343"/>
                          </a:solidFill>
                          <a:latin typeface="Roboto"/>
                          <a:ea typeface="Roboto"/>
                          <a:cs typeface="Roboto"/>
                          <a:sym typeface="Roboto"/>
                        </a:rPr>
                        <a:t>Sélection des enfants directs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10500">
                <a:tc>
                  <a:txBody>
                    <a:bodyPr/>
                    <a:lstStyle/>
                    <a:p>
                      <a:pPr indent="0" lvl="0" marL="0" rtl="0" algn="l">
                        <a:spcBef>
                          <a:spcPts val="600"/>
                        </a:spcBef>
                        <a:spcAft>
                          <a:spcPts val="0"/>
                        </a:spcAft>
                        <a:buNone/>
                      </a:pPr>
                      <a:r>
                        <a:rPr lang="en" sz="1200">
                          <a:solidFill>
                            <a:srgbClr val="434343"/>
                          </a:solidFill>
                          <a:latin typeface="Roboto"/>
                          <a:ea typeface="Roboto"/>
                          <a:cs typeface="Roboto"/>
                          <a:sym typeface="Roboto"/>
                        </a:rPr>
                        <a:t>Sélecteur des enfants à n’importe quel niveau</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10500">
                <a:tc>
                  <a:txBody>
                    <a:bodyPr/>
                    <a:lstStyle/>
                    <a:p>
                      <a:pPr indent="0" lvl="0" marL="0" rtl="0" algn="l">
                        <a:spcBef>
                          <a:spcPts val="600"/>
                        </a:spcBef>
                        <a:spcAft>
                          <a:spcPts val="0"/>
                        </a:spcAft>
                        <a:buNone/>
                      </a:pPr>
                      <a:r>
                        <a:rPr lang="en" sz="1200">
                          <a:solidFill>
                            <a:srgbClr val="434343"/>
                          </a:solidFill>
                          <a:latin typeface="Roboto"/>
                          <a:ea typeface="Roboto"/>
                          <a:cs typeface="Roboto"/>
                          <a:sym typeface="Roboto"/>
                        </a:rPr>
                        <a:t>Voisin direct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710500">
                <a:tc>
                  <a:txBody>
                    <a:bodyPr/>
                    <a:lstStyle/>
                    <a:p>
                      <a:pPr indent="0" lvl="0" marL="0" rtl="0" algn="l">
                        <a:spcBef>
                          <a:spcPts val="600"/>
                        </a:spcBef>
                        <a:spcAft>
                          <a:spcPts val="0"/>
                        </a:spcAft>
                        <a:buNone/>
                      </a:pPr>
                      <a:r>
                        <a:rPr lang="en" sz="1200">
                          <a:solidFill>
                            <a:srgbClr val="434343"/>
                          </a:solidFill>
                          <a:latin typeface="Roboto"/>
                          <a:ea typeface="Roboto"/>
                          <a:cs typeface="Roboto"/>
                          <a:sym typeface="Roboto"/>
                        </a:rPr>
                        <a:t>Autres...</a:t>
                      </a:r>
                      <a:endParaRPr sz="1200">
                        <a:solidFill>
                          <a:srgbClr val="434343"/>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bl>
          </a:graphicData>
        </a:graphic>
      </p:graphicFrame>
      <p:pic>
        <p:nvPicPr>
          <p:cNvPr id="263" name="Google Shape;263;p35"/>
          <p:cNvPicPr preferRelativeResize="0"/>
          <p:nvPr/>
        </p:nvPicPr>
        <p:blipFill>
          <a:blip r:embed="rId4">
            <a:alphaModFix/>
          </a:blip>
          <a:stretch>
            <a:fillRect/>
          </a:stretch>
        </p:blipFill>
        <p:spPr>
          <a:xfrm>
            <a:off x="4416800" y="1453350"/>
            <a:ext cx="1357368" cy="571825"/>
          </a:xfrm>
          <a:prstGeom prst="rect">
            <a:avLst/>
          </a:prstGeom>
          <a:noFill/>
          <a:ln>
            <a:noFill/>
          </a:ln>
        </p:spPr>
      </p:pic>
      <p:pic>
        <p:nvPicPr>
          <p:cNvPr id="264" name="Google Shape;264;p35"/>
          <p:cNvPicPr preferRelativeResize="0"/>
          <p:nvPr/>
        </p:nvPicPr>
        <p:blipFill>
          <a:blip r:embed="rId5">
            <a:alphaModFix/>
          </a:blip>
          <a:stretch>
            <a:fillRect/>
          </a:stretch>
        </p:blipFill>
        <p:spPr>
          <a:xfrm>
            <a:off x="4416800" y="2126250"/>
            <a:ext cx="1537711" cy="645550"/>
          </a:xfrm>
          <a:prstGeom prst="rect">
            <a:avLst/>
          </a:prstGeom>
          <a:noFill/>
          <a:ln>
            <a:noFill/>
          </a:ln>
        </p:spPr>
      </p:pic>
      <p:pic>
        <p:nvPicPr>
          <p:cNvPr id="265" name="Google Shape;265;p35"/>
          <p:cNvPicPr preferRelativeResize="0"/>
          <p:nvPr/>
        </p:nvPicPr>
        <p:blipFill>
          <a:blip r:embed="rId6">
            <a:alphaModFix/>
          </a:blip>
          <a:stretch>
            <a:fillRect/>
          </a:stretch>
        </p:blipFill>
        <p:spPr>
          <a:xfrm>
            <a:off x="4424163" y="2918025"/>
            <a:ext cx="1237979" cy="538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69" name="Shape 269"/>
        <p:cNvGrpSpPr/>
        <p:nvPr/>
      </p:nvGrpSpPr>
      <p:grpSpPr>
        <a:xfrm>
          <a:off x="0" y="0"/>
          <a:ext cx="0" cy="0"/>
          <a:chOff x="0" y="0"/>
          <a:chExt cx="0" cy="0"/>
        </a:xfrm>
      </p:grpSpPr>
      <p:sp>
        <p:nvSpPr>
          <p:cNvPr id="270" name="Google Shape;270;p36"/>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Quelques exemples </a:t>
            </a:r>
            <a:r>
              <a:rPr lang="en" sz="2400">
                <a:solidFill>
                  <a:srgbClr val="000000"/>
                </a:solidFill>
                <a:latin typeface="Roboto"/>
                <a:ea typeface="Roboto"/>
                <a:cs typeface="Roboto"/>
                <a:sym typeface="Roboto"/>
              </a:rPr>
              <a:t>de </a:t>
            </a:r>
            <a:r>
              <a:rPr lang="en" sz="2400">
                <a:solidFill>
                  <a:srgbClr val="E2001A"/>
                </a:solidFill>
                <a:latin typeface="Roboto"/>
                <a:ea typeface="Roboto"/>
                <a:cs typeface="Roboto"/>
                <a:sym typeface="Roboto"/>
              </a:rPr>
              <a:t>propriété</a:t>
            </a:r>
            <a:endParaRPr sz="2400">
              <a:solidFill>
                <a:srgbClr val="E2001A"/>
              </a:solidFill>
              <a:latin typeface="Roboto"/>
              <a:ea typeface="Roboto"/>
              <a:cs typeface="Roboto"/>
              <a:sym typeface="Roboto"/>
            </a:endParaRPr>
          </a:p>
        </p:txBody>
      </p:sp>
      <p:sp>
        <p:nvSpPr>
          <p:cNvPr id="271" name="Google Shape;271;p36"/>
          <p:cNvSpPr txBox="1"/>
          <p:nvPr/>
        </p:nvSpPr>
        <p:spPr>
          <a:xfrm>
            <a:off x="782225" y="1163475"/>
            <a:ext cx="6389100" cy="1076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100">
              <a:solidFill>
                <a:srgbClr val="434343"/>
              </a:solidFill>
              <a:latin typeface="Karla"/>
              <a:ea typeface="Karla"/>
              <a:cs typeface="Karla"/>
              <a:sym typeface="Karla"/>
            </a:endParaRPr>
          </a:p>
        </p:txBody>
      </p:sp>
      <p:sp>
        <p:nvSpPr>
          <p:cNvPr id="272" name="Google Shape;272;p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3" name="Google Shape;273;p36"/>
          <p:cNvPicPr preferRelativeResize="0"/>
          <p:nvPr/>
        </p:nvPicPr>
        <p:blipFill>
          <a:blip r:embed="rId3">
            <a:alphaModFix/>
          </a:blip>
          <a:stretch>
            <a:fillRect/>
          </a:stretch>
        </p:blipFill>
        <p:spPr>
          <a:xfrm>
            <a:off x="653025" y="603725"/>
            <a:ext cx="645550" cy="645550"/>
          </a:xfrm>
          <a:prstGeom prst="rect">
            <a:avLst/>
          </a:prstGeom>
          <a:noFill/>
          <a:ln>
            <a:noFill/>
          </a:ln>
        </p:spPr>
      </p:pic>
      <p:graphicFrame>
        <p:nvGraphicFramePr>
          <p:cNvPr id="274" name="Google Shape;274;p36"/>
          <p:cNvGraphicFramePr/>
          <p:nvPr/>
        </p:nvGraphicFramePr>
        <p:xfrm>
          <a:off x="653025" y="1304925"/>
          <a:ext cx="3000000" cy="3000000"/>
        </p:xfrm>
        <a:graphic>
          <a:graphicData uri="http://schemas.openxmlformats.org/drawingml/2006/table">
            <a:tbl>
              <a:tblPr>
                <a:noFill/>
                <a:tableStyleId>{634ADC11-DFB4-4F6E-B9AF-4D4191981A0D}</a:tableStyleId>
              </a:tblPr>
              <a:tblGrid>
                <a:gridCol w="945475"/>
                <a:gridCol w="1369875"/>
                <a:gridCol w="4202925"/>
              </a:tblGrid>
              <a:tr h="380725">
                <a:tc>
                  <a:txBody>
                    <a:bodyPr/>
                    <a:lstStyle/>
                    <a:p>
                      <a:pPr indent="0" lvl="0" marL="0" rtl="0" algn="ctr">
                        <a:lnSpc>
                          <a:spcPct val="115000"/>
                        </a:lnSpc>
                        <a:spcBef>
                          <a:spcPts val="0"/>
                        </a:spcBef>
                        <a:spcAft>
                          <a:spcPts val="0"/>
                        </a:spcAft>
                        <a:buNone/>
                      </a:pPr>
                      <a:r>
                        <a:rPr b="1" lang="en" sz="1200"/>
                        <a:t>Propriété</a:t>
                      </a:r>
                      <a:endParaRPr b="1" sz="1200"/>
                    </a:p>
                  </a:txBody>
                  <a:tcPr marT="91425" marB="91425" marR="91425" marL="91425">
                    <a:solidFill>
                      <a:srgbClr val="F3F3F3"/>
                    </a:solidFill>
                  </a:tcPr>
                </a:tc>
                <a:tc>
                  <a:txBody>
                    <a:bodyPr/>
                    <a:lstStyle/>
                    <a:p>
                      <a:pPr indent="0" lvl="0" marL="0" rtl="0" algn="ctr">
                        <a:lnSpc>
                          <a:spcPct val="115000"/>
                        </a:lnSpc>
                        <a:spcBef>
                          <a:spcPts val="0"/>
                        </a:spcBef>
                        <a:spcAft>
                          <a:spcPts val="0"/>
                        </a:spcAft>
                        <a:buNone/>
                      </a:pPr>
                      <a:r>
                        <a:rPr b="1" lang="en" sz="1200"/>
                        <a:t>Syntaxe</a:t>
                      </a:r>
                      <a:endParaRPr b="1" sz="1200"/>
                    </a:p>
                  </a:txBody>
                  <a:tcPr marT="91425" marB="91425" marR="91425" marL="91425">
                    <a:solidFill>
                      <a:srgbClr val="F3F3F3"/>
                    </a:solidFill>
                  </a:tcPr>
                </a:tc>
                <a:tc>
                  <a:txBody>
                    <a:bodyPr/>
                    <a:lstStyle/>
                    <a:p>
                      <a:pPr indent="0" lvl="0" marL="0" rtl="0" algn="ctr">
                        <a:lnSpc>
                          <a:spcPct val="115000"/>
                        </a:lnSpc>
                        <a:spcBef>
                          <a:spcPts val="0"/>
                        </a:spcBef>
                        <a:spcAft>
                          <a:spcPts val="0"/>
                        </a:spcAft>
                        <a:buNone/>
                      </a:pPr>
                      <a:r>
                        <a:rPr b="1" lang="en" sz="1200"/>
                        <a:t>Exemples</a:t>
                      </a:r>
                      <a:endParaRPr b="1" sz="1200"/>
                    </a:p>
                  </a:txBody>
                  <a:tcPr marT="91425" marB="91425" marR="91425" marL="91425">
                    <a:solidFill>
                      <a:srgbClr val="F3F3F3"/>
                    </a:solidFill>
                  </a:tcPr>
                </a:tc>
              </a:tr>
              <a:tr h="528600">
                <a:tc>
                  <a:txBody>
                    <a:bodyPr/>
                    <a:lstStyle/>
                    <a:p>
                      <a:pPr indent="0" lvl="0" marL="0" rtl="0" algn="ctr">
                        <a:lnSpc>
                          <a:spcPct val="115000"/>
                        </a:lnSpc>
                        <a:spcBef>
                          <a:spcPts val="0"/>
                        </a:spcBef>
                        <a:spcAft>
                          <a:spcPts val="0"/>
                        </a:spcAft>
                        <a:buNone/>
                      </a:pPr>
                      <a:r>
                        <a:rPr lang="en" sz="1200"/>
                        <a:t>Couleurs</a:t>
                      </a:r>
                      <a:endParaRPr sz="1200"/>
                    </a:p>
                  </a:txBody>
                  <a:tcPr marT="91425" marB="91425" marR="91425" marL="91425" anchor="ctr">
                    <a:solidFill>
                      <a:srgbClr val="000000">
                        <a:alpha val="7310"/>
                      </a:srgbClr>
                    </a:solidFill>
                  </a:tcPr>
                </a:tc>
                <a:tc>
                  <a:txBody>
                    <a:bodyPr/>
                    <a:lstStyle/>
                    <a:p>
                      <a:pPr indent="0" lvl="0" marL="0" rtl="0" algn="ctr">
                        <a:spcBef>
                          <a:spcPts val="0"/>
                        </a:spcBef>
                        <a:spcAft>
                          <a:spcPts val="0"/>
                        </a:spcAft>
                        <a:buClr>
                          <a:schemeClr val="dk1"/>
                        </a:buClr>
                        <a:buFont typeface="Arial"/>
                        <a:buNone/>
                      </a:pPr>
                      <a:r>
                        <a:rPr lang="en" sz="1200"/>
                        <a:t>color </a:t>
                      </a:r>
                      <a:endParaRPr sz="1200"/>
                    </a:p>
                    <a:p>
                      <a:pPr indent="0" lvl="0" marL="0" rtl="0" algn="ctr">
                        <a:spcBef>
                          <a:spcPts val="0"/>
                        </a:spcBef>
                        <a:spcAft>
                          <a:spcPts val="0"/>
                        </a:spcAft>
                        <a:buClr>
                          <a:schemeClr val="dk1"/>
                        </a:buClr>
                        <a:buFont typeface="Arial"/>
                        <a:buNone/>
                      </a:pPr>
                      <a:r>
                        <a:rPr lang="en" sz="1200"/>
                        <a:t>background-color</a:t>
                      </a:r>
                      <a:endParaRPr sz="1200"/>
                    </a:p>
                  </a:txBody>
                  <a:tcPr marT="91425" marB="91425" marR="91425" marL="91425">
                    <a:solidFill>
                      <a:srgbClr val="000000">
                        <a:alpha val="7310"/>
                      </a:srgbClr>
                    </a:solidFill>
                  </a:tcPr>
                </a:tc>
                <a:tc>
                  <a:txBody>
                    <a:bodyPr/>
                    <a:lstStyle/>
                    <a:p>
                      <a:pPr indent="0" lvl="0" marL="0" rtl="0" algn="ctr">
                        <a:spcBef>
                          <a:spcPts val="0"/>
                        </a:spcBef>
                        <a:spcAft>
                          <a:spcPts val="0"/>
                        </a:spcAft>
                        <a:buClr>
                          <a:schemeClr val="dk1"/>
                        </a:buClr>
                        <a:buFont typeface="Arial"/>
                        <a:buNone/>
                      </a:pPr>
                      <a:r>
                        <a:rPr lang="en" sz="1200">
                          <a:solidFill>
                            <a:srgbClr val="D68200"/>
                          </a:solidFill>
                          <a:latin typeface="Raleway Light"/>
                          <a:ea typeface="Raleway Light"/>
                          <a:cs typeface="Raleway Light"/>
                          <a:sym typeface="Raleway Light"/>
                        </a:rPr>
                        <a:t>color: red; </a:t>
                      </a:r>
                      <a:r>
                        <a:rPr lang="en" sz="1200">
                          <a:solidFill>
                            <a:schemeClr val="dk1"/>
                          </a:solidFill>
                          <a:latin typeface="Raleway"/>
                          <a:ea typeface="Raleway"/>
                          <a:cs typeface="Raleway"/>
                          <a:sym typeface="Raleway"/>
                        </a:rPr>
                        <a:t>/ </a:t>
                      </a:r>
                      <a:r>
                        <a:rPr lang="en" sz="1200">
                          <a:solidFill>
                            <a:srgbClr val="D68200"/>
                          </a:solidFill>
                          <a:latin typeface="Raleway Light"/>
                          <a:ea typeface="Raleway Light"/>
                          <a:cs typeface="Raleway Light"/>
                          <a:sym typeface="Raleway Light"/>
                        </a:rPr>
                        <a:t>color: rgb(255, 99, 71) </a:t>
                      </a:r>
                      <a:r>
                        <a:rPr lang="en" sz="1200">
                          <a:solidFill>
                            <a:schemeClr val="dk1"/>
                          </a:solidFill>
                          <a:latin typeface="Raleway"/>
                          <a:ea typeface="Raleway"/>
                          <a:cs typeface="Raleway"/>
                          <a:sym typeface="Raleway"/>
                        </a:rPr>
                        <a:t>/ </a:t>
                      </a:r>
                      <a:r>
                        <a:rPr lang="en" sz="1200">
                          <a:solidFill>
                            <a:srgbClr val="D68200"/>
                          </a:solidFill>
                          <a:latin typeface="Raleway Light"/>
                          <a:ea typeface="Raleway Light"/>
                          <a:cs typeface="Raleway Light"/>
                          <a:sym typeface="Raleway Light"/>
                        </a:rPr>
                        <a:t>color:#F10606</a:t>
                      </a:r>
                      <a:endParaRPr>
                        <a:solidFill>
                          <a:schemeClr val="dk1"/>
                        </a:solidFill>
                        <a:latin typeface="Raleway"/>
                        <a:ea typeface="Raleway"/>
                        <a:cs typeface="Raleway"/>
                        <a:sym typeface="Raleway"/>
                      </a:endParaRPr>
                    </a:p>
                    <a:p>
                      <a:pPr indent="0" lvl="0" marL="0" rtl="0" algn="ctr">
                        <a:spcBef>
                          <a:spcPts val="0"/>
                        </a:spcBef>
                        <a:spcAft>
                          <a:spcPts val="0"/>
                        </a:spcAft>
                        <a:buClr>
                          <a:srgbClr val="D68200"/>
                        </a:buClr>
                        <a:buSzPts val="1200"/>
                        <a:buFont typeface="Raleway Light"/>
                        <a:buNone/>
                      </a:pPr>
                      <a:r>
                        <a:rPr lang="en" sz="1200">
                          <a:solidFill>
                            <a:srgbClr val="D68200"/>
                          </a:solidFill>
                          <a:latin typeface="Raleway Light"/>
                          <a:ea typeface="Raleway Light"/>
                          <a:cs typeface="Raleway Light"/>
                          <a:sym typeface="Raleway Light"/>
                        </a:rPr>
                        <a:t>background-color: gray; </a:t>
                      </a:r>
                      <a:r>
                        <a:rPr lang="en" sz="1200">
                          <a:solidFill>
                            <a:schemeClr val="dk1"/>
                          </a:solidFill>
                          <a:latin typeface="Raleway"/>
                          <a:ea typeface="Raleway"/>
                          <a:cs typeface="Raleway"/>
                          <a:sym typeface="Raleway"/>
                        </a:rPr>
                        <a:t>/ </a:t>
                      </a:r>
                      <a:r>
                        <a:rPr lang="en" sz="1200">
                          <a:solidFill>
                            <a:srgbClr val="D68200"/>
                          </a:solidFill>
                          <a:latin typeface="Raleway Light"/>
                          <a:ea typeface="Raleway Light"/>
                          <a:cs typeface="Raleway Light"/>
                          <a:sym typeface="Raleway Light"/>
                        </a:rPr>
                        <a:t>background-color: #808080</a:t>
                      </a:r>
                      <a:endParaRPr sz="1200"/>
                    </a:p>
                  </a:txBody>
                  <a:tcPr marT="91425" marB="91425" marR="91425" marL="91425">
                    <a:solidFill>
                      <a:srgbClr val="000000">
                        <a:alpha val="7310"/>
                      </a:srgbClr>
                    </a:solidFill>
                  </a:tcPr>
                </a:tc>
              </a:tr>
              <a:tr h="528600">
                <a:tc>
                  <a:txBody>
                    <a:bodyPr/>
                    <a:lstStyle/>
                    <a:p>
                      <a:pPr indent="0" lvl="0" marL="0" rtl="0" algn="ctr">
                        <a:lnSpc>
                          <a:spcPct val="115000"/>
                        </a:lnSpc>
                        <a:spcBef>
                          <a:spcPts val="0"/>
                        </a:spcBef>
                        <a:spcAft>
                          <a:spcPts val="0"/>
                        </a:spcAft>
                        <a:buNone/>
                      </a:pPr>
                      <a:r>
                        <a:rPr lang="en" sz="1200"/>
                        <a:t>Police</a:t>
                      </a:r>
                      <a:endParaRPr sz="1200"/>
                    </a:p>
                  </a:txBody>
                  <a:tcPr marT="91425" marB="91425" marR="91425" marL="91425" anchor="ctr">
                    <a:solidFill>
                      <a:srgbClr val="000000">
                        <a:alpha val="7310"/>
                      </a:srgbClr>
                    </a:solidFill>
                  </a:tcPr>
                </a:tc>
                <a:tc>
                  <a:txBody>
                    <a:bodyPr/>
                    <a:lstStyle/>
                    <a:p>
                      <a:pPr indent="0" lvl="0" marL="0" rtl="0" algn="ctr">
                        <a:spcBef>
                          <a:spcPts val="0"/>
                        </a:spcBef>
                        <a:spcAft>
                          <a:spcPts val="0"/>
                        </a:spcAft>
                        <a:buClr>
                          <a:schemeClr val="dk1"/>
                        </a:buClr>
                        <a:buSzPts val="1200"/>
                        <a:buFont typeface="Raleway"/>
                        <a:buNone/>
                      </a:pPr>
                      <a:r>
                        <a:rPr lang="en" sz="1200"/>
                        <a:t>font-family</a:t>
                      </a:r>
                      <a:endParaRPr sz="1200"/>
                    </a:p>
                  </a:txBody>
                  <a:tcPr marT="91425" marB="91425" marR="91425" marL="91425">
                    <a:solidFill>
                      <a:srgbClr val="000000">
                        <a:alpha val="7310"/>
                      </a:srgbClr>
                    </a:solidFill>
                  </a:tcPr>
                </a:tc>
                <a:tc>
                  <a:txBody>
                    <a:bodyPr/>
                    <a:lstStyle/>
                    <a:p>
                      <a:pPr indent="0" lvl="0" marL="0" rtl="0" algn="ctr">
                        <a:spcBef>
                          <a:spcPts val="0"/>
                        </a:spcBef>
                        <a:spcAft>
                          <a:spcPts val="0"/>
                        </a:spcAft>
                        <a:buClr>
                          <a:srgbClr val="D68200"/>
                        </a:buClr>
                        <a:buSzPts val="1200"/>
                        <a:buFont typeface="Raleway Light"/>
                        <a:buNone/>
                      </a:pPr>
                      <a:r>
                        <a:rPr lang="en" sz="1200">
                          <a:solidFill>
                            <a:srgbClr val="D68200"/>
                          </a:solidFill>
                          <a:latin typeface="Raleway Light"/>
                          <a:ea typeface="Raleway Light"/>
                          <a:cs typeface="Raleway Light"/>
                          <a:sym typeface="Raleway Light"/>
                        </a:rPr>
                        <a:t>font-family: Times;</a:t>
                      </a:r>
                      <a:r>
                        <a:rPr lang="en" sz="1200">
                          <a:solidFill>
                            <a:schemeClr val="dk1"/>
                          </a:solidFill>
                          <a:latin typeface="Raleway"/>
                          <a:ea typeface="Raleway"/>
                          <a:cs typeface="Raleway"/>
                          <a:sym typeface="Raleway"/>
                        </a:rPr>
                        <a:t>  / </a:t>
                      </a:r>
                      <a:r>
                        <a:rPr lang="en" sz="1200">
                          <a:solidFill>
                            <a:srgbClr val="D68200"/>
                          </a:solidFill>
                          <a:latin typeface="Raleway Light"/>
                          <a:ea typeface="Raleway Light"/>
                          <a:cs typeface="Raleway Light"/>
                          <a:sym typeface="Raleway Light"/>
                        </a:rPr>
                        <a:t>font-family: Impact, Verdana, "Arial Black";</a:t>
                      </a:r>
                      <a:r>
                        <a:rPr lang="en" sz="1200">
                          <a:solidFill>
                            <a:schemeClr val="dk1"/>
                          </a:solidFill>
                          <a:latin typeface="Raleway"/>
                          <a:ea typeface="Raleway"/>
                          <a:cs typeface="Raleway"/>
                          <a:sym typeface="Raleway"/>
                        </a:rPr>
                        <a:t> </a:t>
                      </a:r>
                      <a:endParaRPr sz="1200"/>
                    </a:p>
                  </a:txBody>
                  <a:tcPr marT="91425" marB="91425" marR="91425" marL="91425">
                    <a:solidFill>
                      <a:srgbClr val="000000">
                        <a:alpha val="7310"/>
                      </a:srgbClr>
                    </a:solidFill>
                  </a:tcPr>
                </a:tc>
              </a:tr>
              <a:tr h="380725">
                <a:tc>
                  <a:txBody>
                    <a:bodyPr/>
                    <a:lstStyle/>
                    <a:p>
                      <a:pPr indent="0" lvl="0" marL="0" rtl="0" algn="ctr">
                        <a:lnSpc>
                          <a:spcPct val="115000"/>
                        </a:lnSpc>
                        <a:spcBef>
                          <a:spcPts val="0"/>
                        </a:spcBef>
                        <a:spcAft>
                          <a:spcPts val="0"/>
                        </a:spcAft>
                        <a:buNone/>
                      </a:pPr>
                      <a:r>
                        <a:rPr lang="en" sz="1200"/>
                        <a:t>Taille texte</a:t>
                      </a:r>
                      <a:endParaRPr sz="1200"/>
                    </a:p>
                  </a:txBody>
                  <a:tcPr marT="91425" marB="91425" marR="91425" marL="91425" anchor="ctr">
                    <a:solidFill>
                      <a:srgbClr val="000000">
                        <a:alpha val="7310"/>
                      </a:srgbClr>
                    </a:solidFill>
                  </a:tcPr>
                </a:tc>
                <a:tc>
                  <a:txBody>
                    <a:bodyPr/>
                    <a:lstStyle/>
                    <a:p>
                      <a:pPr indent="0" lvl="0" marL="0" rtl="0" algn="ctr">
                        <a:spcBef>
                          <a:spcPts val="0"/>
                        </a:spcBef>
                        <a:spcAft>
                          <a:spcPts val="0"/>
                        </a:spcAft>
                        <a:buClr>
                          <a:schemeClr val="dk1"/>
                        </a:buClr>
                        <a:buSzPts val="1200"/>
                        <a:buFont typeface="Raleway"/>
                        <a:buNone/>
                      </a:pPr>
                      <a:r>
                        <a:rPr lang="en" sz="1200"/>
                        <a:t>font-size</a:t>
                      </a:r>
                      <a:endParaRPr sz="1200"/>
                    </a:p>
                  </a:txBody>
                  <a:tcPr marT="91425" marB="91425" marR="91425" marL="91425" anchor="ctr">
                    <a:solidFill>
                      <a:srgbClr val="000000">
                        <a:alpha val="7310"/>
                      </a:srgbClr>
                    </a:solidFill>
                  </a:tcPr>
                </a:tc>
                <a:tc>
                  <a:txBody>
                    <a:bodyPr/>
                    <a:lstStyle/>
                    <a:p>
                      <a:pPr indent="0" lvl="0" marL="0" rtl="0" algn="ctr">
                        <a:spcBef>
                          <a:spcPts val="0"/>
                        </a:spcBef>
                        <a:spcAft>
                          <a:spcPts val="0"/>
                        </a:spcAft>
                        <a:buClr>
                          <a:srgbClr val="D68200"/>
                        </a:buClr>
                        <a:buSzPts val="1200"/>
                        <a:buFont typeface="Raleway Light"/>
                        <a:buNone/>
                      </a:pPr>
                      <a:r>
                        <a:rPr lang="en" sz="1200">
                          <a:solidFill>
                            <a:srgbClr val="D68200"/>
                          </a:solidFill>
                          <a:latin typeface="Raleway Light"/>
                          <a:ea typeface="Raleway Light"/>
                          <a:cs typeface="Raleway Light"/>
                          <a:sym typeface="Raleway Light"/>
                        </a:rPr>
                        <a:t>font-size: 15px; </a:t>
                      </a:r>
                      <a:r>
                        <a:rPr lang="en" sz="1200">
                          <a:solidFill>
                            <a:schemeClr val="dk1"/>
                          </a:solidFill>
                          <a:latin typeface="Raleway"/>
                          <a:ea typeface="Raleway"/>
                          <a:cs typeface="Raleway"/>
                          <a:sym typeface="Raleway"/>
                        </a:rPr>
                        <a:t>/ </a:t>
                      </a:r>
                      <a:r>
                        <a:rPr lang="en" sz="1200">
                          <a:solidFill>
                            <a:srgbClr val="D68200"/>
                          </a:solidFill>
                          <a:latin typeface="Raleway Light"/>
                          <a:ea typeface="Raleway Light"/>
                          <a:cs typeface="Raleway Light"/>
                          <a:sym typeface="Raleway Light"/>
                        </a:rPr>
                        <a:t>font-size: small </a:t>
                      </a:r>
                      <a:r>
                        <a:rPr lang="en" sz="1200">
                          <a:solidFill>
                            <a:schemeClr val="dk1"/>
                          </a:solidFill>
                          <a:latin typeface="Raleway"/>
                          <a:ea typeface="Raleway"/>
                          <a:cs typeface="Raleway"/>
                          <a:sym typeface="Raleway"/>
                        </a:rPr>
                        <a:t>/ </a:t>
                      </a:r>
                      <a:r>
                        <a:rPr lang="en" sz="1200">
                          <a:solidFill>
                            <a:srgbClr val="D68200"/>
                          </a:solidFill>
                          <a:latin typeface="Raleway Light"/>
                          <a:ea typeface="Raleway Light"/>
                          <a:cs typeface="Raleway Light"/>
                          <a:sym typeface="Raleway Light"/>
                        </a:rPr>
                        <a:t>font-size: 1,5em; </a:t>
                      </a:r>
                      <a:endParaRPr sz="1200"/>
                    </a:p>
                  </a:txBody>
                  <a:tcPr marT="91425" marB="91425" marR="91425" marL="91425">
                    <a:solidFill>
                      <a:srgbClr val="000000">
                        <a:alpha val="7310"/>
                      </a:srgbClr>
                    </a:solidFill>
                  </a:tcPr>
                </a:tc>
              </a:tr>
              <a:tr h="584050">
                <a:tc>
                  <a:txBody>
                    <a:bodyPr/>
                    <a:lstStyle/>
                    <a:p>
                      <a:pPr indent="0" lvl="0" marL="0" rtl="0" algn="ctr">
                        <a:lnSpc>
                          <a:spcPct val="115000"/>
                        </a:lnSpc>
                        <a:spcBef>
                          <a:spcPts val="0"/>
                        </a:spcBef>
                        <a:spcAft>
                          <a:spcPts val="0"/>
                        </a:spcAft>
                        <a:buNone/>
                      </a:pPr>
                      <a:r>
                        <a:rPr lang="en" sz="1200"/>
                        <a:t>Styles de police</a:t>
                      </a:r>
                      <a:endParaRPr sz="1200"/>
                    </a:p>
                  </a:txBody>
                  <a:tcPr marT="91425" marB="91425" marR="91425" marL="91425" anchor="ctr">
                    <a:solidFill>
                      <a:srgbClr val="000000">
                        <a:alpha val="7310"/>
                      </a:srgbClr>
                    </a:solidFill>
                  </a:tcPr>
                </a:tc>
                <a:tc>
                  <a:txBody>
                    <a:bodyPr/>
                    <a:lstStyle/>
                    <a:p>
                      <a:pPr indent="0" lvl="0" marL="0" rtl="0" algn="ctr">
                        <a:spcBef>
                          <a:spcPts val="0"/>
                        </a:spcBef>
                        <a:spcAft>
                          <a:spcPts val="0"/>
                        </a:spcAft>
                        <a:buClr>
                          <a:schemeClr val="dk1"/>
                        </a:buClr>
                        <a:buSzPts val="1200"/>
                        <a:buFont typeface="Raleway"/>
                        <a:buNone/>
                      </a:pPr>
                      <a:r>
                        <a:rPr lang="en" sz="1200"/>
                        <a:t>font-style</a:t>
                      </a:r>
                      <a:endParaRPr sz="1200"/>
                    </a:p>
                    <a:p>
                      <a:pPr indent="0" lvl="0" marL="0" rtl="0" algn="ctr">
                        <a:spcBef>
                          <a:spcPts val="0"/>
                        </a:spcBef>
                        <a:spcAft>
                          <a:spcPts val="0"/>
                        </a:spcAft>
                        <a:buClr>
                          <a:schemeClr val="dk1"/>
                        </a:buClr>
                        <a:buSzPts val="1200"/>
                        <a:buFont typeface="Raleway"/>
                        <a:buNone/>
                      </a:pPr>
                      <a:r>
                        <a:rPr lang="en" sz="1200"/>
                        <a:t>font-weight …</a:t>
                      </a:r>
                      <a:endParaRPr sz="1200"/>
                    </a:p>
                  </a:txBody>
                  <a:tcPr marT="91425" marB="91425" marR="91425" marL="91425">
                    <a:solidFill>
                      <a:srgbClr val="000000">
                        <a:alpha val="7310"/>
                      </a:srgbClr>
                    </a:solidFill>
                  </a:tcPr>
                </a:tc>
                <a:tc>
                  <a:txBody>
                    <a:bodyPr/>
                    <a:lstStyle/>
                    <a:p>
                      <a:pPr indent="0" lvl="0" marL="0" rtl="0" algn="ctr">
                        <a:spcBef>
                          <a:spcPts val="0"/>
                        </a:spcBef>
                        <a:spcAft>
                          <a:spcPts val="0"/>
                        </a:spcAft>
                        <a:buClr>
                          <a:srgbClr val="D68200"/>
                        </a:buClr>
                        <a:buSzPts val="1200"/>
                        <a:buFont typeface="Raleway Light"/>
                        <a:buNone/>
                      </a:pPr>
                      <a:r>
                        <a:rPr lang="en" sz="1200">
                          <a:solidFill>
                            <a:srgbClr val="D68200"/>
                          </a:solidFill>
                          <a:latin typeface="Raleway Light"/>
                          <a:ea typeface="Raleway Light"/>
                          <a:cs typeface="Raleway Light"/>
                          <a:sym typeface="Raleway Light"/>
                        </a:rPr>
                        <a:t>font-style: italic;</a:t>
                      </a:r>
                      <a:endParaRPr sz="1200">
                        <a:solidFill>
                          <a:schemeClr val="dk1"/>
                        </a:solidFill>
                        <a:latin typeface="Raleway"/>
                        <a:ea typeface="Raleway"/>
                        <a:cs typeface="Raleway"/>
                        <a:sym typeface="Raleway"/>
                      </a:endParaRPr>
                    </a:p>
                    <a:p>
                      <a:pPr indent="0" lvl="0" marL="0" rtl="0" algn="ctr">
                        <a:spcBef>
                          <a:spcPts val="0"/>
                        </a:spcBef>
                        <a:spcAft>
                          <a:spcPts val="0"/>
                        </a:spcAft>
                        <a:buClr>
                          <a:srgbClr val="D68200"/>
                        </a:buClr>
                        <a:buSzPts val="1200"/>
                        <a:buFont typeface="Raleway Light"/>
                        <a:buNone/>
                      </a:pPr>
                      <a:r>
                        <a:rPr lang="en" sz="1200">
                          <a:solidFill>
                            <a:srgbClr val="D68200"/>
                          </a:solidFill>
                          <a:latin typeface="Raleway Light"/>
                          <a:ea typeface="Raleway Light"/>
                          <a:cs typeface="Raleway Light"/>
                          <a:sym typeface="Raleway Light"/>
                        </a:rPr>
                        <a:t>font-weight: bold;</a:t>
                      </a:r>
                      <a:r>
                        <a:rPr lang="en" sz="1200">
                          <a:solidFill>
                            <a:schemeClr val="dk1"/>
                          </a:solidFill>
                          <a:latin typeface="Raleway"/>
                          <a:ea typeface="Raleway"/>
                          <a:cs typeface="Raleway"/>
                          <a:sym typeface="Raleway"/>
                        </a:rPr>
                        <a:t> / </a:t>
                      </a:r>
                      <a:r>
                        <a:rPr lang="en" sz="1200">
                          <a:solidFill>
                            <a:srgbClr val="D68200"/>
                          </a:solidFill>
                          <a:latin typeface="Raleway Light"/>
                          <a:ea typeface="Raleway Light"/>
                          <a:cs typeface="Raleway Light"/>
                          <a:sym typeface="Raleway Light"/>
                        </a:rPr>
                        <a:t>text-decoration: underline;</a:t>
                      </a:r>
                      <a:endParaRPr sz="1200"/>
                    </a:p>
                  </a:txBody>
                  <a:tcPr marT="91425" marB="91425" marR="91425" marL="91425">
                    <a:solidFill>
                      <a:srgbClr val="000000">
                        <a:alpha val="7310"/>
                      </a:srgbClr>
                    </a:solidFill>
                  </a:tcPr>
                </a:tc>
              </a:tr>
              <a:tr h="584050">
                <a:tc>
                  <a:txBody>
                    <a:bodyPr/>
                    <a:lstStyle/>
                    <a:p>
                      <a:pPr indent="0" lvl="0" marL="0" rtl="0" algn="ctr">
                        <a:lnSpc>
                          <a:spcPct val="115000"/>
                        </a:lnSpc>
                        <a:spcBef>
                          <a:spcPts val="0"/>
                        </a:spcBef>
                        <a:spcAft>
                          <a:spcPts val="0"/>
                        </a:spcAft>
                        <a:buNone/>
                      </a:pPr>
                      <a:r>
                        <a:rPr lang="en" sz="1200"/>
                        <a:t>Alignement</a:t>
                      </a:r>
                      <a:endParaRPr sz="1200"/>
                    </a:p>
                  </a:txBody>
                  <a:tcPr marT="91425" marB="91425" marR="91425" marL="91425" anchor="ctr">
                    <a:solidFill>
                      <a:srgbClr val="000000">
                        <a:alpha val="7310"/>
                      </a:srgbClr>
                    </a:solidFill>
                  </a:tcPr>
                </a:tc>
                <a:tc>
                  <a:txBody>
                    <a:bodyPr/>
                    <a:lstStyle/>
                    <a:p>
                      <a:pPr indent="0" lvl="0" marL="0" marR="0" rtl="0" algn="ctr">
                        <a:lnSpc>
                          <a:spcPct val="100000"/>
                        </a:lnSpc>
                        <a:spcBef>
                          <a:spcPts val="0"/>
                        </a:spcBef>
                        <a:spcAft>
                          <a:spcPts val="0"/>
                        </a:spcAft>
                        <a:buNone/>
                      </a:pPr>
                      <a:r>
                        <a:rPr lang="en" sz="1200"/>
                        <a:t>text-align</a:t>
                      </a:r>
                      <a:endParaRPr sz="1200"/>
                    </a:p>
                  </a:txBody>
                  <a:tcPr marT="91425" marB="91425" marR="91425" marL="91425">
                    <a:solidFill>
                      <a:srgbClr val="000000">
                        <a:alpha val="7310"/>
                      </a:srgbClr>
                    </a:solidFill>
                  </a:tcPr>
                </a:tc>
                <a:tc>
                  <a:txBody>
                    <a:bodyPr/>
                    <a:lstStyle/>
                    <a:p>
                      <a:pPr indent="0" lvl="0" marL="0" rtl="0" algn="ctr">
                        <a:spcBef>
                          <a:spcPts val="0"/>
                        </a:spcBef>
                        <a:spcAft>
                          <a:spcPts val="0"/>
                        </a:spcAft>
                        <a:buClr>
                          <a:srgbClr val="D68200"/>
                        </a:buClr>
                        <a:buSzPts val="1200"/>
                        <a:buFont typeface="Raleway Light"/>
                        <a:buNone/>
                      </a:pPr>
                      <a:r>
                        <a:rPr lang="en" sz="1200">
                          <a:solidFill>
                            <a:srgbClr val="D68200"/>
                          </a:solidFill>
                          <a:latin typeface="Raleway Light"/>
                          <a:ea typeface="Raleway Light"/>
                          <a:cs typeface="Raleway Light"/>
                          <a:sym typeface="Raleway Light"/>
                        </a:rPr>
                        <a:t>text-align: center;</a:t>
                      </a:r>
                      <a:r>
                        <a:rPr lang="en" sz="1200">
                          <a:solidFill>
                            <a:schemeClr val="dk1"/>
                          </a:solidFill>
                          <a:latin typeface="Raleway"/>
                          <a:ea typeface="Raleway"/>
                          <a:cs typeface="Raleway"/>
                          <a:sym typeface="Raleway"/>
                        </a:rPr>
                        <a:t>  / </a:t>
                      </a:r>
                      <a:r>
                        <a:rPr lang="en" sz="1200">
                          <a:solidFill>
                            <a:srgbClr val="D68200"/>
                          </a:solidFill>
                          <a:latin typeface="Raleway Light"/>
                          <a:ea typeface="Raleway Light"/>
                          <a:cs typeface="Raleway Light"/>
                          <a:sym typeface="Raleway Light"/>
                        </a:rPr>
                        <a:t>text-align: right</a:t>
                      </a:r>
                      <a:r>
                        <a:rPr lang="en" sz="1200">
                          <a:solidFill>
                            <a:schemeClr val="dk1"/>
                          </a:solidFill>
                          <a:latin typeface="Raleway"/>
                          <a:ea typeface="Raleway"/>
                          <a:cs typeface="Raleway"/>
                          <a:sym typeface="Raleway"/>
                        </a:rPr>
                        <a:t> / </a:t>
                      </a:r>
                      <a:r>
                        <a:rPr lang="en" sz="1200">
                          <a:solidFill>
                            <a:srgbClr val="D68200"/>
                          </a:solidFill>
                          <a:latin typeface="Raleway Light"/>
                          <a:ea typeface="Raleway Light"/>
                          <a:cs typeface="Raleway Light"/>
                          <a:sym typeface="Raleway Light"/>
                        </a:rPr>
                        <a:t>text-align: justify</a:t>
                      </a:r>
                      <a:endParaRPr sz="1200"/>
                    </a:p>
                  </a:txBody>
                  <a:tcPr marT="91425" marB="91425" marR="91425" marL="91425">
                    <a:solidFill>
                      <a:srgbClr val="000000">
                        <a:alpha val="7310"/>
                      </a:srgbClr>
                    </a:solidFill>
                  </a:tcPr>
                </a:tc>
              </a:tr>
              <a:tr h="704200">
                <a:tc>
                  <a:txBody>
                    <a:bodyPr/>
                    <a:lstStyle/>
                    <a:p>
                      <a:pPr indent="0" lvl="0" marL="0" rtl="0" algn="ctr">
                        <a:lnSpc>
                          <a:spcPct val="115000"/>
                        </a:lnSpc>
                        <a:spcBef>
                          <a:spcPts val="0"/>
                        </a:spcBef>
                        <a:spcAft>
                          <a:spcPts val="0"/>
                        </a:spcAft>
                        <a:buNone/>
                      </a:pPr>
                      <a:r>
                        <a:rPr lang="en" sz="1200"/>
                        <a:t>Marges </a:t>
                      </a:r>
                      <a:endParaRPr sz="1200"/>
                    </a:p>
                  </a:txBody>
                  <a:tcPr marT="91425" marB="91425" marR="91425" marL="91425" anchor="ctr">
                    <a:solidFill>
                      <a:srgbClr val="000000">
                        <a:alpha val="7310"/>
                      </a:srgbClr>
                    </a:solidFill>
                  </a:tcPr>
                </a:tc>
                <a:tc>
                  <a:txBody>
                    <a:bodyPr/>
                    <a:lstStyle/>
                    <a:p>
                      <a:pPr indent="0" lvl="0" marL="0" marR="0" rtl="0" algn="ctr">
                        <a:lnSpc>
                          <a:spcPct val="100000"/>
                        </a:lnSpc>
                        <a:spcBef>
                          <a:spcPts val="0"/>
                        </a:spcBef>
                        <a:spcAft>
                          <a:spcPts val="0"/>
                        </a:spcAft>
                        <a:buNone/>
                      </a:pPr>
                      <a:r>
                        <a:rPr lang="en" sz="1200"/>
                        <a:t>margin</a:t>
                      </a:r>
                      <a:endParaRPr sz="1200"/>
                    </a:p>
                    <a:p>
                      <a:pPr indent="0" lvl="0" marL="0" marR="0" rtl="0" algn="ctr">
                        <a:lnSpc>
                          <a:spcPct val="100000"/>
                        </a:lnSpc>
                        <a:spcBef>
                          <a:spcPts val="0"/>
                        </a:spcBef>
                        <a:spcAft>
                          <a:spcPts val="0"/>
                        </a:spcAft>
                        <a:buNone/>
                      </a:pPr>
                      <a:r>
                        <a:rPr lang="en" sz="1200"/>
                        <a:t>padding</a:t>
                      </a:r>
                      <a:endParaRPr sz="1200"/>
                    </a:p>
                  </a:txBody>
                  <a:tcPr marT="91425" marB="91425" marR="91425" marL="91425">
                    <a:solidFill>
                      <a:srgbClr val="000000">
                        <a:alpha val="7310"/>
                      </a:srgbClr>
                    </a:solidFill>
                  </a:tcPr>
                </a:tc>
                <a:tc>
                  <a:txBody>
                    <a:bodyPr/>
                    <a:lstStyle/>
                    <a:p>
                      <a:pPr indent="0" lvl="0" marL="0" rtl="0" algn="ctr">
                        <a:spcBef>
                          <a:spcPts val="0"/>
                        </a:spcBef>
                        <a:spcAft>
                          <a:spcPts val="0"/>
                        </a:spcAft>
                        <a:buClr>
                          <a:schemeClr val="dk1"/>
                        </a:buClr>
                        <a:buFont typeface="Arial"/>
                        <a:buNone/>
                      </a:pPr>
                      <a:r>
                        <a:rPr lang="en" sz="1200">
                          <a:solidFill>
                            <a:srgbClr val="D68200"/>
                          </a:solidFill>
                          <a:latin typeface="Raleway Light"/>
                          <a:ea typeface="Raleway Light"/>
                          <a:cs typeface="Raleway Light"/>
                          <a:sym typeface="Raleway Light"/>
                        </a:rPr>
                        <a:t>margin: 5px 5px 5px 5px;</a:t>
                      </a:r>
                      <a:r>
                        <a:rPr lang="en" sz="1200">
                          <a:solidFill>
                            <a:schemeClr val="dk1"/>
                          </a:solidFill>
                          <a:latin typeface="Raleway"/>
                          <a:ea typeface="Raleway"/>
                          <a:cs typeface="Raleway"/>
                          <a:sym typeface="Raleway"/>
                        </a:rPr>
                        <a:t>  / </a:t>
                      </a:r>
                      <a:r>
                        <a:rPr lang="en" sz="1200">
                          <a:solidFill>
                            <a:srgbClr val="D68200"/>
                          </a:solidFill>
                          <a:latin typeface="Raleway Light"/>
                          <a:ea typeface="Raleway Light"/>
                          <a:cs typeface="Raleway Light"/>
                          <a:sym typeface="Raleway Light"/>
                        </a:rPr>
                        <a:t>margin-top: 10px;</a:t>
                      </a:r>
                      <a:r>
                        <a:rPr lang="en" sz="1200">
                          <a:solidFill>
                            <a:schemeClr val="dk1"/>
                          </a:solidFill>
                          <a:latin typeface="Raleway"/>
                          <a:ea typeface="Raleway"/>
                          <a:cs typeface="Raleway"/>
                          <a:sym typeface="Raleway"/>
                        </a:rPr>
                        <a:t> / </a:t>
                      </a:r>
                      <a:r>
                        <a:rPr lang="en" sz="1200">
                          <a:solidFill>
                            <a:srgbClr val="D68200"/>
                          </a:solidFill>
                          <a:latin typeface="Raleway Light"/>
                          <a:ea typeface="Raleway Light"/>
                          <a:cs typeface="Raleway Light"/>
                          <a:sym typeface="Raleway Light"/>
                        </a:rPr>
                        <a:t>margin-bottom: 30px; </a:t>
                      </a:r>
                      <a:r>
                        <a:rPr lang="en" sz="1200">
                          <a:solidFill>
                            <a:schemeClr val="dk1"/>
                          </a:solidFill>
                          <a:latin typeface="Raleway"/>
                          <a:ea typeface="Raleway"/>
                          <a:cs typeface="Raleway"/>
                          <a:sym typeface="Raleway"/>
                        </a:rPr>
                        <a:t>/ </a:t>
                      </a:r>
                      <a:r>
                        <a:rPr lang="en" sz="1200">
                          <a:solidFill>
                            <a:srgbClr val="D68200"/>
                          </a:solidFill>
                          <a:latin typeface="Raleway Light"/>
                          <a:ea typeface="Raleway Light"/>
                          <a:cs typeface="Raleway Light"/>
                          <a:sym typeface="Raleway Light"/>
                        </a:rPr>
                        <a:t>padding: 10px;</a:t>
                      </a:r>
                      <a:r>
                        <a:rPr lang="en" sz="1200">
                          <a:solidFill>
                            <a:schemeClr val="dk1"/>
                          </a:solidFill>
                          <a:latin typeface="Raleway"/>
                          <a:ea typeface="Raleway"/>
                          <a:cs typeface="Raleway"/>
                          <a:sym typeface="Raleway"/>
                        </a:rPr>
                        <a:t>  / </a:t>
                      </a:r>
                      <a:r>
                        <a:rPr lang="en" sz="1200">
                          <a:solidFill>
                            <a:srgbClr val="D68200"/>
                          </a:solidFill>
                          <a:latin typeface="Raleway Light"/>
                          <a:ea typeface="Raleway Light"/>
                          <a:cs typeface="Raleway Light"/>
                          <a:sym typeface="Raleway Light"/>
                        </a:rPr>
                        <a:t>padding-left: 15px</a:t>
                      </a:r>
                      <a:endParaRPr sz="1200">
                        <a:solidFill>
                          <a:schemeClr val="dk1"/>
                        </a:solidFill>
                        <a:latin typeface="Raleway"/>
                        <a:ea typeface="Raleway"/>
                        <a:cs typeface="Raleway"/>
                        <a:sym typeface="Raleway"/>
                      </a:endParaRPr>
                    </a:p>
                  </a:txBody>
                  <a:tcPr marT="91425" marB="91425" marR="91425" marL="91425">
                    <a:solidFill>
                      <a:srgbClr val="000000">
                        <a:alpha val="7310"/>
                      </a:srgbClr>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78" name="Shape 278"/>
        <p:cNvGrpSpPr/>
        <p:nvPr/>
      </p:nvGrpSpPr>
      <p:grpSpPr>
        <a:xfrm>
          <a:off x="0" y="0"/>
          <a:ext cx="0" cy="0"/>
          <a:chOff x="0" y="0"/>
          <a:chExt cx="0" cy="0"/>
        </a:xfrm>
      </p:grpSpPr>
      <p:sp>
        <p:nvSpPr>
          <p:cNvPr id="279" name="Google Shape;279;p37"/>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Quelques exemples </a:t>
            </a:r>
            <a:r>
              <a:rPr lang="en" sz="2400">
                <a:solidFill>
                  <a:srgbClr val="000000"/>
                </a:solidFill>
                <a:latin typeface="Roboto"/>
                <a:ea typeface="Roboto"/>
                <a:cs typeface="Roboto"/>
                <a:sym typeface="Roboto"/>
              </a:rPr>
              <a:t>de </a:t>
            </a:r>
            <a:r>
              <a:rPr lang="en" sz="2400">
                <a:solidFill>
                  <a:srgbClr val="E2001A"/>
                </a:solidFill>
                <a:latin typeface="Roboto"/>
                <a:ea typeface="Roboto"/>
                <a:cs typeface="Roboto"/>
                <a:sym typeface="Roboto"/>
              </a:rPr>
              <a:t>propriété</a:t>
            </a:r>
            <a:endParaRPr sz="2400">
              <a:solidFill>
                <a:srgbClr val="E2001A"/>
              </a:solidFill>
              <a:latin typeface="Roboto"/>
              <a:ea typeface="Roboto"/>
              <a:cs typeface="Roboto"/>
              <a:sym typeface="Roboto"/>
            </a:endParaRPr>
          </a:p>
        </p:txBody>
      </p:sp>
      <p:sp>
        <p:nvSpPr>
          <p:cNvPr id="280" name="Google Shape;280;p37"/>
          <p:cNvSpPr txBox="1"/>
          <p:nvPr/>
        </p:nvSpPr>
        <p:spPr>
          <a:xfrm>
            <a:off x="782225" y="1163475"/>
            <a:ext cx="6389100" cy="1076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100">
              <a:solidFill>
                <a:srgbClr val="434343"/>
              </a:solidFill>
              <a:latin typeface="Karla"/>
              <a:ea typeface="Karla"/>
              <a:cs typeface="Karla"/>
              <a:sym typeface="Karla"/>
            </a:endParaRPr>
          </a:p>
        </p:txBody>
      </p:sp>
      <p:sp>
        <p:nvSpPr>
          <p:cNvPr id="281" name="Google Shape;281;p3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2" name="Google Shape;282;p37"/>
          <p:cNvPicPr preferRelativeResize="0"/>
          <p:nvPr/>
        </p:nvPicPr>
        <p:blipFill>
          <a:blip r:embed="rId3">
            <a:alphaModFix/>
          </a:blip>
          <a:stretch>
            <a:fillRect/>
          </a:stretch>
        </p:blipFill>
        <p:spPr>
          <a:xfrm>
            <a:off x="653025" y="603725"/>
            <a:ext cx="645550" cy="645550"/>
          </a:xfrm>
          <a:prstGeom prst="rect">
            <a:avLst/>
          </a:prstGeom>
          <a:noFill/>
          <a:ln>
            <a:noFill/>
          </a:ln>
        </p:spPr>
      </p:pic>
      <p:graphicFrame>
        <p:nvGraphicFramePr>
          <p:cNvPr id="283" name="Google Shape;283;p37"/>
          <p:cNvGraphicFramePr/>
          <p:nvPr/>
        </p:nvGraphicFramePr>
        <p:xfrm>
          <a:off x="653025" y="1766800"/>
          <a:ext cx="3000000" cy="3000000"/>
        </p:xfrm>
        <a:graphic>
          <a:graphicData uri="http://schemas.openxmlformats.org/drawingml/2006/table">
            <a:tbl>
              <a:tblPr>
                <a:noFill/>
                <a:tableStyleId>{634ADC11-DFB4-4F6E-B9AF-4D4191981A0D}</a:tableStyleId>
              </a:tblPr>
              <a:tblGrid>
                <a:gridCol w="1411875"/>
                <a:gridCol w="1205600"/>
                <a:gridCol w="3992525"/>
              </a:tblGrid>
              <a:tr h="242400">
                <a:tc>
                  <a:txBody>
                    <a:bodyPr/>
                    <a:lstStyle/>
                    <a:p>
                      <a:pPr indent="0" lvl="0" marL="0" rtl="0" algn="ctr">
                        <a:lnSpc>
                          <a:spcPct val="115000"/>
                        </a:lnSpc>
                        <a:spcBef>
                          <a:spcPts val="0"/>
                        </a:spcBef>
                        <a:spcAft>
                          <a:spcPts val="0"/>
                        </a:spcAft>
                        <a:buNone/>
                      </a:pPr>
                      <a:r>
                        <a:rPr b="1" lang="en" sz="1200"/>
                        <a:t>Propriété</a:t>
                      </a:r>
                      <a:endParaRPr b="1" sz="1200"/>
                    </a:p>
                  </a:txBody>
                  <a:tcPr marT="91425" marB="91425" marR="91425" marL="91425">
                    <a:solidFill>
                      <a:srgbClr val="F3F3F3"/>
                    </a:solidFill>
                  </a:tcPr>
                </a:tc>
                <a:tc>
                  <a:txBody>
                    <a:bodyPr/>
                    <a:lstStyle/>
                    <a:p>
                      <a:pPr indent="0" lvl="0" marL="0" rtl="0" algn="ctr">
                        <a:lnSpc>
                          <a:spcPct val="115000"/>
                        </a:lnSpc>
                        <a:spcBef>
                          <a:spcPts val="0"/>
                        </a:spcBef>
                        <a:spcAft>
                          <a:spcPts val="0"/>
                        </a:spcAft>
                        <a:buNone/>
                      </a:pPr>
                      <a:r>
                        <a:rPr b="1" lang="en" sz="1200"/>
                        <a:t>Syntaxe</a:t>
                      </a:r>
                      <a:endParaRPr b="1" sz="1200"/>
                    </a:p>
                  </a:txBody>
                  <a:tcPr marT="91425" marB="91425" marR="91425" marL="91425">
                    <a:solidFill>
                      <a:srgbClr val="F3F3F3"/>
                    </a:solidFill>
                  </a:tcPr>
                </a:tc>
                <a:tc>
                  <a:txBody>
                    <a:bodyPr/>
                    <a:lstStyle/>
                    <a:p>
                      <a:pPr indent="0" lvl="0" marL="0" rtl="0" algn="ctr">
                        <a:lnSpc>
                          <a:spcPct val="115000"/>
                        </a:lnSpc>
                        <a:spcBef>
                          <a:spcPts val="0"/>
                        </a:spcBef>
                        <a:spcAft>
                          <a:spcPts val="0"/>
                        </a:spcAft>
                        <a:buNone/>
                      </a:pPr>
                      <a:r>
                        <a:rPr b="1" lang="en" sz="1200"/>
                        <a:t>Exemples</a:t>
                      </a:r>
                      <a:endParaRPr b="1" sz="1200"/>
                    </a:p>
                  </a:txBody>
                  <a:tcPr marT="91425" marB="91425" marR="91425" marL="91425">
                    <a:solidFill>
                      <a:srgbClr val="F3F3F3"/>
                    </a:solidFill>
                  </a:tcPr>
                </a:tc>
              </a:tr>
              <a:tr h="231675">
                <a:tc>
                  <a:txBody>
                    <a:bodyPr/>
                    <a:lstStyle/>
                    <a:p>
                      <a:pPr indent="0" lvl="0" marL="0" rtl="0" algn="ctr">
                        <a:lnSpc>
                          <a:spcPct val="115000"/>
                        </a:lnSpc>
                        <a:spcBef>
                          <a:spcPts val="0"/>
                        </a:spcBef>
                        <a:spcAft>
                          <a:spcPts val="0"/>
                        </a:spcAft>
                        <a:buNone/>
                      </a:pPr>
                      <a:r>
                        <a:rPr lang="en" sz="1200"/>
                        <a:t>Bordure</a:t>
                      </a:r>
                      <a:endParaRPr sz="1200"/>
                    </a:p>
                  </a:txBody>
                  <a:tcPr marT="91425" marB="91425" marR="91425" marL="91425" anchor="ctr">
                    <a:solidFill>
                      <a:srgbClr val="000000">
                        <a:alpha val="7310"/>
                      </a:srgbClr>
                    </a:solidFill>
                  </a:tcPr>
                </a:tc>
                <a:tc>
                  <a:txBody>
                    <a:bodyPr/>
                    <a:lstStyle/>
                    <a:p>
                      <a:pPr indent="0" lvl="0" marL="0" rtl="0" algn="ctr">
                        <a:spcBef>
                          <a:spcPts val="0"/>
                        </a:spcBef>
                        <a:spcAft>
                          <a:spcPts val="0"/>
                        </a:spcAft>
                        <a:buClr>
                          <a:schemeClr val="dk1"/>
                        </a:buClr>
                        <a:buFont typeface="Arial"/>
                        <a:buNone/>
                      </a:pPr>
                      <a:r>
                        <a:rPr lang="en" sz="1200"/>
                        <a:t>border</a:t>
                      </a:r>
                      <a:endParaRPr sz="1200"/>
                    </a:p>
                  </a:txBody>
                  <a:tcPr marT="91425" marB="91425" marR="91425" marL="91425">
                    <a:solidFill>
                      <a:srgbClr val="000000">
                        <a:alpha val="7310"/>
                      </a:srgbClr>
                    </a:solidFill>
                  </a:tcPr>
                </a:tc>
                <a:tc>
                  <a:txBody>
                    <a:bodyPr/>
                    <a:lstStyle/>
                    <a:p>
                      <a:pPr indent="0" lvl="0" marL="0" rtl="0" algn="ctr">
                        <a:spcBef>
                          <a:spcPts val="0"/>
                        </a:spcBef>
                        <a:spcAft>
                          <a:spcPts val="0"/>
                        </a:spcAft>
                        <a:buClr>
                          <a:schemeClr val="dk1"/>
                        </a:buClr>
                        <a:buFont typeface="Arial"/>
                        <a:buNone/>
                      </a:pPr>
                      <a:r>
                        <a:rPr lang="en" sz="1200">
                          <a:solidFill>
                            <a:srgbClr val="D68200"/>
                          </a:solidFill>
                          <a:latin typeface="Raleway Light"/>
                          <a:ea typeface="Raleway Light"/>
                          <a:cs typeface="Raleway Light"/>
                          <a:sym typeface="Raleway Light"/>
                        </a:rPr>
                        <a:t>b</a:t>
                      </a:r>
                      <a:r>
                        <a:rPr lang="en" sz="1200">
                          <a:solidFill>
                            <a:srgbClr val="D68200"/>
                          </a:solidFill>
                          <a:latin typeface="Raleway Light"/>
                          <a:ea typeface="Raleway Light"/>
                          <a:cs typeface="Raleway Light"/>
                          <a:sym typeface="Raleway Light"/>
                        </a:rPr>
                        <a:t>order: 1px solid black</a:t>
                      </a:r>
                      <a:endParaRPr sz="1200"/>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200"/>
                        <a:t>Bordures arrondies</a:t>
                      </a:r>
                      <a:endParaRPr sz="1200"/>
                    </a:p>
                  </a:txBody>
                  <a:tcPr marT="91425" marB="91425" marR="91425" marL="91425" anchor="ctr">
                    <a:solidFill>
                      <a:srgbClr val="000000">
                        <a:alpha val="7310"/>
                      </a:srgbClr>
                    </a:solidFill>
                  </a:tcPr>
                </a:tc>
                <a:tc>
                  <a:txBody>
                    <a:bodyPr/>
                    <a:lstStyle/>
                    <a:p>
                      <a:pPr indent="0" lvl="0" marL="0" rtl="0" algn="ctr">
                        <a:spcBef>
                          <a:spcPts val="0"/>
                        </a:spcBef>
                        <a:spcAft>
                          <a:spcPts val="0"/>
                        </a:spcAft>
                        <a:buClr>
                          <a:schemeClr val="dk1"/>
                        </a:buClr>
                        <a:buSzPts val="1200"/>
                        <a:buFont typeface="Raleway"/>
                        <a:buNone/>
                      </a:pPr>
                      <a:r>
                        <a:rPr lang="en" sz="1200"/>
                        <a:t>border-radius</a:t>
                      </a:r>
                      <a:endParaRPr sz="1200"/>
                    </a:p>
                  </a:txBody>
                  <a:tcPr marT="91425" marB="91425" marR="91425" marL="91425">
                    <a:solidFill>
                      <a:srgbClr val="000000">
                        <a:alpha val="7310"/>
                      </a:srgbClr>
                    </a:solidFill>
                  </a:tcPr>
                </a:tc>
                <a:tc>
                  <a:txBody>
                    <a:bodyPr/>
                    <a:lstStyle/>
                    <a:p>
                      <a:pPr indent="0" lvl="0" marL="0" rtl="0" algn="ctr">
                        <a:spcBef>
                          <a:spcPts val="0"/>
                        </a:spcBef>
                        <a:spcAft>
                          <a:spcPts val="0"/>
                        </a:spcAft>
                        <a:buClr>
                          <a:srgbClr val="D68200"/>
                        </a:buClr>
                        <a:buSzPts val="1200"/>
                        <a:buFont typeface="Raleway Light"/>
                        <a:buNone/>
                      </a:pPr>
                      <a:r>
                        <a:rPr lang="en" sz="1200">
                          <a:solidFill>
                            <a:srgbClr val="D68200"/>
                          </a:solidFill>
                          <a:latin typeface="Raleway Light"/>
                          <a:ea typeface="Raleway Light"/>
                          <a:cs typeface="Raleway Light"/>
                          <a:sym typeface="Raleway Light"/>
                        </a:rPr>
                        <a:t>Border-radius: 10px</a:t>
                      </a:r>
                      <a:endParaRPr sz="1200"/>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200"/>
                        <a:t>Soulignements et autres décorations</a:t>
                      </a:r>
                      <a:endParaRPr sz="1200"/>
                    </a:p>
                  </a:txBody>
                  <a:tcPr marT="91425" marB="91425" marR="91425" marL="91425" anchor="ctr">
                    <a:solidFill>
                      <a:srgbClr val="000000">
                        <a:alpha val="7310"/>
                      </a:srgbClr>
                    </a:solidFill>
                  </a:tcPr>
                </a:tc>
                <a:tc>
                  <a:txBody>
                    <a:bodyPr/>
                    <a:lstStyle/>
                    <a:p>
                      <a:pPr indent="0" lvl="0" marL="0" rtl="0" algn="ctr">
                        <a:spcBef>
                          <a:spcPts val="0"/>
                        </a:spcBef>
                        <a:spcAft>
                          <a:spcPts val="0"/>
                        </a:spcAft>
                        <a:buClr>
                          <a:schemeClr val="dk1"/>
                        </a:buClr>
                        <a:buSzPts val="1200"/>
                        <a:buFont typeface="Raleway"/>
                        <a:buNone/>
                      </a:pPr>
                      <a:r>
                        <a:rPr lang="en" sz="1200"/>
                        <a:t>text-decoration</a:t>
                      </a:r>
                      <a:endParaRPr sz="1200"/>
                    </a:p>
                  </a:txBody>
                  <a:tcPr marT="91425" marB="91425" marR="91425" marL="91425" anchor="ctr">
                    <a:solidFill>
                      <a:srgbClr val="000000">
                        <a:alpha val="7310"/>
                      </a:srgbClr>
                    </a:solidFill>
                  </a:tcPr>
                </a:tc>
                <a:tc>
                  <a:txBody>
                    <a:bodyPr/>
                    <a:lstStyle/>
                    <a:p>
                      <a:pPr indent="0" lvl="0" marL="0" rtl="0" algn="ctr">
                        <a:spcBef>
                          <a:spcPts val="0"/>
                        </a:spcBef>
                        <a:spcAft>
                          <a:spcPts val="0"/>
                        </a:spcAft>
                        <a:buClr>
                          <a:srgbClr val="D68200"/>
                        </a:buClr>
                        <a:buSzPts val="1200"/>
                        <a:buFont typeface="Raleway Light"/>
                        <a:buNone/>
                      </a:pPr>
                      <a:r>
                        <a:rPr lang="en" sz="1200">
                          <a:solidFill>
                            <a:srgbClr val="D68200"/>
                          </a:solidFill>
                          <a:latin typeface="Raleway Light"/>
                          <a:ea typeface="Raleway Light"/>
                          <a:cs typeface="Raleway Light"/>
                          <a:sym typeface="Raleway Light"/>
                        </a:rPr>
                        <a:t>text-decoration:underline/line-through/overline/none</a:t>
                      </a:r>
                      <a:endParaRPr sz="1200"/>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200"/>
                        <a:t>Ombres block</a:t>
                      </a:r>
                      <a:endParaRPr sz="1200"/>
                    </a:p>
                  </a:txBody>
                  <a:tcPr marT="91425" marB="91425" marR="91425" marL="91425" anchor="ctr">
                    <a:solidFill>
                      <a:srgbClr val="000000">
                        <a:alpha val="7310"/>
                      </a:srgbClr>
                    </a:solidFill>
                  </a:tcPr>
                </a:tc>
                <a:tc>
                  <a:txBody>
                    <a:bodyPr/>
                    <a:lstStyle/>
                    <a:p>
                      <a:pPr indent="0" lvl="0" marL="0" rtl="0" algn="ctr">
                        <a:spcBef>
                          <a:spcPts val="0"/>
                        </a:spcBef>
                        <a:spcAft>
                          <a:spcPts val="0"/>
                        </a:spcAft>
                        <a:buClr>
                          <a:schemeClr val="dk1"/>
                        </a:buClr>
                        <a:buSzPts val="1200"/>
                        <a:buFont typeface="Raleway"/>
                        <a:buNone/>
                      </a:pPr>
                      <a:r>
                        <a:rPr lang="en" sz="1200"/>
                        <a:t>box-shadow</a:t>
                      </a:r>
                      <a:endParaRPr sz="1200"/>
                    </a:p>
                  </a:txBody>
                  <a:tcPr marT="91425" marB="91425" marR="91425" marL="91425">
                    <a:solidFill>
                      <a:srgbClr val="000000">
                        <a:alpha val="7310"/>
                      </a:srgbClr>
                    </a:solidFill>
                  </a:tcPr>
                </a:tc>
                <a:tc>
                  <a:txBody>
                    <a:bodyPr/>
                    <a:lstStyle/>
                    <a:p>
                      <a:pPr indent="0" lvl="0" marL="0" rtl="0" algn="ctr">
                        <a:spcBef>
                          <a:spcPts val="0"/>
                        </a:spcBef>
                        <a:spcAft>
                          <a:spcPts val="0"/>
                        </a:spcAft>
                        <a:buClr>
                          <a:srgbClr val="D68200"/>
                        </a:buClr>
                        <a:buSzPts val="1200"/>
                        <a:buFont typeface="Raleway Light"/>
                        <a:buNone/>
                      </a:pPr>
                      <a:r>
                        <a:rPr lang="en" sz="1200">
                          <a:solidFill>
                            <a:srgbClr val="D68200"/>
                          </a:solidFill>
                          <a:latin typeface="Raleway Light"/>
                          <a:ea typeface="Raleway Light"/>
                          <a:cs typeface="Raleway Light"/>
                          <a:sym typeface="Raleway Light"/>
                        </a:rPr>
                        <a:t>box-shadow: 6px 6px 0px(ad black</a:t>
                      </a:r>
                      <a:endParaRPr sz="1200"/>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200"/>
                        <a:t>Hauteur, largeur</a:t>
                      </a:r>
                      <a:endParaRPr sz="1200"/>
                    </a:p>
                  </a:txBody>
                  <a:tcPr marT="91425" marB="91425" marR="91425" marL="91425" anchor="ctr">
                    <a:solidFill>
                      <a:srgbClr val="000000">
                        <a:alpha val="7310"/>
                      </a:srgbClr>
                    </a:solidFill>
                  </a:tcPr>
                </a:tc>
                <a:tc>
                  <a:txBody>
                    <a:bodyPr/>
                    <a:lstStyle/>
                    <a:p>
                      <a:pPr indent="0" lvl="0" marL="0" rtl="0" algn="ctr">
                        <a:spcBef>
                          <a:spcPts val="0"/>
                        </a:spcBef>
                        <a:spcAft>
                          <a:spcPts val="0"/>
                        </a:spcAft>
                        <a:buNone/>
                      </a:pPr>
                      <a:r>
                        <a:rPr lang="en" sz="1200"/>
                        <a:t>height,width</a:t>
                      </a:r>
                      <a:endParaRPr sz="1200"/>
                    </a:p>
                  </a:txBody>
                  <a:tcPr marT="91425" marB="91425" marR="91425" marL="91425">
                    <a:solidFill>
                      <a:srgbClr val="000000">
                        <a:alpha val="7310"/>
                      </a:srgbClr>
                    </a:solidFill>
                  </a:tcPr>
                </a:tc>
                <a:tc>
                  <a:txBody>
                    <a:bodyPr/>
                    <a:lstStyle/>
                    <a:p>
                      <a:pPr indent="0" lvl="0" marL="0" rtl="0" algn="ctr">
                        <a:spcBef>
                          <a:spcPts val="0"/>
                        </a:spcBef>
                        <a:spcAft>
                          <a:spcPts val="0"/>
                        </a:spcAft>
                        <a:buNone/>
                      </a:pPr>
                      <a:r>
                        <a:rPr lang="en" sz="1200">
                          <a:solidFill>
                            <a:srgbClr val="D68200"/>
                          </a:solidFill>
                          <a:latin typeface="Raleway Light"/>
                          <a:ea typeface="Raleway Light"/>
                          <a:cs typeface="Raleway Light"/>
                          <a:sym typeface="Raleway Light"/>
                        </a:rPr>
                        <a:t>height:400px;width:300px</a:t>
                      </a:r>
                      <a:endParaRPr sz="1200">
                        <a:solidFill>
                          <a:srgbClr val="D68200"/>
                        </a:solidFill>
                        <a:latin typeface="Raleway Light"/>
                        <a:ea typeface="Raleway Light"/>
                        <a:cs typeface="Raleway Light"/>
                        <a:sym typeface="Raleway Light"/>
                      </a:endParaRPr>
                    </a:p>
                  </a:txBody>
                  <a:tcPr marT="91425" marB="91425" marR="91425" marL="91425">
                    <a:solidFill>
                      <a:srgbClr val="000000">
                        <a:alpha val="7310"/>
                      </a:srgbClr>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87" name="Shape 287"/>
        <p:cNvGrpSpPr/>
        <p:nvPr/>
      </p:nvGrpSpPr>
      <p:grpSpPr>
        <a:xfrm>
          <a:off x="0" y="0"/>
          <a:ext cx="0" cy="0"/>
          <a:chOff x="0" y="0"/>
          <a:chExt cx="0" cy="0"/>
        </a:xfrm>
      </p:grpSpPr>
      <p:sp>
        <p:nvSpPr>
          <p:cNvPr id="288" name="Google Shape;288;p38"/>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BOX MODEL</a:t>
            </a:r>
            <a:endParaRPr sz="2400">
              <a:solidFill>
                <a:srgbClr val="E2001A"/>
              </a:solidFill>
              <a:latin typeface="Roboto"/>
              <a:ea typeface="Roboto"/>
              <a:cs typeface="Roboto"/>
              <a:sym typeface="Roboto"/>
            </a:endParaRPr>
          </a:p>
        </p:txBody>
      </p:sp>
      <p:sp>
        <p:nvSpPr>
          <p:cNvPr id="289" name="Google Shape;289;p3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0" name="Google Shape;290;p38"/>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291" name="Google Shape;291;p38"/>
          <p:cNvSpPr txBox="1"/>
          <p:nvPr>
            <p:ph idx="1" type="body"/>
          </p:nvPr>
        </p:nvSpPr>
        <p:spPr>
          <a:xfrm>
            <a:off x="653025" y="1249275"/>
            <a:ext cx="6901500" cy="372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a:t>
            </a:r>
            <a:r>
              <a:rPr lang="en">
                <a:solidFill>
                  <a:schemeClr val="dk1"/>
                </a:solidFill>
                <a:latin typeface="Roboto"/>
                <a:ea typeface="Roboto"/>
                <a:cs typeface="Roboto"/>
                <a:sym typeface="Roboto"/>
              </a:rPr>
              <a:t>Block</a:t>
            </a:r>
            <a:endParaRPr>
              <a:solidFill>
                <a:schemeClr val="dk1"/>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en"/>
              <a:t>▹</a:t>
            </a:r>
            <a:r>
              <a:rPr lang="en">
                <a:solidFill>
                  <a:schemeClr val="dk1"/>
                </a:solidFill>
                <a:latin typeface="Roboto"/>
                <a:ea typeface="Roboto"/>
                <a:cs typeface="Roboto"/>
                <a:sym typeface="Roboto"/>
              </a:rPr>
              <a:t>Occupe toute la largeur disponible</a:t>
            </a:r>
            <a:endParaRPr>
              <a:solidFill>
                <a:schemeClr val="dk1"/>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en"/>
              <a:t>▹</a:t>
            </a:r>
            <a:r>
              <a:rPr lang="en">
                <a:solidFill>
                  <a:schemeClr val="dk1"/>
                </a:solidFill>
                <a:latin typeface="Roboto"/>
                <a:ea typeface="Roboto"/>
                <a:cs typeface="Roboto"/>
                <a:sym typeface="Roboto"/>
              </a:rPr>
              <a:t>Élément suivant se positionne en bas (retour à la ligne)</a:t>
            </a:r>
            <a:endParaRPr>
              <a:solidFill>
                <a:schemeClr val="dk1"/>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en"/>
              <a:t>▹</a:t>
            </a:r>
            <a:r>
              <a:rPr lang="en">
                <a:solidFill>
                  <a:schemeClr val="dk1"/>
                </a:solidFill>
                <a:latin typeface="Roboto"/>
                <a:ea typeface="Roboto"/>
                <a:cs typeface="Roboto"/>
                <a:sym typeface="Roboto"/>
              </a:rPr>
              <a:t>Width &amp; Height modifiables</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a:t>▸</a:t>
            </a:r>
            <a:r>
              <a:rPr lang="en">
                <a:solidFill>
                  <a:schemeClr val="dk1"/>
                </a:solidFill>
                <a:latin typeface="Roboto"/>
                <a:ea typeface="Roboto"/>
                <a:cs typeface="Roboto"/>
                <a:sym typeface="Roboto"/>
              </a:rPr>
              <a:t>Inline</a:t>
            </a:r>
            <a:endParaRPr>
              <a:solidFill>
                <a:schemeClr val="dk1"/>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en"/>
              <a:t>▹</a:t>
            </a:r>
            <a:r>
              <a:rPr lang="en">
                <a:solidFill>
                  <a:schemeClr val="dk1"/>
                </a:solidFill>
                <a:latin typeface="Roboto"/>
                <a:ea typeface="Roboto"/>
                <a:cs typeface="Roboto"/>
                <a:sym typeface="Roboto"/>
              </a:rPr>
              <a:t>Occupe la place nécessaire qu’il lui faut</a:t>
            </a:r>
            <a:endParaRPr>
              <a:solidFill>
                <a:schemeClr val="dk1"/>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en"/>
              <a:t>▹</a:t>
            </a:r>
            <a:r>
              <a:rPr lang="en">
                <a:solidFill>
                  <a:schemeClr val="dk1"/>
                </a:solidFill>
                <a:latin typeface="Roboto"/>
                <a:ea typeface="Roboto"/>
                <a:cs typeface="Roboto"/>
                <a:sym typeface="Roboto"/>
              </a:rPr>
              <a:t>Élément </a:t>
            </a:r>
            <a:r>
              <a:rPr lang="en">
                <a:solidFill>
                  <a:schemeClr val="dk1"/>
                </a:solidFill>
                <a:latin typeface="Roboto"/>
                <a:ea typeface="Roboto"/>
                <a:cs typeface="Roboto"/>
                <a:sym typeface="Roboto"/>
              </a:rPr>
              <a:t>suivant se</a:t>
            </a:r>
            <a:r>
              <a:rPr lang="en">
                <a:solidFill>
                  <a:schemeClr val="dk1"/>
                </a:solidFill>
                <a:latin typeface="Roboto"/>
                <a:ea typeface="Roboto"/>
                <a:cs typeface="Roboto"/>
                <a:sym typeface="Roboto"/>
              </a:rPr>
              <a:t> positionne à la suite</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a:t>▸</a:t>
            </a:r>
            <a:r>
              <a:rPr lang="en">
                <a:solidFill>
                  <a:schemeClr val="dk1"/>
                </a:solidFill>
                <a:latin typeface="Roboto"/>
                <a:ea typeface="Roboto"/>
                <a:cs typeface="Roboto"/>
                <a:sym typeface="Roboto"/>
              </a:rPr>
              <a:t>Inline-block</a:t>
            </a:r>
            <a:endParaRPr>
              <a:solidFill>
                <a:schemeClr val="dk1"/>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en"/>
              <a:t>▹</a:t>
            </a:r>
            <a:r>
              <a:rPr lang="en">
                <a:solidFill>
                  <a:schemeClr val="dk1"/>
                </a:solidFill>
                <a:latin typeface="Roboto"/>
                <a:ea typeface="Roboto"/>
                <a:cs typeface="Roboto"/>
                <a:sym typeface="Roboto"/>
              </a:rPr>
              <a:t>Se comporte comme un inline</a:t>
            </a:r>
            <a:endParaRPr>
              <a:solidFill>
                <a:schemeClr val="dk1"/>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en"/>
              <a:t>▹</a:t>
            </a:r>
            <a:r>
              <a:rPr lang="en">
                <a:solidFill>
                  <a:schemeClr val="dk1"/>
                </a:solidFill>
                <a:latin typeface="Roboto"/>
                <a:ea typeface="Roboto"/>
                <a:cs typeface="Roboto"/>
                <a:sym typeface="Roboto"/>
              </a:rPr>
              <a:t>Width &amp; Height modifiables</a:t>
            </a:r>
            <a:endParaRPr>
              <a:solidFill>
                <a:schemeClr val="dk1"/>
              </a:solidFill>
              <a:latin typeface="Roboto"/>
              <a:ea typeface="Roboto"/>
              <a:cs typeface="Roboto"/>
              <a:sym typeface="Roboto"/>
            </a:endParaRPr>
          </a:p>
          <a:p>
            <a:pPr indent="0" lvl="0" marL="0" rtl="0" algn="l">
              <a:spcBef>
                <a:spcPts val="600"/>
              </a:spcBef>
              <a:spcAft>
                <a:spcPts val="0"/>
              </a:spcAft>
              <a:buNone/>
            </a:pPr>
            <a:r>
              <a:t/>
            </a:r>
            <a:endParaRPr sz="1400">
              <a:solidFill>
                <a:srgbClr val="000000"/>
              </a:solidFill>
              <a:latin typeface="Roboto"/>
              <a:ea typeface="Roboto"/>
              <a:cs typeface="Roboto"/>
              <a:sym typeface="Roboto"/>
            </a:endParaRPr>
          </a:p>
        </p:txBody>
      </p:sp>
      <p:pic>
        <p:nvPicPr>
          <p:cNvPr id="292" name="Google Shape;292;p38"/>
          <p:cNvPicPr preferRelativeResize="0"/>
          <p:nvPr/>
        </p:nvPicPr>
        <p:blipFill>
          <a:blip r:embed="rId4">
            <a:alphaModFix/>
          </a:blip>
          <a:stretch>
            <a:fillRect/>
          </a:stretch>
        </p:blipFill>
        <p:spPr>
          <a:xfrm>
            <a:off x="4169338" y="3541838"/>
            <a:ext cx="3547872" cy="125690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96" name="Shape 296"/>
        <p:cNvGrpSpPr/>
        <p:nvPr/>
      </p:nvGrpSpPr>
      <p:grpSpPr>
        <a:xfrm>
          <a:off x="0" y="0"/>
          <a:ext cx="0" cy="0"/>
          <a:chOff x="0" y="0"/>
          <a:chExt cx="0" cy="0"/>
        </a:xfrm>
      </p:grpSpPr>
      <p:sp>
        <p:nvSpPr>
          <p:cNvPr id="297" name="Google Shape;297;p39"/>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Positionnement</a:t>
            </a:r>
            <a:endParaRPr sz="2400">
              <a:solidFill>
                <a:srgbClr val="E2001A"/>
              </a:solidFill>
              <a:latin typeface="Roboto"/>
              <a:ea typeface="Roboto"/>
              <a:cs typeface="Roboto"/>
              <a:sym typeface="Roboto"/>
            </a:endParaRPr>
          </a:p>
        </p:txBody>
      </p:sp>
      <p:sp>
        <p:nvSpPr>
          <p:cNvPr id="298" name="Google Shape;298;p3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9" name="Google Shape;299;p39"/>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00" name="Google Shape;300;p39"/>
          <p:cNvSpPr txBox="1"/>
          <p:nvPr>
            <p:ph idx="1" type="body"/>
          </p:nvPr>
        </p:nvSpPr>
        <p:spPr>
          <a:xfrm>
            <a:off x="235750" y="1249275"/>
            <a:ext cx="7318800" cy="37227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Le positionnement permet de </a:t>
            </a:r>
            <a:r>
              <a:rPr lang="en" sz="1400">
                <a:solidFill>
                  <a:srgbClr val="E2001A"/>
                </a:solidFill>
                <a:latin typeface="Roboto"/>
                <a:ea typeface="Roboto"/>
                <a:cs typeface="Roboto"/>
                <a:sym typeface="Roboto"/>
              </a:rPr>
              <a:t>gérer la mise en page</a:t>
            </a:r>
            <a:r>
              <a:rPr lang="en" sz="1400">
                <a:solidFill>
                  <a:srgbClr val="000000"/>
                </a:solidFill>
                <a:latin typeface="Roboto"/>
                <a:ea typeface="Roboto"/>
                <a:cs typeface="Roboto"/>
                <a:sym typeface="Roboto"/>
              </a:rPr>
              <a:t> des éléments à l’aide de la propriété CSS </a:t>
            </a:r>
            <a:r>
              <a:rPr lang="en" sz="1400">
                <a:solidFill>
                  <a:srgbClr val="E2001A"/>
                </a:solidFill>
                <a:latin typeface="Roboto"/>
                <a:ea typeface="Roboto"/>
                <a:cs typeface="Roboto"/>
                <a:sym typeface="Roboto"/>
              </a:rPr>
              <a:t>position</a:t>
            </a:r>
            <a:r>
              <a:rPr lang="en" sz="1400">
                <a:solidFill>
                  <a:srgbClr val="000000"/>
                </a:solidFill>
                <a:latin typeface="Roboto"/>
                <a:ea typeface="Roboto"/>
                <a:cs typeface="Roboto"/>
                <a:sym typeface="Roboto"/>
              </a:rPr>
              <a:t>.</a:t>
            </a:r>
            <a:endParaRPr sz="1400">
              <a:solidFill>
                <a:srgbClr val="000000"/>
              </a:solidFill>
              <a:latin typeface="Roboto"/>
              <a:ea typeface="Roboto"/>
              <a:cs typeface="Roboto"/>
              <a:sym typeface="Roboto"/>
            </a:endParaRPr>
          </a:p>
          <a:p>
            <a:pPr indent="0" lvl="0" marL="0" rtl="0" algn="l">
              <a:spcBef>
                <a:spcPts val="600"/>
              </a:spcBef>
              <a:spcAft>
                <a:spcPts val="0"/>
              </a:spcAft>
              <a:buNone/>
            </a:pPr>
            <a:r>
              <a:t/>
            </a:r>
            <a:endParaRPr sz="1400">
              <a:solidFill>
                <a:srgbClr val="000000"/>
              </a:solidFill>
              <a:latin typeface="Roboto"/>
              <a:ea typeface="Roboto"/>
              <a:cs typeface="Roboto"/>
              <a:sym typeface="Roboto"/>
            </a:endParaRPr>
          </a:p>
          <a:p>
            <a:pPr indent="-317500" lvl="0" marL="457200" rtl="0" algn="l">
              <a:spcBef>
                <a:spcPts val="60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Il faut différencier </a:t>
            </a:r>
            <a:r>
              <a:rPr lang="en" sz="1400">
                <a:solidFill>
                  <a:srgbClr val="E2001A"/>
                </a:solidFill>
                <a:latin typeface="Roboto"/>
                <a:ea typeface="Roboto"/>
                <a:cs typeface="Roboto"/>
                <a:sym typeface="Roboto"/>
              </a:rPr>
              <a:t>4 types principaux</a:t>
            </a:r>
            <a:r>
              <a:rPr lang="en" sz="1400">
                <a:solidFill>
                  <a:srgbClr val="000000"/>
                </a:solidFill>
                <a:latin typeface="Roboto"/>
                <a:ea typeface="Roboto"/>
                <a:cs typeface="Roboto"/>
                <a:sym typeface="Roboto"/>
              </a:rPr>
              <a:t> de positionnement :</a:t>
            </a:r>
            <a:endParaRPr sz="1400">
              <a:solidFill>
                <a:srgbClr val="000000"/>
              </a:solidFill>
              <a:latin typeface="Roboto"/>
              <a:ea typeface="Roboto"/>
              <a:cs typeface="Roboto"/>
              <a:sym typeface="Roboto"/>
            </a:endParaRPr>
          </a:p>
          <a:p>
            <a:pPr indent="-311150" lvl="1" marL="914400" rtl="0" algn="l">
              <a:spcBef>
                <a:spcPts val="0"/>
              </a:spcBef>
              <a:spcAft>
                <a:spcPts val="0"/>
              </a:spcAft>
              <a:buClr>
                <a:srgbClr val="000000"/>
              </a:buClr>
              <a:buSzPts val="1300"/>
              <a:buFont typeface="Roboto"/>
              <a:buChar char="▹"/>
            </a:pPr>
            <a:r>
              <a:rPr b="1" lang="en" sz="1300">
                <a:solidFill>
                  <a:srgbClr val="E2001A"/>
                </a:solidFill>
                <a:latin typeface="Roboto"/>
                <a:ea typeface="Roboto"/>
                <a:cs typeface="Roboto"/>
                <a:sym typeface="Roboto"/>
              </a:rPr>
              <a:t>(static)</a:t>
            </a:r>
            <a:r>
              <a:rPr lang="en" sz="1300">
                <a:solidFill>
                  <a:srgbClr val="000000"/>
                </a:solidFill>
                <a:latin typeface="Roboto"/>
                <a:ea typeface="Roboto"/>
                <a:cs typeface="Roboto"/>
                <a:sym typeface="Roboto"/>
              </a:rPr>
              <a:t>: </a:t>
            </a:r>
            <a:r>
              <a:rPr lang="en" sz="1300">
                <a:solidFill>
                  <a:srgbClr val="434343"/>
                </a:solidFill>
                <a:latin typeface="Roboto"/>
                <a:ea typeface="Roboto"/>
                <a:cs typeface="Roboto"/>
                <a:sym typeface="Roboto"/>
              </a:rPr>
              <a:t>Valeur par défaut - Positionnement statique des éléments</a:t>
            </a:r>
            <a:endParaRPr sz="1300">
              <a:solidFill>
                <a:srgbClr val="000000"/>
              </a:solidFill>
              <a:latin typeface="Roboto"/>
              <a:ea typeface="Roboto"/>
              <a:cs typeface="Roboto"/>
              <a:sym typeface="Roboto"/>
            </a:endParaRPr>
          </a:p>
          <a:p>
            <a:pPr indent="-311150" lvl="1" marL="914400" rtl="0" algn="l">
              <a:spcBef>
                <a:spcPts val="0"/>
              </a:spcBef>
              <a:spcAft>
                <a:spcPts val="0"/>
              </a:spcAft>
              <a:buClr>
                <a:srgbClr val="000000"/>
              </a:buClr>
              <a:buSzPts val="1300"/>
              <a:buFont typeface="Roboto"/>
              <a:buChar char="▹"/>
            </a:pPr>
            <a:r>
              <a:rPr b="1" lang="en" sz="1300">
                <a:solidFill>
                  <a:srgbClr val="E2001A"/>
                </a:solidFill>
                <a:latin typeface="Roboto"/>
                <a:ea typeface="Roboto"/>
                <a:cs typeface="Roboto"/>
                <a:sym typeface="Roboto"/>
              </a:rPr>
              <a:t>relative </a:t>
            </a:r>
            <a:r>
              <a:rPr lang="en" sz="1300">
                <a:solidFill>
                  <a:srgbClr val="000000"/>
                </a:solidFill>
                <a:latin typeface="Roboto"/>
                <a:ea typeface="Roboto"/>
                <a:cs typeface="Roboto"/>
                <a:sym typeface="Roboto"/>
              </a:rPr>
              <a:t>: </a:t>
            </a:r>
            <a:r>
              <a:rPr lang="en" sz="1300">
                <a:solidFill>
                  <a:srgbClr val="434343"/>
                </a:solidFill>
                <a:latin typeface="Roboto"/>
                <a:ea typeface="Roboto"/>
                <a:cs typeface="Roboto"/>
                <a:sym typeface="Roboto"/>
              </a:rPr>
              <a:t>Positionnement ajustée par rapport à la position initiale de l’élément</a:t>
            </a:r>
            <a:endParaRPr sz="1300">
              <a:solidFill>
                <a:srgbClr val="000000"/>
              </a:solidFill>
              <a:latin typeface="Roboto"/>
              <a:ea typeface="Roboto"/>
              <a:cs typeface="Roboto"/>
              <a:sym typeface="Roboto"/>
            </a:endParaRPr>
          </a:p>
          <a:p>
            <a:pPr indent="-311150" lvl="1" marL="914400" rtl="0" algn="l">
              <a:spcBef>
                <a:spcPts val="0"/>
              </a:spcBef>
              <a:spcAft>
                <a:spcPts val="0"/>
              </a:spcAft>
              <a:buClr>
                <a:srgbClr val="000000"/>
              </a:buClr>
              <a:buSzPts val="1300"/>
              <a:buFont typeface="Roboto"/>
              <a:buChar char="▹"/>
            </a:pPr>
            <a:r>
              <a:rPr b="1" lang="en" sz="1300">
                <a:solidFill>
                  <a:srgbClr val="E2001A"/>
                </a:solidFill>
                <a:latin typeface="Roboto"/>
                <a:ea typeface="Roboto"/>
                <a:cs typeface="Roboto"/>
                <a:sym typeface="Roboto"/>
              </a:rPr>
              <a:t>absolute </a:t>
            </a:r>
            <a:r>
              <a:rPr lang="en" sz="1300">
                <a:solidFill>
                  <a:srgbClr val="000000"/>
                </a:solidFill>
                <a:latin typeface="Roboto"/>
                <a:ea typeface="Roboto"/>
                <a:cs typeface="Roboto"/>
                <a:sym typeface="Roboto"/>
              </a:rPr>
              <a:t>: </a:t>
            </a:r>
            <a:r>
              <a:rPr lang="en" sz="1300">
                <a:solidFill>
                  <a:srgbClr val="434343"/>
                </a:solidFill>
                <a:latin typeface="Roboto"/>
                <a:ea typeface="Roboto"/>
                <a:cs typeface="Roboto"/>
                <a:sym typeface="Roboto"/>
              </a:rPr>
              <a:t>Positionnement ajustée par rapport au parent le plus proche (possibilité &lt;/style&gt;des éléments les uns sur les autres)</a:t>
            </a:r>
            <a:endParaRPr sz="1300">
              <a:solidFill>
                <a:srgbClr val="000000"/>
              </a:solidFill>
              <a:latin typeface="Roboto"/>
              <a:ea typeface="Roboto"/>
              <a:cs typeface="Roboto"/>
              <a:sym typeface="Roboto"/>
            </a:endParaRPr>
          </a:p>
          <a:p>
            <a:pPr indent="-311150" lvl="1" marL="914400" rtl="0" algn="l">
              <a:spcBef>
                <a:spcPts val="0"/>
              </a:spcBef>
              <a:spcAft>
                <a:spcPts val="0"/>
              </a:spcAft>
              <a:buClr>
                <a:srgbClr val="000000"/>
              </a:buClr>
              <a:buSzPts val="1300"/>
              <a:buFont typeface="Roboto"/>
              <a:buChar char="▹"/>
            </a:pPr>
            <a:r>
              <a:rPr b="1" lang="en" sz="1300">
                <a:solidFill>
                  <a:srgbClr val="E2001A"/>
                </a:solidFill>
                <a:latin typeface="Roboto"/>
                <a:ea typeface="Roboto"/>
                <a:cs typeface="Roboto"/>
                <a:sym typeface="Roboto"/>
              </a:rPr>
              <a:t>fixed </a:t>
            </a:r>
            <a:r>
              <a:rPr lang="en" sz="1300">
                <a:solidFill>
                  <a:srgbClr val="000000"/>
                </a:solidFill>
                <a:latin typeface="Roboto"/>
                <a:ea typeface="Roboto"/>
                <a:cs typeface="Roboto"/>
                <a:sym typeface="Roboto"/>
              </a:rPr>
              <a:t>: </a:t>
            </a:r>
            <a:r>
              <a:rPr lang="en" sz="1300">
                <a:solidFill>
                  <a:srgbClr val="434343"/>
                </a:solidFill>
                <a:latin typeface="Roboto"/>
                <a:ea typeface="Roboto"/>
                <a:cs typeface="Roboto"/>
                <a:sym typeface="Roboto"/>
              </a:rPr>
              <a:t>semblable a absolute, mais en s’appuyant sur la fenêtre visible</a:t>
            </a:r>
            <a:endParaRPr sz="1300">
              <a:solidFill>
                <a:srgbClr val="000000"/>
              </a:solidFill>
              <a:latin typeface="Roboto"/>
              <a:ea typeface="Roboto"/>
              <a:cs typeface="Roboto"/>
              <a:sym typeface="Roboto"/>
            </a:endParaRPr>
          </a:p>
          <a:p>
            <a:pPr indent="0" lvl="0" marL="0" rtl="0" algn="l">
              <a:spcBef>
                <a:spcPts val="600"/>
              </a:spcBef>
              <a:spcAft>
                <a:spcPts val="0"/>
              </a:spcAft>
              <a:buNone/>
            </a:pPr>
            <a:r>
              <a:t/>
            </a:r>
            <a:endParaRPr sz="1400">
              <a:solidFill>
                <a:srgbClr val="E2001A"/>
              </a:solidFill>
              <a:latin typeface="Roboto"/>
              <a:ea typeface="Roboto"/>
              <a:cs typeface="Roboto"/>
              <a:sym typeface="Roboto"/>
            </a:endParaRPr>
          </a:p>
          <a:p>
            <a:pPr indent="-317500" lvl="0" marL="457200" rtl="0" algn="l">
              <a:spcBef>
                <a:spcPts val="600"/>
              </a:spcBef>
              <a:spcAft>
                <a:spcPts val="0"/>
              </a:spcAft>
              <a:buClr>
                <a:schemeClr val="dk1"/>
              </a:buClr>
              <a:buSzPts val="1400"/>
              <a:buFont typeface="Roboto"/>
              <a:buChar char="▸"/>
            </a:pPr>
            <a:r>
              <a:rPr lang="en" sz="1400">
                <a:solidFill>
                  <a:schemeClr val="dk1"/>
                </a:solidFill>
                <a:latin typeface="Roboto"/>
                <a:ea typeface="Roboto"/>
                <a:cs typeface="Roboto"/>
                <a:sym typeface="Roboto"/>
              </a:rPr>
              <a:t>Positionnement avec </a:t>
            </a:r>
            <a:r>
              <a:rPr b="1" lang="en" sz="1400">
                <a:solidFill>
                  <a:schemeClr val="dk1"/>
                </a:solidFill>
                <a:latin typeface="Roboto"/>
                <a:ea typeface="Roboto"/>
                <a:cs typeface="Roboto"/>
                <a:sym typeface="Roboto"/>
              </a:rPr>
              <a:t>top</a:t>
            </a:r>
            <a:r>
              <a:rPr lang="en" sz="1400">
                <a:solidFill>
                  <a:schemeClr val="dk1"/>
                </a:solidFill>
                <a:latin typeface="Roboto"/>
                <a:ea typeface="Roboto"/>
                <a:cs typeface="Roboto"/>
                <a:sym typeface="Roboto"/>
              </a:rPr>
              <a:t>, </a:t>
            </a:r>
            <a:r>
              <a:rPr b="1" lang="en" sz="1400">
                <a:solidFill>
                  <a:schemeClr val="dk1"/>
                </a:solidFill>
                <a:latin typeface="Roboto"/>
                <a:ea typeface="Roboto"/>
                <a:cs typeface="Roboto"/>
                <a:sym typeface="Roboto"/>
              </a:rPr>
              <a:t>left</a:t>
            </a:r>
            <a:r>
              <a:rPr lang="en" sz="1400">
                <a:solidFill>
                  <a:schemeClr val="dk1"/>
                </a:solidFill>
                <a:latin typeface="Roboto"/>
                <a:ea typeface="Roboto"/>
                <a:cs typeface="Roboto"/>
                <a:sym typeface="Roboto"/>
              </a:rPr>
              <a:t>, </a:t>
            </a:r>
            <a:r>
              <a:rPr b="1" lang="en" sz="1400">
                <a:solidFill>
                  <a:schemeClr val="dk1"/>
                </a:solidFill>
                <a:latin typeface="Roboto"/>
                <a:ea typeface="Roboto"/>
                <a:cs typeface="Roboto"/>
                <a:sym typeface="Roboto"/>
              </a:rPr>
              <a:t>bottom </a:t>
            </a:r>
            <a:r>
              <a:rPr lang="en" sz="1400">
                <a:solidFill>
                  <a:schemeClr val="dk1"/>
                </a:solidFill>
                <a:latin typeface="Roboto"/>
                <a:ea typeface="Roboto"/>
                <a:cs typeface="Roboto"/>
                <a:sym typeface="Roboto"/>
              </a:rPr>
              <a:t>et </a:t>
            </a:r>
            <a:r>
              <a:rPr b="1" lang="en" sz="1400">
                <a:solidFill>
                  <a:schemeClr val="dk1"/>
                </a:solidFill>
                <a:latin typeface="Roboto"/>
                <a:ea typeface="Roboto"/>
                <a:cs typeface="Roboto"/>
                <a:sym typeface="Roboto"/>
              </a:rPr>
              <a:t>right. </a:t>
            </a:r>
            <a:r>
              <a:rPr lang="en" sz="1400">
                <a:solidFill>
                  <a:schemeClr val="dk1"/>
                </a:solidFill>
                <a:latin typeface="Roboto"/>
                <a:ea typeface="Roboto"/>
                <a:cs typeface="Roboto"/>
                <a:sym typeface="Roboto"/>
              </a:rPr>
              <a:t>Les valeurs </a:t>
            </a:r>
            <a:r>
              <a:rPr b="1" lang="en" sz="1400">
                <a:solidFill>
                  <a:schemeClr val="dk1"/>
                </a:solidFill>
                <a:latin typeface="Roboto"/>
                <a:ea typeface="Roboto"/>
                <a:cs typeface="Roboto"/>
                <a:sym typeface="Roboto"/>
              </a:rPr>
              <a:t>négatives </a:t>
            </a:r>
            <a:r>
              <a:rPr lang="en" sz="1400">
                <a:solidFill>
                  <a:schemeClr val="dk1"/>
                </a:solidFill>
                <a:latin typeface="Roboto"/>
                <a:ea typeface="Roboto"/>
                <a:cs typeface="Roboto"/>
                <a:sym typeface="Roboto"/>
              </a:rPr>
              <a:t>sont possibles.</a:t>
            </a:r>
            <a:endParaRPr sz="1400">
              <a:solidFill>
                <a:schemeClr val="dk1"/>
              </a:solidFill>
              <a:latin typeface="Roboto"/>
              <a:ea typeface="Roboto"/>
              <a:cs typeface="Roboto"/>
              <a:sym typeface="Roboto"/>
            </a:endParaRPr>
          </a:p>
          <a:p>
            <a:pPr indent="0" lvl="0" marL="0" rtl="0" algn="l">
              <a:spcBef>
                <a:spcPts val="600"/>
              </a:spcBef>
              <a:spcAft>
                <a:spcPts val="0"/>
              </a:spcAft>
              <a:buNone/>
            </a:pPr>
            <a:r>
              <a:t/>
            </a:r>
            <a:endParaRPr b="1" sz="1400">
              <a:solidFill>
                <a:schemeClr val="dk1"/>
              </a:solidFill>
              <a:latin typeface="Roboto"/>
              <a:ea typeface="Roboto"/>
              <a:cs typeface="Roboto"/>
              <a:sym typeface="Roboto"/>
            </a:endParaRPr>
          </a:p>
          <a:p>
            <a:pPr indent="-317500" lvl="0" marL="457200" rtl="0" algn="l">
              <a:spcBef>
                <a:spcPts val="600"/>
              </a:spcBef>
              <a:spcAft>
                <a:spcPts val="0"/>
              </a:spcAft>
              <a:buClr>
                <a:schemeClr val="dk1"/>
              </a:buClr>
              <a:buSzPts val="1400"/>
              <a:buFont typeface="Roboto"/>
              <a:buChar char="▸"/>
            </a:pPr>
            <a:r>
              <a:rPr lang="en" sz="1400">
                <a:solidFill>
                  <a:schemeClr val="dk1"/>
                </a:solidFill>
                <a:latin typeface="Roboto"/>
                <a:ea typeface="Roboto"/>
                <a:cs typeface="Roboto"/>
                <a:sym typeface="Roboto"/>
              </a:rPr>
              <a:t>La propriété </a:t>
            </a:r>
            <a:r>
              <a:rPr lang="en" sz="1400">
                <a:solidFill>
                  <a:srgbClr val="E2001A"/>
                </a:solidFill>
                <a:latin typeface="Roboto"/>
                <a:ea typeface="Roboto"/>
                <a:cs typeface="Roboto"/>
                <a:sym typeface="Roboto"/>
              </a:rPr>
              <a:t>z-index</a:t>
            </a:r>
            <a:r>
              <a:rPr lang="en" sz="1400">
                <a:solidFill>
                  <a:schemeClr val="dk1"/>
                </a:solidFill>
                <a:latin typeface="Roboto"/>
                <a:ea typeface="Roboto"/>
                <a:cs typeface="Roboto"/>
                <a:sym typeface="Roboto"/>
              </a:rPr>
              <a:t> permet de prioriser l’élément à afficher (en cas de chevauchement)</a:t>
            </a:r>
            <a:endParaRPr sz="1400">
              <a:solidFill>
                <a:srgbClr val="434343"/>
              </a:solidFill>
              <a:latin typeface="Roboto"/>
              <a:ea typeface="Roboto"/>
              <a:cs typeface="Roboto"/>
              <a:sym typeface="Roboto"/>
            </a:endParaRPr>
          </a:p>
          <a:p>
            <a:pPr indent="0" lvl="0" marL="457200" rtl="0" algn="l">
              <a:spcBef>
                <a:spcPts val="600"/>
              </a:spcBef>
              <a:spcAft>
                <a:spcPts val="0"/>
              </a:spcAft>
              <a:buNone/>
            </a:pPr>
            <a:r>
              <a:t/>
            </a:r>
            <a:endParaRPr sz="1800">
              <a:solidFill>
                <a:srgbClr val="434343"/>
              </a:solidFill>
              <a:latin typeface="Roboto"/>
              <a:ea typeface="Roboto"/>
              <a:cs typeface="Roboto"/>
              <a:sym typeface="Roboto"/>
            </a:endParaRPr>
          </a:p>
          <a:p>
            <a:pPr indent="0" lvl="0" marL="0" rtl="0" algn="l">
              <a:spcBef>
                <a:spcPts val="6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04" name="Shape 304"/>
        <p:cNvGrpSpPr/>
        <p:nvPr/>
      </p:nvGrpSpPr>
      <p:grpSpPr>
        <a:xfrm>
          <a:off x="0" y="0"/>
          <a:ext cx="0" cy="0"/>
          <a:chOff x="0" y="0"/>
          <a:chExt cx="0" cy="0"/>
        </a:xfrm>
      </p:grpSpPr>
      <p:sp>
        <p:nvSpPr>
          <p:cNvPr id="305" name="Google Shape;305;p40"/>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 </a:t>
            </a:r>
            <a:r>
              <a:rPr lang="en" sz="2400">
                <a:solidFill>
                  <a:srgbClr val="434343"/>
                </a:solidFill>
                <a:latin typeface="Roboto"/>
                <a:ea typeface="Roboto"/>
                <a:cs typeface="Roboto"/>
                <a:sym typeface="Roboto"/>
              </a:rPr>
              <a:t>6</a:t>
            </a:r>
            <a:endParaRPr sz="2400">
              <a:solidFill>
                <a:srgbClr val="E2001A"/>
              </a:solidFill>
              <a:latin typeface="Roboto"/>
              <a:ea typeface="Roboto"/>
              <a:cs typeface="Roboto"/>
              <a:sym typeface="Roboto"/>
            </a:endParaRPr>
          </a:p>
        </p:txBody>
      </p:sp>
      <p:sp>
        <p:nvSpPr>
          <p:cNvPr id="306" name="Google Shape;306;p4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7" name="Google Shape;307;p40"/>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08" name="Google Shape;308;p40"/>
          <p:cNvSpPr txBox="1"/>
          <p:nvPr>
            <p:ph idx="1" type="body"/>
          </p:nvPr>
        </p:nvSpPr>
        <p:spPr>
          <a:xfrm>
            <a:off x="413825" y="1446600"/>
            <a:ext cx="7140600" cy="3589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300">
                <a:solidFill>
                  <a:srgbClr val="2A2A2A"/>
                </a:solidFill>
                <a:latin typeface="Raleway"/>
                <a:ea typeface="Raleway"/>
                <a:cs typeface="Raleway"/>
                <a:sym typeface="Raleway"/>
              </a:rPr>
              <a:t>Créer 2 pages web :</a:t>
            </a:r>
            <a:endParaRPr sz="1300">
              <a:solidFill>
                <a:srgbClr val="2A2A2A"/>
              </a:solidFill>
              <a:latin typeface="Raleway"/>
              <a:ea typeface="Raleway"/>
              <a:cs typeface="Raleway"/>
              <a:sym typeface="Raleway"/>
            </a:endParaRPr>
          </a:p>
          <a:p>
            <a:pPr indent="-311150" lvl="0" marL="457200" rtl="0" algn="l">
              <a:lnSpc>
                <a:spcPct val="115000"/>
              </a:lnSpc>
              <a:spcBef>
                <a:spcPts val="300"/>
              </a:spcBef>
              <a:spcAft>
                <a:spcPts val="0"/>
              </a:spcAft>
              <a:buClr>
                <a:srgbClr val="2A2A2A"/>
              </a:buClr>
              <a:buSzPts val="1300"/>
              <a:buFont typeface="Raleway"/>
              <a:buChar char="❏"/>
            </a:pPr>
            <a:r>
              <a:rPr lang="en" sz="1300">
                <a:solidFill>
                  <a:srgbClr val="2A2A2A"/>
                </a:solidFill>
                <a:latin typeface="Raleway"/>
                <a:ea typeface="Raleway"/>
                <a:cs typeface="Raleway"/>
                <a:sym typeface="Raleway"/>
              </a:rPr>
              <a:t>Liste de contacts</a:t>
            </a:r>
            <a:endParaRPr sz="1300">
              <a:solidFill>
                <a:srgbClr val="2A2A2A"/>
              </a:solidFill>
              <a:latin typeface="Raleway"/>
              <a:ea typeface="Raleway"/>
              <a:cs typeface="Raleway"/>
              <a:sym typeface="Raleway"/>
            </a:endParaRPr>
          </a:p>
          <a:p>
            <a:pPr indent="-311150" lvl="0" marL="457200" rtl="0" algn="l">
              <a:lnSpc>
                <a:spcPct val="115000"/>
              </a:lnSpc>
              <a:spcBef>
                <a:spcPts val="0"/>
              </a:spcBef>
              <a:spcAft>
                <a:spcPts val="0"/>
              </a:spcAft>
              <a:buClr>
                <a:srgbClr val="2A2A2A"/>
              </a:buClr>
              <a:buSzPts val="1300"/>
              <a:buFont typeface="Raleway"/>
              <a:buChar char="❏"/>
            </a:pPr>
            <a:r>
              <a:rPr lang="en" sz="1300">
                <a:solidFill>
                  <a:srgbClr val="2A2A2A"/>
                </a:solidFill>
                <a:latin typeface="Raleway"/>
                <a:ea typeface="Raleway"/>
                <a:cs typeface="Raleway"/>
                <a:sym typeface="Raleway"/>
              </a:rPr>
              <a:t>Créer contact</a:t>
            </a:r>
            <a:endParaRPr sz="1300">
              <a:solidFill>
                <a:srgbClr val="2A2A2A"/>
              </a:solidFill>
              <a:latin typeface="Raleway"/>
              <a:ea typeface="Raleway"/>
              <a:cs typeface="Raleway"/>
              <a:sym typeface="Raleway"/>
            </a:endParaRPr>
          </a:p>
          <a:p>
            <a:pPr indent="0" lvl="0" marL="0" rtl="0" algn="l">
              <a:lnSpc>
                <a:spcPct val="115000"/>
              </a:lnSpc>
              <a:spcBef>
                <a:spcPts val="300"/>
              </a:spcBef>
              <a:spcAft>
                <a:spcPts val="0"/>
              </a:spcAft>
              <a:buNone/>
            </a:pPr>
            <a:r>
              <a:t/>
            </a:r>
            <a:endParaRPr sz="1300">
              <a:solidFill>
                <a:srgbClr val="2A2A2A"/>
              </a:solidFill>
              <a:latin typeface="Raleway"/>
              <a:ea typeface="Raleway"/>
              <a:cs typeface="Raleway"/>
              <a:sym typeface="Raleway"/>
            </a:endParaRPr>
          </a:p>
          <a:p>
            <a:pPr indent="0" lvl="0" marL="0" rtl="0" algn="l">
              <a:lnSpc>
                <a:spcPct val="115000"/>
              </a:lnSpc>
              <a:spcBef>
                <a:spcPts val="300"/>
              </a:spcBef>
              <a:spcAft>
                <a:spcPts val="0"/>
              </a:spcAft>
              <a:buNone/>
            </a:pPr>
            <a:r>
              <a:rPr lang="en" sz="1300">
                <a:solidFill>
                  <a:srgbClr val="2A2A2A"/>
                </a:solidFill>
                <a:latin typeface="Raleway"/>
                <a:ea typeface="Raleway"/>
                <a:cs typeface="Raleway"/>
                <a:sym typeface="Raleway"/>
              </a:rPr>
              <a:t>Voici les code de couleurs :</a:t>
            </a:r>
            <a:endParaRPr sz="1300">
              <a:solidFill>
                <a:srgbClr val="2A2A2A"/>
              </a:solidFill>
              <a:latin typeface="Raleway"/>
              <a:ea typeface="Raleway"/>
              <a:cs typeface="Raleway"/>
              <a:sym typeface="Raleway"/>
            </a:endParaRPr>
          </a:p>
          <a:p>
            <a:pPr indent="-311150" lvl="0" marL="457200" rtl="0" algn="l">
              <a:lnSpc>
                <a:spcPct val="115000"/>
              </a:lnSpc>
              <a:spcBef>
                <a:spcPts val="300"/>
              </a:spcBef>
              <a:spcAft>
                <a:spcPts val="0"/>
              </a:spcAft>
              <a:buClr>
                <a:srgbClr val="2A2A2A"/>
              </a:buClr>
              <a:buSzPts val="1300"/>
              <a:buFont typeface="Raleway"/>
              <a:buChar char="❏"/>
            </a:pPr>
            <a:r>
              <a:rPr lang="en" sz="1300">
                <a:solidFill>
                  <a:srgbClr val="2A2A2A"/>
                </a:solidFill>
                <a:latin typeface="Raleway"/>
                <a:ea typeface="Raleway"/>
                <a:cs typeface="Raleway"/>
                <a:sym typeface="Raleway"/>
              </a:rPr>
              <a:t>Rouge : </a:t>
            </a:r>
            <a:r>
              <a:rPr lang="en" sz="1300">
                <a:solidFill>
                  <a:schemeClr val="dk1"/>
                </a:solidFill>
                <a:latin typeface="Arial"/>
                <a:ea typeface="Arial"/>
                <a:cs typeface="Arial"/>
                <a:sym typeface="Arial"/>
              </a:rPr>
              <a:t>#ff5b6b</a:t>
            </a:r>
            <a:endParaRPr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lang="en" sz="1300">
                <a:solidFill>
                  <a:srgbClr val="2A2A2A"/>
                </a:solidFill>
                <a:latin typeface="Raleway"/>
                <a:ea typeface="Raleway"/>
                <a:cs typeface="Raleway"/>
                <a:sym typeface="Raleway"/>
              </a:rPr>
              <a:t>Bleu</a:t>
            </a:r>
            <a:r>
              <a:rPr lang="en" sz="1300">
                <a:solidFill>
                  <a:schemeClr val="dk1"/>
                </a:solidFill>
                <a:latin typeface="Arial"/>
                <a:ea typeface="Arial"/>
                <a:cs typeface="Arial"/>
                <a:sym typeface="Arial"/>
              </a:rPr>
              <a:t>: #007ccc</a:t>
            </a:r>
            <a:endParaRPr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lang="en" sz="1300">
                <a:solidFill>
                  <a:srgbClr val="2A2A2A"/>
                </a:solidFill>
                <a:latin typeface="Raleway"/>
                <a:ea typeface="Raleway"/>
                <a:cs typeface="Raleway"/>
                <a:sym typeface="Raleway"/>
              </a:rPr>
              <a:t>Jaune</a:t>
            </a:r>
            <a:r>
              <a:rPr lang="en" sz="1300">
                <a:solidFill>
                  <a:schemeClr val="dk1"/>
                </a:solidFill>
                <a:latin typeface="Arial"/>
                <a:ea typeface="Arial"/>
                <a:cs typeface="Arial"/>
                <a:sym typeface="Arial"/>
              </a:rPr>
              <a:t>: #fed94c</a:t>
            </a:r>
            <a:endParaRPr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lang="en" sz="1300">
                <a:solidFill>
                  <a:srgbClr val="2A2A2A"/>
                </a:solidFill>
                <a:latin typeface="Raleway"/>
                <a:ea typeface="Raleway"/>
                <a:cs typeface="Raleway"/>
                <a:sym typeface="Raleway"/>
              </a:rPr>
              <a:t>Bleu foncé : </a:t>
            </a:r>
            <a:r>
              <a:rPr lang="en" sz="1300">
                <a:solidFill>
                  <a:schemeClr val="dk1"/>
                </a:solidFill>
                <a:latin typeface="Arial"/>
                <a:ea typeface="Arial"/>
                <a:cs typeface="Arial"/>
                <a:sym typeface="Arial"/>
              </a:rPr>
              <a:t>#001f33</a:t>
            </a:r>
            <a:endParaRPr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Clr>
                <a:schemeClr val="dk1"/>
              </a:buClr>
              <a:buSzPts val="1300"/>
              <a:buFont typeface="Arial"/>
              <a:buChar char="❏"/>
            </a:pPr>
            <a:r>
              <a:rPr lang="en" sz="1300">
                <a:solidFill>
                  <a:srgbClr val="2A2A2A"/>
                </a:solidFill>
                <a:latin typeface="Raleway"/>
                <a:ea typeface="Raleway"/>
                <a:cs typeface="Raleway"/>
                <a:sym typeface="Raleway"/>
              </a:rPr>
              <a:t>Vert  : </a:t>
            </a:r>
            <a:r>
              <a:rPr lang="en" sz="1300">
                <a:solidFill>
                  <a:schemeClr val="dk1"/>
                </a:solidFill>
                <a:latin typeface="Arial"/>
                <a:ea typeface="Arial"/>
                <a:cs typeface="Arial"/>
                <a:sym typeface="Arial"/>
              </a:rPr>
              <a:t>#4caf50</a:t>
            </a:r>
            <a:endParaRPr sz="1300">
              <a:solidFill>
                <a:schemeClr val="dk1"/>
              </a:solidFill>
              <a:latin typeface="Arial"/>
              <a:ea typeface="Arial"/>
              <a:cs typeface="Arial"/>
              <a:sym typeface="Arial"/>
            </a:endParaRPr>
          </a:p>
          <a:p>
            <a:pPr indent="0" lvl="0" marL="457200" rtl="0" algn="l">
              <a:lnSpc>
                <a:spcPct val="115000"/>
              </a:lnSpc>
              <a:spcBef>
                <a:spcPts val="300"/>
              </a:spcBef>
              <a:spcAft>
                <a:spcPts val="0"/>
              </a:spcAft>
              <a:buNone/>
            </a:pPr>
            <a:r>
              <a:t/>
            </a:r>
            <a:endParaRPr sz="1300">
              <a:solidFill>
                <a:schemeClr val="dk1"/>
              </a:solidFill>
              <a:latin typeface="Arial"/>
              <a:ea typeface="Arial"/>
              <a:cs typeface="Arial"/>
              <a:sym typeface="Arial"/>
            </a:endParaRPr>
          </a:p>
          <a:p>
            <a:pPr indent="0" lvl="0" marL="0" rtl="0" algn="l">
              <a:lnSpc>
                <a:spcPct val="115000"/>
              </a:lnSpc>
              <a:spcBef>
                <a:spcPts val="300"/>
              </a:spcBef>
              <a:spcAft>
                <a:spcPts val="0"/>
              </a:spcAft>
              <a:buNone/>
            </a:pPr>
            <a:r>
              <a:rPr lang="en" sz="1300">
                <a:solidFill>
                  <a:srgbClr val="2A2A2A"/>
                </a:solidFill>
                <a:latin typeface="Raleway"/>
                <a:ea typeface="Raleway"/>
                <a:cs typeface="Raleway"/>
                <a:sym typeface="Raleway"/>
              </a:rPr>
              <a:t>Voici les maquettes des 2 pages : </a:t>
            </a:r>
            <a:endParaRPr sz="1300">
              <a:solidFill>
                <a:srgbClr val="2A2A2A"/>
              </a:solidFill>
              <a:latin typeface="Raleway"/>
              <a:ea typeface="Raleway"/>
              <a:cs typeface="Raleway"/>
              <a:sym typeface="Raleway"/>
            </a:endParaRPr>
          </a:p>
          <a:p>
            <a:pPr indent="0" lvl="0" marL="0" rtl="0" algn="l">
              <a:lnSpc>
                <a:spcPct val="115000"/>
              </a:lnSpc>
              <a:spcBef>
                <a:spcPts val="300"/>
              </a:spcBef>
              <a:spcAft>
                <a:spcPts val="0"/>
              </a:spcAft>
              <a:buClr>
                <a:schemeClr val="dk1"/>
              </a:buClr>
              <a:buSzPts val="1100"/>
              <a:buFont typeface="Arial"/>
              <a:buNone/>
            </a:pPr>
            <a:r>
              <a:rPr lang="en" sz="1300" u="sng">
                <a:solidFill>
                  <a:schemeClr val="hlink"/>
                </a:solidFill>
                <a:latin typeface="Arial"/>
                <a:ea typeface="Arial"/>
                <a:cs typeface="Arial"/>
                <a:sym typeface="Arial"/>
                <a:hlinkClick r:id="rId4"/>
              </a:rPr>
              <a:t>https://bit.ly/3APhrtt</a:t>
            </a:r>
            <a:endParaRPr sz="1300">
              <a:solidFill>
                <a:srgbClr val="2A2A2A"/>
              </a:solidFill>
              <a:latin typeface="Raleway"/>
              <a:ea typeface="Raleway"/>
              <a:cs typeface="Raleway"/>
              <a:sym typeface="Raleway"/>
            </a:endParaRPr>
          </a:p>
          <a:p>
            <a:pPr indent="0" lvl="0" marL="457200" rtl="0" algn="l">
              <a:spcBef>
                <a:spcPts val="600"/>
              </a:spcBef>
              <a:spcAft>
                <a:spcPts val="0"/>
              </a:spcAft>
              <a:buNone/>
            </a:pPr>
            <a:r>
              <a:t/>
            </a:r>
            <a:endParaRPr>
              <a:solidFill>
                <a:srgbClr val="2A2A2A"/>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12" name="Shape 312"/>
        <p:cNvGrpSpPr/>
        <p:nvPr/>
      </p:nvGrpSpPr>
      <p:grpSpPr>
        <a:xfrm>
          <a:off x="0" y="0"/>
          <a:ext cx="0" cy="0"/>
          <a:chOff x="0" y="0"/>
          <a:chExt cx="0" cy="0"/>
        </a:xfrm>
      </p:grpSpPr>
      <p:sp>
        <p:nvSpPr>
          <p:cNvPr id="313" name="Google Shape;313;p41"/>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Organiser son Layout avec CSS Grid</a:t>
            </a:r>
            <a:endParaRPr sz="2400">
              <a:solidFill>
                <a:srgbClr val="E2001A"/>
              </a:solidFill>
              <a:latin typeface="Roboto"/>
              <a:ea typeface="Roboto"/>
              <a:cs typeface="Roboto"/>
              <a:sym typeface="Roboto"/>
            </a:endParaRPr>
          </a:p>
        </p:txBody>
      </p:sp>
      <p:sp>
        <p:nvSpPr>
          <p:cNvPr id="314" name="Google Shape;314;p4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5" name="Google Shape;315;p41"/>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16" name="Google Shape;316;p41"/>
          <p:cNvSpPr txBox="1"/>
          <p:nvPr>
            <p:ph idx="1" type="body"/>
          </p:nvPr>
        </p:nvSpPr>
        <p:spPr>
          <a:xfrm>
            <a:off x="413825" y="1446600"/>
            <a:ext cx="7140600" cy="3589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500">
                <a:solidFill>
                  <a:srgbClr val="2A2A2A"/>
                </a:solidFill>
                <a:latin typeface="Arial"/>
                <a:ea typeface="Arial"/>
                <a:cs typeface="Arial"/>
                <a:sym typeface="Arial"/>
              </a:rPr>
              <a:t>Le CSS grid permet d’organiser son layout grâce à un système de grilles à 2 dimensions.</a:t>
            </a:r>
            <a:endParaRPr sz="1500">
              <a:solidFill>
                <a:srgbClr val="2A2A2A"/>
              </a:solidFill>
              <a:latin typeface="Arial"/>
              <a:ea typeface="Arial"/>
              <a:cs typeface="Arial"/>
              <a:sym typeface="Arial"/>
            </a:endParaRPr>
          </a:p>
          <a:p>
            <a:pPr indent="0" lvl="0" marL="0" rtl="0" algn="l">
              <a:lnSpc>
                <a:spcPct val="115000"/>
              </a:lnSpc>
              <a:spcBef>
                <a:spcPts val="300"/>
              </a:spcBef>
              <a:spcAft>
                <a:spcPts val="0"/>
              </a:spcAft>
              <a:buNone/>
            </a:pPr>
            <a:r>
              <a:t/>
            </a:r>
            <a:endParaRPr sz="1500">
              <a:solidFill>
                <a:srgbClr val="2A2A2A"/>
              </a:solidFill>
              <a:latin typeface="Arial"/>
              <a:ea typeface="Arial"/>
              <a:cs typeface="Arial"/>
              <a:sym typeface="Arial"/>
            </a:endParaRPr>
          </a:p>
          <a:p>
            <a:pPr indent="0" lvl="0" marL="0" rtl="0" algn="l">
              <a:lnSpc>
                <a:spcPct val="115000"/>
              </a:lnSpc>
              <a:spcBef>
                <a:spcPts val="300"/>
              </a:spcBef>
              <a:spcAft>
                <a:spcPts val="0"/>
              </a:spcAft>
              <a:buNone/>
            </a:pPr>
            <a:r>
              <a:t/>
            </a:r>
            <a:endParaRPr sz="1500">
              <a:solidFill>
                <a:srgbClr val="2A2A2A"/>
              </a:solidFill>
              <a:latin typeface="Arial"/>
              <a:ea typeface="Arial"/>
              <a:cs typeface="Arial"/>
              <a:sym typeface="Arial"/>
            </a:endParaRPr>
          </a:p>
          <a:p>
            <a:pPr indent="0" lvl="0" marL="0" rtl="0" algn="l">
              <a:lnSpc>
                <a:spcPct val="115000"/>
              </a:lnSpc>
              <a:spcBef>
                <a:spcPts val="300"/>
              </a:spcBef>
              <a:spcAft>
                <a:spcPts val="0"/>
              </a:spcAft>
              <a:buNone/>
            </a:pPr>
            <a:r>
              <a:rPr lang="en" sz="1500">
                <a:solidFill>
                  <a:srgbClr val="2A2A2A"/>
                </a:solidFill>
                <a:latin typeface="Arial"/>
                <a:ea typeface="Arial"/>
                <a:cs typeface="Arial"/>
                <a:sym typeface="Arial"/>
              </a:rPr>
              <a:t>Voici le lien pour accéder au code départ : </a:t>
            </a:r>
            <a:r>
              <a:rPr lang="en" sz="1500" u="sng">
                <a:solidFill>
                  <a:schemeClr val="hlink"/>
                </a:solidFill>
                <a:latin typeface="Arial"/>
                <a:ea typeface="Arial"/>
                <a:cs typeface="Arial"/>
                <a:sym typeface="Arial"/>
                <a:hlinkClick r:id="rId4"/>
              </a:rPr>
              <a:t>https://codesandbox.io/s/css-grid-playground-tvtpg?file=/index.html</a:t>
            </a:r>
            <a:endParaRPr sz="1500">
              <a:solidFill>
                <a:srgbClr val="2A2A2A"/>
              </a:solidFill>
              <a:latin typeface="Arial"/>
              <a:ea typeface="Arial"/>
              <a:cs typeface="Arial"/>
              <a:sym typeface="Arial"/>
            </a:endParaRPr>
          </a:p>
          <a:p>
            <a:pPr indent="0" lvl="0" marL="0" rtl="0" algn="l">
              <a:lnSpc>
                <a:spcPct val="115000"/>
              </a:lnSpc>
              <a:spcBef>
                <a:spcPts val="300"/>
              </a:spcBef>
              <a:spcAft>
                <a:spcPts val="0"/>
              </a:spcAft>
              <a:buNone/>
            </a:pPr>
            <a:r>
              <a:t/>
            </a:r>
            <a:endParaRPr sz="1500">
              <a:solidFill>
                <a:srgbClr val="2A2A2A"/>
              </a:solidFill>
              <a:latin typeface="Arial"/>
              <a:ea typeface="Arial"/>
              <a:cs typeface="Arial"/>
              <a:sym typeface="Arial"/>
            </a:endParaRPr>
          </a:p>
          <a:p>
            <a:pPr indent="0" lvl="0" marL="457200" rtl="0" algn="l">
              <a:spcBef>
                <a:spcPts val="600"/>
              </a:spcBef>
              <a:spcAft>
                <a:spcPts val="0"/>
              </a:spcAft>
              <a:buNone/>
            </a:pPr>
            <a:r>
              <a:t/>
            </a:r>
            <a:endParaRPr sz="1800">
              <a:solidFill>
                <a:srgbClr val="2A2A2A"/>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20" name="Shape 320"/>
        <p:cNvGrpSpPr/>
        <p:nvPr/>
      </p:nvGrpSpPr>
      <p:grpSpPr>
        <a:xfrm>
          <a:off x="0" y="0"/>
          <a:ext cx="0" cy="0"/>
          <a:chOff x="0" y="0"/>
          <a:chExt cx="0" cy="0"/>
        </a:xfrm>
      </p:grpSpPr>
      <p:sp>
        <p:nvSpPr>
          <p:cNvPr id="321" name="Google Shape;321;p42"/>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Responsive web design</a:t>
            </a:r>
            <a:endParaRPr sz="2400">
              <a:solidFill>
                <a:srgbClr val="E2001A"/>
              </a:solidFill>
              <a:latin typeface="Roboto"/>
              <a:ea typeface="Roboto"/>
              <a:cs typeface="Roboto"/>
              <a:sym typeface="Roboto"/>
            </a:endParaRPr>
          </a:p>
        </p:txBody>
      </p:sp>
      <p:sp>
        <p:nvSpPr>
          <p:cNvPr id="322" name="Google Shape;322;p4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3" name="Google Shape;323;p42"/>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24" name="Google Shape;324;p42"/>
          <p:cNvSpPr txBox="1"/>
          <p:nvPr>
            <p:ph idx="1" type="body"/>
          </p:nvPr>
        </p:nvSpPr>
        <p:spPr>
          <a:xfrm>
            <a:off x="413825" y="1446600"/>
            <a:ext cx="6820200" cy="3589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800">
                <a:solidFill>
                  <a:srgbClr val="2A2A2A"/>
                </a:solidFill>
                <a:latin typeface="Arial"/>
                <a:ea typeface="Arial"/>
                <a:cs typeface="Arial"/>
                <a:sym typeface="Arial"/>
              </a:rPr>
              <a:t>La responsive web design est une approche qui permet de créer des pages web qui sont toujours bien rendu quelque soit la taille du périphérique d’affichage. </a:t>
            </a:r>
            <a:endParaRPr sz="1800">
              <a:solidFill>
                <a:srgbClr val="2A2A2A"/>
              </a:solidFill>
              <a:latin typeface="Arial"/>
              <a:ea typeface="Arial"/>
              <a:cs typeface="Arial"/>
              <a:sym typeface="Arial"/>
            </a:endParaRPr>
          </a:p>
          <a:p>
            <a:pPr indent="0" lvl="0" marL="0" rtl="0" algn="l">
              <a:lnSpc>
                <a:spcPct val="115000"/>
              </a:lnSpc>
              <a:spcBef>
                <a:spcPts val="300"/>
              </a:spcBef>
              <a:spcAft>
                <a:spcPts val="0"/>
              </a:spcAft>
              <a:buNone/>
            </a:pPr>
            <a:r>
              <a:t/>
            </a:r>
            <a:endParaRPr sz="1800">
              <a:solidFill>
                <a:srgbClr val="2A2A2A"/>
              </a:solidFill>
              <a:latin typeface="Arial"/>
              <a:ea typeface="Arial"/>
              <a:cs typeface="Arial"/>
              <a:sym typeface="Arial"/>
            </a:endParaRPr>
          </a:p>
          <a:p>
            <a:pPr indent="0" lvl="0" marL="0" rtl="0" algn="l">
              <a:lnSpc>
                <a:spcPct val="115000"/>
              </a:lnSpc>
              <a:spcBef>
                <a:spcPts val="300"/>
              </a:spcBef>
              <a:spcAft>
                <a:spcPts val="0"/>
              </a:spcAft>
              <a:buNone/>
            </a:pPr>
            <a:r>
              <a:rPr lang="en" sz="1800">
                <a:solidFill>
                  <a:srgbClr val="2A2A2A"/>
                </a:solidFill>
                <a:latin typeface="Arial"/>
                <a:ea typeface="Arial"/>
                <a:cs typeface="Arial"/>
                <a:sym typeface="Arial"/>
              </a:rPr>
              <a:t>En css nous allons mettre en place des sites responsives grace au </a:t>
            </a:r>
            <a:r>
              <a:rPr b="1" lang="en" sz="1800">
                <a:solidFill>
                  <a:srgbClr val="E2001A"/>
                </a:solidFill>
                <a:latin typeface="Arial"/>
                <a:ea typeface="Arial"/>
                <a:cs typeface="Arial"/>
                <a:sym typeface="Arial"/>
              </a:rPr>
              <a:t>médials queries</a:t>
            </a:r>
            <a:r>
              <a:rPr lang="en" sz="1800">
                <a:solidFill>
                  <a:srgbClr val="2A2A2A"/>
                </a:solidFill>
                <a:latin typeface="Arial"/>
                <a:ea typeface="Arial"/>
                <a:cs typeface="Arial"/>
                <a:sym typeface="Arial"/>
              </a:rPr>
              <a:t>.</a:t>
            </a:r>
            <a:endParaRPr sz="1800">
              <a:solidFill>
                <a:srgbClr val="2A2A2A"/>
              </a:solidFill>
              <a:latin typeface="Arial"/>
              <a:ea typeface="Arial"/>
              <a:cs typeface="Arial"/>
              <a:sym typeface="Arial"/>
            </a:endParaRPr>
          </a:p>
          <a:p>
            <a:pPr indent="0" lvl="0" marL="457200" rtl="0" algn="l">
              <a:spcBef>
                <a:spcPts val="600"/>
              </a:spcBef>
              <a:spcAft>
                <a:spcPts val="0"/>
              </a:spcAft>
              <a:buNone/>
            </a:pPr>
            <a:r>
              <a:t/>
            </a:r>
            <a:endParaRPr sz="1800">
              <a:solidFill>
                <a:srgbClr val="2A2A2A"/>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91" name="Shape 91"/>
        <p:cNvGrpSpPr/>
        <p:nvPr/>
      </p:nvGrpSpPr>
      <p:grpSpPr>
        <a:xfrm>
          <a:off x="0" y="0"/>
          <a:ext cx="0" cy="0"/>
          <a:chOff x="0" y="0"/>
          <a:chExt cx="0" cy="0"/>
        </a:xfrm>
      </p:grpSpPr>
      <p:sp>
        <p:nvSpPr>
          <p:cNvPr id="92" name="Google Shape;92;p16"/>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Introduction</a:t>
            </a:r>
            <a:endParaRPr sz="2400">
              <a:solidFill>
                <a:srgbClr val="E2001A"/>
              </a:solidFill>
              <a:latin typeface="Roboto"/>
              <a:ea typeface="Roboto"/>
              <a:cs typeface="Roboto"/>
              <a:sym typeface="Roboto"/>
            </a:endParaRPr>
          </a:p>
        </p:txBody>
      </p:sp>
      <p:sp>
        <p:nvSpPr>
          <p:cNvPr id="93" name="Google Shape;93;p16"/>
          <p:cNvSpPr txBox="1"/>
          <p:nvPr/>
        </p:nvSpPr>
        <p:spPr>
          <a:xfrm>
            <a:off x="627875" y="1485000"/>
            <a:ext cx="6558600" cy="3321900"/>
          </a:xfrm>
          <a:prstGeom prst="rect">
            <a:avLst/>
          </a:prstGeom>
          <a:noFill/>
          <a:ln>
            <a:noFill/>
          </a:ln>
        </p:spPr>
        <p:txBody>
          <a:bodyPr anchorCtr="0" anchor="t" bIns="91425" lIns="91425" spcFirstLastPara="1" rIns="91425" wrap="square" tIns="91425">
            <a:noAutofit/>
          </a:bodyPr>
          <a:lstStyle/>
          <a:p>
            <a:pPr indent="0" lvl="0" marL="457200" rtl="0" algn="l">
              <a:spcBef>
                <a:spcPts val="600"/>
              </a:spcBef>
              <a:spcAft>
                <a:spcPts val="0"/>
              </a:spcAft>
              <a:buNone/>
            </a:pPr>
            <a:r>
              <a:t/>
            </a:r>
            <a:endParaRPr sz="15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en" sz="1500">
                <a:latin typeface="Roboto"/>
                <a:ea typeface="Roboto"/>
                <a:cs typeface="Roboto"/>
                <a:sym typeface="Roboto"/>
              </a:rPr>
              <a:t>Technologies </a:t>
            </a:r>
            <a:r>
              <a:rPr lang="en" sz="1500">
                <a:solidFill>
                  <a:srgbClr val="434343"/>
                </a:solidFill>
                <a:latin typeface="Roboto"/>
                <a:ea typeface="Roboto"/>
                <a:cs typeface="Roboto"/>
                <a:sym typeface="Roboto"/>
              </a:rPr>
              <a:t>du</a:t>
            </a:r>
            <a:r>
              <a:rPr lang="en" sz="1500">
                <a:solidFill>
                  <a:srgbClr val="434343"/>
                </a:solidFill>
                <a:latin typeface="Roboto"/>
                <a:ea typeface="Roboto"/>
                <a:cs typeface="Roboto"/>
                <a:sym typeface="Roboto"/>
              </a:rPr>
              <a:t> web :</a:t>
            </a:r>
            <a:endParaRPr sz="1500">
              <a:solidFill>
                <a:srgbClr val="434343"/>
              </a:solidFill>
              <a:latin typeface="Roboto"/>
              <a:ea typeface="Roboto"/>
              <a:cs typeface="Roboto"/>
              <a:sym typeface="Roboto"/>
            </a:endParaRPr>
          </a:p>
          <a:p>
            <a:pPr indent="-342900" lvl="1" marL="914400" rtl="0" algn="l">
              <a:lnSpc>
                <a:spcPct val="115000"/>
              </a:lnSpc>
              <a:spcBef>
                <a:spcPts val="0"/>
              </a:spcBef>
              <a:spcAft>
                <a:spcPts val="0"/>
              </a:spcAft>
              <a:buClr>
                <a:srgbClr val="2A2A2A"/>
              </a:buClr>
              <a:buSzPts val="1800"/>
              <a:buFont typeface="Raleway"/>
              <a:buChar char="○"/>
            </a:pPr>
            <a:r>
              <a:rPr lang="en" sz="1500">
                <a:solidFill>
                  <a:srgbClr val="E2001A"/>
                </a:solidFill>
                <a:latin typeface="Roboto"/>
                <a:ea typeface="Roboto"/>
                <a:cs typeface="Roboto"/>
                <a:sym typeface="Roboto"/>
              </a:rPr>
              <a:t>HTML </a:t>
            </a:r>
            <a:r>
              <a:rPr lang="en" sz="1500">
                <a:solidFill>
                  <a:srgbClr val="434343"/>
                </a:solidFill>
                <a:latin typeface="Roboto"/>
                <a:ea typeface="Roboto"/>
                <a:cs typeface="Roboto"/>
                <a:sym typeface="Roboto"/>
              </a:rPr>
              <a:t>(HyperText Markup Language) : Structurer le document</a:t>
            </a:r>
            <a:endParaRPr sz="1500">
              <a:solidFill>
                <a:srgbClr val="434343"/>
              </a:solidFill>
              <a:latin typeface="Roboto"/>
              <a:ea typeface="Roboto"/>
              <a:cs typeface="Roboto"/>
              <a:sym typeface="Roboto"/>
            </a:endParaRPr>
          </a:p>
          <a:p>
            <a:pPr indent="-323850" lvl="1" marL="914400" rtl="0" algn="l">
              <a:lnSpc>
                <a:spcPct val="115000"/>
              </a:lnSpc>
              <a:spcBef>
                <a:spcPts val="0"/>
              </a:spcBef>
              <a:spcAft>
                <a:spcPts val="0"/>
              </a:spcAft>
              <a:buClr>
                <a:srgbClr val="434343"/>
              </a:buClr>
              <a:buSzPts val="1500"/>
              <a:buFont typeface="Roboto"/>
              <a:buChar char="○"/>
            </a:pPr>
            <a:r>
              <a:rPr lang="en" sz="1500">
                <a:solidFill>
                  <a:srgbClr val="E2001A"/>
                </a:solidFill>
                <a:latin typeface="Roboto"/>
                <a:ea typeface="Roboto"/>
                <a:cs typeface="Roboto"/>
                <a:sym typeface="Roboto"/>
              </a:rPr>
              <a:t>CSS </a:t>
            </a:r>
            <a:r>
              <a:rPr lang="en" sz="1500">
                <a:solidFill>
                  <a:srgbClr val="434343"/>
                </a:solidFill>
                <a:latin typeface="Roboto"/>
                <a:ea typeface="Roboto"/>
                <a:cs typeface="Roboto"/>
                <a:sym typeface="Roboto"/>
              </a:rPr>
              <a:t>(Cascading StyleSheets) : Feuilles de styles</a:t>
            </a:r>
            <a:endParaRPr sz="1500">
              <a:solidFill>
                <a:srgbClr val="434343"/>
              </a:solidFill>
              <a:latin typeface="Roboto"/>
              <a:ea typeface="Roboto"/>
              <a:cs typeface="Roboto"/>
              <a:sym typeface="Roboto"/>
            </a:endParaRPr>
          </a:p>
          <a:p>
            <a:pPr indent="-323850" lvl="1" marL="914400" rtl="0" algn="l">
              <a:lnSpc>
                <a:spcPct val="115000"/>
              </a:lnSpc>
              <a:spcBef>
                <a:spcPts val="0"/>
              </a:spcBef>
              <a:spcAft>
                <a:spcPts val="0"/>
              </a:spcAft>
              <a:buClr>
                <a:srgbClr val="434343"/>
              </a:buClr>
              <a:buSzPts val="1500"/>
              <a:buFont typeface="Roboto"/>
              <a:buChar char="○"/>
            </a:pPr>
            <a:r>
              <a:rPr lang="en" sz="1500">
                <a:solidFill>
                  <a:srgbClr val="E2001A"/>
                </a:solidFill>
                <a:latin typeface="Roboto"/>
                <a:ea typeface="Roboto"/>
                <a:cs typeface="Roboto"/>
                <a:sym typeface="Roboto"/>
              </a:rPr>
              <a:t>JavaScript</a:t>
            </a:r>
            <a:r>
              <a:rPr lang="en" sz="1500">
                <a:solidFill>
                  <a:srgbClr val="434343"/>
                </a:solidFill>
                <a:latin typeface="Roboto"/>
                <a:ea typeface="Roboto"/>
                <a:cs typeface="Roboto"/>
                <a:sym typeface="Roboto"/>
              </a:rPr>
              <a:t>: Actions, Interactions avec l’utilisateur …</a:t>
            </a:r>
            <a:endParaRPr sz="1500">
              <a:solidFill>
                <a:srgbClr val="434343"/>
              </a:solidFill>
              <a:latin typeface="Roboto"/>
              <a:ea typeface="Roboto"/>
              <a:cs typeface="Roboto"/>
              <a:sym typeface="Roboto"/>
            </a:endParaRPr>
          </a:p>
        </p:txBody>
      </p:sp>
      <p:sp>
        <p:nvSpPr>
          <p:cNvPr id="94" name="Google Shape;94;p1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5" name="Google Shape;95;p16"/>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28" name="Shape 328"/>
        <p:cNvGrpSpPr/>
        <p:nvPr/>
      </p:nvGrpSpPr>
      <p:grpSpPr>
        <a:xfrm>
          <a:off x="0" y="0"/>
          <a:ext cx="0" cy="0"/>
          <a:chOff x="0" y="0"/>
          <a:chExt cx="0" cy="0"/>
        </a:xfrm>
      </p:grpSpPr>
      <p:sp>
        <p:nvSpPr>
          <p:cNvPr id="329" name="Google Shape;329;p43"/>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Mise en place des media queries</a:t>
            </a:r>
            <a:endParaRPr sz="2400">
              <a:solidFill>
                <a:srgbClr val="E2001A"/>
              </a:solidFill>
              <a:latin typeface="Roboto"/>
              <a:ea typeface="Roboto"/>
              <a:cs typeface="Roboto"/>
              <a:sym typeface="Roboto"/>
            </a:endParaRPr>
          </a:p>
        </p:txBody>
      </p:sp>
      <p:sp>
        <p:nvSpPr>
          <p:cNvPr id="330" name="Google Shape;330;p4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1" name="Google Shape;331;p43"/>
          <p:cNvPicPr preferRelativeResize="0"/>
          <p:nvPr/>
        </p:nvPicPr>
        <p:blipFill>
          <a:blip r:embed="rId3">
            <a:alphaModFix/>
          </a:blip>
          <a:stretch>
            <a:fillRect/>
          </a:stretch>
        </p:blipFill>
        <p:spPr>
          <a:xfrm>
            <a:off x="653025" y="603725"/>
            <a:ext cx="645550" cy="645550"/>
          </a:xfrm>
          <a:prstGeom prst="rect">
            <a:avLst/>
          </a:prstGeom>
          <a:noFill/>
          <a:ln>
            <a:noFill/>
          </a:ln>
        </p:spPr>
      </p:pic>
      <p:pic>
        <p:nvPicPr>
          <p:cNvPr id="332" name="Google Shape;332;p43"/>
          <p:cNvPicPr preferRelativeResize="0"/>
          <p:nvPr/>
        </p:nvPicPr>
        <p:blipFill>
          <a:blip r:embed="rId4">
            <a:alphaModFix/>
          </a:blip>
          <a:stretch>
            <a:fillRect/>
          </a:stretch>
        </p:blipFill>
        <p:spPr>
          <a:xfrm>
            <a:off x="653025" y="1310375"/>
            <a:ext cx="5729467" cy="3675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36" name="Shape 336"/>
        <p:cNvGrpSpPr/>
        <p:nvPr/>
      </p:nvGrpSpPr>
      <p:grpSpPr>
        <a:xfrm>
          <a:off x="0" y="0"/>
          <a:ext cx="0" cy="0"/>
          <a:chOff x="0" y="0"/>
          <a:chExt cx="0" cy="0"/>
        </a:xfrm>
      </p:grpSpPr>
      <p:sp>
        <p:nvSpPr>
          <p:cNvPr id="337" name="Google Shape;337;p44"/>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Jeux Flexbox Froggy</a:t>
            </a:r>
            <a:endParaRPr sz="2400">
              <a:solidFill>
                <a:srgbClr val="E2001A"/>
              </a:solidFill>
              <a:latin typeface="Roboto"/>
              <a:ea typeface="Roboto"/>
              <a:cs typeface="Roboto"/>
              <a:sym typeface="Roboto"/>
            </a:endParaRPr>
          </a:p>
        </p:txBody>
      </p:sp>
      <p:sp>
        <p:nvSpPr>
          <p:cNvPr id="338" name="Google Shape;338;p4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9" name="Google Shape;339;p44"/>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40" name="Google Shape;340;p44"/>
          <p:cNvSpPr txBox="1"/>
          <p:nvPr>
            <p:ph idx="1" type="body"/>
          </p:nvPr>
        </p:nvSpPr>
        <p:spPr>
          <a:xfrm>
            <a:off x="413825" y="1446600"/>
            <a:ext cx="7140600" cy="3589800"/>
          </a:xfrm>
          <a:prstGeom prst="rect">
            <a:avLst/>
          </a:prstGeom>
        </p:spPr>
        <p:txBody>
          <a:bodyPr anchorCtr="0" anchor="ctr" bIns="91425" lIns="91425" spcFirstLastPara="1" rIns="91425" wrap="square" tIns="91425">
            <a:noAutofit/>
          </a:bodyPr>
          <a:lstStyle/>
          <a:p>
            <a:pPr indent="0" lvl="0" marL="0" rtl="0" algn="ctr">
              <a:lnSpc>
                <a:spcPct val="115000"/>
              </a:lnSpc>
              <a:spcBef>
                <a:spcPts val="300"/>
              </a:spcBef>
              <a:spcAft>
                <a:spcPts val="0"/>
              </a:spcAft>
              <a:buClr>
                <a:schemeClr val="dk1"/>
              </a:buClr>
              <a:buSzPts val="1100"/>
              <a:buFont typeface="Arial"/>
              <a:buNone/>
            </a:pPr>
            <a:r>
              <a:rPr lang="en" sz="1500">
                <a:solidFill>
                  <a:srgbClr val="2A2A2A"/>
                </a:solidFill>
                <a:latin typeface="Arial"/>
                <a:ea typeface="Arial"/>
                <a:cs typeface="Arial"/>
                <a:sym typeface="Arial"/>
              </a:rPr>
              <a:t>Lien vers le jeu : </a:t>
            </a:r>
            <a:r>
              <a:rPr lang="en" sz="1500" u="sng">
                <a:solidFill>
                  <a:srgbClr val="1155CC"/>
                </a:solidFill>
                <a:latin typeface="Arial"/>
                <a:ea typeface="Arial"/>
                <a:cs typeface="Arial"/>
                <a:sym typeface="Arial"/>
              </a:rPr>
              <a:t>http://flexboxfroggy.com/#fr</a:t>
            </a:r>
            <a:endParaRPr sz="1500" u="sng">
              <a:solidFill>
                <a:srgbClr val="1155CC"/>
              </a:solidFill>
              <a:latin typeface="Arial"/>
              <a:ea typeface="Arial"/>
              <a:cs typeface="Arial"/>
              <a:sym typeface="Arial"/>
            </a:endParaRPr>
          </a:p>
          <a:p>
            <a:pPr indent="0" lvl="0" marL="0" rtl="0" algn="l">
              <a:lnSpc>
                <a:spcPct val="115000"/>
              </a:lnSpc>
              <a:spcBef>
                <a:spcPts val="300"/>
              </a:spcBef>
              <a:spcAft>
                <a:spcPts val="0"/>
              </a:spcAft>
              <a:buNone/>
            </a:pPr>
            <a:r>
              <a:t/>
            </a:r>
            <a:endParaRPr sz="1800">
              <a:solidFill>
                <a:srgbClr val="2A2A2A"/>
              </a:solidFill>
              <a:latin typeface="Arial"/>
              <a:ea typeface="Arial"/>
              <a:cs typeface="Arial"/>
              <a:sym typeface="Arial"/>
            </a:endParaRPr>
          </a:p>
          <a:p>
            <a:pPr indent="0" lvl="0" marL="457200" rtl="0" algn="l">
              <a:spcBef>
                <a:spcPts val="600"/>
              </a:spcBef>
              <a:spcAft>
                <a:spcPts val="0"/>
              </a:spcAft>
              <a:buNone/>
            </a:pPr>
            <a:r>
              <a:t/>
            </a:r>
            <a:endParaRPr sz="1800">
              <a:solidFill>
                <a:srgbClr val="2A2A2A"/>
              </a:solidFill>
              <a:latin typeface="Raleway"/>
              <a:ea typeface="Raleway"/>
              <a:cs typeface="Raleway"/>
              <a:sym typeface="Raleway"/>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44" name="Shape 344"/>
        <p:cNvGrpSpPr/>
        <p:nvPr/>
      </p:nvGrpSpPr>
      <p:grpSpPr>
        <a:xfrm>
          <a:off x="0" y="0"/>
          <a:ext cx="0" cy="0"/>
          <a:chOff x="0" y="0"/>
          <a:chExt cx="0" cy="0"/>
        </a:xfrm>
      </p:grpSpPr>
      <p:sp>
        <p:nvSpPr>
          <p:cNvPr id="345" name="Google Shape;345;p45"/>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Synthèse Layout FlexBox</a:t>
            </a:r>
            <a:endParaRPr sz="2400">
              <a:solidFill>
                <a:srgbClr val="E2001A"/>
              </a:solidFill>
              <a:latin typeface="Roboto"/>
              <a:ea typeface="Roboto"/>
              <a:cs typeface="Roboto"/>
              <a:sym typeface="Roboto"/>
            </a:endParaRPr>
          </a:p>
        </p:txBody>
      </p:sp>
      <p:sp>
        <p:nvSpPr>
          <p:cNvPr id="346" name="Google Shape;346;p4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7" name="Google Shape;347;p45"/>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48" name="Google Shape;348;p45"/>
          <p:cNvSpPr txBox="1"/>
          <p:nvPr>
            <p:ph idx="1" type="body"/>
          </p:nvPr>
        </p:nvSpPr>
        <p:spPr>
          <a:xfrm>
            <a:off x="413825" y="1446600"/>
            <a:ext cx="7140600" cy="3589800"/>
          </a:xfrm>
          <a:prstGeom prst="rect">
            <a:avLst/>
          </a:prstGeom>
        </p:spPr>
        <p:txBody>
          <a:bodyPr anchorCtr="0" anchor="ctr" bIns="91425" lIns="91425" spcFirstLastPara="1" rIns="91425" wrap="square" tIns="91425">
            <a:noAutofit/>
          </a:bodyPr>
          <a:lstStyle/>
          <a:p>
            <a:pPr indent="0" lvl="0" marL="0" rtl="0" algn="l">
              <a:lnSpc>
                <a:spcPct val="115000"/>
              </a:lnSpc>
              <a:spcBef>
                <a:spcPts val="300"/>
              </a:spcBef>
              <a:spcAft>
                <a:spcPts val="0"/>
              </a:spcAft>
              <a:buNone/>
            </a:pPr>
            <a:r>
              <a:t/>
            </a:r>
            <a:endParaRPr sz="1800">
              <a:solidFill>
                <a:srgbClr val="2A2A2A"/>
              </a:solidFill>
              <a:latin typeface="Arial"/>
              <a:ea typeface="Arial"/>
              <a:cs typeface="Arial"/>
              <a:sym typeface="Aria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a:t>
            </a:r>
            <a:r>
              <a:rPr lang="en" sz="1400">
                <a:solidFill>
                  <a:schemeClr val="dk1"/>
                </a:solidFill>
                <a:latin typeface="Roboto"/>
                <a:ea typeface="Roboto"/>
                <a:cs typeface="Roboto"/>
                <a:sym typeface="Roboto"/>
              </a:rPr>
              <a:t>Boites flexibles</a:t>
            </a:r>
            <a:endParaRPr sz="14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a:t>▸</a:t>
            </a:r>
            <a:r>
              <a:rPr lang="en" sz="1400">
                <a:solidFill>
                  <a:schemeClr val="dk1"/>
                </a:solidFill>
                <a:latin typeface="Roboto"/>
                <a:ea typeface="Roboto"/>
                <a:cs typeface="Roboto"/>
                <a:sym typeface="Roboto"/>
              </a:rPr>
              <a:t>Une dimension</a:t>
            </a:r>
            <a:endParaRPr sz="14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a:t>▸</a:t>
            </a:r>
            <a:r>
              <a:rPr lang="en" sz="1400">
                <a:solidFill>
                  <a:schemeClr val="dk1"/>
                </a:solidFill>
                <a:latin typeface="Roboto"/>
                <a:ea typeface="Roboto"/>
                <a:cs typeface="Roboto"/>
                <a:sym typeface="Roboto"/>
              </a:rPr>
              <a:t>2 axes</a:t>
            </a:r>
            <a:endParaRPr sz="1400">
              <a:solidFill>
                <a:schemeClr val="dk1"/>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en"/>
              <a:t>▹</a:t>
            </a:r>
            <a:r>
              <a:rPr lang="en" sz="1400">
                <a:solidFill>
                  <a:schemeClr val="dk1"/>
                </a:solidFill>
                <a:latin typeface="Roboto"/>
                <a:ea typeface="Roboto"/>
                <a:cs typeface="Roboto"/>
                <a:sym typeface="Roboto"/>
              </a:rPr>
              <a:t>Axe principal ou main axis</a:t>
            </a:r>
            <a:endParaRPr sz="1400">
              <a:solidFill>
                <a:schemeClr val="dk1"/>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en"/>
              <a:t>▹</a:t>
            </a:r>
            <a:r>
              <a:rPr lang="en" sz="1400">
                <a:solidFill>
                  <a:schemeClr val="dk1"/>
                </a:solidFill>
                <a:latin typeface="Roboto"/>
                <a:ea typeface="Roboto"/>
                <a:cs typeface="Roboto"/>
                <a:sym typeface="Roboto"/>
              </a:rPr>
              <a:t>Axe secondaire ou cross axis ou axe transversale</a:t>
            </a:r>
            <a:endParaRPr sz="1400">
              <a:solidFill>
                <a:schemeClr val="dk1"/>
              </a:solidFill>
              <a:latin typeface="Roboto"/>
              <a:ea typeface="Roboto"/>
              <a:cs typeface="Roboto"/>
              <a:sym typeface="Roboto"/>
            </a:endParaRPr>
          </a:p>
          <a:p>
            <a:pPr indent="0" lvl="0" marL="457200" rtl="0" algn="r">
              <a:lnSpc>
                <a:spcPct val="115000"/>
              </a:lnSpc>
              <a:spcBef>
                <a:spcPts val="600"/>
              </a:spcBef>
              <a:spcAft>
                <a:spcPts val="0"/>
              </a:spcAft>
              <a:buClr>
                <a:schemeClr val="dk1"/>
              </a:buClr>
              <a:buSzPts val="1100"/>
              <a:buFont typeface="Arial"/>
              <a:buNone/>
            </a:pPr>
            <a:r>
              <a:rPr lang="en" sz="1000">
                <a:latin typeface="Roboto"/>
                <a:ea typeface="Roboto"/>
                <a:cs typeface="Roboto"/>
                <a:sym typeface="Roboto"/>
              </a:rPr>
              <a:t>Source Image  Baobab ingénierie  "Réaliser une interface utilisateur web statique et adaptable" </a:t>
            </a:r>
            <a:endParaRPr sz="1000">
              <a:latin typeface="Roboto"/>
              <a:ea typeface="Roboto"/>
              <a:cs typeface="Roboto"/>
              <a:sym typeface="Roboto"/>
            </a:endParaRPr>
          </a:p>
          <a:p>
            <a:pPr indent="0" lvl="0" marL="457200" rtl="0" algn="l">
              <a:spcBef>
                <a:spcPts val="600"/>
              </a:spcBef>
              <a:spcAft>
                <a:spcPts val="0"/>
              </a:spcAft>
              <a:buNone/>
            </a:pPr>
            <a:r>
              <a:t/>
            </a:r>
            <a:endParaRPr sz="1800">
              <a:solidFill>
                <a:srgbClr val="2A2A2A"/>
              </a:solidFill>
              <a:latin typeface="Raleway"/>
              <a:ea typeface="Raleway"/>
              <a:cs typeface="Raleway"/>
              <a:sym typeface="Raleway"/>
            </a:endParaRPr>
          </a:p>
        </p:txBody>
      </p:sp>
      <p:pic>
        <p:nvPicPr>
          <p:cNvPr id="349" name="Google Shape;349;p45"/>
          <p:cNvPicPr preferRelativeResize="0"/>
          <p:nvPr/>
        </p:nvPicPr>
        <p:blipFill>
          <a:blip r:embed="rId4">
            <a:alphaModFix/>
          </a:blip>
          <a:stretch>
            <a:fillRect/>
          </a:stretch>
        </p:blipFill>
        <p:spPr>
          <a:xfrm>
            <a:off x="1839863" y="1446588"/>
            <a:ext cx="4288536" cy="189805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53" name="Shape 353"/>
        <p:cNvGrpSpPr/>
        <p:nvPr/>
      </p:nvGrpSpPr>
      <p:grpSpPr>
        <a:xfrm>
          <a:off x="0" y="0"/>
          <a:ext cx="0" cy="0"/>
          <a:chOff x="0" y="0"/>
          <a:chExt cx="0" cy="0"/>
        </a:xfrm>
      </p:grpSpPr>
      <p:sp>
        <p:nvSpPr>
          <p:cNvPr id="354" name="Google Shape;354;p46"/>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Bootstrap</a:t>
            </a:r>
            <a:endParaRPr sz="2400">
              <a:solidFill>
                <a:srgbClr val="E2001A"/>
              </a:solidFill>
              <a:latin typeface="Roboto"/>
              <a:ea typeface="Roboto"/>
              <a:cs typeface="Roboto"/>
              <a:sym typeface="Roboto"/>
            </a:endParaRPr>
          </a:p>
        </p:txBody>
      </p:sp>
      <p:sp>
        <p:nvSpPr>
          <p:cNvPr id="355" name="Google Shape;355;p4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6" name="Google Shape;356;p46"/>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57" name="Google Shape;357;p46"/>
          <p:cNvSpPr txBox="1"/>
          <p:nvPr>
            <p:ph idx="1" type="body"/>
          </p:nvPr>
        </p:nvSpPr>
        <p:spPr>
          <a:xfrm>
            <a:off x="548825" y="1546425"/>
            <a:ext cx="7125900" cy="3107400"/>
          </a:xfrm>
          <a:prstGeom prst="rect">
            <a:avLst/>
          </a:prstGeom>
        </p:spPr>
        <p:txBody>
          <a:bodyPr anchorCtr="0" anchor="t" bIns="91425" lIns="91425" spcFirstLastPara="1" rIns="91425" wrap="square" tIns="91425">
            <a:noAutofit/>
          </a:bodyPr>
          <a:lstStyle/>
          <a:p>
            <a:pPr indent="0" lvl="0" marL="139700" rtl="0" algn="l">
              <a:lnSpc>
                <a:spcPct val="115000"/>
              </a:lnSpc>
              <a:spcBef>
                <a:spcPts val="600"/>
              </a:spcBef>
              <a:spcAft>
                <a:spcPts val="0"/>
              </a:spcAft>
              <a:buClr>
                <a:schemeClr val="dk1"/>
              </a:buClr>
              <a:buSzPts val="1100"/>
              <a:buFont typeface="Arial"/>
              <a:buNone/>
            </a:pPr>
            <a:r>
              <a:rPr lang="en" sz="1500">
                <a:solidFill>
                  <a:srgbClr val="E2001A"/>
                </a:solidFill>
                <a:latin typeface="Roboto"/>
                <a:ea typeface="Roboto"/>
                <a:cs typeface="Roboto"/>
                <a:sym typeface="Roboto"/>
              </a:rPr>
              <a:t>Bootstrap</a:t>
            </a:r>
            <a:r>
              <a:rPr lang="en" sz="1500">
                <a:solidFill>
                  <a:schemeClr val="dk1"/>
                </a:solidFill>
                <a:latin typeface="Roboto"/>
                <a:ea typeface="Roboto"/>
                <a:cs typeface="Roboto"/>
                <a:sym typeface="Roboto"/>
              </a:rPr>
              <a:t>, qu'est-ce que c'est ?</a:t>
            </a:r>
            <a:endParaRPr sz="1500">
              <a:solidFill>
                <a:schemeClr val="dk1"/>
              </a:solidFill>
              <a:latin typeface="Roboto"/>
              <a:ea typeface="Roboto"/>
              <a:cs typeface="Roboto"/>
              <a:sym typeface="Roboto"/>
            </a:endParaRPr>
          </a:p>
          <a:p>
            <a:pPr indent="0" lvl="0" marL="45720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▸Une bibliothèque regroupant les classes CSS avec des propriétés et valeurs déjà écrites.</a:t>
            </a:r>
            <a:endParaRPr sz="1500">
              <a:solidFill>
                <a:schemeClr val="dk1"/>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▸composé</a:t>
            </a:r>
            <a:r>
              <a:rPr lang="en" sz="1500">
                <a:solidFill>
                  <a:schemeClr val="dk1"/>
                </a:solidFill>
                <a:latin typeface="Roboto"/>
                <a:ea typeface="Roboto"/>
                <a:cs typeface="Roboto"/>
                <a:sym typeface="Roboto"/>
              </a:rPr>
              <a:t> d’une partie CSS et JavaScript</a:t>
            </a:r>
            <a:endParaRPr sz="1500">
              <a:solidFill>
                <a:schemeClr val="dk1"/>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▸crée</a:t>
            </a:r>
            <a:r>
              <a:rPr lang="en" sz="1500">
                <a:solidFill>
                  <a:schemeClr val="dk1"/>
                </a:solidFill>
                <a:latin typeface="Roboto"/>
                <a:ea typeface="Roboto"/>
                <a:cs typeface="Roboto"/>
                <a:sym typeface="Roboto"/>
              </a:rPr>
              <a:t> en 2011</a:t>
            </a:r>
            <a:endParaRPr sz="1500">
              <a:solidFill>
                <a:schemeClr val="dk1"/>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▸actuellement à la version 5</a:t>
            </a:r>
            <a:endParaRPr sz="1500">
              <a:solidFill>
                <a:schemeClr val="dk1"/>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▹Permet :</a:t>
            </a:r>
            <a:endParaRPr sz="1500">
              <a:solidFill>
                <a:schemeClr val="dk1"/>
              </a:solidFill>
              <a:latin typeface="Roboto"/>
              <a:ea typeface="Roboto"/>
              <a:cs typeface="Roboto"/>
              <a:sym typeface="Roboto"/>
            </a:endParaRPr>
          </a:p>
          <a:p>
            <a:pPr indent="457200" lvl="0" marL="45720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▹mise en page responsive</a:t>
            </a:r>
            <a:endParaRPr sz="1500">
              <a:solidFill>
                <a:schemeClr val="dk1"/>
              </a:solidFill>
              <a:latin typeface="Roboto"/>
              <a:ea typeface="Roboto"/>
              <a:cs typeface="Roboto"/>
              <a:sym typeface="Roboto"/>
            </a:endParaRPr>
          </a:p>
          <a:p>
            <a:pPr indent="457200" lvl="0" marL="45720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▹compatibilité des propriétés avec tous les navigateurs</a:t>
            </a:r>
            <a:endParaRPr sz="1500">
              <a:solidFill>
                <a:schemeClr val="dk1"/>
              </a:solidFill>
              <a:latin typeface="Roboto"/>
              <a:ea typeface="Roboto"/>
              <a:cs typeface="Roboto"/>
              <a:sym typeface="Roboto"/>
            </a:endParaRPr>
          </a:p>
          <a:p>
            <a:pPr indent="457200" lvl="0" marL="45720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▹utiliser des composants Bootstrap (modal, carousel, etc.)</a:t>
            </a:r>
            <a:endParaRPr sz="1500">
              <a:solidFill>
                <a:schemeClr val="dk1"/>
              </a:solidFill>
              <a:latin typeface="Roboto"/>
              <a:ea typeface="Roboto"/>
              <a:cs typeface="Roboto"/>
              <a:sym typeface="Roboto"/>
            </a:endParaRPr>
          </a:p>
          <a:p>
            <a:pPr indent="457200" lvl="0" marL="45720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▹icônes</a:t>
            </a:r>
            <a:endParaRPr sz="1500">
              <a:solidFill>
                <a:schemeClr val="dk1"/>
              </a:solidFill>
              <a:latin typeface="Roboto"/>
              <a:ea typeface="Roboto"/>
              <a:cs typeface="Roboto"/>
              <a:sym typeface="Roboto"/>
            </a:endParaRPr>
          </a:p>
          <a:p>
            <a:pPr indent="0" lvl="0" marL="0" rtl="0" algn="l">
              <a:spcBef>
                <a:spcPts val="600"/>
              </a:spcBef>
              <a:spcAft>
                <a:spcPts val="0"/>
              </a:spcAft>
              <a:buNone/>
            </a:pPr>
            <a:r>
              <a:t/>
            </a:r>
            <a:endParaRPr sz="1500">
              <a:solidFill>
                <a:srgbClr val="E2001A"/>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61" name="Shape 361"/>
        <p:cNvGrpSpPr/>
        <p:nvPr/>
      </p:nvGrpSpPr>
      <p:grpSpPr>
        <a:xfrm>
          <a:off x="0" y="0"/>
          <a:ext cx="0" cy="0"/>
          <a:chOff x="0" y="0"/>
          <a:chExt cx="0" cy="0"/>
        </a:xfrm>
      </p:grpSpPr>
      <p:sp>
        <p:nvSpPr>
          <p:cNvPr id="362" name="Google Shape;362;p47"/>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Bootstrap</a:t>
            </a:r>
            <a:endParaRPr sz="2400">
              <a:solidFill>
                <a:srgbClr val="E2001A"/>
              </a:solidFill>
              <a:latin typeface="Roboto"/>
              <a:ea typeface="Roboto"/>
              <a:cs typeface="Roboto"/>
              <a:sym typeface="Roboto"/>
            </a:endParaRPr>
          </a:p>
        </p:txBody>
      </p:sp>
      <p:sp>
        <p:nvSpPr>
          <p:cNvPr id="363" name="Google Shape;363;p4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4" name="Google Shape;364;p47"/>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65" name="Google Shape;365;p47"/>
          <p:cNvSpPr txBox="1"/>
          <p:nvPr>
            <p:ph idx="1" type="body"/>
          </p:nvPr>
        </p:nvSpPr>
        <p:spPr>
          <a:xfrm>
            <a:off x="548825" y="1546425"/>
            <a:ext cx="7125900" cy="31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▸Comment l’installer ?</a:t>
            </a:r>
            <a:endParaRPr sz="1500">
              <a:solidFill>
                <a:schemeClr val="dk1"/>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a:t>
            </a:r>
            <a:r>
              <a:rPr lang="en" sz="1500">
                <a:solidFill>
                  <a:srgbClr val="434343"/>
                </a:solidFill>
                <a:latin typeface="Roboto"/>
                <a:ea typeface="Roboto"/>
                <a:cs typeface="Roboto"/>
                <a:sym typeface="Roboto"/>
              </a:rPr>
              <a:t>via un</a:t>
            </a:r>
            <a:r>
              <a:rPr lang="en" sz="1500">
                <a:solidFill>
                  <a:srgbClr val="434343"/>
                </a:solidFill>
                <a:uFill>
                  <a:noFill/>
                </a:uFill>
                <a:latin typeface="Roboto"/>
                <a:ea typeface="Roboto"/>
                <a:cs typeface="Roboto"/>
                <a:sym typeface="Roboto"/>
                <a:hlinkClick r:id="rId4">
                  <a:extLst>
                    <a:ext uri="{A12FA001-AC4F-418D-AE19-62706E023703}">
                      <ahyp:hlinkClr val="tx"/>
                    </a:ext>
                  </a:extLst>
                </a:hlinkClick>
              </a:rPr>
              <a:t> </a:t>
            </a:r>
            <a:r>
              <a:rPr lang="en" sz="1500" u="sng">
                <a:solidFill>
                  <a:schemeClr val="hlink"/>
                </a:solidFill>
                <a:latin typeface="Roboto"/>
                <a:ea typeface="Roboto"/>
                <a:cs typeface="Roboto"/>
                <a:sym typeface="Roboto"/>
                <a:hlinkClick r:id="rId5"/>
              </a:rPr>
              <a:t>CDN</a:t>
            </a:r>
            <a:endParaRPr sz="1500" u="sng">
              <a:solidFill>
                <a:schemeClr val="hlink"/>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a:t>
            </a:r>
            <a:r>
              <a:rPr lang="en" sz="1500">
                <a:solidFill>
                  <a:srgbClr val="434343"/>
                </a:solidFill>
                <a:latin typeface="Roboto"/>
                <a:ea typeface="Roboto"/>
                <a:cs typeface="Roboto"/>
                <a:sym typeface="Roboto"/>
              </a:rPr>
              <a:t>ou Intégrer les fichiers compilés dans son projet</a:t>
            </a:r>
            <a:endParaRPr sz="1500">
              <a:solidFill>
                <a:srgbClr val="434343"/>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a:t>
            </a:r>
            <a:r>
              <a:rPr lang="en" sz="1500">
                <a:solidFill>
                  <a:srgbClr val="434343"/>
                </a:solidFill>
                <a:latin typeface="Roboto"/>
                <a:ea typeface="Roboto"/>
                <a:cs typeface="Roboto"/>
                <a:sym typeface="Roboto"/>
              </a:rPr>
              <a:t>ou à partir d’un gestionnaire paquet JavaScript</a:t>
            </a:r>
            <a:endParaRPr sz="1500">
              <a:solidFill>
                <a:srgbClr val="434343"/>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▸Comment l’utiliser dans un projet ?</a:t>
            </a:r>
            <a:endParaRPr sz="1500">
              <a:solidFill>
                <a:schemeClr val="dk1"/>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a:t>
            </a:r>
            <a:r>
              <a:rPr lang="en" sz="1500">
                <a:solidFill>
                  <a:srgbClr val="434343"/>
                </a:solidFill>
                <a:latin typeface="Roboto"/>
                <a:ea typeface="Roboto"/>
                <a:cs typeface="Roboto"/>
                <a:sym typeface="Roboto"/>
              </a:rPr>
              <a:t>après l’avoir installé</a:t>
            </a:r>
            <a:endParaRPr sz="1500">
              <a:solidFill>
                <a:srgbClr val="434343"/>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a:t>
            </a:r>
            <a:r>
              <a:rPr lang="en" sz="1500">
                <a:solidFill>
                  <a:srgbClr val="434343"/>
                </a:solidFill>
                <a:latin typeface="Roboto"/>
                <a:ea typeface="Roboto"/>
                <a:cs typeface="Roboto"/>
                <a:sym typeface="Roboto"/>
              </a:rPr>
              <a:t>il suffit de donner aux éléments HTML les classes utilitaires  Bootstrap pour avoir le style dédié</a:t>
            </a:r>
            <a:endParaRPr sz="1500">
              <a:solidFill>
                <a:srgbClr val="434343"/>
              </a:solidFill>
              <a:latin typeface="Roboto"/>
              <a:ea typeface="Roboto"/>
              <a:cs typeface="Roboto"/>
              <a:sym typeface="Roboto"/>
            </a:endParaRPr>
          </a:p>
          <a:p>
            <a:pPr indent="457200" lvl="0" marL="0" rtl="0" algn="l">
              <a:lnSpc>
                <a:spcPct val="115000"/>
              </a:lnSpc>
              <a:spcBef>
                <a:spcPts val="0"/>
              </a:spcBef>
              <a:spcAft>
                <a:spcPts val="0"/>
              </a:spcAft>
              <a:buClr>
                <a:schemeClr val="dk1"/>
              </a:buClr>
              <a:buSzPts val="1100"/>
              <a:buFont typeface="Arial"/>
              <a:buNone/>
            </a:pPr>
            <a:r>
              <a:rPr lang="en" sz="1500">
                <a:solidFill>
                  <a:schemeClr val="dk1"/>
                </a:solidFill>
                <a:latin typeface="Roboto"/>
                <a:ea typeface="Roboto"/>
                <a:cs typeface="Roboto"/>
                <a:sym typeface="Roboto"/>
              </a:rPr>
              <a:t>▹</a:t>
            </a:r>
            <a:r>
              <a:rPr lang="en" sz="1500">
                <a:solidFill>
                  <a:srgbClr val="434343"/>
                </a:solidFill>
                <a:latin typeface="Roboto"/>
                <a:ea typeface="Roboto"/>
                <a:cs typeface="Roboto"/>
                <a:sym typeface="Roboto"/>
              </a:rPr>
              <a:t>copier le code HTML des composants Bootstrap.</a:t>
            </a:r>
            <a:endParaRPr sz="1500">
              <a:solidFill>
                <a:srgbClr val="434343"/>
              </a:solidFill>
              <a:latin typeface="Roboto"/>
              <a:ea typeface="Roboto"/>
              <a:cs typeface="Roboto"/>
              <a:sym typeface="Roboto"/>
            </a:endParaRPr>
          </a:p>
          <a:p>
            <a:pPr indent="457200" lvl="0" marL="0" rtl="0" algn="l">
              <a:lnSpc>
                <a:spcPct val="115000"/>
              </a:lnSpc>
              <a:spcBef>
                <a:spcPts val="0"/>
              </a:spcBef>
              <a:spcAft>
                <a:spcPts val="0"/>
              </a:spcAft>
              <a:buNone/>
            </a:pPr>
            <a:r>
              <a:rPr lang="en" sz="1500">
                <a:solidFill>
                  <a:schemeClr val="dk1"/>
                </a:solidFill>
                <a:latin typeface="Roboto"/>
                <a:ea typeface="Roboto"/>
                <a:cs typeface="Roboto"/>
                <a:sym typeface="Roboto"/>
              </a:rPr>
              <a:t>▹</a:t>
            </a:r>
            <a:r>
              <a:rPr lang="en" sz="1500">
                <a:solidFill>
                  <a:srgbClr val="434343"/>
                </a:solidFill>
                <a:latin typeface="Roboto"/>
                <a:ea typeface="Roboto"/>
                <a:cs typeface="Roboto"/>
                <a:sym typeface="Roboto"/>
              </a:rPr>
              <a:t>format des classes : {</a:t>
            </a:r>
            <a:r>
              <a:rPr lang="en" sz="1500">
                <a:solidFill>
                  <a:srgbClr val="E2001A"/>
                </a:solidFill>
                <a:latin typeface="Roboto"/>
                <a:ea typeface="Roboto"/>
                <a:cs typeface="Roboto"/>
                <a:sym typeface="Roboto"/>
              </a:rPr>
              <a:t>property</a:t>
            </a:r>
            <a:r>
              <a:rPr lang="en" sz="1500">
                <a:solidFill>
                  <a:schemeClr val="dk1"/>
                </a:solidFill>
                <a:latin typeface="Roboto"/>
                <a:ea typeface="Roboto"/>
                <a:cs typeface="Roboto"/>
                <a:sym typeface="Roboto"/>
              </a:rPr>
              <a:t>-</a:t>
            </a:r>
            <a:r>
              <a:rPr lang="en" sz="1500">
                <a:solidFill>
                  <a:srgbClr val="3A81BA"/>
                </a:solidFill>
                <a:latin typeface="Roboto"/>
                <a:ea typeface="Roboto"/>
                <a:cs typeface="Roboto"/>
                <a:sym typeface="Roboto"/>
              </a:rPr>
              <a:t>breakpoint</a:t>
            </a:r>
            <a:r>
              <a:rPr lang="en" sz="1500">
                <a:solidFill>
                  <a:schemeClr val="dk1"/>
                </a:solidFill>
                <a:latin typeface="Roboto"/>
                <a:ea typeface="Roboto"/>
                <a:cs typeface="Roboto"/>
                <a:sym typeface="Roboto"/>
              </a:rPr>
              <a:t>-</a:t>
            </a:r>
            <a:r>
              <a:rPr lang="en" sz="1500">
                <a:solidFill>
                  <a:srgbClr val="8BAB42"/>
                </a:solidFill>
                <a:latin typeface="Roboto"/>
                <a:ea typeface="Roboto"/>
                <a:cs typeface="Roboto"/>
                <a:sym typeface="Roboto"/>
              </a:rPr>
              <a:t>value</a:t>
            </a:r>
            <a:r>
              <a:rPr lang="en" sz="1500">
                <a:solidFill>
                  <a:srgbClr val="434343"/>
                </a:solidFill>
                <a:latin typeface="Roboto"/>
                <a:ea typeface="Roboto"/>
                <a:cs typeface="Roboto"/>
                <a:sym typeface="Roboto"/>
              </a:rPr>
              <a:t>}</a:t>
            </a:r>
            <a:endParaRPr sz="15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rgbClr val="434343"/>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500">
                <a:solidFill>
                  <a:srgbClr val="434343"/>
                </a:solidFill>
                <a:latin typeface="Roboto"/>
                <a:ea typeface="Roboto"/>
                <a:cs typeface="Roboto"/>
                <a:sym typeface="Roboto"/>
              </a:rPr>
              <a:t>exemple : div class="</a:t>
            </a:r>
            <a:r>
              <a:rPr lang="en" sz="1500">
                <a:solidFill>
                  <a:srgbClr val="E2001A"/>
                </a:solidFill>
                <a:latin typeface="Roboto"/>
                <a:ea typeface="Roboto"/>
                <a:cs typeface="Roboto"/>
                <a:sym typeface="Roboto"/>
              </a:rPr>
              <a:t>fw</a:t>
            </a:r>
            <a:r>
              <a:rPr lang="en" sz="1500">
                <a:solidFill>
                  <a:srgbClr val="434343"/>
                </a:solidFill>
                <a:latin typeface="Roboto"/>
                <a:ea typeface="Roboto"/>
                <a:cs typeface="Roboto"/>
                <a:sym typeface="Roboto"/>
              </a:rPr>
              <a:t>-</a:t>
            </a:r>
            <a:r>
              <a:rPr lang="en" sz="1500">
                <a:solidFill>
                  <a:srgbClr val="3A81BA"/>
                </a:solidFill>
                <a:latin typeface="Roboto"/>
                <a:ea typeface="Roboto"/>
                <a:cs typeface="Roboto"/>
                <a:sym typeface="Roboto"/>
              </a:rPr>
              <a:t>md</a:t>
            </a:r>
            <a:r>
              <a:rPr lang="en" sz="1500">
                <a:solidFill>
                  <a:srgbClr val="434343"/>
                </a:solidFill>
                <a:latin typeface="Roboto"/>
                <a:ea typeface="Roboto"/>
                <a:cs typeface="Roboto"/>
                <a:sym typeface="Roboto"/>
              </a:rPr>
              <a:t>-</a:t>
            </a:r>
            <a:r>
              <a:rPr lang="en" sz="1500">
                <a:solidFill>
                  <a:srgbClr val="8BAB42"/>
                </a:solidFill>
                <a:latin typeface="Roboto"/>
                <a:ea typeface="Roboto"/>
                <a:cs typeface="Roboto"/>
                <a:sym typeface="Roboto"/>
              </a:rPr>
              <a:t>bold</a:t>
            </a:r>
            <a:r>
              <a:rPr lang="en" sz="1500">
                <a:solidFill>
                  <a:srgbClr val="434343"/>
                </a:solidFill>
                <a:latin typeface="Roboto"/>
                <a:ea typeface="Roboto"/>
                <a:cs typeface="Roboto"/>
                <a:sym typeface="Roboto"/>
              </a:rPr>
              <a:t> </a:t>
            </a:r>
            <a:r>
              <a:rPr lang="en" sz="1500">
                <a:solidFill>
                  <a:srgbClr val="E2001A"/>
                </a:solidFill>
                <a:latin typeface="Roboto"/>
                <a:ea typeface="Roboto"/>
                <a:cs typeface="Roboto"/>
                <a:sym typeface="Roboto"/>
              </a:rPr>
              <a:t>text</a:t>
            </a:r>
            <a:r>
              <a:rPr lang="en" sz="1500">
                <a:solidFill>
                  <a:srgbClr val="434343"/>
                </a:solidFill>
                <a:latin typeface="Roboto"/>
                <a:ea typeface="Roboto"/>
                <a:cs typeface="Roboto"/>
                <a:sym typeface="Roboto"/>
              </a:rPr>
              <a:t>-</a:t>
            </a:r>
            <a:r>
              <a:rPr lang="en" sz="1500">
                <a:solidFill>
                  <a:srgbClr val="3A81BA"/>
                </a:solidFill>
                <a:latin typeface="Roboto"/>
                <a:ea typeface="Roboto"/>
                <a:cs typeface="Roboto"/>
                <a:sym typeface="Roboto"/>
              </a:rPr>
              <a:t>lg-</a:t>
            </a:r>
            <a:r>
              <a:rPr lang="en" sz="1500">
                <a:solidFill>
                  <a:srgbClr val="8BAB42"/>
                </a:solidFill>
                <a:latin typeface="Roboto"/>
                <a:ea typeface="Roboto"/>
                <a:cs typeface="Roboto"/>
                <a:sym typeface="Roboto"/>
              </a:rPr>
              <a:t>end</a:t>
            </a:r>
            <a:r>
              <a:rPr lang="en" sz="1500">
                <a:solidFill>
                  <a:srgbClr val="434343"/>
                </a:solidFill>
                <a:latin typeface="Roboto"/>
                <a:ea typeface="Roboto"/>
                <a:cs typeface="Roboto"/>
                <a:sym typeface="Roboto"/>
              </a:rPr>
              <a:t> </a:t>
            </a:r>
            <a:r>
              <a:rPr lang="en" sz="1500">
                <a:solidFill>
                  <a:srgbClr val="E2001A"/>
                </a:solidFill>
                <a:latin typeface="Roboto"/>
                <a:ea typeface="Roboto"/>
                <a:cs typeface="Roboto"/>
                <a:sym typeface="Roboto"/>
              </a:rPr>
              <a:t>bg</a:t>
            </a:r>
            <a:r>
              <a:rPr lang="en" sz="1500">
                <a:solidFill>
                  <a:srgbClr val="434343"/>
                </a:solidFill>
                <a:latin typeface="Roboto"/>
                <a:ea typeface="Roboto"/>
                <a:cs typeface="Roboto"/>
                <a:sym typeface="Roboto"/>
              </a:rPr>
              <a:t>-</a:t>
            </a:r>
            <a:r>
              <a:rPr lang="en" sz="1500">
                <a:solidFill>
                  <a:srgbClr val="3A81BA"/>
                </a:solidFill>
                <a:latin typeface="Roboto"/>
                <a:ea typeface="Roboto"/>
                <a:cs typeface="Roboto"/>
                <a:sym typeface="Roboto"/>
              </a:rPr>
              <a:t>xl</a:t>
            </a:r>
            <a:r>
              <a:rPr lang="en" sz="1500">
                <a:solidFill>
                  <a:srgbClr val="434343"/>
                </a:solidFill>
                <a:latin typeface="Roboto"/>
                <a:ea typeface="Roboto"/>
                <a:cs typeface="Roboto"/>
                <a:sym typeface="Roboto"/>
              </a:rPr>
              <a:t>-</a:t>
            </a:r>
            <a:r>
              <a:rPr lang="en" sz="1500">
                <a:solidFill>
                  <a:srgbClr val="8BAB42"/>
                </a:solidFill>
                <a:latin typeface="Roboto"/>
                <a:ea typeface="Roboto"/>
                <a:cs typeface="Roboto"/>
                <a:sym typeface="Roboto"/>
              </a:rPr>
              <a:t>dark</a:t>
            </a:r>
            <a:r>
              <a:rPr lang="en" sz="1500">
                <a:solidFill>
                  <a:srgbClr val="434343"/>
                </a:solidFill>
                <a:latin typeface="Roboto"/>
                <a:ea typeface="Roboto"/>
                <a:cs typeface="Roboto"/>
                <a:sym typeface="Roboto"/>
              </a:rPr>
              <a:t>  </a:t>
            </a:r>
            <a:r>
              <a:rPr lang="en" sz="1500">
                <a:solidFill>
                  <a:srgbClr val="E2001A"/>
                </a:solidFill>
                <a:latin typeface="Roboto"/>
                <a:ea typeface="Roboto"/>
                <a:cs typeface="Roboto"/>
                <a:sym typeface="Roboto"/>
              </a:rPr>
              <a:t>color</a:t>
            </a:r>
            <a:r>
              <a:rPr lang="en" sz="1500">
                <a:solidFill>
                  <a:srgbClr val="434343"/>
                </a:solidFill>
                <a:latin typeface="Roboto"/>
                <a:ea typeface="Roboto"/>
                <a:cs typeface="Roboto"/>
                <a:sym typeface="Roboto"/>
              </a:rPr>
              <a:t>-</a:t>
            </a:r>
            <a:r>
              <a:rPr lang="en" sz="1500">
                <a:solidFill>
                  <a:srgbClr val="8BAB42"/>
                </a:solidFill>
                <a:latin typeface="Roboto"/>
                <a:ea typeface="Roboto"/>
                <a:cs typeface="Roboto"/>
                <a:sym typeface="Roboto"/>
              </a:rPr>
              <a:t>light</a:t>
            </a:r>
            <a:r>
              <a:rPr lang="en" sz="1500">
                <a:solidFill>
                  <a:srgbClr val="434343"/>
                </a:solidFill>
                <a:latin typeface="Roboto"/>
                <a:ea typeface="Roboto"/>
                <a:cs typeface="Roboto"/>
                <a:sym typeface="Roboto"/>
              </a:rPr>
              <a:t>" &gt;&lt;/div&gt;</a:t>
            </a:r>
            <a:endParaRPr sz="1500">
              <a:solidFill>
                <a:srgbClr val="434343"/>
              </a:solidFill>
              <a:latin typeface="Roboto"/>
              <a:ea typeface="Roboto"/>
              <a:cs typeface="Roboto"/>
              <a:sym typeface="Roboto"/>
            </a:endParaRPr>
          </a:p>
          <a:p>
            <a:pPr indent="0" lvl="0" marL="0" rtl="0" algn="l">
              <a:spcBef>
                <a:spcPts val="600"/>
              </a:spcBef>
              <a:spcAft>
                <a:spcPts val="0"/>
              </a:spcAft>
              <a:buNone/>
            </a:pPr>
            <a:r>
              <a:t/>
            </a:r>
            <a:endParaRPr sz="1500">
              <a:solidFill>
                <a:srgbClr val="E2001A"/>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69" name="Shape 369"/>
        <p:cNvGrpSpPr/>
        <p:nvPr/>
      </p:nvGrpSpPr>
      <p:grpSpPr>
        <a:xfrm>
          <a:off x="0" y="0"/>
          <a:ext cx="0" cy="0"/>
          <a:chOff x="0" y="0"/>
          <a:chExt cx="0" cy="0"/>
        </a:xfrm>
      </p:grpSpPr>
      <p:sp>
        <p:nvSpPr>
          <p:cNvPr id="370" name="Google Shape;370;p4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1" name="Google Shape;371;p48"/>
          <p:cNvPicPr preferRelativeResize="0"/>
          <p:nvPr/>
        </p:nvPicPr>
        <p:blipFill>
          <a:blip r:embed="rId3">
            <a:alphaModFix/>
          </a:blip>
          <a:stretch>
            <a:fillRect/>
          </a:stretch>
        </p:blipFill>
        <p:spPr>
          <a:xfrm>
            <a:off x="653025" y="603725"/>
            <a:ext cx="951300" cy="951300"/>
          </a:xfrm>
          <a:prstGeom prst="rect">
            <a:avLst/>
          </a:prstGeom>
          <a:noFill/>
          <a:ln>
            <a:noFill/>
          </a:ln>
        </p:spPr>
      </p:pic>
      <p:sp>
        <p:nvSpPr>
          <p:cNvPr id="372" name="Google Shape;372;p48"/>
          <p:cNvSpPr txBox="1"/>
          <p:nvPr/>
        </p:nvSpPr>
        <p:spPr>
          <a:xfrm>
            <a:off x="644960" y="1539825"/>
            <a:ext cx="77556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Roboto"/>
                <a:ea typeface="Roboto"/>
                <a:cs typeface="Roboto"/>
                <a:sym typeface="Roboto"/>
              </a:rPr>
              <a:t>MODULE JS</a:t>
            </a:r>
            <a:endParaRPr b="1" sz="4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Karla"/>
              <a:ea typeface="Karla"/>
              <a:cs typeface="Karla"/>
              <a:sym typeface="Karla"/>
            </a:endParaRPr>
          </a:p>
        </p:txBody>
      </p:sp>
      <p:sp>
        <p:nvSpPr>
          <p:cNvPr id="373" name="Google Shape;373;p48"/>
          <p:cNvSpPr txBox="1"/>
          <p:nvPr/>
        </p:nvSpPr>
        <p:spPr>
          <a:xfrm>
            <a:off x="676625" y="2491125"/>
            <a:ext cx="775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JavaScript / </a:t>
            </a:r>
            <a:r>
              <a:rPr b="1" lang="en" sz="2400">
                <a:solidFill>
                  <a:schemeClr val="lt1"/>
                </a:solidFill>
                <a:latin typeface="Roboto"/>
                <a:ea typeface="Roboto"/>
                <a:cs typeface="Roboto"/>
                <a:sym typeface="Roboto"/>
              </a:rPr>
              <a:t>JavaScript </a:t>
            </a:r>
            <a:r>
              <a:rPr b="1" lang="en" sz="2400">
                <a:solidFill>
                  <a:srgbClr val="FFFFFF"/>
                </a:solidFill>
                <a:latin typeface="Roboto"/>
                <a:ea typeface="Roboto"/>
                <a:cs typeface="Roboto"/>
                <a:sym typeface="Roboto"/>
              </a:rPr>
              <a:t>avancé</a:t>
            </a:r>
            <a:endParaRPr b="1" sz="4800">
              <a:solidFill>
                <a:srgbClr val="FFFFFF"/>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77" name="Shape 377"/>
        <p:cNvGrpSpPr/>
        <p:nvPr/>
      </p:nvGrpSpPr>
      <p:grpSpPr>
        <a:xfrm>
          <a:off x="0" y="0"/>
          <a:ext cx="0" cy="0"/>
          <a:chOff x="0" y="0"/>
          <a:chExt cx="0" cy="0"/>
        </a:xfrm>
      </p:grpSpPr>
      <p:sp>
        <p:nvSpPr>
          <p:cNvPr id="378" name="Google Shape;378;p49"/>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E2001A"/>
                </a:solidFill>
                <a:latin typeface="Roboto"/>
                <a:ea typeface="Roboto"/>
                <a:cs typeface="Roboto"/>
                <a:sym typeface="Roboto"/>
              </a:rPr>
              <a:t>1.</a:t>
            </a:r>
            <a:endParaRPr sz="7200">
              <a:solidFill>
                <a:srgbClr val="E2001A"/>
              </a:solidFill>
              <a:latin typeface="Roboto"/>
              <a:ea typeface="Roboto"/>
              <a:cs typeface="Roboto"/>
              <a:sym typeface="Roboto"/>
            </a:endParaRPr>
          </a:p>
          <a:p>
            <a:pPr indent="0" lvl="0" marL="0" rtl="0" algn="l">
              <a:spcBef>
                <a:spcPts val="0"/>
              </a:spcBef>
              <a:spcAft>
                <a:spcPts val="0"/>
              </a:spcAft>
              <a:buNone/>
            </a:pPr>
            <a:r>
              <a:rPr lang="en">
                <a:solidFill>
                  <a:srgbClr val="434343"/>
                </a:solidFill>
                <a:latin typeface="Roboto"/>
                <a:ea typeface="Roboto"/>
                <a:cs typeface="Roboto"/>
                <a:sym typeface="Roboto"/>
              </a:rPr>
              <a:t>Introduction JS</a:t>
            </a:r>
            <a:endParaRPr>
              <a:solidFill>
                <a:srgbClr val="434343"/>
              </a:solidFill>
              <a:latin typeface="Roboto"/>
              <a:ea typeface="Roboto"/>
              <a:cs typeface="Roboto"/>
              <a:sym typeface="Roboto"/>
            </a:endParaRPr>
          </a:p>
        </p:txBody>
      </p:sp>
      <p:sp>
        <p:nvSpPr>
          <p:cNvPr id="379" name="Google Shape;379;p4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0" name="Google Shape;380;p49"/>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84" name="Shape 384"/>
        <p:cNvGrpSpPr/>
        <p:nvPr/>
      </p:nvGrpSpPr>
      <p:grpSpPr>
        <a:xfrm>
          <a:off x="0" y="0"/>
          <a:ext cx="0" cy="0"/>
          <a:chOff x="0" y="0"/>
          <a:chExt cx="0" cy="0"/>
        </a:xfrm>
      </p:grpSpPr>
      <p:sp>
        <p:nvSpPr>
          <p:cNvPr id="385" name="Google Shape;385;p50"/>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Qu’est ce que le JavaScript ?</a:t>
            </a:r>
            <a:endParaRPr sz="2400">
              <a:solidFill>
                <a:srgbClr val="E2001A"/>
              </a:solidFill>
              <a:latin typeface="Roboto"/>
              <a:ea typeface="Roboto"/>
              <a:cs typeface="Roboto"/>
              <a:sym typeface="Roboto"/>
            </a:endParaRPr>
          </a:p>
        </p:txBody>
      </p:sp>
      <p:sp>
        <p:nvSpPr>
          <p:cNvPr id="386" name="Google Shape;386;p5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7" name="Google Shape;387;p50"/>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88" name="Google Shape;388;p50"/>
          <p:cNvSpPr txBox="1"/>
          <p:nvPr>
            <p:ph idx="1" type="body"/>
          </p:nvPr>
        </p:nvSpPr>
        <p:spPr>
          <a:xfrm>
            <a:off x="548825" y="1853800"/>
            <a:ext cx="7125900" cy="31074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000000"/>
              </a:buClr>
              <a:buSzPts val="1500"/>
              <a:buFont typeface="Roboto"/>
              <a:buChar char="▸"/>
            </a:pPr>
            <a:r>
              <a:rPr lang="en" sz="1500">
                <a:solidFill>
                  <a:srgbClr val="E2001A"/>
                </a:solidFill>
                <a:latin typeface="Roboto"/>
                <a:ea typeface="Roboto"/>
                <a:cs typeface="Roboto"/>
                <a:sym typeface="Roboto"/>
              </a:rPr>
              <a:t>JavaScript</a:t>
            </a:r>
            <a:r>
              <a:rPr lang="en" sz="1500">
                <a:solidFill>
                  <a:srgbClr val="000000"/>
                </a:solidFill>
                <a:latin typeface="Roboto"/>
                <a:ea typeface="Roboto"/>
                <a:cs typeface="Roboto"/>
                <a:sym typeface="Roboto"/>
              </a:rPr>
              <a:t>, c’est quoi ?</a:t>
            </a:r>
            <a:endParaRPr sz="1500">
              <a:solidFill>
                <a:srgbClr val="000000"/>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434343"/>
                </a:solidFill>
                <a:latin typeface="Roboto"/>
                <a:ea typeface="Roboto"/>
                <a:cs typeface="Roboto"/>
                <a:sym typeface="Roboto"/>
              </a:rPr>
              <a:t>JavaScript n’est pas Java !</a:t>
            </a:r>
            <a:endParaRPr sz="1500">
              <a:solidFill>
                <a:srgbClr val="000000"/>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434343"/>
                </a:solidFill>
                <a:latin typeface="Roboto"/>
                <a:ea typeface="Roboto"/>
                <a:cs typeface="Roboto"/>
                <a:sym typeface="Roboto"/>
              </a:rPr>
              <a:t>Langage de </a:t>
            </a:r>
            <a:r>
              <a:rPr lang="en" sz="1500">
                <a:solidFill>
                  <a:srgbClr val="E2001A"/>
                </a:solidFill>
                <a:latin typeface="Roboto"/>
                <a:ea typeface="Roboto"/>
                <a:cs typeface="Roboto"/>
                <a:sym typeface="Roboto"/>
              </a:rPr>
              <a:t>script </a:t>
            </a:r>
            <a:r>
              <a:rPr lang="en" sz="1500">
                <a:solidFill>
                  <a:srgbClr val="434343"/>
                </a:solidFill>
                <a:latin typeface="Roboto"/>
                <a:ea typeface="Roboto"/>
                <a:cs typeface="Roboto"/>
                <a:sym typeface="Roboto"/>
              </a:rPr>
              <a:t>permettant d'interagir avec une page Web</a:t>
            </a:r>
            <a:endParaRPr sz="1500">
              <a:solidFill>
                <a:srgbClr val="434343"/>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434343"/>
                </a:solidFill>
                <a:latin typeface="Roboto"/>
                <a:ea typeface="Roboto"/>
                <a:cs typeface="Roboto"/>
                <a:sym typeface="Roboto"/>
              </a:rPr>
              <a:t>JS permet de créer des pages </a:t>
            </a:r>
            <a:r>
              <a:rPr lang="en" sz="1500">
                <a:solidFill>
                  <a:srgbClr val="E2001A"/>
                </a:solidFill>
                <a:latin typeface="Roboto"/>
                <a:ea typeface="Roboto"/>
                <a:cs typeface="Roboto"/>
                <a:sym typeface="Roboto"/>
              </a:rPr>
              <a:t>dynamiques </a:t>
            </a:r>
            <a:r>
              <a:rPr lang="en" sz="1500">
                <a:solidFill>
                  <a:srgbClr val="434343"/>
                </a:solidFill>
                <a:latin typeface="Roboto"/>
                <a:ea typeface="Roboto"/>
                <a:cs typeface="Roboto"/>
                <a:sym typeface="Roboto"/>
              </a:rPr>
              <a:t>/ des </a:t>
            </a:r>
            <a:r>
              <a:rPr lang="en" sz="1500">
                <a:solidFill>
                  <a:srgbClr val="E2001A"/>
                </a:solidFill>
                <a:latin typeface="Roboto"/>
                <a:ea typeface="Roboto"/>
                <a:cs typeface="Roboto"/>
                <a:sym typeface="Roboto"/>
              </a:rPr>
              <a:t>interactions</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434343"/>
                </a:solidFill>
                <a:latin typeface="Roboto"/>
                <a:ea typeface="Roboto"/>
                <a:cs typeface="Roboto"/>
                <a:sym typeface="Roboto"/>
              </a:rPr>
              <a:t>JS fonctionne avec HTML et CSS</a:t>
            </a:r>
            <a:endParaRPr sz="1500">
              <a:solidFill>
                <a:srgbClr val="434343"/>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Standardisé par </a:t>
            </a:r>
            <a:r>
              <a:rPr lang="en" sz="1500">
                <a:solidFill>
                  <a:srgbClr val="E2001A"/>
                </a:solidFill>
                <a:latin typeface="Roboto"/>
                <a:ea typeface="Roboto"/>
                <a:cs typeface="Roboto"/>
                <a:sym typeface="Roboto"/>
              </a:rPr>
              <a:t>EcmaScript</a:t>
            </a:r>
            <a:endParaRPr sz="1500">
              <a:solidFill>
                <a:srgbClr val="E2001A"/>
              </a:solidFill>
              <a:latin typeface="Roboto"/>
              <a:ea typeface="Roboto"/>
              <a:cs typeface="Roboto"/>
              <a:sym typeface="Roboto"/>
            </a:endParaRPr>
          </a:p>
          <a:p>
            <a:pPr indent="0" lvl="0" marL="914400" rtl="0" algn="l">
              <a:spcBef>
                <a:spcPts val="600"/>
              </a:spcBef>
              <a:spcAft>
                <a:spcPts val="0"/>
              </a:spcAft>
              <a:buNone/>
            </a:pPr>
            <a:r>
              <a:t/>
            </a:r>
            <a:endParaRPr sz="1500">
              <a:solidFill>
                <a:srgbClr val="FF0000"/>
              </a:solidFill>
              <a:latin typeface="Roboto"/>
              <a:ea typeface="Roboto"/>
              <a:cs typeface="Roboto"/>
              <a:sym typeface="Roboto"/>
            </a:endParaRPr>
          </a:p>
          <a:p>
            <a:pPr indent="-323850" lvl="0" marL="457200" rtl="0" algn="l">
              <a:spcBef>
                <a:spcPts val="60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Implémentations possibles :</a:t>
            </a:r>
            <a:endParaRPr sz="1500">
              <a:solidFill>
                <a:srgbClr val="000000"/>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434343"/>
                </a:solidFill>
                <a:latin typeface="Roboto"/>
                <a:ea typeface="Roboto"/>
                <a:cs typeface="Roboto"/>
                <a:sym typeface="Roboto"/>
              </a:rPr>
              <a:t>Balises:</a:t>
            </a:r>
            <a:r>
              <a:rPr lang="en" sz="1500">
                <a:solidFill>
                  <a:srgbClr val="E2001A"/>
                </a:solidFill>
                <a:latin typeface="Roboto"/>
                <a:ea typeface="Roboto"/>
                <a:cs typeface="Roboto"/>
                <a:sym typeface="Roboto"/>
              </a:rPr>
              <a:t>	&lt;script&gt;&lt;/script&gt;</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434343"/>
                </a:solidFill>
                <a:latin typeface="Roboto"/>
                <a:ea typeface="Roboto"/>
                <a:cs typeface="Roboto"/>
                <a:sym typeface="Roboto"/>
              </a:rPr>
              <a:t>Fichier externe:	</a:t>
            </a:r>
            <a:r>
              <a:rPr lang="en" sz="1500">
                <a:solidFill>
                  <a:srgbClr val="E2001A"/>
                </a:solidFill>
                <a:latin typeface="Roboto"/>
                <a:ea typeface="Roboto"/>
                <a:cs typeface="Roboto"/>
                <a:sym typeface="Roboto"/>
              </a:rPr>
              <a:t>&lt;script type="text/javascript" src=”file.js”&gt;&lt;/script&gt;</a:t>
            </a:r>
            <a:endParaRPr sz="1500">
              <a:solidFill>
                <a:srgbClr val="E2001A"/>
              </a:solidFill>
              <a:latin typeface="Roboto"/>
              <a:ea typeface="Roboto"/>
              <a:cs typeface="Roboto"/>
              <a:sym typeface="Roboto"/>
            </a:endParaRPr>
          </a:p>
          <a:p>
            <a:pPr indent="0" lvl="0" marL="0" rtl="0" algn="l">
              <a:spcBef>
                <a:spcPts val="600"/>
              </a:spcBef>
              <a:spcAft>
                <a:spcPts val="0"/>
              </a:spcAft>
              <a:buNone/>
            </a:pPr>
            <a:r>
              <a:t/>
            </a:r>
            <a:endParaRPr sz="1500">
              <a:solidFill>
                <a:srgbClr val="FF0000"/>
              </a:solidFill>
              <a:latin typeface="Roboto"/>
              <a:ea typeface="Roboto"/>
              <a:cs typeface="Roboto"/>
              <a:sym typeface="Roboto"/>
            </a:endParaRPr>
          </a:p>
          <a:p>
            <a:pPr indent="0" lvl="0" marL="0" rtl="0" algn="l">
              <a:spcBef>
                <a:spcPts val="600"/>
              </a:spcBef>
              <a:spcAft>
                <a:spcPts val="0"/>
              </a:spcAft>
              <a:buNone/>
            </a:pPr>
            <a:r>
              <a:t/>
            </a:r>
            <a:endParaRPr sz="1500">
              <a:solidFill>
                <a:srgbClr val="FF0000"/>
              </a:solidFill>
              <a:latin typeface="Roboto"/>
              <a:ea typeface="Roboto"/>
              <a:cs typeface="Roboto"/>
              <a:sym typeface="Roboto"/>
            </a:endParaRPr>
          </a:p>
          <a:p>
            <a:pPr indent="0" lvl="0" marL="914400" rtl="0" algn="l">
              <a:spcBef>
                <a:spcPts val="600"/>
              </a:spcBef>
              <a:spcAft>
                <a:spcPts val="0"/>
              </a:spcAft>
              <a:buNone/>
            </a:pPr>
            <a:r>
              <a:t/>
            </a:r>
            <a:endParaRPr sz="1500">
              <a:solidFill>
                <a:srgbClr val="434343"/>
              </a:solidFill>
              <a:latin typeface="Roboto"/>
              <a:ea typeface="Roboto"/>
              <a:cs typeface="Roboto"/>
              <a:sym typeface="Roboto"/>
            </a:endParaRPr>
          </a:p>
          <a:p>
            <a:pPr indent="0" lvl="0" marL="0" rtl="0" algn="l">
              <a:spcBef>
                <a:spcPts val="6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92" name="Shape 392"/>
        <p:cNvGrpSpPr/>
        <p:nvPr/>
      </p:nvGrpSpPr>
      <p:grpSpPr>
        <a:xfrm>
          <a:off x="0" y="0"/>
          <a:ext cx="0" cy="0"/>
          <a:chOff x="0" y="0"/>
          <a:chExt cx="0" cy="0"/>
        </a:xfrm>
      </p:grpSpPr>
      <p:sp>
        <p:nvSpPr>
          <p:cNvPr id="393" name="Google Shape;393;p51"/>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Syntaxe</a:t>
            </a:r>
            <a:endParaRPr sz="2400">
              <a:solidFill>
                <a:srgbClr val="E2001A"/>
              </a:solidFill>
              <a:latin typeface="Roboto"/>
              <a:ea typeface="Roboto"/>
              <a:cs typeface="Roboto"/>
              <a:sym typeface="Roboto"/>
            </a:endParaRPr>
          </a:p>
        </p:txBody>
      </p:sp>
      <p:sp>
        <p:nvSpPr>
          <p:cNvPr id="394" name="Google Shape;394;p5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5" name="Google Shape;395;p51"/>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396" name="Google Shape;396;p51"/>
          <p:cNvSpPr txBox="1"/>
          <p:nvPr>
            <p:ph idx="1" type="body"/>
          </p:nvPr>
        </p:nvSpPr>
        <p:spPr>
          <a:xfrm>
            <a:off x="548825" y="1660925"/>
            <a:ext cx="7125900" cy="33003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Une instruction JS se termine toujours par un point virgule </a:t>
            </a:r>
            <a:r>
              <a:rPr lang="en" sz="1500">
                <a:solidFill>
                  <a:srgbClr val="E2001A"/>
                </a:solidFill>
                <a:latin typeface="Roboto"/>
                <a:ea typeface="Roboto"/>
                <a:cs typeface="Roboto"/>
                <a:sym typeface="Roboto"/>
              </a:rPr>
              <a:t>;</a:t>
            </a:r>
            <a:endParaRPr sz="1500">
              <a:solidFill>
                <a:srgbClr val="E2001A"/>
              </a:solidFill>
              <a:latin typeface="Roboto"/>
              <a:ea typeface="Roboto"/>
              <a:cs typeface="Roboto"/>
              <a:sym typeface="Roboto"/>
            </a:endParaRPr>
          </a:p>
          <a:p>
            <a:pPr indent="0" lvl="0" marL="914400" rtl="0" algn="l">
              <a:spcBef>
                <a:spcPts val="600"/>
              </a:spcBef>
              <a:spcAft>
                <a:spcPts val="0"/>
              </a:spcAft>
              <a:buNone/>
            </a:pPr>
            <a:r>
              <a:t/>
            </a:r>
            <a:endParaRPr sz="1500">
              <a:solidFill>
                <a:srgbClr val="FF0000"/>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Les déclarations de variables doivent </a:t>
            </a:r>
            <a:r>
              <a:rPr lang="en" sz="1500">
                <a:solidFill>
                  <a:schemeClr val="dk1"/>
                </a:solidFill>
                <a:latin typeface="Roboto"/>
                <a:ea typeface="Roboto"/>
                <a:cs typeface="Roboto"/>
                <a:sym typeface="Roboto"/>
              </a:rPr>
              <a:t>être</a:t>
            </a:r>
            <a:r>
              <a:rPr lang="en" sz="1500">
                <a:solidFill>
                  <a:schemeClr val="dk1"/>
                </a:solidFill>
                <a:latin typeface="Roboto"/>
                <a:ea typeface="Roboto"/>
                <a:cs typeface="Roboto"/>
                <a:sym typeface="Roboto"/>
              </a:rPr>
              <a:t> précises - Attention à la casse !</a:t>
            </a:r>
            <a:endParaRPr sz="1500">
              <a:solidFill>
                <a:schemeClr val="dk1"/>
              </a:solidFill>
              <a:latin typeface="Roboto"/>
              <a:ea typeface="Roboto"/>
              <a:cs typeface="Roboto"/>
              <a:sym typeface="Roboto"/>
            </a:endParaRPr>
          </a:p>
          <a:p>
            <a:pPr indent="-323850" lvl="1" marL="914400" rtl="0" algn="l">
              <a:spcBef>
                <a:spcPts val="0"/>
              </a:spcBef>
              <a:spcAft>
                <a:spcPts val="0"/>
              </a:spcAft>
              <a:buClr>
                <a:schemeClr val="dk1"/>
              </a:buClr>
              <a:buSzPts val="1500"/>
              <a:buFont typeface="Roboto"/>
              <a:buChar char="▹"/>
            </a:pPr>
            <a:r>
              <a:rPr lang="en" sz="1500">
                <a:solidFill>
                  <a:srgbClr val="E2001A"/>
                </a:solidFill>
                <a:latin typeface="Roboto"/>
                <a:ea typeface="Roboto"/>
                <a:cs typeface="Roboto"/>
                <a:sym typeface="Roboto"/>
              </a:rPr>
              <a:t>myVar </a:t>
            </a:r>
            <a:r>
              <a:rPr lang="en" sz="1500">
                <a:solidFill>
                  <a:srgbClr val="525C6B"/>
                </a:solidFill>
                <a:latin typeface="Roboto"/>
                <a:ea typeface="Roboto"/>
                <a:cs typeface="Roboto"/>
                <a:sym typeface="Roboto"/>
              </a:rPr>
              <a:t>et </a:t>
            </a:r>
            <a:r>
              <a:rPr lang="en" sz="1500">
                <a:solidFill>
                  <a:srgbClr val="E2001A"/>
                </a:solidFill>
                <a:latin typeface="Roboto"/>
                <a:ea typeface="Roboto"/>
                <a:cs typeface="Roboto"/>
                <a:sym typeface="Roboto"/>
              </a:rPr>
              <a:t>Myvar </a:t>
            </a:r>
            <a:r>
              <a:rPr lang="en" sz="1500">
                <a:solidFill>
                  <a:srgbClr val="525C6B"/>
                </a:solidFill>
                <a:latin typeface="Roboto"/>
                <a:ea typeface="Roboto"/>
                <a:cs typeface="Roboto"/>
                <a:sym typeface="Roboto"/>
              </a:rPr>
              <a:t>sont 2 variables différentes.</a:t>
            </a:r>
            <a:endParaRPr sz="1500">
              <a:solidFill>
                <a:srgbClr val="525C6B"/>
              </a:solidFill>
              <a:latin typeface="Roboto"/>
              <a:ea typeface="Roboto"/>
              <a:cs typeface="Roboto"/>
              <a:sym typeface="Roboto"/>
            </a:endParaRPr>
          </a:p>
          <a:p>
            <a:pPr indent="0" lvl="0" marL="914400" rtl="0" algn="l">
              <a:spcBef>
                <a:spcPts val="60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Les commentaires s’écrivent de deux façons :</a:t>
            </a:r>
            <a:endParaRPr sz="1500">
              <a:solidFill>
                <a:schemeClr val="dk1"/>
              </a:solidFill>
              <a:latin typeface="Roboto"/>
              <a:ea typeface="Roboto"/>
              <a:cs typeface="Roboto"/>
              <a:sym typeface="Roboto"/>
            </a:endParaRPr>
          </a:p>
          <a:p>
            <a:pPr indent="-323850" lvl="1" marL="914400" rtl="0" algn="l">
              <a:spcBef>
                <a:spcPts val="0"/>
              </a:spcBef>
              <a:spcAft>
                <a:spcPts val="0"/>
              </a:spcAft>
              <a:buClr>
                <a:schemeClr val="dk1"/>
              </a:buClr>
              <a:buSzPts val="1500"/>
              <a:buFont typeface="Roboto"/>
              <a:buChar char="▹"/>
            </a:pPr>
            <a:r>
              <a:rPr lang="en" sz="1500">
                <a:solidFill>
                  <a:srgbClr val="E2001A"/>
                </a:solidFill>
                <a:latin typeface="Roboto"/>
                <a:ea typeface="Roboto"/>
                <a:cs typeface="Roboto"/>
                <a:sym typeface="Roboto"/>
              </a:rPr>
              <a:t>//</a:t>
            </a:r>
            <a:r>
              <a:rPr lang="en" sz="1500">
                <a:solidFill>
                  <a:srgbClr val="525C6B"/>
                </a:solidFill>
                <a:latin typeface="Roboto"/>
                <a:ea typeface="Roboto"/>
                <a:cs typeface="Roboto"/>
                <a:sym typeface="Roboto"/>
              </a:rPr>
              <a:t> commentaires</a:t>
            </a:r>
            <a:endParaRPr sz="1500">
              <a:solidFill>
                <a:srgbClr val="525C6B"/>
              </a:solidFill>
              <a:latin typeface="Roboto"/>
              <a:ea typeface="Roboto"/>
              <a:cs typeface="Roboto"/>
              <a:sym typeface="Roboto"/>
            </a:endParaRPr>
          </a:p>
          <a:p>
            <a:pPr indent="-323850" lvl="1" marL="914400" rtl="0" algn="l">
              <a:spcBef>
                <a:spcPts val="0"/>
              </a:spcBef>
              <a:spcAft>
                <a:spcPts val="0"/>
              </a:spcAft>
              <a:buClr>
                <a:schemeClr val="dk1"/>
              </a:buClr>
              <a:buSzPts val="1500"/>
              <a:buFont typeface="Roboto"/>
              <a:buChar char="▹"/>
            </a:pPr>
            <a:r>
              <a:rPr lang="en" sz="1500">
                <a:solidFill>
                  <a:srgbClr val="E2001A"/>
                </a:solidFill>
                <a:latin typeface="Roboto"/>
                <a:ea typeface="Roboto"/>
                <a:cs typeface="Roboto"/>
                <a:sym typeface="Roboto"/>
              </a:rPr>
              <a:t>/*</a:t>
            </a:r>
            <a:r>
              <a:rPr lang="en" sz="1500">
                <a:solidFill>
                  <a:schemeClr val="dk1"/>
                </a:solidFill>
                <a:latin typeface="Roboto"/>
                <a:ea typeface="Roboto"/>
                <a:cs typeface="Roboto"/>
                <a:sym typeface="Roboto"/>
              </a:rPr>
              <a:t> </a:t>
            </a:r>
            <a:r>
              <a:rPr lang="en" sz="1500">
                <a:solidFill>
                  <a:srgbClr val="525C6B"/>
                </a:solidFill>
                <a:latin typeface="Roboto"/>
                <a:ea typeface="Roboto"/>
                <a:cs typeface="Roboto"/>
                <a:sym typeface="Roboto"/>
              </a:rPr>
              <a:t>commentaires</a:t>
            </a:r>
            <a:endParaRPr sz="1500">
              <a:solidFill>
                <a:srgbClr val="525C6B"/>
              </a:solidFill>
              <a:latin typeface="Roboto"/>
              <a:ea typeface="Roboto"/>
              <a:cs typeface="Roboto"/>
              <a:sym typeface="Roboto"/>
            </a:endParaRPr>
          </a:p>
          <a:p>
            <a:pPr indent="0" lvl="0" marL="914400" rtl="0" algn="l">
              <a:spcBef>
                <a:spcPts val="600"/>
              </a:spcBef>
              <a:spcAft>
                <a:spcPts val="0"/>
              </a:spcAft>
              <a:buNone/>
            </a:pPr>
            <a:r>
              <a:rPr lang="en" sz="1500">
                <a:solidFill>
                  <a:srgbClr val="525C6B"/>
                </a:solidFill>
                <a:latin typeface="Roboto"/>
                <a:ea typeface="Roboto"/>
                <a:cs typeface="Roboto"/>
                <a:sym typeface="Roboto"/>
              </a:rPr>
              <a:t>sur plusieurs</a:t>
            </a:r>
            <a:endParaRPr sz="1500">
              <a:solidFill>
                <a:srgbClr val="525C6B"/>
              </a:solidFill>
              <a:latin typeface="Roboto"/>
              <a:ea typeface="Roboto"/>
              <a:cs typeface="Roboto"/>
              <a:sym typeface="Roboto"/>
            </a:endParaRPr>
          </a:p>
          <a:p>
            <a:pPr indent="0" lvl="0" marL="914400" rtl="0" algn="l">
              <a:spcBef>
                <a:spcPts val="600"/>
              </a:spcBef>
              <a:spcAft>
                <a:spcPts val="0"/>
              </a:spcAft>
              <a:buNone/>
            </a:pPr>
            <a:r>
              <a:rPr lang="en" sz="1500">
                <a:solidFill>
                  <a:srgbClr val="525C6B"/>
                </a:solidFill>
                <a:latin typeface="Roboto"/>
                <a:ea typeface="Roboto"/>
                <a:cs typeface="Roboto"/>
                <a:sym typeface="Roboto"/>
              </a:rPr>
              <a:t>lignes</a:t>
            </a:r>
            <a:endParaRPr sz="1500">
              <a:solidFill>
                <a:srgbClr val="525C6B"/>
              </a:solidFill>
              <a:latin typeface="Roboto"/>
              <a:ea typeface="Roboto"/>
              <a:cs typeface="Roboto"/>
              <a:sym typeface="Roboto"/>
            </a:endParaRPr>
          </a:p>
          <a:p>
            <a:pPr indent="0" lvl="0" marL="914400" rtl="0" algn="l">
              <a:spcBef>
                <a:spcPts val="600"/>
              </a:spcBef>
              <a:spcAft>
                <a:spcPts val="0"/>
              </a:spcAft>
              <a:buNone/>
            </a:pPr>
            <a:r>
              <a:rPr lang="en" sz="1500">
                <a:solidFill>
                  <a:srgbClr val="E2001A"/>
                </a:solidFill>
                <a:latin typeface="Roboto"/>
                <a:ea typeface="Roboto"/>
                <a:cs typeface="Roboto"/>
                <a:sym typeface="Roboto"/>
              </a:rPr>
              <a:t>*/</a:t>
            </a:r>
            <a:endParaRPr sz="1500">
              <a:solidFill>
                <a:srgbClr val="E2001A"/>
              </a:solidFill>
              <a:latin typeface="Roboto"/>
              <a:ea typeface="Roboto"/>
              <a:cs typeface="Roboto"/>
              <a:sym typeface="Roboto"/>
            </a:endParaRPr>
          </a:p>
          <a:p>
            <a:pPr indent="0" lvl="0" marL="0" rtl="0" algn="l">
              <a:spcBef>
                <a:spcPts val="600"/>
              </a:spcBef>
              <a:spcAft>
                <a:spcPts val="0"/>
              </a:spcAft>
              <a:buNone/>
            </a:pPr>
            <a:r>
              <a:t/>
            </a:r>
            <a:endParaRPr sz="1500">
              <a:solidFill>
                <a:srgbClr val="FF0000"/>
              </a:solidFill>
              <a:latin typeface="Roboto"/>
              <a:ea typeface="Roboto"/>
              <a:cs typeface="Roboto"/>
              <a:sym typeface="Roboto"/>
            </a:endParaRPr>
          </a:p>
          <a:p>
            <a:pPr indent="0" lvl="0" marL="914400" rtl="0" algn="l">
              <a:spcBef>
                <a:spcPts val="600"/>
              </a:spcBef>
              <a:spcAft>
                <a:spcPts val="0"/>
              </a:spcAft>
              <a:buNone/>
            </a:pPr>
            <a:r>
              <a:t/>
            </a:r>
            <a:endParaRPr sz="1500">
              <a:solidFill>
                <a:srgbClr val="434343"/>
              </a:solidFill>
              <a:latin typeface="Roboto"/>
              <a:ea typeface="Roboto"/>
              <a:cs typeface="Roboto"/>
              <a:sym typeface="Roboto"/>
            </a:endParaRPr>
          </a:p>
          <a:p>
            <a:pPr indent="0" lvl="0" marL="0" rtl="0" algn="l">
              <a:spcBef>
                <a:spcPts val="6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00" name="Shape 400"/>
        <p:cNvGrpSpPr/>
        <p:nvPr/>
      </p:nvGrpSpPr>
      <p:grpSpPr>
        <a:xfrm>
          <a:off x="0" y="0"/>
          <a:ext cx="0" cy="0"/>
          <a:chOff x="0" y="0"/>
          <a:chExt cx="0" cy="0"/>
        </a:xfrm>
      </p:grpSpPr>
      <p:sp>
        <p:nvSpPr>
          <p:cNvPr id="401" name="Google Shape;401;p52"/>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Les variables (1/2)</a:t>
            </a:r>
            <a:endParaRPr sz="2400">
              <a:solidFill>
                <a:srgbClr val="E2001A"/>
              </a:solidFill>
              <a:latin typeface="Roboto"/>
              <a:ea typeface="Roboto"/>
              <a:cs typeface="Roboto"/>
              <a:sym typeface="Roboto"/>
            </a:endParaRPr>
          </a:p>
        </p:txBody>
      </p:sp>
      <p:sp>
        <p:nvSpPr>
          <p:cNvPr id="402" name="Google Shape;402;p5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3" name="Google Shape;403;p52"/>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04" name="Google Shape;404;p52"/>
          <p:cNvSpPr txBox="1"/>
          <p:nvPr>
            <p:ph idx="1" type="body"/>
          </p:nvPr>
        </p:nvSpPr>
        <p:spPr>
          <a:xfrm>
            <a:off x="548825" y="1413525"/>
            <a:ext cx="7125900" cy="35478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000000"/>
              </a:buClr>
              <a:buSzPts val="1500"/>
              <a:buFont typeface="Roboto"/>
              <a:buChar char="▸"/>
            </a:pPr>
            <a:r>
              <a:rPr lang="en" sz="1500">
                <a:solidFill>
                  <a:srgbClr val="E2001A"/>
                </a:solidFill>
                <a:latin typeface="Roboto"/>
                <a:ea typeface="Roboto"/>
                <a:cs typeface="Roboto"/>
                <a:sym typeface="Roboto"/>
              </a:rPr>
              <a:t>Déclarer </a:t>
            </a:r>
            <a:r>
              <a:rPr lang="en" sz="1500">
                <a:solidFill>
                  <a:srgbClr val="000000"/>
                </a:solidFill>
                <a:latin typeface="Roboto"/>
                <a:ea typeface="Roboto"/>
                <a:cs typeface="Roboto"/>
                <a:sym typeface="Roboto"/>
              </a:rPr>
              <a:t>/</a:t>
            </a:r>
            <a:r>
              <a:rPr lang="en" sz="1500">
                <a:solidFill>
                  <a:srgbClr val="E2001A"/>
                </a:solidFill>
                <a:latin typeface="Roboto"/>
                <a:ea typeface="Roboto"/>
                <a:cs typeface="Roboto"/>
                <a:sym typeface="Roboto"/>
              </a:rPr>
              <a:t> Manipuler</a:t>
            </a:r>
            <a:r>
              <a:rPr lang="en" sz="1500">
                <a:solidFill>
                  <a:srgbClr val="000000"/>
                </a:solidFill>
                <a:latin typeface="Roboto"/>
                <a:ea typeface="Roboto"/>
                <a:cs typeface="Roboto"/>
                <a:sym typeface="Roboto"/>
              </a:rPr>
              <a:t> une variable</a:t>
            </a:r>
            <a:endParaRPr sz="1500">
              <a:solidFill>
                <a:srgbClr val="434343"/>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Mot clé </a:t>
            </a:r>
            <a:r>
              <a:rPr lang="en" sz="1500">
                <a:solidFill>
                  <a:srgbClr val="E2001A"/>
                </a:solidFill>
                <a:latin typeface="Roboto"/>
                <a:ea typeface="Roboto"/>
                <a:cs typeface="Roboto"/>
                <a:sym typeface="Roboto"/>
              </a:rPr>
              <a:t>var</a:t>
            </a:r>
            <a:r>
              <a:rPr lang="en" sz="1500">
                <a:solidFill>
                  <a:srgbClr val="E2001A"/>
                </a:solidFill>
                <a:latin typeface="Roboto"/>
                <a:ea typeface="Roboto"/>
                <a:cs typeface="Roboto"/>
                <a:sym typeface="Roboto"/>
              </a:rPr>
              <a:t> </a:t>
            </a:r>
            <a:r>
              <a:rPr lang="en" sz="1500">
                <a:solidFill>
                  <a:srgbClr val="434343"/>
                </a:solidFill>
                <a:latin typeface="Roboto"/>
                <a:ea typeface="Roboto"/>
                <a:cs typeface="Roboto"/>
                <a:sym typeface="Roboto"/>
              </a:rPr>
              <a:t>/ </a:t>
            </a:r>
            <a:r>
              <a:rPr lang="en" sz="1500">
                <a:solidFill>
                  <a:srgbClr val="E2001A"/>
                </a:solidFill>
                <a:latin typeface="Roboto"/>
                <a:ea typeface="Roboto"/>
                <a:cs typeface="Roboto"/>
                <a:sym typeface="Roboto"/>
              </a:rPr>
              <a:t>let</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Déclarer une variable: </a:t>
            </a:r>
            <a:r>
              <a:rPr lang="en" sz="1500">
                <a:solidFill>
                  <a:srgbClr val="E2001A"/>
                </a:solidFill>
                <a:latin typeface="Roboto"/>
                <a:ea typeface="Roboto"/>
                <a:cs typeface="Roboto"/>
                <a:sym typeface="Roboto"/>
              </a:rPr>
              <a:t>let varName;</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Initialiser une variable : </a:t>
            </a:r>
            <a:r>
              <a:rPr lang="en" sz="1500">
                <a:solidFill>
                  <a:srgbClr val="E2001A"/>
                </a:solidFill>
                <a:latin typeface="Roboto"/>
                <a:ea typeface="Roboto"/>
                <a:cs typeface="Roboto"/>
                <a:sym typeface="Roboto"/>
              </a:rPr>
              <a:t>varName = 1;</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Additionner: </a:t>
            </a:r>
            <a:r>
              <a:rPr lang="en" sz="1500">
                <a:solidFill>
                  <a:srgbClr val="E2001A"/>
                </a:solidFill>
                <a:latin typeface="Roboto"/>
                <a:ea typeface="Roboto"/>
                <a:cs typeface="Roboto"/>
                <a:sym typeface="Roboto"/>
              </a:rPr>
              <a:t>varName = varName + 4; / varName += 5</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Soustraire: </a:t>
            </a:r>
            <a:r>
              <a:rPr lang="en" sz="1500">
                <a:solidFill>
                  <a:srgbClr val="E2001A"/>
                </a:solidFill>
                <a:latin typeface="Roboto"/>
                <a:ea typeface="Roboto"/>
                <a:cs typeface="Roboto"/>
                <a:sym typeface="Roboto"/>
              </a:rPr>
              <a:t>varName = 6-1; / varName -=4</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Multiplier / Diviser: </a:t>
            </a:r>
            <a:r>
              <a:rPr lang="en" sz="1500">
                <a:solidFill>
                  <a:srgbClr val="E2001A"/>
                </a:solidFill>
                <a:latin typeface="Roboto"/>
                <a:ea typeface="Roboto"/>
                <a:cs typeface="Roboto"/>
                <a:sym typeface="Roboto"/>
              </a:rPr>
              <a:t>varName = 6*5; / varName = 4/2;</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Incrément / Décrément: </a:t>
            </a:r>
            <a:r>
              <a:rPr lang="en" sz="1500">
                <a:solidFill>
                  <a:srgbClr val="E2001A"/>
                </a:solidFill>
                <a:latin typeface="Roboto"/>
                <a:ea typeface="Roboto"/>
                <a:cs typeface="Roboto"/>
                <a:sym typeface="Roboto"/>
              </a:rPr>
              <a:t>varName++; / varName--;</a:t>
            </a:r>
            <a:endParaRPr sz="1500">
              <a:solidFill>
                <a:srgbClr val="E2001A"/>
              </a:solidFill>
              <a:latin typeface="Roboto"/>
              <a:ea typeface="Roboto"/>
              <a:cs typeface="Roboto"/>
              <a:sym typeface="Roboto"/>
            </a:endParaRPr>
          </a:p>
          <a:p>
            <a:pPr indent="0" lvl="0" marL="914400" rtl="0" algn="l">
              <a:spcBef>
                <a:spcPts val="600"/>
              </a:spcBef>
              <a:spcAft>
                <a:spcPts val="0"/>
              </a:spcAft>
              <a:buNone/>
            </a:pPr>
            <a:r>
              <a:t/>
            </a:r>
            <a:endParaRPr sz="1500">
              <a:solidFill>
                <a:srgbClr val="FF0000"/>
              </a:solidFill>
              <a:latin typeface="Roboto"/>
              <a:ea typeface="Roboto"/>
              <a:cs typeface="Roboto"/>
              <a:sym typeface="Roboto"/>
            </a:endParaRPr>
          </a:p>
          <a:p>
            <a:pPr indent="-323850" lvl="0" marL="457200" rtl="0" algn="l">
              <a:spcBef>
                <a:spcPts val="60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Les constantes:</a:t>
            </a:r>
            <a:endParaRPr sz="1500">
              <a:solidFill>
                <a:srgbClr val="000000"/>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434343"/>
                </a:solidFill>
                <a:latin typeface="Roboto"/>
                <a:ea typeface="Roboto"/>
                <a:cs typeface="Roboto"/>
                <a:sym typeface="Roboto"/>
              </a:rPr>
              <a:t>Variables </a:t>
            </a:r>
            <a:r>
              <a:rPr lang="en" sz="1500">
                <a:solidFill>
                  <a:srgbClr val="E2001A"/>
                </a:solidFill>
                <a:latin typeface="Roboto"/>
                <a:ea typeface="Roboto"/>
                <a:cs typeface="Roboto"/>
                <a:sym typeface="Roboto"/>
              </a:rPr>
              <a:t>non modifiables</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434343"/>
                </a:solidFill>
                <a:latin typeface="Roboto"/>
                <a:ea typeface="Roboto"/>
                <a:cs typeface="Roboto"/>
                <a:sym typeface="Roboto"/>
              </a:rPr>
              <a:t>Mot clé </a:t>
            </a:r>
            <a:r>
              <a:rPr lang="en" sz="1500">
                <a:solidFill>
                  <a:srgbClr val="E2001A"/>
                </a:solidFill>
                <a:latin typeface="Roboto"/>
                <a:ea typeface="Roboto"/>
                <a:cs typeface="Roboto"/>
                <a:sym typeface="Roboto"/>
              </a:rPr>
              <a:t>const</a:t>
            </a:r>
            <a:endParaRPr sz="1500">
              <a:solidFill>
                <a:srgbClr val="E2001A"/>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434343"/>
                </a:solidFill>
                <a:latin typeface="Roboto"/>
                <a:ea typeface="Roboto"/>
                <a:cs typeface="Roboto"/>
                <a:sym typeface="Roboto"/>
              </a:rPr>
              <a:t>Déclarer une constante: </a:t>
            </a:r>
            <a:r>
              <a:rPr lang="en" sz="1500">
                <a:solidFill>
                  <a:srgbClr val="E2001A"/>
                </a:solidFill>
                <a:latin typeface="Roboto"/>
                <a:ea typeface="Roboto"/>
                <a:cs typeface="Roboto"/>
                <a:sym typeface="Roboto"/>
              </a:rPr>
              <a:t>const varName = 0;</a:t>
            </a:r>
            <a:endParaRPr sz="1500">
              <a:solidFill>
                <a:srgbClr val="E2001A"/>
              </a:solidFill>
              <a:latin typeface="Roboto"/>
              <a:ea typeface="Roboto"/>
              <a:cs typeface="Roboto"/>
              <a:sym typeface="Roboto"/>
            </a:endParaRPr>
          </a:p>
          <a:p>
            <a:pPr indent="0" lvl="0" marL="0" rtl="0" algn="l">
              <a:spcBef>
                <a:spcPts val="600"/>
              </a:spcBef>
              <a:spcAft>
                <a:spcPts val="0"/>
              </a:spcAft>
              <a:buNone/>
            </a:pPr>
            <a:r>
              <a:t/>
            </a:r>
            <a:endParaRPr sz="1500">
              <a:solidFill>
                <a:srgbClr val="FF0000"/>
              </a:solidFill>
              <a:latin typeface="Roboto"/>
              <a:ea typeface="Roboto"/>
              <a:cs typeface="Roboto"/>
              <a:sym typeface="Roboto"/>
            </a:endParaRPr>
          </a:p>
          <a:p>
            <a:pPr indent="0" lvl="0" marL="914400" rtl="0" algn="l">
              <a:spcBef>
                <a:spcPts val="600"/>
              </a:spcBef>
              <a:spcAft>
                <a:spcPts val="0"/>
              </a:spcAft>
              <a:buNone/>
            </a:pPr>
            <a:r>
              <a:t/>
            </a:r>
            <a:endParaRPr sz="1500">
              <a:solidFill>
                <a:srgbClr val="434343"/>
              </a:solidFill>
              <a:latin typeface="Roboto"/>
              <a:ea typeface="Roboto"/>
              <a:cs typeface="Roboto"/>
              <a:sym typeface="Roboto"/>
            </a:endParaRPr>
          </a:p>
          <a:p>
            <a:pPr indent="0" lvl="0" marL="0" rtl="0" algn="l">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99" name="Shape 99"/>
        <p:cNvGrpSpPr/>
        <p:nvPr/>
      </p:nvGrpSpPr>
      <p:grpSpPr>
        <a:xfrm>
          <a:off x="0" y="0"/>
          <a:ext cx="0" cy="0"/>
          <a:chOff x="0" y="0"/>
          <a:chExt cx="0" cy="0"/>
        </a:xfrm>
      </p:grpSpPr>
      <p:sp>
        <p:nvSpPr>
          <p:cNvPr id="100" name="Google Shape;100;p17"/>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Préparer l’environnement</a:t>
            </a:r>
            <a:endParaRPr sz="2400">
              <a:solidFill>
                <a:srgbClr val="E2001A"/>
              </a:solidFill>
              <a:latin typeface="Roboto"/>
              <a:ea typeface="Roboto"/>
              <a:cs typeface="Roboto"/>
              <a:sym typeface="Roboto"/>
            </a:endParaRPr>
          </a:p>
        </p:txBody>
      </p:sp>
      <p:sp>
        <p:nvSpPr>
          <p:cNvPr id="101" name="Google Shape;101;p17"/>
          <p:cNvSpPr txBox="1"/>
          <p:nvPr/>
        </p:nvSpPr>
        <p:spPr>
          <a:xfrm>
            <a:off x="627875" y="1485000"/>
            <a:ext cx="6558600" cy="3321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434343"/>
              </a:buClr>
              <a:buSzPts val="1500"/>
              <a:buFont typeface="Roboto"/>
              <a:buAutoNum type="arabicPeriod"/>
            </a:pPr>
            <a:r>
              <a:rPr lang="en" sz="1500">
                <a:solidFill>
                  <a:srgbClr val="434343"/>
                </a:solidFill>
                <a:latin typeface="Roboto"/>
                <a:ea typeface="Roboto"/>
                <a:cs typeface="Roboto"/>
                <a:sym typeface="Roboto"/>
              </a:rPr>
              <a:t>Installer VSCode : </a:t>
            </a:r>
            <a:r>
              <a:rPr lang="en" sz="1500" u="sng">
                <a:solidFill>
                  <a:schemeClr val="hlink"/>
                </a:solidFill>
                <a:latin typeface="Roboto"/>
                <a:ea typeface="Roboto"/>
                <a:cs typeface="Roboto"/>
                <a:sym typeface="Roboto"/>
                <a:hlinkClick r:id="rId3"/>
              </a:rPr>
              <a:t>https://code.visualstudio.com/</a:t>
            </a:r>
            <a:endParaRPr sz="1500">
              <a:solidFill>
                <a:srgbClr val="434343"/>
              </a:solidFill>
              <a:latin typeface="Roboto"/>
              <a:ea typeface="Roboto"/>
              <a:cs typeface="Roboto"/>
              <a:sym typeface="Roboto"/>
            </a:endParaRPr>
          </a:p>
          <a:p>
            <a:pPr indent="-323850" lvl="0" marL="457200" rtl="0" algn="l">
              <a:lnSpc>
                <a:spcPct val="115000"/>
              </a:lnSpc>
              <a:spcBef>
                <a:spcPts val="0"/>
              </a:spcBef>
              <a:spcAft>
                <a:spcPts val="0"/>
              </a:spcAft>
              <a:buClr>
                <a:srgbClr val="434343"/>
              </a:buClr>
              <a:buSzPts val="1500"/>
              <a:buFont typeface="Roboto"/>
              <a:buAutoNum type="arabicPeriod"/>
            </a:pPr>
            <a:r>
              <a:rPr lang="en" sz="1500">
                <a:solidFill>
                  <a:srgbClr val="434343"/>
                </a:solidFill>
                <a:latin typeface="Roboto"/>
                <a:ea typeface="Roboto"/>
                <a:cs typeface="Roboto"/>
                <a:sym typeface="Roboto"/>
              </a:rPr>
              <a:t>Installer google chrome :</a:t>
            </a:r>
            <a:r>
              <a:rPr lang="en" sz="1500" u="sng">
                <a:solidFill>
                  <a:schemeClr val="hlink"/>
                </a:solidFill>
                <a:latin typeface="Roboto"/>
                <a:ea typeface="Roboto"/>
                <a:cs typeface="Roboto"/>
                <a:sym typeface="Roboto"/>
                <a:hlinkClick r:id="rId4"/>
              </a:rPr>
              <a:t> https://www.google.com/intl/fr/chrome/</a:t>
            </a:r>
            <a:endParaRPr sz="1500">
              <a:solidFill>
                <a:srgbClr val="434343"/>
              </a:solidFill>
              <a:latin typeface="Roboto"/>
              <a:ea typeface="Roboto"/>
              <a:cs typeface="Roboto"/>
              <a:sym typeface="Roboto"/>
            </a:endParaRPr>
          </a:p>
          <a:p>
            <a:pPr indent="-323850" lvl="0" marL="457200" rtl="0" algn="l">
              <a:lnSpc>
                <a:spcPct val="115000"/>
              </a:lnSpc>
              <a:spcBef>
                <a:spcPts val="0"/>
              </a:spcBef>
              <a:spcAft>
                <a:spcPts val="0"/>
              </a:spcAft>
              <a:buClr>
                <a:srgbClr val="434343"/>
              </a:buClr>
              <a:buSzPts val="1500"/>
              <a:buFont typeface="Roboto"/>
              <a:buAutoNum type="arabicPeriod"/>
            </a:pPr>
            <a:r>
              <a:rPr lang="en" sz="1500">
                <a:solidFill>
                  <a:srgbClr val="434343"/>
                </a:solidFill>
                <a:latin typeface="Roboto"/>
                <a:ea typeface="Roboto"/>
                <a:cs typeface="Roboto"/>
                <a:sym typeface="Roboto"/>
              </a:rPr>
              <a:t>Télécharger L’extension chrome Web Developer : </a:t>
            </a:r>
            <a:r>
              <a:rPr lang="en" sz="1500" u="sng">
                <a:solidFill>
                  <a:schemeClr val="hlink"/>
                </a:solidFill>
                <a:latin typeface="Roboto"/>
                <a:ea typeface="Roboto"/>
                <a:cs typeface="Roboto"/>
                <a:sym typeface="Roboto"/>
                <a:hlinkClick r:id="rId5"/>
              </a:rPr>
              <a:t>https://bit.ly/3AMflKT</a:t>
            </a:r>
            <a:endParaRPr sz="1500">
              <a:solidFill>
                <a:srgbClr val="434343"/>
              </a:solidFill>
              <a:latin typeface="Roboto"/>
              <a:ea typeface="Roboto"/>
              <a:cs typeface="Roboto"/>
              <a:sym typeface="Roboto"/>
            </a:endParaRPr>
          </a:p>
          <a:p>
            <a:pPr indent="-323850" lvl="0" marL="457200" rtl="0" algn="l">
              <a:lnSpc>
                <a:spcPct val="115000"/>
              </a:lnSpc>
              <a:spcBef>
                <a:spcPts val="0"/>
              </a:spcBef>
              <a:spcAft>
                <a:spcPts val="0"/>
              </a:spcAft>
              <a:buClr>
                <a:srgbClr val="434343"/>
              </a:buClr>
              <a:buSzPts val="1500"/>
              <a:buFont typeface="Roboto"/>
              <a:buAutoNum type="arabicPeriod"/>
            </a:pPr>
            <a:r>
              <a:rPr lang="en" sz="1500">
                <a:solidFill>
                  <a:srgbClr val="434343"/>
                </a:solidFill>
                <a:latin typeface="Roboto"/>
                <a:ea typeface="Roboto"/>
                <a:cs typeface="Roboto"/>
                <a:sym typeface="Roboto"/>
              </a:rPr>
              <a:t>Installer les extensions vs code suivants : </a:t>
            </a:r>
            <a:endParaRPr sz="1500">
              <a:solidFill>
                <a:srgbClr val="434343"/>
              </a:solidFill>
              <a:latin typeface="Roboto"/>
              <a:ea typeface="Roboto"/>
              <a:cs typeface="Roboto"/>
              <a:sym typeface="Roboto"/>
            </a:endParaRPr>
          </a:p>
          <a:p>
            <a:pPr indent="-330200" lvl="1" marL="914400" rtl="0" algn="l">
              <a:spcBef>
                <a:spcPts val="0"/>
              </a:spcBef>
              <a:spcAft>
                <a:spcPts val="0"/>
              </a:spcAft>
              <a:buClr>
                <a:schemeClr val="dk1"/>
              </a:buClr>
              <a:buSzPts val="1600"/>
              <a:buFont typeface="Karla"/>
              <a:buAutoNum type="alphaLcPeriod"/>
            </a:pPr>
            <a:r>
              <a:rPr lang="en" sz="1600">
                <a:solidFill>
                  <a:schemeClr val="dk1"/>
                </a:solidFill>
                <a:latin typeface="Karla"/>
                <a:ea typeface="Karla"/>
                <a:cs typeface="Karla"/>
                <a:sym typeface="Karla"/>
              </a:rPr>
              <a:t>Emmet</a:t>
            </a:r>
            <a:endParaRPr sz="1600">
              <a:solidFill>
                <a:schemeClr val="dk1"/>
              </a:solidFill>
              <a:latin typeface="Karla"/>
              <a:ea typeface="Karla"/>
              <a:cs typeface="Karla"/>
              <a:sym typeface="Karla"/>
            </a:endParaRPr>
          </a:p>
          <a:p>
            <a:pPr indent="-330200" lvl="1" marL="914400" rtl="0" algn="l">
              <a:spcBef>
                <a:spcPts val="0"/>
              </a:spcBef>
              <a:spcAft>
                <a:spcPts val="0"/>
              </a:spcAft>
              <a:buClr>
                <a:schemeClr val="dk1"/>
              </a:buClr>
              <a:buSzPts val="1600"/>
              <a:buFont typeface="Karla"/>
              <a:buAutoNum type="alphaLcPeriod"/>
            </a:pPr>
            <a:r>
              <a:rPr lang="en" sz="1600">
                <a:solidFill>
                  <a:schemeClr val="dk1"/>
                </a:solidFill>
                <a:latin typeface="Karla"/>
                <a:ea typeface="Karla"/>
                <a:cs typeface="Karla"/>
                <a:sym typeface="Karla"/>
              </a:rPr>
              <a:t>Prettier</a:t>
            </a:r>
            <a:endParaRPr sz="1600">
              <a:solidFill>
                <a:schemeClr val="dk1"/>
              </a:solidFill>
              <a:latin typeface="Karla"/>
              <a:ea typeface="Karla"/>
              <a:cs typeface="Karla"/>
              <a:sym typeface="Karla"/>
            </a:endParaRPr>
          </a:p>
          <a:p>
            <a:pPr indent="-330200" lvl="1" marL="914400" rtl="0" algn="l">
              <a:spcBef>
                <a:spcPts val="0"/>
              </a:spcBef>
              <a:spcAft>
                <a:spcPts val="0"/>
              </a:spcAft>
              <a:buClr>
                <a:schemeClr val="dk1"/>
              </a:buClr>
              <a:buSzPts val="1600"/>
              <a:buFont typeface="Karla"/>
              <a:buAutoNum type="alphaLcPeriod"/>
            </a:pPr>
            <a:r>
              <a:rPr lang="en" sz="1600">
                <a:solidFill>
                  <a:schemeClr val="dk1"/>
                </a:solidFill>
                <a:latin typeface="Karla"/>
                <a:ea typeface="Karla"/>
                <a:cs typeface="Karla"/>
                <a:sym typeface="Karla"/>
              </a:rPr>
              <a:t>ESlint</a:t>
            </a:r>
            <a:endParaRPr sz="1600">
              <a:solidFill>
                <a:schemeClr val="dk1"/>
              </a:solidFill>
              <a:latin typeface="Karla"/>
              <a:ea typeface="Karla"/>
              <a:cs typeface="Karla"/>
              <a:sym typeface="Karla"/>
            </a:endParaRPr>
          </a:p>
          <a:p>
            <a:pPr indent="-330200" lvl="1" marL="914400" rtl="0" algn="l">
              <a:spcBef>
                <a:spcPts val="0"/>
              </a:spcBef>
              <a:spcAft>
                <a:spcPts val="0"/>
              </a:spcAft>
              <a:buClr>
                <a:schemeClr val="dk1"/>
              </a:buClr>
              <a:buSzPts val="1600"/>
              <a:buFont typeface="Karla"/>
              <a:buAutoNum type="alphaLcPeriod"/>
            </a:pPr>
            <a:r>
              <a:rPr lang="en" sz="1600">
                <a:solidFill>
                  <a:schemeClr val="dk1"/>
                </a:solidFill>
                <a:latin typeface="Karla"/>
                <a:ea typeface="Karla"/>
                <a:cs typeface="Karla"/>
                <a:sym typeface="Karla"/>
              </a:rPr>
              <a:t>Live server</a:t>
            </a:r>
            <a:endParaRPr sz="1600">
              <a:solidFill>
                <a:schemeClr val="dk1"/>
              </a:solidFill>
              <a:latin typeface="Karla"/>
              <a:ea typeface="Karla"/>
              <a:cs typeface="Karla"/>
              <a:sym typeface="Karla"/>
            </a:endParaRPr>
          </a:p>
          <a:p>
            <a:pPr indent="0" lvl="0" marL="0" rtl="0" algn="l">
              <a:spcBef>
                <a:spcPts val="0"/>
              </a:spcBef>
              <a:spcAft>
                <a:spcPts val="0"/>
              </a:spcAft>
              <a:buNone/>
            </a:pPr>
            <a:r>
              <a:t/>
            </a:r>
            <a:endParaRPr sz="1600">
              <a:solidFill>
                <a:schemeClr val="dk1"/>
              </a:solidFill>
              <a:latin typeface="Karla"/>
              <a:ea typeface="Karla"/>
              <a:cs typeface="Karla"/>
              <a:sym typeface="Karla"/>
            </a:endParaRPr>
          </a:p>
        </p:txBody>
      </p:sp>
      <p:sp>
        <p:nvSpPr>
          <p:cNvPr id="102" name="Google Shape;102;p1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17"/>
          <p:cNvPicPr preferRelativeResize="0"/>
          <p:nvPr/>
        </p:nvPicPr>
        <p:blipFill>
          <a:blip r:embed="rId6">
            <a:alphaModFix/>
          </a:blip>
          <a:stretch>
            <a:fillRect/>
          </a:stretch>
        </p:blipFill>
        <p:spPr>
          <a:xfrm>
            <a:off x="653025" y="603725"/>
            <a:ext cx="645550" cy="6455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08" name="Shape 408"/>
        <p:cNvGrpSpPr/>
        <p:nvPr/>
      </p:nvGrpSpPr>
      <p:grpSpPr>
        <a:xfrm>
          <a:off x="0" y="0"/>
          <a:ext cx="0" cy="0"/>
          <a:chOff x="0" y="0"/>
          <a:chExt cx="0" cy="0"/>
        </a:xfrm>
      </p:grpSpPr>
      <p:sp>
        <p:nvSpPr>
          <p:cNvPr id="409" name="Google Shape;409;p53"/>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Les types de variable</a:t>
            </a:r>
            <a:endParaRPr sz="2400">
              <a:solidFill>
                <a:srgbClr val="E2001A"/>
              </a:solidFill>
              <a:latin typeface="Roboto"/>
              <a:ea typeface="Roboto"/>
              <a:cs typeface="Roboto"/>
              <a:sym typeface="Roboto"/>
            </a:endParaRPr>
          </a:p>
        </p:txBody>
      </p:sp>
      <p:sp>
        <p:nvSpPr>
          <p:cNvPr id="410" name="Google Shape;410;p5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1" name="Google Shape;411;p53"/>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12" name="Google Shape;412;p53"/>
          <p:cNvSpPr txBox="1"/>
          <p:nvPr>
            <p:ph idx="1" type="body"/>
          </p:nvPr>
        </p:nvSpPr>
        <p:spPr>
          <a:xfrm>
            <a:off x="548825" y="1287725"/>
            <a:ext cx="7125900" cy="11316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On dit que JavaScript à un </a:t>
            </a:r>
            <a:r>
              <a:rPr lang="en" sz="1500">
                <a:solidFill>
                  <a:srgbClr val="E2001A"/>
                </a:solidFill>
                <a:latin typeface="Roboto"/>
                <a:ea typeface="Roboto"/>
                <a:cs typeface="Roboto"/>
                <a:sym typeface="Roboto"/>
              </a:rPr>
              <a:t>typage faible</a:t>
            </a:r>
            <a:endParaRPr sz="1500">
              <a:solidFill>
                <a:schemeClr val="dk1"/>
              </a:solidFill>
              <a:latin typeface="Roboto"/>
              <a:ea typeface="Roboto"/>
              <a:cs typeface="Roboto"/>
              <a:sym typeface="Roboto"/>
            </a:endParaRPr>
          </a:p>
          <a:p>
            <a:pPr indent="0" lvl="0" marL="457200" rtl="0" algn="l">
              <a:spcBef>
                <a:spcPts val="60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Il existe </a:t>
            </a:r>
            <a:r>
              <a:rPr lang="en" sz="1500">
                <a:solidFill>
                  <a:srgbClr val="E2001A"/>
                </a:solidFill>
                <a:latin typeface="Roboto"/>
                <a:ea typeface="Roboto"/>
                <a:cs typeface="Roboto"/>
                <a:sym typeface="Roboto"/>
              </a:rPr>
              <a:t>7 types primitifs</a:t>
            </a:r>
            <a:r>
              <a:rPr lang="en" sz="1500">
                <a:solidFill>
                  <a:schemeClr val="dk1"/>
                </a:solidFill>
                <a:latin typeface="Roboto"/>
                <a:ea typeface="Roboto"/>
                <a:cs typeface="Roboto"/>
                <a:sym typeface="Roboto"/>
              </a:rPr>
              <a:t> en JavaScript :</a:t>
            </a:r>
            <a:endParaRPr sz="1500">
              <a:solidFill>
                <a:schemeClr val="dk1"/>
              </a:solidFill>
              <a:latin typeface="Roboto"/>
              <a:ea typeface="Roboto"/>
              <a:cs typeface="Roboto"/>
              <a:sym typeface="Roboto"/>
            </a:endParaRPr>
          </a:p>
          <a:p>
            <a:pPr indent="0" lvl="0" marL="0" rtl="0" algn="l">
              <a:spcBef>
                <a:spcPts val="600"/>
              </a:spcBef>
              <a:spcAft>
                <a:spcPts val="0"/>
              </a:spcAft>
              <a:buNone/>
            </a:pPr>
            <a:r>
              <a:t/>
            </a:r>
            <a:endParaRPr sz="1500">
              <a:solidFill>
                <a:srgbClr val="E2001A"/>
              </a:solidFill>
              <a:latin typeface="Roboto"/>
              <a:ea typeface="Roboto"/>
              <a:cs typeface="Roboto"/>
              <a:sym typeface="Roboto"/>
            </a:endParaRPr>
          </a:p>
          <a:p>
            <a:pPr indent="0" lvl="0" marL="0" rtl="0" algn="l">
              <a:spcBef>
                <a:spcPts val="600"/>
              </a:spcBef>
              <a:spcAft>
                <a:spcPts val="0"/>
              </a:spcAft>
              <a:buNone/>
            </a:pPr>
            <a:r>
              <a:t/>
            </a:r>
            <a:endParaRPr sz="1500">
              <a:solidFill>
                <a:srgbClr val="FF0000"/>
              </a:solidFill>
              <a:latin typeface="Roboto"/>
              <a:ea typeface="Roboto"/>
              <a:cs typeface="Roboto"/>
              <a:sym typeface="Roboto"/>
            </a:endParaRPr>
          </a:p>
          <a:p>
            <a:pPr indent="0" lvl="0" marL="914400" rtl="0" algn="l">
              <a:spcBef>
                <a:spcPts val="600"/>
              </a:spcBef>
              <a:spcAft>
                <a:spcPts val="0"/>
              </a:spcAft>
              <a:buNone/>
            </a:pPr>
            <a:r>
              <a:t/>
            </a:r>
            <a:endParaRPr sz="1500">
              <a:solidFill>
                <a:srgbClr val="434343"/>
              </a:solidFill>
              <a:latin typeface="Roboto"/>
              <a:ea typeface="Roboto"/>
              <a:cs typeface="Roboto"/>
              <a:sym typeface="Roboto"/>
            </a:endParaRPr>
          </a:p>
          <a:p>
            <a:pPr indent="0" lvl="0" marL="0" rtl="0" algn="l">
              <a:spcBef>
                <a:spcPts val="600"/>
              </a:spcBef>
              <a:spcAft>
                <a:spcPts val="0"/>
              </a:spcAft>
              <a:buNone/>
            </a:pPr>
            <a:r>
              <a:t/>
            </a:r>
            <a:endParaRPr/>
          </a:p>
        </p:txBody>
      </p:sp>
      <p:graphicFrame>
        <p:nvGraphicFramePr>
          <p:cNvPr id="413" name="Google Shape;413;p53"/>
          <p:cNvGraphicFramePr/>
          <p:nvPr/>
        </p:nvGraphicFramePr>
        <p:xfrm>
          <a:off x="1119125" y="2419325"/>
          <a:ext cx="3000000" cy="3000000"/>
        </p:xfrm>
        <a:graphic>
          <a:graphicData uri="http://schemas.openxmlformats.org/drawingml/2006/table">
            <a:tbl>
              <a:tblPr>
                <a:noFill/>
                <a:tableStyleId>{634ADC11-DFB4-4F6E-B9AF-4D4191981A0D}</a:tableStyleId>
              </a:tblPr>
              <a:tblGrid>
                <a:gridCol w="1876300"/>
                <a:gridCol w="4109000"/>
              </a:tblGrid>
              <a:tr h="118550">
                <a:tc>
                  <a:txBody>
                    <a:bodyPr/>
                    <a:lstStyle/>
                    <a:p>
                      <a:pPr indent="0" lvl="0" marL="0" rtl="0" algn="ctr">
                        <a:lnSpc>
                          <a:spcPct val="115000"/>
                        </a:lnSpc>
                        <a:spcBef>
                          <a:spcPts val="0"/>
                        </a:spcBef>
                        <a:spcAft>
                          <a:spcPts val="0"/>
                        </a:spcAft>
                        <a:buNone/>
                      </a:pPr>
                      <a:r>
                        <a:rPr lang="en" sz="1100"/>
                        <a:t>String</a:t>
                      </a:r>
                      <a:endParaRPr sz="1100"/>
                    </a:p>
                  </a:txBody>
                  <a:tcPr marT="91425" marB="91425" marR="91425" marL="91425">
                    <a:solidFill>
                      <a:srgbClr val="F3F3F3"/>
                    </a:solidFill>
                  </a:tcPr>
                </a:tc>
                <a:tc>
                  <a:txBody>
                    <a:bodyPr/>
                    <a:lstStyle/>
                    <a:p>
                      <a:pPr indent="0" lvl="0" marL="0" rtl="0" algn="ctr">
                        <a:lnSpc>
                          <a:spcPct val="115000"/>
                        </a:lnSpc>
                        <a:spcBef>
                          <a:spcPts val="0"/>
                        </a:spcBef>
                        <a:spcAft>
                          <a:spcPts val="0"/>
                        </a:spcAft>
                        <a:buNone/>
                      </a:pPr>
                      <a:r>
                        <a:rPr lang="en" sz="1100">
                          <a:solidFill>
                            <a:srgbClr val="E2001A"/>
                          </a:solidFill>
                        </a:rPr>
                        <a:t>let ville = "Toulouse";</a:t>
                      </a:r>
                      <a:endParaRPr sz="1100">
                        <a:solidFill>
                          <a:srgbClr val="E2001A"/>
                        </a:solidFill>
                      </a:endParaRPr>
                    </a:p>
                  </a:txBody>
                  <a:tcPr marT="91425" marB="91425" marR="91425" marL="91425">
                    <a:solidFill>
                      <a:srgbClr val="F3F3F3"/>
                    </a:solidFill>
                  </a:tcPr>
                </a:tc>
              </a:tr>
              <a:tr h="231675">
                <a:tc>
                  <a:txBody>
                    <a:bodyPr/>
                    <a:lstStyle/>
                    <a:p>
                      <a:pPr indent="0" lvl="0" marL="0" rtl="0" algn="ctr">
                        <a:lnSpc>
                          <a:spcPct val="115000"/>
                        </a:lnSpc>
                        <a:spcBef>
                          <a:spcPts val="0"/>
                        </a:spcBef>
                        <a:spcAft>
                          <a:spcPts val="0"/>
                        </a:spcAft>
                        <a:buNone/>
                      </a:pPr>
                      <a:r>
                        <a:rPr lang="en" sz="1100"/>
                        <a:t>Number</a:t>
                      </a:r>
                      <a:endParaRPr sz="1100"/>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sz="1100">
                          <a:solidFill>
                            <a:srgbClr val="E2001A"/>
                          </a:solidFill>
                        </a:rPr>
                        <a:t>let prix = 55;</a:t>
                      </a:r>
                      <a:endParaRPr sz="1100">
                        <a:solidFill>
                          <a:srgbClr val="E2001A"/>
                        </a:solidFill>
                      </a:endParaRPr>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100"/>
                        <a:t>Boolean</a:t>
                      </a:r>
                      <a:endParaRPr sz="1100"/>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sz="1100">
                          <a:solidFill>
                            <a:srgbClr val="E2001A"/>
                          </a:solidFill>
                        </a:rPr>
                        <a:t>let existe = true; / let existe = false;</a:t>
                      </a:r>
                      <a:endParaRPr sz="1100">
                        <a:solidFill>
                          <a:srgbClr val="E2001A"/>
                        </a:solidFill>
                      </a:endParaRPr>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100"/>
                        <a:t>Null</a:t>
                      </a:r>
                      <a:endParaRPr sz="1100"/>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sz="1100">
                          <a:solidFill>
                            <a:srgbClr val="E2001A"/>
                          </a:solidFill>
                        </a:rPr>
                        <a:t>let varNull = null;</a:t>
                      </a:r>
                      <a:endParaRPr sz="1100">
                        <a:solidFill>
                          <a:srgbClr val="E2001A"/>
                        </a:solidFill>
                      </a:endParaRPr>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100"/>
                        <a:t>Undefined</a:t>
                      </a:r>
                      <a:endParaRPr sz="1100"/>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sz="1100">
                          <a:solidFill>
                            <a:srgbClr val="E2001A"/>
                          </a:solidFill>
                        </a:rPr>
                        <a:t>let ville;</a:t>
                      </a:r>
                      <a:endParaRPr sz="1100">
                        <a:solidFill>
                          <a:srgbClr val="E2001A"/>
                        </a:solidFill>
                      </a:endParaRPr>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100"/>
                        <a:t>Object</a:t>
                      </a:r>
                      <a:endParaRPr sz="1100"/>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sz="1100">
                          <a:solidFill>
                            <a:srgbClr val="E2001A"/>
                          </a:solidFill>
                        </a:rPr>
                        <a:t>let ville = { nom: "Toulouse", cp:"31100" }</a:t>
                      </a:r>
                      <a:endParaRPr sz="1100">
                        <a:solidFill>
                          <a:srgbClr val="E2001A"/>
                        </a:solidFill>
                      </a:endParaRPr>
                    </a:p>
                  </a:txBody>
                  <a:tcPr marT="91425" marB="91425" marR="91425" marL="91425">
                    <a:solidFill>
                      <a:srgbClr val="000000">
                        <a:alpha val="7310"/>
                      </a:srgbClr>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17" name="Shape 417"/>
        <p:cNvGrpSpPr/>
        <p:nvPr/>
      </p:nvGrpSpPr>
      <p:grpSpPr>
        <a:xfrm>
          <a:off x="0" y="0"/>
          <a:ext cx="0" cy="0"/>
          <a:chOff x="0" y="0"/>
          <a:chExt cx="0" cy="0"/>
        </a:xfrm>
      </p:grpSpPr>
      <p:sp>
        <p:nvSpPr>
          <p:cNvPr id="418" name="Google Shape;418;p54"/>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Outils et méthodes utiles</a:t>
            </a:r>
            <a:endParaRPr sz="2400">
              <a:solidFill>
                <a:srgbClr val="E2001A"/>
              </a:solidFill>
              <a:latin typeface="Roboto"/>
              <a:ea typeface="Roboto"/>
              <a:cs typeface="Roboto"/>
              <a:sym typeface="Roboto"/>
            </a:endParaRPr>
          </a:p>
        </p:txBody>
      </p:sp>
      <p:sp>
        <p:nvSpPr>
          <p:cNvPr id="419" name="Google Shape;419;p5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20" name="Google Shape;420;p54"/>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21" name="Google Shape;421;p54"/>
          <p:cNvSpPr txBox="1"/>
          <p:nvPr>
            <p:ph idx="1" type="body"/>
          </p:nvPr>
        </p:nvSpPr>
        <p:spPr>
          <a:xfrm>
            <a:off x="548825" y="1468050"/>
            <a:ext cx="7125900" cy="32817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Afficher une alerte</a:t>
            </a:r>
            <a:endParaRPr sz="1500">
              <a:solidFill>
                <a:schemeClr val="dk1"/>
              </a:solidFill>
              <a:latin typeface="Roboto"/>
              <a:ea typeface="Roboto"/>
              <a:cs typeface="Roboto"/>
              <a:sym typeface="Roboto"/>
            </a:endParaRPr>
          </a:p>
          <a:p>
            <a:pPr indent="-311150" lvl="1" marL="914400" rtl="0" algn="l">
              <a:spcBef>
                <a:spcPts val="0"/>
              </a:spcBef>
              <a:spcAft>
                <a:spcPts val="0"/>
              </a:spcAft>
              <a:buClr>
                <a:schemeClr val="dk1"/>
              </a:buClr>
              <a:buSzPts val="1300"/>
              <a:buFont typeface="Roboto"/>
              <a:buChar char="▹"/>
            </a:pPr>
            <a:r>
              <a:rPr lang="en" sz="1300">
                <a:solidFill>
                  <a:srgbClr val="E2001A"/>
                </a:solidFill>
                <a:latin typeface="Roboto"/>
                <a:ea typeface="Roboto"/>
                <a:cs typeface="Roboto"/>
                <a:sym typeface="Roboto"/>
              </a:rPr>
              <a:t>alert("mon message"); </a:t>
            </a:r>
            <a:r>
              <a:rPr lang="en" sz="1300">
                <a:solidFill>
                  <a:srgbClr val="000000"/>
                </a:solidFill>
                <a:latin typeface="Roboto"/>
                <a:ea typeface="Roboto"/>
                <a:cs typeface="Roboto"/>
                <a:sym typeface="Roboto"/>
              </a:rPr>
              <a:t>/</a:t>
            </a:r>
            <a:r>
              <a:rPr lang="en" sz="1300">
                <a:solidFill>
                  <a:srgbClr val="E2001A"/>
                </a:solidFill>
                <a:latin typeface="Roboto"/>
                <a:ea typeface="Roboto"/>
                <a:cs typeface="Roboto"/>
                <a:sym typeface="Roboto"/>
              </a:rPr>
              <a:t> alert(maVariable);</a:t>
            </a:r>
            <a:endParaRPr sz="1500">
              <a:solidFill>
                <a:schemeClr val="dk1"/>
              </a:solidFill>
              <a:latin typeface="Roboto"/>
              <a:ea typeface="Roboto"/>
              <a:cs typeface="Roboto"/>
              <a:sym typeface="Roboto"/>
            </a:endParaRPr>
          </a:p>
          <a:p>
            <a:pPr indent="0" lvl="0" marL="0" rtl="0" algn="l">
              <a:spcBef>
                <a:spcPts val="600"/>
              </a:spcBef>
              <a:spcAft>
                <a:spcPts val="0"/>
              </a:spcAft>
              <a:buNone/>
            </a:pPr>
            <a:r>
              <a:t/>
            </a:r>
            <a:endParaRPr sz="1500">
              <a:solidFill>
                <a:srgbClr val="E2001A"/>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Afficher la console du navigateur : </a:t>
            </a:r>
            <a:endParaRPr sz="1500">
              <a:solidFill>
                <a:schemeClr val="dk1"/>
              </a:solidFill>
              <a:latin typeface="Roboto"/>
              <a:ea typeface="Roboto"/>
              <a:cs typeface="Roboto"/>
              <a:sym typeface="Roboto"/>
            </a:endParaRPr>
          </a:p>
          <a:p>
            <a:pPr indent="-311150" lvl="1" marL="914400" rtl="0" algn="l">
              <a:spcBef>
                <a:spcPts val="0"/>
              </a:spcBef>
              <a:spcAft>
                <a:spcPts val="0"/>
              </a:spcAft>
              <a:buClr>
                <a:schemeClr val="dk1"/>
              </a:buClr>
              <a:buSzPts val="1300"/>
              <a:buFont typeface="Roboto"/>
              <a:buChar char="▹"/>
            </a:pPr>
            <a:r>
              <a:rPr lang="en" sz="1300">
                <a:solidFill>
                  <a:srgbClr val="E2001A"/>
                </a:solidFill>
                <a:latin typeface="Roboto"/>
                <a:ea typeface="Roboto"/>
                <a:cs typeface="Roboto"/>
                <a:sym typeface="Roboto"/>
              </a:rPr>
              <a:t>console.log("mon message"); </a:t>
            </a:r>
            <a:r>
              <a:rPr lang="en" sz="1300">
                <a:solidFill>
                  <a:srgbClr val="000000"/>
                </a:solidFill>
                <a:latin typeface="Roboto"/>
                <a:ea typeface="Roboto"/>
                <a:cs typeface="Roboto"/>
                <a:sym typeface="Roboto"/>
              </a:rPr>
              <a:t>/</a:t>
            </a:r>
            <a:r>
              <a:rPr lang="en" sz="1300">
                <a:solidFill>
                  <a:srgbClr val="E2001A"/>
                </a:solidFill>
                <a:latin typeface="Roboto"/>
                <a:ea typeface="Roboto"/>
                <a:cs typeface="Roboto"/>
                <a:sym typeface="Roboto"/>
              </a:rPr>
              <a:t> console.log(maVariable, "1");</a:t>
            </a:r>
            <a:endParaRPr sz="1300">
              <a:solidFill>
                <a:srgbClr val="E2001A"/>
              </a:solidFill>
              <a:latin typeface="Roboto"/>
              <a:ea typeface="Roboto"/>
              <a:cs typeface="Roboto"/>
              <a:sym typeface="Roboto"/>
            </a:endParaRPr>
          </a:p>
          <a:p>
            <a:pPr indent="0" lvl="0" marL="0" rtl="0" algn="l">
              <a:spcBef>
                <a:spcPts val="600"/>
              </a:spcBef>
              <a:spcAft>
                <a:spcPts val="0"/>
              </a:spcAft>
              <a:buNone/>
            </a:pPr>
            <a:r>
              <a:t/>
            </a:r>
            <a:endParaRPr sz="1300">
              <a:solidFill>
                <a:srgbClr val="E2001A"/>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Concaténation : </a:t>
            </a:r>
            <a:endParaRPr sz="1500">
              <a:solidFill>
                <a:schemeClr val="dk1"/>
              </a:solidFill>
              <a:latin typeface="Roboto"/>
              <a:ea typeface="Roboto"/>
              <a:cs typeface="Roboto"/>
              <a:sym typeface="Roboto"/>
            </a:endParaRPr>
          </a:p>
          <a:p>
            <a:pPr indent="-311150" lvl="1" marL="914400" rtl="0" algn="l">
              <a:spcBef>
                <a:spcPts val="0"/>
              </a:spcBef>
              <a:spcAft>
                <a:spcPts val="0"/>
              </a:spcAft>
              <a:buClr>
                <a:schemeClr val="dk1"/>
              </a:buClr>
              <a:buSzPts val="1300"/>
              <a:buFont typeface="Roboto"/>
              <a:buChar char="▹"/>
            </a:pPr>
            <a:r>
              <a:rPr lang="en" sz="1300">
                <a:solidFill>
                  <a:srgbClr val="E2001A"/>
                </a:solidFill>
                <a:latin typeface="Roboto"/>
                <a:ea typeface="Roboto"/>
                <a:cs typeface="Roboto"/>
                <a:sym typeface="Roboto"/>
              </a:rPr>
              <a:t>let a = "Je"; </a:t>
            </a:r>
            <a:r>
              <a:rPr lang="en" sz="1300">
                <a:solidFill>
                  <a:srgbClr val="000000"/>
                </a:solidFill>
                <a:latin typeface="Roboto"/>
                <a:ea typeface="Roboto"/>
                <a:cs typeface="Roboto"/>
                <a:sym typeface="Roboto"/>
              </a:rPr>
              <a:t>/</a:t>
            </a:r>
            <a:r>
              <a:rPr lang="en" sz="1300">
                <a:solidFill>
                  <a:srgbClr val="E2001A"/>
                </a:solidFill>
                <a:latin typeface="Roboto"/>
                <a:ea typeface="Roboto"/>
                <a:cs typeface="Roboto"/>
                <a:sym typeface="Roboto"/>
              </a:rPr>
              <a:t> let b = "suis"; </a:t>
            </a:r>
            <a:r>
              <a:rPr lang="en" sz="1300">
                <a:solidFill>
                  <a:srgbClr val="000000"/>
                </a:solidFill>
                <a:latin typeface="Roboto"/>
                <a:ea typeface="Roboto"/>
                <a:cs typeface="Roboto"/>
                <a:sym typeface="Roboto"/>
              </a:rPr>
              <a:t>/</a:t>
            </a:r>
            <a:r>
              <a:rPr lang="en" sz="1300">
                <a:solidFill>
                  <a:srgbClr val="E2001A"/>
                </a:solidFill>
                <a:latin typeface="Roboto"/>
                <a:ea typeface="Roboto"/>
                <a:cs typeface="Roboto"/>
                <a:sym typeface="Roboto"/>
              </a:rPr>
              <a:t> let c = a + b;</a:t>
            </a:r>
            <a:endParaRPr sz="1300">
              <a:solidFill>
                <a:srgbClr val="E2001A"/>
              </a:solidFill>
              <a:latin typeface="Roboto"/>
              <a:ea typeface="Roboto"/>
              <a:cs typeface="Roboto"/>
              <a:sym typeface="Roboto"/>
            </a:endParaRPr>
          </a:p>
          <a:p>
            <a:pPr indent="0" lvl="0" marL="0" rtl="0" algn="l">
              <a:spcBef>
                <a:spcPts val="600"/>
              </a:spcBef>
              <a:spcAft>
                <a:spcPts val="0"/>
              </a:spcAft>
              <a:buNone/>
            </a:pPr>
            <a:r>
              <a:t/>
            </a:r>
            <a:endParaRPr sz="1500">
              <a:solidFill>
                <a:srgbClr val="FF0000"/>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Conversion de type: </a:t>
            </a:r>
            <a:endParaRPr sz="1500">
              <a:solidFill>
                <a:schemeClr val="dk1"/>
              </a:solidFill>
              <a:latin typeface="Roboto"/>
              <a:ea typeface="Roboto"/>
              <a:cs typeface="Roboto"/>
              <a:sym typeface="Roboto"/>
            </a:endParaRPr>
          </a:p>
          <a:p>
            <a:pPr indent="-311150" lvl="1" marL="914400" rtl="0" algn="l">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String en nombre (ou float) : </a:t>
            </a:r>
            <a:r>
              <a:rPr lang="en" sz="1300">
                <a:solidFill>
                  <a:srgbClr val="E2001A"/>
                </a:solidFill>
                <a:latin typeface="Roboto"/>
                <a:ea typeface="Roboto"/>
                <a:cs typeface="Roboto"/>
                <a:sym typeface="Roboto"/>
              </a:rPr>
              <a:t>parseInt()</a:t>
            </a:r>
            <a:r>
              <a:rPr lang="en" sz="1300">
                <a:solidFill>
                  <a:srgbClr val="000000"/>
                </a:solidFill>
                <a:latin typeface="Roboto"/>
                <a:ea typeface="Roboto"/>
                <a:cs typeface="Roboto"/>
                <a:sym typeface="Roboto"/>
              </a:rPr>
              <a:t> - </a:t>
            </a:r>
            <a:r>
              <a:rPr lang="en" sz="1300">
                <a:solidFill>
                  <a:srgbClr val="E2001A"/>
                </a:solidFill>
                <a:latin typeface="Roboto"/>
                <a:ea typeface="Roboto"/>
                <a:cs typeface="Roboto"/>
                <a:sym typeface="Roboto"/>
              </a:rPr>
              <a:t>parseFloat()</a:t>
            </a:r>
            <a:endParaRPr sz="1300">
              <a:solidFill>
                <a:schemeClr val="dk1"/>
              </a:solidFill>
              <a:latin typeface="Roboto"/>
              <a:ea typeface="Roboto"/>
              <a:cs typeface="Roboto"/>
              <a:sym typeface="Roboto"/>
            </a:endParaRPr>
          </a:p>
          <a:p>
            <a:pPr indent="-311150" lvl="1" marL="914400" rtl="0" algn="l">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All en string: </a:t>
            </a:r>
            <a:r>
              <a:rPr lang="en" sz="1300">
                <a:solidFill>
                  <a:srgbClr val="E2001A"/>
                </a:solidFill>
                <a:latin typeface="Roboto"/>
                <a:ea typeface="Roboto"/>
                <a:cs typeface="Roboto"/>
                <a:sym typeface="Roboto"/>
              </a:rPr>
              <a:t>string()</a:t>
            </a:r>
            <a:endParaRPr sz="1300">
              <a:solidFill>
                <a:srgbClr val="E2001A"/>
              </a:solidFill>
              <a:latin typeface="Roboto"/>
              <a:ea typeface="Roboto"/>
              <a:cs typeface="Roboto"/>
              <a:sym typeface="Roboto"/>
            </a:endParaRPr>
          </a:p>
          <a:p>
            <a:pPr indent="0" lvl="0" marL="914400" rtl="0" algn="l">
              <a:spcBef>
                <a:spcPts val="600"/>
              </a:spcBef>
              <a:spcAft>
                <a:spcPts val="0"/>
              </a:spcAft>
              <a:buNone/>
            </a:pPr>
            <a:r>
              <a:t/>
            </a:r>
            <a:endParaRPr sz="1500">
              <a:solidFill>
                <a:srgbClr val="434343"/>
              </a:solidFill>
              <a:latin typeface="Roboto"/>
              <a:ea typeface="Roboto"/>
              <a:cs typeface="Roboto"/>
              <a:sym typeface="Roboto"/>
            </a:endParaRPr>
          </a:p>
          <a:p>
            <a:pPr indent="0" lvl="0" marL="0" rtl="0" algn="l">
              <a:spcBef>
                <a:spcPts val="60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25" name="Shape 425"/>
        <p:cNvGrpSpPr/>
        <p:nvPr/>
      </p:nvGrpSpPr>
      <p:grpSpPr>
        <a:xfrm>
          <a:off x="0" y="0"/>
          <a:ext cx="0" cy="0"/>
          <a:chOff x="0" y="0"/>
          <a:chExt cx="0" cy="0"/>
        </a:xfrm>
      </p:grpSpPr>
      <p:sp>
        <p:nvSpPr>
          <p:cNvPr id="426" name="Google Shape;426;p55"/>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a:t>
            </a:r>
            <a:r>
              <a:rPr lang="en" sz="2400">
                <a:solidFill>
                  <a:srgbClr val="434343"/>
                </a:solidFill>
                <a:latin typeface="Roboto"/>
                <a:ea typeface="Roboto"/>
                <a:cs typeface="Roboto"/>
                <a:sym typeface="Roboto"/>
              </a:rPr>
              <a:t> 7</a:t>
            </a:r>
            <a:endParaRPr sz="2400">
              <a:solidFill>
                <a:srgbClr val="E2001A"/>
              </a:solidFill>
              <a:latin typeface="Roboto"/>
              <a:ea typeface="Roboto"/>
              <a:cs typeface="Roboto"/>
              <a:sym typeface="Roboto"/>
            </a:endParaRPr>
          </a:p>
        </p:txBody>
      </p:sp>
      <p:sp>
        <p:nvSpPr>
          <p:cNvPr id="427" name="Google Shape;427;p5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28" name="Google Shape;428;p55"/>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29" name="Google Shape;429;p55"/>
          <p:cNvSpPr txBox="1"/>
          <p:nvPr>
            <p:ph idx="1" type="body"/>
          </p:nvPr>
        </p:nvSpPr>
        <p:spPr>
          <a:xfrm>
            <a:off x="413825" y="1446600"/>
            <a:ext cx="7140600" cy="3589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A2A2A"/>
              </a:buClr>
              <a:buSzPts val="1300"/>
              <a:buFont typeface="Raleway"/>
              <a:buAutoNum type="arabicPeriod"/>
            </a:pPr>
            <a:r>
              <a:rPr lang="en" sz="1300">
                <a:solidFill>
                  <a:srgbClr val="2A2A2A"/>
                </a:solidFill>
                <a:latin typeface="Raleway"/>
                <a:ea typeface="Raleway"/>
                <a:cs typeface="Raleway"/>
                <a:sym typeface="Raleway"/>
              </a:rPr>
              <a:t>Votre fichier JS doit permettre :</a:t>
            </a:r>
            <a:endParaRPr sz="1300">
              <a:solidFill>
                <a:srgbClr val="2A2A2A"/>
              </a:solidFill>
              <a:latin typeface="Raleway"/>
              <a:ea typeface="Raleway"/>
              <a:cs typeface="Raleway"/>
              <a:sym typeface="Raleway"/>
            </a:endParaRPr>
          </a:p>
          <a:p>
            <a:pPr indent="-311150" lvl="1" marL="914400" rtl="0" algn="l">
              <a:lnSpc>
                <a:spcPct val="115000"/>
              </a:lnSpc>
              <a:spcBef>
                <a:spcPts val="0"/>
              </a:spcBef>
              <a:spcAft>
                <a:spcPts val="0"/>
              </a:spcAft>
              <a:buClr>
                <a:srgbClr val="2A2A2A"/>
              </a:buClr>
              <a:buSzPts val="1300"/>
              <a:buFont typeface="Raleway"/>
              <a:buAutoNum type="alphaLcPeriod"/>
            </a:pPr>
            <a:r>
              <a:rPr lang="en" sz="1300">
                <a:solidFill>
                  <a:srgbClr val="2A2A2A"/>
                </a:solidFill>
                <a:latin typeface="Raleway"/>
                <a:ea typeface="Raleway"/>
                <a:cs typeface="Raleway"/>
                <a:sym typeface="Raleway"/>
              </a:rPr>
              <a:t>Déclarer 2 variables, implémenter avec des valeurs de type number</a:t>
            </a:r>
            <a:endParaRPr sz="1300">
              <a:solidFill>
                <a:srgbClr val="2A2A2A"/>
              </a:solidFill>
              <a:latin typeface="Raleway"/>
              <a:ea typeface="Raleway"/>
              <a:cs typeface="Raleway"/>
              <a:sym typeface="Raleway"/>
            </a:endParaRPr>
          </a:p>
          <a:p>
            <a:pPr indent="0" lvl="0" marL="914400" rtl="0" algn="l">
              <a:lnSpc>
                <a:spcPct val="115000"/>
              </a:lnSpc>
              <a:spcBef>
                <a:spcPts val="0"/>
              </a:spcBef>
              <a:spcAft>
                <a:spcPts val="0"/>
              </a:spcAft>
              <a:buNone/>
            </a:pPr>
            <a:r>
              <a:t/>
            </a:r>
            <a:endParaRPr sz="1300">
              <a:solidFill>
                <a:srgbClr val="2A2A2A"/>
              </a:solidFill>
              <a:latin typeface="Raleway"/>
              <a:ea typeface="Raleway"/>
              <a:cs typeface="Raleway"/>
              <a:sym typeface="Raleway"/>
            </a:endParaRPr>
          </a:p>
          <a:p>
            <a:pPr indent="-311150" lvl="1" marL="914400" rtl="0" algn="l">
              <a:lnSpc>
                <a:spcPct val="115000"/>
              </a:lnSpc>
              <a:spcBef>
                <a:spcPts val="0"/>
              </a:spcBef>
              <a:spcAft>
                <a:spcPts val="0"/>
              </a:spcAft>
              <a:buClr>
                <a:srgbClr val="2A2A2A"/>
              </a:buClr>
              <a:buSzPts val="1300"/>
              <a:buFont typeface="Raleway"/>
              <a:buAutoNum type="alphaLcPeriod"/>
            </a:pPr>
            <a:r>
              <a:rPr lang="en" sz="1300">
                <a:solidFill>
                  <a:srgbClr val="2A2A2A"/>
                </a:solidFill>
                <a:latin typeface="Raleway"/>
                <a:ea typeface="Raleway"/>
                <a:cs typeface="Raleway"/>
                <a:sym typeface="Raleway"/>
              </a:rPr>
              <a:t>Déclarer une constante qui est égal à la somme des 2 variables</a:t>
            </a:r>
            <a:endParaRPr sz="1300">
              <a:solidFill>
                <a:srgbClr val="2A2A2A"/>
              </a:solidFill>
              <a:latin typeface="Raleway"/>
              <a:ea typeface="Raleway"/>
              <a:cs typeface="Raleway"/>
              <a:sym typeface="Raleway"/>
            </a:endParaRPr>
          </a:p>
          <a:p>
            <a:pPr indent="0" lvl="0" marL="914400" rtl="0" algn="l">
              <a:lnSpc>
                <a:spcPct val="115000"/>
              </a:lnSpc>
              <a:spcBef>
                <a:spcPts val="0"/>
              </a:spcBef>
              <a:spcAft>
                <a:spcPts val="0"/>
              </a:spcAft>
              <a:buNone/>
            </a:pPr>
            <a:r>
              <a:t/>
            </a:r>
            <a:endParaRPr sz="1300">
              <a:solidFill>
                <a:srgbClr val="2A2A2A"/>
              </a:solidFill>
              <a:latin typeface="Raleway"/>
              <a:ea typeface="Raleway"/>
              <a:cs typeface="Raleway"/>
              <a:sym typeface="Raleway"/>
            </a:endParaRPr>
          </a:p>
          <a:p>
            <a:pPr indent="-311150" lvl="1" marL="914400" rtl="0" algn="l">
              <a:lnSpc>
                <a:spcPct val="115000"/>
              </a:lnSpc>
              <a:spcBef>
                <a:spcPts val="0"/>
              </a:spcBef>
              <a:spcAft>
                <a:spcPts val="0"/>
              </a:spcAft>
              <a:buClr>
                <a:srgbClr val="2A2A2A"/>
              </a:buClr>
              <a:buSzPts val="1300"/>
              <a:buFont typeface="Raleway"/>
              <a:buAutoNum type="alphaLcPeriod"/>
            </a:pPr>
            <a:r>
              <a:rPr lang="en" sz="1300">
                <a:solidFill>
                  <a:srgbClr val="2A2A2A"/>
                </a:solidFill>
                <a:latin typeface="Raleway"/>
                <a:ea typeface="Raleway"/>
                <a:cs typeface="Raleway"/>
                <a:sym typeface="Raleway"/>
              </a:rPr>
              <a:t>Afficher un message d’alerte  « Bienvenue sur la page de formulaire »</a:t>
            </a:r>
            <a:endParaRPr sz="1300">
              <a:solidFill>
                <a:srgbClr val="2A2A2A"/>
              </a:solidFill>
              <a:latin typeface="Raleway"/>
              <a:ea typeface="Raleway"/>
              <a:cs typeface="Raleway"/>
              <a:sym typeface="Raleway"/>
            </a:endParaRPr>
          </a:p>
          <a:p>
            <a:pPr indent="0" lvl="0" marL="914400" rtl="0" algn="l">
              <a:lnSpc>
                <a:spcPct val="115000"/>
              </a:lnSpc>
              <a:spcBef>
                <a:spcPts val="0"/>
              </a:spcBef>
              <a:spcAft>
                <a:spcPts val="0"/>
              </a:spcAft>
              <a:buNone/>
            </a:pPr>
            <a:r>
              <a:t/>
            </a:r>
            <a:endParaRPr sz="1300">
              <a:solidFill>
                <a:srgbClr val="2A2A2A"/>
              </a:solidFill>
              <a:latin typeface="Raleway"/>
              <a:ea typeface="Raleway"/>
              <a:cs typeface="Raleway"/>
              <a:sym typeface="Raleway"/>
            </a:endParaRPr>
          </a:p>
          <a:p>
            <a:pPr indent="-311150" lvl="1" marL="914400" rtl="0" algn="l">
              <a:lnSpc>
                <a:spcPct val="115000"/>
              </a:lnSpc>
              <a:spcBef>
                <a:spcPts val="0"/>
              </a:spcBef>
              <a:spcAft>
                <a:spcPts val="0"/>
              </a:spcAft>
              <a:buClr>
                <a:srgbClr val="2A2A2A"/>
              </a:buClr>
              <a:buSzPts val="1300"/>
              <a:buFont typeface="Raleway"/>
              <a:buAutoNum type="alphaLcPeriod"/>
            </a:pPr>
            <a:r>
              <a:rPr lang="en" sz="1300">
                <a:solidFill>
                  <a:srgbClr val="2A2A2A"/>
                </a:solidFill>
                <a:latin typeface="Raleway"/>
                <a:ea typeface="Raleway"/>
                <a:cs typeface="Raleway"/>
                <a:sym typeface="Raleway"/>
              </a:rPr>
              <a:t>La console du navigateur affiche le contenu des variables.</a:t>
            </a:r>
            <a:endParaRPr sz="1300">
              <a:solidFill>
                <a:srgbClr val="2A2A2A"/>
              </a:solidFill>
              <a:latin typeface="Raleway"/>
              <a:ea typeface="Raleway"/>
              <a:cs typeface="Raleway"/>
              <a:sym typeface="Raleway"/>
            </a:endParaRPr>
          </a:p>
          <a:p>
            <a:pPr indent="0" lvl="0" marL="914400" rtl="0" algn="l">
              <a:lnSpc>
                <a:spcPct val="115000"/>
              </a:lnSpc>
              <a:spcBef>
                <a:spcPts val="0"/>
              </a:spcBef>
              <a:spcAft>
                <a:spcPts val="0"/>
              </a:spcAft>
              <a:buNone/>
            </a:pPr>
            <a:r>
              <a:t/>
            </a:r>
            <a:endParaRPr sz="1300">
              <a:solidFill>
                <a:srgbClr val="2A2A2A"/>
              </a:solidFill>
              <a:latin typeface="Raleway"/>
              <a:ea typeface="Raleway"/>
              <a:cs typeface="Raleway"/>
              <a:sym typeface="Raleway"/>
            </a:endParaRPr>
          </a:p>
          <a:p>
            <a:pPr indent="-311150" lvl="1" marL="914400" rtl="0" algn="l">
              <a:lnSpc>
                <a:spcPct val="115000"/>
              </a:lnSpc>
              <a:spcBef>
                <a:spcPts val="0"/>
              </a:spcBef>
              <a:spcAft>
                <a:spcPts val="0"/>
              </a:spcAft>
              <a:buClr>
                <a:srgbClr val="2A2A2A"/>
              </a:buClr>
              <a:buSzPts val="1300"/>
              <a:buFont typeface="Raleway"/>
              <a:buAutoNum type="alphaLcPeriod"/>
            </a:pPr>
            <a:r>
              <a:rPr lang="en" sz="1300">
                <a:solidFill>
                  <a:srgbClr val="2A2A2A"/>
                </a:solidFill>
                <a:latin typeface="Raleway"/>
                <a:ea typeface="Raleway"/>
                <a:cs typeface="Raleway"/>
                <a:sym typeface="Raleway"/>
              </a:rPr>
              <a:t>La console affiche « Le résultat est » + le résultat du calcul.</a:t>
            </a:r>
            <a:endParaRPr sz="1300">
              <a:solidFill>
                <a:srgbClr val="2A2A2A"/>
              </a:solidFill>
              <a:latin typeface="Raleway"/>
              <a:ea typeface="Raleway"/>
              <a:cs typeface="Raleway"/>
              <a:sym typeface="Raleway"/>
            </a:endParaRPr>
          </a:p>
          <a:p>
            <a:pPr indent="0" lvl="0" marL="457200" rtl="0" algn="l">
              <a:lnSpc>
                <a:spcPct val="115000"/>
              </a:lnSpc>
              <a:spcBef>
                <a:spcPts val="0"/>
              </a:spcBef>
              <a:spcAft>
                <a:spcPts val="0"/>
              </a:spcAft>
              <a:buNone/>
            </a:pPr>
            <a:r>
              <a:rPr lang="en" sz="1300">
                <a:solidFill>
                  <a:srgbClr val="2A2A2A"/>
                </a:solidFill>
                <a:latin typeface="Raleway"/>
                <a:ea typeface="Raleway"/>
                <a:cs typeface="Raleway"/>
                <a:sym typeface="Raleway"/>
              </a:rPr>
              <a:t>	</a:t>
            </a:r>
            <a:endParaRPr sz="1300">
              <a:solidFill>
                <a:srgbClr val="2A2A2A"/>
              </a:solidFill>
              <a:latin typeface="Raleway"/>
              <a:ea typeface="Raleway"/>
              <a:cs typeface="Raleway"/>
              <a:sym typeface="Raleway"/>
            </a:endParaRPr>
          </a:p>
          <a:p>
            <a:pPr indent="0" lvl="0" marL="457200" rtl="0" algn="l">
              <a:lnSpc>
                <a:spcPct val="115000"/>
              </a:lnSpc>
              <a:spcBef>
                <a:spcPts val="0"/>
              </a:spcBef>
              <a:spcAft>
                <a:spcPts val="0"/>
              </a:spcAft>
              <a:buNone/>
            </a:pPr>
            <a:r>
              <a:t/>
            </a:r>
            <a:endParaRPr sz="1300">
              <a:solidFill>
                <a:srgbClr val="2A2A2A"/>
              </a:solidFill>
              <a:latin typeface="Raleway"/>
              <a:ea typeface="Raleway"/>
              <a:cs typeface="Raleway"/>
              <a:sym typeface="Raleway"/>
            </a:endParaRPr>
          </a:p>
          <a:p>
            <a:pPr indent="0" lvl="0" marL="0" rtl="0" algn="l">
              <a:lnSpc>
                <a:spcPct val="115000"/>
              </a:lnSpc>
              <a:spcBef>
                <a:spcPts val="0"/>
              </a:spcBef>
              <a:spcAft>
                <a:spcPts val="0"/>
              </a:spcAft>
              <a:buNone/>
            </a:pPr>
            <a:r>
              <a:t/>
            </a:r>
            <a:endParaRPr sz="1300">
              <a:solidFill>
                <a:srgbClr val="2A2A2A"/>
              </a:solidFill>
              <a:latin typeface="Raleway"/>
              <a:ea typeface="Raleway"/>
              <a:cs typeface="Raleway"/>
              <a:sym typeface="Raleway"/>
            </a:endParaRPr>
          </a:p>
          <a:p>
            <a:pPr indent="0" lvl="0" marL="457200" rtl="0" algn="l">
              <a:spcBef>
                <a:spcPts val="600"/>
              </a:spcBef>
              <a:spcAft>
                <a:spcPts val="0"/>
              </a:spcAft>
              <a:buNone/>
            </a:pPr>
            <a:r>
              <a:t/>
            </a:r>
            <a:endParaRPr>
              <a:solidFill>
                <a:srgbClr val="2A2A2A"/>
              </a:solidFill>
              <a:latin typeface="Raleway"/>
              <a:ea typeface="Raleway"/>
              <a:cs typeface="Raleway"/>
              <a:sym typeface="Raleway"/>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33" name="Shape 433"/>
        <p:cNvGrpSpPr/>
        <p:nvPr/>
      </p:nvGrpSpPr>
      <p:grpSpPr>
        <a:xfrm>
          <a:off x="0" y="0"/>
          <a:ext cx="0" cy="0"/>
          <a:chOff x="0" y="0"/>
          <a:chExt cx="0" cy="0"/>
        </a:xfrm>
      </p:grpSpPr>
      <p:sp>
        <p:nvSpPr>
          <p:cNvPr id="434" name="Google Shape;434;p56"/>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 </a:t>
            </a:r>
            <a:r>
              <a:rPr lang="en" sz="2400">
                <a:solidFill>
                  <a:srgbClr val="434343"/>
                </a:solidFill>
                <a:latin typeface="Roboto"/>
                <a:ea typeface="Roboto"/>
                <a:cs typeface="Roboto"/>
                <a:sym typeface="Roboto"/>
              </a:rPr>
              <a:t>8</a:t>
            </a:r>
            <a:endParaRPr sz="2400">
              <a:solidFill>
                <a:srgbClr val="E2001A"/>
              </a:solidFill>
              <a:latin typeface="Roboto"/>
              <a:ea typeface="Roboto"/>
              <a:cs typeface="Roboto"/>
              <a:sym typeface="Roboto"/>
            </a:endParaRPr>
          </a:p>
        </p:txBody>
      </p:sp>
      <p:sp>
        <p:nvSpPr>
          <p:cNvPr id="435" name="Google Shape;435;p5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6" name="Google Shape;436;p56"/>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37" name="Google Shape;437;p56"/>
          <p:cNvSpPr txBox="1"/>
          <p:nvPr>
            <p:ph idx="1" type="body"/>
          </p:nvPr>
        </p:nvSpPr>
        <p:spPr>
          <a:xfrm>
            <a:off x="413825" y="1446600"/>
            <a:ext cx="6710400" cy="35898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Clr>
                <a:schemeClr val="dk1"/>
              </a:buClr>
              <a:buSzPts val="1100"/>
              <a:buFont typeface="Arial"/>
              <a:buNone/>
            </a:pPr>
            <a:r>
              <a:rPr lang="en" sz="1300">
                <a:solidFill>
                  <a:srgbClr val="2A2A2A"/>
                </a:solidFill>
                <a:latin typeface="Raleway"/>
                <a:ea typeface="Raleway"/>
                <a:cs typeface="Raleway"/>
                <a:sym typeface="Raleway"/>
              </a:rPr>
              <a:t>Ecrire un programme Javascript qui demande à l’utilisateur d’entrer à partir du clavier:</a:t>
            </a:r>
            <a:endParaRPr sz="1300">
              <a:solidFill>
                <a:srgbClr val="2A2A2A"/>
              </a:solidFill>
              <a:latin typeface="Raleway"/>
              <a:ea typeface="Raleway"/>
              <a:cs typeface="Raleway"/>
              <a:sym typeface="Raleway"/>
            </a:endParaRPr>
          </a:p>
          <a:p>
            <a:pPr indent="0" lvl="0" marL="457200" rtl="0" algn="l">
              <a:spcBef>
                <a:spcPts val="600"/>
              </a:spcBef>
              <a:spcAft>
                <a:spcPts val="0"/>
              </a:spcAft>
              <a:buClr>
                <a:schemeClr val="dk1"/>
              </a:buClr>
              <a:buSzPts val="1100"/>
              <a:buFont typeface="Arial"/>
              <a:buNone/>
            </a:pPr>
            <a:r>
              <a:rPr lang="en" sz="1300">
                <a:solidFill>
                  <a:srgbClr val="2A2A2A"/>
                </a:solidFill>
                <a:latin typeface="Raleway"/>
                <a:ea typeface="Raleway"/>
                <a:cs typeface="Raleway"/>
                <a:sym typeface="Raleway"/>
              </a:rPr>
              <a:t>La distance parcours(m)</a:t>
            </a:r>
            <a:endParaRPr sz="1300">
              <a:solidFill>
                <a:srgbClr val="2A2A2A"/>
              </a:solidFill>
              <a:latin typeface="Raleway"/>
              <a:ea typeface="Raleway"/>
              <a:cs typeface="Raleway"/>
              <a:sym typeface="Raleway"/>
            </a:endParaRPr>
          </a:p>
          <a:p>
            <a:pPr indent="0" lvl="0" marL="457200" rtl="0" algn="l">
              <a:spcBef>
                <a:spcPts val="600"/>
              </a:spcBef>
              <a:spcAft>
                <a:spcPts val="0"/>
              </a:spcAft>
              <a:buClr>
                <a:schemeClr val="dk1"/>
              </a:buClr>
              <a:buSzPts val="1100"/>
              <a:buFont typeface="Arial"/>
              <a:buNone/>
            </a:pPr>
            <a:r>
              <a:rPr lang="en" sz="1300">
                <a:solidFill>
                  <a:srgbClr val="2A2A2A"/>
                </a:solidFill>
                <a:latin typeface="Raleway"/>
                <a:ea typeface="Raleway"/>
                <a:cs typeface="Raleway"/>
                <a:sym typeface="Raleway"/>
              </a:rPr>
              <a:t>Le temps(sec)</a:t>
            </a:r>
            <a:endParaRPr sz="1300">
              <a:solidFill>
                <a:srgbClr val="2A2A2A"/>
              </a:solidFill>
              <a:latin typeface="Raleway"/>
              <a:ea typeface="Raleway"/>
              <a:cs typeface="Raleway"/>
              <a:sym typeface="Raleway"/>
            </a:endParaRPr>
          </a:p>
          <a:p>
            <a:pPr indent="0" lvl="0" marL="457200" rtl="0" algn="l">
              <a:spcBef>
                <a:spcPts val="600"/>
              </a:spcBef>
              <a:spcAft>
                <a:spcPts val="0"/>
              </a:spcAft>
              <a:buClr>
                <a:schemeClr val="dk1"/>
              </a:buClr>
              <a:buSzPts val="1100"/>
              <a:buFont typeface="Arial"/>
              <a:buNone/>
            </a:pPr>
            <a:r>
              <a:t/>
            </a:r>
            <a:endParaRPr sz="1300">
              <a:solidFill>
                <a:srgbClr val="2A2A2A"/>
              </a:solidFill>
              <a:latin typeface="Raleway"/>
              <a:ea typeface="Raleway"/>
              <a:cs typeface="Raleway"/>
              <a:sym typeface="Raleway"/>
            </a:endParaRPr>
          </a:p>
          <a:p>
            <a:pPr indent="0" lvl="0" marL="457200" rtl="0" algn="l">
              <a:spcBef>
                <a:spcPts val="600"/>
              </a:spcBef>
              <a:spcAft>
                <a:spcPts val="0"/>
              </a:spcAft>
              <a:buClr>
                <a:schemeClr val="dk1"/>
              </a:buClr>
              <a:buSzPts val="1100"/>
              <a:buFont typeface="Arial"/>
              <a:buNone/>
            </a:pPr>
            <a:r>
              <a:rPr lang="en" sz="1300">
                <a:solidFill>
                  <a:srgbClr val="2A2A2A"/>
                </a:solidFill>
                <a:latin typeface="Raleway"/>
                <a:ea typeface="Raleway"/>
                <a:cs typeface="Raleway"/>
                <a:sym typeface="Raleway"/>
              </a:rPr>
              <a:t>Puis calculer la vitesse selon la formule:</a:t>
            </a:r>
            <a:endParaRPr sz="1300">
              <a:solidFill>
                <a:srgbClr val="2A2A2A"/>
              </a:solidFill>
              <a:latin typeface="Raleway"/>
              <a:ea typeface="Raleway"/>
              <a:cs typeface="Raleway"/>
              <a:sym typeface="Raleway"/>
            </a:endParaRPr>
          </a:p>
          <a:p>
            <a:pPr indent="0" lvl="0" marL="457200" rtl="0" algn="l">
              <a:spcBef>
                <a:spcPts val="600"/>
              </a:spcBef>
              <a:spcAft>
                <a:spcPts val="0"/>
              </a:spcAft>
              <a:buClr>
                <a:schemeClr val="dk1"/>
              </a:buClr>
              <a:buSzPts val="1100"/>
              <a:buFont typeface="Arial"/>
              <a:buNone/>
            </a:pPr>
            <a:r>
              <a:rPr lang="en" sz="1300">
                <a:solidFill>
                  <a:srgbClr val="2A2A2A"/>
                </a:solidFill>
                <a:latin typeface="Raleway"/>
                <a:ea typeface="Raleway"/>
                <a:cs typeface="Raleway"/>
                <a:sym typeface="Raleway"/>
              </a:rPr>
              <a:t> </a:t>
            </a:r>
            <a:endParaRPr sz="1300">
              <a:solidFill>
                <a:srgbClr val="2A2A2A"/>
              </a:solidFill>
              <a:latin typeface="Raleway"/>
              <a:ea typeface="Raleway"/>
              <a:cs typeface="Raleway"/>
              <a:sym typeface="Raleway"/>
            </a:endParaRPr>
          </a:p>
          <a:p>
            <a:pPr indent="0" lvl="0" marL="457200" rtl="0" algn="l">
              <a:spcBef>
                <a:spcPts val="600"/>
              </a:spcBef>
              <a:spcAft>
                <a:spcPts val="0"/>
              </a:spcAft>
              <a:buClr>
                <a:schemeClr val="dk1"/>
              </a:buClr>
              <a:buSzPts val="1100"/>
              <a:buFont typeface="Arial"/>
              <a:buNone/>
            </a:pPr>
            <a:r>
              <a:rPr lang="en" sz="1300">
                <a:solidFill>
                  <a:srgbClr val="2A2A2A"/>
                </a:solidFill>
                <a:latin typeface="Raleway"/>
                <a:ea typeface="Raleway"/>
                <a:cs typeface="Raleway"/>
                <a:sym typeface="Raleway"/>
              </a:rPr>
              <a:t>vitesse=distance parcourue/temps </a:t>
            </a:r>
            <a:endParaRPr sz="1300">
              <a:solidFill>
                <a:srgbClr val="2A2A2A"/>
              </a:solidFill>
              <a:latin typeface="Raleway"/>
              <a:ea typeface="Raleway"/>
              <a:cs typeface="Raleway"/>
              <a:sym typeface="Raleway"/>
            </a:endParaRPr>
          </a:p>
          <a:p>
            <a:pPr indent="0" lvl="0" marL="457200" rtl="0" algn="l">
              <a:spcBef>
                <a:spcPts val="600"/>
              </a:spcBef>
              <a:spcAft>
                <a:spcPts val="0"/>
              </a:spcAft>
              <a:buClr>
                <a:schemeClr val="dk1"/>
              </a:buClr>
              <a:buSzPts val="1100"/>
              <a:buFont typeface="Arial"/>
              <a:buNone/>
            </a:pPr>
            <a:r>
              <a:t/>
            </a:r>
            <a:endParaRPr sz="1300">
              <a:solidFill>
                <a:srgbClr val="2A2A2A"/>
              </a:solidFill>
              <a:latin typeface="Raleway"/>
              <a:ea typeface="Raleway"/>
              <a:cs typeface="Raleway"/>
              <a:sym typeface="Raleway"/>
            </a:endParaRPr>
          </a:p>
          <a:p>
            <a:pPr indent="0" lvl="0" marL="457200" rtl="0" algn="l">
              <a:spcBef>
                <a:spcPts val="600"/>
              </a:spcBef>
              <a:spcAft>
                <a:spcPts val="0"/>
              </a:spcAft>
              <a:buClr>
                <a:schemeClr val="dk1"/>
              </a:buClr>
              <a:buSzPts val="1100"/>
              <a:buFont typeface="Arial"/>
              <a:buNone/>
            </a:pPr>
            <a:r>
              <a:rPr lang="en" sz="1300">
                <a:solidFill>
                  <a:srgbClr val="2A2A2A"/>
                </a:solidFill>
                <a:latin typeface="Raleway"/>
                <a:ea typeface="Raleway"/>
                <a:cs typeface="Raleway"/>
                <a:sym typeface="Raleway"/>
              </a:rPr>
              <a:t>Puis afficher le résultat dans le format suivant : 345 m/s(utiliser alert et console.log)</a:t>
            </a:r>
            <a:endParaRPr sz="1300">
              <a:solidFill>
                <a:srgbClr val="2A2A2A"/>
              </a:solidFill>
              <a:latin typeface="Raleway"/>
              <a:ea typeface="Raleway"/>
              <a:cs typeface="Raleway"/>
              <a:sym typeface="Raleway"/>
            </a:endParaRPr>
          </a:p>
          <a:p>
            <a:pPr indent="0" lvl="0" marL="457200" rtl="0" algn="l">
              <a:spcBef>
                <a:spcPts val="600"/>
              </a:spcBef>
              <a:spcAft>
                <a:spcPts val="0"/>
              </a:spcAft>
              <a:buClr>
                <a:schemeClr val="dk1"/>
              </a:buClr>
              <a:buSzPts val="1100"/>
              <a:buFont typeface="Arial"/>
              <a:buNone/>
            </a:pPr>
            <a:r>
              <a:t/>
            </a:r>
            <a:endParaRPr sz="1300">
              <a:solidFill>
                <a:srgbClr val="2A2A2A"/>
              </a:solidFill>
              <a:latin typeface="Raleway"/>
              <a:ea typeface="Raleway"/>
              <a:cs typeface="Raleway"/>
              <a:sym typeface="Raleway"/>
            </a:endParaRPr>
          </a:p>
          <a:p>
            <a:pPr indent="0" lvl="0" marL="457200" rtl="0" algn="l">
              <a:spcBef>
                <a:spcPts val="600"/>
              </a:spcBef>
              <a:spcAft>
                <a:spcPts val="0"/>
              </a:spcAft>
              <a:buNone/>
            </a:pPr>
            <a:r>
              <a:t/>
            </a:r>
            <a:endParaRPr sz="1300">
              <a:solidFill>
                <a:srgbClr val="2A2A2A"/>
              </a:solidFill>
              <a:latin typeface="Raleway"/>
              <a:ea typeface="Raleway"/>
              <a:cs typeface="Raleway"/>
              <a:sym typeface="Raleway"/>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41" name="Shape 441"/>
        <p:cNvGrpSpPr/>
        <p:nvPr/>
      </p:nvGrpSpPr>
      <p:grpSpPr>
        <a:xfrm>
          <a:off x="0" y="0"/>
          <a:ext cx="0" cy="0"/>
          <a:chOff x="0" y="0"/>
          <a:chExt cx="0" cy="0"/>
        </a:xfrm>
      </p:grpSpPr>
      <p:sp>
        <p:nvSpPr>
          <p:cNvPr id="442" name="Google Shape;442;p57"/>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Opérateurs logiques </a:t>
            </a:r>
            <a:endParaRPr sz="2400">
              <a:solidFill>
                <a:srgbClr val="E2001A"/>
              </a:solidFill>
              <a:latin typeface="Roboto"/>
              <a:ea typeface="Roboto"/>
              <a:cs typeface="Roboto"/>
              <a:sym typeface="Roboto"/>
            </a:endParaRPr>
          </a:p>
        </p:txBody>
      </p:sp>
      <p:sp>
        <p:nvSpPr>
          <p:cNvPr id="443" name="Google Shape;443;p5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4" name="Google Shape;444;p57"/>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45" name="Google Shape;445;p57"/>
          <p:cNvSpPr txBox="1"/>
          <p:nvPr>
            <p:ph idx="1" type="body"/>
          </p:nvPr>
        </p:nvSpPr>
        <p:spPr>
          <a:xfrm>
            <a:off x="548825" y="1531263"/>
            <a:ext cx="7125900" cy="7683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000000"/>
              </a:buClr>
              <a:buSzPts val="1500"/>
              <a:buFont typeface="Roboto"/>
              <a:buChar char="▸"/>
            </a:pPr>
            <a:r>
              <a:rPr lang="en" sz="1300">
                <a:solidFill>
                  <a:srgbClr val="000000"/>
                </a:solidFill>
                <a:latin typeface="Roboto"/>
                <a:ea typeface="Roboto"/>
                <a:cs typeface="Roboto"/>
                <a:sym typeface="Roboto"/>
              </a:rPr>
              <a:t>Les conditions ont besoin </a:t>
            </a:r>
            <a:r>
              <a:rPr lang="en" sz="1300">
                <a:solidFill>
                  <a:srgbClr val="E2001A"/>
                </a:solidFill>
                <a:latin typeface="Roboto"/>
                <a:ea typeface="Roboto"/>
                <a:cs typeface="Roboto"/>
                <a:sym typeface="Roboto"/>
              </a:rPr>
              <a:t>d’opérateurs logiques</a:t>
            </a:r>
            <a:r>
              <a:rPr lang="en" sz="1300">
                <a:solidFill>
                  <a:srgbClr val="000000"/>
                </a:solidFill>
                <a:latin typeface="Roboto"/>
                <a:ea typeface="Roboto"/>
                <a:cs typeface="Roboto"/>
                <a:sym typeface="Roboto"/>
              </a:rPr>
              <a:t>, en voici quelques uns :</a:t>
            </a:r>
            <a:endParaRPr sz="1300">
              <a:solidFill>
                <a:srgbClr val="000000"/>
              </a:solidFill>
              <a:latin typeface="Roboto"/>
              <a:ea typeface="Roboto"/>
              <a:cs typeface="Roboto"/>
              <a:sym typeface="Roboto"/>
            </a:endParaRPr>
          </a:p>
          <a:p>
            <a:pPr indent="0" lvl="0" marL="914400" rtl="0" algn="l">
              <a:spcBef>
                <a:spcPts val="600"/>
              </a:spcBef>
              <a:spcAft>
                <a:spcPts val="0"/>
              </a:spcAft>
              <a:buNone/>
            </a:pPr>
            <a:r>
              <a:t/>
            </a:r>
            <a:endParaRPr sz="1300">
              <a:solidFill>
                <a:srgbClr val="E2001A"/>
              </a:solidFill>
              <a:latin typeface="Roboto"/>
              <a:ea typeface="Roboto"/>
              <a:cs typeface="Roboto"/>
              <a:sym typeface="Roboto"/>
            </a:endParaRPr>
          </a:p>
          <a:p>
            <a:pPr indent="0" lvl="0" marL="914400" rtl="0" algn="l">
              <a:spcBef>
                <a:spcPts val="600"/>
              </a:spcBef>
              <a:spcAft>
                <a:spcPts val="0"/>
              </a:spcAft>
              <a:buNone/>
            </a:pPr>
            <a:r>
              <a:t/>
            </a:r>
            <a:endParaRPr sz="1300">
              <a:solidFill>
                <a:srgbClr val="E2001A"/>
              </a:solidFill>
              <a:latin typeface="Roboto"/>
              <a:ea typeface="Roboto"/>
              <a:cs typeface="Roboto"/>
              <a:sym typeface="Roboto"/>
            </a:endParaRPr>
          </a:p>
          <a:p>
            <a:pPr indent="0" lvl="0" marL="0" rtl="0" algn="l">
              <a:spcBef>
                <a:spcPts val="600"/>
              </a:spcBef>
              <a:spcAft>
                <a:spcPts val="0"/>
              </a:spcAft>
              <a:buNone/>
            </a:pPr>
            <a:r>
              <a:t/>
            </a:r>
            <a:endParaRPr/>
          </a:p>
        </p:txBody>
      </p:sp>
      <p:graphicFrame>
        <p:nvGraphicFramePr>
          <p:cNvPr id="446" name="Google Shape;446;p57"/>
          <p:cNvGraphicFramePr/>
          <p:nvPr/>
        </p:nvGraphicFramePr>
        <p:xfrm>
          <a:off x="1119125" y="2210275"/>
          <a:ext cx="3000000" cy="3000000"/>
        </p:xfrm>
        <a:graphic>
          <a:graphicData uri="http://schemas.openxmlformats.org/drawingml/2006/table">
            <a:tbl>
              <a:tblPr>
                <a:noFill/>
                <a:tableStyleId>{634ADC11-DFB4-4F6E-B9AF-4D4191981A0D}</a:tableStyleId>
              </a:tblPr>
              <a:tblGrid>
                <a:gridCol w="1876300"/>
                <a:gridCol w="4109000"/>
              </a:tblGrid>
              <a:tr h="118550">
                <a:tc>
                  <a:txBody>
                    <a:bodyPr/>
                    <a:lstStyle/>
                    <a:p>
                      <a:pPr indent="0" lvl="0" marL="0" rtl="0" algn="ctr">
                        <a:lnSpc>
                          <a:spcPct val="115000"/>
                        </a:lnSpc>
                        <a:spcBef>
                          <a:spcPts val="0"/>
                        </a:spcBef>
                        <a:spcAft>
                          <a:spcPts val="0"/>
                        </a:spcAft>
                        <a:buNone/>
                      </a:pPr>
                      <a:r>
                        <a:rPr lang="en"/>
                        <a:t>Egalité</a:t>
                      </a:r>
                      <a:endParaRPr/>
                    </a:p>
                  </a:txBody>
                  <a:tcPr marT="91425" marB="91425" marR="91425" marL="91425">
                    <a:solidFill>
                      <a:srgbClr val="F3F3F3"/>
                    </a:solidFill>
                  </a:tcPr>
                </a:tc>
                <a:tc>
                  <a:txBody>
                    <a:bodyPr/>
                    <a:lstStyle/>
                    <a:p>
                      <a:pPr indent="0" lvl="0" marL="0" rtl="0" algn="ctr">
                        <a:lnSpc>
                          <a:spcPct val="115000"/>
                        </a:lnSpc>
                        <a:spcBef>
                          <a:spcPts val="0"/>
                        </a:spcBef>
                        <a:spcAft>
                          <a:spcPts val="0"/>
                        </a:spcAft>
                        <a:buNone/>
                      </a:pPr>
                      <a:r>
                        <a:rPr lang="en">
                          <a:solidFill>
                            <a:srgbClr val="E2001A"/>
                          </a:solidFill>
                        </a:rPr>
                        <a:t>==</a:t>
                      </a:r>
                      <a:endParaRPr>
                        <a:solidFill>
                          <a:srgbClr val="E2001A"/>
                        </a:solidFill>
                      </a:endParaRPr>
                    </a:p>
                  </a:txBody>
                  <a:tcPr marT="91425" marB="91425" marR="91425" marL="91425">
                    <a:solidFill>
                      <a:srgbClr val="F3F3F3"/>
                    </a:solidFill>
                  </a:tcPr>
                </a:tc>
              </a:tr>
              <a:tr h="231675">
                <a:tc>
                  <a:txBody>
                    <a:bodyPr/>
                    <a:lstStyle/>
                    <a:p>
                      <a:pPr indent="0" lvl="0" marL="0" rtl="0" algn="ctr">
                        <a:lnSpc>
                          <a:spcPct val="115000"/>
                        </a:lnSpc>
                        <a:spcBef>
                          <a:spcPts val="0"/>
                        </a:spcBef>
                        <a:spcAft>
                          <a:spcPts val="0"/>
                        </a:spcAft>
                        <a:buNone/>
                      </a:pPr>
                      <a:r>
                        <a:rPr lang="en"/>
                        <a:t>Eglité stricte</a:t>
                      </a:r>
                      <a:endParaRPr/>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a:solidFill>
                            <a:srgbClr val="E2001A"/>
                          </a:solidFill>
                        </a:rPr>
                        <a:t>===</a:t>
                      </a:r>
                      <a:endParaRPr>
                        <a:solidFill>
                          <a:srgbClr val="E2001A"/>
                        </a:solidFill>
                      </a:endParaRPr>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a:t>Différent de</a:t>
                      </a:r>
                      <a:endParaRPr/>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a:solidFill>
                            <a:srgbClr val="E2001A"/>
                          </a:solidFill>
                        </a:rPr>
                        <a:t>!=</a:t>
                      </a:r>
                      <a:endParaRPr>
                        <a:solidFill>
                          <a:srgbClr val="E2001A"/>
                        </a:solidFill>
                      </a:endParaRPr>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a:solidFill>
                            <a:schemeClr val="dk1"/>
                          </a:solidFill>
                        </a:rPr>
                        <a:t>Différent stricte de</a:t>
                      </a:r>
                      <a:endParaRPr/>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a:solidFill>
                            <a:srgbClr val="E2001A"/>
                          </a:solidFill>
                        </a:rPr>
                        <a:t>!==</a:t>
                      </a:r>
                      <a:endParaRPr>
                        <a:solidFill>
                          <a:srgbClr val="E2001A"/>
                        </a:solidFill>
                      </a:endParaRPr>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a:t>Plus grand / petit</a:t>
                      </a:r>
                      <a:endParaRPr/>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a:solidFill>
                            <a:srgbClr val="E2001A"/>
                          </a:solidFill>
                        </a:rPr>
                        <a:t>&gt; </a:t>
                      </a:r>
                      <a:r>
                        <a:rPr lang="en"/>
                        <a:t>/ </a:t>
                      </a:r>
                      <a:r>
                        <a:rPr lang="en">
                          <a:solidFill>
                            <a:srgbClr val="E2001A"/>
                          </a:solidFill>
                        </a:rPr>
                        <a:t>&lt; </a:t>
                      </a:r>
                      <a:r>
                        <a:rPr lang="en"/>
                        <a:t>/</a:t>
                      </a:r>
                      <a:r>
                        <a:rPr lang="en">
                          <a:solidFill>
                            <a:srgbClr val="E2001A"/>
                          </a:solidFill>
                        </a:rPr>
                        <a:t> &gt;=</a:t>
                      </a:r>
                      <a:r>
                        <a:rPr lang="en"/>
                        <a:t> /</a:t>
                      </a:r>
                      <a:r>
                        <a:rPr lang="en">
                          <a:solidFill>
                            <a:srgbClr val="E2001A"/>
                          </a:solidFill>
                        </a:rPr>
                        <a:t> &lt;=</a:t>
                      </a:r>
                      <a:endParaRPr>
                        <a:solidFill>
                          <a:srgbClr val="E2001A"/>
                        </a:solidFill>
                      </a:endParaRPr>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a:t>ET / OU / NON</a:t>
                      </a:r>
                      <a:endParaRPr/>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a:solidFill>
                            <a:srgbClr val="E2001A"/>
                          </a:solidFill>
                        </a:rPr>
                        <a:t>&amp;&amp; </a:t>
                      </a:r>
                      <a:r>
                        <a:rPr lang="en"/>
                        <a:t>/</a:t>
                      </a:r>
                      <a:r>
                        <a:rPr lang="en">
                          <a:solidFill>
                            <a:srgbClr val="E2001A"/>
                          </a:solidFill>
                        </a:rPr>
                        <a:t> || </a:t>
                      </a:r>
                      <a:r>
                        <a:rPr lang="en"/>
                        <a:t>/</a:t>
                      </a:r>
                      <a:r>
                        <a:rPr lang="en">
                          <a:solidFill>
                            <a:srgbClr val="E2001A"/>
                          </a:solidFill>
                        </a:rPr>
                        <a:t> !</a:t>
                      </a:r>
                      <a:endParaRPr>
                        <a:solidFill>
                          <a:srgbClr val="E2001A"/>
                        </a:solidFill>
                      </a:endParaRPr>
                    </a:p>
                  </a:txBody>
                  <a:tcPr marT="91425" marB="91425" marR="91425" marL="91425">
                    <a:solidFill>
                      <a:srgbClr val="000000">
                        <a:alpha val="7310"/>
                      </a:srgbClr>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50" name="Shape 450"/>
        <p:cNvGrpSpPr/>
        <p:nvPr/>
      </p:nvGrpSpPr>
      <p:grpSpPr>
        <a:xfrm>
          <a:off x="0" y="0"/>
          <a:ext cx="0" cy="0"/>
          <a:chOff x="0" y="0"/>
          <a:chExt cx="0" cy="0"/>
        </a:xfrm>
      </p:grpSpPr>
      <p:sp>
        <p:nvSpPr>
          <p:cNvPr id="451" name="Google Shape;451;p58"/>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Structures conditionnelles</a:t>
            </a:r>
            <a:endParaRPr sz="2400">
              <a:solidFill>
                <a:srgbClr val="E2001A"/>
              </a:solidFill>
              <a:latin typeface="Roboto"/>
              <a:ea typeface="Roboto"/>
              <a:cs typeface="Roboto"/>
              <a:sym typeface="Roboto"/>
            </a:endParaRPr>
          </a:p>
        </p:txBody>
      </p:sp>
      <p:sp>
        <p:nvSpPr>
          <p:cNvPr id="452" name="Google Shape;452;p5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3" name="Google Shape;453;p58"/>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54" name="Google Shape;454;p58"/>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Condition </a:t>
            </a:r>
            <a:r>
              <a:rPr lang="en" sz="1500">
                <a:solidFill>
                  <a:srgbClr val="E2001A"/>
                </a:solidFill>
                <a:latin typeface="Roboto"/>
                <a:ea typeface="Roboto"/>
                <a:cs typeface="Roboto"/>
                <a:sym typeface="Roboto"/>
              </a:rPr>
              <a:t>IF - ELSE</a:t>
            </a:r>
            <a:endParaRPr sz="1300">
              <a:solidFill>
                <a:srgbClr val="E2001A"/>
              </a:solidFill>
              <a:latin typeface="Roboto"/>
              <a:ea typeface="Roboto"/>
              <a:cs typeface="Roboto"/>
              <a:sym typeface="Roboto"/>
            </a:endParaRPr>
          </a:p>
          <a:p>
            <a:pPr indent="0" lvl="0" marL="914400" rtl="0" algn="l">
              <a:spcBef>
                <a:spcPts val="600"/>
              </a:spcBef>
              <a:spcAft>
                <a:spcPts val="0"/>
              </a:spcAft>
              <a:buNone/>
            </a:pPr>
            <a:r>
              <a:t/>
            </a:r>
            <a:endParaRPr sz="1300">
              <a:solidFill>
                <a:srgbClr val="E2001A"/>
              </a:solidFill>
              <a:latin typeface="Roboto"/>
              <a:ea typeface="Roboto"/>
              <a:cs typeface="Roboto"/>
              <a:sym typeface="Roboto"/>
            </a:endParaRPr>
          </a:p>
          <a:p>
            <a:pPr indent="0" lvl="0" marL="914400" rtl="0" algn="l">
              <a:spcBef>
                <a:spcPts val="600"/>
              </a:spcBef>
              <a:spcAft>
                <a:spcPts val="0"/>
              </a:spcAft>
              <a:buNone/>
            </a:pPr>
            <a:r>
              <a:t/>
            </a:r>
            <a:endParaRPr sz="1300">
              <a:solidFill>
                <a:srgbClr val="E2001A"/>
              </a:solidFill>
              <a:latin typeface="Roboto"/>
              <a:ea typeface="Roboto"/>
              <a:cs typeface="Roboto"/>
              <a:sym typeface="Roboto"/>
            </a:endParaRPr>
          </a:p>
          <a:p>
            <a:pPr indent="0" lvl="0" marL="457200" rtl="0" algn="l">
              <a:spcBef>
                <a:spcPts val="600"/>
              </a:spcBef>
              <a:spcAft>
                <a:spcPts val="0"/>
              </a:spcAft>
              <a:buNone/>
            </a:pPr>
            <a:r>
              <a:t/>
            </a:r>
            <a:endParaRPr sz="1500">
              <a:solidFill>
                <a:schemeClr val="dk1"/>
              </a:solidFill>
              <a:latin typeface="Roboto"/>
              <a:ea typeface="Roboto"/>
              <a:cs typeface="Roboto"/>
              <a:sym typeface="Roboto"/>
            </a:endParaRPr>
          </a:p>
          <a:p>
            <a:pPr indent="0" lvl="0" marL="0" rtl="0" algn="l">
              <a:spcBef>
                <a:spcPts val="600"/>
              </a:spcBef>
              <a:spcAft>
                <a:spcPts val="0"/>
              </a:spcAft>
              <a:buNone/>
            </a:pPr>
            <a:r>
              <a:t/>
            </a:r>
            <a:endParaRPr sz="1500">
              <a:solidFill>
                <a:schemeClr val="dk1"/>
              </a:solidFill>
              <a:latin typeface="Roboto"/>
              <a:ea typeface="Roboto"/>
              <a:cs typeface="Roboto"/>
              <a:sym typeface="Roboto"/>
            </a:endParaRPr>
          </a:p>
          <a:p>
            <a:pPr indent="0" lvl="0" marL="457200" rtl="0" algn="l">
              <a:spcBef>
                <a:spcPts val="60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Condition ternaire :</a:t>
            </a:r>
            <a:endParaRPr sz="1500">
              <a:solidFill>
                <a:schemeClr val="dk1"/>
              </a:solidFill>
              <a:latin typeface="Roboto"/>
              <a:ea typeface="Roboto"/>
              <a:cs typeface="Roboto"/>
              <a:sym typeface="Roboto"/>
            </a:endParaRPr>
          </a:p>
          <a:p>
            <a:pPr indent="-323850" lvl="1" marL="914400" rtl="0" algn="l">
              <a:spcBef>
                <a:spcPts val="0"/>
              </a:spcBef>
              <a:spcAft>
                <a:spcPts val="0"/>
              </a:spcAft>
              <a:buClr>
                <a:srgbClr val="E2001A"/>
              </a:buClr>
              <a:buSzPts val="1500"/>
              <a:buFont typeface="Roboto"/>
              <a:buChar char="▹"/>
            </a:pPr>
            <a:r>
              <a:rPr lang="en" sz="1500">
                <a:solidFill>
                  <a:srgbClr val="E2001A"/>
                </a:solidFill>
                <a:latin typeface="Roboto"/>
                <a:ea typeface="Roboto"/>
                <a:cs typeface="Roboto"/>
                <a:sym typeface="Roboto"/>
              </a:rPr>
              <a:t>condition ? if true : if false;</a:t>
            </a:r>
            <a:endParaRPr>
              <a:solidFill>
                <a:srgbClr val="E2001A"/>
              </a:solidFill>
            </a:endParaRPr>
          </a:p>
        </p:txBody>
      </p:sp>
      <p:pic>
        <p:nvPicPr>
          <p:cNvPr id="455" name="Google Shape;455;p58"/>
          <p:cNvPicPr preferRelativeResize="0"/>
          <p:nvPr/>
        </p:nvPicPr>
        <p:blipFill>
          <a:blip r:embed="rId4">
            <a:alphaModFix/>
          </a:blip>
          <a:stretch>
            <a:fillRect/>
          </a:stretch>
        </p:blipFill>
        <p:spPr>
          <a:xfrm>
            <a:off x="2949175" y="4007650"/>
            <a:ext cx="3940975" cy="890425"/>
          </a:xfrm>
          <a:prstGeom prst="rect">
            <a:avLst/>
          </a:prstGeom>
          <a:noFill/>
          <a:ln>
            <a:noFill/>
          </a:ln>
        </p:spPr>
      </p:pic>
      <p:pic>
        <p:nvPicPr>
          <p:cNvPr id="456" name="Google Shape;456;p58"/>
          <p:cNvPicPr preferRelativeResize="0"/>
          <p:nvPr/>
        </p:nvPicPr>
        <p:blipFill>
          <a:blip r:embed="rId5">
            <a:alphaModFix/>
          </a:blip>
          <a:stretch>
            <a:fillRect/>
          </a:stretch>
        </p:blipFill>
        <p:spPr>
          <a:xfrm>
            <a:off x="3319463" y="1819275"/>
            <a:ext cx="2505075" cy="15049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60" name="Shape 460"/>
        <p:cNvGrpSpPr/>
        <p:nvPr/>
      </p:nvGrpSpPr>
      <p:grpSpPr>
        <a:xfrm>
          <a:off x="0" y="0"/>
          <a:ext cx="0" cy="0"/>
          <a:chOff x="0" y="0"/>
          <a:chExt cx="0" cy="0"/>
        </a:xfrm>
      </p:grpSpPr>
      <p:sp>
        <p:nvSpPr>
          <p:cNvPr id="461" name="Google Shape;461;p59"/>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 9</a:t>
            </a:r>
            <a:endParaRPr sz="2400">
              <a:solidFill>
                <a:srgbClr val="E2001A"/>
              </a:solidFill>
              <a:latin typeface="Roboto"/>
              <a:ea typeface="Roboto"/>
              <a:cs typeface="Roboto"/>
              <a:sym typeface="Roboto"/>
            </a:endParaRPr>
          </a:p>
        </p:txBody>
      </p:sp>
      <p:sp>
        <p:nvSpPr>
          <p:cNvPr id="462" name="Google Shape;462;p5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3" name="Google Shape;463;p59"/>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64" name="Google Shape;464;p59"/>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Écrire</a:t>
            </a:r>
            <a:r>
              <a:rPr lang="en">
                <a:solidFill>
                  <a:schemeClr val="dk1"/>
                </a:solidFill>
                <a:latin typeface="Roboto"/>
                <a:ea typeface="Roboto"/>
                <a:cs typeface="Roboto"/>
                <a:sym typeface="Roboto"/>
              </a:rPr>
              <a:t> un programme JavaScript qui permet à l’utilisateur de définir une adresse email et un mot de passe.</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Ensuite, dans un second temps, il sera demandé à l’utilisateur de fournir l’email et le mot de passe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Si l’email et le mot de passe ne correspondent pas aux valeurs définies, le message “Identifiants incorrects devra s’afficher”, et l’utilisateur devra recommencer la saisie des valeurs.</a:t>
            </a:r>
            <a:endParaRPr>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a:solidFill>
                  <a:schemeClr val="dk1"/>
                </a:solidFill>
                <a:latin typeface="Roboto"/>
                <a:ea typeface="Roboto"/>
                <a:cs typeface="Roboto"/>
                <a:sym typeface="Roboto"/>
              </a:rPr>
              <a:t>Sinon, le message “Bienvenu dans votre espace client” devra s’afficher.</a:t>
            </a:r>
            <a:endParaRPr>
              <a:solidFill>
                <a:srgbClr val="E2001A"/>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68" name="Shape 468"/>
        <p:cNvGrpSpPr/>
        <p:nvPr/>
      </p:nvGrpSpPr>
      <p:grpSpPr>
        <a:xfrm>
          <a:off x="0" y="0"/>
          <a:ext cx="0" cy="0"/>
          <a:chOff x="0" y="0"/>
          <a:chExt cx="0" cy="0"/>
        </a:xfrm>
      </p:grpSpPr>
      <p:sp>
        <p:nvSpPr>
          <p:cNvPr id="469" name="Google Shape;469;p60"/>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Les boucles</a:t>
            </a:r>
            <a:endParaRPr sz="2400">
              <a:solidFill>
                <a:srgbClr val="FF0000"/>
              </a:solidFill>
              <a:latin typeface="Roboto"/>
              <a:ea typeface="Roboto"/>
              <a:cs typeface="Roboto"/>
              <a:sym typeface="Roboto"/>
            </a:endParaRPr>
          </a:p>
        </p:txBody>
      </p:sp>
      <p:sp>
        <p:nvSpPr>
          <p:cNvPr id="470" name="Google Shape;470;p6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1" name="Google Shape;471;p60"/>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72" name="Google Shape;472;p60"/>
          <p:cNvSpPr txBox="1"/>
          <p:nvPr>
            <p:ph idx="1" type="body"/>
          </p:nvPr>
        </p:nvSpPr>
        <p:spPr>
          <a:xfrm>
            <a:off x="548825" y="1457325"/>
            <a:ext cx="7125900" cy="35034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FOR </a:t>
            </a:r>
            <a:r>
              <a:rPr lang="en" sz="1500">
                <a:solidFill>
                  <a:schemeClr val="dk1"/>
                </a:solidFill>
                <a:latin typeface="Roboto"/>
                <a:ea typeface="Roboto"/>
                <a:cs typeface="Roboto"/>
                <a:sym typeface="Roboto"/>
              </a:rPr>
              <a:t>: </a:t>
            </a:r>
            <a:r>
              <a:rPr lang="en" sz="1500">
                <a:solidFill>
                  <a:srgbClr val="E2001A"/>
                </a:solidFill>
                <a:latin typeface="Roboto"/>
                <a:ea typeface="Roboto"/>
                <a:cs typeface="Roboto"/>
                <a:sym typeface="Roboto"/>
              </a:rPr>
              <a:t>for (let i=0; i&lt;10; i++) { … };</a:t>
            </a:r>
            <a:endParaRPr sz="1500">
              <a:solidFill>
                <a:srgbClr val="000000"/>
              </a:solidFill>
              <a:latin typeface="Roboto"/>
              <a:ea typeface="Roboto"/>
              <a:cs typeface="Roboto"/>
              <a:sym typeface="Roboto"/>
            </a:endParaRPr>
          </a:p>
          <a:p>
            <a:pPr indent="0" lvl="0" marL="0" rtl="0" algn="l">
              <a:spcBef>
                <a:spcPts val="600"/>
              </a:spcBef>
              <a:spcAft>
                <a:spcPts val="0"/>
              </a:spcAft>
              <a:buNone/>
            </a:pPr>
            <a:r>
              <a:t/>
            </a:r>
            <a:endParaRPr sz="1500">
              <a:solidFill>
                <a:srgbClr val="000000"/>
              </a:solidFill>
              <a:latin typeface="Roboto"/>
              <a:ea typeface="Roboto"/>
              <a:cs typeface="Roboto"/>
              <a:sym typeface="Roboto"/>
            </a:endParaRPr>
          </a:p>
          <a:p>
            <a:pPr indent="-323850" lvl="0" marL="457200" rtl="0" algn="l">
              <a:spcBef>
                <a:spcPts val="600"/>
              </a:spcBef>
              <a:spcAft>
                <a:spcPts val="0"/>
              </a:spcAft>
              <a:buClr>
                <a:srgbClr val="000000"/>
              </a:buClr>
              <a:buSzPts val="1500"/>
              <a:buFont typeface="Roboto"/>
              <a:buChar char="▸"/>
            </a:pPr>
            <a:r>
              <a:rPr lang="en" sz="1500">
                <a:solidFill>
                  <a:srgbClr val="000000"/>
                </a:solidFill>
                <a:latin typeface="Roboto"/>
                <a:ea typeface="Roboto"/>
                <a:cs typeface="Roboto"/>
                <a:sym typeface="Roboto"/>
              </a:rPr>
              <a:t>FOR … IN : </a:t>
            </a:r>
            <a:r>
              <a:rPr lang="en" sz="1500">
                <a:solidFill>
                  <a:srgbClr val="E2001A"/>
                </a:solidFill>
                <a:latin typeface="Roboto"/>
                <a:ea typeface="Roboto"/>
                <a:cs typeface="Roboto"/>
                <a:sym typeface="Roboto"/>
              </a:rPr>
              <a:t>for (index in tab) { tab[index] };</a:t>
            </a:r>
            <a:endParaRPr sz="1500">
              <a:solidFill>
                <a:srgbClr val="E2001A"/>
              </a:solidFill>
              <a:latin typeface="Roboto"/>
              <a:ea typeface="Roboto"/>
              <a:cs typeface="Roboto"/>
              <a:sym typeface="Roboto"/>
            </a:endParaRPr>
          </a:p>
          <a:p>
            <a:pPr indent="0" lvl="0" marL="457200" rtl="0" algn="l">
              <a:spcBef>
                <a:spcPts val="600"/>
              </a:spcBef>
              <a:spcAft>
                <a:spcPts val="0"/>
              </a:spcAft>
              <a:buNone/>
            </a:pPr>
            <a:r>
              <a:t/>
            </a:r>
            <a:endParaRPr sz="1500">
              <a:solidFill>
                <a:srgbClr val="E2001A"/>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FOR … OF : </a:t>
            </a:r>
            <a:r>
              <a:rPr lang="en" sz="1500">
                <a:solidFill>
                  <a:srgbClr val="E2001A"/>
                </a:solidFill>
                <a:latin typeface="Roboto"/>
                <a:ea typeface="Roboto"/>
                <a:cs typeface="Roboto"/>
                <a:sym typeface="Roboto"/>
              </a:rPr>
              <a:t>for (index of tab) { index };</a:t>
            </a:r>
            <a:endParaRPr sz="1500">
              <a:solidFill>
                <a:srgbClr val="E2001A"/>
              </a:solidFill>
              <a:latin typeface="Roboto"/>
              <a:ea typeface="Roboto"/>
              <a:cs typeface="Roboto"/>
              <a:sym typeface="Roboto"/>
            </a:endParaRPr>
          </a:p>
          <a:p>
            <a:pPr indent="0" lvl="0" marL="0" rtl="0" algn="l">
              <a:spcBef>
                <a:spcPts val="600"/>
              </a:spcBef>
              <a:spcAft>
                <a:spcPts val="0"/>
              </a:spcAft>
              <a:buNone/>
            </a:pPr>
            <a:r>
              <a:t/>
            </a:r>
            <a:endParaRPr sz="1500">
              <a:solidFill>
                <a:srgbClr val="E2001A"/>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WHILE : </a:t>
            </a:r>
            <a:r>
              <a:rPr lang="en" sz="1500">
                <a:solidFill>
                  <a:srgbClr val="E2001A"/>
                </a:solidFill>
                <a:latin typeface="Roboto"/>
                <a:ea typeface="Roboto"/>
                <a:cs typeface="Roboto"/>
                <a:sym typeface="Roboto"/>
              </a:rPr>
              <a:t>while (condition) { … };</a:t>
            </a:r>
            <a:endParaRPr sz="1500">
              <a:solidFill>
                <a:srgbClr val="E2001A"/>
              </a:solidFill>
              <a:latin typeface="Roboto"/>
              <a:ea typeface="Roboto"/>
              <a:cs typeface="Roboto"/>
              <a:sym typeface="Roboto"/>
            </a:endParaRPr>
          </a:p>
          <a:p>
            <a:pPr indent="0" lvl="0" marL="0" rtl="0" algn="l">
              <a:spcBef>
                <a:spcPts val="600"/>
              </a:spcBef>
              <a:spcAft>
                <a:spcPts val="0"/>
              </a:spcAft>
              <a:buNone/>
            </a:pPr>
            <a:r>
              <a:t/>
            </a:r>
            <a:endParaRPr sz="1500">
              <a:solidFill>
                <a:srgbClr val="E2001A"/>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DO … WHILE : </a:t>
            </a:r>
            <a:r>
              <a:rPr lang="en" sz="1500">
                <a:solidFill>
                  <a:srgbClr val="E2001A"/>
                </a:solidFill>
                <a:latin typeface="Roboto"/>
                <a:ea typeface="Roboto"/>
                <a:cs typeface="Roboto"/>
                <a:sym typeface="Roboto"/>
              </a:rPr>
              <a:t>do {... } while {condition};</a:t>
            </a:r>
            <a:endParaRPr sz="1500">
              <a:solidFill>
                <a:srgbClr val="E2001A"/>
              </a:solidFill>
              <a:latin typeface="Roboto"/>
              <a:ea typeface="Roboto"/>
              <a:cs typeface="Roboto"/>
              <a:sym typeface="Roboto"/>
            </a:endParaRPr>
          </a:p>
          <a:p>
            <a:pPr indent="0" lvl="0" marL="457200" rtl="0" algn="l">
              <a:spcBef>
                <a:spcPts val="600"/>
              </a:spcBef>
              <a:spcAft>
                <a:spcPts val="0"/>
              </a:spcAft>
              <a:buNone/>
            </a:pPr>
            <a:r>
              <a:t/>
            </a:r>
            <a:endParaRPr sz="1500">
              <a:solidFill>
                <a:srgbClr val="E2001A"/>
              </a:solidFill>
              <a:latin typeface="Roboto"/>
              <a:ea typeface="Roboto"/>
              <a:cs typeface="Roboto"/>
              <a:sym typeface="Roboto"/>
            </a:endParaRPr>
          </a:p>
          <a:p>
            <a:pPr indent="-323850" lvl="0" marL="457200" rtl="0" algn="l">
              <a:spcBef>
                <a:spcPts val="600"/>
              </a:spcBef>
              <a:spcAft>
                <a:spcPts val="0"/>
              </a:spcAft>
              <a:buClr>
                <a:schemeClr val="dk1"/>
              </a:buClr>
              <a:buSzPts val="1500"/>
              <a:buFont typeface="Roboto"/>
              <a:buChar char="▸"/>
            </a:pPr>
            <a:r>
              <a:rPr lang="en" sz="1500">
                <a:solidFill>
                  <a:schemeClr val="dk1"/>
                </a:solidFill>
                <a:latin typeface="Roboto"/>
                <a:ea typeface="Roboto"/>
                <a:cs typeface="Roboto"/>
                <a:sym typeface="Roboto"/>
              </a:rPr>
              <a:t>Le mot clé </a:t>
            </a:r>
            <a:r>
              <a:rPr b="1" lang="en" sz="1500">
                <a:solidFill>
                  <a:schemeClr val="dk1"/>
                </a:solidFill>
                <a:latin typeface="Roboto"/>
                <a:ea typeface="Roboto"/>
                <a:cs typeface="Roboto"/>
                <a:sym typeface="Roboto"/>
              </a:rPr>
              <a:t>break</a:t>
            </a:r>
            <a:r>
              <a:rPr lang="en" sz="1500">
                <a:solidFill>
                  <a:schemeClr val="dk1"/>
                </a:solidFill>
                <a:latin typeface="Roboto"/>
                <a:ea typeface="Roboto"/>
                <a:cs typeface="Roboto"/>
                <a:sym typeface="Roboto"/>
              </a:rPr>
              <a:t> permet de sortir d’une boucle prématurément.</a:t>
            </a:r>
            <a:endParaRPr sz="1500">
              <a:solidFill>
                <a:srgbClr val="E2001A"/>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76" name="Shape 476"/>
        <p:cNvGrpSpPr/>
        <p:nvPr/>
      </p:nvGrpSpPr>
      <p:grpSpPr>
        <a:xfrm>
          <a:off x="0" y="0"/>
          <a:ext cx="0" cy="0"/>
          <a:chOff x="0" y="0"/>
          <a:chExt cx="0" cy="0"/>
        </a:xfrm>
      </p:grpSpPr>
      <p:sp>
        <p:nvSpPr>
          <p:cNvPr id="477" name="Google Shape;477;p61"/>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a:t>
            </a:r>
            <a:r>
              <a:rPr lang="en" sz="2400">
                <a:solidFill>
                  <a:srgbClr val="434343"/>
                </a:solidFill>
                <a:latin typeface="Roboto"/>
                <a:ea typeface="Roboto"/>
                <a:cs typeface="Roboto"/>
                <a:sym typeface="Roboto"/>
              </a:rPr>
              <a:t> 10</a:t>
            </a:r>
            <a:endParaRPr sz="2400">
              <a:solidFill>
                <a:srgbClr val="E2001A"/>
              </a:solidFill>
              <a:latin typeface="Roboto"/>
              <a:ea typeface="Roboto"/>
              <a:cs typeface="Roboto"/>
              <a:sym typeface="Roboto"/>
            </a:endParaRPr>
          </a:p>
        </p:txBody>
      </p:sp>
      <p:sp>
        <p:nvSpPr>
          <p:cNvPr id="478" name="Google Shape;478;p6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9" name="Google Shape;479;p61"/>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80" name="Google Shape;480;p61"/>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Écrire</a:t>
            </a:r>
            <a:r>
              <a:rPr lang="en">
                <a:solidFill>
                  <a:schemeClr val="dk1"/>
                </a:solidFill>
                <a:latin typeface="Roboto"/>
                <a:ea typeface="Roboto"/>
                <a:cs typeface="Roboto"/>
                <a:sym typeface="Roboto"/>
              </a:rPr>
              <a:t> un programme JavaScript qui demande à l’utilisateur un nombre compris entre 1 et 3 jusqu’à ce que la réponse convienne.</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84" name="Shape 484"/>
        <p:cNvGrpSpPr/>
        <p:nvPr/>
      </p:nvGrpSpPr>
      <p:grpSpPr>
        <a:xfrm>
          <a:off x="0" y="0"/>
          <a:ext cx="0" cy="0"/>
          <a:chOff x="0" y="0"/>
          <a:chExt cx="0" cy="0"/>
        </a:xfrm>
      </p:grpSpPr>
      <p:sp>
        <p:nvSpPr>
          <p:cNvPr id="485" name="Google Shape;485;p62"/>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a:t>
            </a:r>
            <a:r>
              <a:rPr lang="en" sz="2400">
                <a:solidFill>
                  <a:srgbClr val="434343"/>
                </a:solidFill>
                <a:latin typeface="Roboto"/>
                <a:ea typeface="Roboto"/>
                <a:cs typeface="Roboto"/>
                <a:sym typeface="Roboto"/>
              </a:rPr>
              <a:t> 11</a:t>
            </a:r>
            <a:endParaRPr sz="2400">
              <a:solidFill>
                <a:srgbClr val="E2001A"/>
              </a:solidFill>
              <a:latin typeface="Roboto"/>
              <a:ea typeface="Roboto"/>
              <a:cs typeface="Roboto"/>
              <a:sym typeface="Roboto"/>
            </a:endParaRPr>
          </a:p>
        </p:txBody>
      </p:sp>
      <p:sp>
        <p:nvSpPr>
          <p:cNvPr id="486" name="Google Shape;486;p6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7" name="Google Shape;487;p62"/>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88" name="Google Shape;488;p62"/>
          <p:cNvSpPr txBox="1"/>
          <p:nvPr>
            <p:ph idx="1" type="body"/>
          </p:nvPr>
        </p:nvSpPr>
        <p:spPr>
          <a:xfrm>
            <a:off x="548825" y="1492750"/>
            <a:ext cx="66195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Écrire</a:t>
            </a:r>
            <a:r>
              <a:rPr lang="en">
                <a:solidFill>
                  <a:schemeClr val="dk1"/>
                </a:solidFill>
                <a:latin typeface="Roboto"/>
                <a:ea typeface="Roboto"/>
                <a:cs typeface="Roboto"/>
                <a:sym typeface="Roboto"/>
              </a:rPr>
              <a:t> un programme JavaScript qui demande un nombre de départ, et qui ensuite écrit la table de multiplication de ce nombre, présentée comme suit (cas où l'utilisateur entre le nombre 7)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Table de 7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7 x 1 = 7</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7 x 2 = 14</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7 x 3 = 21</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7 x 10 = 70</a:t>
            </a:r>
            <a:endParaRPr sz="14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07" name="Shape 107"/>
        <p:cNvGrpSpPr/>
        <p:nvPr/>
      </p:nvGrpSpPr>
      <p:grpSpPr>
        <a:xfrm>
          <a:off x="0" y="0"/>
          <a:ext cx="0" cy="0"/>
          <a:chOff x="0" y="0"/>
          <a:chExt cx="0" cy="0"/>
        </a:xfrm>
      </p:grpSpPr>
      <p:sp>
        <p:nvSpPr>
          <p:cNvPr id="108" name="Google Shape;108;p18"/>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E2001A"/>
                </a:solidFill>
                <a:latin typeface="Roboto"/>
                <a:ea typeface="Roboto"/>
                <a:cs typeface="Roboto"/>
                <a:sym typeface="Roboto"/>
              </a:rPr>
              <a:t>1.</a:t>
            </a:r>
            <a:endParaRPr sz="7200">
              <a:solidFill>
                <a:srgbClr val="E2001A"/>
              </a:solidFill>
              <a:latin typeface="Roboto"/>
              <a:ea typeface="Roboto"/>
              <a:cs typeface="Roboto"/>
              <a:sym typeface="Roboto"/>
            </a:endParaRPr>
          </a:p>
          <a:p>
            <a:pPr indent="0" lvl="0" marL="0" rtl="0" algn="l">
              <a:spcBef>
                <a:spcPts val="0"/>
              </a:spcBef>
              <a:spcAft>
                <a:spcPts val="0"/>
              </a:spcAft>
              <a:buNone/>
            </a:pPr>
            <a:r>
              <a:rPr lang="en">
                <a:solidFill>
                  <a:srgbClr val="434343"/>
                </a:solidFill>
                <a:latin typeface="Roboto"/>
                <a:ea typeface="Roboto"/>
                <a:cs typeface="Roboto"/>
                <a:sym typeface="Roboto"/>
              </a:rPr>
              <a:t>Le HTML</a:t>
            </a:r>
            <a:endParaRPr>
              <a:solidFill>
                <a:srgbClr val="434343"/>
              </a:solidFill>
              <a:latin typeface="Roboto"/>
              <a:ea typeface="Roboto"/>
              <a:cs typeface="Roboto"/>
              <a:sym typeface="Roboto"/>
            </a:endParaRPr>
          </a:p>
        </p:txBody>
      </p:sp>
      <p:sp>
        <p:nvSpPr>
          <p:cNvPr id="109" name="Google Shape;109;p1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0" name="Google Shape;110;p18"/>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92" name="Shape 492"/>
        <p:cNvGrpSpPr/>
        <p:nvPr/>
      </p:nvGrpSpPr>
      <p:grpSpPr>
        <a:xfrm>
          <a:off x="0" y="0"/>
          <a:ext cx="0" cy="0"/>
          <a:chOff x="0" y="0"/>
          <a:chExt cx="0" cy="0"/>
        </a:xfrm>
      </p:grpSpPr>
      <p:sp>
        <p:nvSpPr>
          <p:cNvPr id="493" name="Google Shape;493;p63"/>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a:t>
            </a:r>
            <a:r>
              <a:rPr lang="en" sz="2400">
                <a:solidFill>
                  <a:srgbClr val="434343"/>
                </a:solidFill>
                <a:latin typeface="Roboto"/>
                <a:ea typeface="Roboto"/>
                <a:cs typeface="Roboto"/>
                <a:sym typeface="Roboto"/>
              </a:rPr>
              <a:t>ableaux : Déclaration et acces</a:t>
            </a:r>
            <a:endParaRPr sz="2400">
              <a:solidFill>
                <a:srgbClr val="E2001A"/>
              </a:solidFill>
              <a:latin typeface="Roboto"/>
              <a:ea typeface="Roboto"/>
              <a:cs typeface="Roboto"/>
              <a:sym typeface="Roboto"/>
            </a:endParaRPr>
          </a:p>
        </p:txBody>
      </p:sp>
      <p:sp>
        <p:nvSpPr>
          <p:cNvPr id="494" name="Google Shape;494;p6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5" name="Google Shape;495;p63"/>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496" name="Google Shape;496;p63"/>
          <p:cNvSpPr txBox="1"/>
          <p:nvPr>
            <p:ph idx="1" type="body"/>
          </p:nvPr>
        </p:nvSpPr>
        <p:spPr>
          <a:xfrm>
            <a:off x="548825" y="1492750"/>
            <a:ext cx="7125900" cy="42021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 sz="1400">
                <a:solidFill>
                  <a:schemeClr val="dk1"/>
                </a:solidFill>
                <a:latin typeface="Roboto"/>
                <a:ea typeface="Roboto"/>
                <a:cs typeface="Roboto"/>
                <a:sym typeface="Roboto"/>
              </a:rPr>
              <a:t>Déclaration d’un tableau :</a:t>
            </a:r>
            <a:endParaRPr b="1" sz="1400">
              <a:solidFill>
                <a:schemeClr val="dk1"/>
              </a:solidFill>
              <a:latin typeface="Roboto"/>
              <a:ea typeface="Roboto"/>
              <a:cs typeface="Roboto"/>
              <a:sym typeface="Roboto"/>
            </a:endParaRPr>
          </a:p>
          <a:p>
            <a:pPr indent="0" lvl="0" marL="0" rtl="0" algn="l">
              <a:spcBef>
                <a:spcPts val="600"/>
              </a:spcBef>
              <a:spcAft>
                <a:spcPts val="0"/>
              </a:spcAft>
              <a:buNone/>
            </a:pPr>
            <a:r>
              <a:t/>
            </a:r>
            <a:endParaRPr sz="1400">
              <a:solidFill>
                <a:schemeClr val="dk1"/>
              </a:solidFill>
              <a:latin typeface="Roboto"/>
              <a:ea typeface="Roboto"/>
              <a:cs typeface="Roboto"/>
              <a:sym typeface="Roboto"/>
            </a:endParaRPr>
          </a:p>
          <a:p>
            <a:pPr indent="-317500" lvl="0" marL="457200" rtl="0" algn="l">
              <a:spcBef>
                <a:spcPts val="600"/>
              </a:spcBef>
              <a:spcAft>
                <a:spcPts val="0"/>
              </a:spcAft>
              <a:buClr>
                <a:schemeClr val="dk1"/>
              </a:buClr>
              <a:buSzPts val="1400"/>
              <a:buFont typeface="Roboto"/>
              <a:buChar char="❏"/>
            </a:pPr>
            <a:r>
              <a:rPr lang="en" sz="1400">
                <a:solidFill>
                  <a:srgbClr val="FF0000"/>
                </a:solidFill>
                <a:latin typeface="Roboto"/>
                <a:ea typeface="Roboto"/>
                <a:cs typeface="Roboto"/>
                <a:sym typeface="Roboto"/>
              </a:rPr>
              <a:t>c</a:t>
            </a:r>
            <a:r>
              <a:rPr lang="en" sz="1400">
                <a:solidFill>
                  <a:srgbClr val="FF0000"/>
                </a:solidFill>
                <a:latin typeface="Roboto"/>
                <a:ea typeface="Roboto"/>
                <a:cs typeface="Roboto"/>
                <a:sym typeface="Roboto"/>
              </a:rPr>
              <a:t>onst</a:t>
            </a:r>
            <a:r>
              <a:rPr lang="en" sz="1400">
                <a:solidFill>
                  <a:schemeClr val="dk1"/>
                </a:solidFill>
                <a:latin typeface="Roboto"/>
                <a:ea typeface="Roboto"/>
                <a:cs typeface="Roboto"/>
                <a:sym typeface="Roboto"/>
              </a:rPr>
              <a:t> </a:t>
            </a:r>
            <a:r>
              <a:rPr lang="en" sz="1400">
                <a:solidFill>
                  <a:schemeClr val="accent1"/>
                </a:solidFill>
                <a:latin typeface="Roboto"/>
                <a:ea typeface="Roboto"/>
                <a:cs typeface="Roboto"/>
                <a:sym typeface="Roboto"/>
              </a:rPr>
              <a:t>monTableau</a:t>
            </a:r>
            <a:r>
              <a:rPr lang="en" sz="1400">
                <a:solidFill>
                  <a:schemeClr val="dk1"/>
                </a:solidFill>
                <a:latin typeface="Roboto"/>
                <a:ea typeface="Roboto"/>
                <a:cs typeface="Roboto"/>
                <a:sym typeface="Roboto"/>
              </a:rPr>
              <a:t> = [ ]</a:t>
            </a:r>
            <a:br>
              <a:rPr lang="en" sz="1400">
                <a:solidFill>
                  <a:schemeClr val="dk1"/>
                </a:solidFill>
                <a:latin typeface="Roboto"/>
                <a:ea typeface="Roboto"/>
                <a:cs typeface="Roboto"/>
                <a:sym typeface="Roboto"/>
              </a:rPr>
            </a:br>
            <a:br>
              <a:rPr lang="en" sz="1400">
                <a:solidFill>
                  <a:schemeClr val="dk1"/>
                </a:solidFill>
                <a:latin typeface="Roboto"/>
                <a:ea typeface="Roboto"/>
                <a:cs typeface="Roboto"/>
                <a:sym typeface="Roboto"/>
              </a:rPr>
            </a:b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rgbClr val="FF0000"/>
                </a:solidFill>
                <a:latin typeface="Roboto"/>
                <a:ea typeface="Roboto"/>
                <a:cs typeface="Roboto"/>
                <a:sym typeface="Roboto"/>
              </a:rPr>
              <a:t>c</a:t>
            </a:r>
            <a:r>
              <a:rPr lang="en" sz="1400">
                <a:solidFill>
                  <a:srgbClr val="FF0000"/>
                </a:solidFill>
                <a:latin typeface="Roboto"/>
                <a:ea typeface="Roboto"/>
                <a:cs typeface="Roboto"/>
                <a:sym typeface="Roboto"/>
              </a:rPr>
              <a:t>onst</a:t>
            </a:r>
            <a:r>
              <a:rPr lang="en" sz="1400">
                <a:solidFill>
                  <a:schemeClr val="dk1"/>
                </a:solidFill>
                <a:latin typeface="Roboto"/>
                <a:ea typeface="Roboto"/>
                <a:cs typeface="Roboto"/>
                <a:sym typeface="Roboto"/>
              </a:rPr>
              <a:t> </a:t>
            </a:r>
            <a:r>
              <a:rPr lang="en" sz="1400">
                <a:solidFill>
                  <a:schemeClr val="accent1"/>
                </a:solidFill>
                <a:latin typeface="Roboto"/>
                <a:ea typeface="Roboto"/>
                <a:cs typeface="Roboto"/>
                <a:sym typeface="Roboto"/>
              </a:rPr>
              <a:t>monTableau</a:t>
            </a:r>
            <a:r>
              <a:rPr lang="en" sz="1400">
                <a:solidFill>
                  <a:schemeClr val="dk1"/>
                </a:solidFill>
                <a:latin typeface="Roboto"/>
                <a:ea typeface="Roboto"/>
                <a:cs typeface="Roboto"/>
                <a:sym typeface="Roboto"/>
              </a:rPr>
              <a:t> = new Array()</a:t>
            </a:r>
            <a:endParaRPr sz="1400">
              <a:solidFill>
                <a:schemeClr val="dk1"/>
              </a:solidFill>
              <a:latin typeface="Roboto"/>
              <a:ea typeface="Roboto"/>
              <a:cs typeface="Roboto"/>
              <a:sym typeface="Roboto"/>
            </a:endParaRPr>
          </a:p>
          <a:p>
            <a:pPr indent="0" lvl="0" marL="0" rtl="0" algn="l">
              <a:spcBef>
                <a:spcPts val="600"/>
              </a:spcBef>
              <a:spcAft>
                <a:spcPts val="0"/>
              </a:spcAft>
              <a:buNone/>
            </a:pPr>
            <a:r>
              <a:t/>
            </a:r>
            <a:endParaRPr sz="1400">
              <a:solidFill>
                <a:schemeClr val="dk1"/>
              </a:solidFill>
              <a:latin typeface="Roboto"/>
              <a:ea typeface="Roboto"/>
              <a:cs typeface="Roboto"/>
              <a:sym typeface="Roboto"/>
            </a:endParaRPr>
          </a:p>
          <a:p>
            <a:pPr indent="0" lvl="0" marL="0" rtl="0" algn="l">
              <a:spcBef>
                <a:spcPts val="600"/>
              </a:spcBef>
              <a:spcAft>
                <a:spcPts val="0"/>
              </a:spcAft>
              <a:buNone/>
            </a:pPr>
            <a:r>
              <a:rPr b="1" lang="en" sz="1400">
                <a:solidFill>
                  <a:schemeClr val="dk1"/>
                </a:solidFill>
                <a:latin typeface="Roboto"/>
                <a:ea typeface="Roboto"/>
                <a:cs typeface="Roboto"/>
                <a:sym typeface="Roboto"/>
              </a:rPr>
              <a:t>Remplissage </a:t>
            </a:r>
            <a:r>
              <a:rPr b="1" lang="en" sz="1400">
                <a:solidFill>
                  <a:schemeClr val="dk1"/>
                </a:solidFill>
                <a:latin typeface="Roboto"/>
                <a:ea typeface="Roboto"/>
                <a:cs typeface="Roboto"/>
                <a:sym typeface="Roboto"/>
              </a:rPr>
              <a:t>d’un tableau :</a:t>
            </a:r>
            <a:br>
              <a:rPr lang="en" sz="1400">
                <a:solidFill>
                  <a:schemeClr val="dk1"/>
                </a:solidFill>
                <a:latin typeface="Roboto"/>
                <a:ea typeface="Roboto"/>
                <a:cs typeface="Roboto"/>
                <a:sym typeface="Roboto"/>
              </a:rPr>
            </a:br>
            <a:endParaRPr sz="1400">
              <a:solidFill>
                <a:schemeClr val="dk1"/>
              </a:solidFill>
              <a:latin typeface="Roboto"/>
              <a:ea typeface="Roboto"/>
              <a:cs typeface="Roboto"/>
              <a:sym typeface="Roboto"/>
            </a:endParaRPr>
          </a:p>
          <a:p>
            <a:pPr indent="-317500" lvl="0" marL="457200" rtl="0" algn="l">
              <a:spcBef>
                <a:spcPts val="600"/>
              </a:spcBef>
              <a:spcAft>
                <a:spcPts val="0"/>
              </a:spcAft>
              <a:buClr>
                <a:schemeClr val="dk1"/>
              </a:buClr>
              <a:buSzPts val="1400"/>
              <a:buFont typeface="Roboto"/>
              <a:buChar char="❏"/>
            </a:pPr>
            <a:r>
              <a:rPr lang="en" sz="1400">
                <a:solidFill>
                  <a:schemeClr val="accent1"/>
                </a:solidFill>
                <a:latin typeface="Roboto"/>
                <a:ea typeface="Roboto"/>
                <a:cs typeface="Roboto"/>
                <a:sym typeface="Roboto"/>
              </a:rPr>
              <a:t>monTableau</a:t>
            </a:r>
            <a:r>
              <a:rPr lang="en" sz="1400">
                <a:solidFill>
                  <a:srgbClr val="FF0000"/>
                </a:solidFill>
                <a:latin typeface="Roboto"/>
                <a:ea typeface="Roboto"/>
                <a:cs typeface="Roboto"/>
                <a:sym typeface="Roboto"/>
              </a:rPr>
              <a:t>[0]</a:t>
            </a:r>
            <a:r>
              <a:rPr lang="en" sz="1400">
                <a:solidFill>
                  <a:schemeClr val="dk1"/>
                </a:solidFill>
                <a:latin typeface="Roboto"/>
                <a:ea typeface="Roboto"/>
                <a:cs typeface="Roboto"/>
                <a:sym typeface="Roboto"/>
              </a:rPr>
              <a:t> = 4 : Mettre 4 à la première position 0</a:t>
            </a:r>
            <a:endParaRPr sz="1400">
              <a:solidFill>
                <a:schemeClr val="dk1"/>
              </a:solidFill>
              <a:latin typeface="Roboto"/>
              <a:ea typeface="Roboto"/>
              <a:cs typeface="Roboto"/>
              <a:sym typeface="Roboto"/>
            </a:endParaRPr>
          </a:p>
          <a:p>
            <a:pPr indent="0" lvl="0" marL="457200" rtl="0" algn="l">
              <a:spcBef>
                <a:spcPts val="600"/>
              </a:spcBef>
              <a:spcAft>
                <a:spcPts val="0"/>
              </a:spcAft>
              <a:buNone/>
            </a:pPr>
            <a:r>
              <a:t/>
            </a:r>
            <a:endParaRPr sz="1400">
              <a:solidFill>
                <a:schemeClr val="dk1"/>
              </a:solidFill>
              <a:latin typeface="Roboto"/>
              <a:ea typeface="Roboto"/>
              <a:cs typeface="Roboto"/>
              <a:sym typeface="Roboto"/>
            </a:endParaRPr>
          </a:p>
          <a:p>
            <a:pPr indent="-317500" lvl="0" marL="457200" rtl="0" algn="l">
              <a:spcBef>
                <a:spcPts val="600"/>
              </a:spcBef>
              <a:spcAft>
                <a:spcPts val="0"/>
              </a:spcAft>
              <a:buClr>
                <a:schemeClr val="dk1"/>
              </a:buClr>
              <a:buSzPts val="1400"/>
              <a:buFont typeface="Roboto"/>
              <a:buChar char="❏"/>
            </a:pPr>
            <a:r>
              <a:rPr lang="en" sz="1400">
                <a:solidFill>
                  <a:schemeClr val="dk1"/>
                </a:solidFill>
                <a:latin typeface="Roboto"/>
                <a:ea typeface="Roboto"/>
                <a:cs typeface="Roboto"/>
                <a:sym typeface="Roboto"/>
              </a:rPr>
              <a:t>console.log(</a:t>
            </a:r>
            <a:r>
              <a:rPr lang="en" sz="1400">
                <a:solidFill>
                  <a:schemeClr val="accent1"/>
                </a:solidFill>
                <a:latin typeface="Roboto"/>
                <a:ea typeface="Roboto"/>
                <a:cs typeface="Roboto"/>
                <a:sym typeface="Roboto"/>
              </a:rPr>
              <a:t>monTableau</a:t>
            </a:r>
            <a:r>
              <a:rPr lang="en" sz="1400">
                <a:solidFill>
                  <a:srgbClr val="FF0000"/>
                </a:solidFill>
                <a:latin typeface="Roboto"/>
                <a:ea typeface="Roboto"/>
                <a:cs typeface="Roboto"/>
                <a:sym typeface="Roboto"/>
              </a:rPr>
              <a:t>[4]</a:t>
            </a:r>
            <a:r>
              <a:rPr lang="en" sz="1400">
                <a:solidFill>
                  <a:schemeClr val="dk1"/>
                </a:solidFill>
                <a:latin typeface="Roboto"/>
                <a:ea typeface="Roboto"/>
                <a:cs typeface="Roboto"/>
                <a:sym typeface="Roboto"/>
              </a:rPr>
              <a:t>) : Accès à l'élément situé à l’index 2 </a:t>
            </a:r>
            <a:endParaRPr sz="1400">
              <a:solidFill>
                <a:schemeClr val="dk1"/>
              </a:solidFill>
              <a:latin typeface="Roboto"/>
              <a:ea typeface="Roboto"/>
              <a:cs typeface="Roboto"/>
              <a:sym typeface="Roboto"/>
            </a:endParaRPr>
          </a:p>
          <a:p>
            <a:pPr indent="0" lvl="0" marL="0" rtl="0" algn="l">
              <a:spcBef>
                <a:spcPts val="600"/>
              </a:spcBef>
              <a:spcAft>
                <a:spcPts val="0"/>
              </a:spcAft>
              <a:buNone/>
            </a:pPr>
            <a:r>
              <a:t/>
            </a:r>
            <a:endParaRPr sz="1400">
              <a:solidFill>
                <a:srgbClr val="E2001A"/>
              </a:solidFill>
              <a:latin typeface="Roboto"/>
              <a:ea typeface="Roboto"/>
              <a:cs typeface="Roboto"/>
              <a:sym typeface="Roboto"/>
            </a:endParaRPr>
          </a:p>
          <a:p>
            <a:pPr indent="0" lvl="0" marL="914400" rtl="0" algn="l">
              <a:spcBef>
                <a:spcPts val="600"/>
              </a:spcBef>
              <a:spcAft>
                <a:spcPts val="0"/>
              </a:spcAft>
              <a:buNone/>
            </a:pPr>
            <a:r>
              <a:t/>
            </a:r>
            <a:endParaRPr sz="1400">
              <a:solidFill>
                <a:srgbClr val="434343"/>
              </a:solidFill>
              <a:latin typeface="Roboto"/>
              <a:ea typeface="Roboto"/>
              <a:cs typeface="Roboto"/>
              <a:sym typeface="Roboto"/>
            </a:endParaRPr>
          </a:p>
          <a:p>
            <a:pPr indent="0" lvl="0" marL="0" rtl="0" algn="l">
              <a:spcBef>
                <a:spcPts val="600"/>
              </a:spcBef>
              <a:spcAft>
                <a:spcPts val="0"/>
              </a:spcAft>
              <a:buNone/>
            </a:pPr>
            <a:r>
              <a:t/>
            </a:r>
            <a:endParaRPr sz="15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00" name="Shape 500"/>
        <p:cNvGrpSpPr/>
        <p:nvPr/>
      </p:nvGrpSpPr>
      <p:grpSpPr>
        <a:xfrm>
          <a:off x="0" y="0"/>
          <a:ext cx="0" cy="0"/>
          <a:chOff x="0" y="0"/>
          <a:chExt cx="0" cy="0"/>
        </a:xfrm>
      </p:grpSpPr>
      <p:sp>
        <p:nvSpPr>
          <p:cNvPr id="501" name="Google Shape;501;p64"/>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Tableaux : Méthodes</a:t>
            </a:r>
            <a:endParaRPr sz="2400">
              <a:solidFill>
                <a:srgbClr val="E2001A"/>
              </a:solidFill>
              <a:latin typeface="Roboto"/>
              <a:ea typeface="Roboto"/>
              <a:cs typeface="Roboto"/>
              <a:sym typeface="Roboto"/>
            </a:endParaRPr>
          </a:p>
        </p:txBody>
      </p:sp>
      <p:sp>
        <p:nvSpPr>
          <p:cNvPr id="502" name="Google Shape;502;p6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03" name="Google Shape;503;p64"/>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504" name="Google Shape;504;p64"/>
          <p:cNvSpPr txBox="1"/>
          <p:nvPr>
            <p:ph idx="1" type="body"/>
          </p:nvPr>
        </p:nvSpPr>
        <p:spPr>
          <a:xfrm>
            <a:off x="548825" y="1492750"/>
            <a:ext cx="7125900" cy="33093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 sz="1400">
                <a:solidFill>
                  <a:schemeClr val="dk1"/>
                </a:solidFill>
                <a:latin typeface="Roboto"/>
                <a:ea typeface="Roboto"/>
                <a:cs typeface="Roboto"/>
                <a:sym typeface="Roboto"/>
              </a:rPr>
              <a:t>Voici les méthodes couramment utilisé des tableaux :</a:t>
            </a:r>
            <a:endParaRPr b="1" sz="1400">
              <a:solidFill>
                <a:schemeClr val="dk1"/>
              </a:solidFill>
              <a:latin typeface="Roboto"/>
              <a:ea typeface="Roboto"/>
              <a:cs typeface="Roboto"/>
              <a:sym typeface="Roboto"/>
            </a:endParaRPr>
          </a:p>
          <a:p>
            <a:pPr indent="-317500" lvl="0" marL="457200" rtl="0" algn="l">
              <a:spcBef>
                <a:spcPts val="600"/>
              </a:spcBef>
              <a:spcAft>
                <a:spcPts val="0"/>
              </a:spcAft>
              <a:buClr>
                <a:schemeClr val="dk1"/>
              </a:buClr>
              <a:buSzPts val="1400"/>
              <a:buFont typeface="Roboto"/>
              <a:buChar char="❏"/>
            </a:pPr>
            <a:r>
              <a:rPr lang="en" sz="1400">
                <a:solidFill>
                  <a:schemeClr val="accent1"/>
                </a:solidFill>
                <a:latin typeface="Roboto"/>
                <a:ea typeface="Roboto"/>
                <a:cs typeface="Roboto"/>
                <a:sym typeface="Roboto"/>
              </a:rPr>
              <a:t>monTableau</a:t>
            </a:r>
            <a:r>
              <a:rPr lang="en" sz="1400">
                <a:solidFill>
                  <a:schemeClr val="dk1"/>
                </a:solidFill>
                <a:latin typeface="Roboto"/>
                <a:ea typeface="Roboto"/>
                <a:cs typeface="Roboto"/>
                <a:sym typeface="Roboto"/>
              </a:rPr>
              <a:t>.push(valeur): push permet d’ajouter une valeur à la fin du tableau</a:t>
            </a:r>
            <a:br>
              <a:rPr lang="en" sz="1400">
                <a:solidFill>
                  <a:schemeClr val="dk1"/>
                </a:solidFill>
                <a:latin typeface="Roboto"/>
                <a:ea typeface="Roboto"/>
                <a:cs typeface="Roboto"/>
                <a:sym typeface="Roboto"/>
              </a:rPr>
            </a:b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accent1"/>
                </a:solidFill>
                <a:latin typeface="Roboto"/>
                <a:ea typeface="Roboto"/>
                <a:cs typeface="Roboto"/>
                <a:sym typeface="Roboto"/>
              </a:rPr>
              <a:t>monTableau</a:t>
            </a:r>
            <a:r>
              <a:rPr lang="en" sz="1400">
                <a:solidFill>
                  <a:schemeClr val="dk1"/>
                </a:solidFill>
                <a:latin typeface="Roboto"/>
                <a:ea typeface="Roboto"/>
                <a:cs typeface="Roboto"/>
                <a:sym typeface="Roboto"/>
              </a:rPr>
              <a:t>.pop() : pop permet de retirer un élément à la fin du tableau</a:t>
            </a:r>
            <a:br>
              <a:rPr lang="en" sz="1400">
                <a:solidFill>
                  <a:schemeClr val="dk1"/>
                </a:solidFill>
                <a:latin typeface="Roboto"/>
                <a:ea typeface="Roboto"/>
                <a:cs typeface="Roboto"/>
                <a:sym typeface="Roboto"/>
              </a:rPr>
            </a:b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accent1"/>
                </a:solidFill>
                <a:latin typeface="Roboto"/>
                <a:ea typeface="Roboto"/>
                <a:cs typeface="Roboto"/>
                <a:sym typeface="Roboto"/>
              </a:rPr>
              <a:t>monTableau</a:t>
            </a:r>
            <a:r>
              <a:rPr lang="en" sz="1400">
                <a:solidFill>
                  <a:schemeClr val="dk1"/>
                </a:solidFill>
                <a:latin typeface="Roboto"/>
                <a:ea typeface="Roboto"/>
                <a:cs typeface="Roboto"/>
                <a:sym typeface="Roboto"/>
              </a:rPr>
              <a:t>.shift() : Retirer un élément au début du tableau</a:t>
            </a:r>
            <a:br>
              <a:rPr lang="en" sz="1400">
                <a:solidFill>
                  <a:schemeClr val="dk1"/>
                </a:solidFill>
                <a:latin typeface="Roboto"/>
                <a:ea typeface="Roboto"/>
                <a:cs typeface="Roboto"/>
                <a:sym typeface="Roboto"/>
              </a:rPr>
            </a:b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accent1"/>
                </a:solidFill>
                <a:latin typeface="Roboto"/>
                <a:ea typeface="Roboto"/>
                <a:cs typeface="Roboto"/>
                <a:sym typeface="Roboto"/>
              </a:rPr>
              <a:t>monTableau</a:t>
            </a:r>
            <a:r>
              <a:rPr lang="en" sz="1400">
                <a:solidFill>
                  <a:schemeClr val="dk1"/>
                </a:solidFill>
                <a:latin typeface="Roboto"/>
                <a:ea typeface="Roboto"/>
                <a:cs typeface="Roboto"/>
                <a:sym typeface="Roboto"/>
              </a:rPr>
              <a:t>.unshift(valeur) : Ajouter un élément au début du tableau</a:t>
            </a:r>
            <a:br>
              <a:rPr lang="en" sz="1400">
                <a:solidFill>
                  <a:schemeClr val="dk1"/>
                </a:solidFill>
                <a:latin typeface="Roboto"/>
                <a:ea typeface="Roboto"/>
                <a:cs typeface="Roboto"/>
                <a:sym typeface="Roboto"/>
              </a:rPr>
            </a:b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accent1"/>
                </a:solidFill>
                <a:latin typeface="Roboto"/>
                <a:ea typeface="Roboto"/>
                <a:cs typeface="Roboto"/>
                <a:sym typeface="Roboto"/>
              </a:rPr>
              <a:t>monTableau</a:t>
            </a:r>
            <a:r>
              <a:rPr lang="en" sz="1400">
                <a:solidFill>
                  <a:schemeClr val="dk1"/>
                </a:solidFill>
                <a:latin typeface="Roboto"/>
                <a:ea typeface="Roboto"/>
                <a:cs typeface="Roboto"/>
                <a:sym typeface="Roboto"/>
              </a:rPr>
              <a:t>.length : Attribut qui permet de connaître la taille du tableau</a:t>
            </a:r>
            <a:endParaRPr sz="1400">
              <a:solidFill>
                <a:schemeClr val="dk1"/>
              </a:solidFill>
              <a:latin typeface="Roboto"/>
              <a:ea typeface="Roboto"/>
              <a:cs typeface="Roboto"/>
              <a:sym typeface="Roboto"/>
            </a:endParaRPr>
          </a:p>
          <a:p>
            <a:pPr indent="0" lvl="0" marL="0" rtl="0" algn="l">
              <a:spcBef>
                <a:spcPts val="600"/>
              </a:spcBef>
              <a:spcAft>
                <a:spcPts val="0"/>
              </a:spcAft>
              <a:buNone/>
            </a:pPr>
            <a:r>
              <a:t/>
            </a:r>
            <a:endParaRPr sz="1400">
              <a:solidFill>
                <a:srgbClr val="E2001A"/>
              </a:solidFill>
              <a:latin typeface="Roboto"/>
              <a:ea typeface="Roboto"/>
              <a:cs typeface="Roboto"/>
              <a:sym typeface="Roboto"/>
            </a:endParaRPr>
          </a:p>
          <a:p>
            <a:pPr indent="0" lvl="0" marL="914400" rtl="0" algn="l">
              <a:spcBef>
                <a:spcPts val="600"/>
              </a:spcBef>
              <a:spcAft>
                <a:spcPts val="0"/>
              </a:spcAft>
              <a:buNone/>
            </a:pPr>
            <a:r>
              <a:t/>
            </a:r>
            <a:endParaRPr sz="1400">
              <a:solidFill>
                <a:srgbClr val="434343"/>
              </a:solidFill>
              <a:latin typeface="Roboto"/>
              <a:ea typeface="Roboto"/>
              <a:cs typeface="Roboto"/>
              <a:sym typeface="Roboto"/>
            </a:endParaRPr>
          </a:p>
          <a:p>
            <a:pPr indent="0" lvl="0" marL="0" rtl="0" algn="l">
              <a:spcBef>
                <a:spcPts val="600"/>
              </a:spcBef>
              <a:spcAft>
                <a:spcPts val="0"/>
              </a:spcAft>
              <a:buNone/>
            </a:pPr>
            <a:r>
              <a:t/>
            </a:r>
            <a:endParaRPr sz="15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08" name="Shape 508"/>
        <p:cNvGrpSpPr/>
        <p:nvPr/>
      </p:nvGrpSpPr>
      <p:grpSpPr>
        <a:xfrm>
          <a:off x="0" y="0"/>
          <a:ext cx="0" cy="0"/>
          <a:chOff x="0" y="0"/>
          <a:chExt cx="0" cy="0"/>
        </a:xfrm>
      </p:grpSpPr>
      <p:sp>
        <p:nvSpPr>
          <p:cNvPr id="509" name="Google Shape;509;p65"/>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Tableaux : Tableaux à n dimensions</a:t>
            </a:r>
            <a:endParaRPr sz="2400">
              <a:solidFill>
                <a:srgbClr val="E2001A"/>
              </a:solidFill>
              <a:latin typeface="Roboto"/>
              <a:ea typeface="Roboto"/>
              <a:cs typeface="Roboto"/>
              <a:sym typeface="Roboto"/>
            </a:endParaRPr>
          </a:p>
        </p:txBody>
      </p:sp>
      <p:sp>
        <p:nvSpPr>
          <p:cNvPr id="510" name="Google Shape;510;p6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1" name="Google Shape;511;p65"/>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512" name="Google Shape;512;p65"/>
          <p:cNvSpPr txBox="1"/>
          <p:nvPr>
            <p:ph idx="1" type="body"/>
          </p:nvPr>
        </p:nvSpPr>
        <p:spPr>
          <a:xfrm>
            <a:off x="548825" y="1492750"/>
            <a:ext cx="7125900" cy="35403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400">
                <a:solidFill>
                  <a:schemeClr val="dk1"/>
                </a:solidFill>
                <a:latin typeface="Roboto"/>
                <a:ea typeface="Roboto"/>
                <a:cs typeface="Roboto"/>
                <a:sym typeface="Roboto"/>
              </a:rPr>
              <a:t>Il est possible en JavaScript de créer des tableaux à plusieurs dimensions :</a:t>
            </a:r>
            <a:endParaRPr sz="1400">
              <a:solidFill>
                <a:schemeClr val="dk1"/>
              </a:solidFill>
              <a:latin typeface="Roboto"/>
              <a:ea typeface="Roboto"/>
              <a:cs typeface="Roboto"/>
              <a:sym typeface="Roboto"/>
            </a:endParaRPr>
          </a:p>
          <a:p>
            <a:pPr indent="0" lvl="0" marL="0" rtl="0" algn="l">
              <a:spcBef>
                <a:spcPts val="600"/>
              </a:spcBef>
              <a:spcAft>
                <a:spcPts val="0"/>
              </a:spcAft>
              <a:buNone/>
            </a:pPr>
            <a:r>
              <a:t/>
            </a:r>
            <a:endParaRPr sz="1400">
              <a:solidFill>
                <a:schemeClr val="dk1"/>
              </a:solidFill>
              <a:latin typeface="Roboto"/>
              <a:ea typeface="Roboto"/>
              <a:cs typeface="Roboto"/>
              <a:sym typeface="Roboto"/>
            </a:endParaRPr>
          </a:p>
          <a:p>
            <a:pPr indent="0" lvl="0" marL="0" rtl="0" algn="l">
              <a:spcBef>
                <a:spcPts val="600"/>
              </a:spcBef>
              <a:spcAft>
                <a:spcPts val="0"/>
              </a:spcAft>
              <a:buNone/>
            </a:pPr>
            <a:r>
              <a:rPr lang="en" sz="1400">
                <a:solidFill>
                  <a:schemeClr val="dk1"/>
                </a:solidFill>
                <a:latin typeface="Roboto"/>
                <a:ea typeface="Roboto"/>
                <a:cs typeface="Roboto"/>
                <a:sym typeface="Roboto"/>
              </a:rPr>
              <a:t>Pour par exemple créer un tableau à 2 dimensions, il suffit de créer un tableau qui contient autre tableau.</a:t>
            </a:r>
            <a:endParaRPr sz="1400">
              <a:solidFill>
                <a:schemeClr val="dk1"/>
              </a:solidFill>
              <a:latin typeface="Roboto"/>
              <a:ea typeface="Roboto"/>
              <a:cs typeface="Roboto"/>
              <a:sym typeface="Roboto"/>
            </a:endParaRPr>
          </a:p>
          <a:p>
            <a:pPr indent="0" lvl="0" marL="0" rtl="0" algn="l">
              <a:spcBef>
                <a:spcPts val="600"/>
              </a:spcBef>
              <a:spcAft>
                <a:spcPts val="0"/>
              </a:spcAft>
              <a:buNone/>
            </a:pPr>
            <a:r>
              <a:t/>
            </a:r>
            <a:endParaRPr sz="1400">
              <a:solidFill>
                <a:schemeClr val="dk1"/>
              </a:solidFill>
              <a:latin typeface="Roboto"/>
              <a:ea typeface="Roboto"/>
              <a:cs typeface="Roboto"/>
              <a:sym typeface="Roboto"/>
            </a:endParaRPr>
          </a:p>
          <a:p>
            <a:pPr indent="-317500" lvl="0" marL="457200" rtl="0" algn="l">
              <a:spcBef>
                <a:spcPts val="600"/>
              </a:spcBef>
              <a:spcAft>
                <a:spcPts val="0"/>
              </a:spcAft>
              <a:buClr>
                <a:schemeClr val="dk1"/>
              </a:buClr>
              <a:buSzPts val="1400"/>
              <a:buFont typeface="Roboto"/>
              <a:buChar char="❏"/>
            </a:pPr>
            <a:r>
              <a:rPr lang="en" sz="1400">
                <a:solidFill>
                  <a:schemeClr val="dk1"/>
                </a:solidFill>
                <a:latin typeface="Roboto"/>
                <a:ea typeface="Roboto"/>
                <a:cs typeface="Roboto"/>
                <a:sym typeface="Roboto"/>
              </a:rPr>
              <a:t>c</a:t>
            </a:r>
            <a:r>
              <a:rPr lang="en" sz="1400">
                <a:solidFill>
                  <a:schemeClr val="dk1"/>
                </a:solidFill>
                <a:latin typeface="Roboto"/>
                <a:ea typeface="Roboto"/>
                <a:cs typeface="Roboto"/>
                <a:sym typeface="Roboto"/>
              </a:rPr>
              <a:t>onst matrice=[ [ 2 , 3 , 4 ] , [ 5 , 9 , 8 ] , [ 2, 4, 1  ] ] : Va créer une </a:t>
            </a:r>
            <a:r>
              <a:rPr lang="en" sz="1400">
                <a:solidFill>
                  <a:schemeClr val="dk1"/>
                </a:solidFill>
                <a:latin typeface="Roboto"/>
                <a:ea typeface="Roboto"/>
                <a:cs typeface="Roboto"/>
                <a:sym typeface="Roboto"/>
              </a:rPr>
              <a:t>matrice</a:t>
            </a:r>
            <a:r>
              <a:rPr lang="en" sz="1400">
                <a:solidFill>
                  <a:schemeClr val="dk1"/>
                </a:solidFill>
                <a:latin typeface="Roboto"/>
                <a:ea typeface="Roboto"/>
                <a:cs typeface="Roboto"/>
                <a:sym typeface="Roboto"/>
              </a:rPr>
              <a:t> carrée 3x3</a:t>
            </a:r>
            <a:br>
              <a:rPr lang="en" sz="1400">
                <a:solidFill>
                  <a:schemeClr val="dk1"/>
                </a:solidFill>
                <a:latin typeface="Roboto"/>
                <a:ea typeface="Roboto"/>
                <a:cs typeface="Roboto"/>
                <a:sym typeface="Roboto"/>
              </a:rPr>
            </a:br>
            <a:br>
              <a:rPr lang="en" sz="1400">
                <a:solidFill>
                  <a:schemeClr val="dk1"/>
                </a:solidFill>
                <a:latin typeface="Roboto"/>
                <a:ea typeface="Roboto"/>
                <a:cs typeface="Roboto"/>
                <a:sym typeface="Roboto"/>
              </a:rPr>
            </a:br>
            <a:r>
              <a:rPr lang="en" sz="1400">
                <a:solidFill>
                  <a:schemeClr val="dk1"/>
                </a:solidFill>
                <a:latin typeface="Roboto"/>
                <a:ea typeface="Roboto"/>
                <a:cs typeface="Roboto"/>
                <a:sym typeface="Roboto"/>
              </a:rPr>
              <a:t>2  3  4</a:t>
            </a:r>
            <a:br>
              <a:rPr lang="en" sz="1400">
                <a:solidFill>
                  <a:schemeClr val="dk1"/>
                </a:solidFill>
                <a:latin typeface="Roboto"/>
                <a:ea typeface="Roboto"/>
                <a:cs typeface="Roboto"/>
                <a:sym typeface="Roboto"/>
              </a:rPr>
            </a:br>
            <a:r>
              <a:rPr lang="en" sz="1400">
                <a:solidFill>
                  <a:schemeClr val="dk1"/>
                </a:solidFill>
                <a:latin typeface="Roboto"/>
                <a:ea typeface="Roboto"/>
                <a:cs typeface="Roboto"/>
                <a:sym typeface="Roboto"/>
              </a:rPr>
              <a:t>5  9  8</a:t>
            </a:r>
            <a:br>
              <a:rPr lang="en" sz="1400">
                <a:solidFill>
                  <a:schemeClr val="dk1"/>
                </a:solidFill>
                <a:latin typeface="Roboto"/>
                <a:ea typeface="Roboto"/>
                <a:cs typeface="Roboto"/>
                <a:sym typeface="Roboto"/>
              </a:rPr>
            </a:br>
            <a:r>
              <a:rPr lang="en" sz="1400">
                <a:solidFill>
                  <a:schemeClr val="dk1"/>
                </a:solidFill>
                <a:latin typeface="Roboto"/>
                <a:ea typeface="Roboto"/>
                <a:cs typeface="Roboto"/>
                <a:sym typeface="Roboto"/>
              </a:rPr>
              <a:t>2  4  1</a:t>
            </a:r>
            <a:endParaRPr sz="1400">
              <a:solidFill>
                <a:schemeClr val="dk1"/>
              </a:solidFill>
              <a:latin typeface="Roboto"/>
              <a:ea typeface="Roboto"/>
              <a:cs typeface="Roboto"/>
              <a:sym typeface="Roboto"/>
            </a:endParaRPr>
          </a:p>
          <a:p>
            <a:pPr indent="0" lvl="0" marL="0" rtl="0" algn="l">
              <a:spcBef>
                <a:spcPts val="600"/>
              </a:spcBef>
              <a:spcAft>
                <a:spcPts val="0"/>
              </a:spcAft>
              <a:buNone/>
            </a:pPr>
            <a:r>
              <a:t/>
            </a:r>
            <a:endParaRPr sz="1400">
              <a:solidFill>
                <a:srgbClr val="E2001A"/>
              </a:solidFill>
              <a:latin typeface="Roboto"/>
              <a:ea typeface="Roboto"/>
              <a:cs typeface="Roboto"/>
              <a:sym typeface="Roboto"/>
            </a:endParaRPr>
          </a:p>
          <a:p>
            <a:pPr indent="0" lvl="0" marL="914400" rtl="0" algn="l">
              <a:spcBef>
                <a:spcPts val="600"/>
              </a:spcBef>
              <a:spcAft>
                <a:spcPts val="0"/>
              </a:spcAft>
              <a:buNone/>
            </a:pPr>
            <a:r>
              <a:t/>
            </a:r>
            <a:endParaRPr sz="1400">
              <a:solidFill>
                <a:srgbClr val="434343"/>
              </a:solidFill>
              <a:latin typeface="Roboto"/>
              <a:ea typeface="Roboto"/>
              <a:cs typeface="Roboto"/>
              <a:sym typeface="Roboto"/>
            </a:endParaRPr>
          </a:p>
          <a:p>
            <a:pPr indent="0" lvl="0" marL="0" rtl="0" algn="l">
              <a:spcBef>
                <a:spcPts val="600"/>
              </a:spcBef>
              <a:spcAft>
                <a:spcPts val="0"/>
              </a:spcAft>
              <a:buNone/>
            </a:pPr>
            <a:r>
              <a:t/>
            </a:r>
            <a:endParaRPr sz="1500"/>
          </a:p>
        </p:txBody>
      </p:sp>
      <p:sp>
        <p:nvSpPr>
          <p:cNvPr id="513" name="Google Shape;513;p65"/>
          <p:cNvSpPr/>
          <p:nvPr/>
        </p:nvSpPr>
        <p:spPr>
          <a:xfrm>
            <a:off x="920900" y="3374300"/>
            <a:ext cx="109800" cy="6456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5"/>
          <p:cNvSpPr/>
          <p:nvPr/>
        </p:nvSpPr>
        <p:spPr>
          <a:xfrm rot="10800000">
            <a:off x="1654950" y="3374300"/>
            <a:ext cx="109800" cy="6456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18" name="Shape 518"/>
        <p:cNvGrpSpPr/>
        <p:nvPr/>
      </p:nvGrpSpPr>
      <p:grpSpPr>
        <a:xfrm>
          <a:off x="0" y="0"/>
          <a:ext cx="0" cy="0"/>
          <a:chOff x="0" y="0"/>
          <a:chExt cx="0" cy="0"/>
        </a:xfrm>
      </p:grpSpPr>
      <p:sp>
        <p:nvSpPr>
          <p:cNvPr id="519" name="Google Shape;519;p66"/>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Fonctions en JavaScript</a:t>
            </a:r>
            <a:endParaRPr sz="2400">
              <a:solidFill>
                <a:srgbClr val="E2001A"/>
              </a:solidFill>
              <a:latin typeface="Roboto"/>
              <a:ea typeface="Roboto"/>
              <a:cs typeface="Roboto"/>
              <a:sym typeface="Roboto"/>
            </a:endParaRPr>
          </a:p>
        </p:txBody>
      </p:sp>
      <p:sp>
        <p:nvSpPr>
          <p:cNvPr id="520" name="Google Shape;520;p6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1" name="Google Shape;521;p66"/>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522" name="Google Shape;522;p66"/>
          <p:cNvSpPr txBox="1"/>
          <p:nvPr>
            <p:ph idx="1" type="body"/>
          </p:nvPr>
        </p:nvSpPr>
        <p:spPr>
          <a:xfrm>
            <a:off x="548825" y="1492750"/>
            <a:ext cx="7125900" cy="16470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500">
                <a:solidFill>
                  <a:srgbClr val="181818"/>
                </a:solidFill>
                <a:latin typeface="Roboto"/>
                <a:ea typeface="Roboto"/>
                <a:cs typeface="Roboto"/>
                <a:sym typeface="Roboto"/>
              </a:rPr>
              <a:t>function</a:t>
            </a:r>
            <a:r>
              <a:rPr lang="en" sz="1500">
                <a:solidFill>
                  <a:schemeClr val="dk1"/>
                </a:solidFill>
                <a:latin typeface="Roboto"/>
                <a:ea typeface="Roboto"/>
                <a:cs typeface="Roboto"/>
                <a:sym typeface="Roboto"/>
              </a:rPr>
              <a:t> </a:t>
            </a:r>
            <a:r>
              <a:rPr lang="en" sz="1500">
                <a:solidFill>
                  <a:schemeClr val="accent1"/>
                </a:solidFill>
                <a:latin typeface="Roboto"/>
                <a:ea typeface="Roboto"/>
                <a:cs typeface="Roboto"/>
                <a:sym typeface="Roboto"/>
              </a:rPr>
              <a:t>maFonctionSansValeurDeRetour</a:t>
            </a:r>
            <a:r>
              <a:rPr lang="en" sz="1500">
                <a:solidFill>
                  <a:schemeClr val="dk1"/>
                </a:solidFill>
                <a:latin typeface="Roboto"/>
                <a:ea typeface="Roboto"/>
                <a:cs typeface="Roboto"/>
                <a:sym typeface="Roboto"/>
              </a:rPr>
              <a:t>(</a:t>
            </a:r>
            <a:r>
              <a:rPr lang="en" sz="1500">
                <a:solidFill>
                  <a:srgbClr val="252525"/>
                </a:solidFill>
                <a:latin typeface="Roboto"/>
                <a:ea typeface="Roboto"/>
                <a:cs typeface="Roboto"/>
                <a:sym typeface="Roboto"/>
              </a:rPr>
              <a:t>param1, param2 ,...</a:t>
            </a:r>
            <a:r>
              <a:rPr lang="en" sz="1500">
                <a:solidFill>
                  <a:schemeClr val="dk1"/>
                </a:solidFill>
                <a:latin typeface="Roboto"/>
                <a:ea typeface="Roboto"/>
                <a:cs typeface="Roboto"/>
                <a:sym typeface="Roboto"/>
              </a:rPr>
              <a:t>){</a:t>
            </a:r>
            <a:endParaRPr sz="1500">
              <a:solidFill>
                <a:schemeClr val="dk1"/>
              </a:solidFill>
              <a:latin typeface="Roboto"/>
              <a:ea typeface="Roboto"/>
              <a:cs typeface="Roboto"/>
              <a:sym typeface="Roboto"/>
            </a:endParaRPr>
          </a:p>
          <a:p>
            <a:pPr indent="0" lvl="0" marL="0" rtl="0" algn="l">
              <a:spcBef>
                <a:spcPts val="600"/>
              </a:spcBef>
              <a:spcAft>
                <a:spcPts val="0"/>
              </a:spcAft>
              <a:buNone/>
            </a:pPr>
            <a:r>
              <a:rPr lang="en" sz="1500">
                <a:solidFill>
                  <a:schemeClr val="dk1"/>
                </a:solidFill>
                <a:latin typeface="Roboto"/>
                <a:ea typeface="Roboto"/>
                <a:cs typeface="Roboto"/>
                <a:sym typeface="Roboto"/>
              </a:rPr>
              <a:t>	</a:t>
            </a:r>
            <a:r>
              <a:rPr lang="en" sz="1500">
                <a:solidFill>
                  <a:srgbClr val="FF0000"/>
                </a:solidFill>
                <a:latin typeface="Roboto"/>
                <a:ea typeface="Roboto"/>
                <a:cs typeface="Roboto"/>
                <a:sym typeface="Roboto"/>
              </a:rPr>
              <a:t>Instruction 1</a:t>
            </a:r>
            <a:endParaRPr sz="1500">
              <a:solidFill>
                <a:srgbClr val="FF0000"/>
              </a:solidFill>
              <a:latin typeface="Roboto"/>
              <a:ea typeface="Roboto"/>
              <a:cs typeface="Roboto"/>
              <a:sym typeface="Roboto"/>
            </a:endParaRPr>
          </a:p>
          <a:p>
            <a:pPr indent="0" lvl="0" marL="0" rtl="0" algn="l">
              <a:spcBef>
                <a:spcPts val="600"/>
              </a:spcBef>
              <a:spcAft>
                <a:spcPts val="0"/>
              </a:spcAft>
              <a:buNone/>
            </a:pPr>
            <a:r>
              <a:rPr lang="en" sz="1500">
                <a:solidFill>
                  <a:srgbClr val="FF0000"/>
                </a:solidFill>
                <a:latin typeface="Roboto"/>
                <a:ea typeface="Roboto"/>
                <a:cs typeface="Roboto"/>
                <a:sym typeface="Roboto"/>
              </a:rPr>
              <a:t>	Instruction 2</a:t>
            </a:r>
            <a:endParaRPr sz="1500">
              <a:solidFill>
                <a:srgbClr val="FF0000"/>
              </a:solidFill>
              <a:latin typeface="Roboto"/>
              <a:ea typeface="Roboto"/>
              <a:cs typeface="Roboto"/>
              <a:sym typeface="Roboto"/>
            </a:endParaRPr>
          </a:p>
          <a:p>
            <a:pPr indent="0" lvl="0" marL="0" rtl="0" algn="l">
              <a:spcBef>
                <a:spcPts val="600"/>
              </a:spcBef>
              <a:spcAft>
                <a:spcPts val="0"/>
              </a:spcAft>
              <a:buNone/>
            </a:pPr>
            <a:r>
              <a:rPr lang="en" sz="1500">
                <a:solidFill>
                  <a:srgbClr val="FF0000"/>
                </a:solidFill>
                <a:latin typeface="Roboto"/>
                <a:ea typeface="Roboto"/>
                <a:cs typeface="Roboto"/>
                <a:sym typeface="Roboto"/>
              </a:rPr>
              <a:t>	Instruction 3</a:t>
            </a:r>
            <a:endParaRPr sz="1500">
              <a:solidFill>
                <a:srgbClr val="FF0000"/>
              </a:solidFill>
              <a:latin typeface="Roboto"/>
              <a:ea typeface="Roboto"/>
              <a:cs typeface="Roboto"/>
              <a:sym typeface="Roboto"/>
            </a:endParaRPr>
          </a:p>
          <a:p>
            <a:pPr indent="0" lvl="0" marL="0" rtl="0" algn="l">
              <a:spcBef>
                <a:spcPts val="600"/>
              </a:spcBef>
              <a:spcAft>
                <a:spcPts val="0"/>
              </a:spcAft>
              <a:buNone/>
            </a:pPr>
            <a:r>
              <a:rPr lang="en" sz="1500">
                <a:solidFill>
                  <a:schemeClr val="dk1"/>
                </a:solidFill>
                <a:latin typeface="Roboto"/>
                <a:ea typeface="Roboto"/>
                <a:cs typeface="Roboto"/>
                <a:sym typeface="Roboto"/>
              </a:rPr>
              <a:t>}</a:t>
            </a:r>
            <a:endParaRPr sz="1500">
              <a:solidFill>
                <a:schemeClr val="dk1"/>
              </a:solidFill>
              <a:latin typeface="Roboto"/>
              <a:ea typeface="Roboto"/>
              <a:cs typeface="Roboto"/>
              <a:sym typeface="Roboto"/>
            </a:endParaRPr>
          </a:p>
        </p:txBody>
      </p:sp>
      <p:sp>
        <p:nvSpPr>
          <p:cNvPr id="523" name="Google Shape;523;p66"/>
          <p:cNvSpPr txBox="1"/>
          <p:nvPr>
            <p:ph idx="1" type="body"/>
          </p:nvPr>
        </p:nvSpPr>
        <p:spPr>
          <a:xfrm>
            <a:off x="474825" y="3213000"/>
            <a:ext cx="7125900" cy="16470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lang="en" sz="1500">
                <a:solidFill>
                  <a:schemeClr val="dk1"/>
                </a:solidFill>
                <a:latin typeface="Roboto"/>
                <a:ea typeface="Roboto"/>
                <a:cs typeface="Roboto"/>
                <a:sym typeface="Roboto"/>
              </a:rPr>
              <a:t>function </a:t>
            </a:r>
            <a:r>
              <a:rPr lang="en" sz="1500">
                <a:solidFill>
                  <a:schemeClr val="accent1"/>
                </a:solidFill>
                <a:latin typeface="Roboto"/>
                <a:ea typeface="Roboto"/>
                <a:cs typeface="Roboto"/>
                <a:sym typeface="Roboto"/>
              </a:rPr>
              <a:t>maFonctionAvecValeurDeRetour</a:t>
            </a:r>
            <a:r>
              <a:rPr lang="en" sz="1500">
                <a:solidFill>
                  <a:schemeClr val="dk1"/>
                </a:solidFill>
                <a:latin typeface="Roboto"/>
                <a:ea typeface="Roboto"/>
                <a:cs typeface="Roboto"/>
                <a:sym typeface="Roboto"/>
              </a:rPr>
              <a:t>(param1,param2,...){</a:t>
            </a:r>
            <a:endParaRPr sz="1500">
              <a:solidFill>
                <a:schemeClr val="dk1"/>
              </a:solidFill>
              <a:latin typeface="Roboto"/>
              <a:ea typeface="Roboto"/>
              <a:cs typeface="Roboto"/>
              <a:sym typeface="Roboto"/>
            </a:endParaRPr>
          </a:p>
          <a:p>
            <a:pPr indent="0" lvl="0" marL="0" rtl="0" algn="l">
              <a:spcBef>
                <a:spcPts val="600"/>
              </a:spcBef>
              <a:spcAft>
                <a:spcPts val="0"/>
              </a:spcAft>
              <a:buNone/>
            </a:pPr>
            <a:r>
              <a:rPr lang="en" sz="1500">
                <a:solidFill>
                  <a:schemeClr val="dk1"/>
                </a:solidFill>
                <a:latin typeface="Roboto"/>
                <a:ea typeface="Roboto"/>
                <a:cs typeface="Roboto"/>
                <a:sym typeface="Roboto"/>
              </a:rPr>
              <a:t>	</a:t>
            </a:r>
            <a:r>
              <a:rPr lang="en" sz="1500">
                <a:solidFill>
                  <a:srgbClr val="FF0000"/>
                </a:solidFill>
                <a:latin typeface="Roboto"/>
                <a:ea typeface="Roboto"/>
                <a:cs typeface="Roboto"/>
                <a:sym typeface="Roboto"/>
              </a:rPr>
              <a:t>Instruction 1</a:t>
            </a:r>
            <a:endParaRPr sz="1500">
              <a:solidFill>
                <a:srgbClr val="FF0000"/>
              </a:solidFill>
              <a:latin typeface="Roboto"/>
              <a:ea typeface="Roboto"/>
              <a:cs typeface="Roboto"/>
              <a:sym typeface="Roboto"/>
            </a:endParaRPr>
          </a:p>
          <a:p>
            <a:pPr indent="0" lvl="0" marL="0" rtl="0" algn="l">
              <a:spcBef>
                <a:spcPts val="600"/>
              </a:spcBef>
              <a:spcAft>
                <a:spcPts val="0"/>
              </a:spcAft>
              <a:buNone/>
            </a:pPr>
            <a:r>
              <a:rPr lang="en" sz="1500">
                <a:solidFill>
                  <a:srgbClr val="FF0000"/>
                </a:solidFill>
                <a:latin typeface="Roboto"/>
                <a:ea typeface="Roboto"/>
                <a:cs typeface="Roboto"/>
                <a:sym typeface="Roboto"/>
              </a:rPr>
              <a:t>	Instruction 2</a:t>
            </a:r>
            <a:endParaRPr sz="1500">
              <a:solidFill>
                <a:srgbClr val="FF0000"/>
              </a:solidFill>
              <a:latin typeface="Roboto"/>
              <a:ea typeface="Roboto"/>
              <a:cs typeface="Roboto"/>
              <a:sym typeface="Roboto"/>
            </a:endParaRPr>
          </a:p>
          <a:p>
            <a:pPr indent="0" lvl="0" marL="0" rtl="0" algn="l">
              <a:spcBef>
                <a:spcPts val="600"/>
              </a:spcBef>
              <a:spcAft>
                <a:spcPts val="0"/>
              </a:spcAft>
              <a:buNone/>
            </a:pPr>
            <a:r>
              <a:rPr lang="en" sz="1500">
                <a:solidFill>
                  <a:srgbClr val="FF0000"/>
                </a:solidFill>
                <a:latin typeface="Roboto"/>
                <a:ea typeface="Roboto"/>
                <a:cs typeface="Roboto"/>
                <a:sym typeface="Roboto"/>
              </a:rPr>
              <a:t>	</a:t>
            </a:r>
            <a:r>
              <a:rPr lang="en" sz="1500">
                <a:solidFill>
                  <a:srgbClr val="FF0000"/>
                </a:solidFill>
                <a:latin typeface="Roboto"/>
                <a:ea typeface="Roboto"/>
                <a:cs typeface="Roboto"/>
                <a:sym typeface="Roboto"/>
              </a:rPr>
              <a:t>r</a:t>
            </a:r>
            <a:r>
              <a:rPr lang="en" sz="1500">
                <a:solidFill>
                  <a:srgbClr val="FF0000"/>
                </a:solidFill>
                <a:latin typeface="Roboto"/>
                <a:ea typeface="Roboto"/>
                <a:cs typeface="Roboto"/>
                <a:sym typeface="Roboto"/>
              </a:rPr>
              <a:t>eturn valeur</a:t>
            </a:r>
            <a:endParaRPr sz="1500">
              <a:solidFill>
                <a:srgbClr val="FF0000"/>
              </a:solidFill>
              <a:latin typeface="Roboto"/>
              <a:ea typeface="Roboto"/>
              <a:cs typeface="Roboto"/>
              <a:sym typeface="Roboto"/>
            </a:endParaRPr>
          </a:p>
          <a:p>
            <a:pPr indent="0" lvl="0" marL="0" rtl="0" algn="l">
              <a:spcBef>
                <a:spcPts val="600"/>
              </a:spcBef>
              <a:spcAft>
                <a:spcPts val="0"/>
              </a:spcAft>
              <a:buNone/>
            </a:pPr>
            <a:r>
              <a:rPr lang="en" sz="1500">
                <a:solidFill>
                  <a:schemeClr val="dk1"/>
                </a:solidFill>
                <a:latin typeface="Roboto"/>
                <a:ea typeface="Roboto"/>
                <a:cs typeface="Roboto"/>
                <a:sym typeface="Roboto"/>
              </a:rPr>
              <a:t>}</a:t>
            </a:r>
            <a:endParaRPr sz="1500">
              <a:solidFill>
                <a:schemeClr val="dk1"/>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27" name="Shape 527"/>
        <p:cNvGrpSpPr/>
        <p:nvPr/>
      </p:nvGrpSpPr>
      <p:grpSpPr>
        <a:xfrm>
          <a:off x="0" y="0"/>
          <a:ext cx="0" cy="0"/>
          <a:chOff x="0" y="0"/>
          <a:chExt cx="0" cy="0"/>
        </a:xfrm>
      </p:grpSpPr>
      <p:sp>
        <p:nvSpPr>
          <p:cNvPr id="528" name="Google Shape;528;p67"/>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a:t>
            </a:r>
            <a:r>
              <a:rPr lang="en" sz="2400">
                <a:solidFill>
                  <a:srgbClr val="434343"/>
                </a:solidFill>
                <a:latin typeface="Roboto"/>
                <a:ea typeface="Roboto"/>
                <a:cs typeface="Roboto"/>
                <a:sym typeface="Roboto"/>
              </a:rPr>
              <a:t> 12</a:t>
            </a:r>
            <a:endParaRPr sz="2400">
              <a:solidFill>
                <a:srgbClr val="E2001A"/>
              </a:solidFill>
              <a:latin typeface="Roboto"/>
              <a:ea typeface="Roboto"/>
              <a:cs typeface="Roboto"/>
              <a:sym typeface="Roboto"/>
            </a:endParaRPr>
          </a:p>
        </p:txBody>
      </p:sp>
      <p:sp>
        <p:nvSpPr>
          <p:cNvPr id="529" name="Google Shape;529;p6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0" name="Google Shape;530;p67"/>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531" name="Google Shape;531;p67"/>
          <p:cNvSpPr txBox="1"/>
          <p:nvPr>
            <p:ph idx="1" type="body"/>
          </p:nvPr>
        </p:nvSpPr>
        <p:spPr>
          <a:xfrm>
            <a:off x="548825" y="1492750"/>
            <a:ext cx="71259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Écrire</a:t>
            </a:r>
            <a:r>
              <a:rPr lang="en" sz="1500">
                <a:solidFill>
                  <a:schemeClr val="dk1"/>
                </a:solidFill>
                <a:latin typeface="Roboto"/>
                <a:ea typeface="Roboto"/>
                <a:cs typeface="Roboto"/>
                <a:sym typeface="Roboto"/>
              </a:rPr>
              <a:t> une </a:t>
            </a:r>
            <a:r>
              <a:rPr lang="en" sz="1500">
                <a:solidFill>
                  <a:schemeClr val="dk1"/>
                </a:solidFill>
                <a:latin typeface="Roboto"/>
                <a:ea typeface="Roboto"/>
                <a:cs typeface="Roboto"/>
                <a:sym typeface="Roboto"/>
              </a:rPr>
              <a:t>fonction</a:t>
            </a:r>
            <a:r>
              <a:rPr lang="en" sz="1500">
                <a:solidFill>
                  <a:schemeClr val="dk1"/>
                </a:solidFill>
                <a:latin typeface="Roboto"/>
                <a:ea typeface="Roboto"/>
                <a:cs typeface="Roboto"/>
                <a:sym typeface="Roboto"/>
              </a:rPr>
              <a:t> </a:t>
            </a:r>
            <a:r>
              <a:rPr lang="en" sz="1500">
                <a:solidFill>
                  <a:schemeClr val="dk1"/>
                </a:solidFill>
                <a:latin typeface="Roboto"/>
                <a:ea typeface="Roboto"/>
                <a:cs typeface="Roboto"/>
                <a:sym typeface="Roboto"/>
              </a:rPr>
              <a:t>JavaScript</a:t>
            </a:r>
            <a:r>
              <a:rPr lang="en" sz="1500">
                <a:solidFill>
                  <a:schemeClr val="dk1"/>
                </a:solidFill>
                <a:latin typeface="Roboto"/>
                <a:ea typeface="Roboto"/>
                <a:cs typeface="Roboto"/>
                <a:sym typeface="Roboto"/>
              </a:rPr>
              <a:t> qui prend en paramètre 2 nombres et ensuite retourne leur somme.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900">
              <a:solidFill>
                <a:schemeClr val="dk1"/>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35" name="Shape 535"/>
        <p:cNvGrpSpPr/>
        <p:nvPr/>
      </p:nvGrpSpPr>
      <p:grpSpPr>
        <a:xfrm>
          <a:off x="0" y="0"/>
          <a:ext cx="0" cy="0"/>
          <a:chOff x="0" y="0"/>
          <a:chExt cx="0" cy="0"/>
        </a:xfrm>
      </p:grpSpPr>
      <p:sp>
        <p:nvSpPr>
          <p:cNvPr id="536" name="Google Shape;536;p68"/>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Objets en </a:t>
            </a:r>
            <a:r>
              <a:rPr lang="en" sz="2400">
                <a:solidFill>
                  <a:srgbClr val="434343"/>
                </a:solidFill>
                <a:latin typeface="Roboto"/>
                <a:ea typeface="Roboto"/>
                <a:cs typeface="Roboto"/>
                <a:sym typeface="Roboto"/>
              </a:rPr>
              <a:t>JavaScript</a:t>
            </a:r>
            <a:endParaRPr sz="2400">
              <a:solidFill>
                <a:srgbClr val="E2001A"/>
              </a:solidFill>
              <a:latin typeface="Roboto"/>
              <a:ea typeface="Roboto"/>
              <a:cs typeface="Roboto"/>
              <a:sym typeface="Roboto"/>
            </a:endParaRPr>
          </a:p>
        </p:txBody>
      </p:sp>
      <p:sp>
        <p:nvSpPr>
          <p:cNvPr id="537" name="Google Shape;537;p6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8" name="Google Shape;538;p68"/>
          <p:cNvPicPr preferRelativeResize="0"/>
          <p:nvPr/>
        </p:nvPicPr>
        <p:blipFill>
          <a:blip r:embed="rId3">
            <a:alphaModFix/>
          </a:blip>
          <a:stretch>
            <a:fillRect/>
          </a:stretch>
        </p:blipFill>
        <p:spPr>
          <a:xfrm>
            <a:off x="653025" y="603725"/>
            <a:ext cx="645550" cy="645550"/>
          </a:xfrm>
          <a:prstGeom prst="rect">
            <a:avLst/>
          </a:prstGeom>
          <a:noFill/>
          <a:ln>
            <a:noFill/>
          </a:ln>
        </p:spPr>
      </p:pic>
      <p:grpSp>
        <p:nvGrpSpPr>
          <p:cNvPr id="539" name="Google Shape;539;p68"/>
          <p:cNvGrpSpPr/>
          <p:nvPr/>
        </p:nvGrpSpPr>
        <p:grpSpPr>
          <a:xfrm>
            <a:off x="1496075" y="1790000"/>
            <a:ext cx="3947100" cy="2691600"/>
            <a:chOff x="1496075" y="1790000"/>
            <a:chExt cx="3947100" cy="2691600"/>
          </a:xfrm>
        </p:grpSpPr>
        <p:sp>
          <p:nvSpPr>
            <p:cNvPr id="540" name="Google Shape;540;p68"/>
            <p:cNvSpPr/>
            <p:nvPr/>
          </p:nvSpPr>
          <p:spPr>
            <a:xfrm>
              <a:off x="1496075" y="1790000"/>
              <a:ext cx="3947100" cy="2691600"/>
            </a:xfrm>
            <a:prstGeom prst="rect">
              <a:avLst/>
            </a:prstGeom>
            <a:solidFill>
              <a:srgbClr val="000000">
                <a:alpha val="73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8"/>
            <p:cNvSpPr/>
            <p:nvPr/>
          </p:nvSpPr>
          <p:spPr>
            <a:xfrm>
              <a:off x="1882025" y="2123275"/>
              <a:ext cx="3114900" cy="20403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8"/>
            <p:cNvSpPr/>
            <p:nvPr/>
          </p:nvSpPr>
          <p:spPr>
            <a:xfrm>
              <a:off x="1882025" y="1885375"/>
              <a:ext cx="1846200" cy="237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Article 1</a:t>
              </a:r>
              <a:endParaRPr/>
            </a:p>
          </p:txBody>
        </p:sp>
        <p:sp>
          <p:nvSpPr>
            <p:cNvPr id="543" name="Google Shape;543;p68"/>
            <p:cNvSpPr/>
            <p:nvPr/>
          </p:nvSpPr>
          <p:spPr>
            <a:xfrm>
              <a:off x="2050850" y="2394100"/>
              <a:ext cx="2301300" cy="237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a:t>
              </a:r>
              <a:r>
                <a:rPr b="1" lang="en"/>
                <a:t>esignation :</a:t>
              </a:r>
              <a:r>
                <a:rPr lang="en"/>
                <a:t> “T-shirt”</a:t>
              </a:r>
              <a:endParaRPr/>
            </a:p>
          </p:txBody>
        </p:sp>
        <p:sp>
          <p:nvSpPr>
            <p:cNvPr id="544" name="Google Shape;544;p68"/>
            <p:cNvSpPr/>
            <p:nvPr/>
          </p:nvSpPr>
          <p:spPr>
            <a:xfrm>
              <a:off x="2050850" y="2845175"/>
              <a:ext cx="2301300" cy="237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reference</a:t>
              </a:r>
              <a:r>
                <a:rPr b="1" lang="en"/>
                <a:t> : </a:t>
              </a:r>
              <a:r>
                <a:rPr lang="en"/>
                <a:t>2864738</a:t>
              </a:r>
              <a:endParaRPr/>
            </a:p>
          </p:txBody>
        </p:sp>
        <p:sp>
          <p:nvSpPr>
            <p:cNvPr id="545" name="Google Shape;545;p68"/>
            <p:cNvSpPr/>
            <p:nvPr/>
          </p:nvSpPr>
          <p:spPr>
            <a:xfrm>
              <a:off x="2050850" y="3353900"/>
              <a:ext cx="2301300" cy="237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prixHT</a:t>
              </a:r>
              <a:r>
                <a:rPr b="1" lang="en"/>
                <a:t> : </a:t>
              </a:r>
              <a:r>
                <a:rPr lang="en"/>
                <a:t>25</a:t>
              </a:r>
              <a:endParaRPr/>
            </a:p>
          </p:txBody>
        </p:sp>
        <p:sp>
          <p:nvSpPr>
            <p:cNvPr id="546" name="Google Shape;546;p68"/>
            <p:cNvSpPr/>
            <p:nvPr/>
          </p:nvSpPr>
          <p:spPr>
            <a:xfrm>
              <a:off x="2050850" y="3804975"/>
              <a:ext cx="2898900" cy="2379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calculerPrixTTC</a:t>
              </a:r>
              <a:r>
                <a:rPr b="1" lang="en"/>
                <a:t> :</a:t>
              </a:r>
              <a:r>
                <a:rPr lang="en"/>
                <a:t> function(){...}</a:t>
              </a: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50" name="Shape 550"/>
        <p:cNvGrpSpPr/>
        <p:nvPr/>
      </p:nvGrpSpPr>
      <p:grpSpPr>
        <a:xfrm>
          <a:off x="0" y="0"/>
          <a:ext cx="0" cy="0"/>
          <a:chOff x="0" y="0"/>
          <a:chExt cx="0" cy="0"/>
        </a:xfrm>
      </p:grpSpPr>
      <p:sp>
        <p:nvSpPr>
          <p:cNvPr id="551" name="Google Shape;551;p69"/>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Objets en </a:t>
            </a:r>
            <a:r>
              <a:rPr lang="en" sz="2400">
                <a:solidFill>
                  <a:srgbClr val="434343"/>
                </a:solidFill>
                <a:latin typeface="Roboto"/>
                <a:ea typeface="Roboto"/>
                <a:cs typeface="Roboto"/>
                <a:sym typeface="Roboto"/>
              </a:rPr>
              <a:t>JavaScript</a:t>
            </a:r>
            <a:r>
              <a:rPr lang="en" sz="2400">
                <a:solidFill>
                  <a:srgbClr val="434343"/>
                </a:solidFill>
                <a:latin typeface="Roboto"/>
                <a:ea typeface="Roboto"/>
                <a:cs typeface="Roboto"/>
                <a:sym typeface="Roboto"/>
              </a:rPr>
              <a:t> : Syntaxe</a:t>
            </a:r>
            <a:endParaRPr sz="2400">
              <a:solidFill>
                <a:srgbClr val="E2001A"/>
              </a:solidFill>
              <a:latin typeface="Roboto"/>
              <a:ea typeface="Roboto"/>
              <a:cs typeface="Roboto"/>
              <a:sym typeface="Roboto"/>
            </a:endParaRPr>
          </a:p>
        </p:txBody>
      </p:sp>
      <p:sp>
        <p:nvSpPr>
          <p:cNvPr id="552" name="Google Shape;552;p6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3" name="Google Shape;553;p69"/>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554" name="Google Shape;554;p69"/>
          <p:cNvSpPr txBox="1"/>
          <p:nvPr>
            <p:ph idx="1" type="body"/>
          </p:nvPr>
        </p:nvSpPr>
        <p:spPr>
          <a:xfrm>
            <a:off x="548825" y="1492750"/>
            <a:ext cx="7125900" cy="36018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t/>
            </a:r>
            <a:endParaRPr sz="1300">
              <a:solidFill>
                <a:schemeClr val="dk1"/>
              </a:solidFill>
              <a:latin typeface="Roboto"/>
              <a:ea typeface="Roboto"/>
              <a:cs typeface="Roboto"/>
              <a:sym typeface="Roboto"/>
            </a:endParaRPr>
          </a:p>
          <a:p>
            <a:pPr indent="0" lvl="0" marL="0" rtl="0" algn="l">
              <a:spcBef>
                <a:spcPts val="600"/>
              </a:spcBef>
              <a:spcAft>
                <a:spcPts val="0"/>
              </a:spcAft>
              <a:buNone/>
            </a:pPr>
            <a:r>
              <a:rPr lang="en" sz="1300">
                <a:solidFill>
                  <a:schemeClr val="dk1"/>
                </a:solidFill>
                <a:latin typeface="Roboto"/>
                <a:ea typeface="Roboto"/>
                <a:cs typeface="Roboto"/>
                <a:sym typeface="Roboto"/>
              </a:rPr>
              <a:t>c</a:t>
            </a:r>
            <a:r>
              <a:rPr lang="en" sz="1300">
                <a:solidFill>
                  <a:schemeClr val="dk1"/>
                </a:solidFill>
                <a:latin typeface="Roboto"/>
                <a:ea typeface="Roboto"/>
                <a:cs typeface="Roboto"/>
                <a:sym typeface="Roboto"/>
              </a:rPr>
              <a:t>onst </a:t>
            </a:r>
            <a:r>
              <a:rPr b="1" lang="en" sz="1300">
                <a:solidFill>
                  <a:schemeClr val="dk1"/>
                </a:solidFill>
                <a:latin typeface="Roboto"/>
                <a:ea typeface="Roboto"/>
                <a:cs typeface="Roboto"/>
                <a:sym typeface="Roboto"/>
              </a:rPr>
              <a:t>article1</a:t>
            </a:r>
            <a:r>
              <a:rPr lang="en" sz="1300">
                <a:solidFill>
                  <a:schemeClr val="dk1"/>
                </a:solidFill>
                <a:latin typeface="Roboto"/>
                <a:ea typeface="Roboto"/>
                <a:cs typeface="Roboto"/>
                <a:sym typeface="Roboto"/>
              </a:rPr>
              <a:t> = {</a:t>
            </a:r>
            <a:br>
              <a:rPr lang="en" sz="1300">
                <a:solidFill>
                  <a:schemeClr val="dk1"/>
                </a:solidFill>
                <a:latin typeface="Roboto"/>
                <a:ea typeface="Roboto"/>
                <a:cs typeface="Roboto"/>
                <a:sym typeface="Roboto"/>
              </a:rPr>
            </a:br>
            <a:r>
              <a:rPr lang="en" sz="1300">
                <a:solidFill>
                  <a:schemeClr val="dk1"/>
                </a:solidFill>
                <a:latin typeface="Roboto"/>
                <a:ea typeface="Roboto"/>
                <a:cs typeface="Roboto"/>
                <a:sym typeface="Roboto"/>
              </a:rPr>
              <a:t>          </a:t>
            </a:r>
            <a:r>
              <a:rPr b="1" lang="en" sz="1300">
                <a:solidFill>
                  <a:schemeClr val="dk1"/>
                </a:solidFill>
                <a:latin typeface="Arial"/>
                <a:ea typeface="Arial"/>
                <a:cs typeface="Arial"/>
                <a:sym typeface="Arial"/>
              </a:rPr>
              <a:t>designation :</a:t>
            </a:r>
            <a:r>
              <a:rPr lang="en" sz="1300">
                <a:solidFill>
                  <a:schemeClr val="dk1"/>
                </a:solidFill>
                <a:latin typeface="Arial"/>
                <a:ea typeface="Arial"/>
                <a:cs typeface="Arial"/>
                <a:sym typeface="Arial"/>
              </a:rPr>
              <a:t> “T-shirt”,</a:t>
            </a:r>
            <a:endParaRPr sz="1300">
              <a:solidFill>
                <a:schemeClr val="dk1"/>
              </a:solidFill>
              <a:latin typeface="Arial"/>
              <a:ea typeface="Arial"/>
              <a:cs typeface="Arial"/>
              <a:sym typeface="Arial"/>
            </a:endParaRPr>
          </a:p>
          <a:p>
            <a:pPr indent="0" lvl="0" marL="0" rtl="0" algn="l">
              <a:spcBef>
                <a:spcPts val="600"/>
              </a:spcBef>
              <a:spcAft>
                <a:spcPts val="0"/>
              </a:spcAft>
              <a:buNone/>
            </a:pPr>
            <a:r>
              <a:rPr lang="en" sz="1300">
                <a:solidFill>
                  <a:schemeClr val="dk1"/>
                </a:solidFill>
                <a:latin typeface="Roboto"/>
                <a:ea typeface="Roboto"/>
                <a:cs typeface="Roboto"/>
                <a:sym typeface="Roboto"/>
              </a:rPr>
              <a:t>          </a:t>
            </a:r>
            <a:r>
              <a:rPr b="1" lang="en" sz="1300">
                <a:solidFill>
                  <a:schemeClr val="dk1"/>
                </a:solidFill>
                <a:latin typeface="Arial"/>
                <a:ea typeface="Arial"/>
                <a:cs typeface="Arial"/>
                <a:sym typeface="Arial"/>
              </a:rPr>
              <a:t>reference : </a:t>
            </a:r>
            <a:r>
              <a:rPr lang="en" sz="1300">
                <a:solidFill>
                  <a:schemeClr val="dk1"/>
                </a:solidFill>
                <a:latin typeface="Arial"/>
                <a:ea typeface="Arial"/>
                <a:cs typeface="Arial"/>
                <a:sym typeface="Arial"/>
              </a:rPr>
              <a:t>2864738,</a:t>
            </a:r>
            <a:br>
              <a:rPr lang="en" sz="1300">
                <a:solidFill>
                  <a:schemeClr val="dk1"/>
                </a:solidFill>
                <a:latin typeface="Arial"/>
                <a:ea typeface="Arial"/>
                <a:cs typeface="Arial"/>
                <a:sym typeface="Arial"/>
              </a:rPr>
            </a:br>
            <a:r>
              <a:rPr lang="en" sz="1300">
                <a:solidFill>
                  <a:schemeClr val="dk1"/>
                </a:solidFill>
                <a:latin typeface="Arial"/>
                <a:ea typeface="Arial"/>
                <a:cs typeface="Arial"/>
                <a:sym typeface="Arial"/>
              </a:rPr>
              <a:t>         </a:t>
            </a:r>
            <a:r>
              <a:rPr b="1" lang="en" sz="1300">
                <a:solidFill>
                  <a:schemeClr val="dk1"/>
                </a:solidFill>
                <a:latin typeface="Arial"/>
                <a:ea typeface="Arial"/>
                <a:cs typeface="Arial"/>
                <a:sym typeface="Arial"/>
              </a:rPr>
              <a:t>prixHT : </a:t>
            </a:r>
            <a:r>
              <a:rPr lang="en" sz="1300">
                <a:solidFill>
                  <a:schemeClr val="dk1"/>
                </a:solidFill>
                <a:latin typeface="Arial"/>
                <a:ea typeface="Arial"/>
                <a:cs typeface="Arial"/>
                <a:sym typeface="Arial"/>
              </a:rPr>
              <a:t>25</a:t>
            </a:r>
            <a:endParaRPr sz="1300">
              <a:solidFill>
                <a:schemeClr val="dk1"/>
              </a:solidFill>
              <a:latin typeface="Arial"/>
              <a:ea typeface="Arial"/>
              <a:cs typeface="Arial"/>
              <a:sym typeface="Arial"/>
            </a:endParaRPr>
          </a:p>
          <a:p>
            <a:pPr indent="0" lvl="0" marL="0" rtl="0" algn="l">
              <a:spcBef>
                <a:spcPts val="600"/>
              </a:spcBef>
              <a:spcAft>
                <a:spcPts val="0"/>
              </a:spcAft>
              <a:buNone/>
            </a:pPr>
            <a:r>
              <a:rPr lang="en" sz="1300">
                <a:solidFill>
                  <a:schemeClr val="dk1"/>
                </a:solidFill>
                <a:latin typeface="Arial"/>
                <a:ea typeface="Arial"/>
                <a:cs typeface="Arial"/>
                <a:sym typeface="Arial"/>
              </a:rPr>
              <a:t>	</a:t>
            </a:r>
            <a:r>
              <a:rPr b="1" lang="en" sz="1300">
                <a:solidFill>
                  <a:schemeClr val="dk1"/>
                </a:solidFill>
                <a:latin typeface="Arial"/>
                <a:ea typeface="Arial"/>
                <a:cs typeface="Arial"/>
                <a:sym typeface="Arial"/>
              </a:rPr>
              <a:t>calculerPrixTTC :</a:t>
            </a:r>
            <a:r>
              <a:rPr lang="en" sz="1300">
                <a:solidFill>
                  <a:schemeClr val="dk1"/>
                </a:solidFill>
                <a:latin typeface="Arial"/>
                <a:ea typeface="Arial"/>
                <a:cs typeface="Arial"/>
                <a:sym typeface="Arial"/>
              </a:rPr>
              <a:t> function(){ return this.prixHT*... }</a:t>
            </a:r>
            <a:br>
              <a:rPr lang="en" sz="1300">
                <a:solidFill>
                  <a:schemeClr val="dk1"/>
                </a:solidFill>
                <a:latin typeface="Roboto"/>
                <a:ea typeface="Roboto"/>
                <a:cs typeface="Roboto"/>
                <a:sym typeface="Roboto"/>
              </a:rPr>
            </a:br>
            <a:r>
              <a:rPr lang="en" sz="1300">
                <a:solidFill>
                  <a:schemeClr val="dk1"/>
                </a:solidFill>
                <a:latin typeface="Roboto"/>
                <a:ea typeface="Roboto"/>
                <a:cs typeface="Roboto"/>
                <a:sym typeface="Roboto"/>
              </a:rPr>
              <a:t>}</a:t>
            </a:r>
            <a:endParaRPr sz="1300">
              <a:solidFill>
                <a:schemeClr val="dk1"/>
              </a:solidFill>
              <a:latin typeface="Roboto"/>
              <a:ea typeface="Roboto"/>
              <a:cs typeface="Roboto"/>
              <a:sym typeface="Roboto"/>
            </a:endParaRPr>
          </a:p>
          <a:p>
            <a:pPr indent="0" lvl="0" marL="0" rtl="0" algn="l">
              <a:spcBef>
                <a:spcPts val="600"/>
              </a:spcBef>
              <a:spcAft>
                <a:spcPts val="0"/>
              </a:spcAft>
              <a:buNone/>
            </a:pPr>
            <a:r>
              <a:t/>
            </a:r>
            <a:endParaRPr sz="1300">
              <a:solidFill>
                <a:schemeClr val="dk1"/>
              </a:solidFill>
              <a:latin typeface="Roboto"/>
              <a:ea typeface="Roboto"/>
              <a:cs typeface="Roboto"/>
              <a:sym typeface="Roboto"/>
            </a:endParaRPr>
          </a:p>
          <a:p>
            <a:pPr indent="0" lvl="0" marL="0" rtl="0" algn="l">
              <a:spcBef>
                <a:spcPts val="600"/>
              </a:spcBef>
              <a:spcAft>
                <a:spcPts val="0"/>
              </a:spcAft>
              <a:buNone/>
            </a:pPr>
            <a:r>
              <a:rPr lang="en" sz="1300">
                <a:solidFill>
                  <a:schemeClr val="dk1"/>
                </a:solidFill>
                <a:latin typeface="Roboto"/>
                <a:ea typeface="Roboto"/>
                <a:cs typeface="Roboto"/>
                <a:sym typeface="Roboto"/>
              </a:rPr>
              <a:t>Pour accéder au attribut ou méthodes d’un dans l’objet, on y fait référence via le mot clé </a:t>
            </a:r>
            <a:r>
              <a:rPr b="1" lang="en" sz="1300">
                <a:solidFill>
                  <a:schemeClr val="dk1"/>
                </a:solidFill>
                <a:latin typeface="Roboto"/>
                <a:ea typeface="Roboto"/>
                <a:cs typeface="Roboto"/>
                <a:sym typeface="Roboto"/>
              </a:rPr>
              <a:t>this</a:t>
            </a:r>
            <a:r>
              <a:rPr lang="en" sz="1300">
                <a:solidFill>
                  <a:schemeClr val="dk1"/>
                </a:solidFill>
                <a:latin typeface="Roboto"/>
                <a:ea typeface="Roboto"/>
                <a:cs typeface="Roboto"/>
                <a:sym typeface="Roboto"/>
              </a:rPr>
              <a:t>.</a:t>
            </a:r>
            <a:endParaRPr sz="1300">
              <a:solidFill>
                <a:schemeClr val="dk1"/>
              </a:solidFill>
              <a:latin typeface="Roboto"/>
              <a:ea typeface="Roboto"/>
              <a:cs typeface="Roboto"/>
              <a:sym typeface="Roboto"/>
            </a:endParaRPr>
          </a:p>
          <a:p>
            <a:pPr indent="0" lvl="0" marL="0" rtl="0" algn="l">
              <a:spcBef>
                <a:spcPts val="600"/>
              </a:spcBef>
              <a:spcAft>
                <a:spcPts val="0"/>
              </a:spcAft>
              <a:buNone/>
            </a:pPr>
            <a:r>
              <a:rPr lang="en" sz="1300">
                <a:solidFill>
                  <a:schemeClr val="dk1"/>
                </a:solidFill>
                <a:latin typeface="Roboto"/>
                <a:ea typeface="Roboto"/>
                <a:cs typeface="Roboto"/>
                <a:sym typeface="Roboto"/>
              </a:rPr>
              <a:t>Pour y accéder aux </a:t>
            </a:r>
            <a:r>
              <a:rPr lang="en" sz="1300">
                <a:solidFill>
                  <a:schemeClr val="dk1"/>
                </a:solidFill>
                <a:latin typeface="Roboto"/>
                <a:ea typeface="Roboto"/>
                <a:cs typeface="Roboto"/>
                <a:sym typeface="Roboto"/>
              </a:rPr>
              <a:t>attributs</a:t>
            </a:r>
            <a:r>
              <a:rPr lang="en" sz="1300">
                <a:solidFill>
                  <a:schemeClr val="dk1"/>
                </a:solidFill>
                <a:latin typeface="Roboto"/>
                <a:ea typeface="Roboto"/>
                <a:cs typeface="Roboto"/>
                <a:sym typeface="Roboto"/>
              </a:rPr>
              <a:t>:</a:t>
            </a:r>
            <a:endParaRPr sz="1300">
              <a:solidFill>
                <a:schemeClr val="dk1"/>
              </a:solidFill>
              <a:latin typeface="Roboto"/>
              <a:ea typeface="Roboto"/>
              <a:cs typeface="Roboto"/>
              <a:sym typeface="Roboto"/>
            </a:endParaRPr>
          </a:p>
          <a:p>
            <a:pPr indent="-311150" lvl="0" marL="457200" rtl="0" algn="l">
              <a:spcBef>
                <a:spcPts val="600"/>
              </a:spcBef>
              <a:spcAft>
                <a:spcPts val="0"/>
              </a:spcAft>
              <a:buClr>
                <a:schemeClr val="dk1"/>
              </a:buClr>
              <a:buSzPts val="1300"/>
              <a:buFont typeface="Roboto"/>
              <a:buChar char="❏"/>
            </a:pPr>
            <a:r>
              <a:rPr lang="en" sz="1300">
                <a:solidFill>
                  <a:schemeClr val="dk1"/>
                </a:solidFill>
                <a:latin typeface="Roboto"/>
                <a:ea typeface="Roboto"/>
                <a:cs typeface="Roboto"/>
                <a:sym typeface="Roboto"/>
              </a:rPr>
              <a:t>a</a:t>
            </a:r>
            <a:r>
              <a:rPr lang="en" sz="1300">
                <a:solidFill>
                  <a:schemeClr val="dk1"/>
                </a:solidFill>
                <a:latin typeface="Roboto"/>
                <a:ea typeface="Roboto"/>
                <a:cs typeface="Roboto"/>
                <a:sym typeface="Roboto"/>
              </a:rPr>
              <a:t>rticle.designation</a:t>
            </a:r>
            <a:br>
              <a:rPr lang="en" sz="1300">
                <a:solidFill>
                  <a:schemeClr val="dk1"/>
                </a:solidFill>
                <a:latin typeface="Roboto"/>
                <a:ea typeface="Roboto"/>
                <a:cs typeface="Roboto"/>
                <a:sym typeface="Roboto"/>
              </a:rPr>
            </a:b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article.calculerPrixTTC()</a:t>
            </a:r>
            <a:endParaRPr sz="1300">
              <a:solidFill>
                <a:schemeClr val="dk1"/>
              </a:solidFill>
              <a:latin typeface="Roboto"/>
              <a:ea typeface="Roboto"/>
              <a:cs typeface="Roboto"/>
              <a:sym typeface="Roboto"/>
            </a:endParaRPr>
          </a:p>
          <a:p>
            <a:pPr indent="0" lvl="0" marL="0" rtl="0" algn="l">
              <a:spcBef>
                <a:spcPts val="600"/>
              </a:spcBef>
              <a:spcAft>
                <a:spcPts val="0"/>
              </a:spcAft>
              <a:buNone/>
            </a:pPr>
            <a:r>
              <a:t/>
            </a:r>
            <a:endParaRPr sz="1300">
              <a:solidFill>
                <a:schemeClr val="dk1"/>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58" name="Shape 558"/>
        <p:cNvGrpSpPr/>
        <p:nvPr/>
      </p:nvGrpSpPr>
      <p:grpSpPr>
        <a:xfrm>
          <a:off x="0" y="0"/>
          <a:ext cx="0" cy="0"/>
          <a:chOff x="0" y="0"/>
          <a:chExt cx="0" cy="0"/>
        </a:xfrm>
      </p:grpSpPr>
      <p:sp>
        <p:nvSpPr>
          <p:cNvPr id="559" name="Google Shape;559;p70"/>
          <p:cNvSpPr txBox="1"/>
          <p:nvPr>
            <p:ph type="title"/>
          </p:nvPr>
        </p:nvSpPr>
        <p:spPr>
          <a:xfrm>
            <a:off x="1429925" y="603725"/>
            <a:ext cx="6584400" cy="8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Objets en </a:t>
            </a:r>
            <a:r>
              <a:rPr lang="en" sz="2400">
                <a:solidFill>
                  <a:srgbClr val="434343"/>
                </a:solidFill>
                <a:latin typeface="Roboto"/>
                <a:ea typeface="Roboto"/>
                <a:cs typeface="Roboto"/>
                <a:sym typeface="Roboto"/>
              </a:rPr>
              <a:t>JavaScript</a:t>
            </a:r>
            <a:r>
              <a:rPr lang="en" sz="2400">
                <a:solidFill>
                  <a:srgbClr val="434343"/>
                </a:solidFill>
                <a:latin typeface="Roboto"/>
                <a:ea typeface="Roboto"/>
                <a:cs typeface="Roboto"/>
                <a:sym typeface="Roboto"/>
              </a:rPr>
              <a:t> : </a:t>
            </a:r>
            <a:endParaRPr sz="2400">
              <a:solidFill>
                <a:srgbClr val="434343"/>
              </a:solidFill>
              <a:latin typeface="Roboto"/>
              <a:ea typeface="Roboto"/>
              <a:cs typeface="Roboto"/>
              <a:sym typeface="Roboto"/>
            </a:endParaRPr>
          </a:p>
          <a:p>
            <a:pPr indent="0" lvl="0" marL="0" rtl="0" algn="l">
              <a:spcBef>
                <a:spcPts val="0"/>
              </a:spcBef>
              <a:spcAft>
                <a:spcPts val="0"/>
              </a:spcAft>
              <a:buNone/>
            </a:pPr>
            <a:r>
              <a:rPr lang="en" sz="2400">
                <a:solidFill>
                  <a:srgbClr val="434343"/>
                </a:solidFill>
                <a:latin typeface="Roboto"/>
                <a:ea typeface="Roboto"/>
                <a:cs typeface="Roboto"/>
                <a:sym typeface="Roboto"/>
              </a:rPr>
              <a:t>Constructor function</a:t>
            </a:r>
            <a:endParaRPr sz="2400">
              <a:solidFill>
                <a:srgbClr val="E2001A"/>
              </a:solidFill>
              <a:latin typeface="Roboto"/>
              <a:ea typeface="Roboto"/>
              <a:cs typeface="Roboto"/>
              <a:sym typeface="Roboto"/>
            </a:endParaRPr>
          </a:p>
        </p:txBody>
      </p:sp>
      <p:sp>
        <p:nvSpPr>
          <p:cNvPr id="560" name="Google Shape;560;p7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1" name="Google Shape;561;p70"/>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562" name="Google Shape;562;p70"/>
          <p:cNvSpPr txBox="1"/>
          <p:nvPr>
            <p:ph idx="1" type="body"/>
          </p:nvPr>
        </p:nvSpPr>
        <p:spPr>
          <a:xfrm>
            <a:off x="548825" y="1645150"/>
            <a:ext cx="7125900" cy="26322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function Article(id,designation,reference,prixHT){</a:t>
            </a: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	  this.id=id;</a:t>
            </a: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           this.</a:t>
            </a:r>
            <a:r>
              <a:rPr lang="en">
                <a:solidFill>
                  <a:schemeClr val="dk1"/>
                </a:solidFill>
                <a:latin typeface="Roboto"/>
                <a:ea typeface="Roboto"/>
                <a:cs typeface="Roboto"/>
                <a:sym typeface="Roboto"/>
              </a:rPr>
              <a:t>designation=designation</a:t>
            </a: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           this.reference=reference</a:t>
            </a: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           this.prixHT=prixHT</a:t>
            </a: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spcBef>
                <a:spcPts val="600"/>
              </a:spcBef>
              <a:spcAft>
                <a:spcPts val="0"/>
              </a:spcAft>
              <a:buNone/>
            </a:pPr>
            <a:r>
              <a:t/>
            </a:r>
            <a:endParaRPr>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Article.prototype.calculerPrixTT=function(){...}</a:t>
            </a:r>
            <a:endParaRPr>
              <a:solidFill>
                <a:schemeClr val="dk1"/>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66" name="Shape 566"/>
        <p:cNvGrpSpPr/>
        <p:nvPr/>
      </p:nvGrpSpPr>
      <p:grpSpPr>
        <a:xfrm>
          <a:off x="0" y="0"/>
          <a:ext cx="0" cy="0"/>
          <a:chOff x="0" y="0"/>
          <a:chExt cx="0" cy="0"/>
        </a:xfrm>
      </p:grpSpPr>
      <p:sp>
        <p:nvSpPr>
          <p:cNvPr id="567" name="Google Shape;567;p71"/>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Objets en </a:t>
            </a:r>
            <a:r>
              <a:rPr lang="en" sz="2400">
                <a:solidFill>
                  <a:srgbClr val="434343"/>
                </a:solidFill>
                <a:latin typeface="Roboto"/>
                <a:ea typeface="Roboto"/>
                <a:cs typeface="Roboto"/>
                <a:sym typeface="Roboto"/>
              </a:rPr>
              <a:t>JavaScript</a:t>
            </a:r>
            <a:r>
              <a:rPr lang="en" sz="2400">
                <a:solidFill>
                  <a:srgbClr val="434343"/>
                </a:solidFill>
                <a:latin typeface="Roboto"/>
                <a:ea typeface="Roboto"/>
                <a:cs typeface="Roboto"/>
                <a:sym typeface="Roboto"/>
              </a:rPr>
              <a:t> : Classes ES6</a:t>
            </a:r>
            <a:endParaRPr sz="2400">
              <a:solidFill>
                <a:srgbClr val="E2001A"/>
              </a:solidFill>
              <a:latin typeface="Roboto"/>
              <a:ea typeface="Roboto"/>
              <a:cs typeface="Roboto"/>
              <a:sym typeface="Roboto"/>
            </a:endParaRPr>
          </a:p>
        </p:txBody>
      </p:sp>
      <p:sp>
        <p:nvSpPr>
          <p:cNvPr id="568" name="Google Shape;568;p7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9" name="Google Shape;569;p71"/>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570" name="Google Shape;570;p71"/>
          <p:cNvSpPr txBox="1"/>
          <p:nvPr>
            <p:ph idx="1" type="body"/>
          </p:nvPr>
        </p:nvSpPr>
        <p:spPr>
          <a:xfrm>
            <a:off x="548825" y="1645150"/>
            <a:ext cx="7125900" cy="33555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class </a:t>
            </a:r>
            <a:r>
              <a:rPr lang="en">
                <a:solidFill>
                  <a:schemeClr val="dk1"/>
                </a:solidFill>
                <a:latin typeface="Roboto"/>
                <a:ea typeface="Roboto"/>
                <a:cs typeface="Roboto"/>
                <a:sym typeface="Roboto"/>
              </a:rPr>
              <a:t>Article</a:t>
            </a: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           constructor</a:t>
            </a:r>
            <a:r>
              <a:rPr lang="en">
                <a:solidFill>
                  <a:schemeClr val="dk1"/>
                </a:solidFill>
                <a:latin typeface="Roboto"/>
                <a:ea typeface="Roboto"/>
                <a:cs typeface="Roboto"/>
                <a:sym typeface="Roboto"/>
              </a:rPr>
              <a:t>(id,designation,reference,prixHT){</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	  this.id=id;</a:t>
            </a: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           this.designation=designation</a:t>
            </a: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           this.reference=reference</a:t>
            </a: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           this.prixHT=prixHT</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0" lvl="0" marL="0" rtl="0" algn="l">
              <a:spcBef>
                <a:spcPts val="600"/>
              </a:spcBef>
              <a:spcAft>
                <a:spcPts val="0"/>
              </a:spcAft>
              <a:buNone/>
            </a:pPr>
            <a:r>
              <a:rPr lang="en">
                <a:solidFill>
                  <a:schemeClr val="dk1"/>
                </a:solidFill>
                <a:latin typeface="Roboto"/>
                <a:ea typeface="Roboto"/>
                <a:cs typeface="Roboto"/>
                <a:sym typeface="Roboto"/>
              </a:rPr>
              <a:t>           </a:t>
            </a:r>
            <a:r>
              <a:rPr lang="en">
                <a:solidFill>
                  <a:schemeClr val="dk1"/>
                </a:solidFill>
                <a:latin typeface="Roboto"/>
                <a:ea typeface="Roboto"/>
                <a:cs typeface="Roboto"/>
                <a:sym typeface="Roboto"/>
              </a:rPr>
              <a:t>calculerPrixTT(){...}</a:t>
            </a: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spcBef>
                <a:spcPts val="60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74" name="Shape 574"/>
        <p:cNvGrpSpPr/>
        <p:nvPr/>
      </p:nvGrpSpPr>
      <p:grpSpPr>
        <a:xfrm>
          <a:off x="0" y="0"/>
          <a:ext cx="0" cy="0"/>
          <a:chOff x="0" y="0"/>
          <a:chExt cx="0" cy="0"/>
        </a:xfrm>
      </p:grpSpPr>
      <p:sp>
        <p:nvSpPr>
          <p:cNvPr id="575" name="Google Shape;575;p72"/>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a:t>
            </a:r>
            <a:r>
              <a:rPr lang="en" sz="2400">
                <a:solidFill>
                  <a:srgbClr val="434343"/>
                </a:solidFill>
                <a:latin typeface="Roboto"/>
                <a:ea typeface="Roboto"/>
                <a:cs typeface="Roboto"/>
                <a:sym typeface="Roboto"/>
              </a:rPr>
              <a:t> 13</a:t>
            </a:r>
            <a:endParaRPr sz="2400">
              <a:solidFill>
                <a:srgbClr val="E2001A"/>
              </a:solidFill>
              <a:latin typeface="Roboto"/>
              <a:ea typeface="Roboto"/>
              <a:cs typeface="Roboto"/>
              <a:sym typeface="Roboto"/>
            </a:endParaRPr>
          </a:p>
        </p:txBody>
      </p:sp>
      <p:sp>
        <p:nvSpPr>
          <p:cNvPr id="576" name="Google Shape;576;p7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7" name="Google Shape;577;p72"/>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578" name="Google Shape;578;p72"/>
          <p:cNvSpPr txBox="1"/>
          <p:nvPr>
            <p:ph idx="1" type="body"/>
          </p:nvPr>
        </p:nvSpPr>
        <p:spPr>
          <a:xfrm>
            <a:off x="548825" y="1492750"/>
            <a:ext cx="6685200" cy="34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Écrire</a:t>
            </a:r>
            <a:r>
              <a:rPr lang="en" sz="1500">
                <a:solidFill>
                  <a:schemeClr val="dk1"/>
                </a:solidFill>
                <a:latin typeface="Roboto"/>
                <a:ea typeface="Roboto"/>
                <a:cs typeface="Roboto"/>
                <a:sym typeface="Roboto"/>
              </a:rPr>
              <a:t> un programme JavaScript qui permet à l’utilisateur d’inscrire des étudiants dans une formation professionnelle.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Les informations à stocker sur les étudiants sont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Nom</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Prénom</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Age</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Genre</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Pays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Option</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9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14" name="Shape 114"/>
        <p:cNvGrpSpPr/>
        <p:nvPr/>
      </p:nvGrpSpPr>
      <p:grpSpPr>
        <a:xfrm>
          <a:off x="0" y="0"/>
          <a:ext cx="0" cy="0"/>
          <a:chOff x="0" y="0"/>
          <a:chExt cx="0" cy="0"/>
        </a:xfrm>
      </p:grpSpPr>
      <p:sp>
        <p:nvSpPr>
          <p:cNvPr id="115" name="Google Shape;115;p19"/>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Introduction HTML</a:t>
            </a:r>
            <a:endParaRPr sz="2400">
              <a:solidFill>
                <a:srgbClr val="E2001A"/>
              </a:solidFill>
              <a:latin typeface="Roboto"/>
              <a:ea typeface="Roboto"/>
              <a:cs typeface="Roboto"/>
              <a:sym typeface="Roboto"/>
            </a:endParaRPr>
          </a:p>
        </p:txBody>
      </p:sp>
      <p:sp>
        <p:nvSpPr>
          <p:cNvPr id="116" name="Google Shape;116;p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7" name="Google Shape;117;p19"/>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18" name="Google Shape;118;p19"/>
          <p:cNvSpPr txBox="1"/>
          <p:nvPr>
            <p:ph idx="1" type="body"/>
          </p:nvPr>
        </p:nvSpPr>
        <p:spPr>
          <a:xfrm>
            <a:off x="407175" y="1429750"/>
            <a:ext cx="7243800" cy="35745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434343"/>
              </a:buClr>
              <a:buSzPts val="1500"/>
              <a:buFont typeface="Roboto"/>
              <a:buChar char="▸"/>
            </a:pPr>
            <a:r>
              <a:rPr b="1" lang="en" sz="1800">
                <a:solidFill>
                  <a:srgbClr val="2A2A2A"/>
                </a:solidFill>
                <a:latin typeface="Raleway"/>
                <a:ea typeface="Raleway"/>
                <a:cs typeface="Raleway"/>
                <a:sym typeface="Raleway"/>
              </a:rPr>
              <a:t>HTML1</a:t>
            </a:r>
            <a:r>
              <a:rPr lang="en" sz="1800">
                <a:solidFill>
                  <a:srgbClr val="2A2A2A"/>
                </a:solidFill>
                <a:latin typeface="Raleway"/>
                <a:ea typeface="Raleway"/>
                <a:cs typeface="Raleway"/>
                <a:sym typeface="Raleway"/>
              </a:rPr>
              <a:t>: Naissance du HTML, crée par Tim Berners-Lee en 1991</a:t>
            </a:r>
            <a:endParaRPr sz="1800">
              <a:solidFill>
                <a:srgbClr val="2A2A2A"/>
              </a:solidFill>
              <a:latin typeface="Raleway"/>
              <a:ea typeface="Raleway"/>
              <a:cs typeface="Raleway"/>
              <a:sym typeface="Raleway"/>
            </a:endParaRPr>
          </a:p>
          <a:p>
            <a:pPr indent="0" lvl="0" marL="457200" rtl="0" algn="l">
              <a:lnSpc>
                <a:spcPct val="115000"/>
              </a:lnSpc>
              <a:spcBef>
                <a:spcPts val="0"/>
              </a:spcBef>
              <a:spcAft>
                <a:spcPts val="0"/>
              </a:spcAft>
              <a:buNone/>
            </a:pPr>
            <a:r>
              <a:t/>
            </a:r>
            <a:endParaRPr sz="1800">
              <a:solidFill>
                <a:srgbClr val="2A2A2A"/>
              </a:solidFill>
              <a:latin typeface="Raleway"/>
              <a:ea typeface="Raleway"/>
              <a:cs typeface="Raleway"/>
              <a:sym typeface="Raleway"/>
            </a:endParaRPr>
          </a:p>
          <a:p>
            <a:pPr indent="-323850" lvl="0" marL="457200" rtl="0" algn="l">
              <a:lnSpc>
                <a:spcPct val="115000"/>
              </a:lnSpc>
              <a:spcBef>
                <a:spcPts val="0"/>
              </a:spcBef>
              <a:spcAft>
                <a:spcPts val="0"/>
              </a:spcAft>
              <a:buClr>
                <a:srgbClr val="434343"/>
              </a:buClr>
              <a:buSzPts val="1500"/>
              <a:buFont typeface="Roboto"/>
              <a:buChar char="▸"/>
            </a:pPr>
            <a:r>
              <a:rPr b="1" lang="en" sz="1800">
                <a:solidFill>
                  <a:srgbClr val="2A2A2A"/>
                </a:solidFill>
                <a:latin typeface="Raleway"/>
                <a:ea typeface="Raleway"/>
                <a:cs typeface="Raleway"/>
                <a:sym typeface="Raleway"/>
              </a:rPr>
              <a:t>HTML2</a:t>
            </a:r>
            <a:r>
              <a:rPr lang="en" sz="1800">
                <a:solidFill>
                  <a:srgbClr val="2A2A2A"/>
                </a:solidFill>
                <a:latin typeface="Raleway"/>
                <a:ea typeface="Raleway"/>
                <a:cs typeface="Raleway"/>
                <a:sym typeface="Raleway"/>
              </a:rPr>
              <a:t>: (1994) =&gt; Nouveautés mineures.</a:t>
            </a:r>
            <a:endParaRPr sz="1800">
              <a:solidFill>
                <a:srgbClr val="2A2A2A"/>
              </a:solidFill>
              <a:latin typeface="Raleway"/>
              <a:ea typeface="Raleway"/>
              <a:cs typeface="Raleway"/>
              <a:sym typeface="Raleway"/>
            </a:endParaRPr>
          </a:p>
          <a:p>
            <a:pPr indent="-323850" lvl="0" marL="457200" rtl="0" algn="l">
              <a:lnSpc>
                <a:spcPct val="115000"/>
              </a:lnSpc>
              <a:spcBef>
                <a:spcPts val="0"/>
              </a:spcBef>
              <a:spcAft>
                <a:spcPts val="0"/>
              </a:spcAft>
              <a:buClr>
                <a:srgbClr val="434343"/>
              </a:buClr>
              <a:buSzPts val="1500"/>
              <a:buFont typeface="Roboto"/>
              <a:buChar char="▸"/>
            </a:pPr>
            <a:r>
              <a:rPr b="1" lang="en" sz="1800">
                <a:solidFill>
                  <a:srgbClr val="2A2A2A"/>
                </a:solidFill>
                <a:latin typeface="Raleway"/>
                <a:ea typeface="Raleway"/>
                <a:cs typeface="Raleway"/>
                <a:sym typeface="Raleway"/>
              </a:rPr>
              <a:t>HTML3</a:t>
            </a:r>
            <a:r>
              <a:rPr lang="en" sz="1800">
                <a:solidFill>
                  <a:srgbClr val="2A2A2A"/>
                </a:solidFill>
                <a:latin typeface="Raleway"/>
                <a:ea typeface="Raleway"/>
                <a:cs typeface="Raleway"/>
                <a:sym typeface="Raleway"/>
              </a:rPr>
              <a:t>: (1996) =&gt; Tableaux, Scripts, positionnements…</a:t>
            </a:r>
            <a:endParaRPr sz="1800">
              <a:solidFill>
                <a:srgbClr val="2A2A2A"/>
              </a:solidFill>
              <a:latin typeface="Raleway"/>
              <a:ea typeface="Raleway"/>
              <a:cs typeface="Raleway"/>
              <a:sym typeface="Raleway"/>
            </a:endParaRPr>
          </a:p>
          <a:p>
            <a:pPr indent="-323850" lvl="0" marL="457200" rtl="0" algn="l">
              <a:lnSpc>
                <a:spcPct val="115000"/>
              </a:lnSpc>
              <a:spcBef>
                <a:spcPts val="0"/>
              </a:spcBef>
              <a:spcAft>
                <a:spcPts val="0"/>
              </a:spcAft>
              <a:buClr>
                <a:srgbClr val="434343"/>
              </a:buClr>
              <a:buSzPts val="1500"/>
              <a:buFont typeface="Roboto"/>
              <a:buChar char="▸"/>
            </a:pPr>
            <a:r>
              <a:rPr b="1" lang="en" sz="1800">
                <a:solidFill>
                  <a:srgbClr val="2A2A2A"/>
                </a:solidFill>
                <a:latin typeface="Raleway"/>
                <a:ea typeface="Raleway"/>
                <a:cs typeface="Raleway"/>
                <a:sym typeface="Raleway"/>
              </a:rPr>
              <a:t>HTML4</a:t>
            </a:r>
            <a:r>
              <a:rPr lang="en" sz="1800">
                <a:solidFill>
                  <a:srgbClr val="2A2A2A"/>
                </a:solidFill>
                <a:latin typeface="Raleway"/>
                <a:ea typeface="Raleway"/>
                <a:cs typeface="Raleway"/>
                <a:sym typeface="Raleway"/>
              </a:rPr>
              <a:t>: (1998) =&gt; Tableaux complexes, formulaires, dissociation des style (CSS).</a:t>
            </a:r>
            <a:endParaRPr sz="1800">
              <a:solidFill>
                <a:srgbClr val="2A2A2A"/>
              </a:solidFill>
              <a:latin typeface="Raleway"/>
              <a:ea typeface="Raleway"/>
              <a:cs typeface="Raleway"/>
              <a:sym typeface="Raleway"/>
            </a:endParaRPr>
          </a:p>
          <a:p>
            <a:pPr indent="0" lvl="0" marL="457200" rtl="0" algn="l">
              <a:lnSpc>
                <a:spcPct val="115000"/>
              </a:lnSpc>
              <a:spcBef>
                <a:spcPts val="0"/>
              </a:spcBef>
              <a:spcAft>
                <a:spcPts val="0"/>
              </a:spcAft>
              <a:buNone/>
            </a:pPr>
            <a:r>
              <a:t/>
            </a:r>
            <a:endParaRPr sz="1800">
              <a:solidFill>
                <a:srgbClr val="2A2A2A"/>
              </a:solidFill>
              <a:latin typeface="Raleway"/>
              <a:ea typeface="Raleway"/>
              <a:cs typeface="Raleway"/>
              <a:sym typeface="Raleway"/>
            </a:endParaRPr>
          </a:p>
          <a:p>
            <a:pPr indent="-323850" lvl="0" marL="457200" rtl="0" algn="l">
              <a:lnSpc>
                <a:spcPct val="115000"/>
              </a:lnSpc>
              <a:spcBef>
                <a:spcPts val="0"/>
              </a:spcBef>
              <a:spcAft>
                <a:spcPts val="0"/>
              </a:spcAft>
              <a:buClr>
                <a:srgbClr val="434343"/>
              </a:buClr>
              <a:buSzPts val="1500"/>
              <a:buFont typeface="Roboto"/>
              <a:buChar char="▸"/>
            </a:pPr>
            <a:r>
              <a:rPr b="1" lang="en" sz="1800">
                <a:solidFill>
                  <a:srgbClr val="2A2A2A"/>
                </a:solidFill>
                <a:latin typeface="Raleway"/>
                <a:ea typeface="Raleway"/>
                <a:cs typeface="Raleway"/>
                <a:sym typeface="Raleway"/>
              </a:rPr>
              <a:t>HTML5</a:t>
            </a:r>
            <a:r>
              <a:rPr lang="en" sz="1800">
                <a:solidFill>
                  <a:srgbClr val="2A2A2A"/>
                </a:solidFill>
                <a:latin typeface="Raleway"/>
                <a:ea typeface="Raleway"/>
                <a:cs typeface="Raleway"/>
                <a:sym typeface="Raleway"/>
              </a:rPr>
              <a:t>: (2014) Version actuelle =&gt; Simplification, nouveautés ++</a:t>
            </a:r>
            <a:endParaRPr sz="1800">
              <a:solidFill>
                <a:srgbClr val="2A2A2A"/>
              </a:solidFill>
              <a:latin typeface="Raleway"/>
              <a:ea typeface="Raleway"/>
              <a:cs typeface="Raleway"/>
              <a:sym typeface="Raleway"/>
            </a:endParaRPr>
          </a:p>
          <a:p>
            <a:pPr indent="0" lvl="0" marL="0" rtl="0" algn="l">
              <a:spcBef>
                <a:spcPts val="600"/>
              </a:spcBef>
              <a:spcAft>
                <a:spcPts val="0"/>
              </a:spcAft>
              <a:buNone/>
            </a:pPr>
            <a:r>
              <a:t/>
            </a:r>
            <a:endParaRPr sz="1500">
              <a:solidFill>
                <a:srgbClr val="434343"/>
              </a:solidFill>
              <a:latin typeface="Roboto"/>
              <a:ea typeface="Roboto"/>
              <a:cs typeface="Roboto"/>
              <a:sym typeface="Roboto"/>
            </a:endParaRPr>
          </a:p>
          <a:p>
            <a:pPr indent="0" lvl="0" marL="457200" rtl="0" algn="l">
              <a:spcBef>
                <a:spcPts val="600"/>
              </a:spcBef>
              <a:spcAft>
                <a:spcPts val="0"/>
              </a:spcAft>
              <a:buNone/>
            </a:pPr>
            <a:r>
              <a:t/>
            </a:r>
            <a:endParaRPr sz="1800">
              <a:solidFill>
                <a:srgbClr val="434343"/>
              </a:solidFill>
              <a:latin typeface="Roboto"/>
              <a:ea typeface="Roboto"/>
              <a:cs typeface="Roboto"/>
              <a:sym typeface="Roboto"/>
            </a:endParaRPr>
          </a:p>
          <a:p>
            <a:pPr indent="0" lvl="0" marL="0" rtl="0" algn="l">
              <a:spcBef>
                <a:spcPts val="60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82" name="Shape 582"/>
        <p:cNvGrpSpPr/>
        <p:nvPr/>
      </p:nvGrpSpPr>
      <p:grpSpPr>
        <a:xfrm>
          <a:off x="0" y="0"/>
          <a:ext cx="0" cy="0"/>
          <a:chOff x="0" y="0"/>
          <a:chExt cx="0" cy="0"/>
        </a:xfrm>
      </p:grpSpPr>
      <p:sp>
        <p:nvSpPr>
          <p:cNvPr id="583" name="Google Shape;583;p73"/>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FF0000"/>
                </a:solidFill>
                <a:latin typeface="Roboto"/>
                <a:ea typeface="Roboto"/>
                <a:cs typeface="Roboto"/>
                <a:sym typeface="Roboto"/>
              </a:rPr>
              <a:t>Document </a:t>
            </a:r>
            <a:r>
              <a:rPr lang="en" sz="2400">
                <a:solidFill>
                  <a:srgbClr val="434343"/>
                </a:solidFill>
                <a:latin typeface="Roboto"/>
                <a:ea typeface="Roboto"/>
                <a:cs typeface="Roboto"/>
                <a:sym typeface="Roboto"/>
              </a:rPr>
              <a:t>et </a:t>
            </a:r>
            <a:r>
              <a:rPr lang="en" sz="2400">
                <a:solidFill>
                  <a:srgbClr val="FF0000"/>
                </a:solidFill>
                <a:latin typeface="Roboto"/>
                <a:ea typeface="Roboto"/>
                <a:cs typeface="Roboto"/>
                <a:sym typeface="Roboto"/>
              </a:rPr>
              <a:t>évents </a:t>
            </a:r>
            <a:endParaRPr sz="2400">
              <a:solidFill>
                <a:srgbClr val="FF0000"/>
              </a:solidFill>
              <a:latin typeface="Roboto"/>
              <a:ea typeface="Roboto"/>
              <a:cs typeface="Roboto"/>
              <a:sym typeface="Roboto"/>
            </a:endParaRPr>
          </a:p>
        </p:txBody>
      </p:sp>
      <p:sp>
        <p:nvSpPr>
          <p:cNvPr id="584" name="Google Shape;584;p7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5" name="Google Shape;585;p73"/>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586" name="Google Shape;586;p73"/>
          <p:cNvSpPr txBox="1"/>
          <p:nvPr>
            <p:ph idx="1" type="body"/>
          </p:nvPr>
        </p:nvSpPr>
        <p:spPr>
          <a:xfrm>
            <a:off x="548825" y="1635050"/>
            <a:ext cx="7125900" cy="332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Arial"/>
              <a:ea typeface="Arial"/>
              <a:cs typeface="Arial"/>
              <a:sym typeface="Arial"/>
            </a:endParaRPr>
          </a:p>
          <a:p>
            <a:pPr indent="-323850" lvl="0" marL="457200" rtl="0" algn="l">
              <a:spcBef>
                <a:spcPts val="0"/>
              </a:spcBef>
              <a:spcAft>
                <a:spcPts val="0"/>
              </a:spcAft>
              <a:buClr>
                <a:schemeClr val="dk1"/>
              </a:buClr>
              <a:buSzPts val="1500"/>
              <a:buFont typeface="Roboto"/>
              <a:buChar char="▸"/>
            </a:pPr>
            <a:r>
              <a:rPr lang="en" sz="1400">
                <a:solidFill>
                  <a:schemeClr val="dk1"/>
                </a:solidFill>
                <a:latin typeface="Arial"/>
                <a:ea typeface="Arial"/>
                <a:cs typeface="Arial"/>
                <a:sym typeface="Arial"/>
              </a:rPr>
              <a:t>L’interface </a:t>
            </a:r>
            <a:r>
              <a:rPr lang="en" sz="1400">
                <a:solidFill>
                  <a:srgbClr val="E2001A"/>
                </a:solidFill>
                <a:latin typeface="Arial"/>
                <a:ea typeface="Arial"/>
                <a:cs typeface="Arial"/>
                <a:sym typeface="Arial"/>
              </a:rPr>
              <a:t>Document </a:t>
            </a:r>
            <a:r>
              <a:rPr lang="en" sz="1400">
                <a:solidFill>
                  <a:schemeClr val="dk1"/>
                </a:solidFill>
                <a:latin typeface="Arial"/>
                <a:ea typeface="Arial"/>
                <a:cs typeface="Arial"/>
                <a:sym typeface="Arial"/>
              </a:rPr>
              <a:t>permet de récupérer:</a:t>
            </a:r>
            <a:endParaRPr sz="14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Roboto"/>
              <a:buChar char="▹"/>
            </a:pPr>
            <a:r>
              <a:rPr lang="en" sz="1400">
                <a:solidFill>
                  <a:schemeClr val="dk1"/>
                </a:solidFill>
                <a:latin typeface="Arial"/>
                <a:ea typeface="Arial"/>
                <a:cs typeface="Arial"/>
                <a:sym typeface="Arial"/>
              </a:rPr>
              <a:t>un élément par son id: </a:t>
            </a:r>
            <a:r>
              <a:rPr lang="en" sz="1400">
                <a:solidFill>
                  <a:srgbClr val="E2001A"/>
                </a:solidFill>
                <a:latin typeface="Arial"/>
                <a:ea typeface="Arial"/>
                <a:cs typeface="Arial"/>
                <a:sym typeface="Arial"/>
              </a:rPr>
              <a:t>document.querySelector(‘monSelecteur’);</a:t>
            </a:r>
            <a:endParaRPr sz="1400">
              <a:solidFill>
                <a:srgbClr val="E2001A"/>
              </a:solidFill>
              <a:latin typeface="Arial"/>
              <a:ea typeface="Arial"/>
              <a:cs typeface="Arial"/>
              <a:sym typeface="Arial"/>
            </a:endParaRPr>
          </a:p>
          <a:p>
            <a:pPr indent="-323850" lvl="1" marL="914400" rtl="0" algn="l">
              <a:spcBef>
                <a:spcPts val="0"/>
              </a:spcBef>
              <a:spcAft>
                <a:spcPts val="0"/>
              </a:spcAft>
              <a:buClr>
                <a:schemeClr val="dk1"/>
              </a:buClr>
              <a:buSzPts val="1500"/>
              <a:buFont typeface="Roboto"/>
              <a:buChar char="▹"/>
            </a:pPr>
            <a:r>
              <a:rPr lang="en" sz="1400">
                <a:solidFill>
                  <a:schemeClr val="dk1"/>
                </a:solidFill>
                <a:latin typeface="Arial"/>
                <a:ea typeface="Arial"/>
                <a:cs typeface="Arial"/>
                <a:sym typeface="Arial"/>
              </a:rPr>
              <a:t>la valeur d’un formulaire: </a:t>
            </a:r>
            <a:r>
              <a:rPr lang="en" sz="1400">
                <a:solidFill>
                  <a:srgbClr val="E2001A"/>
                </a:solidFill>
                <a:latin typeface="Arial"/>
                <a:ea typeface="Arial"/>
                <a:cs typeface="Arial"/>
                <a:sym typeface="Arial"/>
              </a:rPr>
              <a:t>document.querySelector(‘monSelecteur’)</a:t>
            </a:r>
            <a:r>
              <a:rPr lang="en" sz="1400">
                <a:solidFill>
                  <a:srgbClr val="E2001A"/>
                </a:solidFill>
                <a:latin typeface="Arial"/>
                <a:ea typeface="Arial"/>
                <a:cs typeface="Arial"/>
                <a:sym typeface="Arial"/>
              </a:rPr>
              <a:t>.value;</a:t>
            </a:r>
            <a:endParaRPr sz="1400">
              <a:solidFill>
                <a:srgbClr val="E2001A"/>
              </a:solidFill>
              <a:latin typeface="Arial"/>
              <a:ea typeface="Arial"/>
              <a:cs typeface="Arial"/>
              <a:sym typeface="Arial"/>
            </a:endParaRPr>
          </a:p>
          <a:p>
            <a:pPr indent="-323850" lvl="1" marL="914400" rtl="0" algn="l">
              <a:spcBef>
                <a:spcPts val="0"/>
              </a:spcBef>
              <a:spcAft>
                <a:spcPts val="0"/>
              </a:spcAft>
              <a:buClr>
                <a:schemeClr val="dk1"/>
              </a:buClr>
              <a:buSzPts val="1500"/>
              <a:buFont typeface="Roboto"/>
              <a:buChar char="▹"/>
            </a:pPr>
            <a:r>
              <a:rPr lang="en" sz="1400">
                <a:solidFill>
                  <a:schemeClr val="dk1"/>
                </a:solidFill>
                <a:latin typeface="Arial"/>
                <a:ea typeface="Arial"/>
                <a:cs typeface="Arial"/>
                <a:sym typeface="Arial"/>
              </a:rPr>
              <a:t>la valeur d’un texte: </a:t>
            </a:r>
            <a:r>
              <a:rPr lang="en" sz="1400">
                <a:solidFill>
                  <a:srgbClr val="E2001A"/>
                </a:solidFill>
                <a:latin typeface="Arial"/>
                <a:ea typeface="Arial"/>
                <a:cs typeface="Arial"/>
                <a:sym typeface="Arial"/>
              </a:rPr>
              <a:t>document.querySelector(‘monSelecteur’)</a:t>
            </a:r>
            <a:r>
              <a:rPr lang="en" sz="1400">
                <a:solidFill>
                  <a:srgbClr val="E2001A"/>
                </a:solidFill>
                <a:latin typeface="Arial"/>
                <a:ea typeface="Arial"/>
                <a:cs typeface="Arial"/>
                <a:sym typeface="Arial"/>
              </a:rPr>
              <a:t>.innerHTML;</a:t>
            </a:r>
            <a:endParaRPr sz="1400">
              <a:solidFill>
                <a:schemeClr val="dk1"/>
              </a:solidFill>
              <a:latin typeface="Arial"/>
              <a:ea typeface="Arial"/>
              <a:cs typeface="Arial"/>
              <a:sym typeface="Arial"/>
            </a:endParaRPr>
          </a:p>
          <a:p>
            <a:pPr indent="-317500" lvl="1" marL="914400" rtl="0" algn="l">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Affectation: </a:t>
            </a:r>
            <a:r>
              <a:rPr lang="en" sz="1400">
                <a:solidFill>
                  <a:srgbClr val="E2001A"/>
                </a:solidFill>
                <a:latin typeface="Arial"/>
                <a:ea typeface="Arial"/>
                <a:cs typeface="Arial"/>
                <a:sym typeface="Arial"/>
              </a:rPr>
              <a:t>document.querySelector(‘monSelecteur’)</a:t>
            </a:r>
            <a:r>
              <a:rPr lang="en" sz="1400">
                <a:solidFill>
                  <a:srgbClr val="E2001A"/>
                </a:solidFill>
                <a:latin typeface="Arial"/>
                <a:ea typeface="Arial"/>
                <a:cs typeface="Arial"/>
                <a:sym typeface="Arial"/>
              </a:rPr>
              <a:t>.innerHTML = “test”;</a:t>
            </a:r>
            <a:endParaRPr sz="1400">
              <a:solidFill>
                <a:srgbClr val="E2001A"/>
              </a:solidFill>
              <a:latin typeface="Arial"/>
              <a:ea typeface="Arial"/>
              <a:cs typeface="Arial"/>
              <a:sym typeface="Arial"/>
            </a:endParaRPr>
          </a:p>
          <a:p>
            <a:pPr indent="0" lvl="0" marL="914400" rtl="0" algn="l">
              <a:spcBef>
                <a:spcPts val="0"/>
              </a:spcBef>
              <a:spcAft>
                <a:spcPts val="0"/>
              </a:spcAft>
              <a:buNone/>
            </a:pPr>
            <a:r>
              <a:t/>
            </a:r>
            <a:endParaRPr sz="1400">
              <a:solidFill>
                <a:srgbClr val="FF0000"/>
              </a:solidFill>
              <a:latin typeface="Arial"/>
              <a:ea typeface="Arial"/>
              <a:cs typeface="Arial"/>
              <a:sym typeface="Arial"/>
            </a:endParaRPr>
          </a:p>
          <a:p>
            <a:pPr indent="-323850" lvl="0" marL="457200" rtl="0" algn="l">
              <a:spcBef>
                <a:spcPts val="0"/>
              </a:spcBef>
              <a:spcAft>
                <a:spcPts val="0"/>
              </a:spcAft>
              <a:buClr>
                <a:schemeClr val="dk1"/>
              </a:buClr>
              <a:buSzPts val="1500"/>
              <a:buFont typeface="Roboto"/>
              <a:buChar char="▸"/>
            </a:pPr>
            <a:r>
              <a:rPr lang="en" sz="1400">
                <a:solidFill>
                  <a:schemeClr val="dk1"/>
                </a:solidFill>
                <a:latin typeface="Arial"/>
                <a:ea typeface="Arial"/>
                <a:cs typeface="Arial"/>
                <a:sym typeface="Arial"/>
              </a:rPr>
              <a:t>Quelques évènements :</a:t>
            </a:r>
            <a:endParaRPr sz="1400">
              <a:solidFill>
                <a:schemeClr val="dk1"/>
              </a:solidFill>
              <a:latin typeface="Arial"/>
              <a:ea typeface="Arial"/>
              <a:cs typeface="Arial"/>
              <a:sym typeface="Arial"/>
            </a:endParaRPr>
          </a:p>
          <a:p>
            <a:pPr indent="-323850" lvl="1" marL="914400" rtl="0" algn="l">
              <a:spcBef>
                <a:spcPts val="0"/>
              </a:spcBef>
              <a:spcAft>
                <a:spcPts val="0"/>
              </a:spcAft>
              <a:buClr>
                <a:schemeClr val="dk1"/>
              </a:buClr>
              <a:buSzPts val="1500"/>
              <a:buFont typeface="Roboto"/>
              <a:buChar char="▹"/>
            </a:pPr>
            <a:r>
              <a:rPr lang="en" sz="1400">
                <a:solidFill>
                  <a:schemeClr val="dk1"/>
                </a:solidFill>
                <a:latin typeface="Arial"/>
                <a:ea typeface="Arial"/>
                <a:cs typeface="Arial"/>
                <a:sym typeface="Arial"/>
              </a:rPr>
              <a:t>Récupération du clic : </a:t>
            </a:r>
            <a:r>
              <a:rPr lang="en" sz="1400">
                <a:solidFill>
                  <a:srgbClr val="E2001A"/>
                </a:solidFill>
                <a:latin typeface="Arial"/>
                <a:ea typeface="Arial"/>
                <a:cs typeface="Arial"/>
                <a:sym typeface="Arial"/>
              </a:rPr>
              <a:t>onclick</a:t>
            </a:r>
            <a:endParaRPr sz="1400">
              <a:solidFill>
                <a:srgbClr val="E2001A"/>
              </a:solidFill>
              <a:latin typeface="Arial"/>
              <a:ea typeface="Arial"/>
              <a:cs typeface="Arial"/>
              <a:sym typeface="Arial"/>
            </a:endParaRPr>
          </a:p>
          <a:p>
            <a:pPr indent="-323850" lvl="1" marL="914400" rtl="0" algn="l">
              <a:spcBef>
                <a:spcPts val="0"/>
              </a:spcBef>
              <a:spcAft>
                <a:spcPts val="0"/>
              </a:spcAft>
              <a:buClr>
                <a:schemeClr val="dk1"/>
              </a:buClr>
              <a:buSzPts val="1500"/>
              <a:buFont typeface="Roboto"/>
              <a:buChar char="▹"/>
            </a:pPr>
            <a:r>
              <a:rPr lang="en" sz="1400">
                <a:solidFill>
                  <a:schemeClr val="dk1"/>
                </a:solidFill>
                <a:latin typeface="Arial"/>
                <a:ea typeface="Arial"/>
                <a:cs typeface="Arial"/>
                <a:sym typeface="Arial"/>
              </a:rPr>
              <a:t>Touche clavier: </a:t>
            </a:r>
            <a:r>
              <a:rPr lang="en" sz="1400">
                <a:solidFill>
                  <a:srgbClr val="E2001A"/>
                </a:solidFill>
                <a:latin typeface="Arial"/>
                <a:ea typeface="Arial"/>
                <a:cs typeface="Arial"/>
                <a:sym typeface="Arial"/>
              </a:rPr>
              <a:t>onkeypress</a:t>
            </a:r>
            <a:endParaRPr>
              <a:solidFill>
                <a:srgbClr val="E2001A"/>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90" name="Shape 590"/>
        <p:cNvGrpSpPr/>
        <p:nvPr/>
      </p:nvGrpSpPr>
      <p:grpSpPr>
        <a:xfrm>
          <a:off x="0" y="0"/>
          <a:ext cx="0" cy="0"/>
          <a:chOff x="0" y="0"/>
          <a:chExt cx="0" cy="0"/>
        </a:xfrm>
      </p:grpSpPr>
      <p:sp>
        <p:nvSpPr>
          <p:cNvPr id="591" name="Google Shape;591;p74"/>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a:t>
            </a:r>
            <a:r>
              <a:rPr lang="en" sz="2400">
                <a:solidFill>
                  <a:srgbClr val="434343"/>
                </a:solidFill>
                <a:latin typeface="Roboto"/>
                <a:ea typeface="Roboto"/>
                <a:cs typeface="Roboto"/>
                <a:sym typeface="Roboto"/>
              </a:rPr>
              <a:t> 14</a:t>
            </a:r>
            <a:endParaRPr sz="2400">
              <a:solidFill>
                <a:srgbClr val="E2001A"/>
              </a:solidFill>
              <a:latin typeface="Roboto"/>
              <a:ea typeface="Roboto"/>
              <a:cs typeface="Roboto"/>
              <a:sym typeface="Roboto"/>
            </a:endParaRPr>
          </a:p>
        </p:txBody>
      </p:sp>
      <p:sp>
        <p:nvSpPr>
          <p:cNvPr id="592" name="Google Shape;592;p7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3" name="Google Shape;593;p74"/>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594" name="Google Shape;594;p74"/>
          <p:cNvSpPr txBox="1"/>
          <p:nvPr>
            <p:ph idx="1" type="body"/>
          </p:nvPr>
        </p:nvSpPr>
        <p:spPr>
          <a:xfrm>
            <a:off x="548825" y="1492750"/>
            <a:ext cx="71259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Réaliser un programme qui permet de calculer les dimensions du cercle à partir du rayon.</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595" name="Google Shape;595;p74"/>
          <p:cNvPicPr preferRelativeResize="0"/>
          <p:nvPr/>
        </p:nvPicPr>
        <p:blipFill>
          <a:blip r:embed="rId4">
            <a:alphaModFix/>
          </a:blip>
          <a:stretch>
            <a:fillRect/>
          </a:stretch>
        </p:blipFill>
        <p:spPr>
          <a:xfrm>
            <a:off x="152400" y="2290750"/>
            <a:ext cx="7248123" cy="27003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99" name="Shape 599"/>
        <p:cNvGrpSpPr/>
        <p:nvPr/>
      </p:nvGrpSpPr>
      <p:grpSpPr>
        <a:xfrm>
          <a:off x="0" y="0"/>
          <a:ext cx="0" cy="0"/>
          <a:chOff x="0" y="0"/>
          <a:chExt cx="0" cy="0"/>
        </a:xfrm>
      </p:grpSpPr>
      <p:sp>
        <p:nvSpPr>
          <p:cNvPr id="600" name="Google Shape;600;p75"/>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Exercices</a:t>
            </a:r>
            <a:endParaRPr sz="2400">
              <a:solidFill>
                <a:srgbClr val="E2001A"/>
              </a:solidFill>
              <a:latin typeface="Roboto"/>
              <a:ea typeface="Roboto"/>
              <a:cs typeface="Roboto"/>
              <a:sym typeface="Roboto"/>
            </a:endParaRPr>
          </a:p>
        </p:txBody>
      </p:sp>
      <p:sp>
        <p:nvSpPr>
          <p:cNvPr id="601" name="Google Shape;601;p7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2" name="Google Shape;602;p75"/>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603" name="Google Shape;603;p75"/>
          <p:cNvSpPr txBox="1"/>
          <p:nvPr>
            <p:ph idx="1" type="body"/>
          </p:nvPr>
        </p:nvSpPr>
        <p:spPr>
          <a:xfrm>
            <a:off x="653025" y="1732600"/>
            <a:ext cx="7125900" cy="6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4"/>
              </a:rPr>
              <a:t>https://codesandbox.io/s/dom-events-7spj1v?file=/index.html</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07" name="Shape 607"/>
        <p:cNvGrpSpPr/>
        <p:nvPr/>
      </p:nvGrpSpPr>
      <p:grpSpPr>
        <a:xfrm>
          <a:off x="0" y="0"/>
          <a:ext cx="0" cy="0"/>
          <a:chOff x="0" y="0"/>
          <a:chExt cx="0" cy="0"/>
        </a:xfrm>
      </p:grpSpPr>
      <p:sp>
        <p:nvSpPr>
          <p:cNvPr id="608" name="Google Shape;608;p76"/>
          <p:cNvSpPr txBox="1"/>
          <p:nvPr>
            <p:ph idx="4294967295" type="ctrTitle"/>
          </p:nvPr>
        </p:nvSpPr>
        <p:spPr>
          <a:xfrm>
            <a:off x="2693175" y="1968800"/>
            <a:ext cx="4216500" cy="15699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7200">
                <a:solidFill>
                  <a:srgbClr val="FFFFFF"/>
                </a:solidFill>
                <a:latin typeface="Roboto"/>
                <a:ea typeface="Roboto"/>
                <a:cs typeface="Roboto"/>
                <a:sym typeface="Roboto"/>
              </a:rPr>
              <a:t>THE END</a:t>
            </a:r>
            <a:r>
              <a:rPr lang="en" sz="7200">
                <a:solidFill>
                  <a:srgbClr val="FFFFFF"/>
                </a:solidFill>
                <a:latin typeface="Roboto"/>
                <a:ea typeface="Roboto"/>
                <a:cs typeface="Roboto"/>
                <a:sym typeface="Roboto"/>
              </a:rPr>
              <a:t>.</a:t>
            </a:r>
            <a:endParaRPr sz="7200">
              <a:solidFill>
                <a:srgbClr val="FFFFFF"/>
              </a:solidFill>
              <a:latin typeface="Roboto"/>
              <a:ea typeface="Roboto"/>
              <a:cs typeface="Roboto"/>
              <a:sym typeface="Roboto"/>
            </a:endParaRPr>
          </a:p>
          <a:p>
            <a:pPr indent="0" lvl="0" marL="0" rtl="0" algn="l">
              <a:spcBef>
                <a:spcPts val="0"/>
              </a:spcBef>
              <a:spcAft>
                <a:spcPts val="0"/>
              </a:spcAft>
              <a:buNone/>
            </a:pPr>
            <a:r>
              <a:t/>
            </a:r>
            <a:endParaRPr b="0" sz="1800">
              <a:solidFill>
                <a:srgbClr val="FFFFFF"/>
              </a:solidFill>
              <a:latin typeface="Roboto"/>
              <a:ea typeface="Roboto"/>
              <a:cs typeface="Roboto"/>
              <a:sym typeface="Roboto"/>
            </a:endParaRPr>
          </a:p>
        </p:txBody>
      </p:sp>
      <p:sp>
        <p:nvSpPr>
          <p:cNvPr id="609" name="Google Shape;609;p7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0" name="Google Shape;610;p76"/>
          <p:cNvPicPr preferRelativeResize="0"/>
          <p:nvPr/>
        </p:nvPicPr>
        <p:blipFill>
          <a:blip r:embed="rId3">
            <a:alphaModFix/>
          </a:blip>
          <a:stretch>
            <a:fillRect/>
          </a:stretch>
        </p:blipFill>
        <p:spPr>
          <a:xfrm>
            <a:off x="287900" y="392700"/>
            <a:ext cx="1203550" cy="120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22" name="Shape 122"/>
        <p:cNvGrpSpPr/>
        <p:nvPr/>
      </p:nvGrpSpPr>
      <p:grpSpPr>
        <a:xfrm>
          <a:off x="0" y="0"/>
          <a:ext cx="0" cy="0"/>
          <a:chOff x="0" y="0"/>
          <a:chExt cx="0" cy="0"/>
        </a:xfrm>
      </p:grpSpPr>
      <p:sp>
        <p:nvSpPr>
          <p:cNvPr id="123" name="Google Shape;123;p20"/>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Les </a:t>
            </a:r>
            <a:r>
              <a:rPr lang="en" sz="2400">
                <a:solidFill>
                  <a:srgbClr val="E2001A"/>
                </a:solidFill>
                <a:latin typeface="Roboto"/>
                <a:ea typeface="Roboto"/>
                <a:cs typeface="Roboto"/>
                <a:sym typeface="Roboto"/>
              </a:rPr>
              <a:t>bases </a:t>
            </a:r>
            <a:r>
              <a:rPr lang="en" sz="2400">
                <a:solidFill>
                  <a:srgbClr val="434343"/>
                </a:solidFill>
                <a:latin typeface="Roboto"/>
                <a:ea typeface="Roboto"/>
                <a:cs typeface="Roboto"/>
                <a:sym typeface="Roboto"/>
              </a:rPr>
              <a:t>du HTML</a:t>
            </a:r>
            <a:endParaRPr sz="2400">
              <a:solidFill>
                <a:srgbClr val="E2001A"/>
              </a:solidFill>
              <a:latin typeface="Roboto"/>
              <a:ea typeface="Roboto"/>
              <a:cs typeface="Roboto"/>
              <a:sym typeface="Roboto"/>
            </a:endParaRPr>
          </a:p>
        </p:txBody>
      </p:sp>
      <p:sp>
        <p:nvSpPr>
          <p:cNvPr id="124" name="Google Shape;124;p2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5" name="Google Shape;125;p20"/>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26" name="Google Shape;126;p20"/>
          <p:cNvSpPr txBox="1"/>
          <p:nvPr>
            <p:ph idx="1" type="body"/>
          </p:nvPr>
        </p:nvSpPr>
        <p:spPr>
          <a:xfrm>
            <a:off x="407175" y="1173075"/>
            <a:ext cx="7125900" cy="39705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HTML est un langage de </a:t>
            </a:r>
            <a:r>
              <a:rPr lang="en" sz="1500">
                <a:solidFill>
                  <a:srgbClr val="E2001A"/>
                </a:solidFill>
                <a:latin typeface="Roboto"/>
                <a:ea typeface="Roboto"/>
                <a:cs typeface="Roboto"/>
                <a:sym typeface="Roboto"/>
              </a:rPr>
              <a:t>balise</a:t>
            </a:r>
            <a:r>
              <a:rPr lang="en" sz="1500">
                <a:solidFill>
                  <a:srgbClr val="000000"/>
                </a:solidFill>
                <a:latin typeface="Roboto"/>
                <a:ea typeface="Roboto"/>
                <a:cs typeface="Roboto"/>
                <a:sym typeface="Roboto"/>
              </a:rPr>
              <a:t>.</a:t>
            </a:r>
            <a:endParaRPr sz="1500">
              <a:solidFill>
                <a:srgbClr val="000000"/>
              </a:solidFill>
              <a:latin typeface="Roboto"/>
              <a:ea typeface="Roboto"/>
              <a:cs typeface="Roboto"/>
              <a:sym typeface="Roboto"/>
            </a:endParaRPr>
          </a:p>
          <a:p>
            <a:pPr indent="0" lvl="0" marL="457200" rtl="0" algn="l">
              <a:spcBef>
                <a:spcPts val="600"/>
              </a:spcBef>
              <a:spcAft>
                <a:spcPts val="0"/>
              </a:spcAft>
              <a:buNone/>
            </a:pPr>
            <a:r>
              <a:t/>
            </a:r>
            <a:endParaRPr sz="1000">
              <a:solidFill>
                <a:srgbClr val="000000"/>
              </a:solidFill>
              <a:latin typeface="Roboto"/>
              <a:ea typeface="Roboto"/>
              <a:cs typeface="Roboto"/>
              <a:sym typeface="Roboto"/>
            </a:endParaRPr>
          </a:p>
          <a:p>
            <a:pPr indent="-323850" lvl="0" marL="457200" rtl="0" algn="l">
              <a:spcBef>
                <a:spcPts val="60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Une balise permet d’indiquer la </a:t>
            </a:r>
            <a:r>
              <a:rPr lang="en" sz="1500">
                <a:solidFill>
                  <a:srgbClr val="E2001A"/>
                </a:solidFill>
                <a:latin typeface="Roboto"/>
                <a:ea typeface="Roboto"/>
                <a:cs typeface="Roboto"/>
                <a:sym typeface="Roboto"/>
              </a:rPr>
              <a:t>nature </a:t>
            </a:r>
            <a:r>
              <a:rPr lang="en" sz="1500">
                <a:solidFill>
                  <a:srgbClr val="434343"/>
                </a:solidFill>
                <a:latin typeface="Roboto"/>
                <a:ea typeface="Roboto"/>
                <a:cs typeface="Roboto"/>
                <a:sym typeface="Roboto"/>
              </a:rPr>
              <a:t>du texte.</a:t>
            </a:r>
            <a:endParaRPr sz="1500">
              <a:solidFill>
                <a:srgbClr val="434343"/>
              </a:solidFill>
              <a:latin typeface="Roboto"/>
              <a:ea typeface="Roboto"/>
              <a:cs typeface="Roboto"/>
              <a:sym typeface="Roboto"/>
            </a:endParaRPr>
          </a:p>
          <a:p>
            <a:pPr indent="0" lvl="0" marL="457200" rtl="0" algn="l">
              <a:spcBef>
                <a:spcPts val="600"/>
              </a:spcBef>
              <a:spcAft>
                <a:spcPts val="0"/>
              </a:spcAft>
              <a:buNone/>
            </a:pPr>
            <a:r>
              <a:t/>
            </a:r>
            <a:endParaRPr sz="1000">
              <a:solidFill>
                <a:srgbClr val="434343"/>
              </a:solidFill>
              <a:latin typeface="Roboto"/>
              <a:ea typeface="Roboto"/>
              <a:cs typeface="Roboto"/>
              <a:sym typeface="Roboto"/>
            </a:endParaRPr>
          </a:p>
          <a:p>
            <a:pPr indent="-323850" lvl="0" marL="457200" rtl="0" algn="l">
              <a:spcBef>
                <a:spcPts val="60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La syntaxe pour utiliser une balise est la suivante:</a:t>
            </a:r>
            <a:endParaRPr sz="1500">
              <a:solidFill>
                <a:srgbClr val="434343"/>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E2001A"/>
                </a:solidFill>
                <a:latin typeface="Roboto"/>
                <a:ea typeface="Roboto"/>
                <a:cs typeface="Roboto"/>
                <a:sym typeface="Roboto"/>
              </a:rPr>
              <a:t>&lt;balise_name&gt; &lt;/balise_name&gt; </a:t>
            </a:r>
            <a:r>
              <a:rPr lang="en" sz="1500">
                <a:solidFill>
                  <a:srgbClr val="434343"/>
                </a:solidFill>
                <a:latin typeface="Roboto"/>
                <a:ea typeface="Roboto"/>
                <a:cs typeface="Roboto"/>
                <a:sym typeface="Roboto"/>
              </a:rPr>
              <a:t> ou </a:t>
            </a:r>
            <a:r>
              <a:rPr lang="en" sz="1500">
                <a:solidFill>
                  <a:srgbClr val="E2001A"/>
                </a:solidFill>
                <a:latin typeface="Roboto"/>
                <a:ea typeface="Roboto"/>
                <a:cs typeface="Roboto"/>
                <a:sym typeface="Roboto"/>
              </a:rPr>
              <a:t>&lt;balise_name /&gt;</a:t>
            </a:r>
            <a:endParaRPr sz="1500">
              <a:solidFill>
                <a:srgbClr val="E2001A"/>
              </a:solidFill>
              <a:latin typeface="Roboto"/>
              <a:ea typeface="Roboto"/>
              <a:cs typeface="Roboto"/>
              <a:sym typeface="Roboto"/>
            </a:endParaRPr>
          </a:p>
          <a:p>
            <a:pPr indent="0" lvl="0" marL="914400" rtl="0" algn="l">
              <a:spcBef>
                <a:spcPts val="600"/>
              </a:spcBef>
              <a:spcAft>
                <a:spcPts val="0"/>
              </a:spcAft>
              <a:buNone/>
            </a:pPr>
            <a:r>
              <a:t/>
            </a:r>
            <a:endParaRPr sz="1000">
              <a:solidFill>
                <a:srgbClr val="E2001A"/>
              </a:solidFill>
              <a:latin typeface="Roboto"/>
              <a:ea typeface="Roboto"/>
              <a:cs typeface="Roboto"/>
              <a:sym typeface="Roboto"/>
            </a:endParaRPr>
          </a:p>
          <a:p>
            <a:pPr indent="-323850" lvl="0" marL="457200" rtl="0" algn="l">
              <a:spcBef>
                <a:spcPts val="60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La syntaxe pour déclarer une page html est divisée en 4 items:</a:t>
            </a:r>
            <a:endParaRPr sz="1500">
              <a:solidFill>
                <a:srgbClr val="000000"/>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E2001A"/>
                </a:solidFill>
                <a:latin typeface="Roboto"/>
                <a:ea typeface="Roboto"/>
                <a:cs typeface="Roboto"/>
                <a:sym typeface="Roboto"/>
              </a:rPr>
              <a:t>&lt;!DOCTYPE html&gt;</a:t>
            </a:r>
            <a:endParaRPr sz="1500">
              <a:solidFill>
                <a:srgbClr val="000000"/>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E2001A"/>
                </a:solidFill>
                <a:latin typeface="Roboto"/>
                <a:ea typeface="Roboto"/>
                <a:cs typeface="Roboto"/>
                <a:sym typeface="Roboto"/>
              </a:rPr>
              <a:t>&lt;html&gt; &lt;/html&gt;</a:t>
            </a:r>
            <a:endParaRPr sz="1500">
              <a:solidFill>
                <a:srgbClr val="000000"/>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E2001A"/>
                </a:solidFill>
                <a:latin typeface="Roboto"/>
                <a:ea typeface="Roboto"/>
                <a:cs typeface="Roboto"/>
                <a:sym typeface="Roboto"/>
              </a:rPr>
              <a:t>&lt;head&gt; &lt;/head&gt;</a:t>
            </a:r>
            <a:endParaRPr sz="1500">
              <a:solidFill>
                <a:srgbClr val="000000"/>
              </a:solidFill>
              <a:latin typeface="Roboto"/>
              <a:ea typeface="Roboto"/>
              <a:cs typeface="Roboto"/>
              <a:sym typeface="Roboto"/>
            </a:endParaRPr>
          </a:p>
          <a:p>
            <a:pPr indent="-323850" lvl="1" marL="914400" rtl="0" algn="l">
              <a:spcBef>
                <a:spcPts val="0"/>
              </a:spcBef>
              <a:spcAft>
                <a:spcPts val="0"/>
              </a:spcAft>
              <a:buClr>
                <a:srgbClr val="000000"/>
              </a:buClr>
              <a:buSzPts val="1500"/>
              <a:buFont typeface="Roboto"/>
              <a:buChar char="▹"/>
            </a:pPr>
            <a:r>
              <a:rPr lang="en" sz="1500">
                <a:solidFill>
                  <a:srgbClr val="E2001A"/>
                </a:solidFill>
                <a:latin typeface="Roboto"/>
                <a:ea typeface="Roboto"/>
                <a:cs typeface="Roboto"/>
                <a:sym typeface="Roboto"/>
              </a:rPr>
              <a:t>&lt;body&gt; &lt;/body&gt;</a:t>
            </a:r>
            <a:endParaRPr sz="1500">
              <a:solidFill>
                <a:srgbClr val="E2001A"/>
              </a:solidFill>
              <a:latin typeface="Roboto"/>
              <a:ea typeface="Roboto"/>
              <a:cs typeface="Roboto"/>
              <a:sym typeface="Roboto"/>
            </a:endParaRPr>
          </a:p>
          <a:p>
            <a:pPr indent="0" lvl="0" marL="914400" rtl="0" algn="l">
              <a:spcBef>
                <a:spcPts val="600"/>
              </a:spcBef>
              <a:spcAft>
                <a:spcPts val="0"/>
              </a:spcAft>
              <a:buNone/>
            </a:pPr>
            <a:r>
              <a:t/>
            </a:r>
            <a:endParaRPr sz="1000">
              <a:solidFill>
                <a:srgbClr val="E2001A"/>
              </a:solidFill>
              <a:latin typeface="Roboto"/>
              <a:ea typeface="Roboto"/>
              <a:cs typeface="Roboto"/>
              <a:sym typeface="Roboto"/>
            </a:endParaRPr>
          </a:p>
          <a:p>
            <a:pPr indent="-323850" lvl="0" marL="457200" rtl="0" algn="l">
              <a:spcBef>
                <a:spcPts val="60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L’ajout de commentaire en HTML se fait de la manière suivante : </a:t>
            </a:r>
            <a:endParaRPr sz="1800">
              <a:solidFill>
                <a:srgbClr val="000000"/>
              </a:solidFill>
              <a:latin typeface="Roboto"/>
              <a:ea typeface="Roboto"/>
              <a:cs typeface="Roboto"/>
              <a:sym typeface="Roboto"/>
            </a:endParaRPr>
          </a:p>
          <a:p>
            <a:pPr indent="-342900" lvl="1" marL="914400" rtl="0" algn="l">
              <a:spcBef>
                <a:spcPts val="0"/>
              </a:spcBef>
              <a:spcAft>
                <a:spcPts val="0"/>
              </a:spcAft>
              <a:buClr>
                <a:srgbClr val="000000"/>
              </a:buClr>
              <a:buSzPts val="1800"/>
              <a:buFont typeface="Roboto"/>
              <a:buChar char="▹"/>
            </a:pPr>
            <a:r>
              <a:rPr lang="en" sz="1500">
                <a:solidFill>
                  <a:srgbClr val="E2001A"/>
                </a:solidFill>
                <a:latin typeface="Roboto"/>
                <a:ea typeface="Roboto"/>
                <a:cs typeface="Roboto"/>
                <a:sym typeface="Roboto"/>
              </a:rPr>
              <a:t>&lt;!-- Mon commentaire --&gt;</a:t>
            </a:r>
            <a:endParaRPr sz="1800">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30" name="Shape 130"/>
        <p:cNvGrpSpPr/>
        <p:nvPr/>
      </p:nvGrpSpPr>
      <p:grpSpPr>
        <a:xfrm>
          <a:off x="0" y="0"/>
          <a:ext cx="0" cy="0"/>
          <a:chOff x="0" y="0"/>
          <a:chExt cx="0" cy="0"/>
        </a:xfrm>
      </p:grpSpPr>
      <p:sp>
        <p:nvSpPr>
          <p:cNvPr id="131" name="Google Shape;131;p21"/>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Les </a:t>
            </a:r>
            <a:r>
              <a:rPr lang="en" sz="2400">
                <a:solidFill>
                  <a:srgbClr val="E2001A"/>
                </a:solidFill>
                <a:latin typeface="Roboto"/>
                <a:ea typeface="Roboto"/>
                <a:cs typeface="Roboto"/>
                <a:sym typeface="Roboto"/>
              </a:rPr>
              <a:t>balises</a:t>
            </a:r>
            <a:endParaRPr sz="2400">
              <a:solidFill>
                <a:srgbClr val="E2001A"/>
              </a:solidFill>
              <a:latin typeface="Roboto"/>
              <a:ea typeface="Roboto"/>
              <a:cs typeface="Roboto"/>
              <a:sym typeface="Roboto"/>
            </a:endParaRPr>
          </a:p>
        </p:txBody>
      </p:sp>
      <p:sp>
        <p:nvSpPr>
          <p:cNvPr id="132" name="Google Shape;132;p21"/>
          <p:cNvSpPr txBox="1"/>
          <p:nvPr/>
        </p:nvSpPr>
        <p:spPr>
          <a:xfrm>
            <a:off x="782225" y="1163475"/>
            <a:ext cx="6389100" cy="1076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100">
              <a:solidFill>
                <a:srgbClr val="434343"/>
              </a:solidFill>
              <a:latin typeface="Karla"/>
              <a:ea typeface="Karla"/>
              <a:cs typeface="Karla"/>
              <a:sym typeface="Karla"/>
            </a:endParaRPr>
          </a:p>
        </p:txBody>
      </p:sp>
      <p:sp>
        <p:nvSpPr>
          <p:cNvPr id="133" name="Google Shape;133;p2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4" name="Google Shape;134;p21"/>
          <p:cNvPicPr preferRelativeResize="0"/>
          <p:nvPr/>
        </p:nvPicPr>
        <p:blipFill>
          <a:blip r:embed="rId3">
            <a:alphaModFix/>
          </a:blip>
          <a:stretch>
            <a:fillRect/>
          </a:stretch>
        </p:blipFill>
        <p:spPr>
          <a:xfrm>
            <a:off x="653025" y="603725"/>
            <a:ext cx="645550" cy="645550"/>
          </a:xfrm>
          <a:prstGeom prst="rect">
            <a:avLst/>
          </a:prstGeom>
          <a:noFill/>
          <a:ln>
            <a:noFill/>
          </a:ln>
        </p:spPr>
      </p:pic>
      <p:graphicFrame>
        <p:nvGraphicFramePr>
          <p:cNvPr id="135" name="Google Shape;135;p21"/>
          <p:cNvGraphicFramePr/>
          <p:nvPr/>
        </p:nvGraphicFramePr>
        <p:xfrm>
          <a:off x="492275" y="2010975"/>
          <a:ext cx="3000000" cy="3000000"/>
        </p:xfrm>
        <a:graphic>
          <a:graphicData uri="http://schemas.openxmlformats.org/drawingml/2006/table">
            <a:tbl>
              <a:tblPr>
                <a:noFill/>
                <a:tableStyleId>{634ADC11-DFB4-4F6E-B9AF-4D4191981A0D}</a:tableStyleId>
              </a:tblPr>
              <a:tblGrid>
                <a:gridCol w="1876300"/>
                <a:gridCol w="4109000"/>
              </a:tblGrid>
              <a:tr h="242400">
                <a:tc>
                  <a:txBody>
                    <a:bodyPr/>
                    <a:lstStyle/>
                    <a:p>
                      <a:pPr indent="0" lvl="0" marL="0" rtl="0" algn="ctr">
                        <a:lnSpc>
                          <a:spcPct val="115000"/>
                        </a:lnSpc>
                        <a:spcBef>
                          <a:spcPts val="0"/>
                        </a:spcBef>
                        <a:spcAft>
                          <a:spcPts val="0"/>
                        </a:spcAft>
                        <a:buNone/>
                      </a:pPr>
                      <a:r>
                        <a:rPr lang="en" sz="1200"/>
                        <a:t>Paragraphe</a:t>
                      </a:r>
                      <a:endParaRPr sz="1200"/>
                    </a:p>
                  </a:txBody>
                  <a:tcPr marT="91425" marB="91425" marR="91425" marL="91425">
                    <a:solidFill>
                      <a:srgbClr val="F3F3F3"/>
                    </a:solidFill>
                  </a:tcPr>
                </a:tc>
                <a:tc>
                  <a:txBody>
                    <a:bodyPr/>
                    <a:lstStyle/>
                    <a:p>
                      <a:pPr indent="0" lvl="0" marL="0" rtl="0" algn="ctr">
                        <a:lnSpc>
                          <a:spcPct val="115000"/>
                        </a:lnSpc>
                        <a:spcBef>
                          <a:spcPts val="0"/>
                        </a:spcBef>
                        <a:spcAft>
                          <a:spcPts val="0"/>
                        </a:spcAft>
                        <a:buNone/>
                      </a:pPr>
                      <a:r>
                        <a:rPr lang="en" sz="1200"/>
                        <a:t>&lt;p&gt; &lt;/p&gt;</a:t>
                      </a:r>
                      <a:endParaRPr sz="1200"/>
                    </a:p>
                  </a:txBody>
                  <a:tcPr marT="91425" marB="91425" marR="91425" marL="91425">
                    <a:solidFill>
                      <a:srgbClr val="F3F3F3"/>
                    </a:solidFill>
                  </a:tcPr>
                </a:tc>
              </a:tr>
              <a:tr h="231675">
                <a:tc>
                  <a:txBody>
                    <a:bodyPr/>
                    <a:lstStyle/>
                    <a:p>
                      <a:pPr indent="0" lvl="0" marL="0" rtl="0" algn="ctr">
                        <a:lnSpc>
                          <a:spcPct val="115000"/>
                        </a:lnSpc>
                        <a:spcBef>
                          <a:spcPts val="0"/>
                        </a:spcBef>
                        <a:spcAft>
                          <a:spcPts val="0"/>
                        </a:spcAft>
                        <a:buNone/>
                      </a:pPr>
                      <a:r>
                        <a:rPr lang="en" sz="1200"/>
                        <a:t>Titres</a:t>
                      </a:r>
                      <a:endParaRPr sz="1200"/>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sz="1200"/>
                        <a:t>&lt;h1&gt; &lt;/h1&gt; , &lt;h2&gt; &lt;/h2&gt; … &lt;h6&gt; &lt;/h6&gt;</a:t>
                      </a:r>
                      <a:endParaRPr sz="1200"/>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200"/>
                        <a:t>Saut de ligne</a:t>
                      </a:r>
                      <a:endParaRPr sz="1200"/>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sz="1200"/>
                        <a:t>&lt;br /&gt;</a:t>
                      </a:r>
                      <a:endParaRPr sz="1200"/>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200"/>
                        <a:t>Listes(ordonnées/non ordonnées)</a:t>
                      </a:r>
                      <a:endParaRPr sz="1200"/>
                    </a:p>
                  </a:txBody>
                  <a:tcPr marT="91425" marB="91425" marR="91425" marL="91425">
                    <a:solidFill>
                      <a:srgbClr val="000000">
                        <a:alpha val="7310"/>
                      </a:srgbClr>
                    </a:solidFill>
                  </a:tcPr>
                </a:tc>
                <a:tc>
                  <a:txBody>
                    <a:bodyPr/>
                    <a:lstStyle/>
                    <a:p>
                      <a:pPr indent="0" lvl="0" marL="0" rtl="0" algn="l">
                        <a:lnSpc>
                          <a:spcPct val="115000"/>
                        </a:lnSpc>
                        <a:spcBef>
                          <a:spcPts val="0"/>
                        </a:spcBef>
                        <a:spcAft>
                          <a:spcPts val="0"/>
                        </a:spcAft>
                        <a:buNone/>
                      </a:pPr>
                      <a:r>
                        <a:rPr lang="en" sz="1200"/>
                        <a:t>&lt;ul&gt; &lt;li&gt; </a:t>
                      </a:r>
                      <a:r>
                        <a:rPr i="1" lang="en" sz="1200"/>
                        <a:t>el1</a:t>
                      </a:r>
                      <a:r>
                        <a:rPr lang="en" sz="1200"/>
                        <a:t> &lt;/li&gt; &lt;li&gt; </a:t>
                      </a:r>
                      <a:r>
                        <a:rPr i="1" lang="en" sz="1200"/>
                        <a:t>el2</a:t>
                      </a:r>
                      <a:r>
                        <a:rPr lang="en" sz="1200"/>
                        <a:t>&lt;/li&gt; … &lt;/ul&gt;</a:t>
                      </a:r>
                      <a:endParaRPr sz="1200"/>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&lt;ol&gt; &lt;li&gt; </a:t>
                      </a:r>
                      <a:r>
                        <a:rPr i="1" lang="en" sz="1200">
                          <a:solidFill>
                            <a:schemeClr val="dk1"/>
                          </a:solidFill>
                        </a:rPr>
                        <a:t>el1</a:t>
                      </a:r>
                      <a:r>
                        <a:rPr lang="en" sz="1200">
                          <a:solidFill>
                            <a:schemeClr val="dk1"/>
                          </a:solidFill>
                        </a:rPr>
                        <a:t> &lt;/li&gt; &lt;li&gt; </a:t>
                      </a:r>
                      <a:r>
                        <a:rPr i="1" lang="en" sz="1200">
                          <a:solidFill>
                            <a:schemeClr val="dk1"/>
                          </a:solidFill>
                        </a:rPr>
                        <a:t>el2</a:t>
                      </a:r>
                      <a:r>
                        <a:rPr lang="en" sz="1200">
                          <a:solidFill>
                            <a:schemeClr val="dk1"/>
                          </a:solidFill>
                        </a:rPr>
                        <a:t>&lt;/li&gt; … &lt;/ol&gt;</a:t>
                      </a:r>
                      <a:endParaRPr sz="1200"/>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200"/>
                        <a:t>i</a:t>
                      </a:r>
                      <a:r>
                        <a:rPr lang="en" sz="1200"/>
                        <a:t>mage</a:t>
                      </a:r>
                      <a:endParaRPr sz="1200"/>
                    </a:p>
                  </a:txBody>
                  <a:tcPr marT="91425" marB="91425" marR="91425" marL="91425">
                    <a:solidFill>
                      <a:srgbClr val="000000">
                        <a:alpha val="7310"/>
                      </a:srgbClr>
                    </a:solidFill>
                  </a:tcPr>
                </a:tc>
                <a:tc>
                  <a:txBody>
                    <a:bodyPr/>
                    <a:lstStyle/>
                    <a:p>
                      <a:pPr indent="0" lvl="0" marL="0" rtl="0" algn="ctr">
                        <a:lnSpc>
                          <a:spcPct val="115000"/>
                        </a:lnSpc>
                        <a:spcBef>
                          <a:spcPts val="0"/>
                        </a:spcBef>
                        <a:spcAft>
                          <a:spcPts val="0"/>
                        </a:spcAft>
                        <a:buNone/>
                      </a:pPr>
                      <a:r>
                        <a:rPr lang="en" sz="1200"/>
                        <a:t>&lt;img src=‘’image.png’’ alt=‘’monImage’’/&gt;</a:t>
                      </a:r>
                      <a:endParaRPr sz="1200"/>
                    </a:p>
                  </a:txBody>
                  <a:tcPr marT="91425" marB="91425" marR="91425" marL="91425">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200"/>
                        <a:t>Lien(relatif ou absolu)</a:t>
                      </a:r>
                      <a:endParaRPr sz="1200"/>
                    </a:p>
                  </a:txBody>
                  <a:tcPr marT="91425" marB="91425" marR="91425" marL="91425">
                    <a:lnB cap="flat" cmpd="sng" w="9525">
                      <a:solidFill>
                        <a:srgbClr val="9E9E9E"/>
                      </a:solidFill>
                      <a:prstDash val="solid"/>
                      <a:round/>
                      <a:headEnd len="sm" w="sm" type="none"/>
                      <a:tailEnd len="sm" w="sm" type="none"/>
                    </a:lnB>
                    <a:solidFill>
                      <a:srgbClr val="000000">
                        <a:alpha val="7310"/>
                      </a:srgbClr>
                    </a:solidFill>
                  </a:tcPr>
                </a:tc>
                <a:tc>
                  <a:txBody>
                    <a:bodyPr/>
                    <a:lstStyle/>
                    <a:p>
                      <a:pPr indent="0" lvl="0" marL="0" rtl="0" algn="ctr">
                        <a:lnSpc>
                          <a:spcPct val="115000"/>
                        </a:lnSpc>
                        <a:spcBef>
                          <a:spcPts val="0"/>
                        </a:spcBef>
                        <a:spcAft>
                          <a:spcPts val="0"/>
                        </a:spcAft>
                        <a:buNone/>
                      </a:pPr>
                      <a:r>
                        <a:rPr lang="en" sz="1200"/>
                        <a:t>&lt;a href=‘‘</a:t>
                      </a:r>
                      <a:r>
                        <a:rPr i="1" lang="en" sz="1200"/>
                        <a:t>url </a:t>
                      </a:r>
                      <a:r>
                        <a:rPr lang="en" sz="1200"/>
                        <a:t>’’&gt; </a:t>
                      </a:r>
                      <a:r>
                        <a:rPr i="1" lang="en" sz="1200"/>
                        <a:t>Text</a:t>
                      </a:r>
                      <a:r>
                        <a:rPr lang="en" sz="1200"/>
                        <a:t> &lt;/a&gt;</a:t>
                      </a:r>
                      <a:endParaRPr sz="1200"/>
                    </a:p>
                  </a:txBody>
                  <a:tcPr marT="91425" marB="91425" marR="91425" marL="91425">
                    <a:lnB cap="flat" cmpd="sng" w="9525">
                      <a:solidFill>
                        <a:srgbClr val="9E9E9E"/>
                      </a:solidFill>
                      <a:prstDash val="solid"/>
                      <a:round/>
                      <a:headEnd len="sm" w="sm" type="none"/>
                      <a:tailEnd len="sm" w="sm" type="none"/>
                    </a:lnB>
                    <a:solidFill>
                      <a:srgbClr val="000000">
                        <a:alpha val="7310"/>
                      </a:srgbClr>
                    </a:solidFill>
                  </a:tcPr>
                </a:tc>
              </a:tr>
              <a:tr h="381000">
                <a:tc>
                  <a:txBody>
                    <a:bodyPr/>
                    <a:lstStyle/>
                    <a:p>
                      <a:pPr indent="0" lvl="0" marL="0" rtl="0" algn="ctr">
                        <a:lnSpc>
                          <a:spcPct val="115000"/>
                        </a:lnSpc>
                        <a:spcBef>
                          <a:spcPts val="0"/>
                        </a:spcBef>
                        <a:spcAft>
                          <a:spcPts val="0"/>
                        </a:spcAft>
                        <a:buNone/>
                      </a:pPr>
                      <a:r>
                        <a:rPr lang="en" sz="1200"/>
                        <a:t>Texte important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alpha val="7310"/>
                      </a:srgbClr>
                    </a:solidFill>
                  </a:tcPr>
                </a:tc>
                <a:tc>
                  <a:txBody>
                    <a:bodyPr/>
                    <a:lstStyle/>
                    <a:p>
                      <a:pPr indent="0" lvl="0" marL="0" rtl="0" algn="l">
                        <a:lnSpc>
                          <a:spcPct val="115000"/>
                        </a:lnSpc>
                        <a:spcBef>
                          <a:spcPts val="0"/>
                        </a:spcBef>
                        <a:spcAft>
                          <a:spcPts val="0"/>
                        </a:spcAft>
                        <a:buNone/>
                      </a:pPr>
                      <a:r>
                        <a:rPr lang="en" sz="1200"/>
                        <a:t>&lt;em&gt;...&lt;/em&gt; ,</a:t>
                      </a:r>
                      <a:r>
                        <a:rPr lang="en" sz="1200"/>
                        <a:t> </a:t>
                      </a:r>
                      <a:r>
                        <a:rPr lang="en" sz="1200"/>
                        <a:t>&lt;strong&gt;...&lt;/strong&gt;,&lt;mark&gt;...&lt;/mark&gt;</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0000">
                        <a:alpha val="7310"/>
                      </a:srgbClr>
                    </a:solidFill>
                  </a:tcPr>
                </a:tc>
              </a:tr>
            </a:tbl>
          </a:graphicData>
        </a:graphic>
      </p:graphicFrame>
      <p:sp>
        <p:nvSpPr>
          <p:cNvPr id="136" name="Google Shape;136;p21"/>
          <p:cNvSpPr txBox="1"/>
          <p:nvPr>
            <p:ph idx="1" type="body"/>
          </p:nvPr>
        </p:nvSpPr>
        <p:spPr>
          <a:xfrm>
            <a:off x="413825" y="1173075"/>
            <a:ext cx="7125900" cy="8379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Il faut toujours </a:t>
            </a:r>
            <a:r>
              <a:rPr lang="en" sz="1200">
                <a:solidFill>
                  <a:srgbClr val="E2001A"/>
                </a:solidFill>
                <a:latin typeface="Roboto"/>
                <a:ea typeface="Roboto"/>
                <a:cs typeface="Roboto"/>
                <a:sym typeface="Roboto"/>
              </a:rPr>
              <a:t>structurer </a:t>
            </a:r>
            <a:r>
              <a:rPr lang="en" sz="1200">
                <a:solidFill>
                  <a:srgbClr val="434343"/>
                </a:solidFill>
                <a:latin typeface="Roboto"/>
                <a:ea typeface="Roboto"/>
                <a:cs typeface="Roboto"/>
                <a:sym typeface="Roboto"/>
              </a:rPr>
              <a:t>son code à l’aide des </a:t>
            </a:r>
            <a:r>
              <a:rPr lang="en" sz="1200">
                <a:solidFill>
                  <a:srgbClr val="E2001A"/>
                </a:solidFill>
                <a:latin typeface="Roboto"/>
                <a:ea typeface="Roboto"/>
                <a:cs typeface="Roboto"/>
                <a:sym typeface="Roboto"/>
              </a:rPr>
              <a:t>balises</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0" lvl="0" marL="457200" rtl="0" algn="l">
              <a:spcBef>
                <a:spcPts val="600"/>
              </a:spcBef>
              <a:spcAft>
                <a:spcPts val="0"/>
              </a:spcAft>
              <a:buNone/>
            </a:pPr>
            <a:r>
              <a:t/>
            </a:r>
            <a:endParaRPr sz="500">
              <a:solidFill>
                <a:schemeClr val="dk1"/>
              </a:solidFill>
              <a:latin typeface="Roboto"/>
              <a:ea typeface="Roboto"/>
              <a:cs typeface="Roboto"/>
              <a:sym typeface="Roboto"/>
            </a:endParaRPr>
          </a:p>
          <a:p>
            <a:pPr indent="-304800" lvl="0" marL="457200" rtl="0" algn="l">
              <a:spcBef>
                <a:spcPts val="600"/>
              </a:spcBef>
              <a:spcAft>
                <a:spcPts val="0"/>
              </a:spcAft>
              <a:buClr>
                <a:srgbClr val="434343"/>
              </a:buClr>
              <a:buSzPts val="1200"/>
              <a:buFont typeface="Roboto"/>
              <a:buChar char="❏"/>
            </a:pPr>
            <a:r>
              <a:rPr lang="en" sz="1200">
                <a:solidFill>
                  <a:srgbClr val="434343"/>
                </a:solidFill>
                <a:latin typeface="Roboto"/>
                <a:ea typeface="Roboto"/>
                <a:cs typeface="Roboto"/>
                <a:sym typeface="Roboto"/>
              </a:rPr>
              <a:t>Quelques exemples :</a:t>
            </a:r>
            <a:endParaRPr sz="1200">
              <a:solidFill>
                <a:schemeClr val="dk1"/>
              </a:solidFill>
              <a:latin typeface="Roboto"/>
              <a:ea typeface="Roboto"/>
              <a:cs typeface="Roboto"/>
              <a:sym typeface="Roboto"/>
            </a:endParaRPr>
          </a:p>
          <a:p>
            <a:pPr indent="0" lvl="0" marL="457200" rtl="0" algn="l">
              <a:spcBef>
                <a:spcPts val="600"/>
              </a:spcBef>
              <a:spcAft>
                <a:spcPts val="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40" name="Shape 140"/>
        <p:cNvGrpSpPr/>
        <p:nvPr/>
      </p:nvGrpSpPr>
      <p:grpSpPr>
        <a:xfrm>
          <a:off x="0" y="0"/>
          <a:ext cx="0" cy="0"/>
          <a:chOff x="0" y="0"/>
          <a:chExt cx="0" cy="0"/>
        </a:xfrm>
      </p:grpSpPr>
      <p:sp>
        <p:nvSpPr>
          <p:cNvPr id="141" name="Google Shape;141;p22"/>
          <p:cNvSpPr txBox="1"/>
          <p:nvPr>
            <p:ph type="title"/>
          </p:nvPr>
        </p:nvSpPr>
        <p:spPr>
          <a:xfrm>
            <a:off x="1429925" y="753975"/>
            <a:ext cx="53637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Les </a:t>
            </a:r>
            <a:r>
              <a:rPr lang="en" sz="2400">
                <a:solidFill>
                  <a:srgbClr val="E2001A"/>
                </a:solidFill>
                <a:latin typeface="Roboto"/>
                <a:ea typeface="Roboto"/>
                <a:cs typeface="Roboto"/>
                <a:sym typeface="Roboto"/>
              </a:rPr>
              <a:t>attributs</a:t>
            </a:r>
            <a:endParaRPr sz="2400">
              <a:solidFill>
                <a:srgbClr val="E2001A"/>
              </a:solidFill>
              <a:latin typeface="Roboto"/>
              <a:ea typeface="Roboto"/>
              <a:cs typeface="Roboto"/>
              <a:sym typeface="Roboto"/>
            </a:endParaRPr>
          </a:p>
        </p:txBody>
      </p:sp>
      <p:sp>
        <p:nvSpPr>
          <p:cNvPr id="142" name="Google Shape;142;p22"/>
          <p:cNvSpPr txBox="1"/>
          <p:nvPr/>
        </p:nvSpPr>
        <p:spPr>
          <a:xfrm>
            <a:off x="782225" y="1163475"/>
            <a:ext cx="6389100" cy="1076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100">
              <a:solidFill>
                <a:srgbClr val="434343"/>
              </a:solidFill>
              <a:latin typeface="Karla"/>
              <a:ea typeface="Karla"/>
              <a:cs typeface="Karla"/>
              <a:sym typeface="Karla"/>
            </a:endParaRPr>
          </a:p>
        </p:txBody>
      </p:sp>
      <p:sp>
        <p:nvSpPr>
          <p:cNvPr id="143" name="Google Shape;143;p2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4" name="Google Shape;144;p22"/>
          <p:cNvPicPr preferRelativeResize="0"/>
          <p:nvPr/>
        </p:nvPicPr>
        <p:blipFill>
          <a:blip r:embed="rId3">
            <a:alphaModFix/>
          </a:blip>
          <a:stretch>
            <a:fillRect/>
          </a:stretch>
        </p:blipFill>
        <p:spPr>
          <a:xfrm>
            <a:off x="653025" y="603725"/>
            <a:ext cx="645550" cy="645550"/>
          </a:xfrm>
          <a:prstGeom prst="rect">
            <a:avLst/>
          </a:prstGeom>
          <a:noFill/>
          <a:ln>
            <a:noFill/>
          </a:ln>
        </p:spPr>
      </p:pic>
      <p:sp>
        <p:nvSpPr>
          <p:cNvPr id="145" name="Google Shape;145;p22"/>
          <p:cNvSpPr txBox="1"/>
          <p:nvPr>
            <p:ph idx="1" type="body"/>
          </p:nvPr>
        </p:nvSpPr>
        <p:spPr>
          <a:xfrm>
            <a:off x="413825" y="1249275"/>
            <a:ext cx="6894300" cy="36156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Un attribut est une </a:t>
            </a:r>
            <a:r>
              <a:rPr lang="en" sz="1500">
                <a:solidFill>
                  <a:srgbClr val="E2001A"/>
                </a:solidFill>
                <a:latin typeface="Roboto"/>
                <a:ea typeface="Roboto"/>
                <a:cs typeface="Roboto"/>
                <a:sym typeface="Roboto"/>
              </a:rPr>
              <a:t>information additionnelle</a:t>
            </a:r>
            <a:r>
              <a:rPr lang="en" sz="1500">
                <a:solidFill>
                  <a:srgbClr val="434343"/>
                </a:solidFill>
                <a:latin typeface="Roboto"/>
                <a:ea typeface="Roboto"/>
                <a:cs typeface="Roboto"/>
                <a:sym typeface="Roboto"/>
              </a:rPr>
              <a:t>/</a:t>
            </a:r>
            <a:r>
              <a:rPr lang="en" sz="1500">
                <a:solidFill>
                  <a:srgbClr val="E2001A"/>
                </a:solidFill>
                <a:latin typeface="Roboto"/>
                <a:ea typeface="Roboto"/>
                <a:cs typeface="Roboto"/>
                <a:sym typeface="Roboto"/>
              </a:rPr>
              <a:t>spécification</a:t>
            </a:r>
            <a:r>
              <a:rPr lang="en" sz="1500">
                <a:solidFill>
                  <a:srgbClr val="434343"/>
                </a:solidFill>
                <a:latin typeface="Roboto"/>
                <a:ea typeface="Roboto"/>
                <a:cs typeface="Roboto"/>
                <a:sym typeface="Roboto"/>
              </a:rPr>
              <a:t> liée à une balise.</a:t>
            </a:r>
            <a:endParaRPr sz="1500">
              <a:solidFill>
                <a:schemeClr val="dk1"/>
              </a:solidFill>
              <a:latin typeface="Roboto"/>
              <a:ea typeface="Roboto"/>
              <a:cs typeface="Roboto"/>
              <a:sym typeface="Roboto"/>
            </a:endParaRPr>
          </a:p>
          <a:p>
            <a:pPr indent="0" lvl="0" marL="457200" rtl="0" algn="l">
              <a:spcBef>
                <a:spcPts val="600"/>
              </a:spcBef>
              <a:spcAft>
                <a:spcPts val="0"/>
              </a:spcAft>
              <a:buNone/>
            </a:pPr>
            <a:r>
              <a:rPr lang="en"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a:p>
            <a:pPr indent="-323850" lvl="0" marL="457200" rtl="0" algn="l">
              <a:spcBef>
                <a:spcPts val="60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Les attributs se déclarent dans les </a:t>
            </a:r>
            <a:r>
              <a:rPr lang="en" sz="1500">
                <a:solidFill>
                  <a:srgbClr val="E2001A"/>
                </a:solidFill>
                <a:latin typeface="Roboto"/>
                <a:ea typeface="Roboto"/>
                <a:cs typeface="Roboto"/>
                <a:sym typeface="Roboto"/>
              </a:rPr>
              <a:t>balises ouvrantes </a:t>
            </a:r>
            <a:r>
              <a:rPr lang="en" sz="1500">
                <a:solidFill>
                  <a:srgbClr val="434343"/>
                </a:solidFill>
                <a:latin typeface="Roboto"/>
                <a:ea typeface="Roboto"/>
                <a:cs typeface="Roboto"/>
                <a:sym typeface="Roboto"/>
              </a:rPr>
              <a:t>et sont </a:t>
            </a:r>
            <a:r>
              <a:rPr lang="en" sz="1500">
                <a:solidFill>
                  <a:srgbClr val="E2001A"/>
                </a:solidFill>
                <a:latin typeface="Roboto"/>
                <a:ea typeface="Roboto"/>
                <a:cs typeface="Roboto"/>
                <a:sym typeface="Roboto"/>
              </a:rPr>
              <a:t>cumulables</a:t>
            </a:r>
            <a:r>
              <a:rPr lang="en" sz="1500">
                <a:solidFill>
                  <a:srgbClr val="434343"/>
                </a:solidFill>
                <a:latin typeface="Roboto"/>
                <a:ea typeface="Roboto"/>
                <a:cs typeface="Roboto"/>
                <a:sym typeface="Roboto"/>
              </a:rPr>
              <a:t>.</a:t>
            </a:r>
            <a:endParaRPr sz="1500">
              <a:solidFill>
                <a:srgbClr val="434343"/>
              </a:solidFill>
              <a:latin typeface="Roboto"/>
              <a:ea typeface="Roboto"/>
              <a:cs typeface="Roboto"/>
              <a:sym typeface="Roboto"/>
            </a:endParaRPr>
          </a:p>
          <a:p>
            <a:pPr indent="0" lvl="0" marL="457200" rtl="0" algn="l">
              <a:spcBef>
                <a:spcPts val="600"/>
              </a:spcBef>
              <a:spcAft>
                <a:spcPts val="0"/>
              </a:spcAft>
              <a:buNone/>
            </a:pPr>
            <a:r>
              <a:t/>
            </a:r>
            <a:endParaRPr sz="1500">
              <a:solidFill>
                <a:srgbClr val="434343"/>
              </a:solidFill>
              <a:latin typeface="Roboto"/>
              <a:ea typeface="Roboto"/>
              <a:cs typeface="Roboto"/>
              <a:sym typeface="Roboto"/>
            </a:endParaRPr>
          </a:p>
          <a:p>
            <a:pPr indent="-323850" lvl="0" marL="457200" rtl="0" algn="l">
              <a:spcBef>
                <a:spcPts val="60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La syntaxe d’un attribut est la suivante :</a:t>
            </a:r>
            <a:endParaRPr sz="1500">
              <a:solidFill>
                <a:srgbClr val="434343"/>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E2001A"/>
                </a:solidFill>
                <a:latin typeface="Roboto"/>
                <a:ea typeface="Roboto"/>
                <a:cs typeface="Roboto"/>
                <a:sym typeface="Roboto"/>
              </a:rPr>
              <a:t>&lt;balise_name atr1=”value1” atr2=”value2” ...&gt; &lt;balise_name/&gt;</a:t>
            </a:r>
            <a:endParaRPr sz="1500">
              <a:solidFill>
                <a:srgbClr val="E2001A"/>
              </a:solidFill>
              <a:latin typeface="Roboto"/>
              <a:ea typeface="Roboto"/>
              <a:cs typeface="Roboto"/>
              <a:sym typeface="Roboto"/>
            </a:endParaRPr>
          </a:p>
          <a:p>
            <a:pPr indent="0" lvl="0" marL="914400" rtl="0" algn="l">
              <a:spcBef>
                <a:spcPts val="600"/>
              </a:spcBef>
              <a:spcAft>
                <a:spcPts val="0"/>
              </a:spcAft>
              <a:buNone/>
            </a:pPr>
            <a:r>
              <a:t/>
            </a:r>
            <a:endParaRPr sz="1500">
              <a:solidFill>
                <a:srgbClr val="E2001A"/>
              </a:solidFill>
              <a:latin typeface="Roboto"/>
              <a:ea typeface="Roboto"/>
              <a:cs typeface="Roboto"/>
              <a:sym typeface="Roboto"/>
            </a:endParaRPr>
          </a:p>
          <a:p>
            <a:pPr indent="-323850" lvl="0" marL="457200" rtl="0" algn="l">
              <a:spcBef>
                <a:spcPts val="600"/>
              </a:spcBef>
              <a:spcAft>
                <a:spcPts val="0"/>
              </a:spcAft>
              <a:buClr>
                <a:srgbClr val="434343"/>
              </a:buClr>
              <a:buSzPts val="1500"/>
              <a:buFont typeface="Roboto"/>
              <a:buChar char="▸"/>
            </a:pPr>
            <a:r>
              <a:rPr lang="en" sz="1500">
                <a:solidFill>
                  <a:srgbClr val="434343"/>
                </a:solidFill>
                <a:latin typeface="Roboto"/>
                <a:ea typeface="Roboto"/>
                <a:cs typeface="Roboto"/>
                <a:sym typeface="Roboto"/>
              </a:rPr>
              <a:t>Quelques exemples :</a:t>
            </a:r>
            <a:endParaRPr sz="1500">
              <a:solidFill>
                <a:srgbClr val="434343"/>
              </a:solidFill>
              <a:latin typeface="Roboto"/>
              <a:ea typeface="Roboto"/>
              <a:cs typeface="Roboto"/>
              <a:sym typeface="Roboto"/>
            </a:endParaRPr>
          </a:p>
          <a:p>
            <a:pPr indent="-323850" lvl="1" marL="914400" rtl="0" algn="l">
              <a:spcBef>
                <a:spcPts val="0"/>
              </a:spcBef>
              <a:spcAft>
                <a:spcPts val="0"/>
              </a:spcAft>
              <a:buClr>
                <a:srgbClr val="434343"/>
              </a:buClr>
              <a:buSzPts val="1500"/>
              <a:buFont typeface="Roboto"/>
              <a:buChar char="▹"/>
            </a:pPr>
            <a:r>
              <a:rPr lang="en" sz="1500">
                <a:solidFill>
                  <a:srgbClr val="E2001A"/>
                </a:solidFill>
                <a:latin typeface="Roboto"/>
                <a:ea typeface="Roboto"/>
                <a:cs typeface="Roboto"/>
                <a:sym typeface="Roboto"/>
              </a:rPr>
              <a:t>&lt;h1 color=”red” align=”center” ...&gt; &lt;/h1&gt;</a:t>
            </a:r>
            <a:endParaRPr sz="1500">
              <a:solidFill>
                <a:srgbClr val="000000"/>
              </a:solidFill>
              <a:latin typeface="Roboto"/>
              <a:ea typeface="Roboto"/>
              <a:cs typeface="Roboto"/>
              <a:sym typeface="Roboto"/>
            </a:endParaRPr>
          </a:p>
          <a:p>
            <a:pPr indent="-323850" lvl="1" marL="914400" rtl="0" algn="l">
              <a:lnSpc>
                <a:spcPct val="115000"/>
              </a:lnSpc>
              <a:spcBef>
                <a:spcPts val="0"/>
              </a:spcBef>
              <a:spcAft>
                <a:spcPts val="0"/>
              </a:spcAft>
              <a:buClr>
                <a:srgbClr val="000000"/>
              </a:buClr>
              <a:buSzPts val="1500"/>
              <a:buFont typeface="Roboto"/>
              <a:buChar char="▹"/>
            </a:pPr>
            <a:r>
              <a:rPr lang="en" sz="1500">
                <a:solidFill>
                  <a:srgbClr val="E2001A"/>
                </a:solidFill>
                <a:latin typeface="Roboto"/>
                <a:ea typeface="Roboto"/>
                <a:cs typeface="Roboto"/>
                <a:sym typeface="Roboto"/>
              </a:rPr>
              <a:t>&lt;img src=‘’image.png’’ alt=‘’monImage’’ width=”50%”/&gt;</a:t>
            </a:r>
            <a:endParaRPr sz="1500">
              <a:solidFill>
                <a:srgbClr val="000000"/>
              </a:solidFill>
              <a:latin typeface="Roboto"/>
              <a:ea typeface="Roboto"/>
              <a:cs typeface="Roboto"/>
              <a:sym typeface="Roboto"/>
            </a:endParaRPr>
          </a:p>
          <a:p>
            <a:pPr indent="-323850" lvl="1" marL="914400" rtl="0" algn="l">
              <a:lnSpc>
                <a:spcPct val="115000"/>
              </a:lnSpc>
              <a:spcBef>
                <a:spcPts val="0"/>
              </a:spcBef>
              <a:spcAft>
                <a:spcPts val="0"/>
              </a:spcAft>
              <a:buClr>
                <a:srgbClr val="000000"/>
              </a:buClr>
              <a:buSzPts val="1500"/>
              <a:buFont typeface="Roboto"/>
              <a:buChar char="▹"/>
            </a:pPr>
            <a:r>
              <a:rPr lang="en" sz="1500">
                <a:solidFill>
                  <a:srgbClr val="E2001A"/>
                </a:solidFill>
                <a:latin typeface="Roboto"/>
                <a:ea typeface="Roboto"/>
                <a:cs typeface="Roboto"/>
                <a:sym typeface="Roboto"/>
              </a:rPr>
              <a:t>&lt;a href=‘’https://www.m2iformation.fr/”&gt;&lt;/a&gt;</a:t>
            </a:r>
            <a:endParaRPr sz="1500">
              <a:solidFill>
                <a:srgbClr val="E2001A"/>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