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embeddedFontLst>
    <p:embeddedFont>
      <p:font typeface="Raleway"/>
      <p:regular r:id="rId55"/>
      <p:bold r:id="rId56"/>
      <p:italic r:id="rId57"/>
      <p:boldItalic r:id="rId58"/>
    </p:embeddedFont>
    <p:embeddedFont>
      <p:font typeface="Roboto"/>
      <p:regular r:id="rId59"/>
      <p:bold r:id="rId60"/>
      <p:italic r:id="rId61"/>
      <p:boldItalic r:id="rId62"/>
    </p:embeddedFont>
    <p:embeddedFont>
      <p:font typeface="Montserrat"/>
      <p:regular r:id="rId63"/>
      <p:bold r:id="rId64"/>
      <p:italic r:id="rId65"/>
      <p:boldItalic r:id="rId66"/>
    </p:embeddedFont>
    <p:embeddedFont>
      <p:font typeface="Karla"/>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7290672-3F91-4CEB-9F74-6A4E299A33DF}">
  <a:tblStyle styleId="{37290672-3F91-4CEB-9F74-6A4E299A33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0" Type="http://schemas.openxmlformats.org/officeDocument/2006/relationships/font" Target="fonts/Karla-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boldItalic.fntdata"/><Relationship Id="rId61" Type="http://schemas.openxmlformats.org/officeDocument/2006/relationships/font" Target="fonts/Roboto-italic.fntdata"/><Relationship Id="rId20" Type="http://schemas.openxmlformats.org/officeDocument/2006/relationships/slide" Target="slides/slide15.xml"/><Relationship Id="rId64" Type="http://schemas.openxmlformats.org/officeDocument/2006/relationships/font" Target="fonts/Montserrat-bold.fntdata"/><Relationship Id="rId63" Type="http://schemas.openxmlformats.org/officeDocument/2006/relationships/font" Target="fonts/Montserrat-regular.fntdata"/><Relationship Id="rId22" Type="http://schemas.openxmlformats.org/officeDocument/2006/relationships/slide" Target="slides/slide17.xml"/><Relationship Id="rId66" Type="http://schemas.openxmlformats.org/officeDocument/2006/relationships/font" Target="fonts/Montserrat-boldItalic.fntdata"/><Relationship Id="rId21" Type="http://schemas.openxmlformats.org/officeDocument/2006/relationships/slide" Target="slides/slide16.xml"/><Relationship Id="rId65" Type="http://schemas.openxmlformats.org/officeDocument/2006/relationships/font" Target="fonts/Montserrat-italic.fntdata"/><Relationship Id="rId24" Type="http://schemas.openxmlformats.org/officeDocument/2006/relationships/slide" Target="slides/slide19.xml"/><Relationship Id="rId68" Type="http://schemas.openxmlformats.org/officeDocument/2006/relationships/font" Target="fonts/Karla-bold.fntdata"/><Relationship Id="rId23" Type="http://schemas.openxmlformats.org/officeDocument/2006/relationships/slide" Target="slides/slide18.xml"/><Relationship Id="rId67" Type="http://schemas.openxmlformats.org/officeDocument/2006/relationships/font" Target="fonts/Karla-regular.fntdata"/><Relationship Id="rId60" Type="http://schemas.openxmlformats.org/officeDocument/2006/relationships/font" Target="fonts/Roboto-bold.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Karla-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aleway-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aleway-italic.fntdata"/><Relationship Id="rId12" Type="http://schemas.openxmlformats.org/officeDocument/2006/relationships/slide" Target="slides/slide7.xml"/><Relationship Id="rId56" Type="http://schemas.openxmlformats.org/officeDocument/2006/relationships/font" Target="fonts/Raleway-bold.fntdata"/><Relationship Id="rId15" Type="http://schemas.openxmlformats.org/officeDocument/2006/relationships/slide" Target="slides/slide10.xml"/><Relationship Id="rId59" Type="http://schemas.openxmlformats.org/officeDocument/2006/relationships/font" Target="fonts/Roboto-regular.fntdata"/><Relationship Id="rId14" Type="http://schemas.openxmlformats.org/officeDocument/2006/relationships/slide" Target="slides/slide9.xml"/><Relationship Id="rId58" Type="http://schemas.openxmlformats.org/officeDocument/2006/relationships/font" Target="fonts/Raleway-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2a14afd95_0_3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2a14afd95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0b5509a3c_0_9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0b5509a3c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0b5509a3c_0_9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0b5509a3c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ff54e0c35_9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ff54e0c35_9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ff54e0c35_9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ff54e0c35_9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0b5509a3c_0_9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0b5509a3c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ff54e0c35_9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ff54e0c35_9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ff54e0c35_9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ff54e0c35_9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ff54e0c35_9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ff54e0c35_9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ff54e0c35_9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ff54e0c35_9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0b5509a3c_0_8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0b5509a3c_0_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ff54e0c35_9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eff54e0c35_9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ff54e0c35_9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ff54e0c35_9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ff54e0c35_9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eff54e0c35_9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f0b5509a3c_0_9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f0b5509a3c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ff54e0c35_15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eff54e0c35_1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eff54e0c35_15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eff54e0c35_1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ff54e0c35_9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eff54e0c35_9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ff54e0c35_9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eff54e0c35_9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eff54e0c35_9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eff54e0c35_9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eff54e0c35_9_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eff54e0c35_9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0b5509a3c_0_8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0b5509a3c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ff54e0c35_15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eff54e0c35_1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ff54e0c35_15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ff54e0c35_15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eff54e0c35_15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eff54e0c35_15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ff54e0c35_15_1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eff54e0c35_15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f58dff467b_6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f58dff467b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eff54e0c35_15_1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eff54e0c35_15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eff54e0c35_15_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eff54e0c35_15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eff54e0c35_15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eff54e0c35_15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eff54e0c35_15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eff54e0c35_15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eff54e0c35_15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eff54e0c35_15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0b5509a3c_0_8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0b5509a3c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eff54e0c35_15_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eff54e0c35_15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eff54e0c35_15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eff54e0c35_15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eff54e0c35_15_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eff54e0c35_15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f58dff467b_6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f58dff467b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f58dff467b_6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f58dff467b_6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f58dff467b_6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f58dff467b_6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f58dff467b_6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f58dff467b_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f58dff467b_6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f58dff467b_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f58dff467b_6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f58dff467b_6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f58dff467b_6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f58dff467b_6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0b5509a3c_0_8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0b5509a3c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0b5509a3c_0_8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0b5509a3c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0b5509a3c_0_8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0b5509a3c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0b5509a3c_0_9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0b5509a3c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0b5509a3c_0_9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0b5509a3c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2" name="Google Shape;12;p2"/>
          <p:cNvSpPr txBox="1"/>
          <p:nvPr>
            <p:ph type="ctrTitle"/>
          </p:nvPr>
        </p:nvSpPr>
        <p:spPr>
          <a:xfrm>
            <a:off x="648300" y="3404550"/>
            <a:ext cx="3530700" cy="11820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 name="Google Shape;13;p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 name="Shape 63"/>
        <p:cNvGrpSpPr/>
        <p:nvPr/>
      </p:nvGrpSpPr>
      <p:grpSpPr>
        <a:xfrm>
          <a:off x="0" y="0"/>
          <a:ext cx="0" cy="0"/>
          <a:chOff x="0" y="0"/>
          <a:chExt cx="0" cy="0"/>
        </a:xfrm>
      </p:grpSpPr>
      <p:sp>
        <p:nvSpPr>
          <p:cNvPr id="64" name="Google Shape;64;p1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5" name="Google Shape;65;p1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6" name="Google Shape;66;p11"/>
          <p:cNvSpPr txBox="1"/>
          <p:nvPr>
            <p:ph idx="1" type="body"/>
          </p:nvPr>
        </p:nvSpPr>
        <p:spPr>
          <a:xfrm>
            <a:off x="841000" y="4025300"/>
            <a:ext cx="7845900" cy="519600"/>
          </a:xfrm>
          <a:prstGeom prst="rect">
            <a:avLst/>
          </a:prstGeom>
        </p:spPr>
        <p:txBody>
          <a:bodyPr anchorCtr="0" anchor="b" bIns="91425" lIns="91425" spcFirstLastPara="1" rIns="91425" wrap="square" tIns="91425">
            <a:noAutofit/>
          </a:bodyPr>
          <a:lstStyle>
            <a:lvl1pPr indent="-228600" lvl="0" marL="457200">
              <a:spcBef>
                <a:spcPts val="360"/>
              </a:spcBef>
              <a:spcAft>
                <a:spcPts val="0"/>
              </a:spcAft>
              <a:buSzPts val="1200"/>
              <a:buNone/>
              <a:defRPr sz="1200"/>
            </a:lvl1pPr>
          </a:lstStyle>
          <a:p/>
        </p:txBody>
      </p:sp>
      <p:sp>
        <p:nvSpPr>
          <p:cNvPr id="67" name="Google Shape;67;p1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70" name="Google Shape;70;p1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71" name="Google Shape;71;p1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BLANK_1">
    <p:spTree>
      <p:nvGrpSpPr>
        <p:cNvPr id="72" name="Shape 72"/>
        <p:cNvGrpSpPr/>
        <p:nvPr/>
      </p:nvGrpSpPr>
      <p:grpSpPr>
        <a:xfrm>
          <a:off x="0" y="0"/>
          <a:ext cx="0" cy="0"/>
          <a:chOff x="0" y="0"/>
          <a:chExt cx="0" cy="0"/>
        </a:xfrm>
      </p:grpSpPr>
      <p:sp>
        <p:nvSpPr>
          <p:cNvPr id="73" name="Google Shape;73;p1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4" name="Shape 14"/>
        <p:cNvGrpSpPr/>
        <p:nvPr/>
      </p:nvGrpSpPr>
      <p:grpSpPr>
        <a:xfrm>
          <a:off x="0" y="0"/>
          <a:ext cx="0" cy="0"/>
          <a:chOff x="0" y="0"/>
          <a:chExt cx="0" cy="0"/>
        </a:xfrm>
      </p:grpSpPr>
      <p:sp>
        <p:nvSpPr>
          <p:cNvPr id="15" name="Google Shape;15;p3"/>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6" name="Google Shape;16;p3"/>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7" name="Google Shape;17;p3"/>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8" name="Google Shape;18;p3"/>
          <p:cNvSpPr txBox="1"/>
          <p:nvPr>
            <p:ph idx="1" type="subTitle"/>
          </p:nvPr>
        </p:nvSpPr>
        <p:spPr>
          <a:xfrm>
            <a:off x="6724950" y="3494300"/>
            <a:ext cx="1906200" cy="10317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1800"/>
              <a:buNone/>
              <a:defRPr sz="1800">
                <a:solidFill>
                  <a:srgbClr val="FFFFFF"/>
                </a:solidFill>
              </a:defRPr>
            </a:lvl4pPr>
            <a:lvl5pPr lvl="4" rtl="0" algn="r">
              <a:spcBef>
                <a:spcPts val="0"/>
              </a:spcBef>
              <a:spcAft>
                <a:spcPts val="0"/>
              </a:spcAft>
              <a:buClr>
                <a:srgbClr val="FFFFFF"/>
              </a:buClr>
              <a:buSzPts val="1800"/>
              <a:buNone/>
              <a:defRPr sz="1800">
                <a:solidFill>
                  <a:srgbClr val="FFFFFF"/>
                </a:solidFill>
              </a:defRPr>
            </a:lvl5pPr>
            <a:lvl6pPr lvl="5" rtl="0" algn="r">
              <a:spcBef>
                <a:spcPts val="0"/>
              </a:spcBef>
              <a:spcAft>
                <a:spcPts val="0"/>
              </a:spcAft>
              <a:buClr>
                <a:srgbClr val="FFFFFF"/>
              </a:buClr>
              <a:buSzPts val="1800"/>
              <a:buNone/>
              <a:defRPr sz="1800">
                <a:solidFill>
                  <a:srgbClr val="FFFFFF"/>
                </a:solidFill>
              </a:defRPr>
            </a:lvl6pPr>
            <a:lvl7pPr lvl="6" rtl="0" algn="r">
              <a:spcBef>
                <a:spcPts val="0"/>
              </a:spcBef>
              <a:spcAft>
                <a:spcPts val="0"/>
              </a:spcAft>
              <a:buClr>
                <a:srgbClr val="FFFFFF"/>
              </a:buClr>
              <a:buSzPts val="1800"/>
              <a:buNone/>
              <a:defRPr sz="1800">
                <a:solidFill>
                  <a:srgbClr val="FFFFFF"/>
                </a:solidFill>
              </a:defRPr>
            </a:lvl7pPr>
            <a:lvl8pPr lvl="7" rtl="0" algn="r">
              <a:spcBef>
                <a:spcPts val="0"/>
              </a:spcBef>
              <a:spcAft>
                <a:spcPts val="0"/>
              </a:spcAft>
              <a:buClr>
                <a:srgbClr val="FFFFFF"/>
              </a:buClr>
              <a:buSzPts val="1800"/>
              <a:buNone/>
              <a:defRPr sz="1800">
                <a:solidFill>
                  <a:srgbClr val="FFFFFF"/>
                </a:solidFill>
              </a:defRPr>
            </a:lvl8pPr>
            <a:lvl9pPr lvl="8" rtl="0" algn="r">
              <a:spcBef>
                <a:spcPts val="0"/>
              </a:spcBef>
              <a:spcAft>
                <a:spcPts val="0"/>
              </a:spcAft>
              <a:buClr>
                <a:srgbClr val="FFFFFF"/>
              </a:buClr>
              <a:buSzPts val="1800"/>
              <a:buNone/>
              <a:defRPr sz="1800">
                <a:solidFill>
                  <a:srgbClr val="FFFFFF"/>
                </a:solidFill>
              </a:defRPr>
            </a:lvl9pPr>
          </a:lstStyle>
          <a:p/>
        </p:txBody>
      </p:sp>
      <p:sp>
        <p:nvSpPr>
          <p:cNvPr id="19" name="Google Shape;19;p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1_2">
    <p:spTree>
      <p:nvGrpSpPr>
        <p:cNvPr id="20" name="Shape 20"/>
        <p:cNvGrpSpPr/>
        <p:nvPr/>
      </p:nvGrpSpPr>
      <p:grpSpPr>
        <a:xfrm>
          <a:off x="0" y="0"/>
          <a:ext cx="0" cy="0"/>
          <a:chOff x="0" y="0"/>
          <a:chExt cx="0" cy="0"/>
        </a:xfrm>
      </p:grpSpPr>
      <p:sp>
        <p:nvSpPr>
          <p:cNvPr id="21" name="Google Shape;21;p4"/>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22" name="Google Shape;22;p4"/>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3" name="Google Shape;23;p4"/>
          <p:cNvSpPr txBox="1"/>
          <p:nvPr>
            <p:ph type="title"/>
          </p:nvPr>
        </p:nvSpPr>
        <p:spPr>
          <a:xfrm>
            <a:off x="838309" y="1807900"/>
            <a:ext cx="3148200" cy="4857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4" name="Google Shape;24;p4"/>
          <p:cNvSpPr txBox="1"/>
          <p:nvPr>
            <p:ph idx="1" type="body"/>
          </p:nvPr>
        </p:nvSpPr>
        <p:spPr>
          <a:xfrm>
            <a:off x="838250" y="2419350"/>
            <a:ext cx="3148200" cy="2255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25" name="Google Shape;25;p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ig image">
  <p:cSld name="TITLE_1_2_1">
    <p:spTree>
      <p:nvGrpSpPr>
        <p:cNvPr id="26" name="Shape 26"/>
        <p:cNvGrpSpPr/>
        <p:nvPr/>
      </p:nvGrpSpPr>
      <p:grpSpPr>
        <a:xfrm>
          <a:off x="0" y="0"/>
          <a:ext cx="0" cy="0"/>
          <a:chOff x="0" y="0"/>
          <a:chExt cx="0" cy="0"/>
        </a:xfrm>
      </p:grpSpPr>
      <p:sp>
        <p:nvSpPr>
          <p:cNvPr id="27" name="Google Shape;27;p5"/>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8" name="Google Shape;28;p5"/>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29" name="Google Shape;29;p5"/>
          <p:cNvSpPr txBox="1"/>
          <p:nvPr>
            <p:ph type="title"/>
          </p:nvPr>
        </p:nvSpPr>
        <p:spPr>
          <a:xfrm>
            <a:off x="609704" y="4116875"/>
            <a:ext cx="1609800" cy="4857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0" name="Google Shape;30;p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1" name="Shape 31"/>
        <p:cNvGrpSpPr/>
        <p:nvPr/>
      </p:nvGrpSpPr>
      <p:grpSpPr>
        <a:xfrm>
          <a:off x="0" y="0"/>
          <a:ext cx="0" cy="0"/>
          <a:chOff x="0" y="0"/>
          <a:chExt cx="0" cy="0"/>
        </a:xfrm>
      </p:grpSpPr>
      <p:sp>
        <p:nvSpPr>
          <p:cNvPr id="32" name="Google Shape;32;p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3" name="Google Shape;33;p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4" name="Google Shape;34;p6"/>
          <p:cNvSpPr txBox="1"/>
          <p:nvPr/>
        </p:nvSpPr>
        <p:spPr>
          <a:xfrm>
            <a:off x="799645" y="1612075"/>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200">
                <a:solidFill>
                  <a:srgbClr val="B7B7B7"/>
                </a:solidFill>
                <a:latin typeface="Montserrat"/>
                <a:ea typeface="Montserrat"/>
                <a:cs typeface="Montserrat"/>
                <a:sym typeface="Montserrat"/>
              </a:rPr>
              <a:t>“</a:t>
            </a:r>
            <a:endParaRPr sz="7200">
              <a:solidFill>
                <a:srgbClr val="B7B7B7"/>
              </a:solidFill>
              <a:latin typeface="Montserrat"/>
              <a:ea typeface="Montserrat"/>
              <a:cs typeface="Montserrat"/>
              <a:sym typeface="Montserrat"/>
            </a:endParaRPr>
          </a:p>
        </p:txBody>
      </p:sp>
      <p:sp>
        <p:nvSpPr>
          <p:cNvPr id="35" name="Google Shape;35;p6"/>
          <p:cNvSpPr txBox="1"/>
          <p:nvPr>
            <p:ph idx="1" type="body"/>
          </p:nvPr>
        </p:nvSpPr>
        <p:spPr>
          <a:xfrm>
            <a:off x="838250" y="2419350"/>
            <a:ext cx="5324100" cy="22557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spcBef>
                <a:spcPts val="0"/>
              </a:spcBef>
              <a:spcAft>
                <a:spcPts val="0"/>
              </a:spcAft>
              <a:buSzPts val="2400"/>
              <a:buFont typeface="Montserrat"/>
              <a:buChar char="■"/>
              <a:defRPr sz="2400">
                <a:latin typeface="Montserrat"/>
                <a:ea typeface="Montserrat"/>
                <a:cs typeface="Montserrat"/>
                <a:sym typeface="Montserrat"/>
              </a:defRPr>
            </a:lvl9pPr>
          </a:lstStyle>
          <a:p/>
        </p:txBody>
      </p:sp>
      <p:sp>
        <p:nvSpPr>
          <p:cNvPr id="36" name="Google Shape;36;p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atin typeface="Montserrat"/>
                <a:ea typeface="Montserrat"/>
                <a:cs typeface="Montserrat"/>
                <a:sym typeface="Montserrat"/>
              </a:defRPr>
            </a:lvl1pPr>
            <a:lvl2pPr lvl="1">
              <a:buNone/>
              <a:defRPr>
                <a:latin typeface="Montserrat"/>
                <a:ea typeface="Montserrat"/>
                <a:cs typeface="Montserrat"/>
                <a:sym typeface="Montserrat"/>
              </a:defRPr>
            </a:lvl2pPr>
            <a:lvl3pPr lvl="2">
              <a:buNone/>
              <a:defRPr>
                <a:latin typeface="Montserrat"/>
                <a:ea typeface="Montserrat"/>
                <a:cs typeface="Montserrat"/>
                <a:sym typeface="Montserrat"/>
              </a:defRPr>
            </a:lvl3pPr>
            <a:lvl4pPr lvl="3">
              <a:buNone/>
              <a:defRPr>
                <a:latin typeface="Montserrat"/>
                <a:ea typeface="Montserrat"/>
                <a:cs typeface="Montserrat"/>
                <a:sym typeface="Montserrat"/>
              </a:defRPr>
            </a:lvl4pPr>
            <a:lvl5pPr lvl="4">
              <a:buNone/>
              <a:defRPr>
                <a:latin typeface="Montserrat"/>
                <a:ea typeface="Montserrat"/>
                <a:cs typeface="Montserrat"/>
                <a:sym typeface="Montserrat"/>
              </a:defRPr>
            </a:lvl5pPr>
            <a:lvl6pPr lvl="5">
              <a:buNone/>
              <a:defRPr>
                <a:latin typeface="Montserrat"/>
                <a:ea typeface="Montserrat"/>
                <a:cs typeface="Montserrat"/>
                <a:sym typeface="Montserrat"/>
              </a:defRPr>
            </a:lvl6pPr>
            <a:lvl7pPr lvl="6">
              <a:buNone/>
              <a:defRPr>
                <a:latin typeface="Montserrat"/>
                <a:ea typeface="Montserrat"/>
                <a:cs typeface="Montserrat"/>
                <a:sym typeface="Montserrat"/>
              </a:defRPr>
            </a:lvl7pPr>
            <a:lvl8pPr lvl="7">
              <a:buNone/>
              <a:defRPr>
                <a:latin typeface="Montserrat"/>
                <a:ea typeface="Montserrat"/>
                <a:cs typeface="Montserrat"/>
                <a:sym typeface="Montserrat"/>
              </a:defRPr>
            </a:lvl8pPr>
            <a:lvl9pPr lvl="8">
              <a:buNone/>
              <a:defRPr>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7" name="Shape 37"/>
        <p:cNvGrpSpPr/>
        <p:nvPr/>
      </p:nvGrpSpPr>
      <p:grpSpPr>
        <a:xfrm>
          <a:off x="0" y="0"/>
          <a:ext cx="0" cy="0"/>
          <a:chOff x="0" y="0"/>
          <a:chExt cx="0" cy="0"/>
        </a:xfrm>
      </p:grpSpPr>
      <p:sp>
        <p:nvSpPr>
          <p:cNvPr id="38" name="Google Shape;38;p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9" name="Google Shape;39;p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0" name="Google Shape;40;p7"/>
          <p:cNvSpPr txBox="1"/>
          <p:nvPr>
            <p:ph type="title"/>
          </p:nvPr>
        </p:nvSpPr>
        <p:spPr>
          <a:xfrm>
            <a:off x="838350" y="1807900"/>
            <a:ext cx="5324100" cy="485700"/>
          </a:xfrm>
          <a:prstGeom prst="rect">
            <a:avLst/>
          </a:prstGeom>
        </p:spPr>
        <p:txBody>
          <a:bodyPr anchorCtr="0" anchor="b"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41" name="Google Shape;41;p7"/>
          <p:cNvSpPr txBox="1"/>
          <p:nvPr>
            <p:ph idx="1" type="body"/>
          </p:nvPr>
        </p:nvSpPr>
        <p:spPr>
          <a:xfrm>
            <a:off x="838250" y="2419350"/>
            <a:ext cx="5324100" cy="2255700"/>
          </a:xfrm>
          <a:prstGeom prst="rect">
            <a:avLst/>
          </a:prstGeom>
        </p:spPr>
        <p:txBody>
          <a:bodyPr anchorCtr="0" anchor="t" bIns="91425" lIns="91425" spcFirstLastPara="1" rIns="91425" wrap="square" tIns="91425">
            <a:noAutofit/>
          </a:bodyPr>
          <a:lstStyle>
            <a:lvl1pPr indent="-330200" lvl="0" marL="457200">
              <a:spcBef>
                <a:spcPts val="60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2" name="Google Shape;42;p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3" name="Shape 43"/>
        <p:cNvGrpSpPr/>
        <p:nvPr/>
      </p:nvGrpSpPr>
      <p:grpSpPr>
        <a:xfrm>
          <a:off x="0" y="0"/>
          <a:ext cx="0" cy="0"/>
          <a:chOff x="0" y="0"/>
          <a:chExt cx="0" cy="0"/>
        </a:xfrm>
      </p:grpSpPr>
      <p:sp>
        <p:nvSpPr>
          <p:cNvPr id="44" name="Google Shape;44;p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5" name="Google Shape;45;p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6" name="Google Shape;46;p8"/>
          <p:cNvSpPr txBox="1"/>
          <p:nvPr>
            <p:ph type="title"/>
          </p:nvPr>
        </p:nvSpPr>
        <p:spPr>
          <a:xfrm>
            <a:off x="841000" y="1884100"/>
            <a:ext cx="4801500" cy="409500"/>
          </a:xfrm>
          <a:prstGeom prst="rect">
            <a:avLst/>
          </a:prstGeom>
        </p:spPr>
        <p:txBody>
          <a:bodyPr anchorCtr="0" anchor="b"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47" name="Google Shape;47;p8"/>
          <p:cNvSpPr txBox="1"/>
          <p:nvPr>
            <p:ph idx="1" type="body"/>
          </p:nvPr>
        </p:nvSpPr>
        <p:spPr>
          <a:xfrm>
            <a:off x="841001" y="2492425"/>
            <a:ext cx="2671800" cy="2433300"/>
          </a:xfrm>
          <a:prstGeom prst="rect">
            <a:avLst/>
          </a:prstGeom>
        </p:spPr>
        <p:txBody>
          <a:bodyPr anchorCtr="0" anchor="t" bIns="91425" lIns="91425" spcFirstLastPara="1" rIns="91425" wrap="square" tIns="91425">
            <a:noAutofit/>
          </a:bodyPr>
          <a:lstStyle>
            <a:lvl1pPr indent="-330200" lvl="0" marL="457200">
              <a:spcBef>
                <a:spcPts val="60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8" name="Google Shape;48;p8"/>
          <p:cNvSpPr txBox="1"/>
          <p:nvPr>
            <p:ph idx="2" type="body"/>
          </p:nvPr>
        </p:nvSpPr>
        <p:spPr>
          <a:xfrm>
            <a:off x="3673842" y="2492425"/>
            <a:ext cx="2671800" cy="2433300"/>
          </a:xfrm>
          <a:prstGeom prst="rect">
            <a:avLst/>
          </a:prstGeom>
        </p:spPr>
        <p:txBody>
          <a:bodyPr anchorCtr="0" anchor="t" bIns="91425" lIns="91425" spcFirstLastPara="1" rIns="91425" wrap="square" tIns="91425">
            <a:noAutofit/>
          </a:bodyPr>
          <a:lstStyle>
            <a:lvl1pPr indent="-330200" lvl="0" marL="457200">
              <a:spcBef>
                <a:spcPts val="60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9" name="Google Shape;49;p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0" name="Shape 50"/>
        <p:cNvGrpSpPr/>
        <p:nvPr/>
      </p:nvGrpSpPr>
      <p:grpSpPr>
        <a:xfrm>
          <a:off x="0" y="0"/>
          <a:ext cx="0" cy="0"/>
          <a:chOff x="0" y="0"/>
          <a:chExt cx="0" cy="0"/>
        </a:xfrm>
      </p:grpSpPr>
      <p:sp>
        <p:nvSpPr>
          <p:cNvPr id="51" name="Google Shape;51;p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2" name="Google Shape;52;p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3" name="Google Shape;53;p9"/>
          <p:cNvSpPr txBox="1"/>
          <p:nvPr>
            <p:ph type="title"/>
          </p:nvPr>
        </p:nvSpPr>
        <p:spPr>
          <a:xfrm>
            <a:off x="841000" y="1884100"/>
            <a:ext cx="4801500" cy="4095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54" name="Google Shape;54;p9"/>
          <p:cNvSpPr txBox="1"/>
          <p:nvPr>
            <p:ph idx="1" type="body"/>
          </p:nvPr>
        </p:nvSpPr>
        <p:spPr>
          <a:xfrm>
            <a:off x="841000" y="2515375"/>
            <a:ext cx="1988700" cy="24105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5" name="Google Shape;55;p9"/>
          <p:cNvSpPr txBox="1"/>
          <p:nvPr>
            <p:ph idx="2" type="body"/>
          </p:nvPr>
        </p:nvSpPr>
        <p:spPr>
          <a:xfrm>
            <a:off x="2931575" y="2515375"/>
            <a:ext cx="1988700" cy="24105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6" name="Google Shape;56;p9"/>
          <p:cNvSpPr txBox="1"/>
          <p:nvPr>
            <p:ph idx="3" type="body"/>
          </p:nvPr>
        </p:nvSpPr>
        <p:spPr>
          <a:xfrm>
            <a:off x="5022150" y="2515375"/>
            <a:ext cx="1988700" cy="24105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7" name="Google Shape;57;p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0"/>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0" name="Google Shape;60;p10"/>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1" name="Google Shape;61;p10"/>
          <p:cNvSpPr txBox="1"/>
          <p:nvPr>
            <p:ph type="title"/>
          </p:nvPr>
        </p:nvSpPr>
        <p:spPr>
          <a:xfrm>
            <a:off x="841000" y="1884100"/>
            <a:ext cx="4801500" cy="409500"/>
          </a:xfrm>
          <a:prstGeom prst="rect">
            <a:avLst/>
          </a:prstGeom>
        </p:spPr>
        <p:txBody>
          <a:bodyPr anchorCtr="0" anchor="b"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2" name="Google Shape;62;p1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8BC34A"/>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884100"/>
            <a:ext cx="5185200" cy="474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1pPr>
            <a:lvl2pPr lvl="1">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2pPr>
            <a:lvl3pPr lvl="2">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3pPr>
            <a:lvl4pPr lvl="3">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4pPr>
            <a:lvl5pPr lvl="4">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5pPr>
            <a:lvl6pPr lvl="5">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6pPr>
            <a:lvl7pPr lvl="6">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7pPr>
            <a:lvl8pPr lvl="7">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8pPr>
            <a:lvl9pPr lvl="8">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9pPr>
          </a:lstStyle>
          <a:p/>
        </p:txBody>
      </p:sp>
      <p:sp>
        <p:nvSpPr>
          <p:cNvPr id="7" name="Google Shape;7;p1"/>
          <p:cNvSpPr txBox="1"/>
          <p:nvPr>
            <p:ph idx="1" type="body"/>
          </p:nvPr>
        </p:nvSpPr>
        <p:spPr>
          <a:xfrm>
            <a:off x="457200" y="2495550"/>
            <a:ext cx="5185200" cy="2255700"/>
          </a:xfrm>
          <a:prstGeom prst="rect">
            <a:avLst/>
          </a:prstGeom>
          <a:noFill/>
          <a:ln>
            <a:noFill/>
          </a:ln>
        </p:spPr>
        <p:txBody>
          <a:bodyPr anchorCtr="0" anchor="t" bIns="91425" lIns="91425" spcFirstLastPara="1" rIns="91425" wrap="square" tIns="91425">
            <a:noAutofit/>
          </a:bodyPr>
          <a:lstStyle>
            <a:lvl1pPr indent="-330200" lvl="0" marL="457200">
              <a:spcBef>
                <a:spcPts val="600"/>
              </a:spcBef>
              <a:spcAft>
                <a:spcPts val="0"/>
              </a:spcAft>
              <a:buClr>
                <a:srgbClr val="999999"/>
              </a:buClr>
              <a:buSzPts val="1600"/>
              <a:buFont typeface="Karla"/>
              <a:buChar char="▸"/>
              <a:defRPr sz="1600">
                <a:solidFill>
                  <a:srgbClr val="999999"/>
                </a:solidFill>
                <a:latin typeface="Karla"/>
                <a:ea typeface="Karla"/>
                <a:cs typeface="Karla"/>
                <a:sym typeface="Karla"/>
              </a:defRPr>
            </a:lvl1pPr>
            <a:lvl2pPr indent="-330200" lvl="1" marL="9144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2pPr>
            <a:lvl3pPr indent="-330200" lvl="2" marL="13716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3pPr>
            <a:lvl4pPr indent="-330200" lvl="3" marL="18288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4pPr>
            <a:lvl5pPr indent="-330200" lvl="4" marL="22860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5pPr>
            <a:lvl6pPr indent="-330200" lvl="5" marL="27432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6pPr>
            <a:lvl7pPr indent="-330200" lvl="6" marL="32004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7pPr>
            <a:lvl8pPr indent="-330200" lvl="7" marL="36576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8pPr>
            <a:lvl9pPr indent="-330200" lvl="8" marL="41148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rgbClr val="999999"/>
                </a:solidFill>
                <a:latin typeface="Karla"/>
                <a:ea typeface="Karla"/>
                <a:cs typeface="Karla"/>
                <a:sym typeface="Karla"/>
              </a:defRPr>
            </a:lvl1pPr>
            <a:lvl2pPr lvl="1" algn="r">
              <a:buNone/>
              <a:defRPr sz="1300">
                <a:solidFill>
                  <a:srgbClr val="999999"/>
                </a:solidFill>
                <a:latin typeface="Karla"/>
                <a:ea typeface="Karla"/>
                <a:cs typeface="Karla"/>
                <a:sym typeface="Karla"/>
              </a:defRPr>
            </a:lvl2pPr>
            <a:lvl3pPr lvl="2" algn="r">
              <a:buNone/>
              <a:defRPr sz="1300">
                <a:solidFill>
                  <a:srgbClr val="999999"/>
                </a:solidFill>
                <a:latin typeface="Karla"/>
                <a:ea typeface="Karla"/>
                <a:cs typeface="Karla"/>
                <a:sym typeface="Karla"/>
              </a:defRPr>
            </a:lvl3pPr>
            <a:lvl4pPr lvl="3" algn="r">
              <a:buNone/>
              <a:defRPr sz="1300">
                <a:solidFill>
                  <a:srgbClr val="999999"/>
                </a:solidFill>
                <a:latin typeface="Karla"/>
                <a:ea typeface="Karla"/>
                <a:cs typeface="Karla"/>
                <a:sym typeface="Karla"/>
              </a:defRPr>
            </a:lvl4pPr>
            <a:lvl5pPr lvl="4" algn="r">
              <a:buNone/>
              <a:defRPr sz="1300">
                <a:solidFill>
                  <a:srgbClr val="999999"/>
                </a:solidFill>
                <a:latin typeface="Karla"/>
                <a:ea typeface="Karla"/>
                <a:cs typeface="Karla"/>
                <a:sym typeface="Karla"/>
              </a:defRPr>
            </a:lvl5pPr>
            <a:lvl6pPr lvl="5" algn="r">
              <a:buNone/>
              <a:defRPr sz="1300">
                <a:solidFill>
                  <a:srgbClr val="999999"/>
                </a:solidFill>
                <a:latin typeface="Karla"/>
                <a:ea typeface="Karla"/>
                <a:cs typeface="Karla"/>
                <a:sym typeface="Karla"/>
              </a:defRPr>
            </a:lvl6pPr>
            <a:lvl7pPr lvl="6" algn="r">
              <a:buNone/>
              <a:defRPr sz="1300">
                <a:solidFill>
                  <a:srgbClr val="999999"/>
                </a:solidFill>
                <a:latin typeface="Karla"/>
                <a:ea typeface="Karla"/>
                <a:cs typeface="Karla"/>
                <a:sym typeface="Karla"/>
              </a:defRPr>
            </a:lvl7pPr>
            <a:lvl8pPr lvl="7" algn="r">
              <a:buNone/>
              <a:defRPr sz="1300">
                <a:solidFill>
                  <a:srgbClr val="999999"/>
                </a:solidFill>
                <a:latin typeface="Karla"/>
                <a:ea typeface="Karla"/>
                <a:cs typeface="Karla"/>
                <a:sym typeface="Karla"/>
              </a:defRPr>
            </a:lvl8pPr>
            <a:lvl9pPr lvl="8" algn="r">
              <a:buNone/>
              <a:defRPr sz="1300">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1.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 Id="rId3" Type="http://schemas.openxmlformats.org/officeDocument/2006/relationships/image" Target="../media/image1.png"/><Relationship Id="rId4" Type="http://schemas.openxmlformats.org/officeDocument/2006/relationships/hyperlink" Target="https://bit.ly/2Yr81W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77" name="Shape 77"/>
        <p:cNvGrpSpPr/>
        <p:nvPr/>
      </p:nvGrpSpPr>
      <p:grpSpPr>
        <a:xfrm>
          <a:off x="0" y="0"/>
          <a:ext cx="0" cy="0"/>
          <a:chOff x="0" y="0"/>
          <a:chExt cx="0" cy="0"/>
        </a:xfrm>
      </p:grpSpPr>
      <p:sp>
        <p:nvSpPr>
          <p:cNvPr id="78" name="Google Shape;78;p14"/>
          <p:cNvSpPr txBox="1"/>
          <p:nvPr>
            <p:ph type="ctrTitle"/>
          </p:nvPr>
        </p:nvSpPr>
        <p:spPr>
          <a:xfrm>
            <a:off x="773799" y="2065600"/>
            <a:ext cx="4135200" cy="259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solidFill>
                  <a:srgbClr val="434343"/>
                </a:solidFill>
                <a:latin typeface="Roboto"/>
                <a:ea typeface="Roboto"/>
                <a:cs typeface="Roboto"/>
                <a:sym typeface="Roboto"/>
              </a:rPr>
              <a:t>Cursus SALESFORCE</a:t>
            </a:r>
            <a:r>
              <a:rPr lang="en">
                <a:solidFill>
                  <a:srgbClr val="434343"/>
                </a:solidFill>
                <a:latin typeface="Roboto"/>
                <a:ea typeface="Roboto"/>
                <a:cs typeface="Roboto"/>
                <a:sym typeface="Roboto"/>
              </a:rPr>
              <a:t> </a:t>
            </a:r>
            <a:endParaRPr>
              <a:solidFill>
                <a:srgbClr val="434343"/>
              </a:solidFill>
              <a:latin typeface="Roboto"/>
              <a:ea typeface="Roboto"/>
              <a:cs typeface="Roboto"/>
              <a:sym typeface="Roboto"/>
            </a:endParaRPr>
          </a:p>
          <a:p>
            <a:pPr indent="0" lvl="0" marL="0" rtl="0" algn="l">
              <a:spcBef>
                <a:spcPts val="0"/>
              </a:spcBef>
              <a:spcAft>
                <a:spcPts val="0"/>
              </a:spcAft>
              <a:buNone/>
            </a:pPr>
            <a:r>
              <a:rPr lang="en" sz="1800">
                <a:solidFill>
                  <a:srgbClr val="CC0000"/>
                </a:solidFill>
                <a:latin typeface="Roboto"/>
                <a:ea typeface="Roboto"/>
                <a:cs typeface="Roboto"/>
                <a:sym typeface="Roboto"/>
              </a:rPr>
              <a:t>M2I Formations 2021</a:t>
            </a:r>
            <a:endParaRPr sz="1800">
              <a:solidFill>
                <a:srgbClr val="CC0000"/>
              </a:solidFill>
              <a:latin typeface="Roboto"/>
              <a:ea typeface="Roboto"/>
              <a:cs typeface="Roboto"/>
              <a:sym typeface="Roboto"/>
            </a:endParaRPr>
          </a:p>
          <a:p>
            <a:pPr indent="0" lvl="0" marL="0" rtl="0" algn="l">
              <a:spcBef>
                <a:spcPts val="0"/>
              </a:spcBef>
              <a:spcAft>
                <a:spcPts val="0"/>
              </a:spcAft>
              <a:buNone/>
            </a:pPr>
            <a:r>
              <a:t/>
            </a:r>
            <a:endParaRPr sz="1800">
              <a:solidFill>
                <a:srgbClr val="CC0000"/>
              </a:solidFill>
              <a:latin typeface="Roboto"/>
              <a:ea typeface="Roboto"/>
              <a:cs typeface="Roboto"/>
              <a:sym typeface="Roboto"/>
            </a:endParaRPr>
          </a:p>
          <a:p>
            <a:pPr indent="0" lvl="0" marL="0" rtl="0" algn="l">
              <a:lnSpc>
                <a:spcPct val="115000"/>
              </a:lnSpc>
              <a:spcBef>
                <a:spcPts val="0"/>
              </a:spcBef>
              <a:spcAft>
                <a:spcPts val="0"/>
              </a:spcAft>
              <a:buNone/>
            </a:pPr>
            <a:r>
              <a:rPr b="0" lang="en" sz="1400">
                <a:solidFill>
                  <a:srgbClr val="434343"/>
                </a:solidFill>
                <a:latin typeface="Roboto"/>
                <a:ea typeface="Roboto"/>
                <a:cs typeface="Roboto"/>
                <a:sym typeface="Roboto"/>
              </a:rPr>
              <a:t>Christian Lisangola</a:t>
            </a:r>
            <a:endParaRPr b="0" sz="1400">
              <a:solidFill>
                <a:srgbClr val="434343"/>
              </a:solidFill>
              <a:latin typeface="Roboto"/>
              <a:ea typeface="Roboto"/>
              <a:cs typeface="Roboto"/>
              <a:sym typeface="Roboto"/>
            </a:endParaRPr>
          </a:p>
        </p:txBody>
      </p:sp>
      <p:sp>
        <p:nvSpPr>
          <p:cNvPr id="79" name="Google Shape;79;p1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 name="Google Shape;80;p14"/>
          <p:cNvPicPr preferRelativeResize="0"/>
          <p:nvPr/>
        </p:nvPicPr>
        <p:blipFill>
          <a:blip r:embed="rId3">
            <a:alphaModFix/>
          </a:blip>
          <a:stretch>
            <a:fillRect/>
          </a:stretch>
        </p:blipFill>
        <p:spPr>
          <a:xfrm>
            <a:off x="773800" y="684900"/>
            <a:ext cx="1210050" cy="1210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48" name="Shape 148"/>
        <p:cNvGrpSpPr/>
        <p:nvPr/>
      </p:nvGrpSpPr>
      <p:grpSpPr>
        <a:xfrm>
          <a:off x="0" y="0"/>
          <a:ext cx="0" cy="0"/>
          <a:chOff x="0" y="0"/>
          <a:chExt cx="0" cy="0"/>
        </a:xfrm>
      </p:grpSpPr>
      <p:sp>
        <p:nvSpPr>
          <p:cNvPr id="149" name="Google Shape;149;p23"/>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2</a:t>
            </a:r>
            <a:endParaRPr sz="2400">
              <a:solidFill>
                <a:srgbClr val="E2001A"/>
              </a:solidFill>
              <a:latin typeface="Roboto"/>
              <a:ea typeface="Roboto"/>
              <a:cs typeface="Roboto"/>
              <a:sym typeface="Roboto"/>
            </a:endParaRPr>
          </a:p>
        </p:txBody>
      </p:sp>
      <p:sp>
        <p:nvSpPr>
          <p:cNvPr id="150" name="Google Shape;150;p2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1" name="Google Shape;151;p23"/>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152" name="Google Shape;152;p23"/>
          <p:cNvSpPr txBox="1"/>
          <p:nvPr>
            <p:ph idx="1" type="body"/>
          </p:nvPr>
        </p:nvSpPr>
        <p:spPr>
          <a:xfrm>
            <a:off x="413825" y="1446600"/>
            <a:ext cx="7140600" cy="3589800"/>
          </a:xfrm>
          <a:prstGeom prst="rect">
            <a:avLst/>
          </a:prstGeom>
        </p:spPr>
        <p:txBody>
          <a:bodyPr anchorCtr="0" anchor="t" bIns="91425" lIns="91425" spcFirstLastPara="1" rIns="91425" wrap="square" tIns="91425">
            <a:noAutofit/>
          </a:bodyPr>
          <a:lstStyle/>
          <a:p>
            <a:pPr indent="0" lvl="0" marL="457200" rtl="0" algn="l">
              <a:spcBef>
                <a:spcPts val="600"/>
              </a:spcBef>
              <a:spcAft>
                <a:spcPts val="0"/>
              </a:spcAft>
              <a:buClr>
                <a:schemeClr val="dk1"/>
              </a:buClr>
              <a:buSzPts val="1100"/>
              <a:buFont typeface="Arial"/>
              <a:buNone/>
            </a:pPr>
            <a:r>
              <a:rPr lang="en" sz="1300">
                <a:solidFill>
                  <a:srgbClr val="2A2A2A"/>
                </a:solidFill>
                <a:latin typeface="Raleway"/>
                <a:ea typeface="Raleway"/>
                <a:cs typeface="Raleway"/>
                <a:sym typeface="Raleway"/>
              </a:rPr>
              <a:t>Ecrire un programme Javascript qui demande à l’utilisateur d’entrer à partir du clavier:</a:t>
            </a:r>
            <a:endParaRPr sz="1300">
              <a:solidFill>
                <a:srgbClr val="2A2A2A"/>
              </a:solidFill>
              <a:latin typeface="Raleway"/>
              <a:ea typeface="Raleway"/>
              <a:cs typeface="Raleway"/>
              <a:sym typeface="Raleway"/>
            </a:endParaRPr>
          </a:p>
          <a:p>
            <a:pPr indent="0" lvl="0" marL="457200" rtl="0" algn="l">
              <a:spcBef>
                <a:spcPts val="600"/>
              </a:spcBef>
              <a:spcAft>
                <a:spcPts val="0"/>
              </a:spcAft>
              <a:buClr>
                <a:schemeClr val="dk1"/>
              </a:buClr>
              <a:buSzPts val="1100"/>
              <a:buFont typeface="Arial"/>
              <a:buNone/>
            </a:pPr>
            <a:r>
              <a:rPr lang="en" sz="1300">
                <a:solidFill>
                  <a:srgbClr val="2A2A2A"/>
                </a:solidFill>
                <a:latin typeface="Raleway"/>
                <a:ea typeface="Raleway"/>
                <a:cs typeface="Raleway"/>
                <a:sym typeface="Raleway"/>
              </a:rPr>
              <a:t>La distance parcours(m)</a:t>
            </a:r>
            <a:endParaRPr sz="1300">
              <a:solidFill>
                <a:srgbClr val="2A2A2A"/>
              </a:solidFill>
              <a:latin typeface="Raleway"/>
              <a:ea typeface="Raleway"/>
              <a:cs typeface="Raleway"/>
              <a:sym typeface="Raleway"/>
            </a:endParaRPr>
          </a:p>
          <a:p>
            <a:pPr indent="0" lvl="0" marL="457200" rtl="0" algn="l">
              <a:spcBef>
                <a:spcPts val="600"/>
              </a:spcBef>
              <a:spcAft>
                <a:spcPts val="0"/>
              </a:spcAft>
              <a:buClr>
                <a:schemeClr val="dk1"/>
              </a:buClr>
              <a:buSzPts val="1100"/>
              <a:buFont typeface="Arial"/>
              <a:buNone/>
            </a:pPr>
            <a:r>
              <a:rPr lang="en" sz="1300">
                <a:solidFill>
                  <a:srgbClr val="2A2A2A"/>
                </a:solidFill>
                <a:latin typeface="Raleway"/>
                <a:ea typeface="Raleway"/>
                <a:cs typeface="Raleway"/>
                <a:sym typeface="Raleway"/>
              </a:rPr>
              <a:t>Le temps(sec)</a:t>
            </a:r>
            <a:endParaRPr sz="1300">
              <a:solidFill>
                <a:srgbClr val="2A2A2A"/>
              </a:solidFill>
              <a:latin typeface="Raleway"/>
              <a:ea typeface="Raleway"/>
              <a:cs typeface="Raleway"/>
              <a:sym typeface="Raleway"/>
            </a:endParaRPr>
          </a:p>
          <a:p>
            <a:pPr indent="0" lvl="0" marL="457200" rtl="0" algn="l">
              <a:spcBef>
                <a:spcPts val="600"/>
              </a:spcBef>
              <a:spcAft>
                <a:spcPts val="0"/>
              </a:spcAft>
              <a:buClr>
                <a:schemeClr val="dk1"/>
              </a:buClr>
              <a:buSzPts val="1100"/>
              <a:buFont typeface="Arial"/>
              <a:buNone/>
            </a:pPr>
            <a:r>
              <a:t/>
            </a:r>
            <a:endParaRPr sz="1300">
              <a:solidFill>
                <a:srgbClr val="2A2A2A"/>
              </a:solidFill>
              <a:latin typeface="Raleway"/>
              <a:ea typeface="Raleway"/>
              <a:cs typeface="Raleway"/>
              <a:sym typeface="Raleway"/>
            </a:endParaRPr>
          </a:p>
          <a:p>
            <a:pPr indent="0" lvl="0" marL="457200" rtl="0" algn="l">
              <a:spcBef>
                <a:spcPts val="600"/>
              </a:spcBef>
              <a:spcAft>
                <a:spcPts val="0"/>
              </a:spcAft>
              <a:buClr>
                <a:schemeClr val="dk1"/>
              </a:buClr>
              <a:buSzPts val="1100"/>
              <a:buFont typeface="Arial"/>
              <a:buNone/>
            </a:pPr>
            <a:r>
              <a:rPr lang="en" sz="1300">
                <a:solidFill>
                  <a:srgbClr val="2A2A2A"/>
                </a:solidFill>
                <a:latin typeface="Raleway"/>
                <a:ea typeface="Raleway"/>
                <a:cs typeface="Raleway"/>
                <a:sym typeface="Raleway"/>
              </a:rPr>
              <a:t>Puis calculer la vitesse selon la formule:</a:t>
            </a:r>
            <a:endParaRPr sz="1300">
              <a:solidFill>
                <a:srgbClr val="2A2A2A"/>
              </a:solidFill>
              <a:latin typeface="Raleway"/>
              <a:ea typeface="Raleway"/>
              <a:cs typeface="Raleway"/>
              <a:sym typeface="Raleway"/>
            </a:endParaRPr>
          </a:p>
          <a:p>
            <a:pPr indent="0" lvl="0" marL="457200" rtl="0" algn="l">
              <a:spcBef>
                <a:spcPts val="600"/>
              </a:spcBef>
              <a:spcAft>
                <a:spcPts val="0"/>
              </a:spcAft>
              <a:buClr>
                <a:schemeClr val="dk1"/>
              </a:buClr>
              <a:buSzPts val="1100"/>
              <a:buFont typeface="Arial"/>
              <a:buNone/>
            </a:pPr>
            <a:r>
              <a:rPr lang="en" sz="1300">
                <a:solidFill>
                  <a:srgbClr val="2A2A2A"/>
                </a:solidFill>
                <a:latin typeface="Raleway"/>
                <a:ea typeface="Raleway"/>
                <a:cs typeface="Raleway"/>
                <a:sym typeface="Raleway"/>
              </a:rPr>
              <a:t> </a:t>
            </a:r>
            <a:endParaRPr sz="1300">
              <a:solidFill>
                <a:srgbClr val="2A2A2A"/>
              </a:solidFill>
              <a:latin typeface="Raleway"/>
              <a:ea typeface="Raleway"/>
              <a:cs typeface="Raleway"/>
              <a:sym typeface="Raleway"/>
            </a:endParaRPr>
          </a:p>
          <a:p>
            <a:pPr indent="0" lvl="0" marL="457200" rtl="0" algn="l">
              <a:spcBef>
                <a:spcPts val="600"/>
              </a:spcBef>
              <a:spcAft>
                <a:spcPts val="0"/>
              </a:spcAft>
              <a:buClr>
                <a:schemeClr val="dk1"/>
              </a:buClr>
              <a:buSzPts val="1100"/>
              <a:buFont typeface="Arial"/>
              <a:buNone/>
            </a:pPr>
            <a:r>
              <a:rPr lang="en" sz="1300">
                <a:solidFill>
                  <a:srgbClr val="2A2A2A"/>
                </a:solidFill>
                <a:latin typeface="Raleway"/>
                <a:ea typeface="Raleway"/>
                <a:cs typeface="Raleway"/>
                <a:sym typeface="Raleway"/>
              </a:rPr>
              <a:t>vitesse=distance parcourue/temps </a:t>
            </a:r>
            <a:endParaRPr sz="1300">
              <a:solidFill>
                <a:srgbClr val="2A2A2A"/>
              </a:solidFill>
              <a:latin typeface="Raleway"/>
              <a:ea typeface="Raleway"/>
              <a:cs typeface="Raleway"/>
              <a:sym typeface="Raleway"/>
            </a:endParaRPr>
          </a:p>
          <a:p>
            <a:pPr indent="0" lvl="0" marL="457200" rtl="0" algn="l">
              <a:spcBef>
                <a:spcPts val="600"/>
              </a:spcBef>
              <a:spcAft>
                <a:spcPts val="0"/>
              </a:spcAft>
              <a:buClr>
                <a:schemeClr val="dk1"/>
              </a:buClr>
              <a:buSzPts val="1100"/>
              <a:buFont typeface="Arial"/>
              <a:buNone/>
            </a:pPr>
            <a:r>
              <a:t/>
            </a:r>
            <a:endParaRPr sz="1300">
              <a:solidFill>
                <a:srgbClr val="2A2A2A"/>
              </a:solidFill>
              <a:latin typeface="Raleway"/>
              <a:ea typeface="Raleway"/>
              <a:cs typeface="Raleway"/>
              <a:sym typeface="Raleway"/>
            </a:endParaRPr>
          </a:p>
          <a:p>
            <a:pPr indent="0" lvl="0" marL="457200" rtl="0" algn="l">
              <a:spcBef>
                <a:spcPts val="600"/>
              </a:spcBef>
              <a:spcAft>
                <a:spcPts val="0"/>
              </a:spcAft>
              <a:buClr>
                <a:schemeClr val="dk1"/>
              </a:buClr>
              <a:buSzPts val="1100"/>
              <a:buFont typeface="Arial"/>
              <a:buNone/>
            </a:pPr>
            <a:r>
              <a:rPr lang="en" sz="1300">
                <a:solidFill>
                  <a:srgbClr val="2A2A2A"/>
                </a:solidFill>
                <a:latin typeface="Raleway"/>
                <a:ea typeface="Raleway"/>
                <a:cs typeface="Raleway"/>
                <a:sym typeface="Raleway"/>
              </a:rPr>
              <a:t>Puis afficher le résultat dans le format suivant : 345 m/s(utiliser alert et console.log)</a:t>
            </a:r>
            <a:endParaRPr sz="1300">
              <a:solidFill>
                <a:srgbClr val="2A2A2A"/>
              </a:solidFill>
              <a:latin typeface="Raleway"/>
              <a:ea typeface="Raleway"/>
              <a:cs typeface="Raleway"/>
              <a:sym typeface="Raleway"/>
            </a:endParaRPr>
          </a:p>
          <a:p>
            <a:pPr indent="0" lvl="0" marL="457200" rtl="0" algn="l">
              <a:spcBef>
                <a:spcPts val="600"/>
              </a:spcBef>
              <a:spcAft>
                <a:spcPts val="0"/>
              </a:spcAft>
              <a:buClr>
                <a:schemeClr val="dk1"/>
              </a:buClr>
              <a:buSzPts val="1100"/>
              <a:buFont typeface="Arial"/>
              <a:buNone/>
            </a:pPr>
            <a:r>
              <a:t/>
            </a:r>
            <a:endParaRPr sz="1300">
              <a:solidFill>
                <a:srgbClr val="2A2A2A"/>
              </a:solidFill>
              <a:latin typeface="Raleway"/>
              <a:ea typeface="Raleway"/>
              <a:cs typeface="Raleway"/>
              <a:sym typeface="Raleway"/>
            </a:endParaRPr>
          </a:p>
          <a:p>
            <a:pPr indent="0" lvl="0" marL="457200" rtl="0" algn="l">
              <a:spcBef>
                <a:spcPts val="600"/>
              </a:spcBef>
              <a:spcAft>
                <a:spcPts val="0"/>
              </a:spcAft>
              <a:buNone/>
            </a:pPr>
            <a:r>
              <a:t/>
            </a:r>
            <a:endParaRPr sz="1300">
              <a:solidFill>
                <a:srgbClr val="2A2A2A"/>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56" name="Shape 156"/>
        <p:cNvGrpSpPr/>
        <p:nvPr/>
      </p:nvGrpSpPr>
      <p:grpSpPr>
        <a:xfrm>
          <a:off x="0" y="0"/>
          <a:ext cx="0" cy="0"/>
          <a:chOff x="0" y="0"/>
          <a:chExt cx="0" cy="0"/>
        </a:xfrm>
      </p:grpSpPr>
      <p:sp>
        <p:nvSpPr>
          <p:cNvPr id="157" name="Google Shape;157;p24"/>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Opérateurs logiques </a:t>
            </a:r>
            <a:endParaRPr sz="2400">
              <a:solidFill>
                <a:srgbClr val="E2001A"/>
              </a:solidFill>
              <a:latin typeface="Roboto"/>
              <a:ea typeface="Roboto"/>
              <a:cs typeface="Roboto"/>
              <a:sym typeface="Roboto"/>
            </a:endParaRPr>
          </a:p>
        </p:txBody>
      </p:sp>
      <p:sp>
        <p:nvSpPr>
          <p:cNvPr id="158" name="Google Shape;158;p2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9" name="Google Shape;159;p24"/>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160" name="Google Shape;160;p24"/>
          <p:cNvSpPr txBox="1"/>
          <p:nvPr>
            <p:ph idx="1" type="body"/>
          </p:nvPr>
        </p:nvSpPr>
        <p:spPr>
          <a:xfrm>
            <a:off x="548825" y="1531263"/>
            <a:ext cx="7125900" cy="7683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rgbClr val="000000"/>
              </a:buClr>
              <a:buSzPts val="1500"/>
              <a:buFont typeface="Roboto"/>
              <a:buChar char="▸"/>
            </a:pPr>
            <a:r>
              <a:rPr lang="en" sz="1300">
                <a:solidFill>
                  <a:srgbClr val="000000"/>
                </a:solidFill>
                <a:latin typeface="Roboto"/>
                <a:ea typeface="Roboto"/>
                <a:cs typeface="Roboto"/>
                <a:sym typeface="Roboto"/>
              </a:rPr>
              <a:t>Les conditions ont besoin </a:t>
            </a:r>
            <a:r>
              <a:rPr lang="en" sz="1300">
                <a:solidFill>
                  <a:srgbClr val="E2001A"/>
                </a:solidFill>
                <a:latin typeface="Roboto"/>
                <a:ea typeface="Roboto"/>
                <a:cs typeface="Roboto"/>
                <a:sym typeface="Roboto"/>
              </a:rPr>
              <a:t>d’opérateurs logiques</a:t>
            </a:r>
            <a:r>
              <a:rPr lang="en" sz="1300">
                <a:solidFill>
                  <a:srgbClr val="000000"/>
                </a:solidFill>
                <a:latin typeface="Roboto"/>
                <a:ea typeface="Roboto"/>
                <a:cs typeface="Roboto"/>
                <a:sym typeface="Roboto"/>
              </a:rPr>
              <a:t>, en voici quelques uns :</a:t>
            </a:r>
            <a:endParaRPr sz="1300">
              <a:solidFill>
                <a:srgbClr val="000000"/>
              </a:solidFill>
              <a:latin typeface="Roboto"/>
              <a:ea typeface="Roboto"/>
              <a:cs typeface="Roboto"/>
              <a:sym typeface="Roboto"/>
            </a:endParaRPr>
          </a:p>
          <a:p>
            <a:pPr indent="0" lvl="0" marL="914400" rtl="0" algn="l">
              <a:spcBef>
                <a:spcPts val="600"/>
              </a:spcBef>
              <a:spcAft>
                <a:spcPts val="0"/>
              </a:spcAft>
              <a:buNone/>
            </a:pPr>
            <a:r>
              <a:t/>
            </a:r>
            <a:endParaRPr sz="1300">
              <a:solidFill>
                <a:srgbClr val="E2001A"/>
              </a:solidFill>
              <a:latin typeface="Roboto"/>
              <a:ea typeface="Roboto"/>
              <a:cs typeface="Roboto"/>
              <a:sym typeface="Roboto"/>
            </a:endParaRPr>
          </a:p>
          <a:p>
            <a:pPr indent="0" lvl="0" marL="914400" rtl="0" algn="l">
              <a:spcBef>
                <a:spcPts val="600"/>
              </a:spcBef>
              <a:spcAft>
                <a:spcPts val="0"/>
              </a:spcAft>
              <a:buNone/>
            </a:pPr>
            <a:r>
              <a:t/>
            </a:r>
            <a:endParaRPr sz="1300">
              <a:solidFill>
                <a:srgbClr val="E2001A"/>
              </a:solidFill>
              <a:latin typeface="Roboto"/>
              <a:ea typeface="Roboto"/>
              <a:cs typeface="Roboto"/>
              <a:sym typeface="Roboto"/>
            </a:endParaRPr>
          </a:p>
          <a:p>
            <a:pPr indent="0" lvl="0" marL="0" rtl="0" algn="l">
              <a:spcBef>
                <a:spcPts val="600"/>
              </a:spcBef>
              <a:spcAft>
                <a:spcPts val="0"/>
              </a:spcAft>
              <a:buNone/>
            </a:pPr>
            <a:r>
              <a:t/>
            </a:r>
            <a:endParaRPr/>
          </a:p>
        </p:txBody>
      </p:sp>
      <p:graphicFrame>
        <p:nvGraphicFramePr>
          <p:cNvPr id="161" name="Google Shape;161;p24"/>
          <p:cNvGraphicFramePr/>
          <p:nvPr/>
        </p:nvGraphicFramePr>
        <p:xfrm>
          <a:off x="1119125" y="2210275"/>
          <a:ext cx="3000000" cy="3000000"/>
        </p:xfrm>
        <a:graphic>
          <a:graphicData uri="http://schemas.openxmlformats.org/drawingml/2006/table">
            <a:tbl>
              <a:tblPr>
                <a:noFill/>
                <a:tableStyleId>{37290672-3F91-4CEB-9F74-6A4E299A33DF}</a:tableStyleId>
              </a:tblPr>
              <a:tblGrid>
                <a:gridCol w="1876300"/>
                <a:gridCol w="4109000"/>
              </a:tblGrid>
              <a:tr h="118550">
                <a:tc>
                  <a:txBody>
                    <a:bodyPr/>
                    <a:lstStyle/>
                    <a:p>
                      <a:pPr indent="0" lvl="0" marL="0" rtl="0" algn="ctr">
                        <a:lnSpc>
                          <a:spcPct val="115000"/>
                        </a:lnSpc>
                        <a:spcBef>
                          <a:spcPts val="0"/>
                        </a:spcBef>
                        <a:spcAft>
                          <a:spcPts val="0"/>
                        </a:spcAft>
                        <a:buNone/>
                      </a:pPr>
                      <a:r>
                        <a:rPr lang="en"/>
                        <a:t>Egalité</a:t>
                      </a:r>
                      <a:endParaRPr/>
                    </a:p>
                  </a:txBody>
                  <a:tcPr marT="91425" marB="91425" marR="91425" marL="91425">
                    <a:solidFill>
                      <a:srgbClr val="F3F3F3"/>
                    </a:solidFill>
                  </a:tcPr>
                </a:tc>
                <a:tc>
                  <a:txBody>
                    <a:bodyPr/>
                    <a:lstStyle/>
                    <a:p>
                      <a:pPr indent="0" lvl="0" marL="0" rtl="0" algn="ctr">
                        <a:lnSpc>
                          <a:spcPct val="115000"/>
                        </a:lnSpc>
                        <a:spcBef>
                          <a:spcPts val="0"/>
                        </a:spcBef>
                        <a:spcAft>
                          <a:spcPts val="0"/>
                        </a:spcAft>
                        <a:buNone/>
                      </a:pPr>
                      <a:r>
                        <a:rPr lang="en">
                          <a:solidFill>
                            <a:srgbClr val="E2001A"/>
                          </a:solidFill>
                        </a:rPr>
                        <a:t>==</a:t>
                      </a:r>
                      <a:endParaRPr>
                        <a:solidFill>
                          <a:srgbClr val="E2001A"/>
                        </a:solidFill>
                      </a:endParaRPr>
                    </a:p>
                  </a:txBody>
                  <a:tcPr marT="91425" marB="91425" marR="91425" marL="91425">
                    <a:solidFill>
                      <a:srgbClr val="F3F3F3"/>
                    </a:solidFill>
                  </a:tcPr>
                </a:tc>
              </a:tr>
              <a:tr h="231675">
                <a:tc>
                  <a:txBody>
                    <a:bodyPr/>
                    <a:lstStyle/>
                    <a:p>
                      <a:pPr indent="0" lvl="0" marL="0" rtl="0" algn="ctr">
                        <a:lnSpc>
                          <a:spcPct val="115000"/>
                        </a:lnSpc>
                        <a:spcBef>
                          <a:spcPts val="0"/>
                        </a:spcBef>
                        <a:spcAft>
                          <a:spcPts val="0"/>
                        </a:spcAft>
                        <a:buNone/>
                      </a:pPr>
                      <a:r>
                        <a:rPr lang="en"/>
                        <a:t>Eglité stricte</a:t>
                      </a:r>
                      <a:endParaRPr/>
                    </a:p>
                  </a:txBody>
                  <a:tcPr marT="91425" marB="91425" marR="91425" marL="91425">
                    <a:solidFill>
                      <a:srgbClr val="000000">
                        <a:alpha val="7310"/>
                      </a:srgbClr>
                    </a:solidFill>
                  </a:tcPr>
                </a:tc>
                <a:tc>
                  <a:txBody>
                    <a:bodyPr/>
                    <a:lstStyle/>
                    <a:p>
                      <a:pPr indent="0" lvl="0" marL="0" rtl="0" algn="ctr">
                        <a:lnSpc>
                          <a:spcPct val="115000"/>
                        </a:lnSpc>
                        <a:spcBef>
                          <a:spcPts val="0"/>
                        </a:spcBef>
                        <a:spcAft>
                          <a:spcPts val="0"/>
                        </a:spcAft>
                        <a:buNone/>
                      </a:pPr>
                      <a:r>
                        <a:rPr lang="en">
                          <a:solidFill>
                            <a:srgbClr val="E2001A"/>
                          </a:solidFill>
                        </a:rPr>
                        <a:t>===</a:t>
                      </a:r>
                      <a:endParaRPr>
                        <a:solidFill>
                          <a:srgbClr val="E2001A"/>
                        </a:solidFill>
                      </a:endParaRPr>
                    </a:p>
                  </a:txBody>
                  <a:tcPr marT="91425" marB="91425" marR="91425" marL="91425">
                    <a:solidFill>
                      <a:srgbClr val="000000">
                        <a:alpha val="7310"/>
                      </a:srgbClr>
                    </a:solidFill>
                  </a:tcPr>
                </a:tc>
              </a:tr>
              <a:tr h="381000">
                <a:tc>
                  <a:txBody>
                    <a:bodyPr/>
                    <a:lstStyle/>
                    <a:p>
                      <a:pPr indent="0" lvl="0" marL="0" rtl="0" algn="ctr">
                        <a:lnSpc>
                          <a:spcPct val="115000"/>
                        </a:lnSpc>
                        <a:spcBef>
                          <a:spcPts val="0"/>
                        </a:spcBef>
                        <a:spcAft>
                          <a:spcPts val="0"/>
                        </a:spcAft>
                        <a:buNone/>
                      </a:pPr>
                      <a:r>
                        <a:rPr lang="en"/>
                        <a:t>Différent de</a:t>
                      </a:r>
                      <a:endParaRPr/>
                    </a:p>
                  </a:txBody>
                  <a:tcPr marT="91425" marB="91425" marR="91425" marL="91425">
                    <a:solidFill>
                      <a:srgbClr val="000000">
                        <a:alpha val="7310"/>
                      </a:srgbClr>
                    </a:solidFill>
                  </a:tcPr>
                </a:tc>
                <a:tc>
                  <a:txBody>
                    <a:bodyPr/>
                    <a:lstStyle/>
                    <a:p>
                      <a:pPr indent="0" lvl="0" marL="0" rtl="0" algn="ctr">
                        <a:lnSpc>
                          <a:spcPct val="115000"/>
                        </a:lnSpc>
                        <a:spcBef>
                          <a:spcPts val="0"/>
                        </a:spcBef>
                        <a:spcAft>
                          <a:spcPts val="0"/>
                        </a:spcAft>
                        <a:buNone/>
                      </a:pPr>
                      <a:r>
                        <a:rPr lang="en">
                          <a:solidFill>
                            <a:srgbClr val="E2001A"/>
                          </a:solidFill>
                        </a:rPr>
                        <a:t>!=</a:t>
                      </a:r>
                      <a:endParaRPr>
                        <a:solidFill>
                          <a:srgbClr val="E2001A"/>
                        </a:solidFill>
                      </a:endParaRPr>
                    </a:p>
                  </a:txBody>
                  <a:tcPr marT="91425" marB="91425" marR="91425" marL="91425">
                    <a:solidFill>
                      <a:srgbClr val="000000">
                        <a:alpha val="7310"/>
                      </a:srgbClr>
                    </a:solidFill>
                  </a:tcPr>
                </a:tc>
              </a:tr>
              <a:tr h="381000">
                <a:tc>
                  <a:txBody>
                    <a:bodyPr/>
                    <a:lstStyle/>
                    <a:p>
                      <a:pPr indent="0" lvl="0" marL="0" rtl="0" algn="ctr">
                        <a:lnSpc>
                          <a:spcPct val="115000"/>
                        </a:lnSpc>
                        <a:spcBef>
                          <a:spcPts val="0"/>
                        </a:spcBef>
                        <a:spcAft>
                          <a:spcPts val="0"/>
                        </a:spcAft>
                        <a:buNone/>
                      </a:pPr>
                      <a:r>
                        <a:rPr lang="en">
                          <a:solidFill>
                            <a:schemeClr val="dk1"/>
                          </a:solidFill>
                        </a:rPr>
                        <a:t>Différent stricte de</a:t>
                      </a:r>
                      <a:endParaRPr/>
                    </a:p>
                  </a:txBody>
                  <a:tcPr marT="91425" marB="91425" marR="91425" marL="91425">
                    <a:solidFill>
                      <a:srgbClr val="000000">
                        <a:alpha val="7310"/>
                      </a:srgbClr>
                    </a:solidFill>
                  </a:tcPr>
                </a:tc>
                <a:tc>
                  <a:txBody>
                    <a:bodyPr/>
                    <a:lstStyle/>
                    <a:p>
                      <a:pPr indent="0" lvl="0" marL="0" rtl="0" algn="ctr">
                        <a:lnSpc>
                          <a:spcPct val="115000"/>
                        </a:lnSpc>
                        <a:spcBef>
                          <a:spcPts val="0"/>
                        </a:spcBef>
                        <a:spcAft>
                          <a:spcPts val="0"/>
                        </a:spcAft>
                        <a:buNone/>
                      </a:pPr>
                      <a:r>
                        <a:rPr lang="en">
                          <a:solidFill>
                            <a:srgbClr val="E2001A"/>
                          </a:solidFill>
                        </a:rPr>
                        <a:t>!==</a:t>
                      </a:r>
                      <a:endParaRPr>
                        <a:solidFill>
                          <a:srgbClr val="E2001A"/>
                        </a:solidFill>
                      </a:endParaRPr>
                    </a:p>
                  </a:txBody>
                  <a:tcPr marT="91425" marB="91425" marR="91425" marL="91425">
                    <a:solidFill>
                      <a:srgbClr val="000000">
                        <a:alpha val="7310"/>
                      </a:srgbClr>
                    </a:solidFill>
                  </a:tcPr>
                </a:tc>
              </a:tr>
              <a:tr h="381000">
                <a:tc>
                  <a:txBody>
                    <a:bodyPr/>
                    <a:lstStyle/>
                    <a:p>
                      <a:pPr indent="0" lvl="0" marL="0" rtl="0" algn="ctr">
                        <a:lnSpc>
                          <a:spcPct val="115000"/>
                        </a:lnSpc>
                        <a:spcBef>
                          <a:spcPts val="0"/>
                        </a:spcBef>
                        <a:spcAft>
                          <a:spcPts val="0"/>
                        </a:spcAft>
                        <a:buNone/>
                      </a:pPr>
                      <a:r>
                        <a:rPr lang="en"/>
                        <a:t>Plus grand / petit</a:t>
                      </a:r>
                      <a:endParaRPr/>
                    </a:p>
                  </a:txBody>
                  <a:tcPr marT="91425" marB="91425" marR="91425" marL="91425">
                    <a:solidFill>
                      <a:srgbClr val="000000">
                        <a:alpha val="7310"/>
                      </a:srgbClr>
                    </a:solidFill>
                  </a:tcPr>
                </a:tc>
                <a:tc>
                  <a:txBody>
                    <a:bodyPr/>
                    <a:lstStyle/>
                    <a:p>
                      <a:pPr indent="0" lvl="0" marL="0" rtl="0" algn="ctr">
                        <a:lnSpc>
                          <a:spcPct val="115000"/>
                        </a:lnSpc>
                        <a:spcBef>
                          <a:spcPts val="0"/>
                        </a:spcBef>
                        <a:spcAft>
                          <a:spcPts val="0"/>
                        </a:spcAft>
                        <a:buNone/>
                      </a:pPr>
                      <a:r>
                        <a:rPr lang="en">
                          <a:solidFill>
                            <a:srgbClr val="E2001A"/>
                          </a:solidFill>
                        </a:rPr>
                        <a:t>&gt; </a:t>
                      </a:r>
                      <a:r>
                        <a:rPr lang="en"/>
                        <a:t>/ </a:t>
                      </a:r>
                      <a:r>
                        <a:rPr lang="en">
                          <a:solidFill>
                            <a:srgbClr val="E2001A"/>
                          </a:solidFill>
                        </a:rPr>
                        <a:t>&lt; </a:t>
                      </a:r>
                      <a:r>
                        <a:rPr lang="en"/>
                        <a:t>/</a:t>
                      </a:r>
                      <a:r>
                        <a:rPr lang="en">
                          <a:solidFill>
                            <a:srgbClr val="E2001A"/>
                          </a:solidFill>
                        </a:rPr>
                        <a:t> &gt;=</a:t>
                      </a:r>
                      <a:r>
                        <a:rPr lang="en"/>
                        <a:t> /</a:t>
                      </a:r>
                      <a:r>
                        <a:rPr lang="en">
                          <a:solidFill>
                            <a:srgbClr val="E2001A"/>
                          </a:solidFill>
                        </a:rPr>
                        <a:t> &lt;=</a:t>
                      </a:r>
                      <a:endParaRPr>
                        <a:solidFill>
                          <a:srgbClr val="E2001A"/>
                        </a:solidFill>
                      </a:endParaRPr>
                    </a:p>
                  </a:txBody>
                  <a:tcPr marT="91425" marB="91425" marR="91425" marL="91425">
                    <a:solidFill>
                      <a:srgbClr val="000000">
                        <a:alpha val="7310"/>
                      </a:srgbClr>
                    </a:solidFill>
                  </a:tcPr>
                </a:tc>
              </a:tr>
              <a:tr h="381000">
                <a:tc>
                  <a:txBody>
                    <a:bodyPr/>
                    <a:lstStyle/>
                    <a:p>
                      <a:pPr indent="0" lvl="0" marL="0" rtl="0" algn="ctr">
                        <a:lnSpc>
                          <a:spcPct val="115000"/>
                        </a:lnSpc>
                        <a:spcBef>
                          <a:spcPts val="0"/>
                        </a:spcBef>
                        <a:spcAft>
                          <a:spcPts val="0"/>
                        </a:spcAft>
                        <a:buNone/>
                      </a:pPr>
                      <a:r>
                        <a:rPr lang="en"/>
                        <a:t>ET / OU / NON</a:t>
                      </a:r>
                      <a:endParaRPr/>
                    </a:p>
                  </a:txBody>
                  <a:tcPr marT="91425" marB="91425" marR="91425" marL="91425">
                    <a:solidFill>
                      <a:srgbClr val="000000">
                        <a:alpha val="7310"/>
                      </a:srgbClr>
                    </a:solidFill>
                  </a:tcPr>
                </a:tc>
                <a:tc>
                  <a:txBody>
                    <a:bodyPr/>
                    <a:lstStyle/>
                    <a:p>
                      <a:pPr indent="0" lvl="0" marL="0" rtl="0" algn="ctr">
                        <a:lnSpc>
                          <a:spcPct val="115000"/>
                        </a:lnSpc>
                        <a:spcBef>
                          <a:spcPts val="0"/>
                        </a:spcBef>
                        <a:spcAft>
                          <a:spcPts val="0"/>
                        </a:spcAft>
                        <a:buNone/>
                      </a:pPr>
                      <a:r>
                        <a:rPr lang="en">
                          <a:solidFill>
                            <a:srgbClr val="E2001A"/>
                          </a:solidFill>
                        </a:rPr>
                        <a:t>&amp;&amp; </a:t>
                      </a:r>
                      <a:r>
                        <a:rPr lang="en"/>
                        <a:t>/</a:t>
                      </a:r>
                      <a:r>
                        <a:rPr lang="en">
                          <a:solidFill>
                            <a:srgbClr val="E2001A"/>
                          </a:solidFill>
                        </a:rPr>
                        <a:t> || </a:t>
                      </a:r>
                      <a:r>
                        <a:rPr lang="en"/>
                        <a:t>/</a:t>
                      </a:r>
                      <a:r>
                        <a:rPr lang="en">
                          <a:solidFill>
                            <a:srgbClr val="E2001A"/>
                          </a:solidFill>
                        </a:rPr>
                        <a:t> !</a:t>
                      </a:r>
                      <a:endParaRPr>
                        <a:solidFill>
                          <a:srgbClr val="E2001A"/>
                        </a:solidFill>
                      </a:endParaRPr>
                    </a:p>
                  </a:txBody>
                  <a:tcPr marT="91425" marB="91425" marR="91425" marL="91425">
                    <a:solidFill>
                      <a:srgbClr val="000000">
                        <a:alpha val="7310"/>
                      </a:srgbClr>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65" name="Shape 165"/>
        <p:cNvGrpSpPr/>
        <p:nvPr/>
      </p:nvGrpSpPr>
      <p:grpSpPr>
        <a:xfrm>
          <a:off x="0" y="0"/>
          <a:ext cx="0" cy="0"/>
          <a:chOff x="0" y="0"/>
          <a:chExt cx="0" cy="0"/>
        </a:xfrm>
      </p:grpSpPr>
      <p:sp>
        <p:nvSpPr>
          <p:cNvPr id="166" name="Google Shape;166;p25"/>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Structures conditionnelles</a:t>
            </a:r>
            <a:endParaRPr sz="2400">
              <a:solidFill>
                <a:srgbClr val="E2001A"/>
              </a:solidFill>
              <a:latin typeface="Roboto"/>
              <a:ea typeface="Roboto"/>
              <a:cs typeface="Roboto"/>
              <a:sym typeface="Roboto"/>
            </a:endParaRPr>
          </a:p>
        </p:txBody>
      </p:sp>
      <p:sp>
        <p:nvSpPr>
          <p:cNvPr id="167" name="Google Shape;167;p2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8" name="Google Shape;168;p25"/>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169" name="Google Shape;169;p25"/>
          <p:cNvSpPr txBox="1"/>
          <p:nvPr>
            <p:ph idx="1" type="body"/>
          </p:nvPr>
        </p:nvSpPr>
        <p:spPr>
          <a:xfrm>
            <a:off x="548825" y="1492750"/>
            <a:ext cx="7125900" cy="34683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rgbClr val="000000"/>
              </a:buClr>
              <a:buSzPts val="1500"/>
              <a:buFont typeface="Roboto"/>
              <a:buChar char="▸"/>
            </a:pPr>
            <a:r>
              <a:rPr lang="en" sz="1500">
                <a:solidFill>
                  <a:srgbClr val="000000"/>
                </a:solidFill>
                <a:latin typeface="Roboto"/>
                <a:ea typeface="Roboto"/>
                <a:cs typeface="Roboto"/>
                <a:sym typeface="Roboto"/>
              </a:rPr>
              <a:t>Condition </a:t>
            </a:r>
            <a:r>
              <a:rPr lang="en" sz="1500">
                <a:solidFill>
                  <a:srgbClr val="E2001A"/>
                </a:solidFill>
                <a:latin typeface="Roboto"/>
                <a:ea typeface="Roboto"/>
                <a:cs typeface="Roboto"/>
                <a:sym typeface="Roboto"/>
              </a:rPr>
              <a:t>IF - ELSE</a:t>
            </a:r>
            <a:endParaRPr sz="1300">
              <a:solidFill>
                <a:srgbClr val="E2001A"/>
              </a:solidFill>
              <a:latin typeface="Roboto"/>
              <a:ea typeface="Roboto"/>
              <a:cs typeface="Roboto"/>
              <a:sym typeface="Roboto"/>
            </a:endParaRPr>
          </a:p>
          <a:p>
            <a:pPr indent="0" lvl="0" marL="914400" rtl="0" algn="l">
              <a:spcBef>
                <a:spcPts val="600"/>
              </a:spcBef>
              <a:spcAft>
                <a:spcPts val="0"/>
              </a:spcAft>
              <a:buNone/>
            </a:pPr>
            <a:r>
              <a:t/>
            </a:r>
            <a:endParaRPr sz="1300">
              <a:solidFill>
                <a:srgbClr val="E2001A"/>
              </a:solidFill>
              <a:latin typeface="Roboto"/>
              <a:ea typeface="Roboto"/>
              <a:cs typeface="Roboto"/>
              <a:sym typeface="Roboto"/>
            </a:endParaRPr>
          </a:p>
          <a:p>
            <a:pPr indent="0" lvl="0" marL="914400" rtl="0" algn="l">
              <a:spcBef>
                <a:spcPts val="600"/>
              </a:spcBef>
              <a:spcAft>
                <a:spcPts val="0"/>
              </a:spcAft>
              <a:buNone/>
            </a:pPr>
            <a:r>
              <a:t/>
            </a:r>
            <a:endParaRPr sz="1300">
              <a:solidFill>
                <a:srgbClr val="E2001A"/>
              </a:solidFill>
              <a:latin typeface="Roboto"/>
              <a:ea typeface="Roboto"/>
              <a:cs typeface="Roboto"/>
              <a:sym typeface="Roboto"/>
            </a:endParaRPr>
          </a:p>
          <a:p>
            <a:pPr indent="0" lvl="0" marL="457200" rtl="0" algn="l">
              <a:spcBef>
                <a:spcPts val="600"/>
              </a:spcBef>
              <a:spcAft>
                <a:spcPts val="0"/>
              </a:spcAft>
              <a:buNone/>
            </a:pPr>
            <a:r>
              <a:t/>
            </a:r>
            <a:endParaRPr sz="1500">
              <a:solidFill>
                <a:schemeClr val="dk1"/>
              </a:solidFill>
              <a:latin typeface="Roboto"/>
              <a:ea typeface="Roboto"/>
              <a:cs typeface="Roboto"/>
              <a:sym typeface="Roboto"/>
            </a:endParaRPr>
          </a:p>
          <a:p>
            <a:pPr indent="0" lvl="0" marL="0" rtl="0" algn="l">
              <a:spcBef>
                <a:spcPts val="600"/>
              </a:spcBef>
              <a:spcAft>
                <a:spcPts val="0"/>
              </a:spcAft>
              <a:buNone/>
            </a:pPr>
            <a:r>
              <a:t/>
            </a:r>
            <a:endParaRPr sz="1500">
              <a:solidFill>
                <a:schemeClr val="dk1"/>
              </a:solidFill>
              <a:latin typeface="Roboto"/>
              <a:ea typeface="Roboto"/>
              <a:cs typeface="Roboto"/>
              <a:sym typeface="Roboto"/>
            </a:endParaRPr>
          </a:p>
          <a:p>
            <a:pPr indent="0" lvl="0" marL="457200" rtl="0" algn="l">
              <a:spcBef>
                <a:spcPts val="600"/>
              </a:spcBef>
              <a:spcAft>
                <a:spcPts val="0"/>
              </a:spcAft>
              <a:buNone/>
            </a:pPr>
            <a:r>
              <a:t/>
            </a:r>
            <a:endParaRPr sz="1500">
              <a:solidFill>
                <a:schemeClr val="dk1"/>
              </a:solidFill>
              <a:latin typeface="Roboto"/>
              <a:ea typeface="Roboto"/>
              <a:cs typeface="Roboto"/>
              <a:sym typeface="Roboto"/>
            </a:endParaRPr>
          </a:p>
          <a:p>
            <a:pPr indent="-323850" lvl="0" marL="457200" rtl="0" algn="l">
              <a:spcBef>
                <a:spcPts val="600"/>
              </a:spcBef>
              <a:spcAft>
                <a:spcPts val="0"/>
              </a:spcAft>
              <a:buClr>
                <a:schemeClr val="dk1"/>
              </a:buClr>
              <a:buSzPts val="1500"/>
              <a:buFont typeface="Roboto"/>
              <a:buChar char="▸"/>
            </a:pPr>
            <a:r>
              <a:rPr lang="en" sz="1500">
                <a:solidFill>
                  <a:schemeClr val="dk1"/>
                </a:solidFill>
                <a:latin typeface="Roboto"/>
                <a:ea typeface="Roboto"/>
                <a:cs typeface="Roboto"/>
                <a:sym typeface="Roboto"/>
              </a:rPr>
              <a:t>Condition ternaire :</a:t>
            </a:r>
            <a:endParaRPr sz="1500">
              <a:solidFill>
                <a:schemeClr val="dk1"/>
              </a:solidFill>
              <a:latin typeface="Roboto"/>
              <a:ea typeface="Roboto"/>
              <a:cs typeface="Roboto"/>
              <a:sym typeface="Roboto"/>
            </a:endParaRPr>
          </a:p>
          <a:p>
            <a:pPr indent="-323850" lvl="1" marL="914400" rtl="0" algn="l">
              <a:spcBef>
                <a:spcPts val="0"/>
              </a:spcBef>
              <a:spcAft>
                <a:spcPts val="0"/>
              </a:spcAft>
              <a:buClr>
                <a:srgbClr val="E2001A"/>
              </a:buClr>
              <a:buSzPts val="1500"/>
              <a:buFont typeface="Roboto"/>
              <a:buChar char="▹"/>
            </a:pPr>
            <a:r>
              <a:rPr lang="en" sz="1500">
                <a:solidFill>
                  <a:srgbClr val="E2001A"/>
                </a:solidFill>
                <a:latin typeface="Roboto"/>
                <a:ea typeface="Roboto"/>
                <a:cs typeface="Roboto"/>
                <a:sym typeface="Roboto"/>
              </a:rPr>
              <a:t>condition ? if true : if false;</a:t>
            </a:r>
            <a:endParaRPr>
              <a:solidFill>
                <a:srgbClr val="E2001A"/>
              </a:solidFill>
            </a:endParaRPr>
          </a:p>
        </p:txBody>
      </p:sp>
      <p:pic>
        <p:nvPicPr>
          <p:cNvPr id="170" name="Google Shape;170;p25"/>
          <p:cNvPicPr preferRelativeResize="0"/>
          <p:nvPr/>
        </p:nvPicPr>
        <p:blipFill>
          <a:blip r:embed="rId4">
            <a:alphaModFix/>
          </a:blip>
          <a:stretch>
            <a:fillRect/>
          </a:stretch>
        </p:blipFill>
        <p:spPr>
          <a:xfrm>
            <a:off x="2949175" y="4007650"/>
            <a:ext cx="3940975" cy="890425"/>
          </a:xfrm>
          <a:prstGeom prst="rect">
            <a:avLst/>
          </a:prstGeom>
          <a:noFill/>
          <a:ln>
            <a:noFill/>
          </a:ln>
        </p:spPr>
      </p:pic>
      <p:pic>
        <p:nvPicPr>
          <p:cNvPr id="171" name="Google Shape;171;p25"/>
          <p:cNvPicPr preferRelativeResize="0"/>
          <p:nvPr/>
        </p:nvPicPr>
        <p:blipFill>
          <a:blip r:embed="rId5">
            <a:alphaModFix/>
          </a:blip>
          <a:stretch>
            <a:fillRect/>
          </a:stretch>
        </p:blipFill>
        <p:spPr>
          <a:xfrm>
            <a:off x="3319463" y="1819275"/>
            <a:ext cx="2505075" cy="1504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75" name="Shape 175"/>
        <p:cNvGrpSpPr/>
        <p:nvPr/>
      </p:nvGrpSpPr>
      <p:grpSpPr>
        <a:xfrm>
          <a:off x="0" y="0"/>
          <a:ext cx="0" cy="0"/>
          <a:chOff x="0" y="0"/>
          <a:chExt cx="0" cy="0"/>
        </a:xfrm>
      </p:grpSpPr>
      <p:sp>
        <p:nvSpPr>
          <p:cNvPr id="176" name="Google Shape;176;p26"/>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3</a:t>
            </a:r>
            <a:endParaRPr sz="2400">
              <a:solidFill>
                <a:srgbClr val="E2001A"/>
              </a:solidFill>
              <a:latin typeface="Roboto"/>
              <a:ea typeface="Roboto"/>
              <a:cs typeface="Roboto"/>
              <a:sym typeface="Roboto"/>
            </a:endParaRPr>
          </a:p>
        </p:txBody>
      </p:sp>
      <p:sp>
        <p:nvSpPr>
          <p:cNvPr id="177" name="Google Shape;177;p2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8" name="Google Shape;178;p26"/>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179" name="Google Shape;179;p26"/>
          <p:cNvSpPr txBox="1"/>
          <p:nvPr>
            <p:ph idx="1" type="body"/>
          </p:nvPr>
        </p:nvSpPr>
        <p:spPr>
          <a:xfrm>
            <a:off x="548825" y="1492750"/>
            <a:ext cx="7125900" cy="3140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Ecrire un programme Javascript qui demande l’âge d’un enfant. Ensuite, il l’informe de sa catégorie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 Poussin » de 7 à 9 ans</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 Pupille » de 10 à 11 ans</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 Benjamin » de 12 à 13 ans</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 Minime » de 14 à 15 ans</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 Cadet » 16 à 17 ans</a:t>
            </a:r>
            <a:endParaRPr>
              <a:solidFill>
                <a:srgbClr val="E2001A"/>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83" name="Shape 183"/>
        <p:cNvGrpSpPr/>
        <p:nvPr/>
      </p:nvGrpSpPr>
      <p:grpSpPr>
        <a:xfrm>
          <a:off x="0" y="0"/>
          <a:ext cx="0" cy="0"/>
          <a:chOff x="0" y="0"/>
          <a:chExt cx="0" cy="0"/>
        </a:xfrm>
      </p:grpSpPr>
      <p:sp>
        <p:nvSpPr>
          <p:cNvPr id="184" name="Google Shape;184;p27"/>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4</a:t>
            </a:r>
            <a:endParaRPr sz="2400">
              <a:solidFill>
                <a:srgbClr val="E2001A"/>
              </a:solidFill>
              <a:latin typeface="Roboto"/>
              <a:ea typeface="Roboto"/>
              <a:cs typeface="Roboto"/>
              <a:sym typeface="Roboto"/>
            </a:endParaRPr>
          </a:p>
        </p:txBody>
      </p:sp>
      <p:sp>
        <p:nvSpPr>
          <p:cNvPr id="185" name="Google Shape;185;p2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27"/>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187" name="Google Shape;187;p27"/>
          <p:cNvSpPr txBox="1"/>
          <p:nvPr>
            <p:ph idx="1" type="body"/>
          </p:nvPr>
        </p:nvSpPr>
        <p:spPr>
          <a:xfrm>
            <a:off x="548825" y="1492750"/>
            <a:ext cx="7125900" cy="34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Ecrire un programme Javascript qui permet à l’utilisateur de définir une adresse email et un mot de passe.</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Ensuite dans un second temps, il sera demandé à l’utilisateur de fournir l’email et le mot de passe:</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a:solidFill>
                  <a:schemeClr val="dk1"/>
                </a:solidFill>
                <a:latin typeface="Roboto"/>
                <a:ea typeface="Roboto"/>
                <a:cs typeface="Roboto"/>
                <a:sym typeface="Roboto"/>
              </a:rPr>
              <a:t>Si l’email et le mot de passe ne correspondent pas aux valeurs définies, le message “Identifiants incorrect devra s’afficher”, et l’utilisateur devra recommencer la saisie des valeurs.</a:t>
            </a:r>
            <a:endParaRPr>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a:solidFill>
                  <a:schemeClr val="dk1"/>
                </a:solidFill>
                <a:latin typeface="Roboto"/>
                <a:ea typeface="Roboto"/>
                <a:cs typeface="Roboto"/>
                <a:sym typeface="Roboto"/>
              </a:rPr>
              <a:t>Sinon, le message “Bienvenu dans votre espace client” devra s’afficher.</a:t>
            </a:r>
            <a:endParaRPr>
              <a:solidFill>
                <a:srgbClr val="E2001A"/>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91" name="Shape 191"/>
        <p:cNvGrpSpPr/>
        <p:nvPr/>
      </p:nvGrpSpPr>
      <p:grpSpPr>
        <a:xfrm>
          <a:off x="0" y="0"/>
          <a:ext cx="0" cy="0"/>
          <a:chOff x="0" y="0"/>
          <a:chExt cx="0" cy="0"/>
        </a:xfrm>
      </p:grpSpPr>
      <p:sp>
        <p:nvSpPr>
          <p:cNvPr id="192" name="Google Shape;192;p28"/>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Les boucles</a:t>
            </a:r>
            <a:endParaRPr sz="2400">
              <a:solidFill>
                <a:srgbClr val="FF0000"/>
              </a:solidFill>
              <a:latin typeface="Roboto"/>
              <a:ea typeface="Roboto"/>
              <a:cs typeface="Roboto"/>
              <a:sym typeface="Roboto"/>
            </a:endParaRPr>
          </a:p>
        </p:txBody>
      </p:sp>
      <p:sp>
        <p:nvSpPr>
          <p:cNvPr id="193" name="Google Shape;193;p2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4" name="Google Shape;194;p28"/>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195" name="Google Shape;195;p28"/>
          <p:cNvSpPr txBox="1"/>
          <p:nvPr>
            <p:ph idx="1" type="body"/>
          </p:nvPr>
        </p:nvSpPr>
        <p:spPr>
          <a:xfrm>
            <a:off x="548825" y="1457325"/>
            <a:ext cx="7125900" cy="35034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rgbClr val="000000"/>
              </a:buClr>
              <a:buSzPts val="1500"/>
              <a:buFont typeface="Roboto"/>
              <a:buChar char="▸"/>
            </a:pPr>
            <a:r>
              <a:rPr lang="en" sz="1500">
                <a:solidFill>
                  <a:srgbClr val="000000"/>
                </a:solidFill>
                <a:latin typeface="Roboto"/>
                <a:ea typeface="Roboto"/>
                <a:cs typeface="Roboto"/>
                <a:sym typeface="Roboto"/>
              </a:rPr>
              <a:t>FOR </a:t>
            </a:r>
            <a:r>
              <a:rPr lang="en" sz="1500">
                <a:solidFill>
                  <a:schemeClr val="dk1"/>
                </a:solidFill>
                <a:latin typeface="Roboto"/>
                <a:ea typeface="Roboto"/>
                <a:cs typeface="Roboto"/>
                <a:sym typeface="Roboto"/>
              </a:rPr>
              <a:t>: </a:t>
            </a:r>
            <a:r>
              <a:rPr lang="en" sz="1500">
                <a:solidFill>
                  <a:srgbClr val="E2001A"/>
                </a:solidFill>
                <a:latin typeface="Roboto"/>
                <a:ea typeface="Roboto"/>
                <a:cs typeface="Roboto"/>
                <a:sym typeface="Roboto"/>
              </a:rPr>
              <a:t>for (let i=0; i&lt;10; i++) { … };</a:t>
            </a:r>
            <a:endParaRPr sz="1500">
              <a:solidFill>
                <a:srgbClr val="000000"/>
              </a:solidFill>
              <a:latin typeface="Roboto"/>
              <a:ea typeface="Roboto"/>
              <a:cs typeface="Roboto"/>
              <a:sym typeface="Roboto"/>
            </a:endParaRPr>
          </a:p>
          <a:p>
            <a:pPr indent="0" lvl="0" marL="0" rtl="0" algn="l">
              <a:spcBef>
                <a:spcPts val="600"/>
              </a:spcBef>
              <a:spcAft>
                <a:spcPts val="0"/>
              </a:spcAft>
              <a:buNone/>
            </a:pPr>
            <a:r>
              <a:t/>
            </a:r>
            <a:endParaRPr sz="1500">
              <a:solidFill>
                <a:srgbClr val="000000"/>
              </a:solidFill>
              <a:latin typeface="Roboto"/>
              <a:ea typeface="Roboto"/>
              <a:cs typeface="Roboto"/>
              <a:sym typeface="Roboto"/>
            </a:endParaRPr>
          </a:p>
          <a:p>
            <a:pPr indent="-323850" lvl="0" marL="457200" rtl="0" algn="l">
              <a:spcBef>
                <a:spcPts val="600"/>
              </a:spcBef>
              <a:spcAft>
                <a:spcPts val="0"/>
              </a:spcAft>
              <a:buClr>
                <a:srgbClr val="000000"/>
              </a:buClr>
              <a:buSzPts val="1500"/>
              <a:buFont typeface="Roboto"/>
              <a:buChar char="▸"/>
            </a:pPr>
            <a:r>
              <a:rPr lang="en" sz="1500">
                <a:solidFill>
                  <a:srgbClr val="000000"/>
                </a:solidFill>
                <a:latin typeface="Roboto"/>
                <a:ea typeface="Roboto"/>
                <a:cs typeface="Roboto"/>
                <a:sym typeface="Roboto"/>
              </a:rPr>
              <a:t>FOR … IN : </a:t>
            </a:r>
            <a:r>
              <a:rPr lang="en" sz="1500">
                <a:solidFill>
                  <a:srgbClr val="E2001A"/>
                </a:solidFill>
                <a:latin typeface="Roboto"/>
                <a:ea typeface="Roboto"/>
                <a:cs typeface="Roboto"/>
                <a:sym typeface="Roboto"/>
              </a:rPr>
              <a:t>for (index in tab) { tab[index] };</a:t>
            </a:r>
            <a:endParaRPr sz="1500">
              <a:solidFill>
                <a:srgbClr val="E2001A"/>
              </a:solidFill>
              <a:latin typeface="Roboto"/>
              <a:ea typeface="Roboto"/>
              <a:cs typeface="Roboto"/>
              <a:sym typeface="Roboto"/>
            </a:endParaRPr>
          </a:p>
          <a:p>
            <a:pPr indent="0" lvl="0" marL="457200" rtl="0" algn="l">
              <a:spcBef>
                <a:spcPts val="600"/>
              </a:spcBef>
              <a:spcAft>
                <a:spcPts val="0"/>
              </a:spcAft>
              <a:buNone/>
            </a:pPr>
            <a:r>
              <a:t/>
            </a:r>
            <a:endParaRPr sz="1500">
              <a:solidFill>
                <a:srgbClr val="E2001A"/>
              </a:solidFill>
              <a:latin typeface="Roboto"/>
              <a:ea typeface="Roboto"/>
              <a:cs typeface="Roboto"/>
              <a:sym typeface="Roboto"/>
            </a:endParaRPr>
          </a:p>
          <a:p>
            <a:pPr indent="-323850" lvl="0" marL="457200" rtl="0" algn="l">
              <a:spcBef>
                <a:spcPts val="600"/>
              </a:spcBef>
              <a:spcAft>
                <a:spcPts val="0"/>
              </a:spcAft>
              <a:buClr>
                <a:schemeClr val="dk1"/>
              </a:buClr>
              <a:buSzPts val="1500"/>
              <a:buFont typeface="Roboto"/>
              <a:buChar char="▸"/>
            </a:pPr>
            <a:r>
              <a:rPr lang="en" sz="1500">
                <a:solidFill>
                  <a:schemeClr val="dk1"/>
                </a:solidFill>
                <a:latin typeface="Roboto"/>
                <a:ea typeface="Roboto"/>
                <a:cs typeface="Roboto"/>
                <a:sym typeface="Roboto"/>
              </a:rPr>
              <a:t>FOR … OF : </a:t>
            </a:r>
            <a:r>
              <a:rPr lang="en" sz="1500">
                <a:solidFill>
                  <a:srgbClr val="E2001A"/>
                </a:solidFill>
                <a:latin typeface="Roboto"/>
                <a:ea typeface="Roboto"/>
                <a:cs typeface="Roboto"/>
                <a:sym typeface="Roboto"/>
              </a:rPr>
              <a:t>for (index of tab) { index };</a:t>
            </a:r>
            <a:endParaRPr sz="1500">
              <a:solidFill>
                <a:srgbClr val="E2001A"/>
              </a:solidFill>
              <a:latin typeface="Roboto"/>
              <a:ea typeface="Roboto"/>
              <a:cs typeface="Roboto"/>
              <a:sym typeface="Roboto"/>
            </a:endParaRPr>
          </a:p>
          <a:p>
            <a:pPr indent="0" lvl="0" marL="0" rtl="0" algn="l">
              <a:spcBef>
                <a:spcPts val="600"/>
              </a:spcBef>
              <a:spcAft>
                <a:spcPts val="0"/>
              </a:spcAft>
              <a:buNone/>
            </a:pPr>
            <a:r>
              <a:t/>
            </a:r>
            <a:endParaRPr sz="1500">
              <a:solidFill>
                <a:srgbClr val="E2001A"/>
              </a:solidFill>
              <a:latin typeface="Roboto"/>
              <a:ea typeface="Roboto"/>
              <a:cs typeface="Roboto"/>
              <a:sym typeface="Roboto"/>
            </a:endParaRPr>
          </a:p>
          <a:p>
            <a:pPr indent="-323850" lvl="0" marL="457200" rtl="0" algn="l">
              <a:spcBef>
                <a:spcPts val="600"/>
              </a:spcBef>
              <a:spcAft>
                <a:spcPts val="0"/>
              </a:spcAft>
              <a:buClr>
                <a:schemeClr val="dk1"/>
              </a:buClr>
              <a:buSzPts val="1500"/>
              <a:buFont typeface="Roboto"/>
              <a:buChar char="▸"/>
            </a:pPr>
            <a:r>
              <a:rPr lang="en" sz="1500">
                <a:solidFill>
                  <a:schemeClr val="dk1"/>
                </a:solidFill>
                <a:latin typeface="Roboto"/>
                <a:ea typeface="Roboto"/>
                <a:cs typeface="Roboto"/>
                <a:sym typeface="Roboto"/>
              </a:rPr>
              <a:t>WHILE : </a:t>
            </a:r>
            <a:r>
              <a:rPr lang="en" sz="1500">
                <a:solidFill>
                  <a:srgbClr val="E2001A"/>
                </a:solidFill>
                <a:latin typeface="Roboto"/>
                <a:ea typeface="Roboto"/>
                <a:cs typeface="Roboto"/>
                <a:sym typeface="Roboto"/>
              </a:rPr>
              <a:t>while (condition) { … };</a:t>
            </a:r>
            <a:endParaRPr sz="1500">
              <a:solidFill>
                <a:srgbClr val="E2001A"/>
              </a:solidFill>
              <a:latin typeface="Roboto"/>
              <a:ea typeface="Roboto"/>
              <a:cs typeface="Roboto"/>
              <a:sym typeface="Roboto"/>
            </a:endParaRPr>
          </a:p>
          <a:p>
            <a:pPr indent="0" lvl="0" marL="0" rtl="0" algn="l">
              <a:spcBef>
                <a:spcPts val="600"/>
              </a:spcBef>
              <a:spcAft>
                <a:spcPts val="0"/>
              </a:spcAft>
              <a:buNone/>
            </a:pPr>
            <a:r>
              <a:t/>
            </a:r>
            <a:endParaRPr sz="1500">
              <a:solidFill>
                <a:srgbClr val="E2001A"/>
              </a:solidFill>
              <a:latin typeface="Roboto"/>
              <a:ea typeface="Roboto"/>
              <a:cs typeface="Roboto"/>
              <a:sym typeface="Roboto"/>
            </a:endParaRPr>
          </a:p>
          <a:p>
            <a:pPr indent="-323850" lvl="0" marL="457200" rtl="0" algn="l">
              <a:spcBef>
                <a:spcPts val="600"/>
              </a:spcBef>
              <a:spcAft>
                <a:spcPts val="0"/>
              </a:spcAft>
              <a:buClr>
                <a:schemeClr val="dk1"/>
              </a:buClr>
              <a:buSzPts val="1500"/>
              <a:buFont typeface="Roboto"/>
              <a:buChar char="▸"/>
            </a:pPr>
            <a:r>
              <a:rPr lang="en" sz="1500">
                <a:solidFill>
                  <a:schemeClr val="dk1"/>
                </a:solidFill>
                <a:latin typeface="Roboto"/>
                <a:ea typeface="Roboto"/>
                <a:cs typeface="Roboto"/>
                <a:sym typeface="Roboto"/>
              </a:rPr>
              <a:t>DO … WHILE : </a:t>
            </a:r>
            <a:r>
              <a:rPr lang="en" sz="1500">
                <a:solidFill>
                  <a:srgbClr val="E2001A"/>
                </a:solidFill>
                <a:latin typeface="Roboto"/>
                <a:ea typeface="Roboto"/>
                <a:cs typeface="Roboto"/>
                <a:sym typeface="Roboto"/>
              </a:rPr>
              <a:t>do {... } while {condition};</a:t>
            </a:r>
            <a:endParaRPr sz="1500">
              <a:solidFill>
                <a:srgbClr val="E2001A"/>
              </a:solidFill>
              <a:latin typeface="Roboto"/>
              <a:ea typeface="Roboto"/>
              <a:cs typeface="Roboto"/>
              <a:sym typeface="Roboto"/>
            </a:endParaRPr>
          </a:p>
          <a:p>
            <a:pPr indent="0" lvl="0" marL="457200" rtl="0" algn="l">
              <a:spcBef>
                <a:spcPts val="600"/>
              </a:spcBef>
              <a:spcAft>
                <a:spcPts val="0"/>
              </a:spcAft>
              <a:buNone/>
            </a:pPr>
            <a:r>
              <a:t/>
            </a:r>
            <a:endParaRPr sz="1500">
              <a:solidFill>
                <a:srgbClr val="E2001A"/>
              </a:solidFill>
              <a:latin typeface="Roboto"/>
              <a:ea typeface="Roboto"/>
              <a:cs typeface="Roboto"/>
              <a:sym typeface="Roboto"/>
            </a:endParaRPr>
          </a:p>
          <a:p>
            <a:pPr indent="-323850" lvl="0" marL="457200" rtl="0" algn="l">
              <a:spcBef>
                <a:spcPts val="600"/>
              </a:spcBef>
              <a:spcAft>
                <a:spcPts val="0"/>
              </a:spcAft>
              <a:buClr>
                <a:schemeClr val="dk1"/>
              </a:buClr>
              <a:buSzPts val="1500"/>
              <a:buFont typeface="Roboto"/>
              <a:buChar char="▸"/>
            </a:pPr>
            <a:r>
              <a:rPr lang="en" sz="1500">
                <a:solidFill>
                  <a:schemeClr val="dk1"/>
                </a:solidFill>
                <a:latin typeface="Roboto"/>
                <a:ea typeface="Roboto"/>
                <a:cs typeface="Roboto"/>
                <a:sym typeface="Roboto"/>
              </a:rPr>
              <a:t>Le mot clé </a:t>
            </a:r>
            <a:r>
              <a:rPr b="1" lang="en" sz="1500">
                <a:solidFill>
                  <a:schemeClr val="dk1"/>
                </a:solidFill>
                <a:latin typeface="Roboto"/>
                <a:ea typeface="Roboto"/>
                <a:cs typeface="Roboto"/>
                <a:sym typeface="Roboto"/>
              </a:rPr>
              <a:t>break</a:t>
            </a:r>
            <a:r>
              <a:rPr lang="en" sz="1500">
                <a:solidFill>
                  <a:schemeClr val="dk1"/>
                </a:solidFill>
                <a:latin typeface="Roboto"/>
                <a:ea typeface="Roboto"/>
                <a:cs typeface="Roboto"/>
                <a:sym typeface="Roboto"/>
              </a:rPr>
              <a:t> permet de sortir d’une boucle prématurément.</a:t>
            </a:r>
            <a:endParaRPr sz="1500">
              <a:solidFill>
                <a:srgbClr val="E2001A"/>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99" name="Shape 199"/>
        <p:cNvGrpSpPr/>
        <p:nvPr/>
      </p:nvGrpSpPr>
      <p:grpSpPr>
        <a:xfrm>
          <a:off x="0" y="0"/>
          <a:ext cx="0" cy="0"/>
          <a:chOff x="0" y="0"/>
          <a:chExt cx="0" cy="0"/>
        </a:xfrm>
      </p:grpSpPr>
      <p:sp>
        <p:nvSpPr>
          <p:cNvPr id="200" name="Google Shape;200;p29"/>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5</a:t>
            </a:r>
            <a:endParaRPr sz="2400">
              <a:solidFill>
                <a:srgbClr val="E2001A"/>
              </a:solidFill>
              <a:latin typeface="Roboto"/>
              <a:ea typeface="Roboto"/>
              <a:cs typeface="Roboto"/>
              <a:sym typeface="Roboto"/>
            </a:endParaRPr>
          </a:p>
        </p:txBody>
      </p:sp>
      <p:sp>
        <p:nvSpPr>
          <p:cNvPr id="201" name="Google Shape;201;p2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2" name="Google Shape;202;p29"/>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203" name="Google Shape;203;p29"/>
          <p:cNvSpPr txBox="1"/>
          <p:nvPr>
            <p:ph idx="1" type="body"/>
          </p:nvPr>
        </p:nvSpPr>
        <p:spPr>
          <a:xfrm>
            <a:off x="548825" y="1492750"/>
            <a:ext cx="7125900" cy="34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A l’exercice précédent, s’ajoute un nouveau requirement:</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Le nombre de fois que l’utilisateur peut saisir des mauvais identifiants est limité à 5, ensuite le programme va s’arrêter avec un message disant</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“Vous avez saisi des mauvais identifiants x fois, votre compte est bloqué”.</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07" name="Shape 207"/>
        <p:cNvGrpSpPr/>
        <p:nvPr/>
      </p:nvGrpSpPr>
      <p:grpSpPr>
        <a:xfrm>
          <a:off x="0" y="0"/>
          <a:ext cx="0" cy="0"/>
          <a:chOff x="0" y="0"/>
          <a:chExt cx="0" cy="0"/>
        </a:xfrm>
      </p:grpSpPr>
      <p:sp>
        <p:nvSpPr>
          <p:cNvPr id="208" name="Google Shape;208;p30"/>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6</a:t>
            </a:r>
            <a:endParaRPr sz="2400">
              <a:solidFill>
                <a:srgbClr val="E2001A"/>
              </a:solidFill>
              <a:latin typeface="Roboto"/>
              <a:ea typeface="Roboto"/>
              <a:cs typeface="Roboto"/>
              <a:sym typeface="Roboto"/>
            </a:endParaRPr>
          </a:p>
        </p:txBody>
      </p:sp>
      <p:sp>
        <p:nvSpPr>
          <p:cNvPr id="209" name="Google Shape;209;p3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0" name="Google Shape;210;p30"/>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211" name="Google Shape;211;p30"/>
          <p:cNvSpPr txBox="1"/>
          <p:nvPr>
            <p:ph idx="1" type="body"/>
          </p:nvPr>
        </p:nvSpPr>
        <p:spPr>
          <a:xfrm>
            <a:off x="548825" y="1492750"/>
            <a:ext cx="7125900" cy="34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Ecrire un un programme Javascript qui demande à l’utilisateur un nombre compris entre 1 et 3 jusqu’à ce que la réponse convienne.</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15" name="Shape 215"/>
        <p:cNvGrpSpPr/>
        <p:nvPr/>
      </p:nvGrpSpPr>
      <p:grpSpPr>
        <a:xfrm>
          <a:off x="0" y="0"/>
          <a:ext cx="0" cy="0"/>
          <a:chOff x="0" y="0"/>
          <a:chExt cx="0" cy="0"/>
        </a:xfrm>
      </p:grpSpPr>
      <p:sp>
        <p:nvSpPr>
          <p:cNvPr id="216" name="Google Shape;216;p31"/>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7</a:t>
            </a:r>
            <a:endParaRPr sz="2400">
              <a:solidFill>
                <a:srgbClr val="E2001A"/>
              </a:solidFill>
              <a:latin typeface="Roboto"/>
              <a:ea typeface="Roboto"/>
              <a:cs typeface="Roboto"/>
              <a:sym typeface="Roboto"/>
            </a:endParaRPr>
          </a:p>
        </p:txBody>
      </p:sp>
      <p:sp>
        <p:nvSpPr>
          <p:cNvPr id="217" name="Google Shape;217;p3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8" name="Google Shape;218;p31"/>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219" name="Google Shape;219;p31"/>
          <p:cNvSpPr txBox="1"/>
          <p:nvPr>
            <p:ph idx="1" type="body"/>
          </p:nvPr>
        </p:nvSpPr>
        <p:spPr>
          <a:xfrm>
            <a:off x="548825" y="1492750"/>
            <a:ext cx="7125900" cy="34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Ecrire un programme javascript qui demande un nombre compris entre 10 et 20, jusqu’à ce que la réponse convienne. En cas de réponse supérieure à 20, on fera apparaître un message : « Plus petit ! », et inversement, « Plus grand ! » si le nombre est inférieur à 10.</a:t>
            </a:r>
            <a:endParaRPr>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23" name="Shape 223"/>
        <p:cNvGrpSpPr/>
        <p:nvPr/>
      </p:nvGrpSpPr>
      <p:grpSpPr>
        <a:xfrm>
          <a:off x="0" y="0"/>
          <a:ext cx="0" cy="0"/>
          <a:chOff x="0" y="0"/>
          <a:chExt cx="0" cy="0"/>
        </a:xfrm>
      </p:grpSpPr>
      <p:sp>
        <p:nvSpPr>
          <p:cNvPr id="224" name="Google Shape;224;p32"/>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8</a:t>
            </a:r>
            <a:endParaRPr sz="2400">
              <a:solidFill>
                <a:srgbClr val="E2001A"/>
              </a:solidFill>
              <a:latin typeface="Roboto"/>
              <a:ea typeface="Roboto"/>
              <a:cs typeface="Roboto"/>
              <a:sym typeface="Roboto"/>
            </a:endParaRPr>
          </a:p>
        </p:txBody>
      </p:sp>
      <p:sp>
        <p:nvSpPr>
          <p:cNvPr id="225" name="Google Shape;225;p3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6" name="Google Shape;226;p32"/>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227" name="Google Shape;227;p32"/>
          <p:cNvSpPr txBox="1"/>
          <p:nvPr>
            <p:ph idx="1" type="body"/>
          </p:nvPr>
        </p:nvSpPr>
        <p:spPr>
          <a:xfrm>
            <a:off x="548825" y="1492750"/>
            <a:ext cx="7125900" cy="34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Ecrire un programme Javascript qui demande un nombre de départ, et qui ensuite affiche les dix nombres suivants. Par exemple, si l'utilisateur entre le nombre 17, le programme affichera les nombres de 18 à 27.</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84" name="Shape 84"/>
        <p:cNvGrpSpPr/>
        <p:nvPr/>
      </p:nvGrpSpPr>
      <p:grpSpPr>
        <a:xfrm>
          <a:off x="0" y="0"/>
          <a:ext cx="0" cy="0"/>
          <a:chOff x="0" y="0"/>
          <a:chExt cx="0" cy="0"/>
        </a:xfrm>
      </p:grpSpPr>
      <p:sp>
        <p:nvSpPr>
          <p:cNvPr id="85" name="Google Shape;85;p1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6" name="Google Shape;86;p15"/>
          <p:cNvPicPr preferRelativeResize="0"/>
          <p:nvPr/>
        </p:nvPicPr>
        <p:blipFill>
          <a:blip r:embed="rId3">
            <a:alphaModFix/>
          </a:blip>
          <a:stretch>
            <a:fillRect/>
          </a:stretch>
        </p:blipFill>
        <p:spPr>
          <a:xfrm>
            <a:off x="653025" y="603725"/>
            <a:ext cx="951300" cy="951300"/>
          </a:xfrm>
          <a:prstGeom prst="rect">
            <a:avLst/>
          </a:prstGeom>
          <a:noFill/>
          <a:ln>
            <a:noFill/>
          </a:ln>
        </p:spPr>
      </p:pic>
      <p:sp>
        <p:nvSpPr>
          <p:cNvPr id="87" name="Google Shape;87;p15"/>
          <p:cNvSpPr txBox="1"/>
          <p:nvPr/>
        </p:nvSpPr>
        <p:spPr>
          <a:xfrm>
            <a:off x="644960" y="1539825"/>
            <a:ext cx="7755600" cy="9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latin typeface="Roboto"/>
                <a:ea typeface="Roboto"/>
                <a:cs typeface="Roboto"/>
                <a:sym typeface="Roboto"/>
              </a:rPr>
              <a:t>MODULE JS</a:t>
            </a:r>
            <a:endParaRPr b="1" sz="4800">
              <a:solidFill>
                <a:srgbClr val="FFFFFF"/>
              </a:solidFill>
              <a:latin typeface="Roboto"/>
              <a:ea typeface="Roboto"/>
              <a:cs typeface="Roboto"/>
              <a:sym typeface="Roboto"/>
            </a:endParaRPr>
          </a:p>
          <a:p>
            <a:pPr indent="0" lvl="0" marL="0" rtl="0" algn="l">
              <a:spcBef>
                <a:spcPts val="0"/>
              </a:spcBef>
              <a:spcAft>
                <a:spcPts val="0"/>
              </a:spcAft>
              <a:buNone/>
            </a:pPr>
            <a:r>
              <a:t/>
            </a:r>
            <a:endParaRPr b="1" sz="4800">
              <a:solidFill>
                <a:srgbClr val="FFFFFF"/>
              </a:solidFill>
              <a:latin typeface="Karla"/>
              <a:ea typeface="Karla"/>
              <a:cs typeface="Karla"/>
              <a:sym typeface="Karla"/>
            </a:endParaRPr>
          </a:p>
        </p:txBody>
      </p:sp>
      <p:sp>
        <p:nvSpPr>
          <p:cNvPr id="88" name="Google Shape;88;p15"/>
          <p:cNvSpPr txBox="1"/>
          <p:nvPr/>
        </p:nvSpPr>
        <p:spPr>
          <a:xfrm>
            <a:off x="676625" y="2491125"/>
            <a:ext cx="7755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FFFFFF"/>
                </a:solidFill>
                <a:latin typeface="Roboto"/>
                <a:ea typeface="Roboto"/>
                <a:cs typeface="Roboto"/>
                <a:sym typeface="Roboto"/>
              </a:rPr>
              <a:t>JavaScript / </a:t>
            </a:r>
            <a:r>
              <a:rPr b="1" lang="en" sz="2400">
                <a:solidFill>
                  <a:schemeClr val="lt1"/>
                </a:solidFill>
                <a:latin typeface="Roboto"/>
                <a:ea typeface="Roboto"/>
                <a:cs typeface="Roboto"/>
                <a:sym typeface="Roboto"/>
              </a:rPr>
              <a:t>JavaScript </a:t>
            </a:r>
            <a:r>
              <a:rPr b="1" lang="en" sz="2400">
                <a:solidFill>
                  <a:srgbClr val="FFFFFF"/>
                </a:solidFill>
                <a:latin typeface="Roboto"/>
                <a:ea typeface="Roboto"/>
                <a:cs typeface="Roboto"/>
                <a:sym typeface="Roboto"/>
              </a:rPr>
              <a:t>avancé</a:t>
            </a:r>
            <a:endParaRPr b="1" sz="4800">
              <a:solidFill>
                <a:srgbClr val="FFFFFF"/>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31" name="Shape 231"/>
        <p:cNvGrpSpPr/>
        <p:nvPr/>
      </p:nvGrpSpPr>
      <p:grpSpPr>
        <a:xfrm>
          <a:off x="0" y="0"/>
          <a:ext cx="0" cy="0"/>
          <a:chOff x="0" y="0"/>
          <a:chExt cx="0" cy="0"/>
        </a:xfrm>
      </p:grpSpPr>
      <p:sp>
        <p:nvSpPr>
          <p:cNvPr id="232" name="Google Shape;232;p33"/>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9</a:t>
            </a:r>
            <a:endParaRPr sz="2400">
              <a:solidFill>
                <a:srgbClr val="E2001A"/>
              </a:solidFill>
              <a:latin typeface="Roboto"/>
              <a:ea typeface="Roboto"/>
              <a:cs typeface="Roboto"/>
              <a:sym typeface="Roboto"/>
            </a:endParaRPr>
          </a:p>
        </p:txBody>
      </p:sp>
      <p:sp>
        <p:nvSpPr>
          <p:cNvPr id="233" name="Google Shape;233;p3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4" name="Google Shape;234;p33"/>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235" name="Google Shape;235;p33"/>
          <p:cNvSpPr txBox="1"/>
          <p:nvPr>
            <p:ph idx="1" type="body"/>
          </p:nvPr>
        </p:nvSpPr>
        <p:spPr>
          <a:xfrm>
            <a:off x="548825" y="1492750"/>
            <a:ext cx="7125900" cy="34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Arial"/>
                <a:ea typeface="Arial"/>
                <a:cs typeface="Arial"/>
                <a:sym typeface="Arial"/>
              </a:rPr>
              <a:t>Ecrivez un programme qui affiche en console les nombres de 1 à n:</a:t>
            </a:r>
            <a:endParaRPr sz="1400">
              <a:solidFill>
                <a:schemeClr val="dk1"/>
              </a:solidFill>
              <a:latin typeface="Arial"/>
              <a:ea typeface="Arial"/>
              <a:cs typeface="Arial"/>
              <a:sym typeface="Arial"/>
            </a:endParaRPr>
          </a:p>
          <a:p>
            <a:pPr indent="0" lvl="0" marL="0" rtl="0" algn="l">
              <a:spcBef>
                <a:spcPts val="0"/>
              </a:spcBef>
              <a:spcAft>
                <a:spcPts val="0"/>
              </a:spcAft>
              <a:buNone/>
            </a:pPr>
            <a:r>
              <a:rPr lang="en" sz="14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pour les multiples de trois, il affiche "fizz" à la place du nombre </a:t>
            </a:r>
            <a:endParaRPr sz="1400">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et pour les multiples de cinq de cinq, imprimez "buzz". </a:t>
            </a:r>
            <a:endParaRPr sz="1400">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Pour les nombres qui sont des multiples multiples à la fois de trois et de cinq, imprimez "fizzbuzz".</a:t>
            </a:r>
            <a:endParaRPr sz="1400">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Sinon, il affiche le nombre</a:t>
            </a:r>
            <a:endParaRPr sz="1400">
              <a:solidFill>
                <a:schemeClr val="dk1"/>
              </a:solidFill>
              <a:latin typeface="Arial"/>
              <a:ea typeface="Arial"/>
              <a:cs typeface="Arial"/>
              <a:sym typeface="Arial"/>
            </a:endParaRPr>
          </a:p>
          <a:p>
            <a:pPr indent="0" lvl="0" marL="0" rtl="0" algn="l">
              <a:spcBef>
                <a:spcPts val="0"/>
              </a:spcBef>
              <a:spcAft>
                <a:spcPts val="0"/>
              </a:spcAft>
              <a:buNone/>
            </a:pPr>
            <a:r>
              <a:t/>
            </a:r>
            <a:endParaRPr sz="1400">
              <a:solidFill>
                <a:schemeClr val="dk1"/>
              </a:solidFill>
              <a:latin typeface="Arial"/>
              <a:ea typeface="Arial"/>
              <a:cs typeface="Arial"/>
              <a:sym typeface="Arial"/>
            </a:endParaRPr>
          </a:p>
          <a:p>
            <a:pPr indent="0" lvl="0" marL="457200" rtl="0" algn="l">
              <a:spcBef>
                <a:spcPts val="0"/>
              </a:spcBef>
              <a:spcAft>
                <a:spcPts val="0"/>
              </a:spcAft>
              <a:buNone/>
            </a:pPr>
            <a:r>
              <a:rPr lang="en" sz="1400">
                <a:solidFill>
                  <a:schemeClr val="dk1"/>
                </a:solidFill>
                <a:latin typeface="Arial"/>
                <a:ea typeface="Arial"/>
                <a:cs typeface="Arial"/>
                <a:sym typeface="Arial"/>
              </a:rPr>
              <a:t>Exemple</a:t>
            </a:r>
            <a:endParaRPr sz="1400">
              <a:solidFill>
                <a:schemeClr val="dk1"/>
              </a:solidFill>
              <a:latin typeface="Arial"/>
              <a:ea typeface="Arial"/>
              <a:cs typeface="Arial"/>
              <a:sym typeface="Arial"/>
            </a:endParaRPr>
          </a:p>
          <a:p>
            <a:pPr indent="0" lvl="0" marL="457200" rtl="0" algn="l">
              <a:spcBef>
                <a:spcPts val="0"/>
              </a:spcBef>
              <a:spcAft>
                <a:spcPts val="0"/>
              </a:spcAft>
              <a:buNone/>
            </a:pPr>
            <a:r>
              <a:rPr lang="en" sz="1400">
                <a:solidFill>
                  <a:schemeClr val="dk1"/>
                </a:solidFill>
                <a:latin typeface="Arial"/>
                <a:ea typeface="Arial"/>
                <a:cs typeface="Arial"/>
                <a:sym typeface="Arial"/>
              </a:rPr>
              <a:t>Si n = 5</a:t>
            </a:r>
            <a:endParaRPr sz="1400">
              <a:solidFill>
                <a:schemeClr val="dk1"/>
              </a:solidFill>
              <a:latin typeface="Arial"/>
              <a:ea typeface="Arial"/>
              <a:cs typeface="Arial"/>
              <a:sym typeface="Arial"/>
            </a:endParaRPr>
          </a:p>
          <a:p>
            <a:pPr indent="0" lvl="0" marL="457200" rtl="0" algn="l">
              <a:spcBef>
                <a:spcPts val="0"/>
              </a:spcBef>
              <a:spcAft>
                <a:spcPts val="0"/>
              </a:spcAft>
              <a:buNone/>
            </a:pPr>
            <a:r>
              <a:rPr lang="en" sz="1400">
                <a:solidFill>
                  <a:schemeClr val="dk1"/>
                </a:solidFill>
                <a:latin typeface="Arial"/>
                <a:ea typeface="Arial"/>
                <a:cs typeface="Arial"/>
                <a:sym typeface="Arial"/>
              </a:rPr>
              <a:t>1</a:t>
            </a:r>
            <a:endParaRPr sz="1400">
              <a:solidFill>
                <a:schemeClr val="dk1"/>
              </a:solidFill>
              <a:latin typeface="Arial"/>
              <a:ea typeface="Arial"/>
              <a:cs typeface="Arial"/>
              <a:sym typeface="Arial"/>
            </a:endParaRPr>
          </a:p>
          <a:p>
            <a:pPr indent="0" lvl="0" marL="457200" rtl="0" algn="l">
              <a:spcBef>
                <a:spcPts val="0"/>
              </a:spcBef>
              <a:spcAft>
                <a:spcPts val="0"/>
              </a:spcAft>
              <a:buNone/>
            </a:pPr>
            <a:r>
              <a:rPr lang="en" sz="1400">
                <a:solidFill>
                  <a:schemeClr val="dk1"/>
                </a:solidFill>
                <a:latin typeface="Arial"/>
                <a:ea typeface="Arial"/>
                <a:cs typeface="Arial"/>
                <a:sym typeface="Arial"/>
              </a:rPr>
              <a:t>2</a:t>
            </a:r>
            <a:endParaRPr sz="1400">
              <a:solidFill>
                <a:schemeClr val="dk1"/>
              </a:solidFill>
              <a:latin typeface="Arial"/>
              <a:ea typeface="Arial"/>
              <a:cs typeface="Arial"/>
              <a:sym typeface="Arial"/>
            </a:endParaRPr>
          </a:p>
          <a:p>
            <a:pPr indent="0" lvl="0" marL="457200" rtl="0" algn="l">
              <a:spcBef>
                <a:spcPts val="0"/>
              </a:spcBef>
              <a:spcAft>
                <a:spcPts val="0"/>
              </a:spcAft>
              <a:buNone/>
            </a:pPr>
            <a:r>
              <a:rPr lang="en" sz="1400">
                <a:solidFill>
                  <a:schemeClr val="dk1"/>
                </a:solidFill>
                <a:latin typeface="Arial"/>
                <a:ea typeface="Arial"/>
                <a:cs typeface="Arial"/>
                <a:sym typeface="Arial"/>
              </a:rPr>
              <a:t>fizz</a:t>
            </a:r>
            <a:endParaRPr sz="1400">
              <a:solidFill>
                <a:schemeClr val="dk1"/>
              </a:solidFill>
              <a:latin typeface="Arial"/>
              <a:ea typeface="Arial"/>
              <a:cs typeface="Arial"/>
              <a:sym typeface="Arial"/>
            </a:endParaRPr>
          </a:p>
          <a:p>
            <a:pPr indent="0" lvl="0" marL="457200" rtl="0" algn="l">
              <a:spcBef>
                <a:spcPts val="0"/>
              </a:spcBef>
              <a:spcAft>
                <a:spcPts val="0"/>
              </a:spcAft>
              <a:buNone/>
            </a:pPr>
            <a:r>
              <a:rPr lang="en" sz="1400">
                <a:solidFill>
                  <a:schemeClr val="dk1"/>
                </a:solidFill>
                <a:latin typeface="Arial"/>
                <a:ea typeface="Arial"/>
                <a:cs typeface="Arial"/>
                <a:sym typeface="Arial"/>
              </a:rPr>
              <a:t>4</a:t>
            </a:r>
            <a:endParaRPr sz="1400">
              <a:solidFill>
                <a:schemeClr val="dk1"/>
              </a:solidFill>
              <a:latin typeface="Arial"/>
              <a:ea typeface="Arial"/>
              <a:cs typeface="Arial"/>
              <a:sym typeface="Arial"/>
            </a:endParaRPr>
          </a:p>
          <a:p>
            <a:pPr indent="0" lvl="0" marL="457200" rtl="0" algn="l">
              <a:spcBef>
                <a:spcPts val="0"/>
              </a:spcBef>
              <a:spcAft>
                <a:spcPts val="0"/>
              </a:spcAft>
              <a:buNone/>
            </a:pPr>
            <a:r>
              <a:rPr lang="en" sz="1400">
                <a:solidFill>
                  <a:schemeClr val="dk1"/>
                </a:solidFill>
                <a:latin typeface="Arial"/>
                <a:ea typeface="Arial"/>
                <a:cs typeface="Arial"/>
                <a:sym typeface="Arial"/>
              </a:rPr>
              <a:t>Buzz</a:t>
            </a:r>
            <a:endParaRPr sz="1400">
              <a:solidFill>
                <a:schemeClr val="dk1"/>
              </a:solidFill>
              <a:latin typeface="Arial"/>
              <a:ea typeface="Arial"/>
              <a:cs typeface="Arial"/>
              <a:sym typeface="Arial"/>
            </a:endParaRPr>
          </a:p>
          <a:p>
            <a:pPr indent="0" lvl="0" marL="0" rtl="0" algn="l">
              <a:spcBef>
                <a:spcPts val="0"/>
              </a:spcBef>
              <a:spcAft>
                <a:spcPts val="0"/>
              </a:spcAft>
              <a:buNone/>
            </a:pPr>
            <a:r>
              <a:t/>
            </a:r>
            <a:endParaRPr sz="1400">
              <a:solidFill>
                <a:schemeClr val="dk1"/>
              </a:solidFill>
              <a:latin typeface="Arial"/>
              <a:ea typeface="Arial"/>
              <a:cs typeface="Arial"/>
              <a:sym typeface="Arial"/>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39" name="Shape 239"/>
        <p:cNvGrpSpPr/>
        <p:nvPr/>
      </p:nvGrpSpPr>
      <p:grpSpPr>
        <a:xfrm>
          <a:off x="0" y="0"/>
          <a:ext cx="0" cy="0"/>
          <a:chOff x="0" y="0"/>
          <a:chExt cx="0" cy="0"/>
        </a:xfrm>
      </p:grpSpPr>
      <p:sp>
        <p:nvSpPr>
          <p:cNvPr id="240" name="Google Shape;240;p34"/>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10</a:t>
            </a:r>
            <a:endParaRPr sz="2400">
              <a:solidFill>
                <a:srgbClr val="E2001A"/>
              </a:solidFill>
              <a:latin typeface="Roboto"/>
              <a:ea typeface="Roboto"/>
              <a:cs typeface="Roboto"/>
              <a:sym typeface="Roboto"/>
            </a:endParaRPr>
          </a:p>
        </p:txBody>
      </p:sp>
      <p:sp>
        <p:nvSpPr>
          <p:cNvPr id="241" name="Google Shape;241;p3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2" name="Google Shape;242;p34"/>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243" name="Google Shape;243;p34"/>
          <p:cNvSpPr txBox="1"/>
          <p:nvPr>
            <p:ph idx="1" type="body"/>
          </p:nvPr>
        </p:nvSpPr>
        <p:spPr>
          <a:xfrm>
            <a:off x="548825" y="1492750"/>
            <a:ext cx="7125900" cy="34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Ecrire un programme Javascript qui demande un nombre de départ, et qui ensuite écrit la table de multiplication de ce nombre, présentée comme suit (cas où l'utilisateur entre le nombre 7)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Table de 7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7 x 1 = 7</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7 x 2 = 14</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7 x 3 = 21</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7 x 10 = 70</a:t>
            </a:r>
            <a:endParaRPr sz="14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47" name="Shape 247"/>
        <p:cNvGrpSpPr/>
        <p:nvPr/>
      </p:nvGrpSpPr>
      <p:grpSpPr>
        <a:xfrm>
          <a:off x="0" y="0"/>
          <a:ext cx="0" cy="0"/>
          <a:chOff x="0" y="0"/>
          <a:chExt cx="0" cy="0"/>
        </a:xfrm>
      </p:grpSpPr>
      <p:sp>
        <p:nvSpPr>
          <p:cNvPr id="248" name="Google Shape;248;p35"/>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11</a:t>
            </a:r>
            <a:endParaRPr sz="2400">
              <a:solidFill>
                <a:srgbClr val="E2001A"/>
              </a:solidFill>
              <a:latin typeface="Roboto"/>
              <a:ea typeface="Roboto"/>
              <a:cs typeface="Roboto"/>
              <a:sym typeface="Roboto"/>
            </a:endParaRPr>
          </a:p>
        </p:txBody>
      </p:sp>
      <p:sp>
        <p:nvSpPr>
          <p:cNvPr id="249" name="Google Shape;249;p3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0" name="Google Shape;250;p35"/>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251" name="Google Shape;251;p35"/>
          <p:cNvSpPr txBox="1"/>
          <p:nvPr>
            <p:ph idx="1" type="body"/>
          </p:nvPr>
        </p:nvSpPr>
        <p:spPr>
          <a:xfrm>
            <a:off x="548825" y="1492750"/>
            <a:ext cx="7125900" cy="34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Ecrire un algorithme qui permettra de calculer plusieurs tables de multiplication.</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On va d’abord demander à l’utilisateur de saisir le 1er nombre dont il faut connaître la table de multiple, ensuite on lui demandera le dernier nombre.</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Si par exemple le premier nombre est 3 et le dernier 8, on va afficher toutes les tables de multiplications de</a:t>
            </a:r>
            <a:r>
              <a:rPr b="1" lang="en" sz="1200">
                <a:solidFill>
                  <a:schemeClr val="dk1"/>
                </a:solidFill>
                <a:latin typeface="Roboto"/>
                <a:ea typeface="Roboto"/>
                <a:cs typeface="Roboto"/>
                <a:sym typeface="Roboto"/>
              </a:rPr>
              <a:t> </a:t>
            </a:r>
            <a:r>
              <a:rPr b="1" lang="en" sz="1200">
                <a:solidFill>
                  <a:srgbClr val="FF0000"/>
                </a:solidFill>
                <a:latin typeface="Roboto"/>
                <a:ea typeface="Roboto"/>
                <a:cs typeface="Roboto"/>
                <a:sym typeface="Roboto"/>
              </a:rPr>
              <a:t>3 à 8</a:t>
            </a:r>
            <a:r>
              <a:rPr lang="en" sz="1200">
                <a:solidFill>
                  <a:schemeClr val="dk1"/>
                </a:solidFill>
                <a:latin typeface="Roboto"/>
                <a:ea typeface="Roboto"/>
                <a:cs typeface="Roboto"/>
                <a:sym typeface="Roboto"/>
              </a:rPr>
              <a:t>, donc : </a:t>
            </a:r>
            <a:r>
              <a:rPr b="1" lang="en" sz="1200">
                <a:solidFill>
                  <a:srgbClr val="FF0000"/>
                </a:solidFill>
                <a:latin typeface="Roboto"/>
                <a:ea typeface="Roboto"/>
                <a:cs typeface="Roboto"/>
                <a:sym typeface="Roboto"/>
              </a:rPr>
              <a:t>3,4,5,6,7,8</a:t>
            </a:r>
            <a:endParaRPr b="1" sz="1200">
              <a:solidFill>
                <a:srgbClr val="FF0000"/>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Après on demandera à l’utilisateur d’entre le premier nombre et le dernier nombre à multiplier.</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Si par exemple il saisit comme premier </a:t>
            </a:r>
            <a:r>
              <a:rPr b="1" lang="en" sz="1200">
                <a:solidFill>
                  <a:schemeClr val="accent1"/>
                </a:solidFill>
                <a:latin typeface="Roboto"/>
                <a:ea typeface="Roboto"/>
                <a:cs typeface="Roboto"/>
                <a:sym typeface="Roboto"/>
              </a:rPr>
              <a:t>nombre 3 et dernier nombre 7</a:t>
            </a:r>
            <a:r>
              <a:rPr lang="en" sz="1200">
                <a:solidFill>
                  <a:schemeClr val="dk1"/>
                </a:solidFill>
                <a:latin typeface="Roboto"/>
                <a:ea typeface="Roboto"/>
                <a:cs typeface="Roboto"/>
                <a:sym typeface="Roboto"/>
              </a:rPr>
              <a:t>, on aura;</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rgbClr val="FF0000"/>
                </a:solidFill>
                <a:latin typeface="Roboto"/>
                <a:ea typeface="Roboto"/>
                <a:cs typeface="Roboto"/>
                <a:sym typeface="Roboto"/>
              </a:rPr>
              <a:t>3</a:t>
            </a:r>
            <a:r>
              <a:rPr b="1" lang="en" sz="1200">
                <a:solidFill>
                  <a:schemeClr val="dk1"/>
                </a:solidFill>
                <a:latin typeface="Roboto"/>
                <a:ea typeface="Roboto"/>
                <a:cs typeface="Roboto"/>
                <a:sym typeface="Roboto"/>
              </a:rPr>
              <a:t> x </a:t>
            </a:r>
            <a:r>
              <a:rPr b="1" lang="en" sz="1200">
                <a:solidFill>
                  <a:schemeClr val="accent1"/>
                </a:solidFill>
                <a:latin typeface="Roboto"/>
                <a:ea typeface="Roboto"/>
                <a:cs typeface="Roboto"/>
                <a:sym typeface="Roboto"/>
              </a:rPr>
              <a:t>3</a:t>
            </a:r>
            <a:r>
              <a:rPr b="1" lang="en" sz="1200">
                <a:solidFill>
                  <a:schemeClr val="dk1"/>
                </a:solidFill>
                <a:latin typeface="Roboto"/>
                <a:ea typeface="Roboto"/>
                <a:cs typeface="Roboto"/>
                <a:sym typeface="Roboto"/>
              </a:rPr>
              <a:t> = 9	</a:t>
            </a:r>
            <a:r>
              <a:rPr b="1" lang="en" sz="1200">
                <a:solidFill>
                  <a:srgbClr val="FF0000"/>
                </a:solidFill>
                <a:latin typeface="Roboto"/>
                <a:ea typeface="Roboto"/>
                <a:cs typeface="Roboto"/>
                <a:sym typeface="Roboto"/>
              </a:rPr>
              <a:t>4 </a:t>
            </a:r>
            <a:r>
              <a:rPr b="1" lang="en" sz="1200">
                <a:solidFill>
                  <a:schemeClr val="dk1"/>
                </a:solidFill>
                <a:latin typeface="Roboto"/>
                <a:ea typeface="Roboto"/>
                <a:cs typeface="Roboto"/>
                <a:sym typeface="Roboto"/>
              </a:rPr>
              <a:t>x </a:t>
            </a:r>
            <a:r>
              <a:rPr b="1" lang="en" sz="1200">
                <a:solidFill>
                  <a:schemeClr val="accent1"/>
                </a:solidFill>
                <a:latin typeface="Roboto"/>
                <a:ea typeface="Roboto"/>
                <a:cs typeface="Roboto"/>
                <a:sym typeface="Roboto"/>
              </a:rPr>
              <a:t>3</a:t>
            </a:r>
            <a:r>
              <a:rPr b="1" lang="en" sz="1200">
                <a:solidFill>
                  <a:schemeClr val="dk1"/>
                </a:solidFill>
                <a:latin typeface="Roboto"/>
                <a:ea typeface="Roboto"/>
                <a:cs typeface="Roboto"/>
                <a:sym typeface="Roboto"/>
              </a:rPr>
              <a:t> = 12	…	</a:t>
            </a:r>
            <a:r>
              <a:rPr b="1" lang="en" sz="1200">
                <a:solidFill>
                  <a:srgbClr val="FF0000"/>
                </a:solidFill>
                <a:latin typeface="Roboto"/>
                <a:ea typeface="Roboto"/>
                <a:cs typeface="Roboto"/>
                <a:sym typeface="Roboto"/>
              </a:rPr>
              <a:t>8</a:t>
            </a:r>
            <a:r>
              <a:rPr b="1" lang="en" sz="1200">
                <a:solidFill>
                  <a:schemeClr val="dk1"/>
                </a:solidFill>
                <a:latin typeface="Roboto"/>
                <a:ea typeface="Roboto"/>
                <a:cs typeface="Roboto"/>
                <a:sym typeface="Roboto"/>
              </a:rPr>
              <a:t> x </a:t>
            </a:r>
            <a:r>
              <a:rPr b="1" lang="en" sz="1200">
                <a:solidFill>
                  <a:schemeClr val="accent1"/>
                </a:solidFill>
                <a:latin typeface="Roboto"/>
                <a:ea typeface="Roboto"/>
                <a:cs typeface="Roboto"/>
                <a:sym typeface="Roboto"/>
              </a:rPr>
              <a:t>3</a:t>
            </a:r>
            <a:r>
              <a:rPr b="1" lang="en" sz="1200">
                <a:solidFill>
                  <a:schemeClr val="dk1"/>
                </a:solidFill>
                <a:latin typeface="Roboto"/>
                <a:ea typeface="Roboto"/>
                <a:cs typeface="Roboto"/>
                <a:sym typeface="Roboto"/>
              </a:rPr>
              <a:t> = 24</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rgbClr val="E2001A"/>
                </a:solidFill>
                <a:latin typeface="Roboto"/>
                <a:ea typeface="Roboto"/>
                <a:cs typeface="Roboto"/>
                <a:sym typeface="Roboto"/>
              </a:rPr>
              <a:t>3 </a:t>
            </a:r>
            <a:r>
              <a:rPr b="1" lang="en" sz="1200">
                <a:solidFill>
                  <a:schemeClr val="dk1"/>
                </a:solidFill>
                <a:latin typeface="Roboto"/>
                <a:ea typeface="Roboto"/>
                <a:cs typeface="Roboto"/>
                <a:sym typeface="Roboto"/>
              </a:rPr>
              <a:t>x </a:t>
            </a:r>
            <a:r>
              <a:rPr b="1" lang="en" sz="1200">
                <a:solidFill>
                  <a:schemeClr val="accent1"/>
                </a:solidFill>
                <a:latin typeface="Roboto"/>
                <a:ea typeface="Roboto"/>
                <a:cs typeface="Roboto"/>
                <a:sym typeface="Roboto"/>
              </a:rPr>
              <a:t>4</a:t>
            </a:r>
            <a:r>
              <a:rPr b="1" lang="en" sz="1200">
                <a:solidFill>
                  <a:schemeClr val="dk1"/>
                </a:solidFill>
                <a:latin typeface="Roboto"/>
                <a:ea typeface="Roboto"/>
                <a:cs typeface="Roboto"/>
                <a:sym typeface="Roboto"/>
              </a:rPr>
              <a:t> = 12	</a:t>
            </a:r>
            <a:r>
              <a:rPr b="1" lang="en" sz="1200">
                <a:solidFill>
                  <a:srgbClr val="FF0000"/>
                </a:solidFill>
                <a:latin typeface="Roboto"/>
                <a:ea typeface="Roboto"/>
                <a:cs typeface="Roboto"/>
                <a:sym typeface="Roboto"/>
              </a:rPr>
              <a:t>4 </a:t>
            </a:r>
            <a:r>
              <a:rPr b="1" lang="en" sz="1200">
                <a:solidFill>
                  <a:schemeClr val="dk1"/>
                </a:solidFill>
                <a:latin typeface="Roboto"/>
                <a:ea typeface="Roboto"/>
                <a:cs typeface="Roboto"/>
                <a:sym typeface="Roboto"/>
              </a:rPr>
              <a:t>x </a:t>
            </a:r>
            <a:r>
              <a:rPr b="1" lang="en" sz="1200">
                <a:solidFill>
                  <a:schemeClr val="accent1"/>
                </a:solidFill>
                <a:latin typeface="Roboto"/>
                <a:ea typeface="Roboto"/>
                <a:cs typeface="Roboto"/>
                <a:sym typeface="Roboto"/>
              </a:rPr>
              <a:t>4</a:t>
            </a:r>
            <a:r>
              <a:rPr b="1" lang="en" sz="1200">
                <a:solidFill>
                  <a:schemeClr val="dk1"/>
                </a:solidFill>
                <a:latin typeface="Roboto"/>
                <a:ea typeface="Roboto"/>
                <a:cs typeface="Roboto"/>
                <a:sym typeface="Roboto"/>
              </a:rPr>
              <a:t> = 14	…	</a:t>
            </a:r>
            <a:r>
              <a:rPr b="1" lang="en" sz="1200">
                <a:solidFill>
                  <a:srgbClr val="FF0000"/>
                </a:solidFill>
                <a:latin typeface="Roboto"/>
                <a:ea typeface="Roboto"/>
                <a:cs typeface="Roboto"/>
                <a:sym typeface="Roboto"/>
              </a:rPr>
              <a:t>8</a:t>
            </a:r>
            <a:r>
              <a:rPr b="1" lang="en" sz="1200">
                <a:solidFill>
                  <a:schemeClr val="dk1"/>
                </a:solidFill>
                <a:latin typeface="Roboto"/>
                <a:ea typeface="Roboto"/>
                <a:cs typeface="Roboto"/>
                <a:sym typeface="Roboto"/>
              </a:rPr>
              <a:t> x </a:t>
            </a:r>
            <a:r>
              <a:rPr b="1" lang="en" sz="1200">
                <a:solidFill>
                  <a:schemeClr val="accent1"/>
                </a:solidFill>
                <a:latin typeface="Roboto"/>
                <a:ea typeface="Roboto"/>
                <a:cs typeface="Roboto"/>
                <a:sym typeface="Roboto"/>
              </a:rPr>
              <a:t>4</a:t>
            </a:r>
            <a:r>
              <a:rPr b="1" lang="en" sz="1200">
                <a:solidFill>
                  <a:schemeClr val="dk1"/>
                </a:solidFill>
                <a:latin typeface="Roboto"/>
                <a:ea typeface="Roboto"/>
                <a:cs typeface="Roboto"/>
                <a:sym typeface="Roboto"/>
              </a:rPr>
              <a:t> = 32</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rgbClr val="FF0000"/>
                </a:solidFill>
                <a:latin typeface="Roboto"/>
                <a:ea typeface="Roboto"/>
                <a:cs typeface="Roboto"/>
                <a:sym typeface="Roboto"/>
              </a:rPr>
              <a:t>3</a:t>
            </a:r>
            <a:r>
              <a:rPr b="1" lang="en" sz="1200">
                <a:solidFill>
                  <a:schemeClr val="dk1"/>
                </a:solidFill>
                <a:latin typeface="Roboto"/>
                <a:ea typeface="Roboto"/>
                <a:cs typeface="Roboto"/>
                <a:sym typeface="Roboto"/>
              </a:rPr>
              <a:t> x </a:t>
            </a:r>
            <a:r>
              <a:rPr b="1" lang="en" sz="1200">
                <a:solidFill>
                  <a:schemeClr val="accent1"/>
                </a:solidFill>
                <a:latin typeface="Roboto"/>
                <a:ea typeface="Roboto"/>
                <a:cs typeface="Roboto"/>
                <a:sym typeface="Roboto"/>
              </a:rPr>
              <a:t>5</a:t>
            </a:r>
            <a:r>
              <a:rPr b="1" lang="en" sz="1200">
                <a:solidFill>
                  <a:schemeClr val="dk1"/>
                </a:solidFill>
                <a:latin typeface="Roboto"/>
                <a:ea typeface="Roboto"/>
                <a:cs typeface="Roboto"/>
                <a:sym typeface="Roboto"/>
              </a:rPr>
              <a:t> =15	</a:t>
            </a:r>
            <a:r>
              <a:rPr b="1" lang="en" sz="1200">
                <a:solidFill>
                  <a:srgbClr val="FF0000"/>
                </a:solidFill>
                <a:latin typeface="Roboto"/>
                <a:ea typeface="Roboto"/>
                <a:cs typeface="Roboto"/>
                <a:sym typeface="Roboto"/>
              </a:rPr>
              <a:t>4 </a:t>
            </a:r>
            <a:r>
              <a:rPr b="1" lang="en" sz="1200">
                <a:solidFill>
                  <a:schemeClr val="dk1"/>
                </a:solidFill>
                <a:latin typeface="Roboto"/>
                <a:ea typeface="Roboto"/>
                <a:cs typeface="Roboto"/>
                <a:sym typeface="Roboto"/>
              </a:rPr>
              <a:t>x </a:t>
            </a:r>
            <a:r>
              <a:rPr b="1" lang="en" sz="1200">
                <a:solidFill>
                  <a:schemeClr val="accent1"/>
                </a:solidFill>
                <a:latin typeface="Roboto"/>
                <a:ea typeface="Roboto"/>
                <a:cs typeface="Roboto"/>
                <a:sym typeface="Roboto"/>
              </a:rPr>
              <a:t>5</a:t>
            </a:r>
            <a:r>
              <a:rPr b="1" lang="en" sz="1200">
                <a:solidFill>
                  <a:schemeClr val="dk1"/>
                </a:solidFill>
                <a:latin typeface="Roboto"/>
                <a:ea typeface="Roboto"/>
                <a:cs typeface="Roboto"/>
                <a:sym typeface="Roboto"/>
              </a:rPr>
              <a:t> = 20	…	</a:t>
            </a:r>
            <a:r>
              <a:rPr b="1" lang="en" sz="1200">
                <a:solidFill>
                  <a:srgbClr val="FF0000"/>
                </a:solidFill>
                <a:latin typeface="Roboto"/>
                <a:ea typeface="Roboto"/>
                <a:cs typeface="Roboto"/>
                <a:sym typeface="Roboto"/>
              </a:rPr>
              <a:t>8</a:t>
            </a:r>
            <a:r>
              <a:rPr b="1" lang="en" sz="1200">
                <a:solidFill>
                  <a:schemeClr val="dk1"/>
                </a:solidFill>
                <a:latin typeface="Roboto"/>
                <a:ea typeface="Roboto"/>
                <a:cs typeface="Roboto"/>
                <a:sym typeface="Roboto"/>
              </a:rPr>
              <a:t> x </a:t>
            </a:r>
            <a:r>
              <a:rPr b="1" lang="en" sz="1200">
                <a:solidFill>
                  <a:schemeClr val="accent1"/>
                </a:solidFill>
                <a:latin typeface="Roboto"/>
                <a:ea typeface="Roboto"/>
                <a:cs typeface="Roboto"/>
                <a:sym typeface="Roboto"/>
              </a:rPr>
              <a:t>5</a:t>
            </a:r>
            <a:r>
              <a:rPr b="1" lang="en" sz="1200">
                <a:solidFill>
                  <a:schemeClr val="dk1"/>
                </a:solidFill>
                <a:latin typeface="Roboto"/>
                <a:ea typeface="Roboto"/>
                <a:cs typeface="Roboto"/>
                <a:sym typeface="Roboto"/>
              </a:rPr>
              <a:t> = 40</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rgbClr val="FF0000"/>
                </a:solidFill>
                <a:latin typeface="Roboto"/>
                <a:ea typeface="Roboto"/>
                <a:cs typeface="Roboto"/>
                <a:sym typeface="Roboto"/>
              </a:rPr>
              <a:t>3</a:t>
            </a:r>
            <a:r>
              <a:rPr b="1" lang="en" sz="1200">
                <a:solidFill>
                  <a:schemeClr val="dk1"/>
                </a:solidFill>
                <a:latin typeface="Roboto"/>
                <a:ea typeface="Roboto"/>
                <a:cs typeface="Roboto"/>
                <a:sym typeface="Roboto"/>
              </a:rPr>
              <a:t> x </a:t>
            </a:r>
            <a:r>
              <a:rPr b="1" lang="en" sz="1200">
                <a:solidFill>
                  <a:schemeClr val="accent1"/>
                </a:solidFill>
                <a:latin typeface="Roboto"/>
                <a:ea typeface="Roboto"/>
                <a:cs typeface="Roboto"/>
                <a:sym typeface="Roboto"/>
              </a:rPr>
              <a:t>6</a:t>
            </a:r>
            <a:r>
              <a:rPr b="1" lang="en" sz="1200">
                <a:solidFill>
                  <a:schemeClr val="dk1"/>
                </a:solidFill>
                <a:latin typeface="Roboto"/>
                <a:ea typeface="Roboto"/>
                <a:cs typeface="Roboto"/>
                <a:sym typeface="Roboto"/>
              </a:rPr>
              <a:t> = 18	</a:t>
            </a:r>
            <a:r>
              <a:rPr b="1" lang="en" sz="1200">
                <a:solidFill>
                  <a:srgbClr val="FF0000"/>
                </a:solidFill>
                <a:latin typeface="Roboto"/>
                <a:ea typeface="Roboto"/>
                <a:cs typeface="Roboto"/>
                <a:sym typeface="Roboto"/>
              </a:rPr>
              <a:t>4 </a:t>
            </a:r>
            <a:r>
              <a:rPr b="1" lang="en" sz="1200">
                <a:solidFill>
                  <a:schemeClr val="dk1"/>
                </a:solidFill>
                <a:latin typeface="Roboto"/>
                <a:ea typeface="Roboto"/>
                <a:cs typeface="Roboto"/>
                <a:sym typeface="Roboto"/>
              </a:rPr>
              <a:t>x </a:t>
            </a:r>
            <a:r>
              <a:rPr b="1" lang="en" sz="1200">
                <a:solidFill>
                  <a:schemeClr val="accent1"/>
                </a:solidFill>
                <a:latin typeface="Roboto"/>
                <a:ea typeface="Roboto"/>
                <a:cs typeface="Roboto"/>
                <a:sym typeface="Roboto"/>
              </a:rPr>
              <a:t>6</a:t>
            </a:r>
            <a:r>
              <a:rPr b="1" lang="en" sz="1200">
                <a:solidFill>
                  <a:schemeClr val="dk1"/>
                </a:solidFill>
                <a:latin typeface="Roboto"/>
                <a:ea typeface="Roboto"/>
                <a:cs typeface="Roboto"/>
                <a:sym typeface="Roboto"/>
              </a:rPr>
              <a:t> = 24	…	</a:t>
            </a:r>
            <a:r>
              <a:rPr b="1" lang="en" sz="1200">
                <a:solidFill>
                  <a:srgbClr val="FF0000"/>
                </a:solidFill>
                <a:latin typeface="Roboto"/>
                <a:ea typeface="Roboto"/>
                <a:cs typeface="Roboto"/>
                <a:sym typeface="Roboto"/>
              </a:rPr>
              <a:t>8 </a:t>
            </a:r>
            <a:r>
              <a:rPr b="1" lang="en" sz="1200">
                <a:solidFill>
                  <a:schemeClr val="dk1"/>
                </a:solidFill>
                <a:latin typeface="Roboto"/>
                <a:ea typeface="Roboto"/>
                <a:cs typeface="Roboto"/>
                <a:sym typeface="Roboto"/>
              </a:rPr>
              <a:t>x </a:t>
            </a:r>
            <a:r>
              <a:rPr b="1" lang="en" sz="1200">
                <a:solidFill>
                  <a:schemeClr val="accent1"/>
                </a:solidFill>
                <a:latin typeface="Roboto"/>
                <a:ea typeface="Roboto"/>
                <a:cs typeface="Roboto"/>
                <a:sym typeface="Roboto"/>
              </a:rPr>
              <a:t>6</a:t>
            </a:r>
            <a:r>
              <a:rPr b="1" lang="en" sz="1200">
                <a:solidFill>
                  <a:schemeClr val="dk1"/>
                </a:solidFill>
                <a:latin typeface="Roboto"/>
                <a:ea typeface="Roboto"/>
                <a:cs typeface="Roboto"/>
                <a:sym typeface="Roboto"/>
              </a:rPr>
              <a:t> = 48</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rgbClr val="FF0000"/>
                </a:solidFill>
                <a:latin typeface="Roboto"/>
                <a:ea typeface="Roboto"/>
                <a:cs typeface="Roboto"/>
                <a:sym typeface="Roboto"/>
              </a:rPr>
              <a:t>3 </a:t>
            </a:r>
            <a:r>
              <a:rPr b="1" lang="en" sz="1200">
                <a:solidFill>
                  <a:schemeClr val="dk1"/>
                </a:solidFill>
                <a:latin typeface="Roboto"/>
                <a:ea typeface="Roboto"/>
                <a:cs typeface="Roboto"/>
                <a:sym typeface="Roboto"/>
              </a:rPr>
              <a:t>x </a:t>
            </a:r>
            <a:r>
              <a:rPr b="1" lang="en" sz="1200">
                <a:solidFill>
                  <a:schemeClr val="accent1"/>
                </a:solidFill>
                <a:latin typeface="Roboto"/>
                <a:ea typeface="Roboto"/>
                <a:cs typeface="Roboto"/>
                <a:sym typeface="Roboto"/>
              </a:rPr>
              <a:t>7</a:t>
            </a:r>
            <a:r>
              <a:rPr b="1" lang="en" sz="1200">
                <a:solidFill>
                  <a:schemeClr val="dk1"/>
                </a:solidFill>
                <a:latin typeface="Roboto"/>
                <a:ea typeface="Roboto"/>
                <a:cs typeface="Roboto"/>
                <a:sym typeface="Roboto"/>
              </a:rPr>
              <a:t> = 21	</a:t>
            </a:r>
            <a:r>
              <a:rPr b="1" lang="en" sz="1200">
                <a:solidFill>
                  <a:srgbClr val="FF0000"/>
                </a:solidFill>
                <a:latin typeface="Roboto"/>
                <a:ea typeface="Roboto"/>
                <a:cs typeface="Roboto"/>
                <a:sym typeface="Roboto"/>
              </a:rPr>
              <a:t>4 </a:t>
            </a:r>
            <a:r>
              <a:rPr b="1" lang="en" sz="1200">
                <a:solidFill>
                  <a:schemeClr val="dk1"/>
                </a:solidFill>
                <a:latin typeface="Roboto"/>
                <a:ea typeface="Roboto"/>
                <a:cs typeface="Roboto"/>
                <a:sym typeface="Roboto"/>
              </a:rPr>
              <a:t>x </a:t>
            </a:r>
            <a:r>
              <a:rPr b="1" lang="en" sz="1200">
                <a:solidFill>
                  <a:schemeClr val="accent1"/>
                </a:solidFill>
                <a:latin typeface="Roboto"/>
                <a:ea typeface="Roboto"/>
                <a:cs typeface="Roboto"/>
                <a:sym typeface="Roboto"/>
              </a:rPr>
              <a:t>7</a:t>
            </a:r>
            <a:r>
              <a:rPr b="1" lang="en" sz="1200">
                <a:solidFill>
                  <a:schemeClr val="dk1"/>
                </a:solidFill>
                <a:latin typeface="Roboto"/>
                <a:ea typeface="Roboto"/>
                <a:cs typeface="Roboto"/>
                <a:sym typeface="Roboto"/>
              </a:rPr>
              <a:t> = 28	…	</a:t>
            </a:r>
            <a:r>
              <a:rPr b="1" lang="en" sz="1200">
                <a:solidFill>
                  <a:srgbClr val="FF0000"/>
                </a:solidFill>
                <a:latin typeface="Roboto"/>
                <a:ea typeface="Roboto"/>
                <a:cs typeface="Roboto"/>
                <a:sym typeface="Roboto"/>
              </a:rPr>
              <a:t>8</a:t>
            </a:r>
            <a:r>
              <a:rPr b="1" lang="en" sz="1200">
                <a:solidFill>
                  <a:schemeClr val="dk1"/>
                </a:solidFill>
                <a:latin typeface="Roboto"/>
                <a:ea typeface="Roboto"/>
                <a:cs typeface="Roboto"/>
                <a:sym typeface="Roboto"/>
              </a:rPr>
              <a:t> x </a:t>
            </a:r>
            <a:r>
              <a:rPr b="1" lang="en" sz="1200">
                <a:solidFill>
                  <a:schemeClr val="accent1"/>
                </a:solidFill>
                <a:latin typeface="Roboto"/>
                <a:ea typeface="Roboto"/>
                <a:cs typeface="Roboto"/>
                <a:sym typeface="Roboto"/>
              </a:rPr>
              <a:t>7</a:t>
            </a:r>
            <a:r>
              <a:rPr b="1" lang="en" sz="1200">
                <a:solidFill>
                  <a:schemeClr val="dk1"/>
                </a:solidFill>
                <a:latin typeface="Roboto"/>
                <a:ea typeface="Roboto"/>
                <a:cs typeface="Roboto"/>
                <a:sym typeface="Roboto"/>
              </a:rPr>
              <a:t> = 56</a:t>
            </a:r>
            <a:endParaRPr b="1" sz="1200">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55" name="Shape 255"/>
        <p:cNvGrpSpPr/>
        <p:nvPr/>
      </p:nvGrpSpPr>
      <p:grpSpPr>
        <a:xfrm>
          <a:off x="0" y="0"/>
          <a:ext cx="0" cy="0"/>
          <a:chOff x="0" y="0"/>
          <a:chExt cx="0" cy="0"/>
        </a:xfrm>
      </p:grpSpPr>
      <p:sp>
        <p:nvSpPr>
          <p:cNvPr id="256" name="Google Shape;256;p36"/>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a:t>
            </a:r>
            <a:r>
              <a:rPr lang="en" sz="2400">
                <a:solidFill>
                  <a:srgbClr val="434343"/>
                </a:solidFill>
                <a:latin typeface="Roboto"/>
                <a:ea typeface="Roboto"/>
                <a:cs typeface="Roboto"/>
                <a:sym typeface="Roboto"/>
              </a:rPr>
              <a:t>ableaux : Déclaration et acces</a:t>
            </a:r>
            <a:endParaRPr sz="2400">
              <a:solidFill>
                <a:srgbClr val="E2001A"/>
              </a:solidFill>
              <a:latin typeface="Roboto"/>
              <a:ea typeface="Roboto"/>
              <a:cs typeface="Roboto"/>
              <a:sym typeface="Roboto"/>
            </a:endParaRPr>
          </a:p>
        </p:txBody>
      </p:sp>
      <p:sp>
        <p:nvSpPr>
          <p:cNvPr id="257" name="Google Shape;257;p3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8" name="Google Shape;258;p36"/>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259" name="Google Shape;259;p36"/>
          <p:cNvSpPr txBox="1"/>
          <p:nvPr>
            <p:ph idx="1" type="body"/>
          </p:nvPr>
        </p:nvSpPr>
        <p:spPr>
          <a:xfrm>
            <a:off x="548825" y="1492750"/>
            <a:ext cx="7125900" cy="42021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b="1" lang="en" sz="1400">
                <a:solidFill>
                  <a:schemeClr val="dk1"/>
                </a:solidFill>
                <a:latin typeface="Roboto"/>
                <a:ea typeface="Roboto"/>
                <a:cs typeface="Roboto"/>
                <a:sym typeface="Roboto"/>
              </a:rPr>
              <a:t>Déclaration d’un tableau :</a:t>
            </a:r>
            <a:endParaRPr b="1" sz="1400">
              <a:solidFill>
                <a:schemeClr val="dk1"/>
              </a:solidFill>
              <a:latin typeface="Roboto"/>
              <a:ea typeface="Roboto"/>
              <a:cs typeface="Roboto"/>
              <a:sym typeface="Roboto"/>
            </a:endParaRPr>
          </a:p>
          <a:p>
            <a:pPr indent="0" lvl="0" marL="0" rtl="0" algn="l">
              <a:spcBef>
                <a:spcPts val="600"/>
              </a:spcBef>
              <a:spcAft>
                <a:spcPts val="0"/>
              </a:spcAft>
              <a:buNone/>
            </a:pPr>
            <a:r>
              <a:t/>
            </a:r>
            <a:endParaRPr sz="1400">
              <a:solidFill>
                <a:schemeClr val="dk1"/>
              </a:solidFill>
              <a:latin typeface="Roboto"/>
              <a:ea typeface="Roboto"/>
              <a:cs typeface="Roboto"/>
              <a:sym typeface="Roboto"/>
            </a:endParaRPr>
          </a:p>
          <a:p>
            <a:pPr indent="-317500" lvl="0" marL="457200" rtl="0" algn="l">
              <a:spcBef>
                <a:spcPts val="600"/>
              </a:spcBef>
              <a:spcAft>
                <a:spcPts val="0"/>
              </a:spcAft>
              <a:buClr>
                <a:schemeClr val="dk1"/>
              </a:buClr>
              <a:buSzPts val="1400"/>
              <a:buFont typeface="Roboto"/>
              <a:buChar char="❏"/>
            </a:pPr>
            <a:r>
              <a:rPr lang="en" sz="1400">
                <a:solidFill>
                  <a:srgbClr val="FF0000"/>
                </a:solidFill>
                <a:latin typeface="Roboto"/>
                <a:ea typeface="Roboto"/>
                <a:cs typeface="Roboto"/>
                <a:sym typeface="Roboto"/>
              </a:rPr>
              <a:t>c</a:t>
            </a:r>
            <a:r>
              <a:rPr lang="en" sz="1400">
                <a:solidFill>
                  <a:srgbClr val="FF0000"/>
                </a:solidFill>
                <a:latin typeface="Roboto"/>
                <a:ea typeface="Roboto"/>
                <a:cs typeface="Roboto"/>
                <a:sym typeface="Roboto"/>
              </a:rPr>
              <a:t>onst</a:t>
            </a:r>
            <a:r>
              <a:rPr lang="en" sz="1400">
                <a:solidFill>
                  <a:schemeClr val="dk1"/>
                </a:solidFill>
                <a:latin typeface="Roboto"/>
                <a:ea typeface="Roboto"/>
                <a:cs typeface="Roboto"/>
                <a:sym typeface="Roboto"/>
              </a:rPr>
              <a:t> </a:t>
            </a:r>
            <a:r>
              <a:rPr lang="en" sz="1400">
                <a:solidFill>
                  <a:schemeClr val="accent1"/>
                </a:solidFill>
                <a:latin typeface="Roboto"/>
                <a:ea typeface="Roboto"/>
                <a:cs typeface="Roboto"/>
                <a:sym typeface="Roboto"/>
              </a:rPr>
              <a:t>monTableau</a:t>
            </a:r>
            <a:r>
              <a:rPr lang="en" sz="1400">
                <a:solidFill>
                  <a:schemeClr val="dk1"/>
                </a:solidFill>
                <a:latin typeface="Roboto"/>
                <a:ea typeface="Roboto"/>
                <a:cs typeface="Roboto"/>
                <a:sym typeface="Roboto"/>
              </a:rPr>
              <a:t> = [ ]</a:t>
            </a:r>
            <a:br>
              <a:rPr lang="en" sz="1400">
                <a:solidFill>
                  <a:schemeClr val="dk1"/>
                </a:solidFill>
                <a:latin typeface="Roboto"/>
                <a:ea typeface="Roboto"/>
                <a:cs typeface="Roboto"/>
                <a:sym typeface="Roboto"/>
              </a:rPr>
            </a:br>
            <a:br>
              <a:rPr lang="en" sz="1400">
                <a:solidFill>
                  <a:schemeClr val="dk1"/>
                </a:solidFill>
                <a:latin typeface="Roboto"/>
                <a:ea typeface="Roboto"/>
                <a:cs typeface="Roboto"/>
                <a:sym typeface="Roboto"/>
              </a:rPr>
            </a:b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rgbClr val="FF0000"/>
                </a:solidFill>
                <a:latin typeface="Roboto"/>
                <a:ea typeface="Roboto"/>
                <a:cs typeface="Roboto"/>
                <a:sym typeface="Roboto"/>
              </a:rPr>
              <a:t>c</a:t>
            </a:r>
            <a:r>
              <a:rPr lang="en" sz="1400">
                <a:solidFill>
                  <a:srgbClr val="FF0000"/>
                </a:solidFill>
                <a:latin typeface="Roboto"/>
                <a:ea typeface="Roboto"/>
                <a:cs typeface="Roboto"/>
                <a:sym typeface="Roboto"/>
              </a:rPr>
              <a:t>onst</a:t>
            </a:r>
            <a:r>
              <a:rPr lang="en" sz="1400">
                <a:solidFill>
                  <a:schemeClr val="dk1"/>
                </a:solidFill>
                <a:latin typeface="Roboto"/>
                <a:ea typeface="Roboto"/>
                <a:cs typeface="Roboto"/>
                <a:sym typeface="Roboto"/>
              </a:rPr>
              <a:t> </a:t>
            </a:r>
            <a:r>
              <a:rPr lang="en" sz="1400">
                <a:solidFill>
                  <a:schemeClr val="accent1"/>
                </a:solidFill>
                <a:latin typeface="Roboto"/>
                <a:ea typeface="Roboto"/>
                <a:cs typeface="Roboto"/>
                <a:sym typeface="Roboto"/>
              </a:rPr>
              <a:t>monTableau</a:t>
            </a:r>
            <a:r>
              <a:rPr lang="en" sz="1400">
                <a:solidFill>
                  <a:schemeClr val="dk1"/>
                </a:solidFill>
                <a:latin typeface="Roboto"/>
                <a:ea typeface="Roboto"/>
                <a:cs typeface="Roboto"/>
                <a:sym typeface="Roboto"/>
              </a:rPr>
              <a:t> = new Array()</a:t>
            </a:r>
            <a:endParaRPr sz="1400">
              <a:solidFill>
                <a:schemeClr val="dk1"/>
              </a:solidFill>
              <a:latin typeface="Roboto"/>
              <a:ea typeface="Roboto"/>
              <a:cs typeface="Roboto"/>
              <a:sym typeface="Roboto"/>
            </a:endParaRPr>
          </a:p>
          <a:p>
            <a:pPr indent="0" lvl="0" marL="0" rtl="0" algn="l">
              <a:spcBef>
                <a:spcPts val="600"/>
              </a:spcBef>
              <a:spcAft>
                <a:spcPts val="0"/>
              </a:spcAft>
              <a:buNone/>
            </a:pPr>
            <a:r>
              <a:t/>
            </a:r>
            <a:endParaRPr sz="1400">
              <a:solidFill>
                <a:schemeClr val="dk1"/>
              </a:solidFill>
              <a:latin typeface="Roboto"/>
              <a:ea typeface="Roboto"/>
              <a:cs typeface="Roboto"/>
              <a:sym typeface="Roboto"/>
            </a:endParaRPr>
          </a:p>
          <a:p>
            <a:pPr indent="0" lvl="0" marL="0" rtl="0" algn="l">
              <a:spcBef>
                <a:spcPts val="600"/>
              </a:spcBef>
              <a:spcAft>
                <a:spcPts val="0"/>
              </a:spcAft>
              <a:buNone/>
            </a:pPr>
            <a:r>
              <a:rPr b="1" lang="en" sz="1400">
                <a:solidFill>
                  <a:schemeClr val="dk1"/>
                </a:solidFill>
                <a:latin typeface="Roboto"/>
                <a:ea typeface="Roboto"/>
                <a:cs typeface="Roboto"/>
                <a:sym typeface="Roboto"/>
              </a:rPr>
              <a:t>Remplissage </a:t>
            </a:r>
            <a:r>
              <a:rPr b="1" lang="en" sz="1400">
                <a:solidFill>
                  <a:schemeClr val="dk1"/>
                </a:solidFill>
                <a:latin typeface="Roboto"/>
                <a:ea typeface="Roboto"/>
                <a:cs typeface="Roboto"/>
                <a:sym typeface="Roboto"/>
              </a:rPr>
              <a:t>d’un tableau :</a:t>
            </a:r>
            <a:br>
              <a:rPr lang="en" sz="1400">
                <a:solidFill>
                  <a:schemeClr val="dk1"/>
                </a:solidFill>
                <a:latin typeface="Roboto"/>
                <a:ea typeface="Roboto"/>
                <a:cs typeface="Roboto"/>
                <a:sym typeface="Roboto"/>
              </a:rPr>
            </a:br>
            <a:endParaRPr sz="1400">
              <a:solidFill>
                <a:schemeClr val="dk1"/>
              </a:solidFill>
              <a:latin typeface="Roboto"/>
              <a:ea typeface="Roboto"/>
              <a:cs typeface="Roboto"/>
              <a:sym typeface="Roboto"/>
            </a:endParaRPr>
          </a:p>
          <a:p>
            <a:pPr indent="-317500" lvl="0" marL="457200" rtl="0" algn="l">
              <a:spcBef>
                <a:spcPts val="600"/>
              </a:spcBef>
              <a:spcAft>
                <a:spcPts val="0"/>
              </a:spcAft>
              <a:buClr>
                <a:schemeClr val="dk1"/>
              </a:buClr>
              <a:buSzPts val="1400"/>
              <a:buFont typeface="Roboto"/>
              <a:buChar char="❏"/>
            </a:pPr>
            <a:r>
              <a:rPr lang="en" sz="1400">
                <a:solidFill>
                  <a:schemeClr val="accent1"/>
                </a:solidFill>
                <a:latin typeface="Roboto"/>
                <a:ea typeface="Roboto"/>
                <a:cs typeface="Roboto"/>
                <a:sym typeface="Roboto"/>
              </a:rPr>
              <a:t>monTableau</a:t>
            </a:r>
            <a:r>
              <a:rPr lang="en" sz="1400">
                <a:solidFill>
                  <a:srgbClr val="FF0000"/>
                </a:solidFill>
                <a:latin typeface="Roboto"/>
                <a:ea typeface="Roboto"/>
                <a:cs typeface="Roboto"/>
                <a:sym typeface="Roboto"/>
              </a:rPr>
              <a:t>[0]</a:t>
            </a:r>
            <a:r>
              <a:rPr lang="en" sz="1400">
                <a:solidFill>
                  <a:schemeClr val="dk1"/>
                </a:solidFill>
                <a:latin typeface="Roboto"/>
                <a:ea typeface="Roboto"/>
                <a:cs typeface="Roboto"/>
                <a:sym typeface="Roboto"/>
              </a:rPr>
              <a:t> = 4 : Mettre 4 à la première position 0</a:t>
            </a:r>
            <a:endParaRPr sz="1400">
              <a:solidFill>
                <a:schemeClr val="dk1"/>
              </a:solidFill>
              <a:latin typeface="Roboto"/>
              <a:ea typeface="Roboto"/>
              <a:cs typeface="Roboto"/>
              <a:sym typeface="Roboto"/>
            </a:endParaRPr>
          </a:p>
          <a:p>
            <a:pPr indent="0" lvl="0" marL="457200" rtl="0" algn="l">
              <a:spcBef>
                <a:spcPts val="600"/>
              </a:spcBef>
              <a:spcAft>
                <a:spcPts val="0"/>
              </a:spcAft>
              <a:buNone/>
            </a:pPr>
            <a:r>
              <a:t/>
            </a:r>
            <a:endParaRPr sz="1400">
              <a:solidFill>
                <a:schemeClr val="dk1"/>
              </a:solidFill>
              <a:latin typeface="Roboto"/>
              <a:ea typeface="Roboto"/>
              <a:cs typeface="Roboto"/>
              <a:sym typeface="Roboto"/>
            </a:endParaRPr>
          </a:p>
          <a:p>
            <a:pPr indent="-317500" lvl="0" marL="457200" rtl="0" algn="l">
              <a:spcBef>
                <a:spcPts val="600"/>
              </a:spcBef>
              <a:spcAft>
                <a:spcPts val="0"/>
              </a:spcAft>
              <a:buClr>
                <a:schemeClr val="dk1"/>
              </a:buClr>
              <a:buSzPts val="1400"/>
              <a:buFont typeface="Roboto"/>
              <a:buChar char="❏"/>
            </a:pPr>
            <a:r>
              <a:rPr lang="en" sz="1400">
                <a:solidFill>
                  <a:schemeClr val="dk1"/>
                </a:solidFill>
                <a:latin typeface="Roboto"/>
                <a:ea typeface="Roboto"/>
                <a:cs typeface="Roboto"/>
                <a:sym typeface="Roboto"/>
              </a:rPr>
              <a:t>console.log(</a:t>
            </a:r>
            <a:r>
              <a:rPr lang="en" sz="1400">
                <a:solidFill>
                  <a:schemeClr val="accent1"/>
                </a:solidFill>
                <a:latin typeface="Roboto"/>
                <a:ea typeface="Roboto"/>
                <a:cs typeface="Roboto"/>
                <a:sym typeface="Roboto"/>
              </a:rPr>
              <a:t>monTableau</a:t>
            </a:r>
            <a:r>
              <a:rPr lang="en" sz="1400">
                <a:solidFill>
                  <a:srgbClr val="FF0000"/>
                </a:solidFill>
                <a:latin typeface="Roboto"/>
                <a:ea typeface="Roboto"/>
                <a:cs typeface="Roboto"/>
                <a:sym typeface="Roboto"/>
              </a:rPr>
              <a:t>[4]</a:t>
            </a:r>
            <a:r>
              <a:rPr lang="en" sz="1400">
                <a:solidFill>
                  <a:schemeClr val="dk1"/>
                </a:solidFill>
                <a:latin typeface="Roboto"/>
                <a:ea typeface="Roboto"/>
                <a:cs typeface="Roboto"/>
                <a:sym typeface="Roboto"/>
              </a:rPr>
              <a:t>) : Accès à l'élément situé à l’index 2 </a:t>
            </a:r>
            <a:endParaRPr sz="1400">
              <a:solidFill>
                <a:schemeClr val="dk1"/>
              </a:solidFill>
              <a:latin typeface="Roboto"/>
              <a:ea typeface="Roboto"/>
              <a:cs typeface="Roboto"/>
              <a:sym typeface="Roboto"/>
            </a:endParaRPr>
          </a:p>
          <a:p>
            <a:pPr indent="0" lvl="0" marL="0" rtl="0" algn="l">
              <a:spcBef>
                <a:spcPts val="600"/>
              </a:spcBef>
              <a:spcAft>
                <a:spcPts val="0"/>
              </a:spcAft>
              <a:buNone/>
            </a:pPr>
            <a:r>
              <a:t/>
            </a:r>
            <a:endParaRPr sz="1400">
              <a:solidFill>
                <a:srgbClr val="E2001A"/>
              </a:solidFill>
              <a:latin typeface="Roboto"/>
              <a:ea typeface="Roboto"/>
              <a:cs typeface="Roboto"/>
              <a:sym typeface="Roboto"/>
            </a:endParaRPr>
          </a:p>
          <a:p>
            <a:pPr indent="0" lvl="0" marL="914400" rtl="0" algn="l">
              <a:spcBef>
                <a:spcPts val="600"/>
              </a:spcBef>
              <a:spcAft>
                <a:spcPts val="0"/>
              </a:spcAft>
              <a:buNone/>
            </a:pPr>
            <a:r>
              <a:t/>
            </a:r>
            <a:endParaRPr sz="1400">
              <a:solidFill>
                <a:srgbClr val="434343"/>
              </a:solidFill>
              <a:latin typeface="Roboto"/>
              <a:ea typeface="Roboto"/>
              <a:cs typeface="Roboto"/>
              <a:sym typeface="Roboto"/>
            </a:endParaRPr>
          </a:p>
          <a:p>
            <a:pPr indent="0" lvl="0" marL="0" rtl="0" algn="l">
              <a:spcBef>
                <a:spcPts val="600"/>
              </a:spcBef>
              <a:spcAft>
                <a:spcPts val="0"/>
              </a:spcAft>
              <a:buNone/>
            </a:pPr>
            <a:r>
              <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63" name="Shape 263"/>
        <p:cNvGrpSpPr/>
        <p:nvPr/>
      </p:nvGrpSpPr>
      <p:grpSpPr>
        <a:xfrm>
          <a:off x="0" y="0"/>
          <a:ext cx="0" cy="0"/>
          <a:chOff x="0" y="0"/>
          <a:chExt cx="0" cy="0"/>
        </a:xfrm>
      </p:grpSpPr>
      <p:sp>
        <p:nvSpPr>
          <p:cNvPr id="264" name="Google Shape;264;p37"/>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Tableaux : Méthodes</a:t>
            </a:r>
            <a:endParaRPr sz="2400">
              <a:solidFill>
                <a:srgbClr val="E2001A"/>
              </a:solidFill>
              <a:latin typeface="Roboto"/>
              <a:ea typeface="Roboto"/>
              <a:cs typeface="Roboto"/>
              <a:sym typeface="Roboto"/>
            </a:endParaRPr>
          </a:p>
        </p:txBody>
      </p:sp>
      <p:sp>
        <p:nvSpPr>
          <p:cNvPr id="265" name="Google Shape;265;p3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6" name="Google Shape;266;p37"/>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267" name="Google Shape;267;p37"/>
          <p:cNvSpPr txBox="1"/>
          <p:nvPr>
            <p:ph idx="1" type="body"/>
          </p:nvPr>
        </p:nvSpPr>
        <p:spPr>
          <a:xfrm>
            <a:off x="548825" y="1492750"/>
            <a:ext cx="7125900" cy="33093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b="1" lang="en" sz="1400">
                <a:solidFill>
                  <a:schemeClr val="dk1"/>
                </a:solidFill>
                <a:latin typeface="Roboto"/>
                <a:ea typeface="Roboto"/>
                <a:cs typeface="Roboto"/>
                <a:sym typeface="Roboto"/>
              </a:rPr>
              <a:t>Voici les méthodes couramment utilisé des tableaux :</a:t>
            </a:r>
            <a:endParaRPr b="1" sz="1400">
              <a:solidFill>
                <a:schemeClr val="dk1"/>
              </a:solidFill>
              <a:latin typeface="Roboto"/>
              <a:ea typeface="Roboto"/>
              <a:cs typeface="Roboto"/>
              <a:sym typeface="Roboto"/>
            </a:endParaRPr>
          </a:p>
          <a:p>
            <a:pPr indent="-317500" lvl="0" marL="457200" rtl="0" algn="l">
              <a:spcBef>
                <a:spcPts val="600"/>
              </a:spcBef>
              <a:spcAft>
                <a:spcPts val="0"/>
              </a:spcAft>
              <a:buClr>
                <a:schemeClr val="dk1"/>
              </a:buClr>
              <a:buSzPts val="1400"/>
              <a:buFont typeface="Roboto"/>
              <a:buChar char="❏"/>
            </a:pPr>
            <a:r>
              <a:rPr lang="en" sz="1400">
                <a:solidFill>
                  <a:schemeClr val="accent1"/>
                </a:solidFill>
                <a:latin typeface="Roboto"/>
                <a:ea typeface="Roboto"/>
                <a:cs typeface="Roboto"/>
                <a:sym typeface="Roboto"/>
              </a:rPr>
              <a:t>monTableau</a:t>
            </a:r>
            <a:r>
              <a:rPr lang="en" sz="1400">
                <a:solidFill>
                  <a:schemeClr val="dk1"/>
                </a:solidFill>
                <a:latin typeface="Roboto"/>
                <a:ea typeface="Roboto"/>
                <a:cs typeface="Roboto"/>
                <a:sym typeface="Roboto"/>
              </a:rPr>
              <a:t>.push(valeur): push permet d’ajouter une valeur à la fin du tableau</a:t>
            </a:r>
            <a:br>
              <a:rPr lang="en" sz="1400">
                <a:solidFill>
                  <a:schemeClr val="dk1"/>
                </a:solidFill>
                <a:latin typeface="Roboto"/>
                <a:ea typeface="Roboto"/>
                <a:cs typeface="Roboto"/>
                <a:sym typeface="Roboto"/>
              </a:rPr>
            </a:b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accent1"/>
                </a:solidFill>
                <a:latin typeface="Roboto"/>
                <a:ea typeface="Roboto"/>
                <a:cs typeface="Roboto"/>
                <a:sym typeface="Roboto"/>
              </a:rPr>
              <a:t>monTableau</a:t>
            </a:r>
            <a:r>
              <a:rPr lang="en" sz="1400">
                <a:solidFill>
                  <a:schemeClr val="dk1"/>
                </a:solidFill>
                <a:latin typeface="Roboto"/>
                <a:ea typeface="Roboto"/>
                <a:cs typeface="Roboto"/>
                <a:sym typeface="Roboto"/>
              </a:rPr>
              <a:t>.pop() : pop permet de retirer un élément à la fin du tableau</a:t>
            </a:r>
            <a:br>
              <a:rPr lang="en" sz="1400">
                <a:solidFill>
                  <a:schemeClr val="dk1"/>
                </a:solidFill>
                <a:latin typeface="Roboto"/>
                <a:ea typeface="Roboto"/>
                <a:cs typeface="Roboto"/>
                <a:sym typeface="Roboto"/>
              </a:rPr>
            </a:b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accent1"/>
                </a:solidFill>
                <a:latin typeface="Roboto"/>
                <a:ea typeface="Roboto"/>
                <a:cs typeface="Roboto"/>
                <a:sym typeface="Roboto"/>
              </a:rPr>
              <a:t>monTableau</a:t>
            </a:r>
            <a:r>
              <a:rPr lang="en" sz="1400">
                <a:solidFill>
                  <a:schemeClr val="dk1"/>
                </a:solidFill>
                <a:latin typeface="Roboto"/>
                <a:ea typeface="Roboto"/>
                <a:cs typeface="Roboto"/>
                <a:sym typeface="Roboto"/>
              </a:rPr>
              <a:t>.shift() : Retirer un élément au début du tableau</a:t>
            </a:r>
            <a:br>
              <a:rPr lang="en" sz="1400">
                <a:solidFill>
                  <a:schemeClr val="dk1"/>
                </a:solidFill>
                <a:latin typeface="Roboto"/>
                <a:ea typeface="Roboto"/>
                <a:cs typeface="Roboto"/>
                <a:sym typeface="Roboto"/>
              </a:rPr>
            </a:b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accent1"/>
                </a:solidFill>
                <a:latin typeface="Roboto"/>
                <a:ea typeface="Roboto"/>
                <a:cs typeface="Roboto"/>
                <a:sym typeface="Roboto"/>
              </a:rPr>
              <a:t>monTableau</a:t>
            </a:r>
            <a:r>
              <a:rPr lang="en" sz="1400">
                <a:solidFill>
                  <a:schemeClr val="dk1"/>
                </a:solidFill>
                <a:latin typeface="Roboto"/>
                <a:ea typeface="Roboto"/>
                <a:cs typeface="Roboto"/>
                <a:sym typeface="Roboto"/>
              </a:rPr>
              <a:t>.unshift(valeur) : Ajouter un élément au début du tableau</a:t>
            </a:r>
            <a:br>
              <a:rPr lang="en" sz="1400">
                <a:solidFill>
                  <a:schemeClr val="dk1"/>
                </a:solidFill>
                <a:latin typeface="Roboto"/>
                <a:ea typeface="Roboto"/>
                <a:cs typeface="Roboto"/>
                <a:sym typeface="Roboto"/>
              </a:rPr>
            </a:b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accent1"/>
                </a:solidFill>
                <a:latin typeface="Roboto"/>
                <a:ea typeface="Roboto"/>
                <a:cs typeface="Roboto"/>
                <a:sym typeface="Roboto"/>
              </a:rPr>
              <a:t>monTableau</a:t>
            </a:r>
            <a:r>
              <a:rPr lang="en" sz="1400">
                <a:solidFill>
                  <a:schemeClr val="dk1"/>
                </a:solidFill>
                <a:latin typeface="Roboto"/>
                <a:ea typeface="Roboto"/>
                <a:cs typeface="Roboto"/>
                <a:sym typeface="Roboto"/>
              </a:rPr>
              <a:t>.length : Attribut qui permet de connaître la taille du tableau</a:t>
            </a:r>
            <a:endParaRPr sz="1400">
              <a:solidFill>
                <a:schemeClr val="dk1"/>
              </a:solidFill>
              <a:latin typeface="Roboto"/>
              <a:ea typeface="Roboto"/>
              <a:cs typeface="Roboto"/>
              <a:sym typeface="Roboto"/>
            </a:endParaRPr>
          </a:p>
          <a:p>
            <a:pPr indent="0" lvl="0" marL="0" rtl="0" algn="l">
              <a:spcBef>
                <a:spcPts val="600"/>
              </a:spcBef>
              <a:spcAft>
                <a:spcPts val="0"/>
              </a:spcAft>
              <a:buNone/>
            </a:pPr>
            <a:r>
              <a:t/>
            </a:r>
            <a:endParaRPr sz="1400">
              <a:solidFill>
                <a:srgbClr val="E2001A"/>
              </a:solidFill>
              <a:latin typeface="Roboto"/>
              <a:ea typeface="Roboto"/>
              <a:cs typeface="Roboto"/>
              <a:sym typeface="Roboto"/>
            </a:endParaRPr>
          </a:p>
          <a:p>
            <a:pPr indent="0" lvl="0" marL="914400" rtl="0" algn="l">
              <a:spcBef>
                <a:spcPts val="600"/>
              </a:spcBef>
              <a:spcAft>
                <a:spcPts val="0"/>
              </a:spcAft>
              <a:buNone/>
            </a:pPr>
            <a:r>
              <a:t/>
            </a:r>
            <a:endParaRPr sz="1400">
              <a:solidFill>
                <a:srgbClr val="434343"/>
              </a:solidFill>
              <a:latin typeface="Roboto"/>
              <a:ea typeface="Roboto"/>
              <a:cs typeface="Roboto"/>
              <a:sym typeface="Roboto"/>
            </a:endParaRPr>
          </a:p>
          <a:p>
            <a:pPr indent="0" lvl="0" marL="0" rtl="0" algn="l">
              <a:spcBef>
                <a:spcPts val="600"/>
              </a:spcBef>
              <a:spcAft>
                <a:spcPts val="0"/>
              </a:spcAft>
              <a:buNone/>
            </a:pPr>
            <a:r>
              <a:t/>
            </a:r>
            <a:endParaRPr sz="1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71" name="Shape 271"/>
        <p:cNvGrpSpPr/>
        <p:nvPr/>
      </p:nvGrpSpPr>
      <p:grpSpPr>
        <a:xfrm>
          <a:off x="0" y="0"/>
          <a:ext cx="0" cy="0"/>
          <a:chOff x="0" y="0"/>
          <a:chExt cx="0" cy="0"/>
        </a:xfrm>
      </p:grpSpPr>
      <p:sp>
        <p:nvSpPr>
          <p:cNvPr id="272" name="Google Shape;272;p38"/>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Tableaux : Tableaux à n dimensions</a:t>
            </a:r>
            <a:endParaRPr sz="2400">
              <a:solidFill>
                <a:srgbClr val="E2001A"/>
              </a:solidFill>
              <a:latin typeface="Roboto"/>
              <a:ea typeface="Roboto"/>
              <a:cs typeface="Roboto"/>
              <a:sym typeface="Roboto"/>
            </a:endParaRPr>
          </a:p>
        </p:txBody>
      </p:sp>
      <p:sp>
        <p:nvSpPr>
          <p:cNvPr id="273" name="Google Shape;273;p3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4" name="Google Shape;274;p38"/>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275" name="Google Shape;275;p38"/>
          <p:cNvSpPr txBox="1"/>
          <p:nvPr>
            <p:ph idx="1" type="body"/>
          </p:nvPr>
        </p:nvSpPr>
        <p:spPr>
          <a:xfrm>
            <a:off x="548825" y="1492750"/>
            <a:ext cx="7125900" cy="35403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lang="en" sz="1400">
                <a:solidFill>
                  <a:schemeClr val="dk1"/>
                </a:solidFill>
                <a:latin typeface="Roboto"/>
                <a:ea typeface="Roboto"/>
                <a:cs typeface="Roboto"/>
                <a:sym typeface="Roboto"/>
              </a:rPr>
              <a:t>Il est possible en Javascript de créer des tableaux à plusieurs dimensions:</a:t>
            </a:r>
            <a:endParaRPr sz="1400">
              <a:solidFill>
                <a:schemeClr val="dk1"/>
              </a:solidFill>
              <a:latin typeface="Roboto"/>
              <a:ea typeface="Roboto"/>
              <a:cs typeface="Roboto"/>
              <a:sym typeface="Roboto"/>
            </a:endParaRPr>
          </a:p>
          <a:p>
            <a:pPr indent="0" lvl="0" marL="0" rtl="0" algn="l">
              <a:spcBef>
                <a:spcPts val="600"/>
              </a:spcBef>
              <a:spcAft>
                <a:spcPts val="0"/>
              </a:spcAft>
              <a:buNone/>
            </a:pPr>
            <a:r>
              <a:t/>
            </a:r>
            <a:endParaRPr sz="1400">
              <a:solidFill>
                <a:schemeClr val="dk1"/>
              </a:solidFill>
              <a:latin typeface="Roboto"/>
              <a:ea typeface="Roboto"/>
              <a:cs typeface="Roboto"/>
              <a:sym typeface="Roboto"/>
            </a:endParaRPr>
          </a:p>
          <a:p>
            <a:pPr indent="0" lvl="0" marL="0" rtl="0" algn="l">
              <a:spcBef>
                <a:spcPts val="600"/>
              </a:spcBef>
              <a:spcAft>
                <a:spcPts val="0"/>
              </a:spcAft>
              <a:buNone/>
            </a:pPr>
            <a:r>
              <a:rPr lang="en" sz="1400">
                <a:solidFill>
                  <a:schemeClr val="dk1"/>
                </a:solidFill>
                <a:latin typeface="Roboto"/>
                <a:ea typeface="Roboto"/>
                <a:cs typeface="Roboto"/>
                <a:sym typeface="Roboto"/>
              </a:rPr>
              <a:t>Pour par exemple créer un tableau à 2 dimensions, il suffit de créer un tableau qui contient autre tableau.</a:t>
            </a:r>
            <a:endParaRPr sz="1400">
              <a:solidFill>
                <a:schemeClr val="dk1"/>
              </a:solidFill>
              <a:latin typeface="Roboto"/>
              <a:ea typeface="Roboto"/>
              <a:cs typeface="Roboto"/>
              <a:sym typeface="Roboto"/>
            </a:endParaRPr>
          </a:p>
          <a:p>
            <a:pPr indent="0" lvl="0" marL="0" rtl="0" algn="l">
              <a:spcBef>
                <a:spcPts val="600"/>
              </a:spcBef>
              <a:spcAft>
                <a:spcPts val="0"/>
              </a:spcAft>
              <a:buNone/>
            </a:pPr>
            <a:r>
              <a:t/>
            </a:r>
            <a:endParaRPr sz="1400">
              <a:solidFill>
                <a:schemeClr val="dk1"/>
              </a:solidFill>
              <a:latin typeface="Roboto"/>
              <a:ea typeface="Roboto"/>
              <a:cs typeface="Roboto"/>
              <a:sym typeface="Roboto"/>
            </a:endParaRPr>
          </a:p>
          <a:p>
            <a:pPr indent="-317500" lvl="0" marL="457200" rtl="0" algn="l">
              <a:spcBef>
                <a:spcPts val="600"/>
              </a:spcBef>
              <a:spcAft>
                <a:spcPts val="0"/>
              </a:spcAft>
              <a:buClr>
                <a:schemeClr val="dk1"/>
              </a:buClr>
              <a:buSzPts val="1400"/>
              <a:buFont typeface="Roboto"/>
              <a:buChar char="❏"/>
            </a:pPr>
            <a:r>
              <a:rPr lang="en" sz="1400">
                <a:solidFill>
                  <a:schemeClr val="dk1"/>
                </a:solidFill>
                <a:latin typeface="Roboto"/>
                <a:ea typeface="Roboto"/>
                <a:cs typeface="Roboto"/>
                <a:sym typeface="Roboto"/>
              </a:rPr>
              <a:t>c</a:t>
            </a:r>
            <a:r>
              <a:rPr lang="en" sz="1400">
                <a:solidFill>
                  <a:schemeClr val="dk1"/>
                </a:solidFill>
                <a:latin typeface="Roboto"/>
                <a:ea typeface="Roboto"/>
                <a:cs typeface="Roboto"/>
                <a:sym typeface="Roboto"/>
              </a:rPr>
              <a:t>onst matrice=[ [ 2 , 3 , 4 ] , [ 5 , 9 , 8 ] , [ 2, 4, 1  ] ] : Va créer une </a:t>
            </a:r>
            <a:r>
              <a:rPr lang="en" sz="1400">
                <a:solidFill>
                  <a:schemeClr val="dk1"/>
                </a:solidFill>
                <a:latin typeface="Roboto"/>
                <a:ea typeface="Roboto"/>
                <a:cs typeface="Roboto"/>
                <a:sym typeface="Roboto"/>
              </a:rPr>
              <a:t>matrice</a:t>
            </a:r>
            <a:r>
              <a:rPr lang="en" sz="1400">
                <a:solidFill>
                  <a:schemeClr val="dk1"/>
                </a:solidFill>
                <a:latin typeface="Roboto"/>
                <a:ea typeface="Roboto"/>
                <a:cs typeface="Roboto"/>
                <a:sym typeface="Roboto"/>
              </a:rPr>
              <a:t> carrée 3x3</a:t>
            </a:r>
            <a:br>
              <a:rPr lang="en" sz="1400">
                <a:solidFill>
                  <a:schemeClr val="dk1"/>
                </a:solidFill>
                <a:latin typeface="Roboto"/>
                <a:ea typeface="Roboto"/>
                <a:cs typeface="Roboto"/>
                <a:sym typeface="Roboto"/>
              </a:rPr>
            </a:br>
            <a:br>
              <a:rPr lang="en" sz="1400">
                <a:solidFill>
                  <a:schemeClr val="dk1"/>
                </a:solidFill>
                <a:latin typeface="Roboto"/>
                <a:ea typeface="Roboto"/>
                <a:cs typeface="Roboto"/>
                <a:sym typeface="Roboto"/>
              </a:rPr>
            </a:br>
            <a:r>
              <a:rPr lang="en" sz="1400">
                <a:solidFill>
                  <a:schemeClr val="dk1"/>
                </a:solidFill>
                <a:latin typeface="Roboto"/>
                <a:ea typeface="Roboto"/>
                <a:cs typeface="Roboto"/>
                <a:sym typeface="Roboto"/>
              </a:rPr>
              <a:t>2  3  4</a:t>
            </a:r>
            <a:br>
              <a:rPr lang="en" sz="1400">
                <a:solidFill>
                  <a:schemeClr val="dk1"/>
                </a:solidFill>
                <a:latin typeface="Roboto"/>
                <a:ea typeface="Roboto"/>
                <a:cs typeface="Roboto"/>
                <a:sym typeface="Roboto"/>
              </a:rPr>
            </a:br>
            <a:r>
              <a:rPr lang="en" sz="1400">
                <a:solidFill>
                  <a:schemeClr val="dk1"/>
                </a:solidFill>
                <a:latin typeface="Roboto"/>
                <a:ea typeface="Roboto"/>
                <a:cs typeface="Roboto"/>
                <a:sym typeface="Roboto"/>
              </a:rPr>
              <a:t>5  9  8</a:t>
            </a:r>
            <a:br>
              <a:rPr lang="en" sz="1400">
                <a:solidFill>
                  <a:schemeClr val="dk1"/>
                </a:solidFill>
                <a:latin typeface="Roboto"/>
                <a:ea typeface="Roboto"/>
                <a:cs typeface="Roboto"/>
                <a:sym typeface="Roboto"/>
              </a:rPr>
            </a:br>
            <a:r>
              <a:rPr lang="en" sz="1400">
                <a:solidFill>
                  <a:schemeClr val="dk1"/>
                </a:solidFill>
                <a:latin typeface="Roboto"/>
                <a:ea typeface="Roboto"/>
                <a:cs typeface="Roboto"/>
                <a:sym typeface="Roboto"/>
              </a:rPr>
              <a:t>2  4  1</a:t>
            </a:r>
            <a:endParaRPr sz="1400">
              <a:solidFill>
                <a:schemeClr val="dk1"/>
              </a:solidFill>
              <a:latin typeface="Roboto"/>
              <a:ea typeface="Roboto"/>
              <a:cs typeface="Roboto"/>
              <a:sym typeface="Roboto"/>
            </a:endParaRPr>
          </a:p>
          <a:p>
            <a:pPr indent="0" lvl="0" marL="0" rtl="0" algn="l">
              <a:spcBef>
                <a:spcPts val="600"/>
              </a:spcBef>
              <a:spcAft>
                <a:spcPts val="0"/>
              </a:spcAft>
              <a:buNone/>
            </a:pPr>
            <a:r>
              <a:t/>
            </a:r>
            <a:endParaRPr sz="1400">
              <a:solidFill>
                <a:srgbClr val="E2001A"/>
              </a:solidFill>
              <a:latin typeface="Roboto"/>
              <a:ea typeface="Roboto"/>
              <a:cs typeface="Roboto"/>
              <a:sym typeface="Roboto"/>
            </a:endParaRPr>
          </a:p>
          <a:p>
            <a:pPr indent="0" lvl="0" marL="914400" rtl="0" algn="l">
              <a:spcBef>
                <a:spcPts val="600"/>
              </a:spcBef>
              <a:spcAft>
                <a:spcPts val="0"/>
              </a:spcAft>
              <a:buNone/>
            </a:pPr>
            <a:r>
              <a:t/>
            </a:r>
            <a:endParaRPr sz="1400">
              <a:solidFill>
                <a:srgbClr val="434343"/>
              </a:solidFill>
              <a:latin typeface="Roboto"/>
              <a:ea typeface="Roboto"/>
              <a:cs typeface="Roboto"/>
              <a:sym typeface="Roboto"/>
            </a:endParaRPr>
          </a:p>
          <a:p>
            <a:pPr indent="0" lvl="0" marL="0" rtl="0" algn="l">
              <a:spcBef>
                <a:spcPts val="600"/>
              </a:spcBef>
              <a:spcAft>
                <a:spcPts val="0"/>
              </a:spcAft>
              <a:buNone/>
            </a:pPr>
            <a:r>
              <a:t/>
            </a:r>
            <a:endParaRPr sz="1500"/>
          </a:p>
        </p:txBody>
      </p:sp>
      <p:sp>
        <p:nvSpPr>
          <p:cNvPr id="276" name="Google Shape;276;p38"/>
          <p:cNvSpPr/>
          <p:nvPr/>
        </p:nvSpPr>
        <p:spPr>
          <a:xfrm>
            <a:off x="920900" y="3374300"/>
            <a:ext cx="109800" cy="6456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8"/>
          <p:cNvSpPr/>
          <p:nvPr/>
        </p:nvSpPr>
        <p:spPr>
          <a:xfrm rot="10800000">
            <a:off x="1654950" y="3374300"/>
            <a:ext cx="109800" cy="6456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81" name="Shape 281"/>
        <p:cNvGrpSpPr/>
        <p:nvPr/>
      </p:nvGrpSpPr>
      <p:grpSpPr>
        <a:xfrm>
          <a:off x="0" y="0"/>
          <a:ext cx="0" cy="0"/>
          <a:chOff x="0" y="0"/>
          <a:chExt cx="0" cy="0"/>
        </a:xfrm>
      </p:grpSpPr>
      <p:sp>
        <p:nvSpPr>
          <p:cNvPr id="282" name="Google Shape;282;p39"/>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12</a:t>
            </a:r>
            <a:endParaRPr sz="2400">
              <a:solidFill>
                <a:srgbClr val="E2001A"/>
              </a:solidFill>
              <a:latin typeface="Roboto"/>
              <a:ea typeface="Roboto"/>
              <a:cs typeface="Roboto"/>
              <a:sym typeface="Roboto"/>
            </a:endParaRPr>
          </a:p>
        </p:txBody>
      </p:sp>
      <p:sp>
        <p:nvSpPr>
          <p:cNvPr id="283" name="Google Shape;283;p3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4" name="Google Shape;284;p39"/>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285" name="Google Shape;285;p39"/>
          <p:cNvSpPr txBox="1"/>
          <p:nvPr>
            <p:ph idx="1" type="body"/>
          </p:nvPr>
        </p:nvSpPr>
        <p:spPr>
          <a:xfrm>
            <a:off x="548825" y="1492750"/>
            <a:ext cx="7125900" cy="34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Ecrivez un programme javascript qui calcule la somme de tous les éléments d’un tableau.</a:t>
            </a:r>
            <a:endParaRPr>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89" name="Shape 289"/>
        <p:cNvGrpSpPr/>
        <p:nvPr/>
      </p:nvGrpSpPr>
      <p:grpSpPr>
        <a:xfrm>
          <a:off x="0" y="0"/>
          <a:ext cx="0" cy="0"/>
          <a:chOff x="0" y="0"/>
          <a:chExt cx="0" cy="0"/>
        </a:xfrm>
      </p:grpSpPr>
      <p:sp>
        <p:nvSpPr>
          <p:cNvPr id="290" name="Google Shape;290;p40"/>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13</a:t>
            </a:r>
            <a:endParaRPr sz="2400">
              <a:solidFill>
                <a:srgbClr val="E2001A"/>
              </a:solidFill>
              <a:latin typeface="Roboto"/>
              <a:ea typeface="Roboto"/>
              <a:cs typeface="Roboto"/>
              <a:sym typeface="Roboto"/>
            </a:endParaRPr>
          </a:p>
        </p:txBody>
      </p:sp>
      <p:sp>
        <p:nvSpPr>
          <p:cNvPr id="291" name="Google Shape;291;p4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2" name="Google Shape;292;p40"/>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293" name="Google Shape;293;p40"/>
          <p:cNvSpPr txBox="1"/>
          <p:nvPr>
            <p:ph idx="1" type="body"/>
          </p:nvPr>
        </p:nvSpPr>
        <p:spPr>
          <a:xfrm>
            <a:off x="548825" y="1492750"/>
            <a:ext cx="7125900" cy="34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A partir de l’exercice précédent, ajouter le calcul de la moyenne des nombres contenus dans le tableau.</a:t>
            </a:r>
            <a:endParaRPr sz="2100">
              <a:solidFill>
                <a:schemeClr val="dk1"/>
              </a:solidFill>
              <a:latin typeface="Roboto"/>
              <a:ea typeface="Roboto"/>
              <a:cs typeface="Roboto"/>
              <a:sym typeface="Roboto"/>
            </a:endParaRPr>
          </a:p>
          <a:p>
            <a:pPr indent="0" lvl="0" marL="0" rtl="0" algn="l">
              <a:spcBef>
                <a:spcPts val="0"/>
              </a:spcBef>
              <a:spcAft>
                <a:spcPts val="0"/>
              </a:spcAft>
              <a:buNone/>
            </a:pPr>
            <a:r>
              <a:t/>
            </a:r>
            <a:endParaRPr sz="2100">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97" name="Shape 297"/>
        <p:cNvGrpSpPr/>
        <p:nvPr/>
      </p:nvGrpSpPr>
      <p:grpSpPr>
        <a:xfrm>
          <a:off x="0" y="0"/>
          <a:ext cx="0" cy="0"/>
          <a:chOff x="0" y="0"/>
          <a:chExt cx="0" cy="0"/>
        </a:xfrm>
      </p:grpSpPr>
      <p:sp>
        <p:nvSpPr>
          <p:cNvPr id="298" name="Google Shape;298;p41"/>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14</a:t>
            </a:r>
            <a:endParaRPr sz="2400">
              <a:solidFill>
                <a:srgbClr val="E2001A"/>
              </a:solidFill>
              <a:latin typeface="Roboto"/>
              <a:ea typeface="Roboto"/>
              <a:cs typeface="Roboto"/>
              <a:sym typeface="Roboto"/>
            </a:endParaRPr>
          </a:p>
        </p:txBody>
      </p:sp>
      <p:sp>
        <p:nvSpPr>
          <p:cNvPr id="299" name="Google Shape;299;p4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0" name="Google Shape;300;p41"/>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301" name="Google Shape;301;p41"/>
          <p:cNvSpPr txBox="1"/>
          <p:nvPr>
            <p:ph idx="1" type="body"/>
          </p:nvPr>
        </p:nvSpPr>
        <p:spPr>
          <a:xfrm>
            <a:off x="548825" y="1492750"/>
            <a:ext cx="7125900" cy="34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Roboto"/>
                <a:ea typeface="Roboto"/>
                <a:cs typeface="Roboto"/>
                <a:sym typeface="Roboto"/>
              </a:rPr>
              <a:t>Ecrire un programme Javascript qui demande à l’utilisateur d’initialiser un tableau numérique à partir à partir d’un instruction de lecture, et ensuite  affiche le plus grand nombre du tableau et le plus petit.</a:t>
            </a:r>
            <a:endParaRPr sz="1900">
              <a:solidFill>
                <a:schemeClr val="dk1"/>
              </a:solidFill>
              <a:latin typeface="Roboto"/>
              <a:ea typeface="Roboto"/>
              <a:cs typeface="Roboto"/>
              <a:sym typeface="Roboto"/>
            </a:endParaRPr>
          </a:p>
          <a:p>
            <a:pPr indent="0" lvl="0" marL="0" rtl="0" algn="l">
              <a:spcBef>
                <a:spcPts val="0"/>
              </a:spcBef>
              <a:spcAft>
                <a:spcPts val="0"/>
              </a:spcAft>
              <a:buNone/>
            </a:pPr>
            <a:r>
              <a:t/>
            </a:r>
            <a:endParaRPr sz="1900">
              <a:solidFill>
                <a:schemeClr val="dk1"/>
              </a:solidFill>
              <a:latin typeface="Roboto"/>
              <a:ea typeface="Roboto"/>
              <a:cs typeface="Roboto"/>
              <a:sym typeface="Roboto"/>
            </a:endParaRPr>
          </a:p>
          <a:p>
            <a:pPr indent="0" lvl="0" marL="0" rtl="0" algn="l">
              <a:spcBef>
                <a:spcPts val="0"/>
              </a:spcBef>
              <a:spcAft>
                <a:spcPts val="0"/>
              </a:spcAft>
              <a:buNone/>
            </a:pPr>
            <a:r>
              <a:rPr lang="en" sz="1900">
                <a:solidFill>
                  <a:schemeClr val="dk1"/>
                </a:solidFill>
                <a:latin typeface="Roboto"/>
                <a:ea typeface="Roboto"/>
                <a:cs typeface="Roboto"/>
                <a:sym typeface="Roboto"/>
              </a:rPr>
              <a:t>Exemple :</a:t>
            </a:r>
            <a:endParaRPr sz="1900">
              <a:solidFill>
                <a:schemeClr val="dk1"/>
              </a:solidFill>
              <a:latin typeface="Roboto"/>
              <a:ea typeface="Roboto"/>
              <a:cs typeface="Roboto"/>
              <a:sym typeface="Roboto"/>
            </a:endParaRPr>
          </a:p>
          <a:p>
            <a:pPr indent="0" lvl="0" marL="0" rtl="0" algn="l">
              <a:spcBef>
                <a:spcPts val="0"/>
              </a:spcBef>
              <a:spcAft>
                <a:spcPts val="0"/>
              </a:spcAft>
              <a:buNone/>
            </a:pPr>
            <a:r>
              <a:t/>
            </a:r>
            <a:endParaRPr sz="1900">
              <a:solidFill>
                <a:schemeClr val="dk1"/>
              </a:solidFill>
              <a:latin typeface="Roboto"/>
              <a:ea typeface="Roboto"/>
              <a:cs typeface="Roboto"/>
              <a:sym typeface="Roboto"/>
            </a:endParaRPr>
          </a:p>
          <a:p>
            <a:pPr indent="0" lvl="0" marL="0" rtl="0" algn="l">
              <a:spcBef>
                <a:spcPts val="0"/>
              </a:spcBef>
              <a:spcAft>
                <a:spcPts val="0"/>
              </a:spcAft>
              <a:buNone/>
            </a:pPr>
            <a:r>
              <a:rPr lang="en" sz="1900">
                <a:solidFill>
                  <a:schemeClr val="dk1"/>
                </a:solidFill>
                <a:latin typeface="Roboto"/>
                <a:ea typeface="Roboto"/>
                <a:cs typeface="Roboto"/>
                <a:sym typeface="Roboto"/>
              </a:rPr>
              <a:t>Tableau : [3, 6 , 2 , 1 , 7 , 12 , 32 ]</a:t>
            </a:r>
            <a:endParaRPr sz="1900">
              <a:solidFill>
                <a:schemeClr val="dk1"/>
              </a:solidFill>
              <a:latin typeface="Roboto"/>
              <a:ea typeface="Roboto"/>
              <a:cs typeface="Roboto"/>
              <a:sym typeface="Roboto"/>
            </a:endParaRPr>
          </a:p>
          <a:p>
            <a:pPr indent="0" lvl="0" marL="0" rtl="0" algn="l">
              <a:spcBef>
                <a:spcPts val="0"/>
              </a:spcBef>
              <a:spcAft>
                <a:spcPts val="0"/>
              </a:spcAft>
              <a:buNone/>
            </a:pPr>
            <a:r>
              <a:rPr lang="en" sz="1900">
                <a:solidFill>
                  <a:schemeClr val="dk1"/>
                </a:solidFill>
                <a:latin typeface="Roboto"/>
                <a:ea typeface="Roboto"/>
                <a:cs typeface="Roboto"/>
                <a:sym typeface="Roboto"/>
              </a:rPr>
              <a:t>Plus grand : 32</a:t>
            </a:r>
            <a:endParaRPr sz="1900">
              <a:solidFill>
                <a:schemeClr val="dk1"/>
              </a:solidFill>
              <a:latin typeface="Roboto"/>
              <a:ea typeface="Roboto"/>
              <a:cs typeface="Roboto"/>
              <a:sym typeface="Roboto"/>
            </a:endParaRPr>
          </a:p>
          <a:p>
            <a:pPr indent="0" lvl="0" marL="0" rtl="0" algn="l">
              <a:spcBef>
                <a:spcPts val="0"/>
              </a:spcBef>
              <a:spcAft>
                <a:spcPts val="0"/>
              </a:spcAft>
              <a:buNone/>
            </a:pPr>
            <a:r>
              <a:rPr lang="en" sz="1900">
                <a:solidFill>
                  <a:schemeClr val="dk1"/>
                </a:solidFill>
                <a:latin typeface="Roboto"/>
                <a:ea typeface="Roboto"/>
                <a:cs typeface="Roboto"/>
                <a:sym typeface="Roboto"/>
              </a:rPr>
              <a:t>Plus petit : 1</a:t>
            </a:r>
            <a:endParaRPr sz="1900">
              <a:solidFill>
                <a:schemeClr val="dk1"/>
              </a:solidFill>
              <a:latin typeface="Roboto"/>
              <a:ea typeface="Roboto"/>
              <a:cs typeface="Roboto"/>
              <a:sym typeface="Roboto"/>
            </a:endParaRPr>
          </a:p>
          <a:p>
            <a:pPr indent="0" lvl="0" marL="0" rtl="0" algn="l">
              <a:spcBef>
                <a:spcPts val="0"/>
              </a:spcBef>
              <a:spcAft>
                <a:spcPts val="0"/>
              </a:spcAft>
              <a:buNone/>
            </a:pPr>
            <a:r>
              <a:t/>
            </a:r>
            <a:endParaRPr sz="2100">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05" name="Shape 305"/>
        <p:cNvGrpSpPr/>
        <p:nvPr/>
      </p:nvGrpSpPr>
      <p:grpSpPr>
        <a:xfrm>
          <a:off x="0" y="0"/>
          <a:ext cx="0" cy="0"/>
          <a:chOff x="0" y="0"/>
          <a:chExt cx="0" cy="0"/>
        </a:xfrm>
      </p:grpSpPr>
      <p:sp>
        <p:nvSpPr>
          <p:cNvPr id="306" name="Google Shape;306;p42"/>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15</a:t>
            </a:r>
            <a:endParaRPr sz="2400">
              <a:solidFill>
                <a:srgbClr val="E2001A"/>
              </a:solidFill>
              <a:latin typeface="Roboto"/>
              <a:ea typeface="Roboto"/>
              <a:cs typeface="Roboto"/>
              <a:sym typeface="Roboto"/>
            </a:endParaRPr>
          </a:p>
        </p:txBody>
      </p:sp>
      <p:sp>
        <p:nvSpPr>
          <p:cNvPr id="307" name="Google Shape;307;p4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8" name="Google Shape;308;p42"/>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309" name="Google Shape;309;p42"/>
          <p:cNvSpPr txBox="1"/>
          <p:nvPr>
            <p:ph idx="1" type="body"/>
          </p:nvPr>
        </p:nvSpPr>
        <p:spPr>
          <a:xfrm>
            <a:off x="548825" y="1492750"/>
            <a:ext cx="7125900" cy="34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Ecrire un programme Javascript qui demande l’utilisateur de créer 2 listes composées de nombres.</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Ensuite, remplir ces 2 listes à partir de la lecture du clavier tout en sachant que ces 2 listes doivent avoir la même taille(aussi définie par une lecture).</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Puis, calculer la liste résultante  qui va être construite par la somme des  éléments aux mêmes index des 2 listes précédentes.</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Exemple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Liste 1 : </a:t>
            </a:r>
            <a:r>
              <a:rPr b="1" lang="en" sz="1500">
                <a:solidFill>
                  <a:schemeClr val="accent1"/>
                </a:solidFill>
                <a:latin typeface="Roboto"/>
                <a:ea typeface="Roboto"/>
                <a:cs typeface="Roboto"/>
                <a:sym typeface="Roboto"/>
              </a:rPr>
              <a:t>[ 2 , 4 , 5 , 7 ,8 ]</a:t>
            </a:r>
            <a:endParaRPr b="1" sz="1500">
              <a:solidFill>
                <a:schemeClr val="accent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Liste 2 : </a:t>
            </a:r>
            <a:r>
              <a:rPr b="1" lang="en" sz="1500">
                <a:solidFill>
                  <a:srgbClr val="FF0000"/>
                </a:solidFill>
                <a:latin typeface="Roboto"/>
                <a:ea typeface="Roboto"/>
                <a:cs typeface="Roboto"/>
                <a:sym typeface="Roboto"/>
              </a:rPr>
              <a:t>[ 3 , 7 , 2 , 5 , 6 ]</a:t>
            </a:r>
            <a:endParaRPr b="1" sz="1500">
              <a:solidFill>
                <a:srgbClr val="FF0000"/>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List 3(résultante) : </a:t>
            </a:r>
            <a:r>
              <a:rPr b="1" lang="en" sz="1500">
                <a:solidFill>
                  <a:schemeClr val="dk1"/>
                </a:solidFill>
                <a:latin typeface="Roboto"/>
                <a:ea typeface="Roboto"/>
                <a:cs typeface="Roboto"/>
                <a:sym typeface="Roboto"/>
              </a:rPr>
              <a:t>[ 5(</a:t>
            </a:r>
            <a:r>
              <a:rPr b="1" lang="en" sz="1500">
                <a:solidFill>
                  <a:schemeClr val="accent1"/>
                </a:solidFill>
                <a:latin typeface="Roboto"/>
                <a:ea typeface="Roboto"/>
                <a:cs typeface="Roboto"/>
                <a:sym typeface="Roboto"/>
              </a:rPr>
              <a:t>2</a:t>
            </a:r>
            <a:r>
              <a:rPr b="1" lang="en" sz="1500">
                <a:solidFill>
                  <a:schemeClr val="dk1"/>
                </a:solidFill>
                <a:latin typeface="Roboto"/>
                <a:ea typeface="Roboto"/>
                <a:cs typeface="Roboto"/>
                <a:sym typeface="Roboto"/>
              </a:rPr>
              <a:t>+</a:t>
            </a:r>
            <a:r>
              <a:rPr b="1" lang="en" sz="1500">
                <a:solidFill>
                  <a:srgbClr val="FF0000"/>
                </a:solidFill>
                <a:latin typeface="Roboto"/>
                <a:ea typeface="Roboto"/>
                <a:cs typeface="Roboto"/>
                <a:sym typeface="Roboto"/>
              </a:rPr>
              <a:t>3</a:t>
            </a:r>
            <a:r>
              <a:rPr b="1" lang="en" sz="1500">
                <a:solidFill>
                  <a:schemeClr val="dk1"/>
                </a:solidFill>
                <a:latin typeface="Roboto"/>
                <a:ea typeface="Roboto"/>
                <a:cs typeface="Roboto"/>
                <a:sym typeface="Roboto"/>
              </a:rPr>
              <a:t>) , 11(</a:t>
            </a:r>
            <a:r>
              <a:rPr b="1" lang="en" sz="1500">
                <a:solidFill>
                  <a:schemeClr val="accent1"/>
                </a:solidFill>
                <a:latin typeface="Roboto"/>
                <a:ea typeface="Roboto"/>
                <a:cs typeface="Roboto"/>
                <a:sym typeface="Roboto"/>
              </a:rPr>
              <a:t>4</a:t>
            </a:r>
            <a:r>
              <a:rPr b="1" lang="en" sz="1500">
                <a:solidFill>
                  <a:schemeClr val="dk1"/>
                </a:solidFill>
                <a:latin typeface="Roboto"/>
                <a:ea typeface="Roboto"/>
                <a:cs typeface="Roboto"/>
                <a:sym typeface="Roboto"/>
              </a:rPr>
              <a:t>+</a:t>
            </a:r>
            <a:r>
              <a:rPr b="1" lang="en" sz="1500">
                <a:solidFill>
                  <a:srgbClr val="FF0000"/>
                </a:solidFill>
                <a:latin typeface="Roboto"/>
                <a:ea typeface="Roboto"/>
                <a:cs typeface="Roboto"/>
                <a:sym typeface="Roboto"/>
              </a:rPr>
              <a:t>7</a:t>
            </a:r>
            <a:r>
              <a:rPr b="1" lang="en" sz="1500">
                <a:solidFill>
                  <a:schemeClr val="dk1"/>
                </a:solidFill>
                <a:latin typeface="Roboto"/>
                <a:ea typeface="Roboto"/>
                <a:cs typeface="Roboto"/>
                <a:sym typeface="Roboto"/>
              </a:rPr>
              <a:t>), 7(</a:t>
            </a:r>
            <a:r>
              <a:rPr b="1" lang="en" sz="1500">
                <a:solidFill>
                  <a:schemeClr val="accent1"/>
                </a:solidFill>
                <a:latin typeface="Roboto"/>
                <a:ea typeface="Roboto"/>
                <a:cs typeface="Roboto"/>
                <a:sym typeface="Roboto"/>
              </a:rPr>
              <a:t>5</a:t>
            </a:r>
            <a:r>
              <a:rPr b="1" lang="en" sz="1500">
                <a:solidFill>
                  <a:schemeClr val="dk1"/>
                </a:solidFill>
                <a:latin typeface="Roboto"/>
                <a:ea typeface="Roboto"/>
                <a:cs typeface="Roboto"/>
                <a:sym typeface="Roboto"/>
              </a:rPr>
              <a:t>+</a:t>
            </a:r>
            <a:r>
              <a:rPr b="1" lang="en" sz="1500">
                <a:solidFill>
                  <a:srgbClr val="FF0000"/>
                </a:solidFill>
                <a:latin typeface="Roboto"/>
                <a:ea typeface="Roboto"/>
                <a:cs typeface="Roboto"/>
                <a:sym typeface="Roboto"/>
              </a:rPr>
              <a:t>2</a:t>
            </a:r>
            <a:r>
              <a:rPr b="1" lang="en" sz="1500">
                <a:solidFill>
                  <a:schemeClr val="dk1"/>
                </a:solidFill>
                <a:latin typeface="Roboto"/>
                <a:ea typeface="Roboto"/>
                <a:cs typeface="Roboto"/>
                <a:sym typeface="Roboto"/>
              </a:rPr>
              <a:t>) , 12(</a:t>
            </a:r>
            <a:r>
              <a:rPr b="1" lang="en" sz="1500">
                <a:solidFill>
                  <a:schemeClr val="accent1"/>
                </a:solidFill>
                <a:latin typeface="Roboto"/>
                <a:ea typeface="Roboto"/>
                <a:cs typeface="Roboto"/>
                <a:sym typeface="Roboto"/>
              </a:rPr>
              <a:t>7</a:t>
            </a:r>
            <a:r>
              <a:rPr b="1" lang="en" sz="1500">
                <a:solidFill>
                  <a:schemeClr val="dk1"/>
                </a:solidFill>
                <a:latin typeface="Roboto"/>
                <a:ea typeface="Roboto"/>
                <a:cs typeface="Roboto"/>
                <a:sym typeface="Roboto"/>
              </a:rPr>
              <a:t>+</a:t>
            </a:r>
            <a:r>
              <a:rPr b="1" lang="en" sz="1500">
                <a:solidFill>
                  <a:srgbClr val="FF0000"/>
                </a:solidFill>
                <a:latin typeface="Roboto"/>
                <a:ea typeface="Roboto"/>
                <a:cs typeface="Roboto"/>
                <a:sym typeface="Roboto"/>
              </a:rPr>
              <a:t>5</a:t>
            </a:r>
            <a:r>
              <a:rPr b="1" lang="en" sz="1500">
                <a:solidFill>
                  <a:schemeClr val="dk1"/>
                </a:solidFill>
                <a:latin typeface="Roboto"/>
                <a:ea typeface="Roboto"/>
                <a:cs typeface="Roboto"/>
                <a:sym typeface="Roboto"/>
              </a:rPr>
              <a:t>), 14(</a:t>
            </a:r>
            <a:r>
              <a:rPr b="1" lang="en" sz="1500">
                <a:solidFill>
                  <a:schemeClr val="accent1"/>
                </a:solidFill>
                <a:latin typeface="Roboto"/>
                <a:ea typeface="Roboto"/>
                <a:cs typeface="Roboto"/>
                <a:sym typeface="Roboto"/>
              </a:rPr>
              <a:t>8</a:t>
            </a:r>
            <a:r>
              <a:rPr b="1" lang="en" sz="1500">
                <a:solidFill>
                  <a:schemeClr val="dk1"/>
                </a:solidFill>
                <a:latin typeface="Roboto"/>
                <a:ea typeface="Roboto"/>
                <a:cs typeface="Roboto"/>
                <a:sym typeface="Roboto"/>
              </a:rPr>
              <a:t>+</a:t>
            </a:r>
            <a:r>
              <a:rPr b="1" lang="en" sz="1500">
                <a:solidFill>
                  <a:srgbClr val="FF0000"/>
                </a:solidFill>
                <a:latin typeface="Roboto"/>
                <a:ea typeface="Roboto"/>
                <a:cs typeface="Roboto"/>
                <a:sym typeface="Roboto"/>
              </a:rPr>
              <a:t>6</a:t>
            </a:r>
            <a:r>
              <a:rPr b="1" lang="en" sz="1500">
                <a:solidFill>
                  <a:schemeClr val="dk1"/>
                </a:solidFill>
                <a:latin typeface="Roboto"/>
                <a:ea typeface="Roboto"/>
                <a:cs typeface="Roboto"/>
                <a:sym typeface="Roboto"/>
              </a:rPr>
              <a:t>) ]</a:t>
            </a:r>
            <a:endParaRPr b="1" sz="1500">
              <a:solidFill>
                <a:schemeClr val="dk1"/>
              </a:solidFill>
              <a:latin typeface="Roboto"/>
              <a:ea typeface="Roboto"/>
              <a:cs typeface="Roboto"/>
              <a:sym typeface="Roboto"/>
            </a:endParaRPr>
          </a:p>
          <a:p>
            <a:pPr indent="0" lvl="0" marL="0" rtl="0" algn="l">
              <a:spcBef>
                <a:spcPts val="0"/>
              </a:spcBef>
              <a:spcAft>
                <a:spcPts val="0"/>
              </a:spcAft>
              <a:buNone/>
            </a:pPr>
            <a:r>
              <a:t/>
            </a:r>
            <a:endParaRPr sz="19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92" name="Shape 92"/>
        <p:cNvGrpSpPr/>
        <p:nvPr/>
      </p:nvGrpSpPr>
      <p:grpSpPr>
        <a:xfrm>
          <a:off x="0" y="0"/>
          <a:ext cx="0" cy="0"/>
          <a:chOff x="0" y="0"/>
          <a:chExt cx="0" cy="0"/>
        </a:xfrm>
      </p:grpSpPr>
      <p:sp>
        <p:nvSpPr>
          <p:cNvPr id="93" name="Google Shape;93;p16"/>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solidFill>
                  <a:srgbClr val="E2001A"/>
                </a:solidFill>
                <a:latin typeface="Roboto"/>
                <a:ea typeface="Roboto"/>
                <a:cs typeface="Roboto"/>
                <a:sym typeface="Roboto"/>
              </a:rPr>
              <a:t>1.</a:t>
            </a:r>
            <a:endParaRPr sz="7200">
              <a:solidFill>
                <a:srgbClr val="E2001A"/>
              </a:solidFill>
              <a:latin typeface="Roboto"/>
              <a:ea typeface="Roboto"/>
              <a:cs typeface="Roboto"/>
              <a:sym typeface="Roboto"/>
            </a:endParaRPr>
          </a:p>
          <a:p>
            <a:pPr indent="0" lvl="0" marL="0" rtl="0" algn="l">
              <a:spcBef>
                <a:spcPts val="0"/>
              </a:spcBef>
              <a:spcAft>
                <a:spcPts val="0"/>
              </a:spcAft>
              <a:buNone/>
            </a:pPr>
            <a:r>
              <a:rPr lang="en">
                <a:solidFill>
                  <a:srgbClr val="434343"/>
                </a:solidFill>
                <a:latin typeface="Roboto"/>
                <a:ea typeface="Roboto"/>
                <a:cs typeface="Roboto"/>
                <a:sym typeface="Roboto"/>
              </a:rPr>
              <a:t>Introduction JS</a:t>
            </a:r>
            <a:endParaRPr>
              <a:solidFill>
                <a:srgbClr val="434343"/>
              </a:solidFill>
              <a:latin typeface="Roboto"/>
              <a:ea typeface="Roboto"/>
              <a:cs typeface="Roboto"/>
              <a:sym typeface="Roboto"/>
            </a:endParaRPr>
          </a:p>
        </p:txBody>
      </p:sp>
      <p:sp>
        <p:nvSpPr>
          <p:cNvPr id="94" name="Google Shape;94;p1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5" name="Google Shape;95;p16"/>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13" name="Shape 313"/>
        <p:cNvGrpSpPr/>
        <p:nvPr/>
      </p:nvGrpSpPr>
      <p:grpSpPr>
        <a:xfrm>
          <a:off x="0" y="0"/>
          <a:ext cx="0" cy="0"/>
          <a:chOff x="0" y="0"/>
          <a:chExt cx="0" cy="0"/>
        </a:xfrm>
      </p:grpSpPr>
      <p:sp>
        <p:nvSpPr>
          <p:cNvPr id="314" name="Google Shape;314;p43"/>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16</a:t>
            </a:r>
            <a:endParaRPr sz="2400">
              <a:solidFill>
                <a:srgbClr val="E2001A"/>
              </a:solidFill>
              <a:latin typeface="Roboto"/>
              <a:ea typeface="Roboto"/>
              <a:cs typeface="Roboto"/>
              <a:sym typeface="Roboto"/>
            </a:endParaRPr>
          </a:p>
        </p:txBody>
      </p:sp>
      <p:sp>
        <p:nvSpPr>
          <p:cNvPr id="315" name="Google Shape;315;p4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6" name="Google Shape;316;p43"/>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317" name="Google Shape;317;p43"/>
          <p:cNvSpPr txBox="1"/>
          <p:nvPr>
            <p:ph idx="1" type="body"/>
          </p:nvPr>
        </p:nvSpPr>
        <p:spPr>
          <a:xfrm>
            <a:off x="548825" y="1492750"/>
            <a:ext cx="7125900" cy="34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Ecrire un programme Javascript qui demande à l’utilisateur de </a:t>
            </a:r>
            <a:r>
              <a:rPr lang="en" sz="1500">
                <a:solidFill>
                  <a:schemeClr val="dk1"/>
                </a:solidFill>
                <a:latin typeface="Roboto"/>
                <a:ea typeface="Roboto"/>
                <a:cs typeface="Roboto"/>
                <a:sym typeface="Roboto"/>
              </a:rPr>
              <a:t>remplir </a:t>
            </a:r>
            <a:r>
              <a:rPr lang="en" sz="1500">
                <a:solidFill>
                  <a:schemeClr val="dk1"/>
                </a:solidFill>
                <a:latin typeface="Roboto"/>
                <a:ea typeface="Roboto"/>
                <a:cs typeface="Roboto"/>
                <a:sym typeface="Roboto"/>
              </a:rPr>
              <a:t>une matrice carrée et ensuite calcule la somme des </a:t>
            </a:r>
            <a:r>
              <a:rPr lang="en" sz="1500">
                <a:solidFill>
                  <a:schemeClr val="dk1"/>
                </a:solidFill>
                <a:latin typeface="Roboto"/>
                <a:ea typeface="Roboto"/>
                <a:cs typeface="Roboto"/>
                <a:sym typeface="Roboto"/>
              </a:rPr>
              <a:t>éléments</a:t>
            </a:r>
            <a:r>
              <a:rPr lang="en" sz="1500">
                <a:solidFill>
                  <a:schemeClr val="dk1"/>
                </a:solidFill>
                <a:latin typeface="Roboto"/>
                <a:ea typeface="Roboto"/>
                <a:cs typeface="Roboto"/>
                <a:sym typeface="Roboto"/>
              </a:rPr>
              <a:t> de la diagonale.</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Ici, la taille doit être entré par l’utilisateur à partir du clavier.</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900">
              <a:solidFill>
                <a:schemeClr val="dk1"/>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21" name="Shape 321"/>
        <p:cNvGrpSpPr/>
        <p:nvPr/>
      </p:nvGrpSpPr>
      <p:grpSpPr>
        <a:xfrm>
          <a:off x="0" y="0"/>
          <a:ext cx="0" cy="0"/>
          <a:chOff x="0" y="0"/>
          <a:chExt cx="0" cy="0"/>
        </a:xfrm>
      </p:grpSpPr>
      <p:sp>
        <p:nvSpPr>
          <p:cNvPr id="322" name="Google Shape;322;p44"/>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17</a:t>
            </a:r>
            <a:endParaRPr sz="2400">
              <a:solidFill>
                <a:srgbClr val="E2001A"/>
              </a:solidFill>
              <a:latin typeface="Roboto"/>
              <a:ea typeface="Roboto"/>
              <a:cs typeface="Roboto"/>
              <a:sym typeface="Roboto"/>
            </a:endParaRPr>
          </a:p>
        </p:txBody>
      </p:sp>
      <p:sp>
        <p:nvSpPr>
          <p:cNvPr id="323" name="Google Shape;323;p4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4" name="Google Shape;324;p44"/>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325" name="Google Shape;325;p44"/>
          <p:cNvSpPr txBox="1"/>
          <p:nvPr>
            <p:ph idx="1" type="body"/>
          </p:nvPr>
        </p:nvSpPr>
        <p:spPr>
          <a:xfrm>
            <a:off x="548825" y="1492750"/>
            <a:ext cx="7125900" cy="34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Ecrire un programme Javascript qui demande à l’utilisateur de remplir une matrice carré et ensuite calcule la somme des éléments des 2 diagonales.</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Ici, la taille doit être entré par l’utilisateur à partir du clavier.</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900">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29" name="Shape 329"/>
        <p:cNvGrpSpPr/>
        <p:nvPr/>
      </p:nvGrpSpPr>
      <p:grpSpPr>
        <a:xfrm>
          <a:off x="0" y="0"/>
          <a:ext cx="0" cy="0"/>
          <a:chOff x="0" y="0"/>
          <a:chExt cx="0" cy="0"/>
        </a:xfrm>
      </p:grpSpPr>
      <p:sp>
        <p:nvSpPr>
          <p:cNvPr id="330" name="Google Shape;330;p45"/>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Fonctions en Javascript</a:t>
            </a:r>
            <a:endParaRPr sz="2400">
              <a:solidFill>
                <a:srgbClr val="E2001A"/>
              </a:solidFill>
              <a:latin typeface="Roboto"/>
              <a:ea typeface="Roboto"/>
              <a:cs typeface="Roboto"/>
              <a:sym typeface="Roboto"/>
            </a:endParaRPr>
          </a:p>
        </p:txBody>
      </p:sp>
      <p:sp>
        <p:nvSpPr>
          <p:cNvPr id="331" name="Google Shape;331;p4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2" name="Google Shape;332;p45"/>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333" name="Google Shape;333;p45"/>
          <p:cNvSpPr txBox="1"/>
          <p:nvPr>
            <p:ph idx="1" type="body"/>
          </p:nvPr>
        </p:nvSpPr>
        <p:spPr>
          <a:xfrm>
            <a:off x="548825" y="1492750"/>
            <a:ext cx="7125900" cy="16470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lang="en" sz="1500">
                <a:solidFill>
                  <a:srgbClr val="181818"/>
                </a:solidFill>
                <a:latin typeface="Roboto"/>
                <a:ea typeface="Roboto"/>
                <a:cs typeface="Roboto"/>
                <a:sym typeface="Roboto"/>
              </a:rPr>
              <a:t>function</a:t>
            </a:r>
            <a:r>
              <a:rPr lang="en" sz="1500">
                <a:solidFill>
                  <a:schemeClr val="dk1"/>
                </a:solidFill>
                <a:latin typeface="Roboto"/>
                <a:ea typeface="Roboto"/>
                <a:cs typeface="Roboto"/>
                <a:sym typeface="Roboto"/>
              </a:rPr>
              <a:t> </a:t>
            </a:r>
            <a:r>
              <a:rPr lang="en" sz="1500">
                <a:solidFill>
                  <a:schemeClr val="accent1"/>
                </a:solidFill>
                <a:latin typeface="Roboto"/>
                <a:ea typeface="Roboto"/>
                <a:cs typeface="Roboto"/>
                <a:sym typeface="Roboto"/>
              </a:rPr>
              <a:t>maFonctionSansValeurDeRetour</a:t>
            </a:r>
            <a:r>
              <a:rPr lang="en" sz="1500">
                <a:solidFill>
                  <a:schemeClr val="dk1"/>
                </a:solidFill>
                <a:latin typeface="Roboto"/>
                <a:ea typeface="Roboto"/>
                <a:cs typeface="Roboto"/>
                <a:sym typeface="Roboto"/>
              </a:rPr>
              <a:t>(</a:t>
            </a:r>
            <a:r>
              <a:rPr lang="en" sz="1500">
                <a:solidFill>
                  <a:srgbClr val="252525"/>
                </a:solidFill>
                <a:latin typeface="Roboto"/>
                <a:ea typeface="Roboto"/>
                <a:cs typeface="Roboto"/>
                <a:sym typeface="Roboto"/>
              </a:rPr>
              <a:t>param1, param2 ,...</a:t>
            </a:r>
            <a:r>
              <a:rPr lang="en" sz="1500">
                <a:solidFill>
                  <a:schemeClr val="dk1"/>
                </a:solidFill>
                <a:latin typeface="Roboto"/>
                <a:ea typeface="Roboto"/>
                <a:cs typeface="Roboto"/>
                <a:sym typeface="Roboto"/>
              </a:rPr>
              <a:t>){</a:t>
            </a:r>
            <a:endParaRPr sz="1500">
              <a:solidFill>
                <a:schemeClr val="dk1"/>
              </a:solidFill>
              <a:latin typeface="Roboto"/>
              <a:ea typeface="Roboto"/>
              <a:cs typeface="Roboto"/>
              <a:sym typeface="Roboto"/>
            </a:endParaRPr>
          </a:p>
          <a:p>
            <a:pPr indent="0" lvl="0" marL="0" rtl="0" algn="l">
              <a:spcBef>
                <a:spcPts val="600"/>
              </a:spcBef>
              <a:spcAft>
                <a:spcPts val="0"/>
              </a:spcAft>
              <a:buNone/>
            </a:pPr>
            <a:r>
              <a:rPr lang="en" sz="1500">
                <a:solidFill>
                  <a:schemeClr val="dk1"/>
                </a:solidFill>
                <a:latin typeface="Roboto"/>
                <a:ea typeface="Roboto"/>
                <a:cs typeface="Roboto"/>
                <a:sym typeface="Roboto"/>
              </a:rPr>
              <a:t>	</a:t>
            </a:r>
            <a:r>
              <a:rPr lang="en" sz="1500">
                <a:solidFill>
                  <a:srgbClr val="FF0000"/>
                </a:solidFill>
                <a:latin typeface="Roboto"/>
                <a:ea typeface="Roboto"/>
                <a:cs typeface="Roboto"/>
                <a:sym typeface="Roboto"/>
              </a:rPr>
              <a:t>Instruction 1</a:t>
            </a:r>
            <a:endParaRPr sz="1500">
              <a:solidFill>
                <a:srgbClr val="FF0000"/>
              </a:solidFill>
              <a:latin typeface="Roboto"/>
              <a:ea typeface="Roboto"/>
              <a:cs typeface="Roboto"/>
              <a:sym typeface="Roboto"/>
            </a:endParaRPr>
          </a:p>
          <a:p>
            <a:pPr indent="0" lvl="0" marL="0" rtl="0" algn="l">
              <a:spcBef>
                <a:spcPts val="600"/>
              </a:spcBef>
              <a:spcAft>
                <a:spcPts val="0"/>
              </a:spcAft>
              <a:buNone/>
            </a:pPr>
            <a:r>
              <a:rPr lang="en" sz="1500">
                <a:solidFill>
                  <a:srgbClr val="FF0000"/>
                </a:solidFill>
                <a:latin typeface="Roboto"/>
                <a:ea typeface="Roboto"/>
                <a:cs typeface="Roboto"/>
                <a:sym typeface="Roboto"/>
              </a:rPr>
              <a:t>	Instruction 2</a:t>
            </a:r>
            <a:endParaRPr sz="1500">
              <a:solidFill>
                <a:srgbClr val="FF0000"/>
              </a:solidFill>
              <a:latin typeface="Roboto"/>
              <a:ea typeface="Roboto"/>
              <a:cs typeface="Roboto"/>
              <a:sym typeface="Roboto"/>
            </a:endParaRPr>
          </a:p>
          <a:p>
            <a:pPr indent="0" lvl="0" marL="0" rtl="0" algn="l">
              <a:spcBef>
                <a:spcPts val="600"/>
              </a:spcBef>
              <a:spcAft>
                <a:spcPts val="0"/>
              </a:spcAft>
              <a:buNone/>
            </a:pPr>
            <a:r>
              <a:rPr lang="en" sz="1500">
                <a:solidFill>
                  <a:srgbClr val="FF0000"/>
                </a:solidFill>
                <a:latin typeface="Roboto"/>
                <a:ea typeface="Roboto"/>
                <a:cs typeface="Roboto"/>
                <a:sym typeface="Roboto"/>
              </a:rPr>
              <a:t>	Instruction 3</a:t>
            </a:r>
            <a:endParaRPr sz="1500">
              <a:solidFill>
                <a:srgbClr val="FF0000"/>
              </a:solidFill>
              <a:latin typeface="Roboto"/>
              <a:ea typeface="Roboto"/>
              <a:cs typeface="Roboto"/>
              <a:sym typeface="Roboto"/>
            </a:endParaRPr>
          </a:p>
          <a:p>
            <a:pPr indent="0" lvl="0" marL="0" rtl="0" algn="l">
              <a:spcBef>
                <a:spcPts val="600"/>
              </a:spcBef>
              <a:spcAft>
                <a:spcPts val="0"/>
              </a:spcAft>
              <a:buNone/>
            </a:pPr>
            <a:r>
              <a:rPr lang="en" sz="1500">
                <a:solidFill>
                  <a:schemeClr val="dk1"/>
                </a:solidFill>
                <a:latin typeface="Roboto"/>
                <a:ea typeface="Roboto"/>
                <a:cs typeface="Roboto"/>
                <a:sym typeface="Roboto"/>
              </a:rPr>
              <a:t>}</a:t>
            </a:r>
            <a:endParaRPr sz="1500">
              <a:solidFill>
                <a:schemeClr val="dk1"/>
              </a:solidFill>
              <a:latin typeface="Roboto"/>
              <a:ea typeface="Roboto"/>
              <a:cs typeface="Roboto"/>
              <a:sym typeface="Roboto"/>
            </a:endParaRPr>
          </a:p>
        </p:txBody>
      </p:sp>
      <p:sp>
        <p:nvSpPr>
          <p:cNvPr id="334" name="Google Shape;334;p45"/>
          <p:cNvSpPr txBox="1"/>
          <p:nvPr>
            <p:ph idx="1" type="body"/>
          </p:nvPr>
        </p:nvSpPr>
        <p:spPr>
          <a:xfrm>
            <a:off x="474825" y="3213000"/>
            <a:ext cx="7125900" cy="16470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lang="en" sz="1500">
                <a:solidFill>
                  <a:schemeClr val="dk1"/>
                </a:solidFill>
                <a:latin typeface="Roboto"/>
                <a:ea typeface="Roboto"/>
                <a:cs typeface="Roboto"/>
                <a:sym typeface="Roboto"/>
              </a:rPr>
              <a:t>function </a:t>
            </a:r>
            <a:r>
              <a:rPr lang="en" sz="1500">
                <a:solidFill>
                  <a:schemeClr val="accent1"/>
                </a:solidFill>
                <a:latin typeface="Roboto"/>
                <a:ea typeface="Roboto"/>
                <a:cs typeface="Roboto"/>
                <a:sym typeface="Roboto"/>
              </a:rPr>
              <a:t>maFonctionAvecValeurDeRetour</a:t>
            </a:r>
            <a:r>
              <a:rPr lang="en" sz="1500">
                <a:solidFill>
                  <a:schemeClr val="dk1"/>
                </a:solidFill>
                <a:latin typeface="Roboto"/>
                <a:ea typeface="Roboto"/>
                <a:cs typeface="Roboto"/>
                <a:sym typeface="Roboto"/>
              </a:rPr>
              <a:t>(param1,param2,...){</a:t>
            </a:r>
            <a:endParaRPr sz="1500">
              <a:solidFill>
                <a:schemeClr val="dk1"/>
              </a:solidFill>
              <a:latin typeface="Roboto"/>
              <a:ea typeface="Roboto"/>
              <a:cs typeface="Roboto"/>
              <a:sym typeface="Roboto"/>
            </a:endParaRPr>
          </a:p>
          <a:p>
            <a:pPr indent="0" lvl="0" marL="0" rtl="0" algn="l">
              <a:spcBef>
                <a:spcPts val="600"/>
              </a:spcBef>
              <a:spcAft>
                <a:spcPts val="0"/>
              </a:spcAft>
              <a:buNone/>
            </a:pPr>
            <a:r>
              <a:rPr lang="en" sz="1500">
                <a:solidFill>
                  <a:schemeClr val="dk1"/>
                </a:solidFill>
                <a:latin typeface="Roboto"/>
                <a:ea typeface="Roboto"/>
                <a:cs typeface="Roboto"/>
                <a:sym typeface="Roboto"/>
              </a:rPr>
              <a:t>	</a:t>
            </a:r>
            <a:r>
              <a:rPr lang="en" sz="1500">
                <a:solidFill>
                  <a:srgbClr val="FF0000"/>
                </a:solidFill>
                <a:latin typeface="Roboto"/>
                <a:ea typeface="Roboto"/>
                <a:cs typeface="Roboto"/>
                <a:sym typeface="Roboto"/>
              </a:rPr>
              <a:t>Instruction 1</a:t>
            </a:r>
            <a:endParaRPr sz="1500">
              <a:solidFill>
                <a:srgbClr val="FF0000"/>
              </a:solidFill>
              <a:latin typeface="Roboto"/>
              <a:ea typeface="Roboto"/>
              <a:cs typeface="Roboto"/>
              <a:sym typeface="Roboto"/>
            </a:endParaRPr>
          </a:p>
          <a:p>
            <a:pPr indent="0" lvl="0" marL="0" rtl="0" algn="l">
              <a:spcBef>
                <a:spcPts val="600"/>
              </a:spcBef>
              <a:spcAft>
                <a:spcPts val="0"/>
              </a:spcAft>
              <a:buNone/>
            </a:pPr>
            <a:r>
              <a:rPr lang="en" sz="1500">
                <a:solidFill>
                  <a:srgbClr val="FF0000"/>
                </a:solidFill>
                <a:latin typeface="Roboto"/>
                <a:ea typeface="Roboto"/>
                <a:cs typeface="Roboto"/>
                <a:sym typeface="Roboto"/>
              </a:rPr>
              <a:t>	Instruction 2</a:t>
            </a:r>
            <a:endParaRPr sz="1500">
              <a:solidFill>
                <a:srgbClr val="FF0000"/>
              </a:solidFill>
              <a:latin typeface="Roboto"/>
              <a:ea typeface="Roboto"/>
              <a:cs typeface="Roboto"/>
              <a:sym typeface="Roboto"/>
            </a:endParaRPr>
          </a:p>
          <a:p>
            <a:pPr indent="0" lvl="0" marL="0" rtl="0" algn="l">
              <a:spcBef>
                <a:spcPts val="600"/>
              </a:spcBef>
              <a:spcAft>
                <a:spcPts val="0"/>
              </a:spcAft>
              <a:buNone/>
            </a:pPr>
            <a:r>
              <a:rPr lang="en" sz="1500">
                <a:solidFill>
                  <a:srgbClr val="FF0000"/>
                </a:solidFill>
                <a:latin typeface="Roboto"/>
                <a:ea typeface="Roboto"/>
                <a:cs typeface="Roboto"/>
                <a:sym typeface="Roboto"/>
              </a:rPr>
              <a:t>	</a:t>
            </a:r>
            <a:r>
              <a:rPr lang="en" sz="1500">
                <a:solidFill>
                  <a:srgbClr val="FF0000"/>
                </a:solidFill>
                <a:latin typeface="Roboto"/>
                <a:ea typeface="Roboto"/>
                <a:cs typeface="Roboto"/>
                <a:sym typeface="Roboto"/>
              </a:rPr>
              <a:t>r</a:t>
            </a:r>
            <a:r>
              <a:rPr lang="en" sz="1500">
                <a:solidFill>
                  <a:srgbClr val="FF0000"/>
                </a:solidFill>
                <a:latin typeface="Roboto"/>
                <a:ea typeface="Roboto"/>
                <a:cs typeface="Roboto"/>
                <a:sym typeface="Roboto"/>
              </a:rPr>
              <a:t>eturn valeur</a:t>
            </a:r>
            <a:endParaRPr sz="1500">
              <a:solidFill>
                <a:srgbClr val="FF0000"/>
              </a:solidFill>
              <a:latin typeface="Roboto"/>
              <a:ea typeface="Roboto"/>
              <a:cs typeface="Roboto"/>
              <a:sym typeface="Roboto"/>
            </a:endParaRPr>
          </a:p>
          <a:p>
            <a:pPr indent="0" lvl="0" marL="0" rtl="0" algn="l">
              <a:spcBef>
                <a:spcPts val="600"/>
              </a:spcBef>
              <a:spcAft>
                <a:spcPts val="0"/>
              </a:spcAft>
              <a:buNone/>
            </a:pPr>
            <a:r>
              <a:rPr lang="en" sz="1500">
                <a:solidFill>
                  <a:schemeClr val="dk1"/>
                </a:solidFill>
                <a:latin typeface="Roboto"/>
                <a:ea typeface="Roboto"/>
                <a:cs typeface="Roboto"/>
                <a:sym typeface="Roboto"/>
              </a:rPr>
              <a:t>}</a:t>
            </a:r>
            <a:endParaRPr sz="1500">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38" name="Shape 338"/>
        <p:cNvGrpSpPr/>
        <p:nvPr/>
      </p:nvGrpSpPr>
      <p:grpSpPr>
        <a:xfrm>
          <a:off x="0" y="0"/>
          <a:ext cx="0" cy="0"/>
          <a:chOff x="0" y="0"/>
          <a:chExt cx="0" cy="0"/>
        </a:xfrm>
      </p:grpSpPr>
      <p:sp>
        <p:nvSpPr>
          <p:cNvPr id="339" name="Google Shape;339;p46"/>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18</a:t>
            </a:r>
            <a:endParaRPr sz="2400">
              <a:solidFill>
                <a:srgbClr val="E2001A"/>
              </a:solidFill>
              <a:latin typeface="Roboto"/>
              <a:ea typeface="Roboto"/>
              <a:cs typeface="Roboto"/>
              <a:sym typeface="Roboto"/>
            </a:endParaRPr>
          </a:p>
        </p:txBody>
      </p:sp>
      <p:sp>
        <p:nvSpPr>
          <p:cNvPr id="340" name="Google Shape;340;p4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1" name="Google Shape;341;p46"/>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342" name="Google Shape;342;p46"/>
          <p:cNvSpPr txBox="1"/>
          <p:nvPr>
            <p:ph idx="1" type="body"/>
          </p:nvPr>
        </p:nvSpPr>
        <p:spPr>
          <a:xfrm>
            <a:off x="548825" y="1492750"/>
            <a:ext cx="7125900" cy="34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Ecrire une </a:t>
            </a:r>
            <a:r>
              <a:rPr lang="en" sz="1500">
                <a:solidFill>
                  <a:schemeClr val="dk1"/>
                </a:solidFill>
                <a:latin typeface="Roboto"/>
                <a:ea typeface="Roboto"/>
                <a:cs typeface="Roboto"/>
                <a:sym typeface="Roboto"/>
              </a:rPr>
              <a:t>fonction</a:t>
            </a:r>
            <a:r>
              <a:rPr lang="en" sz="1500">
                <a:solidFill>
                  <a:schemeClr val="dk1"/>
                </a:solidFill>
                <a:latin typeface="Roboto"/>
                <a:ea typeface="Roboto"/>
                <a:cs typeface="Roboto"/>
                <a:sym typeface="Roboto"/>
              </a:rPr>
              <a:t> Javascript qui prend en paramètre 2 nombres et ensuite retourne leur somme.</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900">
              <a:solidFill>
                <a:schemeClr val="dk1"/>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46" name="Shape 346"/>
        <p:cNvGrpSpPr/>
        <p:nvPr/>
      </p:nvGrpSpPr>
      <p:grpSpPr>
        <a:xfrm>
          <a:off x="0" y="0"/>
          <a:ext cx="0" cy="0"/>
          <a:chOff x="0" y="0"/>
          <a:chExt cx="0" cy="0"/>
        </a:xfrm>
      </p:grpSpPr>
      <p:sp>
        <p:nvSpPr>
          <p:cNvPr id="347" name="Google Shape;347;p47"/>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19</a:t>
            </a:r>
            <a:endParaRPr sz="2400">
              <a:solidFill>
                <a:srgbClr val="E2001A"/>
              </a:solidFill>
              <a:latin typeface="Roboto"/>
              <a:ea typeface="Roboto"/>
              <a:cs typeface="Roboto"/>
              <a:sym typeface="Roboto"/>
            </a:endParaRPr>
          </a:p>
        </p:txBody>
      </p:sp>
      <p:sp>
        <p:nvSpPr>
          <p:cNvPr id="348" name="Google Shape;348;p4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9" name="Google Shape;349;p47"/>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350" name="Google Shape;350;p47"/>
          <p:cNvSpPr txBox="1"/>
          <p:nvPr>
            <p:ph idx="1" type="body"/>
          </p:nvPr>
        </p:nvSpPr>
        <p:spPr>
          <a:xfrm>
            <a:off x="548825" y="1492750"/>
            <a:ext cx="7125900" cy="34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Ecrire une fonction Javascript qui prend en paramètre une matrice carré et ensuite retourne la somme des éléments des 2 diagonales.</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900">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54" name="Shape 354"/>
        <p:cNvGrpSpPr/>
        <p:nvPr/>
      </p:nvGrpSpPr>
      <p:grpSpPr>
        <a:xfrm>
          <a:off x="0" y="0"/>
          <a:ext cx="0" cy="0"/>
          <a:chOff x="0" y="0"/>
          <a:chExt cx="0" cy="0"/>
        </a:xfrm>
      </p:grpSpPr>
      <p:sp>
        <p:nvSpPr>
          <p:cNvPr id="355" name="Google Shape;355;p48"/>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20</a:t>
            </a:r>
            <a:endParaRPr sz="2400">
              <a:solidFill>
                <a:srgbClr val="E2001A"/>
              </a:solidFill>
              <a:latin typeface="Roboto"/>
              <a:ea typeface="Roboto"/>
              <a:cs typeface="Roboto"/>
              <a:sym typeface="Roboto"/>
            </a:endParaRPr>
          </a:p>
        </p:txBody>
      </p:sp>
      <p:sp>
        <p:nvSpPr>
          <p:cNvPr id="356" name="Google Shape;356;p4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57" name="Google Shape;357;p48"/>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358" name="Google Shape;358;p48"/>
          <p:cNvSpPr txBox="1"/>
          <p:nvPr>
            <p:ph idx="1" type="body"/>
          </p:nvPr>
        </p:nvSpPr>
        <p:spPr>
          <a:xfrm>
            <a:off x="548825" y="1492750"/>
            <a:ext cx="7125900" cy="34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Ecrire une fonction Javascript qui prend en paramètre un tableau, le nombre de rotation et le sens de la rotations, et ensuite retourne le nouveau tableau.</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Ex :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Tableau : [ 1, 2 , 3 , 4 ]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Nombre rotations : 2</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Sens : droite</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Rotation 1 : [4,1,2,3]</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Rotation 2 : [3,4,1,2]</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Resultat : [3, 4, 1 ,2]</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900">
              <a:solidFill>
                <a:schemeClr val="dk1"/>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62" name="Shape 362"/>
        <p:cNvGrpSpPr/>
        <p:nvPr/>
      </p:nvGrpSpPr>
      <p:grpSpPr>
        <a:xfrm>
          <a:off x="0" y="0"/>
          <a:ext cx="0" cy="0"/>
          <a:chOff x="0" y="0"/>
          <a:chExt cx="0" cy="0"/>
        </a:xfrm>
      </p:grpSpPr>
      <p:sp>
        <p:nvSpPr>
          <p:cNvPr id="363" name="Google Shape;363;p49"/>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Objets en Javascript</a:t>
            </a:r>
            <a:endParaRPr sz="2400">
              <a:solidFill>
                <a:srgbClr val="E2001A"/>
              </a:solidFill>
              <a:latin typeface="Roboto"/>
              <a:ea typeface="Roboto"/>
              <a:cs typeface="Roboto"/>
              <a:sym typeface="Roboto"/>
            </a:endParaRPr>
          </a:p>
        </p:txBody>
      </p:sp>
      <p:sp>
        <p:nvSpPr>
          <p:cNvPr id="364" name="Google Shape;364;p4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5" name="Google Shape;365;p49"/>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366" name="Google Shape;366;p49"/>
          <p:cNvSpPr txBox="1"/>
          <p:nvPr>
            <p:ph idx="1" type="body"/>
          </p:nvPr>
        </p:nvSpPr>
        <p:spPr>
          <a:xfrm>
            <a:off x="548825" y="1492750"/>
            <a:ext cx="7125900" cy="33708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lang="en" sz="1700">
                <a:solidFill>
                  <a:schemeClr val="dk1"/>
                </a:solidFill>
                <a:latin typeface="Roboto"/>
                <a:ea typeface="Roboto"/>
                <a:cs typeface="Roboto"/>
                <a:sym typeface="Roboto"/>
              </a:rPr>
              <a:t>On va prendre un exemple concret. Supposons que l'on veuille gérer une boutique en ligne d'articles de sport. </a:t>
            </a:r>
            <a:endParaRPr sz="1700">
              <a:solidFill>
                <a:schemeClr val="dk1"/>
              </a:solidFill>
              <a:latin typeface="Roboto"/>
              <a:ea typeface="Roboto"/>
              <a:cs typeface="Roboto"/>
              <a:sym typeface="Roboto"/>
            </a:endParaRPr>
          </a:p>
          <a:p>
            <a:pPr indent="0" lvl="0" marL="0" rtl="0" algn="l">
              <a:spcBef>
                <a:spcPts val="600"/>
              </a:spcBef>
              <a:spcAft>
                <a:spcPts val="0"/>
              </a:spcAft>
              <a:buNone/>
            </a:pPr>
            <a:r>
              <a:t/>
            </a:r>
            <a:endParaRPr sz="1700">
              <a:solidFill>
                <a:schemeClr val="dk1"/>
              </a:solidFill>
              <a:latin typeface="Roboto"/>
              <a:ea typeface="Roboto"/>
              <a:cs typeface="Roboto"/>
              <a:sym typeface="Roboto"/>
            </a:endParaRPr>
          </a:p>
          <a:p>
            <a:pPr indent="-336550" lvl="0" marL="457200" rtl="0" algn="l">
              <a:spcBef>
                <a:spcPts val="600"/>
              </a:spcBef>
              <a:spcAft>
                <a:spcPts val="0"/>
              </a:spcAft>
              <a:buClr>
                <a:schemeClr val="dk1"/>
              </a:buClr>
              <a:buSzPts val="1700"/>
              <a:buFont typeface="Roboto"/>
              <a:buChar char="❏"/>
            </a:pPr>
            <a:r>
              <a:rPr lang="en" sz="1700">
                <a:solidFill>
                  <a:schemeClr val="dk1"/>
                </a:solidFill>
                <a:latin typeface="Roboto"/>
                <a:ea typeface="Roboto"/>
                <a:cs typeface="Roboto"/>
                <a:sym typeface="Roboto"/>
              </a:rPr>
              <a:t>Tous les articles vont avoir des </a:t>
            </a:r>
            <a:r>
              <a:rPr b="1" lang="en" sz="1700">
                <a:solidFill>
                  <a:schemeClr val="dk1"/>
                </a:solidFill>
                <a:latin typeface="Roboto"/>
                <a:ea typeface="Roboto"/>
                <a:cs typeface="Roboto"/>
                <a:sym typeface="Roboto"/>
              </a:rPr>
              <a:t>caractéristiques communes</a:t>
            </a:r>
            <a:r>
              <a:rPr lang="en" sz="1700">
                <a:solidFill>
                  <a:schemeClr val="dk1"/>
                </a:solidFill>
                <a:latin typeface="Roboto"/>
                <a:ea typeface="Roboto"/>
                <a:cs typeface="Roboto"/>
                <a:sym typeface="Roboto"/>
              </a:rPr>
              <a:t>. Ils vont tous avoir un </a:t>
            </a:r>
            <a:r>
              <a:rPr b="1" lang="en" sz="1700">
                <a:solidFill>
                  <a:schemeClr val="dk1"/>
                </a:solidFill>
                <a:latin typeface="Roboto"/>
                <a:ea typeface="Roboto"/>
                <a:cs typeface="Roboto"/>
                <a:sym typeface="Roboto"/>
              </a:rPr>
              <a:t>nom</a:t>
            </a:r>
            <a:r>
              <a:rPr lang="en" sz="1700">
                <a:solidFill>
                  <a:schemeClr val="dk1"/>
                </a:solidFill>
                <a:latin typeface="Roboto"/>
                <a:ea typeface="Roboto"/>
                <a:cs typeface="Roboto"/>
                <a:sym typeface="Roboto"/>
              </a:rPr>
              <a:t> </a:t>
            </a:r>
            <a:r>
              <a:rPr b="1" lang="en" sz="1700">
                <a:solidFill>
                  <a:schemeClr val="dk1"/>
                </a:solidFill>
                <a:latin typeface="Roboto"/>
                <a:ea typeface="Roboto"/>
                <a:cs typeface="Roboto"/>
                <a:sym typeface="Roboto"/>
              </a:rPr>
              <a:t>de produit</a:t>
            </a:r>
            <a:r>
              <a:rPr lang="en" sz="1700">
                <a:solidFill>
                  <a:schemeClr val="dk1"/>
                </a:solidFill>
                <a:latin typeface="Roboto"/>
                <a:ea typeface="Roboto"/>
                <a:cs typeface="Roboto"/>
                <a:sym typeface="Roboto"/>
              </a:rPr>
              <a:t>, une </a:t>
            </a:r>
            <a:r>
              <a:rPr b="1" lang="en" sz="1700">
                <a:solidFill>
                  <a:schemeClr val="dk1"/>
                </a:solidFill>
                <a:latin typeface="Roboto"/>
                <a:ea typeface="Roboto"/>
                <a:cs typeface="Roboto"/>
                <a:sym typeface="Roboto"/>
              </a:rPr>
              <a:t>référence</a:t>
            </a:r>
            <a:r>
              <a:rPr lang="en" sz="1700">
                <a:solidFill>
                  <a:schemeClr val="dk1"/>
                </a:solidFill>
                <a:latin typeface="Roboto"/>
                <a:ea typeface="Roboto"/>
                <a:cs typeface="Roboto"/>
                <a:sym typeface="Roboto"/>
              </a:rPr>
              <a:t> et un </a:t>
            </a:r>
            <a:r>
              <a:rPr b="1" lang="en" sz="1700">
                <a:solidFill>
                  <a:schemeClr val="dk1"/>
                </a:solidFill>
                <a:latin typeface="Roboto"/>
                <a:ea typeface="Roboto"/>
                <a:cs typeface="Roboto"/>
                <a:sym typeface="Roboto"/>
              </a:rPr>
              <a:t>prix hors taxes</a:t>
            </a:r>
            <a:r>
              <a:rPr lang="en" sz="1700">
                <a:solidFill>
                  <a:schemeClr val="dk1"/>
                </a:solidFill>
                <a:latin typeface="Roboto"/>
                <a:ea typeface="Roboto"/>
                <a:cs typeface="Roboto"/>
                <a:sym typeface="Roboto"/>
              </a:rPr>
              <a:t>. </a:t>
            </a:r>
            <a:br>
              <a:rPr lang="en" sz="1700">
                <a:solidFill>
                  <a:schemeClr val="dk1"/>
                </a:solidFill>
                <a:latin typeface="Roboto"/>
                <a:ea typeface="Roboto"/>
                <a:cs typeface="Roboto"/>
                <a:sym typeface="Roboto"/>
              </a:rPr>
            </a:b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Ils auront aussi une fonctionnalité commune car pour tous les articles on aura besoin de </a:t>
            </a:r>
            <a:r>
              <a:rPr b="1" lang="en" sz="1700">
                <a:solidFill>
                  <a:schemeClr val="dk1"/>
                </a:solidFill>
                <a:latin typeface="Roboto"/>
                <a:ea typeface="Roboto"/>
                <a:cs typeface="Roboto"/>
                <a:sym typeface="Roboto"/>
              </a:rPr>
              <a:t>calculer le prix toutes taxes comprises</a:t>
            </a:r>
            <a:r>
              <a:rPr lang="en" sz="1700">
                <a:solidFill>
                  <a:schemeClr val="dk1"/>
                </a:solidFill>
                <a:latin typeface="Roboto"/>
                <a:ea typeface="Roboto"/>
                <a:cs typeface="Roboto"/>
                <a:sym typeface="Roboto"/>
              </a:rPr>
              <a:t>.</a:t>
            </a:r>
            <a:endParaRPr sz="1700">
              <a:solidFill>
                <a:schemeClr val="dk1"/>
              </a:solidFill>
              <a:latin typeface="Roboto"/>
              <a:ea typeface="Roboto"/>
              <a:cs typeface="Roboto"/>
              <a:sym typeface="Roboto"/>
            </a:endParaRPr>
          </a:p>
          <a:p>
            <a:pPr indent="0" lvl="0" marL="0" rtl="0" algn="l">
              <a:spcBef>
                <a:spcPts val="600"/>
              </a:spcBef>
              <a:spcAft>
                <a:spcPts val="0"/>
              </a:spcAft>
              <a:buNone/>
            </a:pPr>
            <a:r>
              <a:t/>
            </a:r>
            <a:endParaRPr sz="1700">
              <a:solidFill>
                <a:schemeClr val="dk1"/>
              </a:solidFill>
              <a:latin typeface="Roboto"/>
              <a:ea typeface="Roboto"/>
              <a:cs typeface="Roboto"/>
              <a:sym typeface="Roboto"/>
            </a:endParaRPr>
          </a:p>
          <a:p>
            <a:pPr indent="0" lvl="0" marL="0" rtl="0" algn="l">
              <a:spcBef>
                <a:spcPts val="600"/>
              </a:spcBef>
              <a:spcAft>
                <a:spcPts val="0"/>
              </a:spcAft>
              <a:buNone/>
            </a:pPr>
            <a:r>
              <a:t/>
            </a:r>
            <a:endParaRPr sz="1700">
              <a:solidFill>
                <a:schemeClr val="dk1"/>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70" name="Shape 370"/>
        <p:cNvGrpSpPr/>
        <p:nvPr/>
      </p:nvGrpSpPr>
      <p:grpSpPr>
        <a:xfrm>
          <a:off x="0" y="0"/>
          <a:ext cx="0" cy="0"/>
          <a:chOff x="0" y="0"/>
          <a:chExt cx="0" cy="0"/>
        </a:xfrm>
      </p:grpSpPr>
      <p:sp>
        <p:nvSpPr>
          <p:cNvPr id="371" name="Google Shape;371;p50"/>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Objets en Javascript</a:t>
            </a:r>
            <a:endParaRPr sz="2400">
              <a:solidFill>
                <a:srgbClr val="E2001A"/>
              </a:solidFill>
              <a:latin typeface="Roboto"/>
              <a:ea typeface="Roboto"/>
              <a:cs typeface="Roboto"/>
              <a:sym typeface="Roboto"/>
            </a:endParaRPr>
          </a:p>
        </p:txBody>
      </p:sp>
      <p:sp>
        <p:nvSpPr>
          <p:cNvPr id="372" name="Google Shape;372;p5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73" name="Google Shape;373;p50"/>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374" name="Google Shape;374;p50"/>
          <p:cNvSpPr txBox="1"/>
          <p:nvPr>
            <p:ph idx="1" type="body"/>
          </p:nvPr>
        </p:nvSpPr>
        <p:spPr>
          <a:xfrm>
            <a:off x="548825" y="1492750"/>
            <a:ext cx="7125900" cy="35709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t/>
            </a:r>
            <a:endParaRPr sz="1400">
              <a:solidFill>
                <a:schemeClr val="dk1"/>
              </a:solidFill>
              <a:latin typeface="Roboto"/>
              <a:ea typeface="Roboto"/>
              <a:cs typeface="Roboto"/>
              <a:sym typeface="Roboto"/>
            </a:endParaRPr>
          </a:p>
          <a:p>
            <a:pPr indent="-317500" lvl="0" marL="457200" rtl="0" algn="l">
              <a:spcBef>
                <a:spcPts val="600"/>
              </a:spcBef>
              <a:spcAft>
                <a:spcPts val="0"/>
              </a:spcAft>
              <a:buClr>
                <a:schemeClr val="dk1"/>
              </a:buClr>
              <a:buSzPts val="1400"/>
              <a:buFont typeface="Roboto"/>
              <a:buChar char="❏"/>
            </a:pPr>
            <a:r>
              <a:rPr lang="en" sz="1400">
                <a:solidFill>
                  <a:schemeClr val="dk1"/>
                </a:solidFill>
                <a:latin typeface="Roboto"/>
                <a:ea typeface="Roboto"/>
                <a:cs typeface="Roboto"/>
                <a:sym typeface="Roboto"/>
              </a:rPr>
              <a:t>Au niveau du code que l'on va écrire pour gérer cette boutique on voit bien que pour </a:t>
            </a:r>
            <a:r>
              <a:rPr b="1" lang="en" sz="1400">
                <a:solidFill>
                  <a:schemeClr val="dk1"/>
                </a:solidFill>
                <a:latin typeface="Roboto"/>
                <a:ea typeface="Roboto"/>
                <a:cs typeface="Roboto"/>
                <a:sym typeface="Roboto"/>
              </a:rPr>
              <a:t>chaque article</a:t>
            </a:r>
            <a:r>
              <a:rPr lang="en" sz="1400">
                <a:solidFill>
                  <a:schemeClr val="dk1"/>
                </a:solidFill>
                <a:latin typeface="Roboto"/>
                <a:ea typeface="Roboto"/>
                <a:cs typeface="Roboto"/>
                <a:sym typeface="Roboto"/>
              </a:rPr>
              <a:t> on va avoir </a:t>
            </a:r>
            <a:r>
              <a:rPr b="1" lang="en" sz="1400">
                <a:solidFill>
                  <a:schemeClr val="dk1"/>
                </a:solidFill>
                <a:latin typeface="Roboto"/>
                <a:ea typeface="Roboto"/>
                <a:cs typeface="Roboto"/>
                <a:sym typeface="Roboto"/>
              </a:rPr>
              <a:t>besoin d'une variable produit</a:t>
            </a:r>
            <a:r>
              <a:rPr lang="en" sz="1400">
                <a:solidFill>
                  <a:schemeClr val="dk1"/>
                </a:solidFill>
                <a:latin typeface="Roboto"/>
                <a:ea typeface="Roboto"/>
                <a:cs typeface="Roboto"/>
                <a:sym typeface="Roboto"/>
              </a:rPr>
              <a:t> pour stocker </a:t>
            </a:r>
            <a:r>
              <a:rPr b="1" lang="en" sz="1400">
                <a:solidFill>
                  <a:schemeClr val="dk1"/>
                </a:solidFill>
                <a:latin typeface="Roboto"/>
                <a:ea typeface="Roboto"/>
                <a:cs typeface="Roboto"/>
                <a:sym typeface="Roboto"/>
              </a:rPr>
              <a:t>le nom du produit</a:t>
            </a:r>
            <a:r>
              <a:rPr lang="en" sz="1400">
                <a:solidFill>
                  <a:schemeClr val="dk1"/>
                </a:solidFill>
                <a:latin typeface="Roboto"/>
                <a:ea typeface="Roboto"/>
                <a:cs typeface="Roboto"/>
                <a:sym typeface="Roboto"/>
              </a:rPr>
              <a:t>, </a:t>
            </a:r>
            <a:r>
              <a:rPr b="1" lang="en" sz="1400">
                <a:solidFill>
                  <a:schemeClr val="dk1"/>
                </a:solidFill>
                <a:latin typeface="Roboto"/>
                <a:ea typeface="Roboto"/>
                <a:cs typeface="Roboto"/>
                <a:sym typeface="Roboto"/>
              </a:rPr>
              <a:t>d'une autre variable référence pour stocker la référence</a:t>
            </a:r>
            <a:r>
              <a:rPr lang="en" sz="1400">
                <a:solidFill>
                  <a:schemeClr val="dk1"/>
                </a:solidFill>
                <a:latin typeface="Roboto"/>
                <a:ea typeface="Roboto"/>
                <a:cs typeface="Roboto"/>
                <a:sym typeface="Roboto"/>
              </a:rPr>
              <a:t> et d'une </a:t>
            </a:r>
            <a:r>
              <a:rPr b="1" lang="en" sz="1400">
                <a:solidFill>
                  <a:schemeClr val="dk1"/>
                </a:solidFill>
                <a:latin typeface="Roboto"/>
                <a:ea typeface="Roboto"/>
                <a:cs typeface="Roboto"/>
                <a:sym typeface="Roboto"/>
              </a:rPr>
              <a:t>dernière variable prix HT pour stocker le prix hors taxes</a:t>
            </a:r>
            <a:r>
              <a:rPr lang="en" sz="1400">
                <a:solidFill>
                  <a:schemeClr val="dk1"/>
                </a:solidFill>
                <a:latin typeface="Roboto"/>
                <a:ea typeface="Roboto"/>
                <a:cs typeface="Roboto"/>
                <a:sym typeface="Roboto"/>
              </a:rPr>
              <a:t>.</a:t>
            </a:r>
            <a:br>
              <a:rPr lang="en" sz="1400">
                <a:solidFill>
                  <a:schemeClr val="dk1"/>
                </a:solidFill>
                <a:latin typeface="Roboto"/>
                <a:ea typeface="Roboto"/>
                <a:cs typeface="Roboto"/>
                <a:sym typeface="Roboto"/>
              </a:rPr>
            </a:b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b="1" lang="en" sz="1400">
                <a:solidFill>
                  <a:schemeClr val="dk1"/>
                </a:solidFill>
                <a:latin typeface="Roboto"/>
                <a:ea typeface="Roboto"/>
                <a:cs typeface="Roboto"/>
                <a:sym typeface="Roboto"/>
              </a:rPr>
              <a:t>Ces variables sont liées entre elles</a:t>
            </a:r>
            <a:r>
              <a:rPr lang="en" sz="1400">
                <a:solidFill>
                  <a:schemeClr val="dk1"/>
                </a:solidFill>
                <a:latin typeface="Roboto"/>
                <a:ea typeface="Roboto"/>
                <a:cs typeface="Roboto"/>
                <a:sym typeface="Roboto"/>
              </a:rPr>
              <a:t> car elles </a:t>
            </a:r>
            <a:r>
              <a:rPr b="1" lang="en" sz="1400">
                <a:solidFill>
                  <a:schemeClr val="dk1"/>
                </a:solidFill>
                <a:latin typeface="Roboto"/>
                <a:ea typeface="Roboto"/>
                <a:cs typeface="Roboto"/>
                <a:sym typeface="Roboto"/>
              </a:rPr>
              <a:t>correspondent à un article</a:t>
            </a:r>
            <a:r>
              <a:rPr lang="en" sz="1400">
                <a:solidFill>
                  <a:schemeClr val="dk1"/>
                </a:solidFill>
                <a:latin typeface="Roboto"/>
                <a:ea typeface="Roboto"/>
                <a:cs typeface="Roboto"/>
                <a:sym typeface="Roboto"/>
              </a:rPr>
              <a:t>. Et ces variables ont une valeur spécifique pour chacun de ces articles.</a:t>
            </a:r>
            <a:br>
              <a:rPr lang="en" sz="1400">
                <a:solidFill>
                  <a:schemeClr val="dk1"/>
                </a:solidFill>
                <a:latin typeface="Roboto"/>
                <a:ea typeface="Roboto"/>
                <a:cs typeface="Roboto"/>
                <a:sym typeface="Roboto"/>
              </a:rPr>
            </a:b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Une idée peut consister de regrouper ces </a:t>
            </a:r>
            <a:r>
              <a:rPr b="1" lang="en" sz="1400">
                <a:solidFill>
                  <a:schemeClr val="dk1"/>
                </a:solidFill>
                <a:latin typeface="Roboto"/>
                <a:ea typeface="Roboto"/>
                <a:cs typeface="Roboto"/>
                <a:sym typeface="Roboto"/>
              </a:rPr>
              <a:t>variables</a:t>
            </a:r>
            <a:r>
              <a:rPr lang="en" sz="1400">
                <a:solidFill>
                  <a:schemeClr val="dk1"/>
                </a:solidFill>
                <a:latin typeface="Roboto"/>
                <a:ea typeface="Roboto"/>
                <a:cs typeface="Roboto"/>
                <a:sym typeface="Roboto"/>
              </a:rPr>
              <a:t> et de les </a:t>
            </a:r>
            <a:r>
              <a:rPr b="1" lang="en" sz="1400">
                <a:solidFill>
                  <a:schemeClr val="dk1"/>
                </a:solidFill>
                <a:latin typeface="Roboto"/>
                <a:ea typeface="Roboto"/>
                <a:cs typeface="Roboto"/>
                <a:sym typeface="Roboto"/>
              </a:rPr>
              <a:t>encapsuler dans une "boîte"</a:t>
            </a:r>
            <a:r>
              <a:rPr lang="en" sz="1400">
                <a:solidFill>
                  <a:schemeClr val="dk1"/>
                </a:solidFill>
                <a:latin typeface="Roboto"/>
                <a:ea typeface="Roboto"/>
                <a:cs typeface="Roboto"/>
                <a:sym typeface="Roboto"/>
              </a:rPr>
              <a:t>. Cette boite </a:t>
            </a:r>
            <a:r>
              <a:rPr b="1" lang="en" sz="1400">
                <a:solidFill>
                  <a:schemeClr val="dk1"/>
                </a:solidFill>
                <a:latin typeface="Roboto"/>
                <a:ea typeface="Roboto"/>
                <a:cs typeface="Roboto"/>
                <a:sym typeface="Roboto"/>
              </a:rPr>
              <a:t>on va lui donner un nom</a:t>
            </a:r>
            <a:r>
              <a:rPr lang="en" sz="1400">
                <a:solidFill>
                  <a:schemeClr val="dk1"/>
                </a:solidFill>
                <a:latin typeface="Roboto"/>
                <a:ea typeface="Roboto"/>
                <a:cs typeface="Roboto"/>
                <a:sym typeface="Roboto"/>
              </a:rPr>
              <a:t> et </a:t>
            </a:r>
            <a:r>
              <a:rPr b="1" lang="en" sz="1400">
                <a:solidFill>
                  <a:schemeClr val="dk1"/>
                </a:solidFill>
                <a:latin typeface="Roboto"/>
                <a:ea typeface="Roboto"/>
                <a:cs typeface="Roboto"/>
                <a:sym typeface="Roboto"/>
              </a:rPr>
              <a:t>pour ça on va se servir d'une variable</a:t>
            </a:r>
            <a:r>
              <a:rPr lang="en" sz="1400">
                <a:solidFill>
                  <a:schemeClr val="dk1"/>
                </a:solidFill>
                <a:latin typeface="Roboto"/>
                <a:ea typeface="Roboto"/>
                <a:cs typeface="Roboto"/>
                <a:sym typeface="Roboto"/>
              </a:rPr>
              <a:t>. On va l'appeler </a:t>
            </a:r>
            <a:r>
              <a:rPr lang="en" sz="1400">
                <a:solidFill>
                  <a:schemeClr val="dk1"/>
                </a:solidFill>
                <a:latin typeface="Roboto"/>
                <a:ea typeface="Roboto"/>
                <a:cs typeface="Roboto"/>
                <a:sym typeface="Roboto"/>
              </a:rPr>
              <a:t>article 1</a:t>
            </a:r>
            <a:r>
              <a:rPr lang="en" sz="1400">
                <a:solidFill>
                  <a:schemeClr val="dk1"/>
                </a:solidFill>
                <a:latin typeface="Roboto"/>
                <a:ea typeface="Roboto"/>
                <a:cs typeface="Roboto"/>
                <a:sym typeface="Roboto"/>
              </a:rPr>
              <a:t> par exemple. </a:t>
            </a:r>
            <a:br>
              <a:rPr lang="en" sz="1400">
                <a:solidFill>
                  <a:schemeClr val="dk1"/>
                </a:solidFill>
                <a:latin typeface="Roboto"/>
                <a:ea typeface="Roboto"/>
                <a:cs typeface="Roboto"/>
                <a:sym typeface="Roboto"/>
              </a:rPr>
            </a:b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Cette boîte c'est un </a:t>
            </a:r>
            <a:r>
              <a:rPr b="1" lang="en" sz="1400">
                <a:solidFill>
                  <a:schemeClr val="dk1"/>
                </a:solidFill>
                <a:latin typeface="Roboto"/>
                <a:ea typeface="Roboto"/>
                <a:cs typeface="Roboto"/>
                <a:sym typeface="Roboto"/>
              </a:rPr>
              <a:t>objet</a:t>
            </a:r>
            <a:r>
              <a:rPr lang="en" sz="1400">
                <a:solidFill>
                  <a:schemeClr val="dk1"/>
                </a:solidFill>
                <a:latin typeface="Roboto"/>
                <a:ea typeface="Roboto"/>
                <a:cs typeface="Roboto"/>
                <a:sym typeface="Roboto"/>
              </a:rPr>
              <a:t>.</a:t>
            </a:r>
            <a:endParaRPr sz="1400">
              <a:solidFill>
                <a:schemeClr val="dk1"/>
              </a:solidFill>
              <a:latin typeface="Roboto"/>
              <a:ea typeface="Roboto"/>
              <a:cs typeface="Roboto"/>
              <a:sym typeface="Roboto"/>
            </a:endParaRPr>
          </a:p>
          <a:p>
            <a:pPr indent="0" lvl="0" marL="0" rtl="0" algn="l">
              <a:spcBef>
                <a:spcPts val="600"/>
              </a:spcBef>
              <a:spcAft>
                <a:spcPts val="0"/>
              </a:spcAft>
              <a:buNone/>
            </a:pPr>
            <a:r>
              <a:t/>
            </a:r>
            <a:endParaRPr sz="1400">
              <a:solidFill>
                <a:schemeClr val="dk1"/>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78" name="Shape 378"/>
        <p:cNvGrpSpPr/>
        <p:nvPr/>
      </p:nvGrpSpPr>
      <p:grpSpPr>
        <a:xfrm>
          <a:off x="0" y="0"/>
          <a:ext cx="0" cy="0"/>
          <a:chOff x="0" y="0"/>
          <a:chExt cx="0" cy="0"/>
        </a:xfrm>
      </p:grpSpPr>
      <p:sp>
        <p:nvSpPr>
          <p:cNvPr id="379" name="Google Shape;379;p51"/>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Objets en Javascript</a:t>
            </a:r>
            <a:endParaRPr sz="2400">
              <a:solidFill>
                <a:srgbClr val="E2001A"/>
              </a:solidFill>
              <a:latin typeface="Roboto"/>
              <a:ea typeface="Roboto"/>
              <a:cs typeface="Roboto"/>
              <a:sym typeface="Roboto"/>
            </a:endParaRPr>
          </a:p>
        </p:txBody>
      </p:sp>
      <p:sp>
        <p:nvSpPr>
          <p:cNvPr id="380" name="Google Shape;380;p5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81" name="Google Shape;381;p51"/>
          <p:cNvPicPr preferRelativeResize="0"/>
          <p:nvPr/>
        </p:nvPicPr>
        <p:blipFill>
          <a:blip r:embed="rId3">
            <a:alphaModFix/>
          </a:blip>
          <a:stretch>
            <a:fillRect/>
          </a:stretch>
        </p:blipFill>
        <p:spPr>
          <a:xfrm>
            <a:off x="653025" y="603725"/>
            <a:ext cx="645550" cy="645550"/>
          </a:xfrm>
          <a:prstGeom prst="rect">
            <a:avLst/>
          </a:prstGeom>
          <a:noFill/>
          <a:ln>
            <a:noFill/>
          </a:ln>
        </p:spPr>
      </p:pic>
      <p:grpSp>
        <p:nvGrpSpPr>
          <p:cNvPr id="382" name="Google Shape;382;p51"/>
          <p:cNvGrpSpPr/>
          <p:nvPr/>
        </p:nvGrpSpPr>
        <p:grpSpPr>
          <a:xfrm>
            <a:off x="1496075" y="1790000"/>
            <a:ext cx="3947100" cy="2691600"/>
            <a:chOff x="1496075" y="1790000"/>
            <a:chExt cx="3947100" cy="2691600"/>
          </a:xfrm>
        </p:grpSpPr>
        <p:sp>
          <p:nvSpPr>
            <p:cNvPr id="383" name="Google Shape;383;p51"/>
            <p:cNvSpPr/>
            <p:nvPr/>
          </p:nvSpPr>
          <p:spPr>
            <a:xfrm>
              <a:off x="1496075" y="1790000"/>
              <a:ext cx="3947100" cy="2691600"/>
            </a:xfrm>
            <a:prstGeom prst="rect">
              <a:avLst/>
            </a:prstGeom>
            <a:solidFill>
              <a:srgbClr val="000000">
                <a:alpha val="73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1"/>
            <p:cNvSpPr/>
            <p:nvPr/>
          </p:nvSpPr>
          <p:spPr>
            <a:xfrm>
              <a:off x="1882025" y="2123275"/>
              <a:ext cx="3114900" cy="20403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1"/>
            <p:cNvSpPr/>
            <p:nvPr/>
          </p:nvSpPr>
          <p:spPr>
            <a:xfrm>
              <a:off x="1882025" y="1885375"/>
              <a:ext cx="1846200" cy="2379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Article 1</a:t>
              </a:r>
              <a:endParaRPr/>
            </a:p>
          </p:txBody>
        </p:sp>
        <p:sp>
          <p:nvSpPr>
            <p:cNvPr id="386" name="Google Shape;386;p51"/>
            <p:cNvSpPr/>
            <p:nvPr/>
          </p:nvSpPr>
          <p:spPr>
            <a:xfrm>
              <a:off x="2050850" y="2394100"/>
              <a:ext cx="2301300" cy="2379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d</a:t>
              </a:r>
              <a:r>
                <a:rPr b="1" lang="en"/>
                <a:t>esignation :</a:t>
              </a:r>
              <a:r>
                <a:rPr lang="en"/>
                <a:t> “T-shirt”</a:t>
              </a:r>
              <a:endParaRPr/>
            </a:p>
          </p:txBody>
        </p:sp>
        <p:sp>
          <p:nvSpPr>
            <p:cNvPr id="387" name="Google Shape;387;p51"/>
            <p:cNvSpPr/>
            <p:nvPr/>
          </p:nvSpPr>
          <p:spPr>
            <a:xfrm>
              <a:off x="2050850" y="2845175"/>
              <a:ext cx="2301300" cy="2379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reference</a:t>
              </a:r>
              <a:r>
                <a:rPr b="1" lang="en"/>
                <a:t> : </a:t>
              </a:r>
              <a:r>
                <a:rPr lang="en"/>
                <a:t>2864738</a:t>
              </a:r>
              <a:endParaRPr/>
            </a:p>
          </p:txBody>
        </p:sp>
        <p:sp>
          <p:nvSpPr>
            <p:cNvPr id="388" name="Google Shape;388;p51"/>
            <p:cNvSpPr/>
            <p:nvPr/>
          </p:nvSpPr>
          <p:spPr>
            <a:xfrm>
              <a:off x="2050850" y="3353900"/>
              <a:ext cx="2301300" cy="2379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prixHT</a:t>
              </a:r>
              <a:r>
                <a:rPr b="1" lang="en"/>
                <a:t> : </a:t>
              </a:r>
              <a:r>
                <a:rPr lang="en"/>
                <a:t>25</a:t>
              </a:r>
              <a:endParaRPr/>
            </a:p>
          </p:txBody>
        </p:sp>
        <p:sp>
          <p:nvSpPr>
            <p:cNvPr id="389" name="Google Shape;389;p51"/>
            <p:cNvSpPr/>
            <p:nvPr/>
          </p:nvSpPr>
          <p:spPr>
            <a:xfrm>
              <a:off x="2050850" y="3804975"/>
              <a:ext cx="2898900" cy="2379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calculerPrixTTC</a:t>
              </a:r>
              <a:r>
                <a:rPr b="1" lang="en"/>
                <a:t> :</a:t>
              </a:r>
              <a:r>
                <a:rPr lang="en"/>
                <a:t> function(){...}</a:t>
              </a: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93" name="Shape 393"/>
        <p:cNvGrpSpPr/>
        <p:nvPr/>
      </p:nvGrpSpPr>
      <p:grpSpPr>
        <a:xfrm>
          <a:off x="0" y="0"/>
          <a:ext cx="0" cy="0"/>
          <a:chOff x="0" y="0"/>
          <a:chExt cx="0" cy="0"/>
        </a:xfrm>
      </p:grpSpPr>
      <p:sp>
        <p:nvSpPr>
          <p:cNvPr id="394" name="Google Shape;394;p52"/>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Objets en Javascript : Syntaxe</a:t>
            </a:r>
            <a:endParaRPr sz="2400">
              <a:solidFill>
                <a:srgbClr val="E2001A"/>
              </a:solidFill>
              <a:latin typeface="Roboto"/>
              <a:ea typeface="Roboto"/>
              <a:cs typeface="Roboto"/>
              <a:sym typeface="Roboto"/>
            </a:endParaRPr>
          </a:p>
        </p:txBody>
      </p:sp>
      <p:sp>
        <p:nvSpPr>
          <p:cNvPr id="395" name="Google Shape;395;p5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96" name="Google Shape;396;p52"/>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397" name="Google Shape;397;p52"/>
          <p:cNvSpPr txBox="1"/>
          <p:nvPr>
            <p:ph idx="1" type="body"/>
          </p:nvPr>
        </p:nvSpPr>
        <p:spPr>
          <a:xfrm>
            <a:off x="548825" y="1492750"/>
            <a:ext cx="7125900" cy="36018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t/>
            </a:r>
            <a:endParaRPr sz="1300">
              <a:solidFill>
                <a:schemeClr val="dk1"/>
              </a:solidFill>
              <a:latin typeface="Roboto"/>
              <a:ea typeface="Roboto"/>
              <a:cs typeface="Roboto"/>
              <a:sym typeface="Roboto"/>
            </a:endParaRPr>
          </a:p>
          <a:p>
            <a:pPr indent="0" lvl="0" marL="0" rtl="0" algn="l">
              <a:spcBef>
                <a:spcPts val="600"/>
              </a:spcBef>
              <a:spcAft>
                <a:spcPts val="0"/>
              </a:spcAft>
              <a:buNone/>
            </a:pPr>
            <a:r>
              <a:rPr lang="en" sz="1300">
                <a:solidFill>
                  <a:schemeClr val="dk1"/>
                </a:solidFill>
                <a:latin typeface="Roboto"/>
                <a:ea typeface="Roboto"/>
                <a:cs typeface="Roboto"/>
                <a:sym typeface="Roboto"/>
              </a:rPr>
              <a:t>c</a:t>
            </a:r>
            <a:r>
              <a:rPr lang="en" sz="1300">
                <a:solidFill>
                  <a:schemeClr val="dk1"/>
                </a:solidFill>
                <a:latin typeface="Roboto"/>
                <a:ea typeface="Roboto"/>
                <a:cs typeface="Roboto"/>
                <a:sym typeface="Roboto"/>
              </a:rPr>
              <a:t>onst </a:t>
            </a:r>
            <a:r>
              <a:rPr b="1" lang="en" sz="1300">
                <a:solidFill>
                  <a:schemeClr val="dk1"/>
                </a:solidFill>
                <a:latin typeface="Roboto"/>
                <a:ea typeface="Roboto"/>
                <a:cs typeface="Roboto"/>
                <a:sym typeface="Roboto"/>
              </a:rPr>
              <a:t>article1</a:t>
            </a:r>
            <a:r>
              <a:rPr lang="en" sz="1300">
                <a:solidFill>
                  <a:schemeClr val="dk1"/>
                </a:solidFill>
                <a:latin typeface="Roboto"/>
                <a:ea typeface="Roboto"/>
                <a:cs typeface="Roboto"/>
                <a:sym typeface="Roboto"/>
              </a:rPr>
              <a:t> = {</a:t>
            </a:r>
            <a:br>
              <a:rPr lang="en" sz="1300">
                <a:solidFill>
                  <a:schemeClr val="dk1"/>
                </a:solidFill>
                <a:latin typeface="Roboto"/>
                <a:ea typeface="Roboto"/>
                <a:cs typeface="Roboto"/>
                <a:sym typeface="Roboto"/>
              </a:rPr>
            </a:br>
            <a:r>
              <a:rPr lang="en" sz="1300">
                <a:solidFill>
                  <a:schemeClr val="dk1"/>
                </a:solidFill>
                <a:latin typeface="Roboto"/>
                <a:ea typeface="Roboto"/>
                <a:cs typeface="Roboto"/>
                <a:sym typeface="Roboto"/>
              </a:rPr>
              <a:t>          </a:t>
            </a:r>
            <a:r>
              <a:rPr b="1" lang="en" sz="1300">
                <a:solidFill>
                  <a:schemeClr val="dk1"/>
                </a:solidFill>
                <a:latin typeface="Arial"/>
                <a:ea typeface="Arial"/>
                <a:cs typeface="Arial"/>
                <a:sym typeface="Arial"/>
              </a:rPr>
              <a:t>designation :</a:t>
            </a:r>
            <a:r>
              <a:rPr lang="en" sz="1300">
                <a:solidFill>
                  <a:schemeClr val="dk1"/>
                </a:solidFill>
                <a:latin typeface="Arial"/>
                <a:ea typeface="Arial"/>
                <a:cs typeface="Arial"/>
                <a:sym typeface="Arial"/>
              </a:rPr>
              <a:t> “T-shirt”,</a:t>
            </a:r>
            <a:endParaRPr sz="1300">
              <a:solidFill>
                <a:schemeClr val="dk1"/>
              </a:solidFill>
              <a:latin typeface="Arial"/>
              <a:ea typeface="Arial"/>
              <a:cs typeface="Arial"/>
              <a:sym typeface="Arial"/>
            </a:endParaRPr>
          </a:p>
          <a:p>
            <a:pPr indent="0" lvl="0" marL="0" rtl="0" algn="l">
              <a:spcBef>
                <a:spcPts val="600"/>
              </a:spcBef>
              <a:spcAft>
                <a:spcPts val="0"/>
              </a:spcAft>
              <a:buNone/>
            </a:pPr>
            <a:r>
              <a:rPr lang="en" sz="1300">
                <a:solidFill>
                  <a:schemeClr val="dk1"/>
                </a:solidFill>
                <a:latin typeface="Roboto"/>
                <a:ea typeface="Roboto"/>
                <a:cs typeface="Roboto"/>
                <a:sym typeface="Roboto"/>
              </a:rPr>
              <a:t>          </a:t>
            </a:r>
            <a:r>
              <a:rPr b="1" lang="en" sz="1300">
                <a:solidFill>
                  <a:schemeClr val="dk1"/>
                </a:solidFill>
                <a:latin typeface="Arial"/>
                <a:ea typeface="Arial"/>
                <a:cs typeface="Arial"/>
                <a:sym typeface="Arial"/>
              </a:rPr>
              <a:t>reference : </a:t>
            </a:r>
            <a:r>
              <a:rPr lang="en" sz="1300">
                <a:solidFill>
                  <a:schemeClr val="dk1"/>
                </a:solidFill>
                <a:latin typeface="Arial"/>
                <a:ea typeface="Arial"/>
                <a:cs typeface="Arial"/>
                <a:sym typeface="Arial"/>
              </a:rPr>
              <a:t>2864738,</a:t>
            </a:r>
            <a:br>
              <a:rPr lang="en" sz="1300">
                <a:solidFill>
                  <a:schemeClr val="dk1"/>
                </a:solidFill>
                <a:latin typeface="Arial"/>
                <a:ea typeface="Arial"/>
                <a:cs typeface="Arial"/>
                <a:sym typeface="Arial"/>
              </a:rPr>
            </a:br>
            <a:r>
              <a:rPr lang="en" sz="1300">
                <a:solidFill>
                  <a:schemeClr val="dk1"/>
                </a:solidFill>
                <a:latin typeface="Arial"/>
                <a:ea typeface="Arial"/>
                <a:cs typeface="Arial"/>
                <a:sym typeface="Arial"/>
              </a:rPr>
              <a:t>         </a:t>
            </a:r>
            <a:r>
              <a:rPr b="1" lang="en" sz="1300">
                <a:solidFill>
                  <a:schemeClr val="dk1"/>
                </a:solidFill>
                <a:latin typeface="Arial"/>
                <a:ea typeface="Arial"/>
                <a:cs typeface="Arial"/>
                <a:sym typeface="Arial"/>
              </a:rPr>
              <a:t>prixHT : </a:t>
            </a:r>
            <a:r>
              <a:rPr lang="en" sz="1300">
                <a:solidFill>
                  <a:schemeClr val="dk1"/>
                </a:solidFill>
                <a:latin typeface="Arial"/>
                <a:ea typeface="Arial"/>
                <a:cs typeface="Arial"/>
                <a:sym typeface="Arial"/>
              </a:rPr>
              <a:t>25</a:t>
            </a:r>
            <a:endParaRPr sz="1300">
              <a:solidFill>
                <a:schemeClr val="dk1"/>
              </a:solidFill>
              <a:latin typeface="Arial"/>
              <a:ea typeface="Arial"/>
              <a:cs typeface="Arial"/>
              <a:sym typeface="Arial"/>
            </a:endParaRPr>
          </a:p>
          <a:p>
            <a:pPr indent="0" lvl="0" marL="0" rtl="0" algn="l">
              <a:spcBef>
                <a:spcPts val="600"/>
              </a:spcBef>
              <a:spcAft>
                <a:spcPts val="0"/>
              </a:spcAft>
              <a:buNone/>
            </a:pPr>
            <a:r>
              <a:rPr lang="en" sz="1300">
                <a:solidFill>
                  <a:schemeClr val="dk1"/>
                </a:solidFill>
                <a:latin typeface="Arial"/>
                <a:ea typeface="Arial"/>
                <a:cs typeface="Arial"/>
                <a:sym typeface="Arial"/>
              </a:rPr>
              <a:t>	</a:t>
            </a:r>
            <a:r>
              <a:rPr b="1" lang="en" sz="1300">
                <a:solidFill>
                  <a:schemeClr val="dk1"/>
                </a:solidFill>
                <a:latin typeface="Arial"/>
                <a:ea typeface="Arial"/>
                <a:cs typeface="Arial"/>
                <a:sym typeface="Arial"/>
              </a:rPr>
              <a:t>calculerPrixTTC :</a:t>
            </a:r>
            <a:r>
              <a:rPr lang="en" sz="1300">
                <a:solidFill>
                  <a:schemeClr val="dk1"/>
                </a:solidFill>
                <a:latin typeface="Arial"/>
                <a:ea typeface="Arial"/>
                <a:cs typeface="Arial"/>
                <a:sym typeface="Arial"/>
              </a:rPr>
              <a:t> function(){ return this.prixHT*... }</a:t>
            </a:r>
            <a:br>
              <a:rPr lang="en" sz="1300">
                <a:solidFill>
                  <a:schemeClr val="dk1"/>
                </a:solidFill>
                <a:latin typeface="Roboto"/>
                <a:ea typeface="Roboto"/>
                <a:cs typeface="Roboto"/>
                <a:sym typeface="Roboto"/>
              </a:rPr>
            </a:br>
            <a:r>
              <a:rPr lang="en" sz="1300">
                <a:solidFill>
                  <a:schemeClr val="dk1"/>
                </a:solidFill>
                <a:latin typeface="Roboto"/>
                <a:ea typeface="Roboto"/>
                <a:cs typeface="Roboto"/>
                <a:sym typeface="Roboto"/>
              </a:rPr>
              <a:t>}</a:t>
            </a:r>
            <a:endParaRPr sz="1300">
              <a:solidFill>
                <a:schemeClr val="dk1"/>
              </a:solidFill>
              <a:latin typeface="Roboto"/>
              <a:ea typeface="Roboto"/>
              <a:cs typeface="Roboto"/>
              <a:sym typeface="Roboto"/>
            </a:endParaRPr>
          </a:p>
          <a:p>
            <a:pPr indent="0" lvl="0" marL="0" rtl="0" algn="l">
              <a:spcBef>
                <a:spcPts val="600"/>
              </a:spcBef>
              <a:spcAft>
                <a:spcPts val="0"/>
              </a:spcAft>
              <a:buNone/>
            </a:pPr>
            <a:r>
              <a:t/>
            </a:r>
            <a:endParaRPr sz="1300">
              <a:solidFill>
                <a:schemeClr val="dk1"/>
              </a:solidFill>
              <a:latin typeface="Roboto"/>
              <a:ea typeface="Roboto"/>
              <a:cs typeface="Roboto"/>
              <a:sym typeface="Roboto"/>
            </a:endParaRPr>
          </a:p>
          <a:p>
            <a:pPr indent="0" lvl="0" marL="0" rtl="0" algn="l">
              <a:spcBef>
                <a:spcPts val="600"/>
              </a:spcBef>
              <a:spcAft>
                <a:spcPts val="0"/>
              </a:spcAft>
              <a:buNone/>
            </a:pPr>
            <a:r>
              <a:rPr lang="en" sz="1300">
                <a:solidFill>
                  <a:schemeClr val="dk1"/>
                </a:solidFill>
                <a:latin typeface="Roboto"/>
                <a:ea typeface="Roboto"/>
                <a:cs typeface="Roboto"/>
                <a:sym typeface="Roboto"/>
              </a:rPr>
              <a:t>Pour accéder au attribut ou méthodes d’un dans l’objet, on y fait référence via le mot clé </a:t>
            </a:r>
            <a:r>
              <a:rPr b="1" lang="en" sz="1300">
                <a:solidFill>
                  <a:schemeClr val="dk1"/>
                </a:solidFill>
                <a:latin typeface="Roboto"/>
                <a:ea typeface="Roboto"/>
                <a:cs typeface="Roboto"/>
                <a:sym typeface="Roboto"/>
              </a:rPr>
              <a:t>this</a:t>
            </a:r>
            <a:r>
              <a:rPr lang="en" sz="1300">
                <a:solidFill>
                  <a:schemeClr val="dk1"/>
                </a:solidFill>
                <a:latin typeface="Roboto"/>
                <a:ea typeface="Roboto"/>
                <a:cs typeface="Roboto"/>
                <a:sym typeface="Roboto"/>
              </a:rPr>
              <a:t>.</a:t>
            </a:r>
            <a:endParaRPr sz="1300">
              <a:solidFill>
                <a:schemeClr val="dk1"/>
              </a:solidFill>
              <a:latin typeface="Roboto"/>
              <a:ea typeface="Roboto"/>
              <a:cs typeface="Roboto"/>
              <a:sym typeface="Roboto"/>
            </a:endParaRPr>
          </a:p>
          <a:p>
            <a:pPr indent="0" lvl="0" marL="0" rtl="0" algn="l">
              <a:spcBef>
                <a:spcPts val="600"/>
              </a:spcBef>
              <a:spcAft>
                <a:spcPts val="0"/>
              </a:spcAft>
              <a:buNone/>
            </a:pPr>
            <a:r>
              <a:rPr lang="en" sz="1300">
                <a:solidFill>
                  <a:schemeClr val="dk1"/>
                </a:solidFill>
                <a:latin typeface="Roboto"/>
                <a:ea typeface="Roboto"/>
                <a:cs typeface="Roboto"/>
                <a:sym typeface="Roboto"/>
              </a:rPr>
              <a:t>Pour y accéder aux </a:t>
            </a:r>
            <a:r>
              <a:rPr lang="en" sz="1300">
                <a:solidFill>
                  <a:schemeClr val="dk1"/>
                </a:solidFill>
                <a:latin typeface="Roboto"/>
                <a:ea typeface="Roboto"/>
                <a:cs typeface="Roboto"/>
                <a:sym typeface="Roboto"/>
              </a:rPr>
              <a:t>attributs</a:t>
            </a:r>
            <a:r>
              <a:rPr lang="en" sz="1300">
                <a:solidFill>
                  <a:schemeClr val="dk1"/>
                </a:solidFill>
                <a:latin typeface="Roboto"/>
                <a:ea typeface="Roboto"/>
                <a:cs typeface="Roboto"/>
                <a:sym typeface="Roboto"/>
              </a:rPr>
              <a:t>:</a:t>
            </a:r>
            <a:endParaRPr sz="1300">
              <a:solidFill>
                <a:schemeClr val="dk1"/>
              </a:solidFill>
              <a:latin typeface="Roboto"/>
              <a:ea typeface="Roboto"/>
              <a:cs typeface="Roboto"/>
              <a:sym typeface="Roboto"/>
            </a:endParaRPr>
          </a:p>
          <a:p>
            <a:pPr indent="-311150" lvl="0" marL="457200" rtl="0" algn="l">
              <a:spcBef>
                <a:spcPts val="600"/>
              </a:spcBef>
              <a:spcAft>
                <a:spcPts val="0"/>
              </a:spcAft>
              <a:buClr>
                <a:schemeClr val="dk1"/>
              </a:buClr>
              <a:buSzPts val="1300"/>
              <a:buFont typeface="Roboto"/>
              <a:buChar char="❏"/>
            </a:pPr>
            <a:r>
              <a:rPr lang="en" sz="1300">
                <a:solidFill>
                  <a:schemeClr val="dk1"/>
                </a:solidFill>
                <a:latin typeface="Roboto"/>
                <a:ea typeface="Roboto"/>
                <a:cs typeface="Roboto"/>
                <a:sym typeface="Roboto"/>
              </a:rPr>
              <a:t>a</a:t>
            </a:r>
            <a:r>
              <a:rPr lang="en" sz="1300">
                <a:solidFill>
                  <a:schemeClr val="dk1"/>
                </a:solidFill>
                <a:latin typeface="Roboto"/>
                <a:ea typeface="Roboto"/>
                <a:cs typeface="Roboto"/>
                <a:sym typeface="Roboto"/>
              </a:rPr>
              <a:t>rticle.designation</a:t>
            </a:r>
            <a:br>
              <a:rPr lang="en" sz="1300">
                <a:solidFill>
                  <a:schemeClr val="dk1"/>
                </a:solidFill>
                <a:latin typeface="Roboto"/>
                <a:ea typeface="Roboto"/>
                <a:cs typeface="Roboto"/>
                <a:sym typeface="Roboto"/>
              </a:rPr>
            </a:b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article.calculerPrixTTC()</a:t>
            </a:r>
            <a:endParaRPr sz="1300">
              <a:solidFill>
                <a:schemeClr val="dk1"/>
              </a:solidFill>
              <a:latin typeface="Roboto"/>
              <a:ea typeface="Roboto"/>
              <a:cs typeface="Roboto"/>
              <a:sym typeface="Roboto"/>
            </a:endParaRPr>
          </a:p>
          <a:p>
            <a:pPr indent="0" lvl="0" marL="0" rtl="0" algn="l">
              <a:spcBef>
                <a:spcPts val="600"/>
              </a:spcBef>
              <a:spcAft>
                <a:spcPts val="0"/>
              </a:spcAft>
              <a:buNone/>
            </a:pPr>
            <a:r>
              <a:t/>
            </a:r>
            <a:endParaRPr sz="13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99" name="Shape 99"/>
        <p:cNvGrpSpPr/>
        <p:nvPr/>
      </p:nvGrpSpPr>
      <p:grpSpPr>
        <a:xfrm>
          <a:off x="0" y="0"/>
          <a:ext cx="0" cy="0"/>
          <a:chOff x="0" y="0"/>
          <a:chExt cx="0" cy="0"/>
        </a:xfrm>
      </p:grpSpPr>
      <p:sp>
        <p:nvSpPr>
          <p:cNvPr id="100" name="Google Shape;100;p17"/>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Qu’est ce que le JavaScript ?</a:t>
            </a:r>
            <a:endParaRPr sz="2400">
              <a:solidFill>
                <a:srgbClr val="E2001A"/>
              </a:solidFill>
              <a:latin typeface="Roboto"/>
              <a:ea typeface="Roboto"/>
              <a:cs typeface="Roboto"/>
              <a:sym typeface="Roboto"/>
            </a:endParaRPr>
          </a:p>
        </p:txBody>
      </p:sp>
      <p:sp>
        <p:nvSpPr>
          <p:cNvPr id="101" name="Google Shape;101;p1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2" name="Google Shape;102;p17"/>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103" name="Google Shape;103;p17"/>
          <p:cNvSpPr txBox="1"/>
          <p:nvPr>
            <p:ph idx="1" type="body"/>
          </p:nvPr>
        </p:nvSpPr>
        <p:spPr>
          <a:xfrm>
            <a:off x="548825" y="1853800"/>
            <a:ext cx="7125900" cy="31074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rgbClr val="000000"/>
              </a:buClr>
              <a:buSzPts val="1500"/>
              <a:buFont typeface="Roboto"/>
              <a:buChar char="▸"/>
            </a:pPr>
            <a:r>
              <a:rPr lang="en" sz="1500">
                <a:solidFill>
                  <a:srgbClr val="E2001A"/>
                </a:solidFill>
                <a:latin typeface="Roboto"/>
                <a:ea typeface="Roboto"/>
                <a:cs typeface="Roboto"/>
                <a:sym typeface="Roboto"/>
              </a:rPr>
              <a:t>JavaScript</a:t>
            </a:r>
            <a:r>
              <a:rPr lang="en" sz="1500">
                <a:solidFill>
                  <a:srgbClr val="000000"/>
                </a:solidFill>
                <a:latin typeface="Roboto"/>
                <a:ea typeface="Roboto"/>
                <a:cs typeface="Roboto"/>
                <a:sym typeface="Roboto"/>
              </a:rPr>
              <a:t>, c’est quoi ?</a:t>
            </a:r>
            <a:endParaRPr sz="1500">
              <a:solidFill>
                <a:srgbClr val="000000"/>
              </a:solidFill>
              <a:latin typeface="Roboto"/>
              <a:ea typeface="Roboto"/>
              <a:cs typeface="Roboto"/>
              <a:sym typeface="Roboto"/>
            </a:endParaRPr>
          </a:p>
          <a:p>
            <a:pPr indent="-323850" lvl="1" marL="914400" rtl="0" algn="l">
              <a:spcBef>
                <a:spcPts val="0"/>
              </a:spcBef>
              <a:spcAft>
                <a:spcPts val="0"/>
              </a:spcAft>
              <a:buClr>
                <a:srgbClr val="000000"/>
              </a:buClr>
              <a:buSzPts val="1500"/>
              <a:buFont typeface="Roboto"/>
              <a:buChar char="▹"/>
            </a:pPr>
            <a:r>
              <a:rPr lang="en" sz="1500">
                <a:solidFill>
                  <a:srgbClr val="434343"/>
                </a:solidFill>
                <a:latin typeface="Roboto"/>
                <a:ea typeface="Roboto"/>
                <a:cs typeface="Roboto"/>
                <a:sym typeface="Roboto"/>
              </a:rPr>
              <a:t>JavaScript n’est pas Java !</a:t>
            </a:r>
            <a:endParaRPr sz="1500">
              <a:solidFill>
                <a:srgbClr val="000000"/>
              </a:solidFill>
              <a:latin typeface="Roboto"/>
              <a:ea typeface="Roboto"/>
              <a:cs typeface="Roboto"/>
              <a:sym typeface="Roboto"/>
            </a:endParaRPr>
          </a:p>
          <a:p>
            <a:pPr indent="-323850" lvl="1" marL="914400" rtl="0" algn="l">
              <a:spcBef>
                <a:spcPts val="0"/>
              </a:spcBef>
              <a:spcAft>
                <a:spcPts val="0"/>
              </a:spcAft>
              <a:buClr>
                <a:srgbClr val="000000"/>
              </a:buClr>
              <a:buSzPts val="1500"/>
              <a:buFont typeface="Roboto"/>
              <a:buChar char="▹"/>
            </a:pPr>
            <a:r>
              <a:rPr lang="en" sz="1500">
                <a:solidFill>
                  <a:srgbClr val="434343"/>
                </a:solidFill>
                <a:latin typeface="Roboto"/>
                <a:ea typeface="Roboto"/>
                <a:cs typeface="Roboto"/>
                <a:sym typeface="Roboto"/>
              </a:rPr>
              <a:t>Langage de </a:t>
            </a:r>
            <a:r>
              <a:rPr lang="en" sz="1500">
                <a:solidFill>
                  <a:srgbClr val="E2001A"/>
                </a:solidFill>
                <a:latin typeface="Roboto"/>
                <a:ea typeface="Roboto"/>
                <a:cs typeface="Roboto"/>
                <a:sym typeface="Roboto"/>
              </a:rPr>
              <a:t>script </a:t>
            </a:r>
            <a:r>
              <a:rPr lang="en" sz="1500">
                <a:solidFill>
                  <a:srgbClr val="434343"/>
                </a:solidFill>
                <a:latin typeface="Roboto"/>
                <a:ea typeface="Roboto"/>
                <a:cs typeface="Roboto"/>
                <a:sym typeface="Roboto"/>
              </a:rPr>
              <a:t>permettant d'interagir avec une page Web</a:t>
            </a:r>
            <a:endParaRPr sz="1500">
              <a:solidFill>
                <a:srgbClr val="434343"/>
              </a:solidFill>
              <a:latin typeface="Roboto"/>
              <a:ea typeface="Roboto"/>
              <a:cs typeface="Roboto"/>
              <a:sym typeface="Roboto"/>
            </a:endParaRPr>
          </a:p>
          <a:p>
            <a:pPr indent="-323850" lvl="1" marL="914400" rtl="0" algn="l">
              <a:spcBef>
                <a:spcPts val="0"/>
              </a:spcBef>
              <a:spcAft>
                <a:spcPts val="0"/>
              </a:spcAft>
              <a:buClr>
                <a:srgbClr val="000000"/>
              </a:buClr>
              <a:buSzPts val="1500"/>
              <a:buFont typeface="Roboto"/>
              <a:buChar char="▹"/>
            </a:pPr>
            <a:r>
              <a:rPr lang="en" sz="1500">
                <a:solidFill>
                  <a:srgbClr val="434343"/>
                </a:solidFill>
                <a:latin typeface="Roboto"/>
                <a:ea typeface="Roboto"/>
                <a:cs typeface="Roboto"/>
                <a:sym typeface="Roboto"/>
              </a:rPr>
              <a:t>JS permet de créer des pages </a:t>
            </a:r>
            <a:r>
              <a:rPr lang="en" sz="1500">
                <a:solidFill>
                  <a:srgbClr val="E2001A"/>
                </a:solidFill>
                <a:latin typeface="Roboto"/>
                <a:ea typeface="Roboto"/>
                <a:cs typeface="Roboto"/>
                <a:sym typeface="Roboto"/>
              </a:rPr>
              <a:t>dynamiques </a:t>
            </a:r>
            <a:r>
              <a:rPr lang="en" sz="1500">
                <a:solidFill>
                  <a:srgbClr val="434343"/>
                </a:solidFill>
                <a:latin typeface="Roboto"/>
                <a:ea typeface="Roboto"/>
                <a:cs typeface="Roboto"/>
                <a:sym typeface="Roboto"/>
              </a:rPr>
              <a:t>/ des </a:t>
            </a:r>
            <a:r>
              <a:rPr lang="en" sz="1500">
                <a:solidFill>
                  <a:srgbClr val="E2001A"/>
                </a:solidFill>
                <a:latin typeface="Roboto"/>
                <a:ea typeface="Roboto"/>
                <a:cs typeface="Roboto"/>
                <a:sym typeface="Roboto"/>
              </a:rPr>
              <a:t>interactions</a:t>
            </a:r>
            <a:endParaRPr sz="1500">
              <a:solidFill>
                <a:srgbClr val="E2001A"/>
              </a:solidFill>
              <a:latin typeface="Roboto"/>
              <a:ea typeface="Roboto"/>
              <a:cs typeface="Roboto"/>
              <a:sym typeface="Roboto"/>
            </a:endParaRPr>
          </a:p>
          <a:p>
            <a:pPr indent="-323850" lvl="1" marL="914400" rtl="0" algn="l">
              <a:spcBef>
                <a:spcPts val="0"/>
              </a:spcBef>
              <a:spcAft>
                <a:spcPts val="0"/>
              </a:spcAft>
              <a:buClr>
                <a:srgbClr val="000000"/>
              </a:buClr>
              <a:buSzPts val="1500"/>
              <a:buFont typeface="Roboto"/>
              <a:buChar char="▹"/>
            </a:pPr>
            <a:r>
              <a:rPr lang="en" sz="1500">
                <a:solidFill>
                  <a:srgbClr val="434343"/>
                </a:solidFill>
                <a:latin typeface="Roboto"/>
                <a:ea typeface="Roboto"/>
                <a:cs typeface="Roboto"/>
                <a:sym typeface="Roboto"/>
              </a:rPr>
              <a:t>JS fonctionne avec HTML et CSS</a:t>
            </a:r>
            <a:endParaRPr sz="1500">
              <a:solidFill>
                <a:srgbClr val="434343"/>
              </a:solidFill>
              <a:latin typeface="Roboto"/>
              <a:ea typeface="Roboto"/>
              <a:cs typeface="Roboto"/>
              <a:sym typeface="Roboto"/>
            </a:endParaRPr>
          </a:p>
          <a:p>
            <a:pPr indent="-323850" lvl="1" marL="914400" rtl="0" algn="l">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Standardisé par </a:t>
            </a:r>
            <a:r>
              <a:rPr lang="en" sz="1500">
                <a:solidFill>
                  <a:srgbClr val="E2001A"/>
                </a:solidFill>
                <a:latin typeface="Roboto"/>
                <a:ea typeface="Roboto"/>
                <a:cs typeface="Roboto"/>
                <a:sym typeface="Roboto"/>
              </a:rPr>
              <a:t>EcmaScript</a:t>
            </a:r>
            <a:endParaRPr sz="1500">
              <a:solidFill>
                <a:srgbClr val="E2001A"/>
              </a:solidFill>
              <a:latin typeface="Roboto"/>
              <a:ea typeface="Roboto"/>
              <a:cs typeface="Roboto"/>
              <a:sym typeface="Roboto"/>
            </a:endParaRPr>
          </a:p>
          <a:p>
            <a:pPr indent="0" lvl="0" marL="914400" rtl="0" algn="l">
              <a:spcBef>
                <a:spcPts val="600"/>
              </a:spcBef>
              <a:spcAft>
                <a:spcPts val="0"/>
              </a:spcAft>
              <a:buNone/>
            </a:pPr>
            <a:r>
              <a:t/>
            </a:r>
            <a:endParaRPr sz="1500">
              <a:solidFill>
                <a:srgbClr val="FF0000"/>
              </a:solidFill>
              <a:latin typeface="Roboto"/>
              <a:ea typeface="Roboto"/>
              <a:cs typeface="Roboto"/>
              <a:sym typeface="Roboto"/>
            </a:endParaRPr>
          </a:p>
          <a:p>
            <a:pPr indent="-323850" lvl="0" marL="457200" rtl="0" algn="l">
              <a:spcBef>
                <a:spcPts val="600"/>
              </a:spcBef>
              <a:spcAft>
                <a:spcPts val="0"/>
              </a:spcAft>
              <a:buClr>
                <a:srgbClr val="000000"/>
              </a:buClr>
              <a:buSzPts val="1500"/>
              <a:buFont typeface="Roboto"/>
              <a:buChar char="▸"/>
            </a:pPr>
            <a:r>
              <a:rPr lang="en" sz="1500">
                <a:solidFill>
                  <a:srgbClr val="000000"/>
                </a:solidFill>
                <a:latin typeface="Roboto"/>
                <a:ea typeface="Roboto"/>
                <a:cs typeface="Roboto"/>
                <a:sym typeface="Roboto"/>
              </a:rPr>
              <a:t>Implémentations possibles :</a:t>
            </a:r>
            <a:endParaRPr sz="1500">
              <a:solidFill>
                <a:srgbClr val="000000"/>
              </a:solidFill>
              <a:latin typeface="Roboto"/>
              <a:ea typeface="Roboto"/>
              <a:cs typeface="Roboto"/>
              <a:sym typeface="Roboto"/>
            </a:endParaRPr>
          </a:p>
          <a:p>
            <a:pPr indent="-323850" lvl="1" marL="914400" rtl="0" algn="l">
              <a:spcBef>
                <a:spcPts val="0"/>
              </a:spcBef>
              <a:spcAft>
                <a:spcPts val="0"/>
              </a:spcAft>
              <a:buClr>
                <a:srgbClr val="000000"/>
              </a:buClr>
              <a:buSzPts val="1500"/>
              <a:buFont typeface="Roboto"/>
              <a:buChar char="▹"/>
            </a:pPr>
            <a:r>
              <a:rPr lang="en" sz="1500">
                <a:solidFill>
                  <a:srgbClr val="434343"/>
                </a:solidFill>
                <a:latin typeface="Roboto"/>
                <a:ea typeface="Roboto"/>
                <a:cs typeface="Roboto"/>
                <a:sym typeface="Roboto"/>
              </a:rPr>
              <a:t>Balises:</a:t>
            </a:r>
            <a:r>
              <a:rPr lang="en" sz="1500">
                <a:solidFill>
                  <a:srgbClr val="E2001A"/>
                </a:solidFill>
                <a:latin typeface="Roboto"/>
                <a:ea typeface="Roboto"/>
                <a:cs typeface="Roboto"/>
                <a:sym typeface="Roboto"/>
              </a:rPr>
              <a:t>	&lt;script&gt;&lt;/script&gt;</a:t>
            </a:r>
            <a:endParaRPr sz="1500">
              <a:solidFill>
                <a:srgbClr val="E2001A"/>
              </a:solidFill>
              <a:latin typeface="Roboto"/>
              <a:ea typeface="Roboto"/>
              <a:cs typeface="Roboto"/>
              <a:sym typeface="Roboto"/>
            </a:endParaRPr>
          </a:p>
          <a:p>
            <a:pPr indent="-323850" lvl="1" marL="914400" rtl="0" algn="l">
              <a:spcBef>
                <a:spcPts val="0"/>
              </a:spcBef>
              <a:spcAft>
                <a:spcPts val="0"/>
              </a:spcAft>
              <a:buClr>
                <a:srgbClr val="000000"/>
              </a:buClr>
              <a:buSzPts val="1500"/>
              <a:buFont typeface="Roboto"/>
              <a:buChar char="▹"/>
            </a:pPr>
            <a:r>
              <a:rPr lang="en" sz="1500">
                <a:solidFill>
                  <a:srgbClr val="434343"/>
                </a:solidFill>
                <a:latin typeface="Roboto"/>
                <a:ea typeface="Roboto"/>
                <a:cs typeface="Roboto"/>
                <a:sym typeface="Roboto"/>
              </a:rPr>
              <a:t>Fichier externe:	</a:t>
            </a:r>
            <a:r>
              <a:rPr lang="en" sz="1500">
                <a:solidFill>
                  <a:srgbClr val="E2001A"/>
                </a:solidFill>
                <a:latin typeface="Roboto"/>
                <a:ea typeface="Roboto"/>
                <a:cs typeface="Roboto"/>
                <a:sym typeface="Roboto"/>
              </a:rPr>
              <a:t>&lt;script type="text/javascript" src=”file.js”&gt;&lt;/script&gt;</a:t>
            </a:r>
            <a:endParaRPr sz="1500">
              <a:solidFill>
                <a:srgbClr val="E2001A"/>
              </a:solidFill>
              <a:latin typeface="Roboto"/>
              <a:ea typeface="Roboto"/>
              <a:cs typeface="Roboto"/>
              <a:sym typeface="Roboto"/>
            </a:endParaRPr>
          </a:p>
          <a:p>
            <a:pPr indent="0" lvl="0" marL="0" rtl="0" algn="l">
              <a:spcBef>
                <a:spcPts val="600"/>
              </a:spcBef>
              <a:spcAft>
                <a:spcPts val="0"/>
              </a:spcAft>
              <a:buNone/>
            </a:pPr>
            <a:r>
              <a:t/>
            </a:r>
            <a:endParaRPr sz="1500">
              <a:solidFill>
                <a:srgbClr val="FF0000"/>
              </a:solidFill>
              <a:latin typeface="Roboto"/>
              <a:ea typeface="Roboto"/>
              <a:cs typeface="Roboto"/>
              <a:sym typeface="Roboto"/>
            </a:endParaRPr>
          </a:p>
          <a:p>
            <a:pPr indent="0" lvl="0" marL="0" rtl="0" algn="l">
              <a:spcBef>
                <a:spcPts val="600"/>
              </a:spcBef>
              <a:spcAft>
                <a:spcPts val="0"/>
              </a:spcAft>
              <a:buNone/>
            </a:pPr>
            <a:r>
              <a:t/>
            </a:r>
            <a:endParaRPr sz="1500">
              <a:solidFill>
                <a:srgbClr val="FF0000"/>
              </a:solidFill>
              <a:latin typeface="Roboto"/>
              <a:ea typeface="Roboto"/>
              <a:cs typeface="Roboto"/>
              <a:sym typeface="Roboto"/>
            </a:endParaRPr>
          </a:p>
          <a:p>
            <a:pPr indent="0" lvl="0" marL="914400" rtl="0" algn="l">
              <a:spcBef>
                <a:spcPts val="600"/>
              </a:spcBef>
              <a:spcAft>
                <a:spcPts val="0"/>
              </a:spcAft>
              <a:buNone/>
            </a:pPr>
            <a:r>
              <a:t/>
            </a:r>
            <a:endParaRPr sz="1500">
              <a:solidFill>
                <a:srgbClr val="434343"/>
              </a:solidFill>
              <a:latin typeface="Roboto"/>
              <a:ea typeface="Roboto"/>
              <a:cs typeface="Roboto"/>
              <a:sym typeface="Roboto"/>
            </a:endParaRPr>
          </a:p>
          <a:p>
            <a:pPr indent="0" lvl="0" marL="0" rtl="0" algn="l">
              <a:spcBef>
                <a:spcPts val="60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01" name="Shape 401"/>
        <p:cNvGrpSpPr/>
        <p:nvPr/>
      </p:nvGrpSpPr>
      <p:grpSpPr>
        <a:xfrm>
          <a:off x="0" y="0"/>
          <a:ext cx="0" cy="0"/>
          <a:chOff x="0" y="0"/>
          <a:chExt cx="0" cy="0"/>
        </a:xfrm>
      </p:grpSpPr>
      <p:sp>
        <p:nvSpPr>
          <p:cNvPr id="402" name="Google Shape;402;p53"/>
          <p:cNvSpPr txBox="1"/>
          <p:nvPr>
            <p:ph type="title"/>
          </p:nvPr>
        </p:nvSpPr>
        <p:spPr>
          <a:xfrm>
            <a:off x="1429925" y="753975"/>
            <a:ext cx="65844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Objets en Javascript : Constructor function</a:t>
            </a:r>
            <a:endParaRPr sz="2400">
              <a:solidFill>
                <a:srgbClr val="E2001A"/>
              </a:solidFill>
              <a:latin typeface="Roboto"/>
              <a:ea typeface="Roboto"/>
              <a:cs typeface="Roboto"/>
              <a:sym typeface="Roboto"/>
            </a:endParaRPr>
          </a:p>
        </p:txBody>
      </p:sp>
      <p:sp>
        <p:nvSpPr>
          <p:cNvPr id="403" name="Google Shape;403;p5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04" name="Google Shape;404;p53"/>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405" name="Google Shape;405;p53"/>
          <p:cNvSpPr txBox="1"/>
          <p:nvPr>
            <p:ph idx="1" type="body"/>
          </p:nvPr>
        </p:nvSpPr>
        <p:spPr>
          <a:xfrm>
            <a:off x="548825" y="1645150"/>
            <a:ext cx="7125900" cy="26322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t/>
            </a:r>
            <a:endParaRPr>
              <a:solidFill>
                <a:schemeClr val="dk1"/>
              </a:solidFill>
              <a:latin typeface="Roboto"/>
              <a:ea typeface="Roboto"/>
              <a:cs typeface="Roboto"/>
              <a:sym typeface="Roboto"/>
            </a:endParaRPr>
          </a:p>
          <a:p>
            <a:pPr indent="0" lvl="0" marL="0" rtl="0" algn="l">
              <a:spcBef>
                <a:spcPts val="600"/>
              </a:spcBef>
              <a:spcAft>
                <a:spcPts val="0"/>
              </a:spcAft>
              <a:buNone/>
            </a:pPr>
            <a:r>
              <a:rPr lang="en">
                <a:solidFill>
                  <a:schemeClr val="dk1"/>
                </a:solidFill>
                <a:latin typeface="Roboto"/>
                <a:ea typeface="Roboto"/>
                <a:cs typeface="Roboto"/>
                <a:sym typeface="Roboto"/>
              </a:rPr>
              <a:t>function Article(id,designation,reference,prixHT){</a:t>
            </a:r>
            <a:br>
              <a:rPr lang="en">
                <a:solidFill>
                  <a:schemeClr val="dk1"/>
                </a:solidFill>
                <a:latin typeface="Roboto"/>
                <a:ea typeface="Roboto"/>
                <a:cs typeface="Roboto"/>
                <a:sym typeface="Roboto"/>
              </a:rPr>
            </a:br>
            <a:r>
              <a:rPr lang="en">
                <a:solidFill>
                  <a:schemeClr val="dk1"/>
                </a:solidFill>
                <a:latin typeface="Roboto"/>
                <a:ea typeface="Roboto"/>
                <a:cs typeface="Roboto"/>
                <a:sym typeface="Roboto"/>
              </a:rPr>
              <a:t>	  this.id=id;</a:t>
            </a:r>
            <a:br>
              <a:rPr lang="en">
                <a:solidFill>
                  <a:schemeClr val="dk1"/>
                </a:solidFill>
                <a:latin typeface="Roboto"/>
                <a:ea typeface="Roboto"/>
                <a:cs typeface="Roboto"/>
                <a:sym typeface="Roboto"/>
              </a:rPr>
            </a:br>
            <a:r>
              <a:rPr lang="en">
                <a:solidFill>
                  <a:schemeClr val="dk1"/>
                </a:solidFill>
                <a:latin typeface="Roboto"/>
                <a:ea typeface="Roboto"/>
                <a:cs typeface="Roboto"/>
                <a:sym typeface="Roboto"/>
              </a:rPr>
              <a:t>           this.</a:t>
            </a:r>
            <a:r>
              <a:rPr lang="en">
                <a:solidFill>
                  <a:schemeClr val="dk1"/>
                </a:solidFill>
                <a:latin typeface="Roboto"/>
                <a:ea typeface="Roboto"/>
                <a:cs typeface="Roboto"/>
                <a:sym typeface="Roboto"/>
              </a:rPr>
              <a:t>designation=designation</a:t>
            </a:r>
            <a:br>
              <a:rPr lang="en">
                <a:solidFill>
                  <a:schemeClr val="dk1"/>
                </a:solidFill>
                <a:latin typeface="Roboto"/>
                <a:ea typeface="Roboto"/>
                <a:cs typeface="Roboto"/>
                <a:sym typeface="Roboto"/>
              </a:rPr>
            </a:br>
            <a:r>
              <a:rPr lang="en">
                <a:solidFill>
                  <a:schemeClr val="dk1"/>
                </a:solidFill>
                <a:latin typeface="Roboto"/>
                <a:ea typeface="Roboto"/>
                <a:cs typeface="Roboto"/>
                <a:sym typeface="Roboto"/>
              </a:rPr>
              <a:t>           this.reference=reference</a:t>
            </a:r>
            <a:br>
              <a:rPr lang="en">
                <a:solidFill>
                  <a:schemeClr val="dk1"/>
                </a:solidFill>
                <a:latin typeface="Roboto"/>
                <a:ea typeface="Roboto"/>
                <a:cs typeface="Roboto"/>
                <a:sym typeface="Roboto"/>
              </a:rPr>
            </a:br>
            <a:r>
              <a:rPr lang="en">
                <a:solidFill>
                  <a:schemeClr val="dk1"/>
                </a:solidFill>
                <a:latin typeface="Roboto"/>
                <a:ea typeface="Roboto"/>
                <a:cs typeface="Roboto"/>
                <a:sym typeface="Roboto"/>
              </a:rPr>
              <a:t>           this.prixHT=prixHT</a:t>
            </a:r>
            <a:br>
              <a:rPr lang="en">
                <a:solidFill>
                  <a:schemeClr val="dk1"/>
                </a:solidFill>
                <a:latin typeface="Roboto"/>
                <a:ea typeface="Roboto"/>
                <a:cs typeface="Roboto"/>
                <a:sym typeface="Roboto"/>
              </a:rPr>
            </a:b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p>
            <a:pPr indent="0" lvl="0" marL="0" rtl="0" algn="l">
              <a:spcBef>
                <a:spcPts val="600"/>
              </a:spcBef>
              <a:spcAft>
                <a:spcPts val="0"/>
              </a:spcAft>
              <a:buNone/>
            </a:pPr>
            <a:r>
              <a:t/>
            </a:r>
            <a:endParaRPr>
              <a:solidFill>
                <a:schemeClr val="dk1"/>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Article.prototype.calculerPrixTT=function(){...}</a:t>
            </a:r>
            <a:endParaRPr>
              <a:solidFill>
                <a:schemeClr val="dk1"/>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09" name="Shape 409"/>
        <p:cNvGrpSpPr/>
        <p:nvPr/>
      </p:nvGrpSpPr>
      <p:grpSpPr>
        <a:xfrm>
          <a:off x="0" y="0"/>
          <a:ext cx="0" cy="0"/>
          <a:chOff x="0" y="0"/>
          <a:chExt cx="0" cy="0"/>
        </a:xfrm>
      </p:grpSpPr>
      <p:sp>
        <p:nvSpPr>
          <p:cNvPr id="410" name="Google Shape;410;p54"/>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Objets en Javascript : Classes ES6</a:t>
            </a:r>
            <a:endParaRPr sz="2400">
              <a:solidFill>
                <a:srgbClr val="E2001A"/>
              </a:solidFill>
              <a:latin typeface="Roboto"/>
              <a:ea typeface="Roboto"/>
              <a:cs typeface="Roboto"/>
              <a:sym typeface="Roboto"/>
            </a:endParaRPr>
          </a:p>
        </p:txBody>
      </p:sp>
      <p:sp>
        <p:nvSpPr>
          <p:cNvPr id="411" name="Google Shape;411;p5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2" name="Google Shape;412;p54"/>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413" name="Google Shape;413;p54"/>
          <p:cNvSpPr txBox="1"/>
          <p:nvPr>
            <p:ph idx="1" type="body"/>
          </p:nvPr>
        </p:nvSpPr>
        <p:spPr>
          <a:xfrm>
            <a:off x="548825" y="1645150"/>
            <a:ext cx="7125900" cy="33555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t/>
            </a:r>
            <a:endParaRPr>
              <a:solidFill>
                <a:schemeClr val="dk1"/>
              </a:solidFill>
              <a:latin typeface="Roboto"/>
              <a:ea typeface="Roboto"/>
              <a:cs typeface="Roboto"/>
              <a:sym typeface="Roboto"/>
            </a:endParaRPr>
          </a:p>
          <a:p>
            <a:pPr indent="0" lvl="0" marL="0" rtl="0" algn="l">
              <a:spcBef>
                <a:spcPts val="600"/>
              </a:spcBef>
              <a:spcAft>
                <a:spcPts val="0"/>
              </a:spcAft>
              <a:buNone/>
            </a:pPr>
            <a:r>
              <a:rPr lang="en">
                <a:solidFill>
                  <a:schemeClr val="dk1"/>
                </a:solidFill>
                <a:latin typeface="Roboto"/>
                <a:ea typeface="Roboto"/>
                <a:cs typeface="Roboto"/>
                <a:sym typeface="Roboto"/>
              </a:rPr>
              <a:t>class </a:t>
            </a:r>
            <a:r>
              <a:rPr lang="en">
                <a:solidFill>
                  <a:schemeClr val="dk1"/>
                </a:solidFill>
                <a:latin typeface="Roboto"/>
                <a:ea typeface="Roboto"/>
                <a:cs typeface="Roboto"/>
                <a:sym typeface="Roboto"/>
              </a:rPr>
              <a:t>Article</a:t>
            </a: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p>
            <a:pPr indent="0" lvl="0" marL="0" rtl="0" algn="l">
              <a:spcBef>
                <a:spcPts val="600"/>
              </a:spcBef>
              <a:spcAft>
                <a:spcPts val="0"/>
              </a:spcAft>
              <a:buNone/>
            </a:pPr>
            <a:r>
              <a:rPr lang="en">
                <a:solidFill>
                  <a:schemeClr val="dk1"/>
                </a:solidFill>
                <a:latin typeface="Roboto"/>
                <a:ea typeface="Roboto"/>
                <a:cs typeface="Roboto"/>
                <a:sym typeface="Roboto"/>
              </a:rPr>
              <a:t>           constructor</a:t>
            </a:r>
            <a:r>
              <a:rPr lang="en">
                <a:solidFill>
                  <a:schemeClr val="dk1"/>
                </a:solidFill>
                <a:latin typeface="Roboto"/>
                <a:ea typeface="Roboto"/>
                <a:cs typeface="Roboto"/>
                <a:sym typeface="Roboto"/>
              </a:rPr>
              <a:t>(id,designation,reference,prixHT){</a:t>
            </a:r>
            <a:endParaRPr>
              <a:solidFill>
                <a:schemeClr val="dk1"/>
              </a:solidFill>
              <a:latin typeface="Roboto"/>
              <a:ea typeface="Roboto"/>
              <a:cs typeface="Roboto"/>
              <a:sym typeface="Roboto"/>
            </a:endParaRPr>
          </a:p>
          <a:p>
            <a:pPr indent="0" lvl="0" marL="0" rtl="0" algn="l">
              <a:spcBef>
                <a:spcPts val="600"/>
              </a:spcBef>
              <a:spcAft>
                <a:spcPts val="0"/>
              </a:spcAft>
              <a:buNone/>
            </a:pPr>
            <a:r>
              <a:rPr lang="en">
                <a:solidFill>
                  <a:schemeClr val="dk1"/>
                </a:solidFill>
                <a:latin typeface="Roboto"/>
                <a:ea typeface="Roboto"/>
                <a:cs typeface="Roboto"/>
                <a:sym typeface="Roboto"/>
              </a:rPr>
              <a:t>	  this.id=id;</a:t>
            </a:r>
            <a:br>
              <a:rPr lang="en">
                <a:solidFill>
                  <a:schemeClr val="dk1"/>
                </a:solidFill>
                <a:latin typeface="Roboto"/>
                <a:ea typeface="Roboto"/>
                <a:cs typeface="Roboto"/>
                <a:sym typeface="Roboto"/>
              </a:rPr>
            </a:br>
            <a:r>
              <a:rPr lang="en">
                <a:solidFill>
                  <a:schemeClr val="dk1"/>
                </a:solidFill>
                <a:latin typeface="Roboto"/>
                <a:ea typeface="Roboto"/>
                <a:cs typeface="Roboto"/>
                <a:sym typeface="Roboto"/>
              </a:rPr>
              <a:t>           this.designation=designation</a:t>
            </a:r>
            <a:br>
              <a:rPr lang="en">
                <a:solidFill>
                  <a:schemeClr val="dk1"/>
                </a:solidFill>
                <a:latin typeface="Roboto"/>
                <a:ea typeface="Roboto"/>
                <a:cs typeface="Roboto"/>
                <a:sym typeface="Roboto"/>
              </a:rPr>
            </a:br>
            <a:r>
              <a:rPr lang="en">
                <a:solidFill>
                  <a:schemeClr val="dk1"/>
                </a:solidFill>
                <a:latin typeface="Roboto"/>
                <a:ea typeface="Roboto"/>
                <a:cs typeface="Roboto"/>
                <a:sym typeface="Roboto"/>
              </a:rPr>
              <a:t>           this.reference=reference</a:t>
            </a:r>
            <a:br>
              <a:rPr lang="en">
                <a:solidFill>
                  <a:schemeClr val="dk1"/>
                </a:solidFill>
                <a:latin typeface="Roboto"/>
                <a:ea typeface="Roboto"/>
                <a:cs typeface="Roboto"/>
                <a:sym typeface="Roboto"/>
              </a:rPr>
            </a:br>
            <a:r>
              <a:rPr lang="en">
                <a:solidFill>
                  <a:schemeClr val="dk1"/>
                </a:solidFill>
                <a:latin typeface="Roboto"/>
                <a:ea typeface="Roboto"/>
                <a:cs typeface="Roboto"/>
                <a:sym typeface="Roboto"/>
              </a:rPr>
              <a:t>           this.prixHT=prixHT</a:t>
            </a:r>
            <a:endParaRPr>
              <a:solidFill>
                <a:schemeClr val="dk1"/>
              </a:solidFill>
              <a:latin typeface="Roboto"/>
              <a:ea typeface="Roboto"/>
              <a:cs typeface="Roboto"/>
              <a:sym typeface="Roboto"/>
            </a:endParaRPr>
          </a:p>
          <a:p>
            <a:pPr indent="0" lvl="0" marL="0" rtl="0" algn="l">
              <a:spcBef>
                <a:spcPts val="600"/>
              </a:spcBef>
              <a:spcAft>
                <a:spcPts val="0"/>
              </a:spcAft>
              <a:buNone/>
            </a:pP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0" lvl="0" marL="0" rtl="0" algn="l">
              <a:spcBef>
                <a:spcPts val="600"/>
              </a:spcBef>
              <a:spcAft>
                <a:spcPts val="0"/>
              </a:spcAft>
              <a:buNone/>
            </a:pPr>
            <a:r>
              <a:rPr lang="en">
                <a:solidFill>
                  <a:schemeClr val="dk1"/>
                </a:solidFill>
                <a:latin typeface="Roboto"/>
                <a:ea typeface="Roboto"/>
                <a:cs typeface="Roboto"/>
                <a:sym typeface="Roboto"/>
              </a:rPr>
              <a:t>           </a:t>
            </a:r>
            <a:r>
              <a:rPr lang="en">
                <a:solidFill>
                  <a:schemeClr val="dk1"/>
                </a:solidFill>
                <a:latin typeface="Roboto"/>
                <a:ea typeface="Roboto"/>
                <a:cs typeface="Roboto"/>
                <a:sym typeface="Roboto"/>
              </a:rPr>
              <a:t>calculerPrixTT(){...}</a:t>
            </a:r>
            <a:br>
              <a:rPr lang="en">
                <a:solidFill>
                  <a:schemeClr val="dk1"/>
                </a:solidFill>
                <a:latin typeface="Roboto"/>
                <a:ea typeface="Roboto"/>
                <a:cs typeface="Roboto"/>
                <a:sym typeface="Roboto"/>
              </a:rPr>
            </a:b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p>
            <a:pPr indent="0" lvl="0" marL="0" rtl="0" algn="l">
              <a:spcBef>
                <a:spcPts val="60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17" name="Shape 417"/>
        <p:cNvGrpSpPr/>
        <p:nvPr/>
      </p:nvGrpSpPr>
      <p:grpSpPr>
        <a:xfrm>
          <a:off x="0" y="0"/>
          <a:ext cx="0" cy="0"/>
          <a:chOff x="0" y="0"/>
          <a:chExt cx="0" cy="0"/>
        </a:xfrm>
      </p:grpSpPr>
      <p:sp>
        <p:nvSpPr>
          <p:cNvPr id="418" name="Google Shape;418;p55"/>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21</a:t>
            </a:r>
            <a:endParaRPr sz="2400">
              <a:solidFill>
                <a:srgbClr val="E2001A"/>
              </a:solidFill>
              <a:latin typeface="Roboto"/>
              <a:ea typeface="Roboto"/>
              <a:cs typeface="Roboto"/>
              <a:sym typeface="Roboto"/>
            </a:endParaRPr>
          </a:p>
        </p:txBody>
      </p:sp>
      <p:sp>
        <p:nvSpPr>
          <p:cNvPr id="419" name="Google Shape;419;p5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20" name="Google Shape;420;p55"/>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421" name="Google Shape;421;p55"/>
          <p:cNvSpPr txBox="1"/>
          <p:nvPr>
            <p:ph idx="1" type="body"/>
          </p:nvPr>
        </p:nvSpPr>
        <p:spPr>
          <a:xfrm>
            <a:off x="548825" y="1492750"/>
            <a:ext cx="7125900" cy="34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Ecrire un programme Javascript qui permet à l’utilisateur d’inscrire des étudiant dans une formation professionnelle.</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Les informations à stocker sur les étudiants sont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Nom</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Prenom</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Age</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Genre</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Pays</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Option</a:t>
            </a:r>
            <a:endParaRPr sz="1500">
              <a:solidFill>
                <a:schemeClr val="dk1"/>
              </a:solidFill>
              <a:latin typeface="Roboto"/>
              <a:ea typeface="Roboto"/>
              <a:cs typeface="Roboto"/>
              <a:sym typeface="Roboto"/>
            </a:endParaRPr>
          </a:p>
          <a:p>
            <a:pPr indent="-323850" lvl="0" marL="457200" rtl="0" algn="l">
              <a:spcBef>
                <a:spcPts val="0"/>
              </a:spcBef>
              <a:spcAft>
                <a:spcPts val="0"/>
              </a:spcAft>
              <a:buClr>
                <a:srgbClr val="FF0000"/>
              </a:buClr>
              <a:buSzPts val="1500"/>
              <a:buFont typeface="Roboto"/>
              <a:buChar char="❏"/>
            </a:pPr>
            <a:r>
              <a:rPr lang="en" sz="1500">
                <a:solidFill>
                  <a:srgbClr val="FF0000"/>
                </a:solidFill>
                <a:latin typeface="Roboto"/>
                <a:ea typeface="Roboto"/>
                <a:cs typeface="Roboto"/>
                <a:sym typeface="Roboto"/>
              </a:rPr>
              <a:t>La possibilité de changer le nom, le </a:t>
            </a:r>
            <a:r>
              <a:rPr lang="en" sz="1500">
                <a:solidFill>
                  <a:srgbClr val="FF0000"/>
                </a:solidFill>
                <a:latin typeface="Roboto"/>
                <a:ea typeface="Roboto"/>
                <a:cs typeface="Roboto"/>
                <a:sym typeface="Roboto"/>
              </a:rPr>
              <a:t>prénom</a:t>
            </a:r>
            <a:r>
              <a:rPr lang="en" sz="1500">
                <a:solidFill>
                  <a:srgbClr val="FF0000"/>
                </a:solidFill>
                <a:latin typeface="Roboto"/>
                <a:ea typeface="Roboto"/>
                <a:cs typeface="Roboto"/>
                <a:sym typeface="Roboto"/>
              </a:rPr>
              <a:t> et l’option</a:t>
            </a:r>
            <a:endParaRPr sz="1500">
              <a:solidFill>
                <a:srgbClr val="FF0000"/>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Liste des cours</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900">
              <a:solidFill>
                <a:schemeClr val="dk1"/>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25" name="Shape 425"/>
        <p:cNvGrpSpPr/>
        <p:nvPr/>
      </p:nvGrpSpPr>
      <p:grpSpPr>
        <a:xfrm>
          <a:off x="0" y="0"/>
          <a:ext cx="0" cy="0"/>
          <a:chOff x="0" y="0"/>
          <a:chExt cx="0" cy="0"/>
        </a:xfrm>
      </p:grpSpPr>
      <p:sp>
        <p:nvSpPr>
          <p:cNvPr id="426" name="Google Shape;426;p56"/>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23</a:t>
            </a:r>
            <a:endParaRPr sz="2400">
              <a:solidFill>
                <a:srgbClr val="E2001A"/>
              </a:solidFill>
              <a:latin typeface="Roboto"/>
              <a:ea typeface="Roboto"/>
              <a:cs typeface="Roboto"/>
              <a:sym typeface="Roboto"/>
            </a:endParaRPr>
          </a:p>
        </p:txBody>
      </p:sp>
      <p:sp>
        <p:nvSpPr>
          <p:cNvPr id="427" name="Google Shape;427;p5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28" name="Google Shape;428;p56"/>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429" name="Google Shape;429;p56"/>
          <p:cNvSpPr txBox="1"/>
          <p:nvPr>
            <p:ph idx="1" type="body"/>
          </p:nvPr>
        </p:nvSpPr>
        <p:spPr>
          <a:xfrm>
            <a:off x="548825" y="1492750"/>
            <a:ext cx="71259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Réaliser un programme qui permet de calculer les dimensions du cercle à partir du rayon.</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430" name="Google Shape;430;p56"/>
          <p:cNvPicPr preferRelativeResize="0"/>
          <p:nvPr/>
        </p:nvPicPr>
        <p:blipFill>
          <a:blip r:embed="rId4">
            <a:alphaModFix/>
          </a:blip>
          <a:stretch>
            <a:fillRect/>
          </a:stretch>
        </p:blipFill>
        <p:spPr>
          <a:xfrm>
            <a:off x="152400" y="2290750"/>
            <a:ext cx="7248123" cy="27003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34" name="Shape 434"/>
        <p:cNvGrpSpPr/>
        <p:nvPr/>
      </p:nvGrpSpPr>
      <p:grpSpPr>
        <a:xfrm>
          <a:off x="0" y="0"/>
          <a:ext cx="0" cy="0"/>
          <a:chOff x="0" y="0"/>
          <a:chExt cx="0" cy="0"/>
        </a:xfrm>
      </p:grpSpPr>
      <p:sp>
        <p:nvSpPr>
          <p:cNvPr id="435" name="Google Shape;435;p57"/>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24</a:t>
            </a:r>
            <a:endParaRPr sz="2400">
              <a:solidFill>
                <a:srgbClr val="E2001A"/>
              </a:solidFill>
              <a:latin typeface="Roboto"/>
              <a:ea typeface="Roboto"/>
              <a:cs typeface="Roboto"/>
              <a:sym typeface="Roboto"/>
            </a:endParaRPr>
          </a:p>
        </p:txBody>
      </p:sp>
      <p:sp>
        <p:nvSpPr>
          <p:cNvPr id="436" name="Google Shape;436;p5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37" name="Google Shape;437;p57"/>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438" name="Google Shape;438;p57"/>
          <p:cNvSpPr txBox="1"/>
          <p:nvPr>
            <p:ph idx="1" type="body"/>
          </p:nvPr>
        </p:nvSpPr>
        <p:spPr>
          <a:xfrm>
            <a:off x="548825" y="1492750"/>
            <a:ext cx="7125900" cy="34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A partir du TP 21, créer un formulaire avec tous les champs.</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Après la soumission du formulaire:</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a:solidFill>
                  <a:schemeClr val="dk1"/>
                </a:solidFill>
                <a:latin typeface="Roboto"/>
                <a:ea typeface="Roboto"/>
                <a:cs typeface="Roboto"/>
                <a:sym typeface="Roboto"/>
              </a:rPr>
              <a:t>Afficher les données dans un tableau HTML</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42" name="Shape 442"/>
        <p:cNvGrpSpPr/>
        <p:nvPr/>
      </p:nvGrpSpPr>
      <p:grpSpPr>
        <a:xfrm>
          <a:off x="0" y="0"/>
          <a:ext cx="0" cy="0"/>
          <a:chOff x="0" y="0"/>
          <a:chExt cx="0" cy="0"/>
        </a:xfrm>
      </p:grpSpPr>
      <p:sp>
        <p:nvSpPr>
          <p:cNvPr id="443" name="Google Shape;443;p58"/>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25</a:t>
            </a:r>
            <a:endParaRPr sz="2400">
              <a:solidFill>
                <a:srgbClr val="E2001A"/>
              </a:solidFill>
              <a:latin typeface="Roboto"/>
              <a:ea typeface="Roboto"/>
              <a:cs typeface="Roboto"/>
              <a:sym typeface="Roboto"/>
            </a:endParaRPr>
          </a:p>
        </p:txBody>
      </p:sp>
      <p:sp>
        <p:nvSpPr>
          <p:cNvPr id="444" name="Google Shape;444;p5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45" name="Google Shape;445;p58"/>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446" name="Google Shape;446;p58"/>
          <p:cNvSpPr txBox="1"/>
          <p:nvPr>
            <p:ph idx="1" type="body"/>
          </p:nvPr>
        </p:nvSpPr>
        <p:spPr>
          <a:xfrm>
            <a:off x="548825" y="1492750"/>
            <a:ext cx="7125900" cy="34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A partir du TP 21, créer un formulaire avec tous les champs.</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Après la soumission du formulaire:</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a:solidFill>
                  <a:schemeClr val="dk1"/>
                </a:solidFill>
                <a:latin typeface="Roboto"/>
                <a:ea typeface="Roboto"/>
                <a:cs typeface="Roboto"/>
                <a:sym typeface="Roboto"/>
              </a:rPr>
              <a:t>Réinitialiser tous les champs</a:t>
            </a:r>
            <a:endParaRPr>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a:solidFill>
                  <a:schemeClr val="dk1"/>
                </a:solidFill>
                <a:latin typeface="Roboto"/>
                <a:ea typeface="Roboto"/>
                <a:cs typeface="Roboto"/>
                <a:sym typeface="Roboto"/>
              </a:rPr>
              <a:t>Stocker dans un tableau les données du formulaire</a:t>
            </a:r>
            <a:endParaRPr>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a:solidFill>
                  <a:schemeClr val="dk1"/>
                </a:solidFill>
                <a:latin typeface="Roboto"/>
                <a:ea typeface="Roboto"/>
                <a:cs typeface="Roboto"/>
                <a:sym typeface="Roboto"/>
              </a:rPr>
              <a:t>Afficher dans la console le tableau obtenu</a:t>
            </a:r>
            <a:endParaRPr>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a:solidFill>
                  <a:schemeClr val="dk1"/>
                </a:solidFill>
                <a:latin typeface="Roboto"/>
                <a:ea typeface="Roboto"/>
                <a:cs typeface="Roboto"/>
                <a:sym typeface="Roboto"/>
              </a:rPr>
              <a:t>Le formulaire doit avoir un titre</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50" name="Shape 450"/>
        <p:cNvGrpSpPr/>
        <p:nvPr/>
      </p:nvGrpSpPr>
      <p:grpSpPr>
        <a:xfrm>
          <a:off x="0" y="0"/>
          <a:ext cx="0" cy="0"/>
          <a:chOff x="0" y="0"/>
          <a:chExt cx="0" cy="0"/>
        </a:xfrm>
      </p:grpSpPr>
      <p:sp>
        <p:nvSpPr>
          <p:cNvPr id="451" name="Google Shape;451;p59"/>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26</a:t>
            </a:r>
            <a:endParaRPr sz="2400">
              <a:solidFill>
                <a:srgbClr val="E2001A"/>
              </a:solidFill>
              <a:latin typeface="Roboto"/>
              <a:ea typeface="Roboto"/>
              <a:cs typeface="Roboto"/>
              <a:sym typeface="Roboto"/>
            </a:endParaRPr>
          </a:p>
        </p:txBody>
      </p:sp>
      <p:sp>
        <p:nvSpPr>
          <p:cNvPr id="452" name="Google Shape;452;p5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53" name="Google Shape;453;p59"/>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454" name="Google Shape;454;p59"/>
          <p:cNvSpPr txBox="1"/>
          <p:nvPr>
            <p:ph idx="1" type="body"/>
          </p:nvPr>
        </p:nvSpPr>
        <p:spPr>
          <a:xfrm>
            <a:off x="548825" y="1492750"/>
            <a:ext cx="7125900" cy="34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A partir du TP précédent, ajouter une logique de validation des champs:</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a:solidFill>
                  <a:schemeClr val="dk1"/>
                </a:solidFill>
                <a:latin typeface="Roboto"/>
                <a:ea typeface="Roboto"/>
                <a:cs typeface="Roboto"/>
                <a:sym typeface="Roboto"/>
              </a:rPr>
              <a:t>Tous les champs doivent être remplis</a:t>
            </a:r>
            <a:endParaRPr>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a:solidFill>
                  <a:schemeClr val="dk1"/>
                </a:solidFill>
                <a:latin typeface="Roboto"/>
                <a:ea typeface="Roboto"/>
                <a:cs typeface="Roboto"/>
                <a:sym typeface="Roboto"/>
              </a:rPr>
              <a:t>Si un seul champ n’est pas rempli, le programme doit ajouter au dessus du formulaire un text en rouge avec comme message “Veuillez remplir tous les champs”</a:t>
            </a:r>
            <a:endParaRPr>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a:solidFill>
                  <a:schemeClr val="dk1"/>
                </a:solidFill>
                <a:latin typeface="Roboto"/>
                <a:ea typeface="Roboto"/>
                <a:cs typeface="Roboto"/>
                <a:sym typeface="Roboto"/>
              </a:rPr>
              <a:t>Le style doit être géré avec CSS avec la possibilité d’ajouter dynamiquement des classes</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58" name="Shape 458"/>
        <p:cNvGrpSpPr/>
        <p:nvPr/>
      </p:nvGrpSpPr>
      <p:grpSpPr>
        <a:xfrm>
          <a:off x="0" y="0"/>
          <a:ext cx="0" cy="0"/>
          <a:chOff x="0" y="0"/>
          <a:chExt cx="0" cy="0"/>
        </a:xfrm>
      </p:grpSpPr>
      <p:sp>
        <p:nvSpPr>
          <p:cNvPr id="459" name="Google Shape;459;p60"/>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27</a:t>
            </a:r>
            <a:endParaRPr sz="2400">
              <a:solidFill>
                <a:srgbClr val="E2001A"/>
              </a:solidFill>
              <a:latin typeface="Roboto"/>
              <a:ea typeface="Roboto"/>
              <a:cs typeface="Roboto"/>
              <a:sym typeface="Roboto"/>
            </a:endParaRPr>
          </a:p>
        </p:txBody>
      </p:sp>
      <p:sp>
        <p:nvSpPr>
          <p:cNvPr id="460" name="Google Shape;460;p6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1" name="Google Shape;461;p60"/>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462" name="Google Shape;462;p60"/>
          <p:cNvSpPr txBox="1"/>
          <p:nvPr>
            <p:ph idx="1" type="body"/>
          </p:nvPr>
        </p:nvSpPr>
        <p:spPr>
          <a:xfrm>
            <a:off x="548825" y="1492750"/>
            <a:ext cx="7125900" cy="34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A partir du TP précédent, ajouter une validation par champs:</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a:solidFill>
                  <a:schemeClr val="dk1"/>
                </a:solidFill>
                <a:latin typeface="Roboto"/>
                <a:ea typeface="Roboto"/>
                <a:cs typeface="Roboto"/>
                <a:sym typeface="Roboto"/>
              </a:rPr>
              <a:t>Le nom, prenom ne doivent pas contenir les chiffres et être supérieurs à 5 caractères</a:t>
            </a:r>
            <a:endParaRPr>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a:solidFill>
                  <a:schemeClr val="dk1"/>
                </a:solidFill>
                <a:latin typeface="Roboto"/>
                <a:ea typeface="Roboto"/>
                <a:cs typeface="Roboto"/>
                <a:sym typeface="Roboto"/>
              </a:rPr>
              <a:t>L'âge</a:t>
            </a:r>
            <a:r>
              <a:rPr lang="en">
                <a:solidFill>
                  <a:schemeClr val="dk1"/>
                </a:solidFill>
                <a:latin typeface="Roboto"/>
                <a:ea typeface="Roboto"/>
                <a:cs typeface="Roboto"/>
                <a:sym typeface="Roboto"/>
              </a:rPr>
              <a:t> doit être un nombre</a:t>
            </a:r>
            <a:endParaRPr>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a:solidFill>
                  <a:schemeClr val="dk1"/>
                </a:solidFill>
                <a:latin typeface="Roboto"/>
                <a:ea typeface="Roboto"/>
                <a:cs typeface="Roboto"/>
                <a:sym typeface="Roboto"/>
              </a:rPr>
              <a:t>Le pays ne doit pas être vide</a:t>
            </a:r>
            <a:endParaRPr>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a:solidFill>
                  <a:schemeClr val="dk1"/>
                </a:solidFill>
                <a:latin typeface="Roboto"/>
                <a:ea typeface="Roboto"/>
                <a:cs typeface="Roboto"/>
                <a:sym typeface="Roboto"/>
              </a:rPr>
              <a:t>Le genre doit être m ou F</a:t>
            </a:r>
            <a:endParaRPr>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a:solidFill>
                  <a:schemeClr val="dk1"/>
                </a:solidFill>
                <a:latin typeface="Roboto"/>
                <a:ea typeface="Roboto"/>
                <a:cs typeface="Roboto"/>
                <a:sym typeface="Roboto"/>
              </a:rPr>
              <a:t>L’option ne doit pas être vide</a:t>
            </a:r>
            <a:endParaRPr>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a:solidFill>
                  <a:schemeClr val="dk1"/>
                </a:solidFill>
                <a:latin typeface="Roboto"/>
                <a:ea typeface="Roboto"/>
                <a:cs typeface="Roboto"/>
                <a:sym typeface="Roboto"/>
              </a:rPr>
              <a:t>L’étudiant doit choisir au moins un cours dans la liste</a:t>
            </a:r>
            <a:endParaRPr>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a:solidFill>
                  <a:schemeClr val="dk1"/>
                </a:solidFill>
                <a:latin typeface="Roboto"/>
                <a:ea typeface="Roboto"/>
                <a:cs typeface="Roboto"/>
                <a:sym typeface="Roboto"/>
              </a:rPr>
              <a:t>Afficher des messages de validation au dessus des champs correspondants</a:t>
            </a:r>
            <a:endParaRPr>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a:solidFill>
                  <a:schemeClr val="dk1"/>
                </a:solidFill>
                <a:latin typeface="Roboto"/>
                <a:ea typeface="Roboto"/>
                <a:cs typeface="Roboto"/>
                <a:sym typeface="Roboto"/>
              </a:rPr>
              <a:t>Vider les message d’erreur quand l’erreur est corrigée</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66" name="Shape 466"/>
        <p:cNvGrpSpPr/>
        <p:nvPr/>
      </p:nvGrpSpPr>
      <p:grpSpPr>
        <a:xfrm>
          <a:off x="0" y="0"/>
          <a:ext cx="0" cy="0"/>
          <a:chOff x="0" y="0"/>
          <a:chExt cx="0" cy="0"/>
        </a:xfrm>
      </p:grpSpPr>
      <p:sp>
        <p:nvSpPr>
          <p:cNvPr id="467" name="Google Shape;467;p61"/>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28</a:t>
            </a:r>
            <a:endParaRPr sz="2400">
              <a:solidFill>
                <a:srgbClr val="E2001A"/>
              </a:solidFill>
              <a:latin typeface="Roboto"/>
              <a:ea typeface="Roboto"/>
              <a:cs typeface="Roboto"/>
              <a:sym typeface="Roboto"/>
            </a:endParaRPr>
          </a:p>
        </p:txBody>
      </p:sp>
      <p:sp>
        <p:nvSpPr>
          <p:cNvPr id="468" name="Google Shape;468;p6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9" name="Google Shape;469;p61"/>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470" name="Google Shape;470;p61"/>
          <p:cNvSpPr txBox="1"/>
          <p:nvPr>
            <p:ph idx="1" type="body"/>
          </p:nvPr>
        </p:nvSpPr>
        <p:spPr>
          <a:xfrm>
            <a:off x="548825" y="1492750"/>
            <a:ext cx="7125900" cy="34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A partir du TP précédent :</a:t>
            </a:r>
            <a:endParaRPr>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a:solidFill>
                  <a:schemeClr val="dk1"/>
                </a:solidFill>
                <a:latin typeface="Roboto"/>
                <a:ea typeface="Roboto"/>
                <a:cs typeface="Roboto"/>
                <a:sym typeface="Roboto"/>
              </a:rPr>
              <a:t>Ajouter un bouton qui permet de supprimer la ligne et supprimer aussi les données dans le tableau</a:t>
            </a:r>
            <a:endParaRPr>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a:solidFill>
                  <a:schemeClr val="dk1"/>
                </a:solidFill>
                <a:latin typeface="Roboto"/>
                <a:ea typeface="Roboto"/>
                <a:cs typeface="Roboto"/>
                <a:sym typeface="Roboto"/>
              </a:rPr>
              <a:t>Quand on clique sur un champs afficher les détails de l’étudiant </a:t>
            </a:r>
            <a:r>
              <a:rPr lang="en">
                <a:solidFill>
                  <a:schemeClr val="dk1"/>
                </a:solidFill>
                <a:latin typeface="Roboto"/>
                <a:ea typeface="Roboto"/>
                <a:cs typeface="Roboto"/>
                <a:sym typeface="Roboto"/>
              </a:rPr>
              <a:t>sélectionné</a:t>
            </a: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74" name="Shape 474"/>
        <p:cNvGrpSpPr/>
        <p:nvPr/>
      </p:nvGrpSpPr>
      <p:grpSpPr>
        <a:xfrm>
          <a:off x="0" y="0"/>
          <a:ext cx="0" cy="0"/>
          <a:chOff x="0" y="0"/>
          <a:chExt cx="0" cy="0"/>
        </a:xfrm>
      </p:grpSpPr>
      <p:sp>
        <p:nvSpPr>
          <p:cNvPr id="475" name="Google Shape;475;p62"/>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Final</a:t>
            </a:r>
            <a:endParaRPr sz="2400">
              <a:solidFill>
                <a:srgbClr val="E2001A"/>
              </a:solidFill>
              <a:latin typeface="Roboto"/>
              <a:ea typeface="Roboto"/>
              <a:cs typeface="Roboto"/>
              <a:sym typeface="Roboto"/>
            </a:endParaRPr>
          </a:p>
        </p:txBody>
      </p:sp>
      <p:sp>
        <p:nvSpPr>
          <p:cNvPr id="476" name="Google Shape;476;p6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77" name="Google Shape;477;p62"/>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478" name="Google Shape;478;p62"/>
          <p:cNvSpPr txBox="1"/>
          <p:nvPr>
            <p:ph idx="1" type="body"/>
          </p:nvPr>
        </p:nvSpPr>
        <p:spPr>
          <a:xfrm>
            <a:off x="548825" y="1492750"/>
            <a:ext cx="6582600" cy="34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Vous trouverez la maquette du projet à réaliser dans ce dossier :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Arial"/>
              <a:ea typeface="Arial"/>
              <a:cs typeface="Arial"/>
              <a:sym typeface="Arial"/>
            </a:endParaRPr>
          </a:p>
          <a:p>
            <a:pPr indent="0" lvl="0" marL="0" rtl="0" algn="l">
              <a:spcBef>
                <a:spcPts val="0"/>
              </a:spcBef>
              <a:spcAft>
                <a:spcPts val="0"/>
              </a:spcAft>
              <a:buNone/>
            </a:pPr>
            <a:r>
              <a:rPr lang="en" u="sng">
                <a:solidFill>
                  <a:schemeClr val="hlink"/>
                </a:solidFill>
                <a:latin typeface="Arial"/>
                <a:ea typeface="Arial"/>
                <a:cs typeface="Arial"/>
                <a:sym typeface="Arial"/>
                <a:hlinkClick r:id="rId4"/>
              </a:rPr>
              <a:t>https://bit.ly/2Yr81WU</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Requirements</a:t>
            </a:r>
            <a:endParaRPr b="1">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lang="en">
                <a:solidFill>
                  <a:schemeClr val="dk1"/>
                </a:solidFill>
                <a:latin typeface="Arial"/>
                <a:ea typeface="Arial"/>
                <a:cs typeface="Arial"/>
                <a:sym typeface="Arial"/>
              </a:rPr>
              <a:t>Pour le stockage, utiliser localstorage.</a:t>
            </a:r>
            <a:endParaRPr>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lang="en">
                <a:solidFill>
                  <a:schemeClr val="dk1"/>
                </a:solidFill>
                <a:latin typeface="Arial"/>
                <a:ea typeface="Arial"/>
                <a:cs typeface="Arial"/>
                <a:sym typeface="Arial"/>
              </a:rPr>
              <a:t>Le TP est à faire 16 h</a:t>
            </a:r>
            <a:endParaRPr>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lang="en">
                <a:solidFill>
                  <a:schemeClr val="dk1"/>
                </a:solidFill>
                <a:latin typeface="Arial"/>
                <a:ea typeface="Arial"/>
                <a:cs typeface="Arial"/>
                <a:sym typeface="Arial"/>
              </a:rPr>
              <a:t>Possibilité d'utiliser bootstrap</a:t>
            </a:r>
            <a:endParaRPr>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lang="en">
                <a:solidFill>
                  <a:schemeClr val="dk1"/>
                </a:solidFill>
                <a:latin typeface="Arial"/>
                <a:ea typeface="Arial"/>
                <a:cs typeface="Arial"/>
                <a:sym typeface="Arial"/>
              </a:rPr>
              <a:t>Le rendu final doit être un travail d'équipe</a:t>
            </a:r>
            <a:endParaRPr>
              <a:solidFill>
                <a:schemeClr val="dk1"/>
              </a:solidFill>
              <a:latin typeface="Arial"/>
              <a:ea typeface="Arial"/>
              <a:cs typeface="Arial"/>
              <a:sym typeface="Arial"/>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07" name="Shape 107"/>
        <p:cNvGrpSpPr/>
        <p:nvPr/>
      </p:nvGrpSpPr>
      <p:grpSpPr>
        <a:xfrm>
          <a:off x="0" y="0"/>
          <a:ext cx="0" cy="0"/>
          <a:chOff x="0" y="0"/>
          <a:chExt cx="0" cy="0"/>
        </a:xfrm>
      </p:grpSpPr>
      <p:sp>
        <p:nvSpPr>
          <p:cNvPr id="108" name="Google Shape;108;p18"/>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Syntaxe</a:t>
            </a:r>
            <a:endParaRPr sz="2400">
              <a:solidFill>
                <a:srgbClr val="E2001A"/>
              </a:solidFill>
              <a:latin typeface="Roboto"/>
              <a:ea typeface="Roboto"/>
              <a:cs typeface="Roboto"/>
              <a:sym typeface="Roboto"/>
            </a:endParaRPr>
          </a:p>
        </p:txBody>
      </p:sp>
      <p:sp>
        <p:nvSpPr>
          <p:cNvPr id="109" name="Google Shape;109;p1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0" name="Google Shape;110;p18"/>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111" name="Google Shape;111;p18"/>
          <p:cNvSpPr txBox="1"/>
          <p:nvPr>
            <p:ph idx="1" type="body"/>
          </p:nvPr>
        </p:nvSpPr>
        <p:spPr>
          <a:xfrm>
            <a:off x="548825" y="1660925"/>
            <a:ext cx="7125900" cy="33003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rgbClr val="000000"/>
              </a:buClr>
              <a:buSzPts val="1500"/>
              <a:buFont typeface="Roboto"/>
              <a:buChar char="▸"/>
            </a:pPr>
            <a:r>
              <a:rPr lang="en" sz="1500">
                <a:solidFill>
                  <a:srgbClr val="000000"/>
                </a:solidFill>
                <a:latin typeface="Roboto"/>
                <a:ea typeface="Roboto"/>
                <a:cs typeface="Roboto"/>
                <a:sym typeface="Roboto"/>
              </a:rPr>
              <a:t>Une instruction JS se termine toujours par un point virgule </a:t>
            </a:r>
            <a:r>
              <a:rPr lang="en" sz="1500">
                <a:solidFill>
                  <a:srgbClr val="E2001A"/>
                </a:solidFill>
                <a:latin typeface="Roboto"/>
                <a:ea typeface="Roboto"/>
                <a:cs typeface="Roboto"/>
                <a:sym typeface="Roboto"/>
              </a:rPr>
              <a:t>;</a:t>
            </a:r>
            <a:endParaRPr sz="1500">
              <a:solidFill>
                <a:srgbClr val="E2001A"/>
              </a:solidFill>
              <a:latin typeface="Roboto"/>
              <a:ea typeface="Roboto"/>
              <a:cs typeface="Roboto"/>
              <a:sym typeface="Roboto"/>
            </a:endParaRPr>
          </a:p>
          <a:p>
            <a:pPr indent="0" lvl="0" marL="914400" rtl="0" algn="l">
              <a:spcBef>
                <a:spcPts val="600"/>
              </a:spcBef>
              <a:spcAft>
                <a:spcPts val="0"/>
              </a:spcAft>
              <a:buNone/>
            </a:pPr>
            <a:r>
              <a:t/>
            </a:r>
            <a:endParaRPr sz="1500">
              <a:solidFill>
                <a:srgbClr val="FF0000"/>
              </a:solidFill>
              <a:latin typeface="Roboto"/>
              <a:ea typeface="Roboto"/>
              <a:cs typeface="Roboto"/>
              <a:sym typeface="Roboto"/>
            </a:endParaRPr>
          </a:p>
          <a:p>
            <a:pPr indent="-323850" lvl="0" marL="457200" rtl="0" algn="l">
              <a:spcBef>
                <a:spcPts val="600"/>
              </a:spcBef>
              <a:spcAft>
                <a:spcPts val="0"/>
              </a:spcAft>
              <a:buClr>
                <a:schemeClr val="dk1"/>
              </a:buClr>
              <a:buSzPts val="1500"/>
              <a:buFont typeface="Roboto"/>
              <a:buChar char="▸"/>
            </a:pPr>
            <a:r>
              <a:rPr lang="en" sz="1500">
                <a:solidFill>
                  <a:schemeClr val="dk1"/>
                </a:solidFill>
                <a:latin typeface="Roboto"/>
                <a:ea typeface="Roboto"/>
                <a:cs typeface="Roboto"/>
                <a:sym typeface="Roboto"/>
              </a:rPr>
              <a:t>Les déclarations de variables doivent êtres précises - Attention à la casse !</a:t>
            </a:r>
            <a:endParaRPr sz="1500">
              <a:solidFill>
                <a:schemeClr val="dk1"/>
              </a:solidFill>
              <a:latin typeface="Roboto"/>
              <a:ea typeface="Roboto"/>
              <a:cs typeface="Roboto"/>
              <a:sym typeface="Roboto"/>
            </a:endParaRPr>
          </a:p>
          <a:p>
            <a:pPr indent="-323850" lvl="1" marL="914400" rtl="0" algn="l">
              <a:spcBef>
                <a:spcPts val="0"/>
              </a:spcBef>
              <a:spcAft>
                <a:spcPts val="0"/>
              </a:spcAft>
              <a:buClr>
                <a:schemeClr val="dk1"/>
              </a:buClr>
              <a:buSzPts val="1500"/>
              <a:buFont typeface="Roboto"/>
              <a:buChar char="▹"/>
            </a:pPr>
            <a:r>
              <a:rPr lang="en" sz="1500">
                <a:solidFill>
                  <a:srgbClr val="E2001A"/>
                </a:solidFill>
                <a:latin typeface="Roboto"/>
                <a:ea typeface="Roboto"/>
                <a:cs typeface="Roboto"/>
                <a:sym typeface="Roboto"/>
              </a:rPr>
              <a:t>myVar </a:t>
            </a:r>
            <a:r>
              <a:rPr lang="en" sz="1500">
                <a:solidFill>
                  <a:srgbClr val="525C6B"/>
                </a:solidFill>
                <a:latin typeface="Roboto"/>
                <a:ea typeface="Roboto"/>
                <a:cs typeface="Roboto"/>
                <a:sym typeface="Roboto"/>
              </a:rPr>
              <a:t>et </a:t>
            </a:r>
            <a:r>
              <a:rPr lang="en" sz="1500">
                <a:solidFill>
                  <a:srgbClr val="E2001A"/>
                </a:solidFill>
                <a:latin typeface="Roboto"/>
                <a:ea typeface="Roboto"/>
                <a:cs typeface="Roboto"/>
                <a:sym typeface="Roboto"/>
              </a:rPr>
              <a:t>Myvar </a:t>
            </a:r>
            <a:r>
              <a:rPr lang="en" sz="1500">
                <a:solidFill>
                  <a:srgbClr val="525C6B"/>
                </a:solidFill>
                <a:latin typeface="Roboto"/>
                <a:ea typeface="Roboto"/>
                <a:cs typeface="Roboto"/>
                <a:sym typeface="Roboto"/>
              </a:rPr>
              <a:t>sont 2 variables différentes.</a:t>
            </a:r>
            <a:endParaRPr sz="1500">
              <a:solidFill>
                <a:srgbClr val="525C6B"/>
              </a:solidFill>
              <a:latin typeface="Roboto"/>
              <a:ea typeface="Roboto"/>
              <a:cs typeface="Roboto"/>
              <a:sym typeface="Roboto"/>
            </a:endParaRPr>
          </a:p>
          <a:p>
            <a:pPr indent="0" lvl="0" marL="914400" rtl="0" algn="l">
              <a:spcBef>
                <a:spcPts val="600"/>
              </a:spcBef>
              <a:spcAft>
                <a:spcPts val="0"/>
              </a:spcAft>
              <a:buNone/>
            </a:pPr>
            <a:r>
              <a:t/>
            </a:r>
            <a:endParaRPr sz="1500">
              <a:solidFill>
                <a:schemeClr val="dk1"/>
              </a:solidFill>
              <a:latin typeface="Roboto"/>
              <a:ea typeface="Roboto"/>
              <a:cs typeface="Roboto"/>
              <a:sym typeface="Roboto"/>
            </a:endParaRPr>
          </a:p>
          <a:p>
            <a:pPr indent="-323850" lvl="0" marL="457200" rtl="0" algn="l">
              <a:spcBef>
                <a:spcPts val="600"/>
              </a:spcBef>
              <a:spcAft>
                <a:spcPts val="0"/>
              </a:spcAft>
              <a:buClr>
                <a:schemeClr val="dk1"/>
              </a:buClr>
              <a:buSzPts val="1500"/>
              <a:buFont typeface="Roboto"/>
              <a:buChar char="▸"/>
            </a:pPr>
            <a:r>
              <a:rPr lang="en" sz="1500">
                <a:solidFill>
                  <a:schemeClr val="dk1"/>
                </a:solidFill>
                <a:latin typeface="Roboto"/>
                <a:ea typeface="Roboto"/>
                <a:cs typeface="Roboto"/>
                <a:sym typeface="Roboto"/>
              </a:rPr>
              <a:t>Les commentaires s’écrivent de deux façons :</a:t>
            </a:r>
            <a:endParaRPr sz="1500">
              <a:solidFill>
                <a:schemeClr val="dk1"/>
              </a:solidFill>
              <a:latin typeface="Roboto"/>
              <a:ea typeface="Roboto"/>
              <a:cs typeface="Roboto"/>
              <a:sym typeface="Roboto"/>
            </a:endParaRPr>
          </a:p>
          <a:p>
            <a:pPr indent="-323850" lvl="1" marL="914400" rtl="0" algn="l">
              <a:spcBef>
                <a:spcPts val="0"/>
              </a:spcBef>
              <a:spcAft>
                <a:spcPts val="0"/>
              </a:spcAft>
              <a:buClr>
                <a:schemeClr val="dk1"/>
              </a:buClr>
              <a:buSzPts val="1500"/>
              <a:buFont typeface="Roboto"/>
              <a:buChar char="▹"/>
            </a:pPr>
            <a:r>
              <a:rPr lang="en" sz="1500">
                <a:solidFill>
                  <a:srgbClr val="E2001A"/>
                </a:solidFill>
                <a:latin typeface="Roboto"/>
                <a:ea typeface="Roboto"/>
                <a:cs typeface="Roboto"/>
                <a:sym typeface="Roboto"/>
              </a:rPr>
              <a:t>//</a:t>
            </a:r>
            <a:r>
              <a:rPr lang="en" sz="1500">
                <a:solidFill>
                  <a:srgbClr val="525C6B"/>
                </a:solidFill>
                <a:latin typeface="Roboto"/>
                <a:ea typeface="Roboto"/>
                <a:cs typeface="Roboto"/>
                <a:sym typeface="Roboto"/>
              </a:rPr>
              <a:t> commentaires</a:t>
            </a:r>
            <a:endParaRPr sz="1500">
              <a:solidFill>
                <a:srgbClr val="525C6B"/>
              </a:solidFill>
              <a:latin typeface="Roboto"/>
              <a:ea typeface="Roboto"/>
              <a:cs typeface="Roboto"/>
              <a:sym typeface="Roboto"/>
            </a:endParaRPr>
          </a:p>
          <a:p>
            <a:pPr indent="-323850" lvl="1" marL="914400" rtl="0" algn="l">
              <a:spcBef>
                <a:spcPts val="0"/>
              </a:spcBef>
              <a:spcAft>
                <a:spcPts val="0"/>
              </a:spcAft>
              <a:buClr>
                <a:schemeClr val="dk1"/>
              </a:buClr>
              <a:buSzPts val="1500"/>
              <a:buFont typeface="Roboto"/>
              <a:buChar char="▹"/>
            </a:pPr>
            <a:r>
              <a:rPr lang="en" sz="1500">
                <a:solidFill>
                  <a:srgbClr val="E2001A"/>
                </a:solidFill>
                <a:latin typeface="Roboto"/>
                <a:ea typeface="Roboto"/>
                <a:cs typeface="Roboto"/>
                <a:sym typeface="Roboto"/>
              </a:rPr>
              <a:t>/*</a:t>
            </a:r>
            <a:r>
              <a:rPr lang="en" sz="1500">
                <a:solidFill>
                  <a:schemeClr val="dk1"/>
                </a:solidFill>
                <a:latin typeface="Roboto"/>
                <a:ea typeface="Roboto"/>
                <a:cs typeface="Roboto"/>
                <a:sym typeface="Roboto"/>
              </a:rPr>
              <a:t> </a:t>
            </a:r>
            <a:r>
              <a:rPr lang="en" sz="1500">
                <a:solidFill>
                  <a:srgbClr val="525C6B"/>
                </a:solidFill>
                <a:latin typeface="Roboto"/>
                <a:ea typeface="Roboto"/>
                <a:cs typeface="Roboto"/>
                <a:sym typeface="Roboto"/>
              </a:rPr>
              <a:t>commentaires</a:t>
            </a:r>
            <a:endParaRPr sz="1500">
              <a:solidFill>
                <a:srgbClr val="525C6B"/>
              </a:solidFill>
              <a:latin typeface="Roboto"/>
              <a:ea typeface="Roboto"/>
              <a:cs typeface="Roboto"/>
              <a:sym typeface="Roboto"/>
            </a:endParaRPr>
          </a:p>
          <a:p>
            <a:pPr indent="0" lvl="0" marL="914400" rtl="0" algn="l">
              <a:spcBef>
                <a:spcPts val="600"/>
              </a:spcBef>
              <a:spcAft>
                <a:spcPts val="0"/>
              </a:spcAft>
              <a:buNone/>
            </a:pPr>
            <a:r>
              <a:rPr lang="en" sz="1500">
                <a:solidFill>
                  <a:srgbClr val="525C6B"/>
                </a:solidFill>
                <a:latin typeface="Roboto"/>
                <a:ea typeface="Roboto"/>
                <a:cs typeface="Roboto"/>
                <a:sym typeface="Roboto"/>
              </a:rPr>
              <a:t>sur plusieurs</a:t>
            </a:r>
            <a:endParaRPr sz="1500">
              <a:solidFill>
                <a:srgbClr val="525C6B"/>
              </a:solidFill>
              <a:latin typeface="Roboto"/>
              <a:ea typeface="Roboto"/>
              <a:cs typeface="Roboto"/>
              <a:sym typeface="Roboto"/>
            </a:endParaRPr>
          </a:p>
          <a:p>
            <a:pPr indent="0" lvl="0" marL="914400" rtl="0" algn="l">
              <a:spcBef>
                <a:spcPts val="600"/>
              </a:spcBef>
              <a:spcAft>
                <a:spcPts val="0"/>
              </a:spcAft>
              <a:buNone/>
            </a:pPr>
            <a:r>
              <a:rPr lang="en" sz="1500">
                <a:solidFill>
                  <a:srgbClr val="525C6B"/>
                </a:solidFill>
                <a:latin typeface="Roboto"/>
                <a:ea typeface="Roboto"/>
                <a:cs typeface="Roboto"/>
                <a:sym typeface="Roboto"/>
              </a:rPr>
              <a:t>lignes</a:t>
            </a:r>
            <a:endParaRPr sz="1500">
              <a:solidFill>
                <a:srgbClr val="525C6B"/>
              </a:solidFill>
              <a:latin typeface="Roboto"/>
              <a:ea typeface="Roboto"/>
              <a:cs typeface="Roboto"/>
              <a:sym typeface="Roboto"/>
            </a:endParaRPr>
          </a:p>
          <a:p>
            <a:pPr indent="0" lvl="0" marL="914400" rtl="0" algn="l">
              <a:spcBef>
                <a:spcPts val="600"/>
              </a:spcBef>
              <a:spcAft>
                <a:spcPts val="0"/>
              </a:spcAft>
              <a:buNone/>
            </a:pPr>
            <a:r>
              <a:rPr lang="en" sz="1500">
                <a:solidFill>
                  <a:srgbClr val="E2001A"/>
                </a:solidFill>
                <a:latin typeface="Roboto"/>
                <a:ea typeface="Roboto"/>
                <a:cs typeface="Roboto"/>
                <a:sym typeface="Roboto"/>
              </a:rPr>
              <a:t>*/</a:t>
            </a:r>
            <a:endParaRPr sz="1500">
              <a:solidFill>
                <a:srgbClr val="E2001A"/>
              </a:solidFill>
              <a:latin typeface="Roboto"/>
              <a:ea typeface="Roboto"/>
              <a:cs typeface="Roboto"/>
              <a:sym typeface="Roboto"/>
            </a:endParaRPr>
          </a:p>
          <a:p>
            <a:pPr indent="0" lvl="0" marL="0" rtl="0" algn="l">
              <a:spcBef>
                <a:spcPts val="600"/>
              </a:spcBef>
              <a:spcAft>
                <a:spcPts val="0"/>
              </a:spcAft>
              <a:buNone/>
            </a:pPr>
            <a:r>
              <a:t/>
            </a:r>
            <a:endParaRPr sz="1500">
              <a:solidFill>
                <a:srgbClr val="FF0000"/>
              </a:solidFill>
              <a:latin typeface="Roboto"/>
              <a:ea typeface="Roboto"/>
              <a:cs typeface="Roboto"/>
              <a:sym typeface="Roboto"/>
            </a:endParaRPr>
          </a:p>
          <a:p>
            <a:pPr indent="0" lvl="0" marL="914400" rtl="0" algn="l">
              <a:spcBef>
                <a:spcPts val="600"/>
              </a:spcBef>
              <a:spcAft>
                <a:spcPts val="0"/>
              </a:spcAft>
              <a:buNone/>
            </a:pPr>
            <a:r>
              <a:t/>
            </a:r>
            <a:endParaRPr sz="1500">
              <a:solidFill>
                <a:srgbClr val="434343"/>
              </a:solidFill>
              <a:latin typeface="Roboto"/>
              <a:ea typeface="Roboto"/>
              <a:cs typeface="Roboto"/>
              <a:sym typeface="Roboto"/>
            </a:endParaRPr>
          </a:p>
          <a:p>
            <a:pPr indent="0" lvl="0" marL="0" rtl="0" algn="l">
              <a:spcBef>
                <a:spcPts val="6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15" name="Shape 115"/>
        <p:cNvGrpSpPr/>
        <p:nvPr/>
      </p:nvGrpSpPr>
      <p:grpSpPr>
        <a:xfrm>
          <a:off x="0" y="0"/>
          <a:ext cx="0" cy="0"/>
          <a:chOff x="0" y="0"/>
          <a:chExt cx="0" cy="0"/>
        </a:xfrm>
      </p:grpSpPr>
      <p:sp>
        <p:nvSpPr>
          <p:cNvPr id="116" name="Google Shape;116;p19"/>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Les variables (1/2)</a:t>
            </a:r>
            <a:endParaRPr sz="2400">
              <a:solidFill>
                <a:srgbClr val="E2001A"/>
              </a:solidFill>
              <a:latin typeface="Roboto"/>
              <a:ea typeface="Roboto"/>
              <a:cs typeface="Roboto"/>
              <a:sym typeface="Roboto"/>
            </a:endParaRPr>
          </a:p>
        </p:txBody>
      </p:sp>
      <p:sp>
        <p:nvSpPr>
          <p:cNvPr id="117" name="Google Shape;117;p1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8" name="Google Shape;118;p19"/>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119" name="Google Shape;119;p19"/>
          <p:cNvSpPr txBox="1"/>
          <p:nvPr>
            <p:ph idx="1" type="body"/>
          </p:nvPr>
        </p:nvSpPr>
        <p:spPr>
          <a:xfrm>
            <a:off x="548825" y="1413525"/>
            <a:ext cx="7125900" cy="35478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rgbClr val="000000"/>
              </a:buClr>
              <a:buSzPts val="1500"/>
              <a:buFont typeface="Roboto"/>
              <a:buChar char="▸"/>
            </a:pPr>
            <a:r>
              <a:rPr lang="en" sz="1500">
                <a:solidFill>
                  <a:srgbClr val="E2001A"/>
                </a:solidFill>
                <a:latin typeface="Roboto"/>
                <a:ea typeface="Roboto"/>
                <a:cs typeface="Roboto"/>
                <a:sym typeface="Roboto"/>
              </a:rPr>
              <a:t>Déclarer </a:t>
            </a:r>
            <a:r>
              <a:rPr lang="en" sz="1500">
                <a:solidFill>
                  <a:srgbClr val="000000"/>
                </a:solidFill>
                <a:latin typeface="Roboto"/>
                <a:ea typeface="Roboto"/>
                <a:cs typeface="Roboto"/>
                <a:sym typeface="Roboto"/>
              </a:rPr>
              <a:t>/</a:t>
            </a:r>
            <a:r>
              <a:rPr lang="en" sz="1500">
                <a:solidFill>
                  <a:srgbClr val="E2001A"/>
                </a:solidFill>
                <a:latin typeface="Roboto"/>
                <a:ea typeface="Roboto"/>
                <a:cs typeface="Roboto"/>
                <a:sym typeface="Roboto"/>
              </a:rPr>
              <a:t> Manipuler</a:t>
            </a:r>
            <a:r>
              <a:rPr lang="en" sz="1500">
                <a:solidFill>
                  <a:srgbClr val="000000"/>
                </a:solidFill>
                <a:latin typeface="Roboto"/>
                <a:ea typeface="Roboto"/>
                <a:cs typeface="Roboto"/>
                <a:sym typeface="Roboto"/>
              </a:rPr>
              <a:t> une variable</a:t>
            </a:r>
            <a:endParaRPr sz="1500">
              <a:solidFill>
                <a:srgbClr val="434343"/>
              </a:solidFill>
              <a:latin typeface="Roboto"/>
              <a:ea typeface="Roboto"/>
              <a:cs typeface="Roboto"/>
              <a:sym typeface="Roboto"/>
            </a:endParaRPr>
          </a:p>
          <a:p>
            <a:pPr indent="-323850" lvl="1" marL="914400" rtl="0" algn="l">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Mot clé </a:t>
            </a:r>
            <a:r>
              <a:rPr lang="en" sz="1500">
                <a:solidFill>
                  <a:srgbClr val="E2001A"/>
                </a:solidFill>
                <a:latin typeface="Roboto"/>
                <a:ea typeface="Roboto"/>
                <a:cs typeface="Roboto"/>
                <a:sym typeface="Roboto"/>
              </a:rPr>
              <a:t>var</a:t>
            </a:r>
            <a:r>
              <a:rPr lang="en" sz="1500">
                <a:solidFill>
                  <a:srgbClr val="E2001A"/>
                </a:solidFill>
                <a:latin typeface="Roboto"/>
                <a:ea typeface="Roboto"/>
                <a:cs typeface="Roboto"/>
                <a:sym typeface="Roboto"/>
              </a:rPr>
              <a:t> </a:t>
            </a:r>
            <a:r>
              <a:rPr lang="en" sz="1500">
                <a:solidFill>
                  <a:srgbClr val="434343"/>
                </a:solidFill>
                <a:latin typeface="Roboto"/>
                <a:ea typeface="Roboto"/>
                <a:cs typeface="Roboto"/>
                <a:sym typeface="Roboto"/>
              </a:rPr>
              <a:t>/ </a:t>
            </a:r>
            <a:r>
              <a:rPr lang="en" sz="1500">
                <a:solidFill>
                  <a:srgbClr val="E2001A"/>
                </a:solidFill>
                <a:latin typeface="Roboto"/>
                <a:ea typeface="Roboto"/>
                <a:cs typeface="Roboto"/>
                <a:sym typeface="Roboto"/>
              </a:rPr>
              <a:t>let</a:t>
            </a:r>
            <a:endParaRPr sz="1500">
              <a:solidFill>
                <a:srgbClr val="E2001A"/>
              </a:solidFill>
              <a:latin typeface="Roboto"/>
              <a:ea typeface="Roboto"/>
              <a:cs typeface="Roboto"/>
              <a:sym typeface="Roboto"/>
            </a:endParaRPr>
          </a:p>
          <a:p>
            <a:pPr indent="-323850" lvl="1" marL="914400" rtl="0" algn="l">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Déclarer une variable: </a:t>
            </a:r>
            <a:r>
              <a:rPr lang="en" sz="1500">
                <a:solidFill>
                  <a:srgbClr val="E2001A"/>
                </a:solidFill>
                <a:latin typeface="Roboto"/>
                <a:ea typeface="Roboto"/>
                <a:cs typeface="Roboto"/>
                <a:sym typeface="Roboto"/>
              </a:rPr>
              <a:t>let varName;</a:t>
            </a:r>
            <a:endParaRPr sz="1500">
              <a:solidFill>
                <a:srgbClr val="E2001A"/>
              </a:solidFill>
              <a:latin typeface="Roboto"/>
              <a:ea typeface="Roboto"/>
              <a:cs typeface="Roboto"/>
              <a:sym typeface="Roboto"/>
            </a:endParaRPr>
          </a:p>
          <a:p>
            <a:pPr indent="-323850" lvl="1" marL="914400" rtl="0" algn="l">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Initialiser une variable : </a:t>
            </a:r>
            <a:r>
              <a:rPr lang="en" sz="1500">
                <a:solidFill>
                  <a:srgbClr val="E2001A"/>
                </a:solidFill>
                <a:latin typeface="Roboto"/>
                <a:ea typeface="Roboto"/>
                <a:cs typeface="Roboto"/>
                <a:sym typeface="Roboto"/>
              </a:rPr>
              <a:t>varName = 1;</a:t>
            </a:r>
            <a:endParaRPr sz="1500">
              <a:solidFill>
                <a:srgbClr val="E2001A"/>
              </a:solidFill>
              <a:latin typeface="Roboto"/>
              <a:ea typeface="Roboto"/>
              <a:cs typeface="Roboto"/>
              <a:sym typeface="Roboto"/>
            </a:endParaRPr>
          </a:p>
          <a:p>
            <a:pPr indent="-323850" lvl="1" marL="914400" rtl="0" algn="l">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Additionner: </a:t>
            </a:r>
            <a:r>
              <a:rPr lang="en" sz="1500">
                <a:solidFill>
                  <a:srgbClr val="E2001A"/>
                </a:solidFill>
                <a:latin typeface="Roboto"/>
                <a:ea typeface="Roboto"/>
                <a:cs typeface="Roboto"/>
                <a:sym typeface="Roboto"/>
              </a:rPr>
              <a:t>varName = varName + 4; / varName += 5</a:t>
            </a:r>
            <a:endParaRPr sz="1500">
              <a:solidFill>
                <a:srgbClr val="E2001A"/>
              </a:solidFill>
              <a:latin typeface="Roboto"/>
              <a:ea typeface="Roboto"/>
              <a:cs typeface="Roboto"/>
              <a:sym typeface="Roboto"/>
            </a:endParaRPr>
          </a:p>
          <a:p>
            <a:pPr indent="-323850" lvl="1" marL="914400" rtl="0" algn="l">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Soustraire: </a:t>
            </a:r>
            <a:r>
              <a:rPr lang="en" sz="1500">
                <a:solidFill>
                  <a:srgbClr val="E2001A"/>
                </a:solidFill>
                <a:latin typeface="Roboto"/>
                <a:ea typeface="Roboto"/>
                <a:cs typeface="Roboto"/>
                <a:sym typeface="Roboto"/>
              </a:rPr>
              <a:t>varName = 6-1; / varName -=4</a:t>
            </a:r>
            <a:endParaRPr sz="1500">
              <a:solidFill>
                <a:srgbClr val="E2001A"/>
              </a:solidFill>
              <a:latin typeface="Roboto"/>
              <a:ea typeface="Roboto"/>
              <a:cs typeface="Roboto"/>
              <a:sym typeface="Roboto"/>
            </a:endParaRPr>
          </a:p>
          <a:p>
            <a:pPr indent="-323850" lvl="1" marL="914400" rtl="0" algn="l">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Multiplier / Diviser: </a:t>
            </a:r>
            <a:r>
              <a:rPr lang="en" sz="1500">
                <a:solidFill>
                  <a:srgbClr val="E2001A"/>
                </a:solidFill>
                <a:latin typeface="Roboto"/>
                <a:ea typeface="Roboto"/>
                <a:cs typeface="Roboto"/>
                <a:sym typeface="Roboto"/>
              </a:rPr>
              <a:t>varName = 6*5; / varName = 4/2;</a:t>
            </a:r>
            <a:endParaRPr sz="1500">
              <a:solidFill>
                <a:srgbClr val="E2001A"/>
              </a:solidFill>
              <a:latin typeface="Roboto"/>
              <a:ea typeface="Roboto"/>
              <a:cs typeface="Roboto"/>
              <a:sym typeface="Roboto"/>
            </a:endParaRPr>
          </a:p>
          <a:p>
            <a:pPr indent="-323850" lvl="1" marL="914400" rtl="0" algn="l">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Incrément / Décrément: </a:t>
            </a:r>
            <a:r>
              <a:rPr lang="en" sz="1500">
                <a:solidFill>
                  <a:srgbClr val="E2001A"/>
                </a:solidFill>
                <a:latin typeface="Roboto"/>
                <a:ea typeface="Roboto"/>
                <a:cs typeface="Roboto"/>
                <a:sym typeface="Roboto"/>
              </a:rPr>
              <a:t>varName++; / varName--;</a:t>
            </a:r>
            <a:endParaRPr sz="1500">
              <a:solidFill>
                <a:srgbClr val="E2001A"/>
              </a:solidFill>
              <a:latin typeface="Roboto"/>
              <a:ea typeface="Roboto"/>
              <a:cs typeface="Roboto"/>
              <a:sym typeface="Roboto"/>
            </a:endParaRPr>
          </a:p>
          <a:p>
            <a:pPr indent="0" lvl="0" marL="914400" rtl="0" algn="l">
              <a:spcBef>
                <a:spcPts val="600"/>
              </a:spcBef>
              <a:spcAft>
                <a:spcPts val="0"/>
              </a:spcAft>
              <a:buNone/>
            </a:pPr>
            <a:r>
              <a:t/>
            </a:r>
            <a:endParaRPr sz="1500">
              <a:solidFill>
                <a:srgbClr val="FF0000"/>
              </a:solidFill>
              <a:latin typeface="Roboto"/>
              <a:ea typeface="Roboto"/>
              <a:cs typeface="Roboto"/>
              <a:sym typeface="Roboto"/>
            </a:endParaRPr>
          </a:p>
          <a:p>
            <a:pPr indent="-323850" lvl="0" marL="457200" rtl="0" algn="l">
              <a:spcBef>
                <a:spcPts val="600"/>
              </a:spcBef>
              <a:spcAft>
                <a:spcPts val="0"/>
              </a:spcAft>
              <a:buClr>
                <a:srgbClr val="000000"/>
              </a:buClr>
              <a:buSzPts val="1500"/>
              <a:buFont typeface="Roboto"/>
              <a:buChar char="▸"/>
            </a:pPr>
            <a:r>
              <a:rPr lang="en" sz="1500">
                <a:solidFill>
                  <a:srgbClr val="000000"/>
                </a:solidFill>
                <a:latin typeface="Roboto"/>
                <a:ea typeface="Roboto"/>
                <a:cs typeface="Roboto"/>
                <a:sym typeface="Roboto"/>
              </a:rPr>
              <a:t>Les constantes:</a:t>
            </a:r>
            <a:endParaRPr sz="1500">
              <a:solidFill>
                <a:srgbClr val="000000"/>
              </a:solidFill>
              <a:latin typeface="Roboto"/>
              <a:ea typeface="Roboto"/>
              <a:cs typeface="Roboto"/>
              <a:sym typeface="Roboto"/>
            </a:endParaRPr>
          </a:p>
          <a:p>
            <a:pPr indent="-323850" lvl="1" marL="914400" rtl="0" algn="l">
              <a:spcBef>
                <a:spcPts val="0"/>
              </a:spcBef>
              <a:spcAft>
                <a:spcPts val="0"/>
              </a:spcAft>
              <a:buClr>
                <a:srgbClr val="000000"/>
              </a:buClr>
              <a:buSzPts val="1500"/>
              <a:buFont typeface="Roboto"/>
              <a:buChar char="▹"/>
            </a:pPr>
            <a:r>
              <a:rPr lang="en" sz="1500">
                <a:solidFill>
                  <a:srgbClr val="434343"/>
                </a:solidFill>
                <a:latin typeface="Roboto"/>
                <a:ea typeface="Roboto"/>
                <a:cs typeface="Roboto"/>
                <a:sym typeface="Roboto"/>
              </a:rPr>
              <a:t>Variables </a:t>
            </a:r>
            <a:r>
              <a:rPr lang="en" sz="1500">
                <a:solidFill>
                  <a:srgbClr val="E2001A"/>
                </a:solidFill>
                <a:latin typeface="Roboto"/>
                <a:ea typeface="Roboto"/>
                <a:cs typeface="Roboto"/>
                <a:sym typeface="Roboto"/>
              </a:rPr>
              <a:t>non modifiables</a:t>
            </a:r>
            <a:endParaRPr sz="1500">
              <a:solidFill>
                <a:srgbClr val="E2001A"/>
              </a:solidFill>
              <a:latin typeface="Roboto"/>
              <a:ea typeface="Roboto"/>
              <a:cs typeface="Roboto"/>
              <a:sym typeface="Roboto"/>
            </a:endParaRPr>
          </a:p>
          <a:p>
            <a:pPr indent="-323850" lvl="1" marL="914400" rtl="0" algn="l">
              <a:spcBef>
                <a:spcPts val="0"/>
              </a:spcBef>
              <a:spcAft>
                <a:spcPts val="0"/>
              </a:spcAft>
              <a:buClr>
                <a:srgbClr val="000000"/>
              </a:buClr>
              <a:buSzPts val="1500"/>
              <a:buFont typeface="Roboto"/>
              <a:buChar char="▹"/>
            </a:pPr>
            <a:r>
              <a:rPr lang="en" sz="1500">
                <a:solidFill>
                  <a:srgbClr val="434343"/>
                </a:solidFill>
                <a:latin typeface="Roboto"/>
                <a:ea typeface="Roboto"/>
                <a:cs typeface="Roboto"/>
                <a:sym typeface="Roboto"/>
              </a:rPr>
              <a:t>Mot clé </a:t>
            </a:r>
            <a:r>
              <a:rPr lang="en" sz="1500">
                <a:solidFill>
                  <a:srgbClr val="E2001A"/>
                </a:solidFill>
                <a:latin typeface="Roboto"/>
                <a:ea typeface="Roboto"/>
                <a:cs typeface="Roboto"/>
                <a:sym typeface="Roboto"/>
              </a:rPr>
              <a:t>const</a:t>
            </a:r>
            <a:endParaRPr sz="1500">
              <a:solidFill>
                <a:srgbClr val="E2001A"/>
              </a:solidFill>
              <a:latin typeface="Roboto"/>
              <a:ea typeface="Roboto"/>
              <a:cs typeface="Roboto"/>
              <a:sym typeface="Roboto"/>
            </a:endParaRPr>
          </a:p>
          <a:p>
            <a:pPr indent="-323850" lvl="1" marL="914400" rtl="0" algn="l">
              <a:spcBef>
                <a:spcPts val="0"/>
              </a:spcBef>
              <a:spcAft>
                <a:spcPts val="0"/>
              </a:spcAft>
              <a:buClr>
                <a:srgbClr val="000000"/>
              </a:buClr>
              <a:buSzPts val="1500"/>
              <a:buFont typeface="Roboto"/>
              <a:buChar char="▹"/>
            </a:pPr>
            <a:r>
              <a:rPr lang="en" sz="1500">
                <a:solidFill>
                  <a:srgbClr val="434343"/>
                </a:solidFill>
                <a:latin typeface="Roboto"/>
                <a:ea typeface="Roboto"/>
                <a:cs typeface="Roboto"/>
                <a:sym typeface="Roboto"/>
              </a:rPr>
              <a:t>Déclarer une constante: </a:t>
            </a:r>
            <a:r>
              <a:rPr lang="en" sz="1500">
                <a:solidFill>
                  <a:srgbClr val="E2001A"/>
                </a:solidFill>
                <a:latin typeface="Roboto"/>
                <a:ea typeface="Roboto"/>
                <a:cs typeface="Roboto"/>
                <a:sym typeface="Roboto"/>
              </a:rPr>
              <a:t>const varName = 0;</a:t>
            </a:r>
            <a:endParaRPr sz="1500">
              <a:solidFill>
                <a:srgbClr val="E2001A"/>
              </a:solidFill>
              <a:latin typeface="Roboto"/>
              <a:ea typeface="Roboto"/>
              <a:cs typeface="Roboto"/>
              <a:sym typeface="Roboto"/>
            </a:endParaRPr>
          </a:p>
          <a:p>
            <a:pPr indent="0" lvl="0" marL="0" rtl="0" algn="l">
              <a:spcBef>
                <a:spcPts val="600"/>
              </a:spcBef>
              <a:spcAft>
                <a:spcPts val="0"/>
              </a:spcAft>
              <a:buNone/>
            </a:pPr>
            <a:r>
              <a:t/>
            </a:r>
            <a:endParaRPr sz="1500">
              <a:solidFill>
                <a:srgbClr val="FF0000"/>
              </a:solidFill>
              <a:latin typeface="Roboto"/>
              <a:ea typeface="Roboto"/>
              <a:cs typeface="Roboto"/>
              <a:sym typeface="Roboto"/>
            </a:endParaRPr>
          </a:p>
          <a:p>
            <a:pPr indent="0" lvl="0" marL="914400" rtl="0" algn="l">
              <a:spcBef>
                <a:spcPts val="600"/>
              </a:spcBef>
              <a:spcAft>
                <a:spcPts val="0"/>
              </a:spcAft>
              <a:buNone/>
            </a:pPr>
            <a:r>
              <a:t/>
            </a:r>
            <a:endParaRPr sz="1500">
              <a:solidFill>
                <a:srgbClr val="434343"/>
              </a:solidFill>
              <a:latin typeface="Roboto"/>
              <a:ea typeface="Roboto"/>
              <a:cs typeface="Roboto"/>
              <a:sym typeface="Roboto"/>
            </a:endParaRPr>
          </a:p>
          <a:p>
            <a:pPr indent="0" lvl="0" marL="0" rtl="0" algn="l">
              <a:spcBef>
                <a:spcPts val="6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23" name="Shape 123"/>
        <p:cNvGrpSpPr/>
        <p:nvPr/>
      </p:nvGrpSpPr>
      <p:grpSpPr>
        <a:xfrm>
          <a:off x="0" y="0"/>
          <a:ext cx="0" cy="0"/>
          <a:chOff x="0" y="0"/>
          <a:chExt cx="0" cy="0"/>
        </a:xfrm>
      </p:grpSpPr>
      <p:sp>
        <p:nvSpPr>
          <p:cNvPr id="124" name="Google Shape;124;p20"/>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Les types de variable</a:t>
            </a:r>
            <a:endParaRPr sz="2400">
              <a:solidFill>
                <a:srgbClr val="E2001A"/>
              </a:solidFill>
              <a:latin typeface="Roboto"/>
              <a:ea typeface="Roboto"/>
              <a:cs typeface="Roboto"/>
              <a:sym typeface="Roboto"/>
            </a:endParaRPr>
          </a:p>
        </p:txBody>
      </p:sp>
      <p:sp>
        <p:nvSpPr>
          <p:cNvPr id="125" name="Google Shape;125;p2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6" name="Google Shape;126;p20"/>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127" name="Google Shape;127;p20"/>
          <p:cNvSpPr txBox="1"/>
          <p:nvPr>
            <p:ph idx="1" type="body"/>
          </p:nvPr>
        </p:nvSpPr>
        <p:spPr>
          <a:xfrm>
            <a:off x="548825" y="1287725"/>
            <a:ext cx="7125900" cy="11316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rgbClr val="000000"/>
              </a:buClr>
              <a:buSzPts val="1500"/>
              <a:buFont typeface="Roboto"/>
              <a:buChar char="▸"/>
            </a:pPr>
            <a:r>
              <a:rPr lang="en" sz="1500">
                <a:solidFill>
                  <a:srgbClr val="000000"/>
                </a:solidFill>
                <a:latin typeface="Roboto"/>
                <a:ea typeface="Roboto"/>
                <a:cs typeface="Roboto"/>
                <a:sym typeface="Roboto"/>
              </a:rPr>
              <a:t>On dit que JavaScript à un </a:t>
            </a:r>
            <a:r>
              <a:rPr lang="en" sz="1500">
                <a:solidFill>
                  <a:srgbClr val="E2001A"/>
                </a:solidFill>
                <a:latin typeface="Roboto"/>
                <a:ea typeface="Roboto"/>
                <a:cs typeface="Roboto"/>
                <a:sym typeface="Roboto"/>
              </a:rPr>
              <a:t>typage faible</a:t>
            </a:r>
            <a:endParaRPr sz="1500">
              <a:solidFill>
                <a:schemeClr val="dk1"/>
              </a:solidFill>
              <a:latin typeface="Roboto"/>
              <a:ea typeface="Roboto"/>
              <a:cs typeface="Roboto"/>
              <a:sym typeface="Roboto"/>
            </a:endParaRPr>
          </a:p>
          <a:p>
            <a:pPr indent="0" lvl="0" marL="457200" rtl="0" algn="l">
              <a:spcBef>
                <a:spcPts val="600"/>
              </a:spcBef>
              <a:spcAft>
                <a:spcPts val="0"/>
              </a:spcAft>
              <a:buNone/>
            </a:pPr>
            <a:r>
              <a:t/>
            </a:r>
            <a:endParaRPr sz="1500">
              <a:solidFill>
                <a:schemeClr val="dk1"/>
              </a:solidFill>
              <a:latin typeface="Roboto"/>
              <a:ea typeface="Roboto"/>
              <a:cs typeface="Roboto"/>
              <a:sym typeface="Roboto"/>
            </a:endParaRPr>
          </a:p>
          <a:p>
            <a:pPr indent="-323850" lvl="0" marL="457200" rtl="0" algn="l">
              <a:spcBef>
                <a:spcPts val="600"/>
              </a:spcBef>
              <a:spcAft>
                <a:spcPts val="0"/>
              </a:spcAft>
              <a:buClr>
                <a:schemeClr val="dk1"/>
              </a:buClr>
              <a:buSzPts val="1500"/>
              <a:buFont typeface="Roboto"/>
              <a:buChar char="▸"/>
            </a:pPr>
            <a:r>
              <a:rPr lang="en" sz="1500">
                <a:solidFill>
                  <a:schemeClr val="dk1"/>
                </a:solidFill>
                <a:latin typeface="Roboto"/>
                <a:ea typeface="Roboto"/>
                <a:cs typeface="Roboto"/>
                <a:sym typeface="Roboto"/>
              </a:rPr>
              <a:t>Il existe </a:t>
            </a:r>
            <a:r>
              <a:rPr lang="en" sz="1500">
                <a:solidFill>
                  <a:srgbClr val="E2001A"/>
                </a:solidFill>
                <a:latin typeface="Roboto"/>
                <a:ea typeface="Roboto"/>
                <a:cs typeface="Roboto"/>
                <a:sym typeface="Roboto"/>
              </a:rPr>
              <a:t>7 types primitifs</a:t>
            </a:r>
            <a:r>
              <a:rPr lang="en" sz="1500">
                <a:solidFill>
                  <a:schemeClr val="dk1"/>
                </a:solidFill>
                <a:latin typeface="Roboto"/>
                <a:ea typeface="Roboto"/>
                <a:cs typeface="Roboto"/>
                <a:sym typeface="Roboto"/>
              </a:rPr>
              <a:t> en JavaScript :</a:t>
            </a:r>
            <a:endParaRPr sz="1500">
              <a:solidFill>
                <a:schemeClr val="dk1"/>
              </a:solidFill>
              <a:latin typeface="Roboto"/>
              <a:ea typeface="Roboto"/>
              <a:cs typeface="Roboto"/>
              <a:sym typeface="Roboto"/>
            </a:endParaRPr>
          </a:p>
          <a:p>
            <a:pPr indent="0" lvl="0" marL="0" rtl="0" algn="l">
              <a:spcBef>
                <a:spcPts val="600"/>
              </a:spcBef>
              <a:spcAft>
                <a:spcPts val="0"/>
              </a:spcAft>
              <a:buNone/>
            </a:pPr>
            <a:r>
              <a:t/>
            </a:r>
            <a:endParaRPr sz="1500">
              <a:solidFill>
                <a:srgbClr val="E2001A"/>
              </a:solidFill>
              <a:latin typeface="Roboto"/>
              <a:ea typeface="Roboto"/>
              <a:cs typeface="Roboto"/>
              <a:sym typeface="Roboto"/>
            </a:endParaRPr>
          </a:p>
          <a:p>
            <a:pPr indent="0" lvl="0" marL="0" rtl="0" algn="l">
              <a:spcBef>
                <a:spcPts val="600"/>
              </a:spcBef>
              <a:spcAft>
                <a:spcPts val="0"/>
              </a:spcAft>
              <a:buNone/>
            </a:pPr>
            <a:r>
              <a:t/>
            </a:r>
            <a:endParaRPr sz="1500">
              <a:solidFill>
                <a:srgbClr val="FF0000"/>
              </a:solidFill>
              <a:latin typeface="Roboto"/>
              <a:ea typeface="Roboto"/>
              <a:cs typeface="Roboto"/>
              <a:sym typeface="Roboto"/>
            </a:endParaRPr>
          </a:p>
          <a:p>
            <a:pPr indent="0" lvl="0" marL="914400" rtl="0" algn="l">
              <a:spcBef>
                <a:spcPts val="600"/>
              </a:spcBef>
              <a:spcAft>
                <a:spcPts val="0"/>
              </a:spcAft>
              <a:buNone/>
            </a:pPr>
            <a:r>
              <a:t/>
            </a:r>
            <a:endParaRPr sz="1500">
              <a:solidFill>
                <a:srgbClr val="434343"/>
              </a:solidFill>
              <a:latin typeface="Roboto"/>
              <a:ea typeface="Roboto"/>
              <a:cs typeface="Roboto"/>
              <a:sym typeface="Roboto"/>
            </a:endParaRPr>
          </a:p>
          <a:p>
            <a:pPr indent="0" lvl="0" marL="0" rtl="0" algn="l">
              <a:spcBef>
                <a:spcPts val="600"/>
              </a:spcBef>
              <a:spcAft>
                <a:spcPts val="0"/>
              </a:spcAft>
              <a:buNone/>
            </a:pPr>
            <a:r>
              <a:t/>
            </a:r>
            <a:endParaRPr/>
          </a:p>
        </p:txBody>
      </p:sp>
      <p:graphicFrame>
        <p:nvGraphicFramePr>
          <p:cNvPr id="128" name="Google Shape;128;p20"/>
          <p:cNvGraphicFramePr/>
          <p:nvPr/>
        </p:nvGraphicFramePr>
        <p:xfrm>
          <a:off x="1119125" y="2419325"/>
          <a:ext cx="3000000" cy="3000000"/>
        </p:xfrm>
        <a:graphic>
          <a:graphicData uri="http://schemas.openxmlformats.org/drawingml/2006/table">
            <a:tbl>
              <a:tblPr>
                <a:noFill/>
                <a:tableStyleId>{37290672-3F91-4CEB-9F74-6A4E299A33DF}</a:tableStyleId>
              </a:tblPr>
              <a:tblGrid>
                <a:gridCol w="1876300"/>
                <a:gridCol w="4109000"/>
              </a:tblGrid>
              <a:tr h="118550">
                <a:tc>
                  <a:txBody>
                    <a:bodyPr/>
                    <a:lstStyle/>
                    <a:p>
                      <a:pPr indent="0" lvl="0" marL="0" rtl="0" algn="ctr">
                        <a:lnSpc>
                          <a:spcPct val="115000"/>
                        </a:lnSpc>
                        <a:spcBef>
                          <a:spcPts val="0"/>
                        </a:spcBef>
                        <a:spcAft>
                          <a:spcPts val="0"/>
                        </a:spcAft>
                        <a:buNone/>
                      </a:pPr>
                      <a:r>
                        <a:rPr lang="en" sz="1100"/>
                        <a:t>String</a:t>
                      </a:r>
                      <a:endParaRPr sz="1100"/>
                    </a:p>
                  </a:txBody>
                  <a:tcPr marT="91425" marB="91425" marR="91425" marL="91425">
                    <a:solidFill>
                      <a:srgbClr val="F3F3F3"/>
                    </a:solidFill>
                  </a:tcPr>
                </a:tc>
                <a:tc>
                  <a:txBody>
                    <a:bodyPr/>
                    <a:lstStyle/>
                    <a:p>
                      <a:pPr indent="0" lvl="0" marL="0" rtl="0" algn="ctr">
                        <a:lnSpc>
                          <a:spcPct val="115000"/>
                        </a:lnSpc>
                        <a:spcBef>
                          <a:spcPts val="0"/>
                        </a:spcBef>
                        <a:spcAft>
                          <a:spcPts val="0"/>
                        </a:spcAft>
                        <a:buNone/>
                      </a:pPr>
                      <a:r>
                        <a:rPr lang="en" sz="1100">
                          <a:solidFill>
                            <a:srgbClr val="E2001A"/>
                          </a:solidFill>
                        </a:rPr>
                        <a:t>let ville = "Toulouse";</a:t>
                      </a:r>
                      <a:endParaRPr sz="1100">
                        <a:solidFill>
                          <a:srgbClr val="E2001A"/>
                        </a:solidFill>
                      </a:endParaRPr>
                    </a:p>
                  </a:txBody>
                  <a:tcPr marT="91425" marB="91425" marR="91425" marL="91425">
                    <a:solidFill>
                      <a:srgbClr val="F3F3F3"/>
                    </a:solidFill>
                  </a:tcPr>
                </a:tc>
              </a:tr>
              <a:tr h="231675">
                <a:tc>
                  <a:txBody>
                    <a:bodyPr/>
                    <a:lstStyle/>
                    <a:p>
                      <a:pPr indent="0" lvl="0" marL="0" rtl="0" algn="ctr">
                        <a:lnSpc>
                          <a:spcPct val="115000"/>
                        </a:lnSpc>
                        <a:spcBef>
                          <a:spcPts val="0"/>
                        </a:spcBef>
                        <a:spcAft>
                          <a:spcPts val="0"/>
                        </a:spcAft>
                        <a:buNone/>
                      </a:pPr>
                      <a:r>
                        <a:rPr lang="en" sz="1100"/>
                        <a:t>Number</a:t>
                      </a:r>
                      <a:endParaRPr sz="1100"/>
                    </a:p>
                  </a:txBody>
                  <a:tcPr marT="91425" marB="91425" marR="91425" marL="91425">
                    <a:solidFill>
                      <a:srgbClr val="000000">
                        <a:alpha val="7310"/>
                      </a:srgbClr>
                    </a:solidFill>
                  </a:tcPr>
                </a:tc>
                <a:tc>
                  <a:txBody>
                    <a:bodyPr/>
                    <a:lstStyle/>
                    <a:p>
                      <a:pPr indent="0" lvl="0" marL="0" rtl="0" algn="ctr">
                        <a:lnSpc>
                          <a:spcPct val="115000"/>
                        </a:lnSpc>
                        <a:spcBef>
                          <a:spcPts val="0"/>
                        </a:spcBef>
                        <a:spcAft>
                          <a:spcPts val="0"/>
                        </a:spcAft>
                        <a:buNone/>
                      </a:pPr>
                      <a:r>
                        <a:rPr lang="en" sz="1100">
                          <a:solidFill>
                            <a:srgbClr val="E2001A"/>
                          </a:solidFill>
                        </a:rPr>
                        <a:t>let prix = 55;</a:t>
                      </a:r>
                      <a:endParaRPr sz="1100">
                        <a:solidFill>
                          <a:srgbClr val="E2001A"/>
                        </a:solidFill>
                      </a:endParaRPr>
                    </a:p>
                  </a:txBody>
                  <a:tcPr marT="91425" marB="91425" marR="91425" marL="91425">
                    <a:solidFill>
                      <a:srgbClr val="000000">
                        <a:alpha val="7310"/>
                      </a:srgbClr>
                    </a:solidFill>
                  </a:tcPr>
                </a:tc>
              </a:tr>
              <a:tr h="381000">
                <a:tc>
                  <a:txBody>
                    <a:bodyPr/>
                    <a:lstStyle/>
                    <a:p>
                      <a:pPr indent="0" lvl="0" marL="0" rtl="0" algn="ctr">
                        <a:lnSpc>
                          <a:spcPct val="115000"/>
                        </a:lnSpc>
                        <a:spcBef>
                          <a:spcPts val="0"/>
                        </a:spcBef>
                        <a:spcAft>
                          <a:spcPts val="0"/>
                        </a:spcAft>
                        <a:buNone/>
                      </a:pPr>
                      <a:r>
                        <a:rPr lang="en" sz="1100"/>
                        <a:t>Boolean</a:t>
                      </a:r>
                      <a:endParaRPr sz="1100"/>
                    </a:p>
                  </a:txBody>
                  <a:tcPr marT="91425" marB="91425" marR="91425" marL="91425">
                    <a:solidFill>
                      <a:srgbClr val="000000">
                        <a:alpha val="7310"/>
                      </a:srgbClr>
                    </a:solidFill>
                  </a:tcPr>
                </a:tc>
                <a:tc>
                  <a:txBody>
                    <a:bodyPr/>
                    <a:lstStyle/>
                    <a:p>
                      <a:pPr indent="0" lvl="0" marL="0" rtl="0" algn="ctr">
                        <a:lnSpc>
                          <a:spcPct val="115000"/>
                        </a:lnSpc>
                        <a:spcBef>
                          <a:spcPts val="0"/>
                        </a:spcBef>
                        <a:spcAft>
                          <a:spcPts val="0"/>
                        </a:spcAft>
                        <a:buNone/>
                      </a:pPr>
                      <a:r>
                        <a:rPr lang="en" sz="1100">
                          <a:solidFill>
                            <a:srgbClr val="E2001A"/>
                          </a:solidFill>
                        </a:rPr>
                        <a:t>let existe = true; / let existe = false;</a:t>
                      </a:r>
                      <a:endParaRPr sz="1100">
                        <a:solidFill>
                          <a:srgbClr val="E2001A"/>
                        </a:solidFill>
                      </a:endParaRPr>
                    </a:p>
                  </a:txBody>
                  <a:tcPr marT="91425" marB="91425" marR="91425" marL="91425">
                    <a:solidFill>
                      <a:srgbClr val="000000">
                        <a:alpha val="7310"/>
                      </a:srgbClr>
                    </a:solidFill>
                  </a:tcPr>
                </a:tc>
              </a:tr>
              <a:tr h="381000">
                <a:tc>
                  <a:txBody>
                    <a:bodyPr/>
                    <a:lstStyle/>
                    <a:p>
                      <a:pPr indent="0" lvl="0" marL="0" rtl="0" algn="ctr">
                        <a:lnSpc>
                          <a:spcPct val="115000"/>
                        </a:lnSpc>
                        <a:spcBef>
                          <a:spcPts val="0"/>
                        </a:spcBef>
                        <a:spcAft>
                          <a:spcPts val="0"/>
                        </a:spcAft>
                        <a:buNone/>
                      </a:pPr>
                      <a:r>
                        <a:rPr lang="en" sz="1100"/>
                        <a:t>Null</a:t>
                      </a:r>
                      <a:endParaRPr sz="1100"/>
                    </a:p>
                  </a:txBody>
                  <a:tcPr marT="91425" marB="91425" marR="91425" marL="91425">
                    <a:solidFill>
                      <a:srgbClr val="000000">
                        <a:alpha val="7310"/>
                      </a:srgbClr>
                    </a:solidFill>
                  </a:tcPr>
                </a:tc>
                <a:tc>
                  <a:txBody>
                    <a:bodyPr/>
                    <a:lstStyle/>
                    <a:p>
                      <a:pPr indent="0" lvl="0" marL="0" rtl="0" algn="ctr">
                        <a:lnSpc>
                          <a:spcPct val="115000"/>
                        </a:lnSpc>
                        <a:spcBef>
                          <a:spcPts val="0"/>
                        </a:spcBef>
                        <a:spcAft>
                          <a:spcPts val="0"/>
                        </a:spcAft>
                        <a:buNone/>
                      </a:pPr>
                      <a:r>
                        <a:rPr lang="en" sz="1100">
                          <a:solidFill>
                            <a:srgbClr val="E2001A"/>
                          </a:solidFill>
                        </a:rPr>
                        <a:t>let varNull = null;</a:t>
                      </a:r>
                      <a:endParaRPr sz="1100">
                        <a:solidFill>
                          <a:srgbClr val="E2001A"/>
                        </a:solidFill>
                      </a:endParaRPr>
                    </a:p>
                  </a:txBody>
                  <a:tcPr marT="91425" marB="91425" marR="91425" marL="91425">
                    <a:solidFill>
                      <a:srgbClr val="000000">
                        <a:alpha val="7310"/>
                      </a:srgbClr>
                    </a:solidFill>
                  </a:tcPr>
                </a:tc>
              </a:tr>
              <a:tr h="381000">
                <a:tc>
                  <a:txBody>
                    <a:bodyPr/>
                    <a:lstStyle/>
                    <a:p>
                      <a:pPr indent="0" lvl="0" marL="0" rtl="0" algn="ctr">
                        <a:lnSpc>
                          <a:spcPct val="115000"/>
                        </a:lnSpc>
                        <a:spcBef>
                          <a:spcPts val="0"/>
                        </a:spcBef>
                        <a:spcAft>
                          <a:spcPts val="0"/>
                        </a:spcAft>
                        <a:buNone/>
                      </a:pPr>
                      <a:r>
                        <a:rPr lang="en" sz="1100"/>
                        <a:t>Undefined</a:t>
                      </a:r>
                      <a:endParaRPr sz="1100"/>
                    </a:p>
                  </a:txBody>
                  <a:tcPr marT="91425" marB="91425" marR="91425" marL="91425">
                    <a:solidFill>
                      <a:srgbClr val="000000">
                        <a:alpha val="7310"/>
                      </a:srgbClr>
                    </a:solidFill>
                  </a:tcPr>
                </a:tc>
                <a:tc>
                  <a:txBody>
                    <a:bodyPr/>
                    <a:lstStyle/>
                    <a:p>
                      <a:pPr indent="0" lvl="0" marL="0" rtl="0" algn="ctr">
                        <a:lnSpc>
                          <a:spcPct val="115000"/>
                        </a:lnSpc>
                        <a:spcBef>
                          <a:spcPts val="0"/>
                        </a:spcBef>
                        <a:spcAft>
                          <a:spcPts val="0"/>
                        </a:spcAft>
                        <a:buNone/>
                      </a:pPr>
                      <a:r>
                        <a:rPr lang="en" sz="1100">
                          <a:solidFill>
                            <a:srgbClr val="E2001A"/>
                          </a:solidFill>
                        </a:rPr>
                        <a:t>let ville;</a:t>
                      </a:r>
                      <a:endParaRPr sz="1100">
                        <a:solidFill>
                          <a:srgbClr val="E2001A"/>
                        </a:solidFill>
                      </a:endParaRPr>
                    </a:p>
                  </a:txBody>
                  <a:tcPr marT="91425" marB="91425" marR="91425" marL="91425">
                    <a:solidFill>
                      <a:srgbClr val="000000">
                        <a:alpha val="7310"/>
                      </a:srgbClr>
                    </a:solidFill>
                  </a:tcPr>
                </a:tc>
              </a:tr>
              <a:tr h="381000">
                <a:tc>
                  <a:txBody>
                    <a:bodyPr/>
                    <a:lstStyle/>
                    <a:p>
                      <a:pPr indent="0" lvl="0" marL="0" rtl="0" algn="ctr">
                        <a:lnSpc>
                          <a:spcPct val="115000"/>
                        </a:lnSpc>
                        <a:spcBef>
                          <a:spcPts val="0"/>
                        </a:spcBef>
                        <a:spcAft>
                          <a:spcPts val="0"/>
                        </a:spcAft>
                        <a:buNone/>
                      </a:pPr>
                      <a:r>
                        <a:rPr lang="en" sz="1100"/>
                        <a:t>Object</a:t>
                      </a:r>
                      <a:endParaRPr sz="1100"/>
                    </a:p>
                  </a:txBody>
                  <a:tcPr marT="91425" marB="91425" marR="91425" marL="91425">
                    <a:solidFill>
                      <a:srgbClr val="000000">
                        <a:alpha val="7310"/>
                      </a:srgbClr>
                    </a:solidFill>
                  </a:tcPr>
                </a:tc>
                <a:tc>
                  <a:txBody>
                    <a:bodyPr/>
                    <a:lstStyle/>
                    <a:p>
                      <a:pPr indent="0" lvl="0" marL="0" rtl="0" algn="ctr">
                        <a:lnSpc>
                          <a:spcPct val="115000"/>
                        </a:lnSpc>
                        <a:spcBef>
                          <a:spcPts val="0"/>
                        </a:spcBef>
                        <a:spcAft>
                          <a:spcPts val="0"/>
                        </a:spcAft>
                        <a:buNone/>
                      </a:pPr>
                      <a:r>
                        <a:rPr lang="en" sz="1100">
                          <a:solidFill>
                            <a:srgbClr val="E2001A"/>
                          </a:solidFill>
                        </a:rPr>
                        <a:t>let ville = { nom: "Toulouse", cp:"31100" }</a:t>
                      </a:r>
                      <a:endParaRPr sz="1100">
                        <a:solidFill>
                          <a:srgbClr val="E2001A"/>
                        </a:solidFill>
                      </a:endParaRPr>
                    </a:p>
                  </a:txBody>
                  <a:tcPr marT="91425" marB="91425" marR="91425" marL="91425">
                    <a:solidFill>
                      <a:srgbClr val="000000">
                        <a:alpha val="7310"/>
                      </a:srgbClr>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32" name="Shape 132"/>
        <p:cNvGrpSpPr/>
        <p:nvPr/>
      </p:nvGrpSpPr>
      <p:grpSpPr>
        <a:xfrm>
          <a:off x="0" y="0"/>
          <a:ext cx="0" cy="0"/>
          <a:chOff x="0" y="0"/>
          <a:chExt cx="0" cy="0"/>
        </a:xfrm>
      </p:grpSpPr>
      <p:sp>
        <p:nvSpPr>
          <p:cNvPr id="133" name="Google Shape;133;p21"/>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Outils et méthodes utiles</a:t>
            </a:r>
            <a:endParaRPr sz="2400">
              <a:solidFill>
                <a:srgbClr val="E2001A"/>
              </a:solidFill>
              <a:latin typeface="Roboto"/>
              <a:ea typeface="Roboto"/>
              <a:cs typeface="Roboto"/>
              <a:sym typeface="Roboto"/>
            </a:endParaRPr>
          </a:p>
        </p:txBody>
      </p:sp>
      <p:sp>
        <p:nvSpPr>
          <p:cNvPr id="134" name="Google Shape;134;p2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5" name="Google Shape;135;p21"/>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136" name="Google Shape;136;p21"/>
          <p:cNvSpPr txBox="1"/>
          <p:nvPr>
            <p:ph idx="1" type="body"/>
          </p:nvPr>
        </p:nvSpPr>
        <p:spPr>
          <a:xfrm>
            <a:off x="548825" y="1468050"/>
            <a:ext cx="7125900" cy="32817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chemeClr val="dk1"/>
              </a:buClr>
              <a:buSzPts val="1500"/>
              <a:buFont typeface="Roboto"/>
              <a:buChar char="▸"/>
            </a:pPr>
            <a:r>
              <a:rPr lang="en" sz="1500">
                <a:solidFill>
                  <a:schemeClr val="dk1"/>
                </a:solidFill>
                <a:latin typeface="Roboto"/>
                <a:ea typeface="Roboto"/>
                <a:cs typeface="Roboto"/>
                <a:sym typeface="Roboto"/>
              </a:rPr>
              <a:t>Afficher une alerte</a:t>
            </a:r>
            <a:endParaRPr sz="1500">
              <a:solidFill>
                <a:schemeClr val="dk1"/>
              </a:solidFill>
              <a:latin typeface="Roboto"/>
              <a:ea typeface="Roboto"/>
              <a:cs typeface="Roboto"/>
              <a:sym typeface="Roboto"/>
            </a:endParaRPr>
          </a:p>
          <a:p>
            <a:pPr indent="-311150" lvl="1" marL="914400" rtl="0" algn="l">
              <a:spcBef>
                <a:spcPts val="0"/>
              </a:spcBef>
              <a:spcAft>
                <a:spcPts val="0"/>
              </a:spcAft>
              <a:buClr>
                <a:schemeClr val="dk1"/>
              </a:buClr>
              <a:buSzPts val="1300"/>
              <a:buFont typeface="Roboto"/>
              <a:buChar char="▹"/>
            </a:pPr>
            <a:r>
              <a:rPr lang="en" sz="1300">
                <a:solidFill>
                  <a:srgbClr val="E2001A"/>
                </a:solidFill>
                <a:latin typeface="Roboto"/>
                <a:ea typeface="Roboto"/>
                <a:cs typeface="Roboto"/>
                <a:sym typeface="Roboto"/>
              </a:rPr>
              <a:t>alert("mon message"); </a:t>
            </a:r>
            <a:r>
              <a:rPr lang="en" sz="1300">
                <a:solidFill>
                  <a:srgbClr val="000000"/>
                </a:solidFill>
                <a:latin typeface="Roboto"/>
                <a:ea typeface="Roboto"/>
                <a:cs typeface="Roboto"/>
                <a:sym typeface="Roboto"/>
              </a:rPr>
              <a:t>/</a:t>
            </a:r>
            <a:r>
              <a:rPr lang="en" sz="1300">
                <a:solidFill>
                  <a:srgbClr val="E2001A"/>
                </a:solidFill>
                <a:latin typeface="Roboto"/>
                <a:ea typeface="Roboto"/>
                <a:cs typeface="Roboto"/>
                <a:sym typeface="Roboto"/>
              </a:rPr>
              <a:t> alert(maVariable);</a:t>
            </a:r>
            <a:endParaRPr sz="1500">
              <a:solidFill>
                <a:schemeClr val="dk1"/>
              </a:solidFill>
              <a:latin typeface="Roboto"/>
              <a:ea typeface="Roboto"/>
              <a:cs typeface="Roboto"/>
              <a:sym typeface="Roboto"/>
            </a:endParaRPr>
          </a:p>
          <a:p>
            <a:pPr indent="0" lvl="0" marL="0" rtl="0" algn="l">
              <a:spcBef>
                <a:spcPts val="600"/>
              </a:spcBef>
              <a:spcAft>
                <a:spcPts val="0"/>
              </a:spcAft>
              <a:buNone/>
            </a:pPr>
            <a:r>
              <a:t/>
            </a:r>
            <a:endParaRPr sz="1500">
              <a:solidFill>
                <a:srgbClr val="E2001A"/>
              </a:solidFill>
              <a:latin typeface="Roboto"/>
              <a:ea typeface="Roboto"/>
              <a:cs typeface="Roboto"/>
              <a:sym typeface="Roboto"/>
            </a:endParaRPr>
          </a:p>
          <a:p>
            <a:pPr indent="-323850" lvl="0" marL="457200" rtl="0" algn="l">
              <a:spcBef>
                <a:spcPts val="600"/>
              </a:spcBef>
              <a:spcAft>
                <a:spcPts val="0"/>
              </a:spcAft>
              <a:buClr>
                <a:schemeClr val="dk1"/>
              </a:buClr>
              <a:buSzPts val="1500"/>
              <a:buFont typeface="Roboto"/>
              <a:buChar char="▸"/>
            </a:pPr>
            <a:r>
              <a:rPr lang="en" sz="1500">
                <a:solidFill>
                  <a:schemeClr val="dk1"/>
                </a:solidFill>
                <a:latin typeface="Roboto"/>
                <a:ea typeface="Roboto"/>
                <a:cs typeface="Roboto"/>
                <a:sym typeface="Roboto"/>
              </a:rPr>
              <a:t>Afficher la console du navigateur : </a:t>
            </a:r>
            <a:endParaRPr sz="1500">
              <a:solidFill>
                <a:schemeClr val="dk1"/>
              </a:solidFill>
              <a:latin typeface="Roboto"/>
              <a:ea typeface="Roboto"/>
              <a:cs typeface="Roboto"/>
              <a:sym typeface="Roboto"/>
            </a:endParaRPr>
          </a:p>
          <a:p>
            <a:pPr indent="-311150" lvl="1" marL="914400" rtl="0" algn="l">
              <a:spcBef>
                <a:spcPts val="0"/>
              </a:spcBef>
              <a:spcAft>
                <a:spcPts val="0"/>
              </a:spcAft>
              <a:buClr>
                <a:schemeClr val="dk1"/>
              </a:buClr>
              <a:buSzPts val="1300"/>
              <a:buFont typeface="Roboto"/>
              <a:buChar char="▹"/>
            </a:pPr>
            <a:r>
              <a:rPr lang="en" sz="1300">
                <a:solidFill>
                  <a:srgbClr val="E2001A"/>
                </a:solidFill>
                <a:latin typeface="Roboto"/>
                <a:ea typeface="Roboto"/>
                <a:cs typeface="Roboto"/>
                <a:sym typeface="Roboto"/>
              </a:rPr>
              <a:t>console.log("mon message"); </a:t>
            </a:r>
            <a:r>
              <a:rPr lang="en" sz="1300">
                <a:solidFill>
                  <a:srgbClr val="000000"/>
                </a:solidFill>
                <a:latin typeface="Roboto"/>
                <a:ea typeface="Roboto"/>
                <a:cs typeface="Roboto"/>
                <a:sym typeface="Roboto"/>
              </a:rPr>
              <a:t>/</a:t>
            </a:r>
            <a:r>
              <a:rPr lang="en" sz="1300">
                <a:solidFill>
                  <a:srgbClr val="E2001A"/>
                </a:solidFill>
                <a:latin typeface="Roboto"/>
                <a:ea typeface="Roboto"/>
                <a:cs typeface="Roboto"/>
                <a:sym typeface="Roboto"/>
              </a:rPr>
              <a:t> console.log(maVariable, "1");</a:t>
            </a:r>
            <a:endParaRPr sz="1300">
              <a:solidFill>
                <a:srgbClr val="E2001A"/>
              </a:solidFill>
              <a:latin typeface="Roboto"/>
              <a:ea typeface="Roboto"/>
              <a:cs typeface="Roboto"/>
              <a:sym typeface="Roboto"/>
            </a:endParaRPr>
          </a:p>
          <a:p>
            <a:pPr indent="0" lvl="0" marL="0" rtl="0" algn="l">
              <a:spcBef>
                <a:spcPts val="600"/>
              </a:spcBef>
              <a:spcAft>
                <a:spcPts val="0"/>
              </a:spcAft>
              <a:buNone/>
            </a:pPr>
            <a:r>
              <a:t/>
            </a:r>
            <a:endParaRPr sz="1300">
              <a:solidFill>
                <a:srgbClr val="E2001A"/>
              </a:solidFill>
              <a:latin typeface="Roboto"/>
              <a:ea typeface="Roboto"/>
              <a:cs typeface="Roboto"/>
              <a:sym typeface="Roboto"/>
            </a:endParaRPr>
          </a:p>
          <a:p>
            <a:pPr indent="-323850" lvl="0" marL="457200" rtl="0" algn="l">
              <a:spcBef>
                <a:spcPts val="600"/>
              </a:spcBef>
              <a:spcAft>
                <a:spcPts val="0"/>
              </a:spcAft>
              <a:buClr>
                <a:schemeClr val="dk1"/>
              </a:buClr>
              <a:buSzPts val="1500"/>
              <a:buFont typeface="Roboto"/>
              <a:buChar char="▸"/>
            </a:pPr>
            <a:r>
              <a:rPr lang="en" sz="1500">
                <a:solidFill>
                  <a:schemeClr val="dk1"/>
                </a:solidFill>
                <a:latin typeface="Roboto"/>
                <a:ea typeface="Roboto"/>
                <a:cs typeface="Roboto"/>
                <a:sym typeface="Roboto"/>
              </a:rPr>
              <a:t>Concaténation : </a:t>
            </a:r>
            <a:endParaRPr sz="1500">
              <a:solidFill>
                <a:schemeClr val="dk1"/>
              </a:solidFill>
              <a:latin typeface="Roboto"/>
              <a:ea typeface="Roboto"/>
              <a:cs typeface="Roboto"/>
              <a:sym typeface="Roboto"/>
            </a:endParaRPr>
          </a:p>
          <a:p>
            <a:pPr indent="-311150" lvl="1" marL="914400" rtl="0" algn="l">
              <a:spcBef>
                <a:spcPts val="0"/>
              </a:spcBef>
              <a:spcAft>
                <a:spcPts val="0"/>
              </a:spcAft>
              <a:buClr>
                <a:schemeClr val="dk1"/>
              </a:buClr>
              <a:buSzPts val="1300"/>
              <a:buFont typeface="Roboto"/>
              <a:buChar char="▹"/>
            </a:pPr>
            <a:r>
              <a:rPr lang="en" sz="1300">
                <a:solidFill>
                  <a:srgbClr val="E2001A"/>
                </a:solidFill>
                <a:latin typeface="Roboto"/>
                <a:ea typeface="Roboto"/>
                <a:cs typeface="Roboto"/>
                <a:sym typeface="Roboto"/>
              </a:rPr>
              <a:t>let a = "Je"; </a:t>
            </a:r>
            <a:r>
              <a:rPr lang="en" sz="1300">
                <a:solidFill>
                  <a:srgbClr val="000000"/>
                </a:solidFill>
                <a:latin typeface="Roboto"/>
                <a:ea typeface="Roboto"/>
                <a:cs typeface="Roboto"/>
                <a:sym typeface="Roboto"/>
              </a:rPr>
              <a:t>/</a:t>
            </a:r>
            <a:r>
              <a:rPr lang="en" sz="1300">
                <a:solidFill>
                  <a:srgbClr val="E2001A"/>
                </a:solidFill>
                <a:latin typeface="Roboto"/>
                <a:ea typeface="Roboto"/>
                <a:cs typeface="Roboto"/>
                <a:sym typeface="Roboto"/>
              </a:rPr>
              <a:t> let b = "suis"; </a:t>
            </a:r>
            <a:r>
              <a:rPr lang="en" sz="1300">
                <a:solidFill>
                  <a:srgbClr val="000000"/>
                </a:solidFill>
                <a:latin typeface="Roboto"/>
                <a:ea typeface="Roboto"/>
                <a:cs typeface="Roboto"/>
                <a:sym typeface="Roboto"/>
              </a:rPr>
              <a:t>/</a:t>
            </a:r>
            <a:r>
              <a:rPr lang="en" sz="1300">
                <a:solidFill>
                  <a:srgbClr val="E2001A"/>
                </a:solidFill>
                <a:latin typeface="Roboto"/>
                <a:ea typeface="Roboto"/>
                <a:cs typeface="Roboto"/>
                <a:sym typeface="Roboto"/>
              </a:rPr>
              <a:t> let c = a + b;</a:t>
            </a:r>
            <a:endParaRPr sz="1300">
              <a:solidFill>
                <a:srgbClr val="E2001A"/>
              </a:solidFill>
              <a:latin typeface="Roboto"/>
              <a:ea typeface="Roboto"/>
              <a:cs typeface="Roboto"/>
              <a:sym typeface="Roboto"/>
            </a:endParaRPr>
          </a:p>
          <a:p>
            <a:pPr indent="0" lvl="0" marL="0" rtl="0" algn="l">
              <a:spcBef>
                <a:spcPts val="600"/>
              </a:spcBef>
              <a:spcAft>
                <a:spcPts val="0"/>
              </a:spcAft>
              <a:buNone/>
            </a:pPr>
            <a:r>
              <a:t/>
            </a:r>
            <a:endParaRPr sz="1500">
              <a:solidFill>
                <a:srgbClr val="FF0000"/>
              </a:solidFill>
              <a:latin typeface="Roboto"/>
              <a:ea typeface="Roboto"/>
              <a:cs typeface="Roboto"/>
              <a:sym typeface="Roboto"/>
            </a:endParaRPr>
          </a:p>
          <a:p>
            <a:pPr indent="-323850" lvl="0" marL="457200" rtl="0" algn="l">
              <a:spcBef>
                <a:spcPts val="600"/>
              </a:spcBef>
              <a:spcAft>
                <a:spcPts val="0"/>
              </a:spcAft>
              <a:buClr>
                <a:schemeClr val="dk1"/>
              </a:buClr>
              <a:buSzPts val="1500"/>
              <a:buFont typeface="Roboto"/>
              <a:buChar char="▸"/>
            </a:pPr>
            <a:r>
              <a:rPr lang="en" sz="1500">
                <a:solidFill>
                  <a:schemeClr val="dk1"/>
                </a:solidFill>
                <a:latin typeface="Roboto"/>
                <a:ea typeface="Roboto"/>
                <a:cs typeface="Roboto"/>
                <a:sym typeface="Roboto"/>
              </a:rPr>
              <a:t>Conversion de type: </a:t>
            </a:r>
            <a:endParaRPr sz="1500">
              <a:solidFill>
                <a:schemeClr val="dk1"/>
              </a:solidFill>
              <a:latin typeface="Roboto"/>
              <a:ea typeface="Roboto"/>
              <a:cs typeface="Roboto"/>
              <a:sym typeface="Roboto"/>
            </a:endParaRPr>
          </a:p>
          <a:p>
            <a:pPr indent="-311150" lvl="1" marL="914400" rtl="0" algn="l">
              <a:spcBef>
                <a:spcPts val="0"/>
              </a:spcBef>
              <a:spcAft>
                <a:spcPts val="0"/>
              </a:spcAft>
              <a:buClr>
                <a:srgbClr val="000000"/>
              </a:buClr>
              <a:buSzPts val="1300"/>
              <a:buFont typeface="Roboto"/>
              <a:buChar char="▹"/>
            </a:pPr>
            <a:r>
              <a:rPr lang="en" sz="1300">
                <a:solidFill>
                  <a:srgbClr val="000000"/>
                </a:solidFill>
                <a:latin typeface="Roboto"/>
                <a:ea typeface="Roboto"/>
                <a:cs typeface="Roboto"/>
                <a:sym typeface="Roboto"/>
              </a:rPr>
              <a:t>String en nombre (ou float) : </a:t>
            </a:r>
            <a:r>
              <a:rPr lang="en" sz="1300">
                <a:solidFill>
                  <a:srgbClr val="E2001A"/>
                </a:solidFill>
                <a:latin typeface="Roboto"/>
                <a:ea typeface="Roboto"/>
                <a:cs typeface="Roboto"/>
                <a:sym typeface="Roboto"/>
              </a:rPr>
              <a:t>parseInt()</a:t>
            </a:r>
            <a:r>
              <a:rPr lang="en" sz="1300">
                <a:solidFill>
                  <a:srgbClr val="000000"/>
                </a:solidFill>
                <a:latin typeface="Roboto"/>
                <a:ea typeface="Roboto"/>
                <a:cs typeface="Roboto"/>
                <a:sym typeface="Roboto"/>
              </a:rPr>
              <a:t> - </a:t>
            </a:r>
            <a:r>
              <a:rPr lang="en" sz="1300">
                <a:solidFill>
                  <a:srgbClr val="E2001A"/>
                </a:solidFill>
                <a:latin typeface="Roboto"/>
                <a:ea typeface="Roboto"/>
                <a:cs typeface="Roboto"/>
                <a:sym typeface="Roboto"/>
              </a:rPr>
              <a:t>parseFloat()</a:t>
            </a:r>
            <a:endParaRPr sz="1300">
              <a:solidFill>
                <a:schemeClr val="dk1"/>
              </a:solidFill>
              <a:latin typeface="Roboto"/>
              <a:ea typeface="Roboto"/>
              <a:cs typeface="Roboto"/>
              <a:sym typeface="Roboto"/>
            </a:endParaRPr>
          </a:p>
          <a:p>
            <a:pPr indent="-311150" lvl="1" marL="914400" rtl="0" algn="l">
              <a:spcBef>
                <a:spcPts val="0"/>
              </a:spcBef>
              <a:spcAft>
                <a:spcPts val="0"/>
              </a:spcAft>
              <a:buClr>
                <a:srgbClr val="000000"/>
              </a:buClr>
              <a:buSzPts val="1300"/>
              <a:buFont typeface="Roboto"/>
              <a:buChar char="▹"/>
            </a:pPr>
            <a:r>
              <a:rPr lang="en" sz="1300">
                <a:solidFill>
                  <a:srgbClr val="000000"/>
                </a:solidFill>
                <a:latin typeface="Roboto"/>
                <a:ea typeface="Roboto"/>
                <a:cs typeface="Roboto"/>
                <a:sym typeface="Roboto"/>
              </a:rPr>
              <a:t>All en string: </a:t>
            </a:r>
            <a:r>
              <a:rPr lang="en" sz="1300">
                <a:solidFill>
                  <a:srgbClr val="E2001A"/>
                </a:solidFill>
                <a:latin typeface="Roboto"/>
                <a:ea typeface="Roboto"/>
                <a:cs typeface="Roboto"/>
                <a:sym typeface="Roboto"/>
              </a:rPr>
              <a:t>string()</a:t>
            </a:r>
            <a:endParaRPr sz="1300">
              <a:solidFill>
                <a:srgbClr val="E2001A"/>
              </a:solidFill>
              <a:latin typeface="Roboto"/>
              <a:ea typeface="Roboto"/>
              <a:cs typeface="Roboto"/>
              <a:sym typeface="Roboto"/>
            </a:endParaRPr>
          </a:p>
          <a:p>
            <a:pPr indent="0" lvl="0" marL="914400" rtl="0" algn="l">
              <a:spcBef>
                <a:spcPts val="600"/>
              </a:spcBef>
              <a:spcAft>
                <a:spcPts val="0"/>
              </a:spcAft>
              <a:buNone/>
            </a:pPr>
            <a:r>
              <a:t/>
            </a:r>
            <a:endParaRPr sz="1500">
              <a:solidFill>
                <a:srgbClr val="434343"/>
              </a:solidFill>
              <a:latin typeface="Roboto"/>
              <a:ea typeface="Roboto"/>
              <a:cs typeface="Roboto"/>
              <a:sym typeface="Roboto"/>
            </a:endParaRPr>
          </a:p>
          <a:p>
            <a:pPr indent="0" lvl="0" marL="0" rtl="0" algn="l">
              <a:spcBef>
                <a:spcPts val="6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40" name="Shape 140"/>
        <p:cNvGrpSpPr/>
        <p:nvPr/>
      </p:nvGrpSpPr>
      <p:grpSpPr>
        <a:xfrm>
          <a:off x="0" y="0"/>
          <a:ext cx="0" cy="0"/>
          <a:chOff x="0" y="0"/>
          <a:chExt cx="0" cy="0"/>
        </a:xfrm>
      </p:grpSpPr>
      <p:sp>
        <p:nvSpPr>
          <p:cNvPr id="141" name="Google Shape;141;p22"/>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1</a:t>
            </a:r>
            <a:endParaRPr sz="2400">
              <a:solidFill>
                <a:srgbClr val="E2001A"/>
              </a:solidFill>
              <a:latin typeface="Roboto"/>
              <a:ea typeface="Roboto"/>
              <a:cs typeface="Roboto"/>
              <a:sym typeface="Roboto"/>
            </a:endParaRPr>
          </a:p>
        </p:txBody>
      </p:sp>
      <p:sp>
        <p:nvSpPr>
          <p:cNvPr id="142" name="Google Shape;142;p2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3" name="Google Shape;143;p22"/>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144" name="Google Shape;144;p22"/>
          <p:cNvSpPr txBox="1"/>
          <p:nvPr>
            <p:ph idx="1" type="body"/>
          </p:nvPr>
        </p:nvSpPr>
        <p:spPr>
          <a:xfrm>
            <a:off x="413825" y="1446600"/>
            <a:ext cx="7140600" cy="3589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2A2A2A"/>
              </a:buClr>
              <a:buSzPts val="1300"/>
              <a:buFont typeface="Raleway"/>
              <a:buAutoNum type="arabicPeriod"/>
            </a:pPr>
            <a:r>
              <a:rPr lang="en" sz="1300">
                <a:solidFill>
                  <a:srgbClr val="2A2A2A"/>
                </a:solidFill>
                <a:latin typeface="Raleway"/>
                <a:ea typeface="Raleway"/>
                <a:cs typeface="Raleway"/>
                <a:sym typeface="Raleway"/>
              </a:rPr>
              <a:t>Votre fichier JS doit permettre :</a:t>
            </a:r>
            <a:endParaRPr sz="1300">
              <a:solidFill>
                <a:srgbClr val="2A2A2A"/>
              </a:solidFill>
              <a:latin typeface="Raleway"/>
              <a:ea typeface="Raleway"/>
              <a:cs typeface="Raleway"/>
              <a:sym typeface="Raleway"/>
            </a:endParaRPr>
          </a:p>
          <a:p>
            <a:pPr indent="-311150" lvl="1" marL="914400" rtl="0" algn="l">
              <a:lnSpc>
                <a:spcPct val="115000"/>
              </a:lnSpc>
              <a:spcBef>
                <a:spcPts val="0"/>
              </a:spcBef>
              <a:spcAft>
                <a:spcPts val="0"/>
              </a:spcAft>
              <a:buClr>
                <a:srgbClr val="2A2A2A"/>
              </a:buClr>
              <a:buSzPts val="1300"/>
              <a:buFont typeface="Raleway"/>
              <a:buAutoNum type="alphaLcPeriod"/>
            </a:pPr>
            <a:r>
              <a:rPr lang="en" sz="1300">
                <a:solidFill>
                  <a:srgbClr val="2A2A2A"/>
                </a:solidFill>
                <a:latin typeface="Raleway"/>
                <a:ea typeface="Raleway"/>
                <a:cs typeface="Raleway"/>
                <a:sym typeface="Raleway"/>
              </a:rPr>
              <a:t>Déclarer 2 variables, implémenter avec des valeurs de type number</a:t>
            </a:r>
            <a:endParaRPr sz="1300">
              <a:solidFill>
                <a:srgbClr val="2A2A2A"/>
              </a:solidFill>
              <a:latin typeface="Raleway"/>
              <a:ea typeface="Raleway"/>
              <a:cs typeface="Raleway"/>
              <a:sym typeface="Raleway"/>
            </a:endParaRPr>
          </a:p>
          <a:p>
            <a:pPr indent="-311150" lvl="1" marL="914400" rtl="0" algn="l">
              <a:lnSpc>
                <a:spcPct val="115000"/>
              </a:lnSpc>
              <a:spcBef>
                <a:spcPts val="0"/>
              </a:spcBef>
              <a:spcAft>
                <a:spcPts val="0"/>
              </a:spcAft>
              <a:buClr>
                <a:srgbClr val="2A2A2A"/>
              </a:buClr>
              <a:buSzPts val="1300"/>
              <a:buFont typeface="Raleway"/>
              <a:buAutoNum type="alphaLcPeriod"/>
            </a:pPr>
            <a:r>
              <a:rPr lang="en" sz="1300">
                <a:solidFill>
                  <a:srgbClr val="2A2A2A"/>
                </a:solidFill>
                <a:latin typeface="Raleway"/>
                <a:ea typeface="Raleway"/>
                <a:cs typeface="Raleway"/>
                <a:sym typeface="Raleway"/>
              </a:rPr>
              <a:t>Déclarer une constante qui est égal à la somme des 2 variables</a:t>
            </a:r>
            <a:endParaRPr sz="1300">
              <a:solidFill>
                <a:srgbClr val="2A2A2A"/>
              </a:solidFill>
              <a:latin typeface="Raleway"/>
              <a:ea typeface="Raleway"/>
              <a:cs typeface="Raleway"/>
              <a:sym typeface="Raleway"/>
            </a:endParaRPr>
          </a:p>
          <a:p>
            <a:pPr indent="-311150" lvl="1" marL="914400" rtl="0" algn="l">
              <a:lnSpc>
                <a:spcPct val="115000"/>
              </a:lnSpc>
              <a:spcBef>
                <a:spcPts val="0"/>
              </a:spcBef>
              <a:spcAft>
                <a:spcPts val="0"/>
              </a:spcAft>
              <a:buClr>
                <a:srgbClr val="2A2A2A"/>
              </a:buClr>
              <a:buSzPts val="1300"/>
              <a:buFont typeface="Raleway"/>
              <a:buAutoNum type="alphaLcPeriod"/>
            </a:pPr>
            <a:r>
              <a:rPr lang="en" sz="1300">
                <a:solidFill>
                  <a:srgbClr val="2A2A2A"/>
                </a:solidFill>
                <a:latin typeface="Raleway"/>
                <a:ea typeface="Raleway"/>
                <a:cs typeface="Raleway"/>
                <a:sym typeface="Raleway"/>
              </a:rPr>
              <a:t>Afficher un message d’alerte  « Bienvenue sur la page de formulaire »</a:t>
            </a:r>
            <a:endParaRPr sz="1300">
              <a:solidFill>
                <a:srgbClr val="2A2A2A"/>
              </a:solidFill>
              <a:latin typeface="Raleway"/>
              <a:ea typeface="Raleway"/>
              <a:cs typeface="Raleway"/>
              <a:sym typeface="Raleway"/>
            </a:endParaRPr>
          </a:p>
          <a:p>
            <a:pPr indent="-311150" lvl="1" marL="914400" rtl="0" algn="l">
              <a:lnSpc>
                <a:spcPct val="115000"/>
              </a:lnSpc>
              <a:spcBef>
                <a:spcPts val="0"/>
              </a:spcBef>
              <a:spcAft>
                <a:spcPts val="0"/>
              </a:spcAft>
              <a:buClr>
                <a:srgbClr val="2A2A2A"/>
              </a:buClr>
              <a:buSzPts val="1300"/>
              <a:buFont typeface="Raleway"/>
              <a:buAutoNum type="alphaLcPeriod"/>
            </a:pPr>
            <a:r>
              <a:rPr lang="en" sz="1300">
                <a:solidFill>
                  <a:srgbClr val="2A2A2A"/>
                </a:solidFill>
                <a:latin typeface="Raleway"/>
                <a:ea typeface="Raleway"/>
                <a:cs typeface="Raleway"/>
                <a:sym typeface="Raleway"/>
              </a:rPr>
              <a:t>La console du navigateur affiche le contenu des variables.</a:t>
            </a:r>
            <a:endParaRPr sz="1300">
              <a:solidFill>
                <a:srgbClr val="2A2A2A"/>
              </a:solidFill>
              <a:latin typeface="Raleway"/>
              <a:ea typeface="Raleway"/>
              <a:cs typeface="Raleway"/>
              <a:sym typeface="Raleway"/>
            </a:endParaRPr>
          </a:p>
          <a:p>
            <a:pPr indent="-311150" lvl="1" marL="914400" rtl="0" algn="l">
              <a:lnSpc>
                <a:spcPct val="115000"/>
              </a:lnSpc>
              <a:spcBef>
                <a:spcPts val="0"/>
              </a:spcBef>
              <a:spcAft>
                <a:spcPts val="0"/>
              </a:spcAft>
              <a:buClr>
                <a:srgbClr val="2A2A2A"/>
              </a:buClr>
              <a:buSzPts val="1300"/>
              <a:buFont typeface="Raleway"/>
              <a:buAutoNum type="alphaLcPeriod"/>
            </a:pPr>
            <a:r>
              <a:rPr lang="en" sz="1300">
                <a:solidFill>
                  <a:srgbClr val="2A2A2A"/>
                </a:solidFill>
                <a:latin typeface="Raleway"/>
                <a:ea typeface="Raleway"/>
                <a:cs typeface="Raleway"/>
                <a:sym typeface="Raleway"/>
              </a:rPr>
              <a:t>La console affiche « Le résultat est » + le résultat du calcul.</a:t>
            </a:r>
            <a:endParaRPr sz="1300">
              <a:solidFill>
                <a:srgbClr val="2A2A2A"/>
              </a:solidFill>
              <a:latin typeface="Raleway"/>
              <a:ea typeface="Raleway"/>
              <a:cs typeface="Raleway"/>
              <a:sym typeface="Raleway"/>
            </a:endParaRPr>
          </a:p>
          <a:p>
            <a:pPr indent="0" lvl="0" marL="457200" rtl="0" algn="l">
              <a:lnSpc>
                <a:spcPct val="115000"/>
              </a:lnSpc>
              <a:spcBef>
                <a:spcPts val="0"/>
              </a:spcBef>
              <a:spcAft>
                <a:spcPts val="0"/>
              </a:spcAft>
              <a:buNone/>
            </a:pPr>
            <a:r>
              <a:rPr lang="en" sz="1300">
                <a:solidFill>
                  <a:srgbClr val="2A2A2A"/>
                </a:solidFill>
                <a:latin typeface="Raleway"/>
                <a:ea typeface="Raleway"/>
                <a:cs typeface="Raleway"/>
                <a:sym typeface="Raleway"/>
              </a:rPr>
              <a:t>	</a:t>
            </a:r>
            <a:endParaRPr sz="1300">
              <a:solidFill>
                <a:srgbClr val="2A2A2A"/>
              </a:solidFill>
              <a:latin typeface="Raleway"/>
              <a:ea typeface="Raleway"/>
              <a:cs typeface="Raleway"/>
              <a:sym typeface="Raleway"/>
            </a:endParaRPr>
          </a:p>
          <a:p>
            <a:pPr indent="0" lvl="0" marL="457200" rtl="0" algn="l">
              <a:lnSpc>
                <a:spcPct val="115000"/>
              </a:lnSpc>
              <a:spcBef>
                <a:spcPts val="0"/>
              </a:spcBef>
              <a:spcAft>
                <a:spcPts val="0"/>
              </a:spcAft>
              <a:buNone/>
            </a:pPr>
            <a:r>
              <a:t/>
            </a:r>
            <a:endParaRPr sz="1300">
              <a:solidFill>
                <a:srgbClr val="2A2A2A"/>
              </a:solidFill>
              <a:latin typeface="Raleway"/>
              <a:ea typeface="Raleway"/>
              <a:cs typeface="Raleway"/>
              <a:sym typeface="Raleway"/>
            </a:endParaRPr>
          </a:p>
          <a:p>
            <a:pPr indent="0" lvl="0" marL="0" rtl="0" algn="l">
              <a:lnSpc>
                <a:spcPct val="115000"/>
              </a:lnSpc>
              <a:spcBef>
                <a:spcPts val="0"/>
              </a:spcBef>
              <a:spcAft>
                <a:spcPts val="0"/>
              </a:spcAft>
              <a:buNone/>
            </a:pPr>
            <a:r>
              <a:t/>
            </a:r>
            <a:endParaRPr sz="1300">
              <a:solidFill>
                <a:srgbClr val="2A2A2A"/>
              </a:solidFill>
              <a:latin typeface="Raleway"/>
              <a:ea typeface="Raleway"/>
              <a:cs typeface="Raleway"/>
              <a:sym typeface="Raleway"/>
            </a:endParaRPr>
          </a:p>
          <a:p>
            <a:pPr indent="0" lvl="0" marL="457200" rtl="0" algn="l">
              <a:spcBef>
                <a:spcPts val="600"/>
              </a:spcBef>
              <a:spcAft>
                <a:spcPts val="0"/>
              </a:spcAft>
              <a:buNone/>
            </a:pPr>
            <a:r>
              <a:t/>
            </a:r>
            <a:endParaRPr>
              <a:solidFill>
                <a:srgbClr val="2A2A2A"/>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dwa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