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10058400" cx="7772400"/>
  <p:notesSz cx="6858000" cy="9144000"/>
  <p:embeddedFontLst>
    <p:embeddedFont>
      <p:font typeface="Helvetica Neue"/>
      <p:regular r:id="rId43"/>
      <p:bold r:id="rId44"/>
      <p:italic r:id="rId45"/>
      <p:boldItalic r:id="rId46"/>
    </p:embeddedFont>
    <p:embeddedFont>
      <p:font typeface="Open Sans Light"/>
      <p:regular r:id="rId47"/>
      <p:bold r:id="rId48"/>
      <p:italic r:id="rId49"/>
      <p:boldItalic r:id="rId50"/>
    </p:embeddedFont>
    <p:embeddedFont>
      <p:font typeface="Open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747775"/>
          </p15:clr>
        </p15:guide>
        <p15:guide id="2" pos="244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11043C-982A-4926-A770-D7B6C0B871D9}">
  <a:tblStyle styleId="{9611043C-982A-4926-A770-D7B6C0B871D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HelveticaNeue-bold.fntdata"/><Relationship Id="rId43" Type="http://schemas.openxmlformats.org/officeDocument/2006/relationships/font" Target="fonts/HelveticaNeue-regular.fntdata"/><Relationship Id="rId46" Type="http://schemas.openxmlformats.org/officeDocument/2006/relationships/font" Target="fonts/HelveticaNeue-boldItalic.fntdata"/><Relationship Id="rId45"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Light-bold.fntdata"/><Relationship Id="rId47" Type="http://schemas.openxmlformats.org/officeDocument/2006/relationships/font" Target="fonts/OpenSansLight-regular.fntdata"/><Relationship Id="rId49" Type="http://schemas.openxmlformats.org/officeDocument/2006/relationships/font" Target="fonts/OpenSansLigh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regular.fntdata"/><Relationship Id="rId50" Type="http://schemas.openxmlformats.org/officeDocument/2006/relationships/font" Target="fonts/OpenSansLight-boldItalic.fntdata"/><Relationship Id="rId53" Type="http://schemas.openxmlformats.org/officeDocument/2006/relationships/font" Target="fonts/OpenSans-italic.fntdata"/><Relationship Id="rId52" Type="http://schemas.openxmlformats.org/officeDocument/2006/relationships/font" Target="fonts/OpenSans-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be88b6f23_0_76: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be88b6f2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be88b6f23_0_8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be88b6f2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be88b6f23_0_87: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be88b6f2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be88b6f23_0_10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be88b6f2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be88b6f23_0_92: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be88b6f2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be88b6f23_0_109: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abe88b6f2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cf3666510_0_26: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cf366651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be88b6f23_0_115: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be88b6f2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be88b6f23_0_13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be88b6f2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c2f510ffe_0_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c2f510f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2abe88b6f23_0_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2abe88b6f2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cf3666510_0_12: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cf366651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c2f510ffe_0_136: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c2f510ff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c2f510ffe_0_6: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c2f510ff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c2f510ffe_0_12: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c2f510ff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c2f510ffe_0_142: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c2f510ff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c2f510ffe_0_18: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c2f510ff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c2f510ffe_0_3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c2f510ff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c2f510ffe_0_36: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c2f510ff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c2f510ffe_0_117: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ac2f510ff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c2f510ffe_0_43: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ac2f510ff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2abe88b6f23_0_7: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2abe88b6f2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b686e40a28_0_5: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b686e40a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84f04a3c3_0_0: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84f04a3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c2f510ffe_0_124: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c2f510ff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c2f510ffe_0_13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c2f510ffe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af2de73a9f_0_1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af2de73a9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af2de73a9f_0_16: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af2de73a9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af2de73a9f_0_22: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af2de73a9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abe88b6f23_0_16: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abe88b6f2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be88b6f23_0_24: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be88b6f2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be88b6f23_0_31: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be88b6f2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be88b6f23_0_37: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be88b6f2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be88b6f23_0_45: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be88b6f2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be88b6f23_0_56:notes"/>
          <p:cNvSpPr/>
          <p:nvPr>
            <p:ph idx="2" type="sldImg"/>
          </p:nvPr>
        </p:nvSpPr>
        <p:spPr>
          <a:xfrm>
            <a:off x="2104480" y="685800"/>
            <a:ext cx="26496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be88b6f2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2B3E4"/>
        </a:solidFill>
      </p:bgPr>
    </p:bg>
    <p:spTree>
      <p:nvGrpSpPr>
        <p:cNvPr id="10" name="Shape 10"/>
        <p:cNvGrpSpPr/>
        <p:nvPr/>
      </p:nvGrpSpPr>
      <p:grpSpPr>
        <a:xfrm>
          <a:off x="0" y="0"/>
          <a:ext cx="0" cy="0"/>
          <a:chOff x="0" y="0"/>
          <a:chExt cx="0" cy="0"/>
        </a:xfrm>
      </p:grpSpPr>
      <p:sp>
        <p:nvSpPr>
          <p:cNvPr id="11" name="Google Shape;11;p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 name="Google Shape;12;p2"/>
          <p:cNvSpPr txBox="1"/>
          <p:nvPr>
            <p:ph idx="2" type="title"/>
          </p:nvPr>
        </p:nvSpPr>
        <p:spPr>
          <a:xfrm>
            <a:off x="264895" y="8409771"/>
            <a:ext cx="7242600" cy="111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Font typeface="Open Sans Light"/>
              <a:buNone/>
              <a:defRPr sz="3600">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3" name="Google Shape;13;p2"/>
          <p:cNvPicPr preferRelativeResize="0"/>
          <p:nvPr/>
        </p:nvPicPr>
        <p:blipFill>
          <a:blip r:embed="rId2">
            <a:alphaModFix/>
          </a:blip>
          <a:stretch>
            <a:fillRect/>
          </a:stretch>
        </p:blipFill>
        <p:spPr>
          <a:xfrm>
            <a:off x="0" y="0"/>
            <a:ext cx="7772400" cy="68579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bg>
      <p:bgPr>
        <a:solidFill>
          <a:srgbClr val="2D3D49"/>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64900" y="2160200"/>
            <a:ext cx="7242600" cy="255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400"/>
              <a:buFont typeface="Open Sans Light"/>
              <a:buNone/>
              <a:defRPr sz="4400">
                <a:solidFill>
                  <a:schemeClr val="lt1"/>
                </a:solidFill>
                <a:latin typeface="Open Sans Light"/>
                <a:ea typeface="Open Sans Light"/>
                <a:cs typeface="Open Sans Light"/>
                <a:sym typeface="Open Sans Light"/>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pic>
        <p:nvPicPr>
          <p:cNvPr id="16" name="Google Shape;16;p3"/>
          <p:cNvPicPr preferRelativeResize="0"/>
          <p:nvPr/>
        </p:nvPicPr>
        <p:blipFill>
          <a:blip r:embed="rId2">
            <a:alphaModFix/>
          </a:blip>
          <a:stretch>
            <a:fillRect/>
          </a:stretch>
        </p:blipFill>
        <p:spPr>
          <a:xfrm>
            <a:off x="7020199" y="154300"/>
            <a:ext cx="530400" cy="530400"/>
          </a:xfrm>
          <a:prstGeom prst="rect">
            <a:avLst/>
          </a:prstGeom>
          <a:noFill/>
          <a:ln>
            <a:noFill/>
          </a:ln>
        </p:spPr>
      </p:pic>
      <p:pic>
        <p:nvPicPr>
          <p:cNvPr id="17" name="Google Shape;17;p3"/>
          <p:cNvPicPr preferRelativeResize="0"/>
          <p:nvPr/>
        </p:nvPicPr>
        <p:blipFill>
          <a:blip r:embed="rId3">
            <a:alphaModFix/>
          </a:blip>
          <a:stretch>
            <a:fillRect/>
          </a:stretch>
        </p:blipFill>
        <p:spPr>
          <a:xfrm>
            <a:off x="837125" y="4561700"/>
            <a:ext cx="1047750" cy="152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move slide">
  <p:cSld name="SECTION_HEADER_1_1">
    <p:bg>
      <p:bgPr>
        <a:solidFill>
          <a:schemeClr val="lt1"/>
        </a:solidFill>
      </p:bgPr>
    </p:bg>
    <p:spTree>
      <p:nvGrpSpPr>
        <p:cNvPr id="18" name="Shape 18"/>
        <p:cNvGrpSpPr/>
        <p:nvPr/>
      </p:nvGrpSpPr>
      <p:grpSpPr>
        <a:xfrm>
          <a:off x="0" y="0"/>
          <a:ext cx="0" cy="0"/>
          <a:chOff x="0" y="0"/>
          <a:chExt cx="0" cy="0"/>
        </a:xfrm>
      </p:grpSpPr>
      <p:sp>
        <p:nvSpPr>
          <p:cNvPr id="19" name="Google Shape;19;p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Font typeface="Open Sans Light"/>
              <a:buNone/>
              <a:defRPr sz="3200">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nvSpPr>
        <p:spPr>
          <a:xfrm>
            <a:off x="884150" y="7891976"/>
            <a:ext cx="6004200" cy="1749300"/>
          </a:xfrm>
          <a:prstGeom prst="rect">
            <a:avLst/>
          </a:prstGeom>
          <a:solidFill>
            <a:srgbClr val="DBE2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3600">
                <a:solidFill>
                  <a:srgbClr val="15C26B"/>
                </a:solidFill>
                <a:latin typeface="Open Sans"/>
                <a:ea typeface="Open Sans"/>
                <a:cs typeface="Open Sans"/>
                <a:sym typeface="Open Sans"/>
              </a:rPr>
              <a:t>Remove this slide </a:t>
            </a:r>
            <a:endParaRPr b="1" i="1" sz="3600">
              <a:solidFill>
                <a:srgbClr val="15C26B"/>
              </a:solidFill>
              <a:latin typeface="Open Sans"/>
              <a:ea typeface="Open Sans"/>
              <a:cs typeface="Open Sans"/>
              <a:sym typeface="Open Sans"/>
            </a:endParaRPr>
          </a:p>
        </p:txBody>
      </p:sp>
      <p:sp>
        <p:nvSpPr>
          <p:cNvPr id="21" name="Google Shape;21;p4"/>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Light"/>
              <a:buChar char="●"/>
              <a:defRPr>
                <a:latin typeface="Open Sans Light"/>
                <a:ea typeface="Open Sans Light"/>
                <a:cs typeface="Open Sans Light"/>
                <a:sym typeface="Open Sans Light"/>
              </a:defRPr>
            </a:lvl1pPr>
            <a:lvl2pPr indent="-342900" lvl="1" marL="914400" rtl="0">
              <a:spcBef>
                <a:spcPts val="1600"/>
              </a:spcBef>
              <a:spcAft>
                <a:spcPts val="0"/>
              </a:spcAft>
              <a:buSzPts val="1800"/>
              <a:buFont typeface="Open Sans Light"/>
              <a:buChar char="○"/>
              <a:defRPr sz="1800">
                <a:latin typeface="Open Sans Light"/>
                <a:ea typeface="Open Sans Light"/>
                <a:cs typeface="Open Sans Light"/>
                <a:sym typeface="Open Sans Light"/>
              </a:defRPr>
            </a:lvl2pPr>
            <a:lvl3pPr indent="-342900" lvl="2" marL="1371600" rtl="0">
              <a:spcBef>
                <a:spcPts val="1600"/>
              </a:spcBef>
              <a:spcAft>
                <a:spcPts val="0"/>
              </a:spcAft>
              <a:buSzPts val="1800"/>
              <a:buFont typeface="Open Sans Light"/>
              <a:buChar char="■"/>
              <a:defRPr sz="1800">
                <a:latin typeface="Open Sans Light"/>
                <a:ea typeface="Open Sans Light"/>
                <a:cs typeface="Open Sans Light"/>
                <a:sym typeface="Open Sans Light"/>
              </a:defRPr>
            </a:lvl3pPr>
            <a:lvl4pPr indent="-342900" lvl="3" marL="1828800" rtl="0">
              <a:spcBef>
                <a:spcPts val="1600"/>
              </a:spcBef>
              <a:spcAft>
                <a:spcPts val="0"/>
              </a:spcAft>
              <a:buSzPts val="1800"/>
              <a:buFont typeface="Open Sans Light"/>
              <a:buChar char="●"/>
              <a:defRPr sz="1800">
                <a:latin typeface="Open Sans Light"/>
                <a:ea typeface="Open Sans Light"/>
                <a:cs typeface="Open Sans Light"/>
                <a:sym typeface="Open Sans Light"/>
              </a:defRPr>
            </a:lvl4pPr>
            <a:lvl5pPr indent="-342900" lvl="4" marL="2286000" rtl="0">
              <a:spcBef>
                <a:spcPts val="1600"/>
              </a:spcBef>
              <a:spcAft>
                <a:spcPts val="0"/>
              </a:spcAft>
              <a:buSzPts val="1800"/>
              <a:buFont typeface="Open Sans Light"/>
              <a:buChar char="○"/>
              <a:defRPr sz="1800">
                <a:latin typeface="Open Sans Light"/>
                <a:ea typeface="Open Sans Light"/>
                <a:cs typeface="Open Sans Light"/>
                <a:sym typeface="Open Sans Light"/>
              </a:defRPr>
            </a:lvl5pPr>
            <a:lvl6pPr indent="-342900" lvl="5" marL="2743200" rtl="0">
              <a:spcBef>
                <a:spcPts val="1600"/>
              </a:spcBef>
              <a:spcAft>
                <a:spcPts val="0"/>
              </a:spcAft>
              <a:buSzPts val="1800"/>
              <a:buFont typeface="Open Sans Light"/>
              <a:buChar char="■"/>
              <a:defRPr sz="1800">
                <a:latin typeface="Open Sans Light"/>
                <a:ea typeface="Open Sans Light"/>
                <a:cs typeface="Open Sans Light"/>
                <a:sym typeface="Open Sans Light"/>
              </a:defRPr>
            </a:lvl6pPr>
            <a:lvl7pPr indent="-342900" lvl="6" marL="3200400" rtl="0">
              <a:spcBef>
                <a:spcPts val="1600"/>
              </a:spcBef>
              <a:spcAft>
                <a:spcPts val="0"/>
              </a:spcAft>
              <a:buSzPts val="1800"/>
              <a:buFont typeface="Open Sans Light"/>
              <a:buChar char="●"/>
              <a:defRPr sz="1800">
                <a:latin typeface="Open Sans Light"/>
                <a:ea typeface="Open Sans Light"/>
                <a:cs typeface="Open Sans Light"/>
                <a:sym typeface="Open Sans Light"/>
              </a:defRPr>
            </a:lvl7pPr>
            <a:lvl8pPr indent="-342900" lvl="7" marL="3657600" rtl="0">
              <a:spcBef>
                <a:spcPts val="1600"/>
              </a:spcBef>
              <a:spcAft>
                <a:spcPts val="0"/>
              </a:spcAft>
              <a:buSzPts val="1800"/>
              <a:buFont typeface="Open Sans Light"/>
              <a:buChar char="○"/>
              <a:defRPr sz="1800">
                <a:latin typeface="Open Sans Light"/>
                <a:ea typeface="Open Sans Light"/>
                <a:cs typeface="Open Sans Light"/>
                <a:sym typeface="Open Sans Light"/>
              </a:defRPr>
            </a:lvl8pPr>
            <a:lvl9pPr indent="-342900" lvl="8" marL="4114800" rtl="0">
              <a:spcBef>
                <a:spcPts val="1600"/>
              </a:spcBef>
              <a:spcAft>
                <a:spcPts val="1600"/>
              </a:spcAft>
              <a:buSzPts val="1800"/>
              <a:buFont typeface="Open Sans Light"/>
              <a:buChar char="■"/>
              <a:defRPr sz="1800">
                <a:latin typeface="Open Sans Light"/>
                <a:ea typeface="Open Sans Light"/>
                <a:cs typeface="Open Sans Light"/>
                <a:sym typeface="Open Sans Light"/>
              </a:defRPr>
            </a:lvl9pPr>
          </a:lstStyle>
          <a:p/>
        </p:txBody>
      </p:sp>
      <p:pic>
        <p:nvPicPr>
          <p:cNvPr id="22" name="Google Shape;22;p4"/>
          <p:cNvPicPr preferRelativeResize="0"/>
          <p:nvPr/>
        </p:nvPicPr>
        <p:blipFill rotWithShape="1">
          <a:blip r:embed="rId2">
            <a:alphaModFix/>
          </a:blip>
          <a:srcRect b="0" l="0" r="0" t="0"/>
          <a:stretch/>
        </p:blipFill>
        <p:spPr>
          <a:xfrm>
            <a:off x="7020199" y="154300"/>
            <a:ext cx="530400" cy="530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o Slide">
  <p:cSld name="SECTION_HEADER_1_1_2">
    <p:bg>
      <p:bgPr>
        <a:solidFill>
          <a:schemeClr val="lt1"/>
        </a:solidFill>
      </p:bgPr>
    </p:bg>
    <p:spTree>
      <p:nvGrpSpPr>
        <p:cNvPr id="23" name="Shape 23"/>
        <p:cNvGrpSpPr/>
        <p:nvPr/>
      </p:nvGrpSpPr>
      <p:grpSpPr>
        <a:xfrm>
          <a:off x="0" y="0"/>
          <a:ext cx="0" cy="0"/>
          <a:chOff x="0" y="0"/>
          <a:chExt cx="0" cy="0"/>
        </a:xfrm>
      </p:grpSpPr>
      <p:sp>
        <p:nvSpPr>
          <p:cNvPr id="24" name="Google Shape;24;p5"/>
          <p:cNvSpPr txBox="1"/>
          <p:nvPr/>
        </p:nvSpPr>
        <p:spPr>
          <a:xfrm>
            <a:off x="0" y="0"/>
            <a:ext cx="7772400" cy="795900"/>
          </a:xfrm>
          <a:prstGeom prst="rect">
            <a:avLst/>
          </a:prstGeom>
          <a:solidFill>
            <a:srgbClr val="DBE2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200">
                <a:solidFill>
                  <a:srgbClr val="15C26B"/>
                </a:solidFill>
                <a:latin typeface="Open Sans"/>
                <a:ea typeface="Open Sans"/>
                <a:cs typeface="Open Sans"/>
                <a:sym typeface="Open Sans"/>
              </a:rPr>
              <a:t>Project Information Slide</a:t>
            </a:r>
            <a:endParaRPr b="1" i="1" sz="2200">
              <a:solidFill>
                <a:srgbClr val="15C26B"/>
              </a:solidFill>
              <a:latin typeface="Open Sans"/>
              <a:ea typeface="Open Sans"/>
              <a:cs typeface="Open Sans"/>
              <a:sym typeface="Open Sans"/>
            </a:endParaRPr>
          </a:p>
        </p:txBody>
      </p:sp>
      <p:sp>
        <p:nvSpPr>
          <p:cNvPr id="25" name="Google Shape;25;p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Font typeface="Open Sans Light"/>
              <a:buNone/>
              <a:defRPr sz="3200">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 name="Google Shape;26;p5"/>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Font typeface="Open Sans Light"/>
              <a:buChar char="●"/>
              <a:defRPr>
                <a:latin typeface="Open Sans Light"/>
                <a:ea typeface="Open Sans Light"/>
                <a:cs typeface="Open Sans Light"/>
                <a:sym typeface="Open Sans Light"/>
              </a:defRPr>
            </a:lvl1pPr>
            <a:lvl2pPr indent="-342900" lvl="1" marL="914400" rtl="0">
              <a:spcBef>
                <a:spcPts val="1600"/>
              </a:spcBef>
              <a:spcAft>
                <a:spcPts val="0"/>
              </a:spcAft>
              <a:buSzPts val="1800"/>
              <a:buFont typeface="Open Sans Light"/>
              <a:buChar char="○"/>
              <a:defRPr sz="1800">
                <a:latin typeface="Open Sans Light"/>
                <a:ea typeface="Open Sans Light"/>
                <a:cs typeface="Open Sans Light"/>
                <a:sym typeface="Open Sans Light"/>
              </a:defRPr>
            </a:lvl2pPr>
            <a:lvl3pPr indent="-342900" lvl="2" marL="1371600" rtl="0">
              <a:spcBef>
                <a:spcPts val="1600"/>
              </a:spcBef>
              <a:spcAft>
                <a:spcPts val="0"/>
              </a:spcAft>
              <a:buSzPts val="1800"/>
              <a:buFont typeface="Open Sans Light"/>
              <a:buChar char="■"/>
              <a:defRPr sz="1800">
                <a:latin typeface="Open Sans Light"/>
                <a:ea typeface="Open Sans Light"/>
                <a:cs typeface="Open Sans Light"/>
                <a:sym typeface="Open Sans Light"/>
              </a:defRPr>
            </a:lvl3pPr>
            <a:lvl4pPr indent="-342900" lvl="3" marL="1828800" rtl="0">
              <a:spcBef>
                <a:spcPts val="1600"/>
              </a:spcBef>
              <a:spcAft>
                <a:spcPts val="0"/>
              </a:spcAft>
              <a:buSzPts val="1800"/>
              <a:buFont typeface="Open Sans Light"/>
              <a:buChar char="●"/>
              <a:defRPr sz="1800">
                <a:latin typeface="Open Sans Light"/>
                <a:ea typeface="Open Sans Light"/>
                <a:cs typeface="Open Sans Light"/>
                <a:sym typeface="Open Sans Light"/>
              </a:defRPr>
            </a:lvl4pPr>
            <a:lvl5pPr indent="-342900" lvl="4" marL="2286000" rtl="0">
              <a:spcBef>
                <a:spcPts val="1600"/>
              </a:spcBef>
              <a:spcAft>
                <a:spcPts val="0"/>
              </a:spcAft>
              <a:buSzPts val="1800"/>
              <a:buFont typeface="Open Sans Light"/>
              <a:buChar char="○"/>
              <a:defRPr sz="1800">
                <a:latin typeface="Open Sans Light"/>
                <a:ea typeface="Open Sans Light"/>
                <a:cs typeface="Open Sans Light"/>
                <a:sym typeface="Open Sans Light"/>
              </a:defRPr>
            </a:lvl5pPr>
            <a:lvl6pPr indent="-342900" lvl="5" marL="2743200" rtl="0">
              <a:spcBef>
                <a:spcPts val="1600"/>
              </a:spcBef>
              <a:spcAft>
                <a:spcPts val="0"/>
              </a:spcAft>
              <a:buSzPts val="1800"/>
              <a:buFont typeface="Open Sans Light"/>
              <a:buChar char="■"/>
              <a:defRPr sz="1800">
                <a:latin typeface="Open Sans Light"/>
                <a:ea typeface="Open Sans Light"/>
                <a:cs typeface="Open Sans Light"/>
                <a:sym typeface="Open Sans Light"/>
              </a:defRPr>
            </a:lvl6pPr>
            <a:lvl7pPr indent="-342900" lvl="6" marL="3200400" rtl="0">
              <a:spcBef>
                <a:spcPts val="1600"/>
              </a:spcBef>
              <a:spcAft>
                <a:spcPts val="0"/>
              </a:spcAft>
              <a:buSzPts val="1800"/>
              <a:buFont typeface="Open Sans Light"/>
              <a:buChar char="●"/>
              <a:defRPr sz="1800">
                <a:latin typeface="Open Sans Light"/>
                <a:ea typeface="Open Sans Light"/>
                <a:cs typeface="Open Sans Light"/>
                <a:sym typeface="Open Sans Light"/>
              </a:defRPr>
            </a:lvl7pPr>
            <a:lvl8pPr indent="-342900" lvl="7" marL="3657600" rtl="0">
              <a:spcBef>
                <a:spcPts val="1600"/>
              </a:spcBef>
              <a:spcAft>
                <a:spcPts val="0"/>
              </a:spcAft>
              <a:buSzPts val="1800"/>
              <a:buFont typeface="Open Sans Light"/>
              <a:buChar char="○"/>
              <a:defRPr sz="1800">
                <a:latin typeface="Open Sans Light"/>
                <a:ea typeface="Open Sans Light"/>
                <a:cs typeface="Open Sans Light"/>
                <a:sym typeface="Open Sans Light"/>
              </a:defRPr>
            </a:lvl8pPr>
            <a:lvl9pPr indent="-342900" lvl="8" marL="4114800" rtl="0">
              <a:spcBef>
                <a:spcPts val="1600"/>
              </a:spcBef>
              <a:spcAft>
                <a:spcPts val="1600"/>
              </a:spcAft>
              <a:buSzPts val="1800"/>
              <a:buFont typeface="Open Sans Light"/>
              <a:buChar char="■"/>
              <a:defRPr sz="1800">
                <a:latin typeface="Open Sans Light"/>
                <a:ea typeface="Open Sans Light"/>
                <a:cs typeface="Open Sans Light"/>
                <a:sym typeface="Open Sans Ligh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udent work slide">
  <p:cSld name="SECTION_HEADER_1_1_2_1">
    <p:bg>
      <p:bgPr>
        <a:solidFill>
          <a:schemeClr val="lt1"/>
        </a:solidFill>
      </p:bgPr>
    </p:bg>
    <p:spTree>
      <p:nvGrpSpPr>
        <p:cNvPr id="27" name="Shape 27"/>
        <p:cNvGrpSpPr/>
        <p:nvPr/>
      </p:nvGrpSpPr>
      <p:grpSpPr>
        <a:xfrm>
          <a:off x="0" y="0"/>
          <a:ext cx="0" cy="0"/>
          <a:chOff x="0" y="0"/>
          <a:chExt cx="0" cy="0"/>
        </a:xfrm>
      </p:grpSpPr>
      <p:sp>
        <p:nvSpPr>
          <p:cNvPr id="28" name="Google Shape;28;p6"/>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pic>
        <p:nvPicPr>
          <p:cNvPr id="29" name="Google Shape;29;p6"/>
          <p:cNvPicPr preferRelativeResize="0"/>
          <p:nvPr/>
        </p:nvPicPr>
        <p:blipFill rotWithShape="1">
          <a:blip r:embed="rId2">
            <a:alphaModFix/>
          </a:blip>
          <a:srcRect b="0" l="0" r="0" t="0"/>
          <a:stretch/>
        </p:blipFill>
        <p:spPr>
          <a:xfrm>
            <a:off x="7020199" y="154300"/>
            <a:ext cx="530400" cy="530400"/>
          </a:xfrm>
          <a:prstGeom prst="rect">
            <a:avLst/>
          </a:prstGeom>
          <a:noFill/>
          <a:ln>
            <a:noFill/>
          </a:ln>
        </p:spPr>
      </p:pic>
      <p:sp>
        <p:nvSpPr>
          <p:cNvPr id="30" name="Google Shape;30;p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2B3E4"/>
              </a:buClr>
              <a:buSzPts val="3200"/>
              <a:buFont typeface="Open Sans Light"/>
              <a:buNone/>
              <a:defRPr sz="3200">
                <a:solidFill>
                  <a:srgbClr val="02B3E4"/>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64945" y="2253729"/>
            <a:ext cx="7242600" cy="6681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indent="-317500" lvl="1" marL="914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indent="-317500" lvl="2" marL="1371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indent="-317500" lvl="3" marL="18288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indent="-317500" lvl="4" marL="22860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indent="-317500" lvl="5" marL="27432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indent="-317500" lvl="6" marL="32004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indent="-317500" lvl="7" marL="36576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indent="-317500" lvl="8" marL="41148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p:txBody>
      </p:sp>
      <p:sp>
        <p:nvSpPr>
          <p:cNvPr id="8" name="Google Shape;8;p1"/>
          <p:cNvSpPr txBox="1"/>
          <p:nvPr>
            <p:ph idx="12" type="sldNum"/>
          </p:nvPr>
        </p:nvSpPr>
        <p:spPr>
          <a:xfrm>
            <a:off x="7201589" y="9119180"/>
            <a:ext cx="466500" cy="7698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11" y="964431"/>
            <a:ext cx="32400" cy="931500"/>
          </a:xfrm>
          <a:prstGeom prst="rect">
            <a:avLst/>
          </a:prstGeom>
          <a:solidFill>
            <a:srgbClr val="15C26B"/>
          </a:solidFill>
          <a:ln>
            <a:noFill/>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Font typeface="Helvetica Neue"/>
              <a:buNone/>
            </a:pPr>
            <a:r>
              <a:t/>
            </a:r>
            <a:endParaRPr b="0" i="0" sz="1200" u="none" cap="none" strike="noStrike">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6.jpg"/><Relationship Id="rId4"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trello.com" TargetMode="External"/><Relationship Id="rId4"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pic>
        <p:nvPicPr>
          <p:cNvPr id="35" name="Google Shape;35;p7"/>
          <p:cNvPicPr preferRelativeResize="0"/>
          <p:nvPr/>
        </p:nvPicPr>
        <p:blipFill rotWithShape="1">
          <a:blip r:embed="rId3">
            <a:alphaModFix/>
          </a:blip>
          <a:srcRect b="9431" l="0" r="0" t="7691"/>
          <a:stretch/>
        </p:blipFill>
        <p:spPr>
          <a:xfrm>
            <a:off x="50" y="2180100"/>
            <a:ext cx="7772401" cy="6441620"/>
          </a:xfrm>
          <a:prstGeom prst="rect">
            <a:avLst/>
          </a:prstGeom>
          <a:noFill/>
          <a:ln>
            <a:noFill/>
          </a:ln>
        </p:spPr>
      </p:pic>
      <p:sp>
        <p:nvSpPr>
          <p:cNvPr id="36" name="Google Shape;36;p7"/>
          <p:cNvSpPr txBox="1"/>
          <p:nvPr>
            <p:ph idx="2" type="title"/>
          </p:nvPr>
        </p:nvSpPr>
        <p:spPr>
          <a:xfrm>
            <a:off x="264895" y="8409771"/>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From Methodology to Execution</a:t>
            </a:r>
            <a:endParaRPr/>
          </a:p>
        </p:txBody>
      </p:sp>
      <p:sp>
        <p:nvSpPr>
          <p:cNvPr id="37" name="Google Shape;37;p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Digital Project Management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Cost-Benefit Analysis</a:t>
            </a:r>
            <a:endParaRPr/>
          </a:p>
        </p:txBody>
      </p:sp>
      <p:graphicFrame>
        <p:nvGraphicFramePr>
          <p:cNvPr id="91" name="Google Shape;91;p16"/>
          <p:cNvGraphicFramePr/>
          <p:nvPr/>
        </p:nvGraphicFramePr>
        <p:xfrm>
          <a:off x="264900" y="2253750"/>
          <a:ext cx="3000000" cy="3000000"/>
        </p:xfrm>
        <a:graphic>
          <a:graphicData uri="http://schemas.openxmlformats.org/drawingml/2006/table">
            <a:tbl>
              <a:tblPr>
                <a:noFill/>
                <a:tableStyleId>{9611043C-982A-4926-A770-D7B6C0B871D9}</a:tableStyleId>
              </a:tblPr>
              <a:tblGrid>
                <a:gridCol w="7242600"/>
              </a:tblGrid>
              <a:tr h="100000">
                <a:tc>
                  <a:txBody>
                    <a:bodyPr/>
                    <a:lstStyle/>
                    <a:p>
                      <a:pPr indent="0" lvl="0" marL="0" rtl="0" algn="l">
                        <a:lnSpc>
                          <a:spcPct val="115000"/>
                        </a:lnSpc>
                        <a:spcBef>
                          <a:spcPts val="0"/>
                        </a:spcBef>
                        <a:spcAft>
                          <a:spcPts val="0"/>
                        </a:spcAft>
                        <a:buNone/>
                      </a:pPr>
                      <a:r>
                        <a:rPr lang="en" sz="1800">
                          <a:solidFill>
                            <a:srgbClr val="525C65"/>
                          </a:solidFill>
                          <a:latin typeface="Open Sans"/>
                          <a:ea typeface="Open Sans"/>
                          <a:cs typeface="Open Sans"/>
                          <a:sym typeface="Open Sans"/>
                        </a:rPr>
                        <a:t>Write out the formula for the cost-benefit analysis</a:t>
                      </a:r>
                      <a:endParaRPr sz="1800">
                        <a:solidFill>
                          <a:srgbClr val="525C65"/>
                        </a:solidFill>
                        <a:latin typeface="Open Sans"/>
                        <a:ea typeface="Open Sans"/>
                        <a:cs typeface="Open Sans"/>
                        <a:sym typeface="Open Sans"/>
                      </a:endParaRPr>
                    </a:p>
                  </a:txBody>
                  <a:tcPr marT="91425" marB="91425" marR="91425" marL="91425"/>
                </a:tc>
              </a:tr>
              <a:tr h="1654900">
                <a:tc>
                  <a:txBody>
                    <a:bodyPr/>
                    <a:lstStyle/>
                    <a:p>
                      <a:pPr indent="0" lvl="0" marL="0" rtl="0" algn="l">
                        <a:spcBef>
                          <a:spcPts val="0"/>
                        </a:spcBef>
                        <a:spcAft>
                          <a:spcPts val="0"/>
                        </a:spcAft>
                        <a:buNone/>
                      </a:pPr>
                      <a:r>
                        <a:rPr i="1" lang="en" sz="1800">
                          <a:solidFill>
                            <a:srgbClr val="525C65"/>
                          </a:solidFill>
                          <a:latin typeface="Open Sans Light"/>
                          <a:ea typeface="Open Sans Light"/>
                          <a:cs typeface="Open Sans Light"/>
                          <a:sym typeface="Open Sans Light"/>
                        </a:rPr>
                        <a:t>Net Present Value (NPV) = (Benefits - Costs) / Costs.</a:t>
                      </a:r>
                      <a:endParaRPr i="1" sz="1800">
                        <a:solidFill>
                          <a:srgbClr val="525C65"/>
                        </a:solidFill>
                        <a:latin typeface="Open Sans Light"/>
                        <a:ea typeface="Open Sans Light"/>
                        <a:cs typeface="Open Sans Light"/>
                        <a:sym typeface="Open Sans Light"/>
                      </a:endParaRPr>
                    </a:p>
                    <a:p>
                      <a:pPr indent="0" lvl="0" marL="0" rtl="0" algn="l">
                        <a:spcBef>
                          <a:spcPts val="0"/>
                        </a:spcBef>
                        <a:spcAft>
                          <a:spcPts val="0"/>
                        </a:spcAft>
                        <a:buNone/>
                      </a:pPr>
                      <a:r>
                        <a:t/>
                      </a:r>
                      <a:endParaRPr i="1" sz="1800">
                        <a:solidFill>
                          <a:srgbClr val="525C65"/>
                        </a:solidFill>
                        <a:latin typeface="Open Sans Light"/>
                        <a:ea typeface="Open Sans Light"/>
                        <a:cs typeface="Open Sans Light"/>
                        <a:sym typeface="Open Sans Light"/>
                      </a:endParaRPr>
                    </a:p>
                  </a:txBody>
                  <a:tcPr marT="91425" marB="91425" marR="91425" marL="91425"/>
                </a:tc>
              </a:tr>
              <a:tr h="100000">
                <a:tc>
                  <a:txBody>
                    <a:bodyPr/>
                    <a:lstStyle/>
                    <a:p>
                      <a:pPr indent="0" lvl="0" marL="0" rtl="0" algn="l">
                        <a:lnSpc>
                          <a:spcPct val="115000"/>
                        </a:lnSpc>
                        <a:spcBef>
                          <a:spcPts val="0"/>
                        </a:spcBef>
                        <a:spcAft>
                          <a:spcPts val="0"/>
                        </a:spcAft>
                        <a:buNone/>
                      </a:pPr>
                      <a:r>
                        <a:rPr lang="en" sz="1800">
                          <a:solidFill>
                            <a:srgbClr val="525C65"/>
                          </a:solidFill>
                          <a:latin typeface="Open Sans"/>
                          <a:ea typeface="Open Sans"/>
                          <a:cs typeface="Open Sans"/>
                          <a:sym typeface="Open Sans"/>
                        </a:rPr>
                        <a:t>Show the steps to get the cost-benefit ratio</a:t>
                      </a:r>
                      <a:endParaRPr sz="1800">
                        <a:solidFill>
                          <a:srgbClr val="525C65"/>
                        </a:solidFill>
                        <a:latin typeface="Open Sans"/>
                        <a:ea typeface="Open Sans"/>
                        <a:cs typeface="Open Sans"/>
                        <a:sym typeface="Open Sans"/>
                      </a:endParaRPr>
                    </a:p>
                  </a:txBody>
                  <a:tcPr marT="91425" marB="91425" marR="91425" marL="91425"/>
                </a:tc>
              </a:tr>
              <a:tr h="1654300">
                <a:tc>
                  <a:txBody>
                    <a:bodyPr/>
                    <a:lstStyle/>
                    <a:p>
                      <a:pPr indent="-342900" lvl="0" marL="457200" rtl="0" algn="l">
                        <a:lnSpc>
                          <a:spcPct val="115000"/>
                        </a:lnSpc>
                        <a:spcBef>
                          <a:spcPts val="1200"/>
                        </a:spcBef>
                        <a:spcAft>
                          <a:spcPts val="0"/>
                        </a:spcAft>
                        <a:buClr>
                          <a:schemeClr val="dk1"/>
                        </a:buClr>
                        <a:buSzPts val="1800"/>
                        <a:buFont typeface="Open Sans Light"/>
                        <a:buAutoNum type="arabicPeriod"/>
                      </a:pPr>
                      <a:r>
                        <a:rPr i="1" lang="en" sz="1800">
                          <a:solidFill>
                            <a:schemeClr val="dk1"/>
                          </a:solidFill>
                          <a:latin typeface="Open Sans Light"/>
                          <a:ea typeface="Open Sans Light"/>
                          <a:cs typeface="Open Sans Light"/>
                          <a:sym typeface="Open Sans Light"/>
                        </a:rPr>
                        <a:t>Benefits: $36,000</a:t>
                      </a:r>
                      <a:endParaRPr i="1" sz="1800">
                        <a:solidFill>
                          <a:schemeClr val="dk1"/>
                        </a:solidFill>
                        <a:latin typeface="Open Sans Light"/>
                        <a:ea typeface="Open Sans Light"/>
                        <a:cs typeface="Open Sans Light"/>
                        <a:sym typeface="Open Sans Light"/>
                      </a:endParaRPr>
                    </a:p>
                    <a:p>
                      <a:pPr indent="-342900" lvl="0" marL="457200" rtl="0" algn="l">
                        <a:lnSpc>
                          <a:spcPct val="115000"/>
                        </a:lnSpc>
                        <a:spcBef>
                          <a:spcPts val="0"/>
                        </a:spcBef>
                        <a:spcAft>
                          <a:spcPts val="0"/>
                        </a:spcAft>
                        <a:buClr>
                          <a:schemeClr val="dk1"/>
                        </a:buClr>
                        <a:buSzPts val="1800"/>
                        <a:buFont typeface="Open Sans Light"/>
                        <a:buAutoNum type="arabicPeriod"/>
                      </a:pPr>
                      <a:r>
                        <a:rPr i="1" lang="en" sz="1800">
                          <a:solidFill>
                            <a:schemeClr val="dk1"/>
                          </a:solidFill>
                          <a:latin typeface="Open Sans Light"/>
                          <a:ea typeface="Open Sans Light"/>
                          <a:cs typeface="Open Sans Light"/>
                          <a:sym typeface="Open Sans Light"/>
                        </a:rPr>
                        <a:t>Costs: $15,000</a:t>
                      </a:r>
                      <a:endParaRPr i="1" sz="1800">
                        <a:solidFill>
                          <a:schemeClr val="dk1"/>
                        </a:solidFill>
                        <a:latin typeface="Open Sans Light"/>
                        <a:ea typeface="Open Sans Light"/>
                        <a:cs typeface="Open Sans Light"/>
                        <a:sym typeface="Open Sans Light"/>
                      </a:endParaRPr>
                    </a:p>
                    <a:p>
                      <a:pPr indent="-342900" lvl="0" marL="457200" rtl="0" algn="l">
                        <a:lnSpc>
                          <a:spcPct val="115000"/>
                        </a:lnSpc>
                        <a:spcBef>
                          <a:spcPts val="0"/>
                        </a:spcBef>
                        <a:spcAft>
                          <a:spcPts val="0"/>
                        </a:spcAft>
                        <a:buClr>
                          <a:schemeClr val="dk1"/>
                        </a:buClr>
                        <a:buSzPts val="1800"/>
                        <a:buFont typeface="Open Sans Light"/>
                        <a:buAutoNum type="arabicPeriod"/>
                      </a:pPr>
                      <a:r>
                        <a:rPr i="1" lang="en" sz="1800">
                          <a:solidFill>
                            <a:schemeClr val="dk1"/>
                          </a:solidFill>
                          <a:latin typeface="Open Sans Light"/>
                          <a:ea typeface="Open Sans Light"/>
                          <a:cs typeface="Open Sans Light"/>
                          <a:sym typeface="Open Sans Light"/>
                        </a:rPr>
                        <a:t>Discount Rate: 20%</a:t>
                      </a:r>
                      <a:endParaRPr i="1" sz="1800">
                        <a:solidFill>
                          <a:schemeClr val="dk1"/>
                        </a:solidFill>
                        <a:latin typeface="Open Sans Light"/>
                        <a:ea typeface="Open Sans Light"/>
                        <a:cs typeface="Open Sans Light"/>
                        <a:sym typeface="Open Sans Light"/>
                      </a:endParaRPr>
                    </a:p>
                    <a:p>
                      <a:pPr indent="-342900" lvl="0" marL="457200" rtl="0" algn="l">
                        <a:lnSpc>
                          <a:spcPct val="115000"/>
                        </a:lnSpc>
                        <a:spcBef>
                          <a:spcPts val="0"/>
                        </a:spcBef>
                        <a:spcAft>
                          <a:spcPts val="0"/>
                        </a:spcAft>
                        <a:buClr>
                          <a:schemeClr val="dk1"/>
                        </a:buClr>
                        <a:buSzPts val="1800"/>
                        <a:buFont typeface="Open Sans Light"/>
                        <a:buAutoNum type="arabicPeriod"/>
                      </a:pPr>
                      <a:r>
                        <a:rPr i="1" lang="en" sz="1800">
                          <a:solidFill>
                            <a:schemeClr val="dk1"/>
                          </a:solidFill>
                          <a:latin typeface="Open Sans Light"/>
                          <a:ea typeface="Open Sans Light"/>
                          <a:cs typeface="Open Sans Light"/>
                          <a:sym typeface="Open Sans Light"/>
                        </a:rPr>
                        <a:t>NPV = ($36,000 - $15,000) / $15,000 = 1.4</a:t>
                      </a:r>
                      <a:endParaRPr i="1" sz="1800">
                        <a:solidFill>
                          <a:schemeClr val="dk1"/>
                        </a:solidFill>
                        <a:latin typeface="Open Sans Light"/>
                        <a:ea typeface="Open Sans Light"/>
                        <a:cs typeface="Open Sans Light"/>
                        <a:sym typeface="Open Sans Light"/>
                      </a:endParaRPr>
                    </a:p>
                  </a:txBody>
                  <a:tcPr marT="91425" marB="91425" marR="91425" marL="91425"/>
                </a:tc>
              </a:tr>
              <a:tr h="270625">
                <a:tc>
                  <a:txBody>
                    <a:bodyPr/>
                    <a:lstStyle/>
                    <a:p>
                      <a:pPr indent="0" lvl="0" marL="0" rtl="0" algn="l">
                        <a:lnSpc>
                          <a:spcPct val="115000"/>
                        </a:lnSpc>
                        <a:spcBef>
                          <a:spcPts val="0"/>
                        </a:spcBef>
                        <a:spcAft>
                          <a:spcPts val="0"/>
                        </a:spcAft>
                        <a:buNone/>
                      </a:pPr>
                      <a:r>
                        <a:rPr lang="en" sz="1800">
                          <a:solidFill>
                            <a:srgbClr val="525C65"/>
                          </a:solidFill>
                          <a:latin typeface="Open Sans"/>
                          <a:ea typeface="Open Sans"/>
                          <a:cs typeface="Open Sans"/>
                          <a:sym typeface="Open Sans"/>
                        </a:rPr>
                        <a:t>State whether the investment is positive or negative</a:t>
                      </a:r>
                      <a:endParaRPr sz="1800">
                        <a:solidFill>
                          <a:srgbClr val="525C65"/>
                        </a:solidFill>
                        <a:latin typeface="Open Sans"/>
                        <a:ea typeface="Open Sans"/>
                        <a:cs typeface="Open Sans"/>
                        <a:sym typeface="Open Sans"/>
                      </a:endParaRPr>
                    </a:p>
                  </a:txBody>
                  <a:tcPr marT="91425" marB="91425" marR="91425" marL="91425"/>
                </a:tc>
              </a:tr>
              <a:tr h="1641125">
                <a:tc>
                  <a:txBody>
                    <a:bodyPr/>
                    <a:lstStyle/>
                    <a:p>
                      <a:pPr indent="0" lvl="0" marL="0" rtl="0" algn="l">
                        <a:lnSpc>
                          <a:spcPct val="115000"/>
                        </a:lnSpc>
                        <a:spcBef>
                          <a:spcPts val="1200"/>
                        </a:spcBef>
                        <a:spcAft>
                          <a:spcPts val="0"/>
                        </a:spcAft>
                        <a:buNone/>
                      </a:pPr>
                      <a:r>
                        <a:rPr i="1" lang="en" sz="1800">
                          <a:solidFill>
                            <a:srgbClr val="525C65"/>
                          </a:solidFill>
                          <a:latin typeface="Open Sans Light"/>
                          <a:ea typeface="Open Sans Light"/>
                          <a:cs typeface="Open Sans Light"/>
                          <a:sym typeface="Open Sans Light"/>
                        </a:rPr>
                        <a:t>The investment is positive because the cost-benefit ratio is greater than 1, indicating the project is expected to yield more benefits than costs.</a:t>
                      </a:r>
                      <a:endParaRPr i="1" sz="1800">
                        <a:solidFill>
                          <a:srgbClr val="525C65"/>
                        </a:solidFill>
                        <a:latin typeface="Open Sans Light"/>
                        <a:ea typeface="Open Sans Light"/>
                        <a:cs typeface="Open Sans Light"/>
                        <a:sym typeface="Open Sans Light"/>
                      </a:endParaRPr>
                    </a:p>
                    <a:p>
                      <a:pPr indent="0" lvl="0" marL="0" rtl="0" algn="l">
                        <a:spcBef>
                          <a:spcPts val="1200"/>
                        </a:spcBef>
                        <a:spcAft>
                          <a:spcPts val="0"/>
                        </a:spcAft>
                        <a:buNone/>
                      </a:pPr>
                      <a:r>
                        <a:t/>
                      </a:r>
                      <a:endParaRPr i="1" sz="1800">
                        <a:solidFill>
                          <a:srgbClr val="525C65"/>
                        </a:solidFill>
                        <a:latin typeface="Open Sans Light"/>
                        <a:ea typeface="Open Sans Light"/>
                        <a:cs typeface="Open Sans Light"/>
                        <a:sym typeface="Open Sans Light"/>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Timing and Methodology</a:t>
            </a:r>
            <a:endParaRPr/>
          </a:p>
        </p:txBody>
      </p:sp>
      <p:graphicFrame>
        <p:nvGraphicFramePr>
          <p:cNvPr id="97" name="Google Shape;97;p17"/>
          <p:cNvGraphicFramePr/>
          <p:nvPr/>
        </p:nvGraphicFramePr>
        <p:xfrm>
          <a:off x="264900" y="2253750"/>
          <a:ext cx="3000000" cy="3000000"/>
        </p:xfrm>
        <a:graphic>
          <a:graphicData uri="http://schemas.openxmlformats.org/drawingml/2006/table">
            <a:tbl>
              <a:tblPr>
                <a:noFill/>
                <a:tableStyleId>{9611043C-982A-4926-A770-D7B6C0B871D9}</a:tableStyleId>
              </a:tblPr>
              <a:tblGrid>
                <a:gridCol w="7242600"/>
              </a:tblGrid>
              <a:tr h="741475">
                <a:tc>
                  <a:txBody>
                    <a:bodyPr/>
                    <a:lstStyle/>
                    <a:p>
                      <a:pPr indent="0" lvl="0" marL="0" rtl="0" algn="l">
                        <a:spcBef>
                          <a:spcPts val="0"/>
                        </a:spcBef>
                        <a:spcAft>
                          <a:spcPts val="0"/>
                        </a:spcAft>
                        <a:buNone/>
                      </a:pPr>
                      <a:r>
                        <a:rPr lang="en" sz="1800">
                          <a:solidFill>
                            <a:srgbClr val="525C65"/>
                          </a:solidFill>
                          <a:latin typeface="Open Sans"/>
                          <a:ea typeface="Open Sans"/>
                          <a:cs typeface="Open Sans"/>
                          <a:sym typeface="Open Sans"/>
                        </a:rPr>
                        <a:t>What are the </a:t>
                      </a:r>
                      <a:r>
                        <a:rPr b="1" lang="en" sz="1800">
                          <a:solidFill>
                            <a:srgbClr val="525C65"/>
                          </a:solidFill>
                          <a:latin typeface="Open Sans"/>
                          <a:ea typeface="Open Sans"/>
                          <a:cs typeface="Open Sans"/>
                          <a:sym typeface="Open Sans"/>
                        </a:rPr>
                        <a:t>minimum and the maximum</a:t>
                      </a:r>
                      <a:r>
                        <a:rPr lang="en" sz="1800">
                          <a:solidFill>
                            <a:srgbClr val="525C65"/>
                          </a:solidFill>
                          <a:latin typeface="Open Sans"/>
                          <a:ea typeface="Open Sans"/>
                          <a:cs typeface="Open Sans"/>
                          <a:sym typeface="Open Sans"/>
                        </a:rPr>
                        <a:t> number of weeks required to complete the project?</a:t>
                      </a:r>
                      <a:endParaRPr sz="1800">
                        <a:solidFill>
                          <a:srgbClr val="525C65"/>
                        </a:solidFill>
                        <a:latin typeface="Open Sans"/>
                        <a:ea typeface="Open Sans"/>
                        <a:cs typeface="Open Sans"/>
                        <a:sym typeface="Open Sans"/>
                      </a:endParaRPr>
                    </a:p>
                  </a:txBody>
                  <a:tcPr marT="91425" marB="91425" marR="91425" marL="91425"/>
                </a:tc>
              </a:tr>
              <a:tr h="1654900">
                <a:tc>
                  <a:txBody>
                    <a:bodyPr/>
                    <a:lstStyle/>
                    <a:p>
                      <a:pPr indent="0" lvl="0" marL="0" rtl="0" algn="l">
                        <a:spcBef>
                          <a:spcPts val="0"/>
                        </a:spcBef>
                        <a:spcAft>
                          <a:spcPts val="0"/>
                        </a:spcAft>
                        <a:buClr>
                          <a:schemeClr val="dk1"/>
                        </a:buClr>
                        <a:buSzPts val="1100"/>
                        <a:buFont typeface="Arial"/>
                        <a:buNone/>
                      </a:pPr>
                      <a:r>
                        <a:rPr i="1" lang="en" sz="1800">
                          <a:solidFill>
                            <a:schemeClr val="dk1"/>
                          </a:solidFill>
                          <a:latin typeface="Open Sans Light"/>
                          <a:ea typeface="Open Sans Light"/>
                          <a:cs typeface="Open Sans Light"/>
                          <a:sym typeface="Open Sans Light"/>
                        </a:rPr>
                        <a:t>Project Duration:</a:t>
                      </a:r>
                      <a:endParaRPr i="1" sz="1800">
                        <a:solidFill>
                          <a:schemeClr val="dk1"/>
                        </a:solidFill>
                        <a:latin typeface="Open Sans Light"/>
                        <a:ea typeface="Open Sans Light"/>
                        <a:cs typeface="Open Sans Light"/>
                        <a:sym typeface="Open Sans Light"/>
                      </a:endParaRPr>
                    </a:p>
                    <a:p>
                      <a:pPr indent="0" lvl="0" marL="0" rtl="0" algn="l">
                        <a:lnSpc>
                          <a:spcPct val="115000"/>
                        </a:lnSpc>
                        <a:spcBef>
                          <a:spcPts val="1200"/>
                        </a:spcBef>
                        <a:spcAft>
                          <a:spcPts val="0"/>
                        </a:spcAft>
                        <a:buClr>
                          <a:schemeClr val="dk1"/>
                        </a:buClr>
                        <a:buSzPts val="1100"/>
                        <a:buFont typeface="Arial"/>
                        <a:buNone/>
                      </a:pPr>
                      <a:r>
                        <a:rPr i="1" lang="en" sz="1800">
                          <a:solidFill>
                            <a:schemeClr val="dk1"/>
                          </a:solidFill>
                          <a:latin typeface="Open Sans Light"/>
                          <a:ea typeface="Open Sans Light"/>
                          <a:cs typeface="Open Sans Light"/>
                          <a:sym typeface="Open Sans Light"/>
                        </a:rPr>
                        <a:t>Minimum: 8 weeks</a:t>
                      </a:r>
                      <a:endParaRPr i="1" sz="1800">
                        <a:solidFill>
                          <a:schemeClr val="dk1"/>
                        </a:solidFill>
                        <a:latin typeface="Open Sans Light"/>
                        <a:ea typeface="Open Sans Light"/>
                        <a:cs typeface="Open Sans Light"/>
                        <a:sym typeface="Open Sans Light"/>
                      </a:endParaRPr>
                    </a:p>
                    <a:p>
                      <a:pPr indent="0" lvl="0" marL="0" rtl="0" algn="l">
                        <a:lnSpc>
                          <a:spcPct val="115000"/>
                        </a:lnSpc>
                        <a:spcBef>
                          <a:spcPts val="1200"/>
                        </a:spcBef>
                        <a:spcAft>
                          <a:spcPts val="1200"/>
                        </a:spcAft>
                        <a:buClr>
                          <a:schemeClr val="dk1"/>
                        </a:buClr>
                        <a:buSzPts val="1100"/>
                        <a:buFont typeface="Arial"/>
                        <a:buNone/>
                      </a:pPr>
                      <a:r>
                        <a:rPr i="1" lang="en" sz="1800">
                          <a:solidFill>
                            <a:schemeClr val="dk1"/>
                          </a:solidFill>
                          <a:latin typeface="Open Sans Light"/>
                          <a:ea typeface="Open Sans Light"/>
                          <a:cs typeface="Open Sans Light"/>
                          <a:sym typeface="Open Sans Light"/>
                        </a:rPr>
                        <a:t>Maximum: 12 weeks</a:t>
                      </a:r>
                      <a:endParaRPr i="1" sz="1800">
                        <a:solidFill>
                          <a:srgbClr val="525C65"/>
                        </a:solidFill>
                        <a:latin typeface="Open Sans Light"/>
                        <a:ea typeface="Open Sans Light"/>
                        <a:cs typeface="Open Sans Light"/>
                        <a:sym typeface="Open Sans Light"/>
                      </a:endParaRPr>
                    </a:p>
                  </a:txBody>
                  <a:tcPr marT="91425" marB="91425" marR="91425" marL="91425"/>
                </a:tc>
              </a:tr>
              <a:tr h="751500">
                <a:tc>
                  <a:txBody>
                    <a:bodyPr/>
                    <a:lstStyle/>
                    <a:p>
                      <a:pPr indent="0" lvl="0" marL="0" rtl="0" algn="l">
                        <a:spcBef>
                          <a:spcPts val="0"/>
                        </a:spcBef>
                        <a:spcAft>
                          <a:spcPts val="0"/>
                        </a:spcAft>
                        <a:buNone/>
                      </a:pPr>
                      <a:r>
                        <a:rPr lang="en" sz="1800">
                          <a:solidFill>
                            <a:srgbClr val="525C65"/>
                          </a:solidFill>
                          <a:latin typeface="Open Sans"/>
                          <a:ea typeface="Open Sans"/>
                          <a:cs typeface="Open Sans"/>
                          <a:sym typeface="Open Sans"/>
                        </a:rPr>
                        <a:t>What methodology do you propose to use for organizing the project: </a:t>
                      </a:r>
                      <a:r>
                        <a:rPr b="1" lang="en" sz="1800">
                          <a:solidFill>
                            <a:srgbClr val="525C65"/>
                          </a:solidFill>
                          <a:latin typeface="Open Sans"/>
                          <a:ea typeface="Open Sans"/>
                          <a:cs typeface="Open Sans"/>
                          <a:sym typeface="Open Sans"/>
                        </a:rPr>
                        <a:t>Waterfall or Agile</a:t>
                      </a:r>
                      <a:r>
                        <a:rPr lang="en" sz="1800">
                          <a:solidFill>
                            <a:srgbClr val="525C65"/>
                          </a:solidFill>
                          <a:latin typeface="Open Sans"/>
                          <a:ea typeface="Open Sans"/>
                          <a:cs typeface="Open Sans"/>
                          <a:sym typeface="Open Sans"/>
                        </a:rPr>
                        <a:t>? Explain your answer in 2-3 sentences.</a:t>
                      </a:r>
                      <a:endParaRPr sz="1800">
                        <a:solidFill>
                          <a:srgbClr val="525C65"/>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r>
              <a:tr h="1654300">
                <a:tc>
                  <a:txBody>
                    <a:bodyPr/>
                    <a:lstStyle/>
                    <a:p>
                      <a:pPr indent="0" lvl="0" marL="0" rtl="0" algn="l">
                        <a:lnSpc>
                          <a:spcPct val="115000"/>
                        </a:lnSpc>
                        <a:spcBef>
                          <a:spcPts val="1200"/>
                        </a:spcBef>
                        <a:spcAft>
                          <a:spcPts val="0"/>
                        </a:spcAft>
                        <a:buNone/>
                      </a:pPr>
                      <a:r>
                        <a:rPr i="1" lang="en" sz="1800">
                          <a:solidFill>
                            <a:srgbClr val="525C65"/>
                          </a:solidFill>
                          <a:latin typeface="Open Sans Light"/>
                          <a:ea typeface="Open Sans Light"/>
                          <a:cs typeface="Open Sans Light"/>
                          <a:sym typeface="Open Sans Light"/>
                        </a:rPr>
                        <a:t>Agile methodology is suitable because it allows for iterative development, flexibility, and continuous stakeholder engagement. This is beneficial in accommodating changes and ensuring regular feedback from the Stefano family.</a:t>
                      </a:r>
                      <a:endParaRPr i="1" sz="1800">
                        <a:solidFill>
                          <a:srgbClr val="525C65"/>
                        </a:solidFill>
                        <a:latin typeface="Open Sans Light"/>
                        <a:ea typeface="Open Sans Light"/>
                        <a:cs typeface="Open Sans Light"/>
                        <a:sym typeface="Open Sans Light"/>
                      </a:endParaRPr>
                    </a:p>
                    <a:p>
                      <a:pPr indent="0" lvl="0" marL="0" rtl="0" algn="l">
                        <a:spcBef>
                          <a:spcPts val="1200"/>
                        </a:spcBef>
                        <a:spcAft>
                          <a:spcPts val="0"/>
                        </a:spcAft>
                        <a:buNone/>
                      </a:pPr>
                      <a:r>
                        <a:t/>
                      </a:r>
                      <a:endParaRPr i="1" sz="1800">
                        <a:solidFill>
                          <a:srgbClr val="525C65"/>
                        </a:solidFill>
                        <a:latin typeface="Open Sans Light"/>
                        <a:ea typeface="Open Sans Light"/>
                        <a:cs typeface="Open Sans Light"/>
                        <a:sym typeface="Open Sans Light"/>
                      </a:endParaRPr>
                    </a:p>
                    <a:p>
                      <a:pPr indent="0" lvl="0" marL="0" rtl="0" algn="l">
                        <a:spcBef>
                          <a:spcPts val="0"/>
                        </a:spcBef>
                        <a:spcAft>
                          <a:spcPts val="0"/>
                        </a:spcAft>
                        <a:buNone/>
                      </a:pPr>
                      <a:r>
                        <a:t/>
                      </a:r>
                      <a:endParaRPr i="1"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70625">
                <a:tc>
                  <a:txBody>
                    <a:bodyPr/>
                    <a:lstStyle/>
                    <a:p>
                      <a:pPr indent="0" lvl="0" marL="0" rtl="0" algn="l">
                        <a:lnSpc>
                          <a:spcPct val="115000"/>
                        </a:lnSpc>
                        <a:spcBef>
                          <a:spcPts val="0"/>
                        </a:spcBef>
                        <a:spcAft>
                          <a:spcPts val="0"/>
                        </a:spcAft>
                        <a:buNone/>
                      </a:pPr>
                      <a:r>
                        <a:rPr lang="en" sz="1800">
                          <a:solidFill>
                            <a:srgbClr val="525C65"/>
                          </a:solidFill>
                          <a:latin typeface="Open Sans"/>
                          <a:ea typeface="Open Sans"/>
                          <a:cs typeface="Open Sans"/>
                          <a:sym typeface="Open Sans"/>
                        </a:rPr>
                        <a:t>Based on your chosen methodology, list the meetings you need to schedule.</a:t>
                      </a:r>
                      <a:endParaRPr sz="1800">
                        <a:solidFill>
                          <a:srgbClr val="525C65"/>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1641125">
                <a:tc>
                  <a:txBody>
                    <a:bodyPr/>
                    <a:lstStyle/>
                    <a:p>
                      <a:pPr indent="-342900" lvl="0" marL="457200" rtl="0" algn="l">
                        <a:lnSpc>
                          <a:spcPct val="115000"/>
                        </a:lnSpc>
                        <a:spcBef>
                          <a:spcPts val="1200"/>
                        </a:spcBef>
                        <a:spcAft>
                          <a:spcPts val="0"/>
                        </a:spcAft>
                        <a:buClr>
                          <a:schemeClr val="dk1"/>
                        </a:buClr>
                        <a:buSzPts val="1800"/>
                        <a:buFont typeface="Open Sans Light"/>
                        <a:buAutoNum type="arabicPeriod"/>
                      </a:pPr>
                      <a:r>
                        <a:rPr lang="en" sz="1800">
                          <a:solidFill>
                            <a:schemeClr val="dk1"/>
                          </a:solidFill>
                          <a:latin typeface="Open Sans Light"/>
                          <a:ea typeface="Open Sans Light"/>
                          <a:cs typeface="Open Sans Light"/>
                          <a:sym typeface="Open Sans Light"/>
                        </a:rPr>
                        <a:t>Sprint planning meetings</a:t>
                      </a:r>
                      <a:endParaRPr sz="1800">
                        <a:solidFill>
                          <a:schemeClr val="dk1"/>
                        </a:solidFill>
                        <a:latin typeface="Open Sans Light"/>
                        <a:ea typeface="Open Sans Light"/>
                        <a:cs typeface="Open Sans Light"/>
                        <a:sym typeface="Open Sans Light"/>
                      </a:endParaRPr>
                    </a:p>
                    <a:p>
                      <a:pPr indent="-342900" lvl="0" marL="457200" rtl="0" algn="l">
                        <a:lnSpc>
                          <a:spcPct val="115000"/>
                        </a:lnSpc>
                        <a:spcBef>
                          <a:spcPts val="0"/>
                        </a:spcBef>
                        <a:spcAft>
                          <a:spcPts val="0"/>
                        </a:spcAft>
                        <a:buClr>
                          <a:schemeClr val="dk1"/>
                        </a:buClr>
                        <a:buSzPts val="1800"/>
                        <a:buFont typeface="Open Sans Light"/>
                        <a:buAutoNum type="arabicPeriod"/>
                      </a:pPr>
                      <a:r>
                        <a:rPr lang="en" sz="1800">
                          <a:solidFill>
                            <a:schemeClr val="dk1"/>
                          </a:solidFill>
                          <a:latin typeface="Open Sans Light"/>
                          <a:ea typeface="Open Sans Light"/>
                          <a:cs typeface="Open Sans Light"/>
                          <a:sym typeface="Open Sans Light"/>
                        </a:rPr>
                        <a:t>Daily stand-ups</a:t>
                      </a:r>
                      <a:endParaRPr sz="1800">
                        <a:solidFill>
                          <a:schemeClr val="dk1"/>
                        </a:solidFill>
                        <a:latin typeface="Open Sans Light"/>
                        <a:ea typeface="Open Sans Light"/>
                        <a:cs typeface="Open Sans Light"/>
                        <a:sym typeface="Open Sans Light"/>
                      </a:endParaRPr>
                    </a:p>
                    <a:p>
                      <a:pPr indent="-342900" lvl="0" marL="457200" rtl="0" algn="l">
                        <a:lnSpc>
                          <a:spcPct val="115000"/>
                        </a:lnSpc>
                        <a:spcBef>
                          <a:spcPts val="0"/>
                        </a:spcBef>
                        <a:spcAft>
                          <a:spcPts val="0"/>
                        </a:spcAft>
                        <a:buClr>
                          <a:schemeClr val="dk1"/>
                        </a:buClr>
                        <a:buSzPts val="1800"/>
                        <a:buFont typeface="Open Sans Light"/>
                        <a:buAutoNum type="arabicPeriod"/>
                      </a:pPr>
                      <a:r>
                        <a:rPr lang="en" sz="1800">
                          <a:solidFill>
                            <a:schemeClr val="dk1"/>
                          </a:solidFill>
                          <a:latin typeface="Open Sans Light"/>
                          <a:ea typeface="Open Sans Light"/>
                          <a:cs typeface="Open Sans Light"/>
                          <a:sym typeface="Open Sans Light"/>
                        </a:rPr>
                        <a:t>Sprint reviews</a:t>
                      </a:r>
                      <a:endParaRPr sz="1800">
                        <a:solidFill>
                          <a:schemeClr val="dk1"/>
                        </a:solidFill>
                        <a:latin typeface="Open Sans Light"/>
                        <a:ea typeface="Open Sans Light"/>
                        <a:cs typeface="Open Sans Light"/>
                        <a:sym typeface="Open Sans Light"/>
                      </a:endParaRPr>
                    </a:p>
                    <a:p>
                      <a:pPr indent="-342900" lvl="0" marL="457200" rtl="0" algn="l">
                        <a:lnSpc>
                          <a:spcPct val="115000"/>
                        </a:lnSpc>
                        <a:spcBef>
                          <a:spcPts val="0"/>
                        </a:spcBef>
                        <a:spcAft>
                          <a:spcPts val="0"/>
                        </a:spcAft>
                        <a:buClr>
                          <a:schemeClr val="dk1"/>
                        </a:buClr>
                        <a:buSzPts val="1800"/>
                        <a:buFont typeface="Open Sans Light"/>
                        <a:buAutoNum type="arabicPeriod"/>
                      </a:pPr>
                      <a:r>
                        <a:rPr lang="en" sz="1800">
                          <a:solidFill>
                            <a:schemeClr val="dk1"/>
                          </a:solidFill>
                          <a:latin typeface="Open Sans Light"/>
                          <a:ea typeface="Open Sans Light"/>
                          <a:cs typeface="Open Sans Light"/>
                          <a:sym typeface="Open Sans Light"/>
                        </a:rPr>
                        <a:t>Retrospectives</a:t>
                      </a:r>
                      <a:endParaRPr i="1" sz="1800">
                        <a:solidFill>
                          <a:srgbClr val="525C65"/>
                        </a:solidFill>
                        <a:latin typeface="Open Sans Light"/>
                        <a:ea typeface="Open Sans Light"/>
                        <a:cs typeface="Open Sans Light"/>
                        <a:sym typeface="Open Sans Light"/>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64900" y="2160200"/>
            <a:ext cx="7242600" cy="25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Two:</a:t>
            </a:r>
            <a:endParaRPr/>
          </a:p>
          <a:p>
            <a:pPr indent="0" lvl="0" marL="0" rtl="0" algn="l">
              <a:spcBef>
                <a:spcPts val="2000"/>
              </a:spcBef>
              <a:spcAft>
                <a:spcPts val="600"/>
              </a:spcAft>
              <a:buClr>
                <a:schemeClr val="dk1"/>
              </a:buClr>
              <a:buSzPts val="1100"/>
              <a:buFont typeface="Arial"/>
              <a:buNone/>
            </a:pPr>
            <a:r>
              <a:rPr lang="en"/>
              <a:t>Identify Your Stakeholders and Team</a:t>
            </a:r>
            <a:endParaRPr/>
          </a:p>
        </p:txBody>
      </p:sp>
      <p:sp>
        <p:nvSpPr>
          <p:cNvPr id="103" name="Google Shape;103;p18"/>
          <p:cNvSpPr txBox="1"/>
          <p:nvPr>
            <p:ph idx="4294967295"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Digital Project Management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Power-Influence </a:t>
            </a:r>
            <a:r>
              <a:rPr lang="en"/>
              <a:t>Classifications</a:t>
            </a:r>
            <a:endParaRPr/>
          </a:p>
        </p:txBody>
      </p:sp>
      <p:sp>
        <p:nvSpPr>
          <p:cNvPr id="109" name="Google Shape;109;p19"/>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need to classify each member of the Stefano family and Yosemite team by their power level and influence on the project. You are already provided with assumptions/risks for each person.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Take a look at the Cast of Characters in the classroom or the 6th and 7th slide to learn more about each person.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As you learned in the </a:t>
            </a:r>
            <a:r>
              <a:rPr i="1" lang="en"/>
              <a:t>Setting up Your Project/Stakeholder's Power lesson</a:t>
            </a:r>
            <a:r>
              <a:rPr lang="en"/>
              <a:t>, this chart has </a:t>
            </a:r>
            <a:r>
              <a:rPr b="1" lang="en">
                <a:latin typeface="Open Sans"/>
                <a:ea typeface="Open Sans"/>
                <a:cs typeface="Open Sans"/>
                <a:sym typeface="Open Sans"/>
              </a:rPr>
              <a:t>only a "High" or "Low" classification</a:t>
            </a:r>
            <a:r>
              <a:rPr lang="en"/>
              <a:t>. Below is a reminder of what each term means.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latin typeface="Open Sans"/>
                <a:ea typeface="Open Sans"/>
                <a:cs typeface="Open Sans"/>
                <a:sym typeface="Open Sans"/>
              </a:rPr>
              <a:t>Power Level:</a:t>
            </a:r>
            <a:r>
              <a:rPr lang="en"/>
              <a:t> The level of authority and decision-making power that a person has over a project. You could ask: </a:t>
            </a:r>
            <a:r>
              <a:rPr b="1" lang="en">
                <a:latin typeface="Open Sans"/>
                <a:ea typeface="Open Sans"/>
                <a:cs typeface="Open Sans"/>
                <a:sym typeface="Open Sans"/>
              </a:rPr>
              <a:t>Can this person make decisions about the project?</a:t>
            </a:r>
            <a:endParaRPr b="1">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latin typeface="Open Sans"/>
                <a:ea typeface="Open Sans"/>
                <a:cs typeface="Open Sans"/>
                <a:sym typeface="Open Sans"/>
              </a:rPr>
              <a:t>Influence:</a:t>
            </a:r>
            <a:r>
              <a:rPr lang="en"/>
              <a:t> A person's ability to influence decision-makers through their personality style, interpersonal skills, and relationship with those in authority. You could ask: </a:t>
            </a:r>
            <a:r>
              <a:rPr b="1" lang="en">
                <a:latin typeface="Open Sans"/>
                <a:ea typeface="Open Sans"/>
                <a:cs typeface="Open Sans"/>
                <a:sym typeface="Open Sans"/>
              </a:rPr>
              <a:t>Can this person influence a decision-maker?</a:t>
            </a:r>
            <a:endParaRPr b="1">
              <a:latin typeface="Open Sans"/>
              <a:ea typeface="Open Sans"/>
              <a:cs typeface="Open Sans"/>
              <a:sym typeface="Open Sans"/>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Power-Influence Classification Grid</a:t>
            </a:r>
            <a:endParaRPr/>
          </a:p>
        </p:txBody>
      </p:sp>
      <p:graphicFrame>
        <p:nvGraphicFramePr>
          <p:cNvPr id="115" name="Google Shape;115;p20"/>
          <p:cNvGraphicFramePr/>
          <p:nvPr/>
        </p:nvGraphicFramePr>
        <p:xfrm>
          <a:off x="264950" y="3261275"/>
          <a:ext cx="3000000" cy="3000000"/>
        </p:xfrm>
        <a:graphic>
          <a:graphicData uri="http://schemas.openxmlformats.org/drawingml/2006/table">
            <a:tbl>
              <a:tblPr>
                <a:noFill/>
                <a:tableStyleId>{9611043C-982A-4926-A770-D7B6C0B871D9}</a:tableStyleId>
              </a:tblPr>
              <a:tblGrid>
                <a:gridCol w="1620500"/>
                <a:gridCol w="1383600"/>
                <a:gridCol w="1477050"/>
                <a:gridCol w="2761450"/>
              </a:tblGrid>
              <a:tr h="100000">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Stakeholder</a:t>
                      </a:r>
                      <a:endParaRPr>
                        <a:solidFill>
                          <a:schemeClr val="lt1"/>
                        </a:solidFill>
                        <a:latin typeface="Open Sans"/>
                        <a:ea typeface="Open Sans"/>
                        <a:cs typeface="Open Sans"/>
                        <a:sym typeface="Open Sans"/>
                      </a:endParaRPr>
                    </a:p>
                  </a:txBody>
                  <a:tcPr marT="91425" marB="91425" marR="91425" marL="91425">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Power Level</a:t>
                      </a:r>
                      <a:endParaRPr>
                        <a:solidFill>
                          <a:schemeClr val="lt1"/>
                        </a:solidFill>
                        <a:latin typeface="Open Sans"/>
                        <a:ea typeface="Open Sans"/>
                        <a:cs typeface="Open Sans"/>
                        <a:sym typeface="Open Sans"/>
                      </a:endParaRPr>
                    </a:p>
                  </a:txBody>
                  <a:tcPr marT="91425" marB="91425" marR="91425" marL="91425">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Influence Level</a:t>
                      </a:r>
                      <a:endParaRPr>
                        <a:solidFill>
                          <a:schemeClr val="lt1"/>
                        </a:solidFill>
                        <a:latin typeface="Open Sans"/>
                        <a:ea typeface="Open Sans"/>
                        <a:cs typeface="Open Sans"/>
                        <a:sym typeface="Open Sans"/>
                      </a:endParaRPr>
                    </a:p>
                  </a:txBody>
                  <a:tcPr marT="91425" marB="91425" marR="91425" marL="91425">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a:solidFill>
                            <a:schemeClr val="lt1"/>
                          </a:solidFill>
                          <a:latin typeface="Open Sans"/>
                          <a:ea typeface="Open Sans"/>
                          <a:cs typeface="Open Sans"/>
                          <a:sym typeface="Open Sans"/>
                        </a:rPr>
                        <a:t>Assumptions and Risks</a:t>
                      </a:r>
                      <a:endParaRPr>
                        <a:solidFill>
                          <a:schemeClr val="lt1"/>
                        </a:solidFill>
                        <a:latin typeface="Open Sans"/>
                        <a:ea typeface="Open Sans"/>
                        <a:cs typeface="Open Sans"/>
                        <a:sym typeface="Open Sans"/>
                      </a:endParaRPr>
                    </a:p>
                  </a:txBody>
                  <a:tcPr marT="91425" marB="91425" marR="91425" marL="91425">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3E4"/>
                    </a:solidFill>
                  </a:tcPr>
                </a:tc>
              </a:tr>
              <a:tr h="239600">
                <a:tc>
                  <a:txBody>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Papa Stefano</a:t>
                      </a:r>
                      <a:endParaRPr sz="1100">
                        <a:solidFill>
                          <a:srgbClr val="FFFFFF"/>
                        </a:solidFill>
                        <a:latin typeface="Open Sans"/>
                        <a:ea typeface="Open Sans"/>
                        <a:cs typeface="Open Sans"/>
                        <a:sym typeface="Open Sans"/>
                      </a:endParaRPr>
                    </a:p>
                  </a:txBody>
                  <a:tcPr marT="91450" marB="91450" marR="91450" marL="91450" anchor="ctr">
                    <a:lnL cap="flat" cmpd="sng" w="12700">
                      <a:solidFill>
                        <a:srgbClr val="DBE2E8"/>
                      </a:solidFill>
                      <a:prstDash val="solid"/>
                      <a:round/>
                      <a:headEnd len="sm" w="sm" type="none"/>
                      <a:tailEnd len="sm" w="sm" type="none"/>
                    </a:lnL>
                    <a:lnR cap="flat" cmpd="sng" w="12700">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a:t>High</a:t>
                      </a:r>
                      <a:endParaRPr/>
                    </a:p>
                  </a:txBody>
                  <a:tcPr marT="91425" marB="91425" marR="91425" marL="91425" anchor="ctr">
                    <a:lnL cap="flat" cmpd="sng" w="12700">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t>Low</a:t>
                      </a:r>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Decides for the family</a:t>
                      </a:r>
                      <a:endParaRPr sz="11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Worries about the budget</a:t>
                      </a:r>
                      <a:endParaRPr sz="1100">
                        <a:solidFill>
                          <a:schemeClr val="dk1"/>
                        </a:solidFill>
                        <a:latin typeface="Open Sans"/>
                        <a:ea typeface="Open Sans"/>
                        <a:cs typeface="Open Sans"/>
                        <a:sym typeface="Open Sans"/>
                      </a:endParaRPr>
                    </a:p>
                  </a:txBody>
                  <a:tcPr marT="91425" marB="91425" marR="91425" marL="91425">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Mama Stefano</a:t>
                      </a:r>
                      <a:endParaRPr sz="1100">
                        <a:solidFill>
                          <a:srgbClr val="FFFFFF"/>
                        </a:solidFill>
                        <a:latin typeface="Open Sans"/>
                        <a:ea typeface="Open Sans"/>
                        <a:cs typeface="Open Sans"/>
                        <a:sym typeface="Open Sans"/>
                      </a:endParaRPr>
                    </a:p>
                  </a:txBody>
                  <a:tcPr marT="91450" marB="91450" marR="91450" marL="91450" anchor="ctr">
                    <a:lnL cap="flat" cmpd="sng" w="12700">
                      <a:solidFill>
                        <a:srgbClr val="DBE2E8"/>
                      </a:solidFill>
                      <a:prstDash val="solid"/>
                      <a:round/>
                      <a:headEnd len="sm" w="sm" type="none"/>
                      <a:tailEnd len="sm" w="sm" type="none"/>
                    </a:lnL>
                    <a:lnR cap="flat" cmpd="sng" w="12700">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a:t>Low</a:t>
                      </a:r>
                      <a:endParaRPr/>
                    </a:p>
                  </a:txBody>
                  <a:tcPr marT="91425" marB="91425" marR="91425" marL="91425" anchor="ctr">
                    <a:lnL cap="flat" cmpd="sng" w="12700">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t>High</a:t>
                      </a:r>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Influences the family decisions</a:t>
                      </a:r>
                      <a:endParaRPr sz="11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Concerned about timing</a:t>
                      </a:r>
                      <a:endParaRPr sz="1100">
                        <a:solidFill>
                          <a:schemeClr val="dk1"/>
                        </a:solidFill>
                        <a:latin typeface="Open Sans"/>
                        <a:ea typeface="Open Sans"/>
                        <a:cs typeface="Open Sans"/>
                        <a:sym typeface="Open Sans"/>
                      </a:endParaRPr>
                    </a:p>
                  </a:txBody>
                  <a:tcPr marT="91425" marB="91425" marR="91425" marL="91425">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Junior Stefano</a:t>
                      </a:r>
                      <a:endParaRPr sz="1100">
                        <a:solidFill>
                          <a:srgbClr val="FFFFFF"/>
                        </a:solidFill>
                        <a:latin typeface="Open Sans"/>
                        <a:ea typeface="Open Sans"/>
                        <a:cs typeface="Open Sans"/>
                        <a:sym typeface="Open Sans"/>
                      </a:endParaRPr>
                    </a:p>
                  </a:txBody>
                  <a:tcPr marT="91450" marB="91450" marR="91450" marL="91450" anchor="ctr">
                    <a:lnL cap="flat" cmpd="sng" w="12700">
                      <a:solidFill>
                        <a:srgbClr val="DBE2E8"/>
                      </a:solidFill>
                      <a:prstDash val="solid"/>
                      <a:round/>
                      <a:headEnd len="sm" w="sm" type="none"/>
                      <a:tailEnd len="sm" w="sm" type="none"/>
                    </a:lnL>
                    <a:lnR cap="flat" cmpd="sng" w="12700">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rPr lang="en"/>
                        <a:t>        Low</a:t>
                      </a:r>
                      <a:endParaRPr/>
                    </a:p>
                  </a:txBody>
                  <a:tcPr marT="91425" marB="91425" marR="91425" marL="91425" anchor="ctr">
                    <a:lnL cap="flat" cmpd="sng" w="12700">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t>Low</a:t>
                      </a:r>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Helps out in the business</a:t>
                      </a:r>
                      <a:endParaRPr sz="11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Uses own account for the store</a:t>
                      </a:r>
                      <a:endParaRPr sz="1100">
                        <a:solidFill>
                          <a:schemeClr val="dk1"/>
                        </a:solidFill>
                        <a:latin typeface="Open Sans"/>
                        <a:ea typeface="Open Sans"/>
                        <a:cs typeface="Open Sans"/>
                        <a:sym typeface="Open Sans"/>
                      </a:endParaRPr>
                    </a:p>
                  </a:txBody>
                  <a:tcPr marT="91425" marB="91425" marR="91425" marL="91425">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r>
              <a:tr h="108600">
                <a:tc>
                  <a:txBody>
                    <a:bodyPr/>
                    <a:lstStyle/>
                    <a:p>
                      <a:pPr indent="0" lvl="0" marL="0" rtl="0" algn="ctr">
                        <a:spcBef>
                          <a:spcPts val="0"/>
                        </a:spcBef>
                        <a:spcAft>
                          <a:spcPts val="0"/>
                        </a:spcAft>
                        <a:buClr>
                          <a:schemeClr val="dk1"/>
                        </a:buClr>
                        <a:buSzPts val="1100"/>
                        <a:buFont typeface="Arial"/>
                        <a:buNone/>
                      </a:pPr>
                      <a:r>
                        <a:rPr lang="en" sz="1100">
                          <a:solidFill>
                            <a:srgbClr val="FFFFFF"/>
                          </a:solidFill>
                          <a:latin typeface="Open Sans"/>
                          <a:ea typeface="Open Sans"/>
                          <a:cs typeface="Open Sans"/>
                          <a:sym typeface="Open Sans"/>
                        </a:rPr>
                        <a:t>Aliyah (Engineering Manager)</a:t>
                      </a:r>
                      <a:endParaRPr sz="1100">
                        <a:solidFill>
                          <a:srgbClr val="FFFFFF"/>
                        </a:solidFill>
                        <a:latin typeface="Open Sans"/>
                        <a:ea typeface="Open Sans"/>
                        <a:cs typeface="Open Sans"/>
                        <a:sym typeface="Open Sans"/>
                      </a:endParaRPr>
                    </a:p>
                  </a:txBody>
                  <a:tcPr marT="91450" marB="91450" marR="91450" marL="91450" anchor="ctr">
                    <a:lnL cap="flat" cmpd="sng" w="12700">
                      <a:solidFill>
                        <a:srgbClr val="DBE2E8"/>
                      </a:solidFill>
                      <a:prstDash val="solid"/>
                      <a:round/>
                      <a:headEnd len="sm" w="sm" type="none"/>
                      <a:tailEnd len="sm" w="sm" type="none"/>
                    </a:lnL>
                    <a:lnR cap="flat" cmpd="sng" w="12700">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a:t>High</a:t>
                      </a:r>
                      <a:endParaRPr/>
                    </a:p>
                  </a:txBody>
                  <a:tcPr marT="91425" marB="91425" marR="91425" marL="91425" anchor="ctr">
                    <a:lnL cap="flat" cmpd="sng" w="12700">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t>High</a:t>
                      </a:r>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Leads all development work</a:t>
                      </a:r>
                      <a:endParaRPr sz="11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Final decisions with engineering are hers</a:t>
                      </a:r>
                      <a:endParaRPr sz="1100">
                        <a:solidFill>
                          <a:schemeClr val="dk1"/>
                        </a:solidFill>
                        <a:latin typeface="Open Sans"/>
                        <a:ea typeface="Open Sans"/>
                        <a:cs typeface="Open Sans"/>
                        <a:sym typeface="Open Sans"/>
                      </a:endParaRPr>
                    </a:p>
                  </a:txBody>
                  <a:tcPr marT="91425" marB="91425" marR="91425" marL="91425">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Moe (Vendor Manager)</a:t>
                      </a:r>
                      <a:endParaRPr sz="1100">
                        <a:solidFill>
                          <a:srgbClr val="FFFFFF"/>
                        </a:solidFill>
                        <a:latin typeface="Open Sans"/>
                        <a:ea typeface="Open Sans"/>
                        <a:cs typeface="Open Sans"/>
                        <a:sym typeface="Open Sans"/>
                      </a:endParaRPr>
                    </a:p>
                  </a:txBody>
                  <a:tcPr marT="91450" marB="91450" marR="91450" marL="91450" anchor="ctr">
                    <a:lnL cap="flat" cmpd="sng" w="12700">
                      <a:solidFill>
                        <a:srgbClr val="DBE2E8"/>
                      </a:solidFill>
                      <a:prstDash val="solid"/>
                      <a:round/>
                      <a:headEnd len="sm" w="sm" type="none"/>
                      <a:tailEnd len="sm" w="sm" type="none"/>
                    </a:lnL>
                    <a:lnR cap="flat" cmpd="sng" w="12700">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a:t>Low</a:t>
                      </a:r>
                      <a:endParaRPr/>
                    </a:p>
                  </a:txBody>
                  <a:tcPr marT="91425" marB="91425" marR="91425" marL="91425" anchor="ctr">
                    <a:lnL cap="flat" cmpd="sng" w="12700">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t>Low</a:t>
                      </a:r>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Likes to upsell</a:t>
                      </a:r>
                      <a:endParaRPr sz="11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Helps out in promotions</a:t>
                      </a:r>
                      <a:endParaRPr sz="11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Only one of his many projects</a:t>
                      </a:r>
                      <a:endParaRPr sz="1100">
                        <a:solidFill>
                          <a:schemeClr val="dk1"/>
                        </a:solidFill>
                        <a:latin typeface="Open Sans"/>
                        <a:ea typeface="Open Sans"/>
                        <a:cs typeface="Open Sans"/>
                        <a:sym typeface="Open Sans"/>
                      </a:endParaRPr>
                    </a:p>
                  </a:txBody>
                  <a:tcPr marT="91425" marB="91425" marR="91425" marL="91425">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r>
              <a:tr h="100000">
                <a:tc>
                  <a:txBody>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Taylor (Marketing Manager)</a:t>
                      </a:r>
                      <a:endParaRPr sz="1100">
                        <a:solidFill>
                          <a:srgbClr val="FFFFFF"/>
                        </a:solidFill>
                        <a:latin typeface="Open Sans"/>
                        <a:ea typeface="Open Sans"/>
                        <a:cs typeface="Open Sans"/>
                        <a:sym typeface="Open Sans"/>
                      </a:endParaRPr>
                    </a:p>
                  </a:txBody>
                  <a:tcPr marT="91450" marB="91450" marR="91450" marL="91450" anchor="ctr">
                    <a:lnL cap="flat" cmpd="sng" w="12700">
                      <a:solidFill>
                        <a:srgbClr val="DBE2E8"/>
                      </a:solidFill>
                      <a:prstDash val="solid"/>
                      <a:round/>
                      <a:headEnd len="sm" w="sm" type="none"/>
                      <a:tailEnd len="sm" w="sm" type="none"/>
                    </a:lnL>
                    <a:lnR cap="flat" cmpd="sng" w="12700">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a:t>Low</a:t>
                      </a:r>
                      <a:endParaRPr/>
                    </a:p>
                  </a:txBody>
                  <a:tcPr marT="91425" marB="91425" marR="91425" marL="91425" anchor="ctr">
                    <a:lnL cap="flat" cmpd="sng" w="12700">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t>Low</a:t>
                      </a:r>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Can delay the tasks</a:t>
                      </a:r>
                      <a:endParaRPr sz="11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Limited role for the project</a:t>
                      </a:r>
                      <a:endParaRPr sz="1100">
                        <a:solidFill>
                          <a:schemeClr val="dk1"/>
                        </a:solidFill>
                        <a:latin typeface="Open Sans"/>
                        <a:ea typeface="Open Sans"/>
                        <a:cs typeface="Open Sans"/>
                        <a:sym typeface="Open Sans"/>
                      </a:endParaRPr>
                    </a:p>
                  </a:txBody>
                  <a:tcPr marT="91425" marB="91425" marR="91425" marL="91425">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r>
              <a:tr h="208675">
                <a:tc>
                  <a:txBody>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Lou (Program Manager)</a:t>
                      </a:r>
                      <a:endParaRPr sz="1100">
                        <a:solidFill>
                          <a:srgbClr val="FFFFFF"/>
                        </a:solidFill>
                        <a:latin typeface="Open Sans"/>
                        <a:ea typeface="Open Sans"/>
                        <a:cs typeface="Open Sans"/>
                        <a:sym typeface="Open Sans"/>
                      </a:endParaRPr>
                    </a:p>
                  </a:txBody>
                  <a:tcPr marT="91450" marB="91450" marR="91450" marL="91450" anchor="ctr">
                    <a:lnL cap="flat" cmpd="sng" w="12700">
                      <a:solidFill>
                        <a:srgbClr val="DBE2E8"/>
                      </a:solidFill>
                      <a:prstDash val="solid"/>
                      <a:round/>
                      <a:headEnd len="sm" w="sm" type="none"/>
                      <a:tailEnd len="sm" w="sm" type="none"/>
                    </a:lnL>
                    <a:lnR cap="flat" cmpd="sng" w="12700">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a:t>High</a:t>
                      </a:r>
                      <a:endParaRPr/>
                    </a:p>
                  </a:txBody>
                  <a:tcPr marT="91425" marB="91425" marR="91425" marL="91425" anchor="ctr">
                    <a:lnL cap="flat" cmpd="sng" w="12700">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t>Low</a:t>
                      </a:r>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Only high-level overview</a:t>
                      </a:r>
                      <a:endParaRPr sz="11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Can help when things go wrong</a:t>
                      </a:r>
                      <a:endParaRPr sz="1100">
                        <a:solidFill>
                          <a:schemeClr val="dk1"/>
                        </a:solidFill>
                        <a:latin typeface="Open Sans"/>
                        <a:ea typeface="Open Sans"/>
                        <a:cs typeface="Open Sans"/>
                        <a:sym typeface="Open Sans"/>
                      </a:endParaRPr>
                    </a:p>
                  </a:txBody>
                  <a:tcPr marT="91425" marB="91425" marR="91425" marL="91425">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r>
              <a:tr h="889250">
                <a:tc>
                  <a:txBody>
                    <a:bodyPr/>
                    <a:lstStyle/>
                    <a:p>
                      <a:pPr indent="0" lvl="0" marL="0" rtl="0" algn="ctr">
                        <a:spcBef>
                          <a:spcPts val="0"/>
                        </a:spcBef>
                        <a:spcAft>
                          <a:spcPts val="0"/>
                        </a:spcAft>
                        <a:buNone/>
                      </a:pPr>
                      <a:r>
                        <a:rPr lang="en" sz="1100">
                          <a:solidFill>
                            <a:srgbClr val="FFFFFF"/>
                          </a:solidFill>
                          <a:latin typeface="Open Sans"/>
                          <a:ea typeface="Open Sans"/>
                          <a:cs typeface="Open Sans"/>
                          <a:sym typeface="Open Sans"/>
                        </a:rPr>
                        <a:t>Me (Project Manager)</a:t>
                      </a:r>
                      <a:endParaRPr sz="1100">
                        <a:solidFill>
                          <a:srgbClr val="FFFFFF"/>
                        </a:solidFill>
                        <a:latin typeface="Open Sans"/>
                        <a:ea typeface="Open Sans"/>
                        <a:cs typeface="Open Sans"/>
                        <a:sym typeface="Open Sans"/>
                      </a:endParaRPr>
                    </a:p>
                  </a:txBody>
                  <a:tcPr marT="91450" marB="91450" marR="91450" marL="91450" anchor="ctr">
                    <a:lnL cap="flat" cmpd="sng" w="12700">
                      <a:solidFill>
                        <a:srgbClr val="DBE2E8"/>
                      </a:solidFill>
                      <a:prstDash val="solid"/>
                      <a:round/>
                      <a:headEnd len="sm" w="sm" type="none"/>
                      <a:tailEnd len="sm" w="sm" type="none"/>
                    </a:lnL>
                    <a:lnR cap="flat" cmpd="sng" w="12700">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a:t>Low</a:t>
                      </a:r>
                      <a:endParaRPr/>
                    </a:p>
                  </a:txBody>
                  <a:tcPr marT="91425" marB="91425" marR="91425" marL="91425" anchor="ctr">
                    <a:lnL cap="flat" cmpd="sng" w="12700">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t>High</a:t>
                      </a:r>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Executes the project in a timely manner</a:t>
                      </a:r>
                      <a:endParaRPr sz="11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Open Sans"/>
                          <a:ea typeface="Open Sans"/>
                          <a:cs typeface="Open Sans"/>
                          <a:sym typeface="Open Sans"/>
                        </a:rPr>
                        <a:t>Follows the decision makers</a:t>
                      </a:r>
                      <a:endParaRPr sz="1100">
                        <a:solidFill>
                          <a:schemeClr val="dk1"/>
                        </a:solidFill>
                        <a:latin typeface="Open Sans"/>
                        <a:ea typeface="Open Sans"/>
                        <a:cs typeface="Open Sans"/>
                        <a:sym typeface="Open Sans"/>
                      </a:endParaRPr>
                    </a:p>
                  </a:txBody>
                  <a:tcPr marT="91425" marB="91425" marR="91425" marL="91425">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r>
            </a:tbl>
          </a:graphicData>
        </a:graphic>
      </p:graphicFrame>
      <p:sp>
        <p:nvSpPr>
          <p:cNvPr id="116" name="Google Shape;116;p20"/>
          <p:cNvSpPr txBox="1"/>
          <p:nvPr>
            <p:ph idx="1" type="body"/>
          </p:nvPr>
        </p:nvSpPr>
        <p:spPr>
          <a:xfrm>
            <a:off x="264950" y="2253726"/>
            <a:ext cx="7242600" cy="9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learned in the </a:t>
            </a:r>
            <a:r>
              <a:rPr i="1" lang="en"/>
              <a:t>Setting up Your Project/Stakeholder's Power lesson</a:t>
            </a:r>
            <a:r>
              <a:rPr lang="en"/>
              <a:t>, this chart has </a:t>
            </a:r>
            <a:r>
              <a:rPr b="1" lang="en">
                <a:latin typeface="Open Sans"/>
                <a:ea typeface="Open Sans"/>
                <a:cs typeface="Open Sans"/>
                <a:sym typeface="Open Sans"/>
              </a:rPr>
              <a:t>only a "High" or "Low" classification</a:t>
            </a:r>
            <a:r>
              <a:rPr lang="en"/>
              <a:t>.</a:t>
            </a:r>
            <a:endParaRPr/>
          </a:p>
        </p:txBody>
      </p:sp>
      <p:sp>
        <p:nvSpPr>
          <p:cNvPr id="117" name="Google Shape;117;p20"/>
          <p:cNvSpPr txBox="1"/>
          <p:nvPr/>
        </p:nvSpPr>
        <p:spPr>
          <a:xfrm>
            <a:off x="264950" y="8838550"/>
            <a:ext cx="72426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rgbClr val="525C65"/>
                </a:solidFill>
                <a:latin typeface="Open Sans"/>
                <a:ea typeface="Open Sans"/>
                <a:cs typeface="Open Sans"/>
                <a:sym typeface="Open Sans"/>
              </a:rPr>
              <a:t>HINT:</a:t>
            </a:r>
            <a:r>
              <a:rPr lang="en" sz="1800">
                <a:solidFill>
                  <a:srgbClr val="525C65"/>
                </a:solidFill>
                <a:latin typeface="Open Sans Light"/>
                <a:ea typeface="Open Sans Light"/>
                <a:cs typeface="Open Sans Light"/>
                <a:sym typeface="Open Sans Light"/>
              </a:rPr>
              <a:t> </a:t>
            </a:r>
            <a:r>
              <a:rPr lang="en" sz="1800">
                <a:solidFill>
                  <a:srgbClr val="525C65"/>
                </a:solidFill>
                <a:latin typeface="Open Sans Light"/>
                <a:ea typeface="Open Sans Light"/>
                <a:cs typeface="Open Sans Light"/>
                <a:sym typeface="Open Sans Light"/>
              </a:rPr>
              <a:t>Take a look at the Cast of Characters in the classroom or the </a:t>
            </a:r>
            <a:r>
              <a:rPr lang="en" sz="1800" u="sng">
                <a:solidFill>
                  <a:srgbClr val="525C65"/>
                </a:solidFill>
                <a:latin typeface="Open Sans Light"/>
                <a:ea typeface="Open Sans Light"/>
                <a:cs typeface="Open Sans Light"/>
                <a:sym typeface="Open Sans Light"/>
              </a:rPr>
              <a:t>6th and 7th slide</a:t>
            </a:r>
            <a:r>
              <a:rPr lang="en" sz="1800">
                <a:solidFill>
                  <a:srgbClr val="525C65"/>
                </a:solidFill>
                <a:latin typeface="Open Sans Light"/>
                <a:ea typeface="Open Sans Light"/>
                <a:cs typeface="Open Sans Light"/>
                <a:sym typeface="Open Sans Light"/>
              </a:rPr>
              <a:t> to learn more about each person.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RACI Chart</a:t>
            </a:r>
            <a:endParaRPr/>
          </a:p>
        </p:txBody>
      </p:sp>
      <p:sp>
        <p:nvSpPr>
          <p:cNvPr id="123" name="Google Shape;123;p21"/>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need to fill out a RACI chart for your team, as you learned in the </a:t>
            </a:r>
            <a:r>
              <a:rPr i="1" lang="en"/>
              <a:t>Setting up Your Project/Evaluating Team's Competency</a:t>
            </a:r>
            <a:r>
              <a:rPr lang="en"/>
              <a:t> lesson. In the case of this project, it is </a:t>
            </a:r>
            <a:r>
              <a:rPr b="1" lang="en">
                <a:latin typeface="Open Sans"/>
                <a:ea typeface="Open Sans"/>
                <a:cs typeface="Open Sans"/>
                <a:sym typeface="Open Sans"/>
              </a:rPr>
              <a:t>usually the same person who is Responsible are Accountable for a task</a:t>
            </a:r>
            <a:r>
              <a:rPr lang="en"/>
              <a:t>, since managers are working with their teams who are not part of the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latin typeface="Open Sans"/>
                <a:ea typeface="Open Sans"/>
                <a:cs typeface="Open Sans"/>
                <a:sym typeface="Open Sans"/>
              </a:rPr>
              <a:t>R</a:t>
            </a:r>
            <a:r>
              <a:rPr lang="en"/>
              <a:t>esponsible</a:t>
            </a:r>
            <a:r>
              <a:rPr b="1" lang="en">
                <a:latin typeface="Open Sans"/>
                <a:ea typeface="Open Sans"/>
                <a:cs typeface="Open Sans"/>
                <a:sym typeface="Open Sans"/>
              </a:rPr>
              <a:t>:</a:t>
            </a:r>
            <a:r>
              <a:rPr lang="en"/>
              <a:t> Stakeholders who will be responsible for </a:t>
            </a:r>
            <a:r>
              <a:rPr b="1" i="1" lang="en">
                <a:latin typeface="Open Sans"/>
                <a:ea typeface="Open Sans"/>
                <a:cs typeface="Open Sans"/>
                <a:sym typeface="Open Sans"/>
              </a:rPr>
              <a:t>executing actual tasks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latin typeface="Open Sans"/>
                <a:ea typeface="Open Sans"/>
                <a:cs typeface="Open Sans"/>
                <a:sym typeface="Open Sans"/>
              </a:rPr>
              <a:t>A</a:t>
            </a:r>
            <a:r>
              <a:rPr lang="en"/>
              <a:t>ccountable</a:t>
            </a:r>
            <a:r>
              <a:rPr b="1" lang="en">
                <a:latin typeface="Open Sans"/>
                <a:ea typeface="Open Sans"/>
                <a:cs typeface="Open Sans"/>
                <a:sym typeface="Open Sans"/>
              </a:rPr>
              <a:t>:</a:t>
            </a:r>
            <a:r>
              <a:rPr lang="en"/>
              <a:t> The stakeholder - usually a manager - who has the duty of </a:t>
            </a:r>
            <a:r>
              <a:rPr b="1" i="1" lang="en">
                <a:latin typeface="Open Sans"/>
                <a:ea typeface="Open Sans"/>
                <a:cs typeface="Open Sans"/>
                <a:sym typeface="Open Sans"/>
              </a:rPr>
              <a:t>approving</a:t>
            </a:r>
            <a:r>
              <a:rPr lang="en"/>
              <a:t> whether a task is truly being completed; there can only be one accountable person per task.</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latin typeface="Open Sans"/>
                <a:ea typeface="Open Sans"/>
                <a:cs typeface="Open Sans"/>
                <a:sym typeface="Open Sans"/>
              </a:rPr>
              <a:t>C</a:t>
            </a:r>
            <a:r>
              <a:rPr lang="en"/>
              <a:t>onsult</a:t>
            </a:r>
            <a:r>
              <a:rPr b="1" lang="en">
                <a:latin typeface="Open Sans"/>
                <a:ea typeface="Open Sans"/>
                <a:cs typeface="Open Sans"/>
                <a:sym typeface="Open Sans"/>
              </a:rPr>
              <a:t>:</a:t>
            </a:r>
            <a:r>
              <a:rPr lang="en"/>
              <a:t> Anyone who has valuable insight necessary to successfully execute a task; there can be more than one consult for each task.</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latin typeface="Open Sans"/>
                <a:ea typeface="Open Sans"/>
                <a:cs typeface="Open Sans"/>
                <a:sym typeface="Open Sans"/>
              </a:rPr>
              <a:t>I</a:t>
            </a:r>
            <a:r>
              <a:rPr lang="en"/>
              <a:t>nformed</a:t>
            </a:r>
            <a:r>
              <a:rPr b="1" lang="en">
                <a:latin typeface="Open Sans"/>
                <a:ea typeface="Open Sans"/>
                <a:cs typeface="Open Sans"/>
                <a:sym typeface="Open Sans"/>
              </a:rPr>
              <a:t>:</a:t>
            </a:r>
            <a:r>
              <a:rPr lang="en"/>
              <a:t> A stakeholder who expects to receive information and updates about a particular task. Most stakeholders will fall into this category.</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RACI Chart Sample Solution</a:t>
            </a:r>
            <a:endParaRPr/>
          </a:p>
        </p:txBody>
      </p:sp>
      <p:sp>
        <p:nvSpPr>
          <p:cNvPr id="129" name="Google Shape;129;p22"/>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There are questions you can ask that help you figure out the RACI chart. Let's do that for the first task: </a:t>
            </a:r>
            <a:r>
              <a:rPr b="1" lang="en">
                <a:latin typeface="Open Sans"/>
                <a:ea typeface="Open Sans"/>
                <a:cs typeface="Open Sans"/>
                <a:sym typeface="Open Sans"/>
              </a:rPr>
              <a:t>Build storefront</a:t>
            </a:r>
            <a:r>
              <a:rPr lang="en"/>
              <a:t>.</a:t>
            </a:r>
            <a:endParaRPr/>
          </a:p>
          <a:p>
            <a:pPr indent="0" lvl="0" marL="0" rtl="0" algn="l">
              <a:spcBef>
                <a:spcPts val="1600"/>
              </a:spcBef>
              <a:spcAft>
                <a:spcPts val="0"/>
              </a:spcAft>
              <a:buClr>
                <a:schemeClr val="dk1"/>
              </a:buClr>
              <a:buSzPts val="1100"/>
              <a:buFont typeface="Arial"/>
              <a:buNone/>
            </a:pPr>
            <a:r>
              <a:rPr b="1" lang="en">
                <a:latin typeface="Open Sans"/>
                <a:ea typeface="Open Sans"/>
                <a:cs typeface="Open Sans"/>
                <a:sym typeface="Open Sans"/>
              </a:rPr>
              <a:t>Responsible</a:t>
            </a:r>
            <a:r>
              <a:rPr lang="en"/>
              <a:t>: Who in the team builds the storefront? </a:t>
            </a:r>
            <a:r>
              <a:rPr b="1" lang="en">
                <a:latin typeface="Open Sans"/>
                <a:ea typeface="Open Sans"/>
                <a:cs typeface="Open Sans"/>
                <a:sym typeface="Open Sans"/>
              </a:rPr>
              <a:t>Aliyah</a:t>
            </a:r>
            <a:r>
              <a:rPr lang="en"/>
              <a:t>, as she is the engineering manager.</a:t>
            </a:r>
            <a:endParaRPr/>
          </a:p>
          <a:p>
            <a:pPr indent="0" lvl="0" marL="0" rtl="0" algn="l">
              <a:spcBef>
                <a:spcPts val="1600"/>
              </a:spcBef>
              <a:spcAft>
                <a:spcPts val="0"/>
              </a:spcAft>
              <a:buClr>
                <a:schemeClr val="dk1"/>
              </a:buClr>
              <a:buSzPts val="1100"/>
              <a:buFont typeface="Arial"/>
              <a:buNone/>
            </a:pPr>
            <a:r>
              <a:rPr b="1" lang="en">
                <a:latin typeface="Open Sans"/>
                <a:ea typeface="Open Sans"/>
                <a:cs typeface="Open Sans"/>
                <a:sym typeface="Open Sans"/>
              </a:rPr>
              <a:t>Accountable</a:t>
            </a:r>
            <a:r>
              <a:rPr lang="en"/>
              <a:t>: Who can approve the finished storefront? </a:t>
            </a:r>
            <a:r>
              <a:rPr b="1" lang="en">
                <a:latin typeface="Open Sans"/>
                <a:ea typeface="Open Sans"/>
                <a:cs typeface="Open Sans"/>
                <a:sym typeface="Open Sans"/>
              </a:rPr>
              <a:t>Aliyah</a:t>
            </a:r>
            <a:r>
              <a:rPr lang="en"/>
              <a:t>, since she is the one who knows the technical problems. </a:t>
            </a:r>
            <a:endParaRPr/>
          </a:p>
          <a:p>
            <a:pPr indent="0" lvl="0" marL="0" rtl="0" algn="l">
              <a:spcBef>
                <a:spcPts val="1600"/>
              </a:spcBef>
              <a:spcAft>
                <a:spcPts val="0"/>
              </a:spcAft>
              <a:buClr>
                <a:schemeClr val="dk1"/>
              </a:buClr>
              <a:buSzPts val="1100"/>
              <a:buFont typeface="Arial"/>
              <a:buNone/>
            </a:pPr>
            <a:r>
              <a:rPr b="1" lang="en">
                <a:latin typeface="Open Sans"/>
                <a:ea typeface="Open Sans"/>
                <a:cs typeface="Open Sans"/>
                <a:sym typeface="Open Sans"/>
              </a:rPr>
              <a:t>Consult</a:t>
            </a:r>
            <a:r>
              <a:rPr lang="en"/>
              <a:t>: Who can provide valuable insight while building the storefront? </a:t>
            </a:r>
            <a:r>
              <a:rPr b="1" lang="en">
                <a:latin typeface="Open Sans"/>
                <a:ea typeface="Open Sans"/>
                <a:cs typeface="Open Sans"/>
                <a:sym typeface="Open Sans"/>
              </a:rPr>
              <a:t>Moe</a:t>
            </a:r>
            <a:r>
              <a:rPr lang="en"/>
              <a:t>, as he is the vendor manager, and the storefront is for them.</a:t>
            </a:r>
            <a:endParaRPr/>
          </a:p>
          <a:p>
            <a:pPr indent="0" lvl="0" marL="0" rtl="0" algn="l">
              <a:spcBef>
                <a:spcPts val="1600"/>
              </a:spcBef>
              <a:spcAft>
                <a:spcPts val="0"/>
              </a:spcAft>
              <a:buClr>
                <a:schemeClr val="dk1"/>
              </a:buClr>
              <a:buSzPts val="1100"/>
              <a:buFont typeface="Arial"/>
              <a:buNone/>
            </a:pPr>
            <a:r>
              <a:rPr b="1" lang="en">
                <a:latin typeface="Open Sans"/>
                <a:ea typeface="Open Sans"/>
                <a:cs typeface="Open Sans"/>
                <a:sym typeface="Open Sans"/>
              </a:rPr>
              <a:t>Informed</a:t>
            </a:r>
            <a:r>
              <a:rPr lang="en"/>
              <a:t>: Who needs to be kept informed about progress on this task? It can be all other people (</a:t>
            </a:r>
            <a:r>
              <a:rPr b="1" lang="en">
                <a:latin typeface="Open Sans"/>
                <a:ea typeface="Open Sans"/>
                <a:cs typeface="Open Sans"/>
                <a:sym typeface="Open Sans"/>
              </a:rPr>
              <a:t>Me, Lou, Taylor</a:t>
            </a:r>
            <a:r>
              <a:rPr lang="en"/>
              <a:t>) as other tasks depend on this one.</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aphicFrame>
        <p:nvGraphicFramePr>
          <p:cNvPr id="134" name="Google Shape;134;p23"/>
          <p:cNvGraphicFramePr/>
          <p:nvPr/>
        </p:nvGraphicFramePr>
        <p:xfrm>
          <a:off x="191900" y="4050000"/>
          <a:ext cx="3000000" cy="3000000"/>
        </p:xfrm>
        <a:graphic>
          <a:graphicData uri="http://schemas.openxmlformats.org/drawingml/2006/table">
            <a:tbl>
              <a:tblPr>
                <a:noFill/>
                <a:tableStyleId>{9611043C-982A-4926-A770-D7B6C0B871D9}</a:tableStyleId>
              </a:tblPr>
              <a:tblGrid>
                <a:gridCol w="1631800"/>
                <a:gridCol w="1061300"/>
                <a:gridCol w="1091325"/>
                <a:gridCol w="1141375"/>
                <a:gridCol w="1231450"/>
                <a:gridCol w="1231450"/>
              </a:tblGrid>
              <a:tr h="613200">
                <a:tc>
                  <a:txBody>
                    <a:bodyPr/>
                    <a:lstStyle/>
                    <a:p>
                      <a:pPr indent="0" lvl="0" marL="0" rtl="0" algn="ctr">
                        <a:spcBef>
                          <a:spcPts val="0"/>
                        </a:spcBef>
                        <a:spcAft>
                          <a:spcPts val="0"/>
                        </a:spcAft>
                        <a:buNone/>
                      </a:pPr>
                      <a:r>
                        <a:rPr lang="en" sz="1200">
                          <a:solidFill>
                            <a:schemeClr val="lt1"/>
                          </a:solidFill>
                          <a:latin typeface="Open Sans"/>
                          <a:ea typeface="Open Sans"/>
                          <a:cs typeface="Open Sans"/>
                          <a:sym typeface="Open Sans"/>
                        </a:rPr>
                        <a:t>Tasks</a:t>
                      </a:r>
                      <a:endParaRPr sz="1200">
                        <a:solidFill>
                          <a:schemeClr val="lt1"/>
                        </a:solidFill>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Clr>
                          <a:schemeClr val="dk1"/>
                        </a:buClr>
                        <a:buSzPts val="1100"/>
                        <a:buFont typeface="Arial"/>
                        <a:buNone/>
                      </a:pPr>
                      <a:r>
                        <a:rPr lang="en" sz="1200">
                          <a:solidFill>
                            <a:schemeClr val="lt1"/>
                          </a:solidFill>
                          <a:latin typeface="Open Sans"/>
                          <a:ea typeface="Open Sans"/>
                          <a:cs typeface="Open Sans"/>
                          <a:sym typeface="Open Sans"/>
                        </a:rPr>
                        <a:t>Me, Project Manager</a:t>
                      </a:r>
                      <a:endParaRPr sz="1200">
                        <a:solidFill>
                          <a:schemeClr val="lt1"/>
                        </a:solidFill>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12700">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sz="1200">
                          <a:solidFill>
                            <a:schemeClr val="lt1"/>
                          </a:solidFill>
                          <a:latin typeface="Open Sans"/>
                          <a:ea typeface="Open Sans"/>
                          <a:cs typeface="Open Sans"/>
                          <a:sym typeface="Open Sans"/>
                        </a:rPr>
                        <a:t>Lou, Program Manager</a:t>
                      </a:r>
                      <a:endParaRPr sz="1200">
                        <a:solidFill>
                          <a:schemeClr val="lt1"/>
                        </a:solidFill>
                        <a:latin typeface="Open Sans"/>
                        <a:ea typeface="Open Sans"/>
                        <a:cs typeface="Open Sans"/>
                        <a:sym typeface="Open Sans"/>
                      </a:endParaRPr>
                    </a:p>
                  </a:txBody>
                  <a:tcPr marT="91450" marB="91450" marR="91450" marL="91450" anchor="ctr">
                    <a:lnL cap="flat" cmpd="sng" w="12700">
                      <a:solidFill>
                        <a:srgbClr val="DBE2E8"/>
                      </a:solidFill>
                      <a:prstDash val="solid"/>
                      <a:round/>
                      <a:headEnd len="sm" w="sm" type="none"/>
                      <a:tailEnd len="sm" w="sm" type="none"/>
                    </a:lnL>
                    <a:lnR cap="flat" cmpd="sng" w="12700">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sz="1200">
                          <a:solidFill>
                            <a:schemeClr val="lt1"/>
                          </a:solidFill>
                          <a:latin typeface="Open Sans"/>
                          <a:ea typeface="Open Sans"/>
                          <a:cs typeface="Open Sans"/>
                          <a:sym typeface="Open Sans"/>
                        </a:rPr>
                        <a:t>Taylor, Marketing Manager</a:t>
                      </a:r>
                      <a:endParaRPr sz="1200">
                        <a:solidFill>
                          <a:schemeClr val="lt1"/>
                        </a:solidFill>
                        <a:latin typeface="Open Sans"/>
                        <a:ea typeface="Open Sans"/>
                        <a:cs typeface="Open Sans"/>
                        <a:sym typeface="Open Sans"/>
                      </a:endParaRPr>
                    </a:p>
                  </a:txBody>
                  <a:tcPr marT="91450" marB="91450" marR="91450" marL="91450" anchor="ctr">
                    <a:lnL cap="flat" cmpd="sng" w="12700">
                      <a:solidFill>
                        <a:srgbClr val="DBE2E8"/>
                      </a:solidFill>
                      <a:prstDash val="solid"/>
                      <a:round/>
                      <a:headEnd len="sm" w="sm" type="none"/>
                      <a:tailEnd len="sm" w="sm" type="none"/>
                    </a:lnL>
                    <a:lnR cap="flat" cmpd="sng" w="12700">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sz="1200">
                          <a:solidFill>
                            <a:schemeClr val="lt1"/>
                          </a:solidFill>
                          <a:latin typeface="Open Sans"/>
                          <a:ea typeface="Open Sans"/>
                          <a:cs typeface="Open Sans"/>
                          <a:sym typeface="Open Sans"/>
                        </a:rPr>
                        <a:t>Moe, Vendor Manager</a:t>
                      </a:r>
                      <a:endParaRPr sz="1200">
                        <a:solidFill>
                          <a:schemeClr val="lt1"/>
                        </a:solidFill>
                        <a:latin typeface="Open Sans"/>
                        <a:ea typeface="Open Sans"/>
                        <a:cs typeface="Open Sans"/>
                        <a:sym typeface="Open Sans"/>
                      </a:endParaRPr>
                    </a:p>
                  </a:txBody>
                  <a:tcPr marT="91450" marB="91450" marR="91450" marL="91450" anchor="ctr">
                    <a:lnL cap="flat" cmpd="sng" w="12700">
                      <a:solidFill>
                        <a:srgbClr val="DBE2E8"/>
                      </a:solidFill>
                      <a:prstDash val="solid"/>
                      <a:round/>
                      <a:headEnd len="sm" w="sm" type="none"/>
                      <a:tailEnd len="sm" w="sm" type="none"/>
                    </a:lnL>
                    <a:lnR cap="flat" cmpd="sng" w="12700">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sz="1200">
                          <a:solidFill>
                            <a:schemeClr val="lt1"/>
                          </a:solidFill>
                          <a:latin typeface="Open Sans"/>
                          <a:ea typeface="Open Sans"/>
                          <a:cs typeface="Open Sans"/>
                          <a:sym typeface="Open Sans"/>
                        </a:rPr>
                        <a:t>Aliyah, Engineering Manager</a:t>
                      </a:r>
                      <a:endParaRPr sz="1200">
                        <a:solidFill>
                          <a:schemeClr val="lt1"/>
                        </a:solidFill>
                        <a:latin typeface="Open Sans"/>
                        <a:ea typeface="Open Sans"/>
                        <a:cs typeface="Open Sans"/>
                        <a:sym typeface="Open Sans"/>
                      </a:endParaRPr>
                    </a:p>
                  </a:txBody>
                  <a:tcPr marT="91450" marB="91450" marR="91450" marL="91450" anchor="ctr">
                    <a:lnL cap="flat" cmpd="sng" w="12700">
                      <a:solidFill>
                        <a:srgbClr val="DBE2E8"/>
                      </a:solidFill>
                      <a:prstDash val="solid"/>
                      <a:round/>
                      <a:headEnd len="sm" w="sm" type="none"/>
                      <a:tailEnd len="sm" w="sm" type="none"/>
                    </a:lnL>
                    <a:lnR cap="flat" cmpd="sng" w="12700">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r>
              <a:tr h="623200">
                <a:tc>
                  <a:txBody>
                    <a:bodyPr/>
                    <a:lstStyle/>
                    <a:p>
                      <a:pPr indent="0" lvl="0" marL="0" rtl="0" algn="ctr">
                        <a:spcBef>
                          <a:spcPts val="0"/>
                        </a:spcBef>
                        <a:spcAft>
                          <a:spcPts val="0"/>
                        </a:spcAft>
                        <a:buNone/>
                      </a:pPr>
                      <a:r>
                        <a:rPr lang="en" sz="1200">
                          <a:solidFill>
                            <a:srgbClr val="FFFFFF"/>
                          </a:solidFill>
                          <a:latin typeface="Open Sans"/>
                          <a:ea typeface="Open Sans"/>
                          <a:cs typeface="Open Sans"/>
                          <a:sym typeface="Open Sans"/>
                        </a:rPr>
                        <a:t>Build storefront</a:t>
                      </a:r>
                      <a:endParaRPr sz="1200">
                        <a:solidFill>
                          <a:srgbClr val="FFFFFF"/>
                        </a:solidFill>
                        <a:latin typeface="Open Sans"/>
                        <a:ea typeface="Open Sans"/>
                        <a:cs typeface="Open Sans"/>
                        <a:sym typeface="Open Sans"/>
                      </a:endParaRPr>
                    </a:p>
                  </a:txBody>
                  <a:tcPr marT="91450" marB="91450" marR="91450" marL="91450" anchor="ctr">
                    <a:lnL cap="flat" cmpd="sng" w="12700">
                      <a:solidFill>
                        <a:srgbClr val="DBE2E8"/>
                      </a:solidFill>
                      <a:prstDash val="solid"/>
                      <a:round/>
                      <a:headEnd len="sm" w="sm" type="none"/>
                      <a:tailEnd len="sm" w="sm" type="none"/>
                    </a:lnL>
                    <a:lnR cap="flat" cmpd="sng" w="12700">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T="91425" marB="91425" marR="91425" marL="91425" anchor="ctr">
                    <a:lnL cap="flat" cmpd="sng" w="12700">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A/R</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r>
              <a:tr h="623200">
                <a:tc>
                  <a:txBody>
                    <a:bodyPr/>
                    <a:lstStyle/>
                    <a:p>
                      <a:pPr indent="0" lvl="0" marL="0" rtl="0" algn="ctr">
                        <a:spcBef>
                          <a:spcPts val="0"/>
                        </a:spcBef>
                        <a:spcAft>
                          <a:spcPts val="0"/>
                        </a:spcAft>
                        <a:buNone/>
                      </a:pPr>
                      <a:r>
                        <a:rPr lang="en" sz="1200">
                          <a:solidFill>
                            <a:srgbClr val="FFFFFF"/>
                          </a:solidFill>
                          <a:latin typeface="Open Sans"/>
                          <a:ea typeface="Open Sans"/>
                          <a:cs typeface="Open Sans"/>
                          <a:sym typeface="Open Sans"/>
                        </a:rPr>
                        <a:t>Input Inventory Data</a:t>
                      </a:r>
                      <a:endParaRPr sz="1200">
                        <a:solidFill>
                          <a:srgbClr val="FFFFFF"/>
                        </a:solidFill>
                        <a:latin typeface="Open Sans"/>
                        <a:ea typeface="Open Sans"/>
                        <a:cs typeface="Open Sans"/>
                        <a:sym typeface="Open Sans"/>
                      </a:endParaRPr>
                    </a:p>
                  </a:txBody>
                  <a:tcPr marT="91450" marB="91450" marR="91450" marL="91450" anchor="ctr">
                    <a:lnL cap="flat" cmpd="sng" w="12700">
                      <a:solidFill>
                        <a:srgbClr val="DBE2E8"/>
                      </a:solidFill>
                      <a:prstDash val="solid"/>
                      <a:round/>
                      <a:headEnd len="sm" w="sm" type="none"/>
                      <a:tailEnd len="sm" w="sm" type="none"/>
                    </a:lnL>
                    <a:lnR cap="flat" cmpd="sng" w="12700">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T="91425" marB="91425" marR="91425" marL="91425" anchor="ctr">
                    <a:lnL cap="flat" cmpd="sng" w="12700">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A/R</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A/R</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r>
              <a:tr h="373000">
                <a:tc>
                  <a:txBody>
                    <a:bodyPr/>
                    <a:lstStyle/>
                    <a:p>
                      <a:pPr indent="0" lvl="0" marL="0" rtl="0" algn="ctr">
                        <a:spcBef>
                          <a:spcPts val="0"/>
                        </a:spcBef>
                        <a:spcAft>
                          <a:spcPts val="0"/>
                        </a:spcAft>
                        <a:buNone/>
                      </a:pPr>
                      <a:r>
                        <a:rPr lang="en" sz="1200">
                          <a:solidFill>
                            <a:srgbClr val="FFFFFF"/>
                          </a:solidFill>
                          <a:latin typeface="Open Sans"/>
                          <a:ea typeface="Open Sans"/>
                          <a:cs typeface="Open Sans"/>
                          <a:sym typeface="Open Sans"/>
                        </a:rPr>
                        <a:t>Build social media integration</a:t>
                      </a:r>
                      <a:endParaRPr sz="1200">
                        <a:solidFill>
                          <a:srgbClr val="FFFFFF"/>
                        </a:solidFill>
                        <a:latin typeface="Open Sans"/>
                        <a:ea typeface="Open Sans"/>
                        <a:cs typeface="Open Sans"/>
                        <a:sym typeface="Open Sans"/>
                      </a:endParaRPr>
                    </a:p>
                  </a:txBody>
                  <a:tcPr marT="91450" marB="91450" marR="91450" marL="91450" anchor="ctr">
                    <a:lnL cap="flat" cmpd="sng" w="12700">
                      <a:solidFill>
                        <a:srgbClr val="DBE2E8"/>
                      </a:solidFill>
                      <a:prstDash val="solid"/>
                      <a:round/>
                      <a:headEnd len="sm" w="sm" type="none"/>
                      <a:tailEnd len="sm" w="sm" type="none"/>
                    </a:lnL>
                    <a:lnR cap="flat" cmpd="sng" w="12700">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T="91425" marB="91425" marR="91425" marL="91425" anchor="ctr">
                    <a:lnL cap="flat" cmpd="sng" w="12700">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r>
              <a:tr h="633200">
                <a:tc>
                  <a:txBody>
                    <a:bodyPr/>
                    <a:lstStyle/>
                    <a:p>
                      <a:pPr indent="0" lvl="0" marL="0" rtl="0" algn="ctr">
                        <a:spcBef>
                          <a:spcPts val="0"/>
                        </a:spcBef>
                        <a:spcAft>
                          <a:spcPts val="0"/>
                        </a:spcAft>
                        <a:buNone/>
                      </a:pPr>
                      <a:r>
                        <a:rPr lang="en" sz="1200">
                          <a:solidFill>
                            <a:srgbClr val="FFFFFF"/>
                          </a:solidFill>
                          <a:latin typeface="Open Sans"/>
                          <a:ea typeface="Open Sans"/>
                          <a:cs typeface="Open Sans"/>
                          <a:sym typeface="Open Sans"/>
                        </a:rPr>
                        <a:t>Train Stefano’s on platform</a:t>
                      </a:r>
                      <a:endParaRPr sz="1200">
                        <a:solidFill>
                          <a:srgbClr val="FFFFFF"/>
                        </a:solidFill>
                        <a:latin typeface="Open Sans"/>
                        <a:ea typeface="Open Sans"/>
                        <a:cs typeface="Open Sans"/>
                        <a:sym typeface="Open Sans"/>
                      </a:endParaRPr>
                    </a:p>
                  </a:txBody>
                  <a:tcPr marT="91450" marB="91450" marR="91450" marL="91450" anchor="ctr">
                    <a:lnL cap="flat" cmpd="sng" w="12700">
                      <a:solidFill>
                        <a:srgbClr val="DBE2E8"/>
                      </a:solidFill>
                      <a:prstDash val="solid"/>
                      <a:round/>
                      <a:headEnd len="sm" w="sm" type="none"/>
                      <a:tailEnd len="sm" w="sm" type="none"/>
                    </a:lnL>
                    <a:lnR cap="flat" cmpd="sng" w="12700">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T="91425" marB="91425" marR="91425" marL="91425" anchor="ctr">
                    <a:lnL cap="flat" cmpd="sng" w="12700">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A/R</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r>
              <a:tr h="625500">
                <a:tc>
                  <a:txBody>
                    <a:bodyPr/>
                    <a:lstStyle/>
                    <a:p>
                      <a:pPr indent="0" lvl="0" marL="0" rtl="0" algn="ctr">
                        <a:spcBef>
                          <a:spcPts val="0"/>
                        </a:spcBef>
                        <a:spcAft>
                          <a:spcPts val="0"/>
                        </a:spcAft>
                        <a:buNone/>
                      </a:pPr>
                      <a:r>
                        <a:rPr lang="en" sz="1200">
                          <a:solidFill>
                            <a:srgbClr val="FFFFFF"/>
                          </a:solidFill>
                          <a:latin typeface="Open Sans"/>
                          <a:ea typeface="Open Sans"/>
                          <a:cs typeface="Open Sans"/>
                          <a:sym typeface="Open Sans"/>
                        </a:rPr>
                        <a:t>Create social media channels</a:t>
                      </a:r>
                      <a:endParaRPr sz="1200">
                        <a:solidFill>
                          <a:srgbClr val="FFFFFF"/>
                        </a:solidFill>
                        <a:latin typeface="Open Sans"/>
                        <a:ea typeface="Open Sans"/>
                        <a:cs typeface="Open Sans"/>
                        <a:sym typeface="Open Sans"/>
                      </a:endParaRPr>
                    </a:p>
                  </a:txBody>
                  <a:tcPr marT="91450" marB="91450" marR="91450" marL="91450" anchor="ctr">
                    <a:lnL cap="flat" cmpd="sng" w="12700">
                      <a:solidFill>
                        <a:srgbClr val="DBE2E8"/>
                      </a:solidFill>
                      <a:prstDash val="solid"/>
                      <a:round/>
                      <a:headEnd len="sm" w="sm" type="none"/>
                      <a:tailEnd len="sm" w="sm" type="none"/>
                    </a:lnL>
                    <a:lnR cap="flat" cmpd="sng" w="12700">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T="91425" marB="91425" marR="91425" marL="91425" anchor="ctr">
                    <a:lnL cap="flat" cmpd="sng" w="12700">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A.R</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r>
              <a:tr h="573175">
                <a:tc>
                  <a:txBody>
                    <a:bodyPr/>
                    <a:lstStyle/>
                    <a:p>
                      <a:pPr indent="0" lvl="0" marL="0" rtl="0" algn="ctr">
                        <a:spcBef>
                          <a:spcPts val="0"/>
                        </a:spcBef>
                        <a:spcAft>
                          <a:spcPts val="0"/>
                        </a:spcAft>
                        <a:buNone/>
                      </a:pPr>
                      <a:r>
                        <a:rPr lang="en" sz="1200">
                          <a:solidFill>
                            <a:srgbClr val="FFFFFF"/>
                          </a:solidFill>
                          <a:latin typeface="Open Sans"/>
                          <a:ea typeface="Open Sans"/>
                          <a:cs typeface="Open Sans"/>
                          <a:sym typeface="Open Sans"/>
                        </a:rPr>
                        <a:t>Build recommendation engine</a:t>
                      </a:r>
                      <a:endParaRPr sz="1200">
                        <a:solidFill>
                          <a:srgbClr val="FFFFFF"/>
                        </a:solidFill>
                        <a:latin typeface="Open Sans"/>
                        <a:ea typeface="Open Sans"/>
                        <a:cs typeface="Open Sans"/>
                        <a:sym typeface="Open Sans"/>
                      </a:endParaRPr>
                    </a:p>
                  </a:txBody>
                  <a:tcPr marT="91450" marB="91450" marR="91450" marL="91450" anchor="ctr">
                    <a:lnL cap="flat" cmpd="sng" w="12700">
                      <a:solidFill>
                        <a:srgbClr val="DBE2E8"/>
                      </a:solidFill>
                      <a:prstDash val="solid"/>
                      <a:round/>
                      <a:headEnd len="sm" w="sm" type="none"/>
                      <a:tailEnd len="sm" w="sm" type="none"/>
                    </a:lnL>
                    <a:lnR cap="flat" cmpd="sng" w="12700">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T="91425" marB="91425" marR="91425" marL="91425" anchor="ctr">
                    <a:lnL cap="flat" cmpd="sng" w="12700">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A/rR</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r>
              <a:tr h="603200">
                <a:tc>
                  <a:txBody>
                    <a:bodyPr/>
                    <a:lstStyle/>
                    <a:p>
                      <a:pPr indent="0" lvl="0" marL="0" rtl="0" algn="ctr">
                        <a:spcBef>
                          <a:spcPts val="0"/>
                        </a:spcBef>
                        <a:spcAft>
                          <a:spcPts val="0"/>
                        </a:spcAft>
                        <a:buNone/>
                      </a:pPr>
                      <a:r>
                        <a:rPr lang="en" sz="1200">
                          <a:solidFill>
                            <a:srgbClr val="FFFFFF"/>
                          </a:solidFill>
                          <a:latin typeface="Open Sans"/>
                          <a:ea typeface="Open Sans"/>
                          <a:cs typeface="Open Sans"/>
                          <a:sym typeface="Open Sans"/>
                        </a:rPr>
                        <a:t>Create Custom Sales Report </a:t>
                      </a:r>
                      <a:endParaRPr sz="1200">
                        <a:solidFill>
                          <a:srgbClr val="FFFFFF"/>
                        </a:solidFill>
                        <a:latin typeface="Open Sans"/>
                        <a:ea typeface="Open Sans"/>
                        <a:cs typeface="Open Sans"/>
                        <a:sym typeface="Open Sans"/>
                      </a:endParaRPr>
                    </a:p>
                  </a:txBody>
                  <a:tcPr marT="91450" marB="91450" marR="91450" marL="91450" anchor="ctr">
                    <a:lnL cap="flat" cmpd="sng" w="12700">
                      <a:solidFill>
                        <a:srgbClr val="DBE2E8"/>
                      </a:solidFill>
                      <a:prstDash val="solid"/>
                      <a:round/>
                      <a:headEnd len="sm" w="sm" type="none"/>
                      <a:tailEnd len="sm" w="sm" type="none"/>
                    </a:lnL>
                    <a:lnR cap="flat" cmpd="sng" w="12700">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T="91425" marB="91425" marR="91425" marL="91425" anchor="ctr">
                    <a:lnL cap="flat" cmpd="sng" w="12700">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A/R</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C</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r>
              <a:tr h="393000">
                <a:tc>
                  <a:txBody>
                    <a:bodyPr/>
                    <a:lstStyle/>
                    <a:p>
                      <a:pPr indent="0" lvl="0" marL="0" rtl="0" algn="ctr">
                        <a:spcBef>
                          <a:spcPts val="0"/>
                        </a:spcBef>
                        <a:spcAft>
                          <a:spcPts val="0"/>
                        </a:spcAft>
                        <a:buNone/>
                      </a:pPr>
                      <a:r>
                        <a:rPr lang="en" sz="1200">
                          <a:solidFill>
                            <a:srgbClr val="FFFFFF"/>
                          </a:solidFill>
                          <a:latin typeface="Open Sans"/>
                          <a:ea typeface="Open Sans"/>
                          <a:cs typeface="Open Sans"/>
                          <a:sym typeface="Open Sans"/>
                        </a:rPr>
                        <a:t>Engage stakeholders</a:t>
                      </a:r>
                      <a:endParaRPr sz="1200">
                        <a:solidFill>
                          <a:srgbClr val="FFFFFF"/>
                        </a:solidFill>
                        <a:latin typeface="Open Sans"/>
                        <a:ea typeface="Open Sans"/>
                        <a:cs typeface="Open Sans"/>
                        <a:sym typeface="Open Sans"/>
                      </a:endParaRPr>
                    </a:p>
                  </a:txBody>
                  <a:tcPr marT="91450" marB="91450" marR="91450" marL="91450" anchor="ctr">
                    <a:lnL cap="flat" cmpd="sng" w="12700">
                      <a:solidFill>
                        <a:srgbClr val="DBE2E8"/>
                      </a:solidFill>
                      <a:prstDash val="solid"/>
                      <a:round/>
                      <a:headEnd len="sm" w="sm" type="none"/>
                      <a:tailEnd len="sm" w="sm" type="none"/>
                    </a:lnL>
                    <a:lnR cap="flat" cmpd="sng" w="12700">
                      <a:solidFill>
                        <a:srgbClr val="DBE2E8"/>
                      </a:solidFill>
                      <a:prstDash val="solid"/>
                      <a:round/>
                      <a:headEnd len="sm" w="sm" type="none"/>
                      <a:tailEnd len="sm" w="sm" type="none"/>
                    </a:lnR>
                    <a:lnT cap="flat" cmpd="sng" w="12700">
                      <a:solidFill>
                        <a:srgbClr val="DBE2E8"/>
                      </a:solidFill>
                      <a:prstDash val="solid"/>
                      <a:round/>
                      <a:headEnd len="sm" w="sm" type="none"/>
                      <a:tailEnd len="sm" w="sm" type="none"/>
                    </a:lnT>
                    <a:lnB cap="flat" cmpd="sng" w="12700">
                      <a:solidFill>
                        <a:srgbClr val="DBE2E8"/>
                      </a:solidFill>
                      <a:prstDash val="solid"/>
                      <a:round/>
                      <a:headEnd len="sm" w="sm" type="none"/>
                      <a:tailEnd len="sm" w="sm" type="none"/>
                    </a:lnB>
                    <a:solidFill>
                      <a:srgbClr val="02B3E4"/>
                    </a:solidFill>
                  </a:tcPr>
                </a:tc>
                <a:tc>
                  <a:txBody>
                    <a:bodyPr/>
                    <a:lstStyle/>
                    <a:p>
                      <a:pPr indent="0" lvl="0" marL="0" rtl="0" algn="ctr">
                        <a:spcBef>
                          <a:spcPts val="0"/>
                        </a:spcBef>
                        <a:spcAft>
                          <a:spcPts val="0"/>
                        </a:spcAft>
                        <a:buNone/>
                      </a:pPr>
                      <a:r>
                        <a:rPr lang="en">
                          <a:latin typeface="Open Sans"/>
                          <a:ea typeface="Open Sans"/>
                          <a:cs typeface="Open Sans"/>
                          <a:sym typeface="Open Sans"/>
                        </a:rPr>
                        <a:t>R</a:t>
                      </a:r>
                      <a:endParaRPr>
                        <a:latin typeface="Open Sans"/>
                        <a:ea typeface="Open Sans"/>
                        <a:cs typeface="Open Sans"/>
                        <a:sym typeface="Open Sans"/>
                      </a:endParaRPr>
                    </a:p>
                  </a:txBody>
                  <a:tcPr marT="91425" marB="91425" marR="91425" marL="91425" anchor="ctr">
                    <a:lnL cap="flat" cmpd="sng" w="12700">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A</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Open Sans"/>
                          <a:ea typeface="Open Sans"/>
                          <a:cs typeface="Open Sans"/>
                          <a:sym typeface="Open Sans"/>
                        </a:rPr>
                        <a:t>I</a:t>
                      </a:r>
                      <a:endParaRPr>
                        <a:latin typeface="Open Sans"/>
                        <a:ea typeface="Open Sans"/>
                        <a:cs typeface="Open Sans"/>
                        <a:sym typeface="Open Sans"/>
                      </a:endParaRPr>
                    </a:p>
                  </a:txBody>
                  <a:tcPr marT="91425" marB="91425" marR="91425" marL="91425" anchor="ctr">
                    <a:lnL cap="flat" cmpd="sng" w="9525">
                      <a:solidFill>
                        <a:srgbClr val="DBE2E8"/>
                      </a:solidFill>
                      <a:prstDash val="solid"/>
                      <a:round/>
                      <a:headEnd len="sm" w="sm" type="none"/>
                      <a:tailEnd len="sm" w="sm" type="none"/>
                    </a:lnL>
                    <a:lnR cap="flat" cmpd="sng" w="9525">
                      <a:solidFill>
                        <a:srgbClr val="DBE2E8"/>
                      </a:solidFill>
                      <a:prstDash val="solid"/>
                      <a:round/>
                      <a:headEnd len="sm" w="sm" type="none"/>
                      <a:tailEnd len="sm" w="sm" type="none"/>
                    </a:lnR>
                    <a:lnT cap="flat" cmpd="sng" w="9525">
                      <a:solidFill>
                        <a:srgbClr val="DBE2E8"/>
                      </a:solidFill>
                      <a:prstDash val="solid"/>
                      <a:round/>
                      <a:headEnd len="sm" w="sm" type="none"/>
                      <a:tailEnd len="sm" w="sm" type="none"/>
                    </a:lnT>
                    <a:lnB cap="flat" cmpd="sng" w="9525">
                      <a:solidFill>
                        <a:srgbClr val="DBE2E8"/>
                      </a:solidFill>
                      <a:prstDash val="solid"/>
                      <a:round/>
                      <a:headEnd len="sm" w="sm" type="none"/>
                      <a:tailEnd len="sm" w="sm" type="none"/>
                    </a:lnB>
                  </a:tcPr>
                </a:tc>
              </a:tr>
            </a:tbl>
          </a:graphicData>
        </a:graphic>
      </p:graphicFrame>
      <p:sp>
        <p:nvSpPr>
          <p:cNvPr id="135" name="Google Shape;135;p23"/>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RACI Chart</a:t>
            </a:r>
            <a:endParaRPr/>
          </a:p>
        </p:txBody>
      </p:sp>
      <p:sp>
        <p:nvSpPr>
          <p:cNvPr id="136" name="Google Shape;136;p23"/>
          <p:cNvSpPr txBox="1"/>
          <p:nvPr>
            <p:ph idx="1" type="body"/>
          </p:nvPr>
        </p:nvSpPr>
        <p:spPr>
          <a:xfrm>
            <a:off x="264950" y="2253722"/>
            <a:ext cx="7242600" cy="16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Light"/>
                <a:ea typeface="Open Sans Light"/>
                <a:cs typeface="Open Sans Light"/>
                <a:sym typeface="Open Sans Light"/>
              </a:rPr>
              <a:t>Take a look at the </a:t>
            </a:r>
            <a:r>
              <a:rPr b="1" lang="en"/>
              <a:t>5th slide:</a:t>
            </a:r>
            <a:r>
              <a:rPr lang="en">
                <a:latin typeface="Open Sans Light"/>
                <a:ea typeface="Open Sans Light"/>
                <a:cs typeface="Open Sans Light"/>
                <a:sym typeface="Open Sans Light"/>
              </a:rPr>
              <a:t> "Yosemite teams and tasks," for information. Each manager has a team that works with them; therefore, they are Accountable AND Responsible for the work they do. Unlike them, you have a boss who needs to approve of your work. </a:t>
            </a:r>
            <a:endParaRPr>
              <a:latin typeface="Open Sans Light"/>
              <a:ea typeface="Open Sans Light"/>
              <a:cs typeface="Open Sans Light"/>
              <a:sym typeface="Open Sans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264900" y="2160200"/>
            <a:ext cx="7242600" cy="25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Three:</a:t>
            </a:r>
            <a:endParaRPr/>
          </a:p>
          <a:p>
            <a:pPr indent="0" lvl="0" marL="0" rtl="0" algn="l">
              <a:spcBef>
                <a:spcPts val="0"/>
              </a:spcBef>
              <a:spcAft>
                <a:spcPts val="0"/>
              </a:spcAft>
              <a:buNone/>
            </a:pPr>
            <a:r>
              <a:rPr lang="en"/>
              <a:t>Create a Project Plan</a:t>
            </a:r>
            <a:endParaRPr/>
          </a:p>
        </p:txBody>
      </p:sp>
      <p:sp>
        <p:nvSpPr>
          <p:cNvPr id="142" name="Google Shape;142;p24"/>
          <p:cNvSpPr txBox="1"/>
          <p:nvPr>
            <p:ph idx="4294967295"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Digital Project Management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Create a Project Plan</a:t>
            </a:r>
            <a:endParaRPr/>
          </a:p>
        </p:txBody>
      </p:sp>
      <p:sp>
        <p:nvSpPr>
          <p:cNvPr id="148" name="Google Shape;148;p25"/>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In this step, you will reference the project scope, stakeholder analysis, and RACI chart to create a project plan for the proposed methodology.</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Build a model of your plan for managing the Yosemite project. It should be a snapshot of the planning phase of the project. You can use the dates in your current year when creating the project plan.</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lang="en"/>
              <a:t>Display this model in one of the two frameworks,</a:t>
            </a:r>
            <a:endParaRPr/>
          </a:p>
          <a:p>
            <a:pPr indent="0" lvl="0" marL="0" rtl="0" algn="l">
              <a:lnSpc>
                <a:spcPct val="100000"/>
              </a:lnSpc>
              <a:spcBef>
                <a:spcPts val="0"/>
              </a:spcBef>
              <a:spcAft>
                <a:spcPts val="0"/>
              </a:spcAft>
              <a:buClr>
                <a:schemeClr val="dk1"/>
              </a:buClr>
              <a:buSzPts val="1100"/>
              <a:buFont typeface="Arial"/>
              <a:buNone/>
            </a:pPr>
            <a:r>
              <a:rPr lang="en"/>
              <a:t> </a:t>
            </a:r>
            <a:endParaRPr/>
          </a:p>
          <a:p>
            <a:pPr indent="-342900" lvl="0" marL="457200" rtl="0" algn="l">
              <a:lnSpc>
                <a:spcPct val="100000"/>
              </a:lnSpc>
              <a:spcBef>
                <a:spcPts val="0"/>
              </a:spcBef>
              <a:spcAft>
                <a:spcPts val="0"/>
              </a:spcAft>
              <a:buSzPts val="1800"/>
              <a:buAutoNum type="arabicPeriod"/>
            </a:pPr>
            <a:r>
              <a:rPr lang="en"/>
              <a:t>A Gantt chart for Waterfall  </a:t>
            </a:r>
            <a:r>
              <a:rPr b="1" i="1" lang="en">
                <a:latin typeface="Open Sans"/>
                <a:ea typeface="Open Sans"/>
                <a:cs typeface="Open Sans"/>
                <a:sym typeface="Open Sans"/>
              </a:rPr>
              <a:t>OR</a:t>
            </a:r>
            <a:endParaRPr b="1" i="1">
              <a:latin typeface="Open Sans"/>
              <a:ea typeface="Open Sans"/>
              <a:cs typeface="Open Sans"/>
              <a:sym typeface="Open Sans"/>
            </a:endParaRPr>
          </a:p>
          <a:p>
            <a:pPr indent="-342900" lvl="0" marL="457200" rtl="0" algn="l">
              <a:lnSpc>
                <a:spcPct val="100000"/>
              </a:lnSpc>
              <a:spcBef>
                <a:spcPts val="0"/>
              </a:spcBef>
              <a:spcAft>
                <a:spcPts val="0"/>
              </a:spcAft>
              <a:buSzPts val="1800"/>
              <a:buAutoNum type="arabicPeriod"/>
            </a:pPr>
            <a:r>
              <a:rPr lang="en"/>
              <a:t>a Scrum board for Agile.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After you pick one model, be sure to </a:t>
            </a:r>
            <a:r>
              <a:rPr b="1" lang="en">
                <a:latin typeface="Open Sans"/>
                <a:ea typeface="Open Sans"/>
                <a:cs typeface="Open Sans"/>
                <a:sym typeface="Open Sans"/>
              </a:rPr>
              <a:t>include the information outlined in your project scope, stakeholder analysis, and RACI chart</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8"/>
          <p:cNvSpPr txBox="1"/>
          <p:nvPr>
            <p:ph type="title"/>
          </p:nvPr>
        </p:nvSpPr>
        <p:spPr>
          <a:xfrm>
            <a:off x="264900" y="2160200"/>
            <a:ext cx="7242600" cy="25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Scenario</a:t>
            </a:r>
            <a:endParaRPr/>
          </a:p>
        </p:txBody>
      </p:sp>
      <p:sp>
        <p:nvSpPr>
          <p:cNvPr id="43" name="Google Shape;43;p8"/>
          <p:cNvSpPr txBox="1"/>
          <p:nvPr>
            <p:ph idx="4294967295"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Digital Project Management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Instructions based on your method</a:t>
            </a:r>
            <a:endParaRPr/>
          </a:p>
        </p:txBody>
      </p:sp>
      <p:sp>
        <p:nvSpPr>
          <p:cNvPr id="154" name="Google Shape;154;p26"/>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2600">
                <a:latin typeface="Open Sans"/>
                <a:ea typeface="Open Sans"/>
                <a:cs typeface="Open Sans"/>
                <a:sym typeface="Open Sans"/>
              </a:rPr>
              <a:t>Waterfall Project Plan</a:t>
            </a:r>
            <a:endParaRPr b="1" sz="2600">
              <a:latin typeface="Open Sans"/>
              <a:ea typeface="Open Sans"/>
              <a:cs typeface="Open Sans"/>
              <a:sym typeface="Open Sans"/>
            </a:endParaRPr>
          </a:p>
          <a:p>
            <a:pPr indent="0" lvl="0" marL="0" rtl="0" algn="ctr">
              <a:lnSpc>
                <a:spcPct val="100000"/>
              </a:lnSpc>
              <a:spcBef>
                <a:spcPts val="0"/>
              </a:spcBef>
              <a:spcAft>
                <a:spcPts val="0"/>
              </a:spcAft>
              <a:buNone/>
            </a:pPr>
            <a:r>
              <a:t/>
            </a:r>
            <a:endParaRPr b="1" sz="2600">
              <a:latin typeface="Open Sans"/>
              <a:ea typeface="Open Sans"/>
              <a:cs typeface="Open Sans"/>
              <a:sym typeface="Open Sans"/>
            </a:endParaRPr>
          </a:p>
          <a:p>
            <a:pPr indent="-355600" lvl="0" marL="457200" rtl="0" algn="l">
              <a:lnSpc>
                <a:spcPct val="100000"/>
              </a:lnSpc>
              <a:spcBef>
                <a:spcPts val="0"/>
              </a:spcBef>
              <a:spcAft>
                <a:spcPts val="0"/>
              </a:spcAft>
              <a:buSzPts val="2000"/>
              <a:buChar char="-"/>
            </a:pPr>
            <a:r>
              <a:rPr lang="en" sz="2000"/>
              <a:t>You need to create a Gantt chart</a:t>
            </a:r>
            <a:endParaRPr sz="2000"/>
          </a:p>
          <a:p>
            <a:pPr indent="-355600" lvl="0" marL="457200" rtl="0" algn="l">
              <a:lnSpc>
                <a:spcPct val="100000"/>
              </a:lnSpc>
              <a:spcBef>
                <a:spcPts val="0"/>
              </a:spcBef>
              <a:spcAft>
                <a:spcPts val="0"/>
              </a:spcAft>
              <a:buSzPts val="2000"/>
              <a:buChar char="-"/>
            </a:pPr>
            <a:r>
              <a:rPr lang="en" sz="2000"/>
              <a:t>Implement everything from the Project Plan Details on slide 21</a:t>
            </a:r>
            <a:endParaRPr sz="2000"/>
          </a:p>
          <a:p>
            <a:pPr indent="-355600" lvl="0" marL="457200" rtl="0" algn="l">
              <a:lnSpc>
                <a:spcPct val="100000"/>
              </a:lnSpc>
              <a:spcBef>
                <a:spcPts val="0"/>
              </a:spcBef>
              <a:spcAft>
                <a:spcPts val="0"/>
              </a:spcAft>
              <a:buSzPts val="2000"/>
              <a:buChar char="-"/>
            </a:pPr>
            <a:r>
              <a:rPr lang="en" sz="2000"/>
              <a:t>Follow the </a:t>
            </a:r>
            <a:r>
              <a:rPr lang="en" sz="2000"/>
              <a:t>instructions</a:t>
            </a:r>
            <a:r>
              <a:rPr lang="en" sz="2000"/>
              <a:t> on slide 22</a:t>
            </a:r>
            <a:endParaRPr sz="2000"/>
          </a:p>
          <a:p>
            <a:pPr indent="-355600" lvl="0" marL="457200" rtl="0" algn="l">
              <a:lnSpc>
                <a:spcPct val="100000"/>
              </a:lnSpc>
              <a:spcBef>
                <a:spcPts val="0"/>
              </a:spcBef>
              <a:spcAft>
                <a:spcPts val="0"/>
              </a:spcAft>
              <a:buSzPts val="2000"/>
              <a:buChar char="-"/>
            </a:pPr>
            <a:r>
              <a:rPr lang="en" sz="2000"/>
              <a:t>Skip slides 23-25, go to slide 26 and continue the project.</a:t>
            </a:r>
            <a:endParaRPr sz="2000"/>
          </a:p>
          <a:p>
            <a:pPr indent="0" lvl="0" marL="0" rtl="0" algn="l">
              <a:lnSpc>
                <a:spcPct val="100000"/>
              </a:lnSpc>
              <a:spcBef>
                <a:spcPts val="0"/>
              </a:spcBef>
              <a:spcAft>
                <a:spcPts val="0"/>
              </a:spcAft>
              <a:buNone/>
            </a:pPr>
            <a:r>
              <a:t/>
            </a:r>
            <a:endParaRPr b="1" sz="2400">
              <a:latin typeface="Open Sans"/>
              <a:ea typeface="Open Sans"/>
              <a:cs typeface="Open Sans"/>
              <a:sym typeface="Open Sans"/>
            </a:endParaRPr>
          </a:p>
          <a:p>
            <a:pPr indent="0" lvl="0" marL="0" rtl="0" algn="ctr">
              <a:lnSpc>
                <a:spcPct val="100000"/>
              </a:lnSpc>
              <a:spcBef>
                <a:spcPts val="0"/>
              </a:spcBef>
              <a:spcAft>
                <a:spcPts val="0"/>
              </a:spcAft>
              <a:buNone/>
            </a:pPr>
            <a:r>
              <a:rPr b="1" lang="en" sz="2600">
                <a:latin typeface="Open Sans"/>
                <a:ea typeface="Open Sans"/>
                <a:cs typeface="Open Sans"/>
                <a:sym typeface="Open Sans"/>
              </a:rPr>
              <a:t>Agile Project Plan</a:t>
            </a:r>
            <a:endParaRPr b="1" sz="2600">
              <a:latin typeface="Open Sans"/>
              <a:ea typeface="Open Sans"/>
              <a:cs typeface="Open Sans"/>
              <a:sym typeface="Open Sans"/>
            </a:endParaRPr>
          </a:p>
          <a:p>
            <a:pPr indent="0" lvl="0" marL="0" rtl="0" algn="ctr">
              <a:lnSpc>
                <a:spcPct val="100000"/>
              </a:lnSpc>
              <a:spcBef>
                <a:spcPts val="0"/>
              </a:spcBef>
              <a:spcAft>
                <a:spcPts val="0"/>
              </a:spcAft>
              <a:buNone/>
            </a:pPr>
            <a:r>
              <a:t/>
            </a:r>
            <a:endParaRPr b="1" sz="2600">
              <a:latin typeface="Open Sans"/>
              <a:ea typeface="Open Sans"/>
              <a:cs typeface="Open Sans"/>
              <a:sym typeface="Open Sans"/>
            </a:endParaRPr>
          </a:p>
          <a:p>
            <a:pPr indent="-355600" lvl="0" marL="457200" rtl="0" algn="l">
              <a:lnSpc>
                <a:spcPct val="100000"/>
              </a:lnSpc>
              <a:spcBef>
                <a:spcPts val="0"/>
              </a:spcBef>
              <a:spcAft>
                <a:spcPts val="0"/>
              </a:spcAft>
              <a:buSzPts val="2000"/>
              <a:buChar char="-"/>
            </a:pPr>
            <a:r>
              <a:rPr lang="en" sz="2000"/>
              <a:t>You need to create a Trello board</a:t>
            </a:r>
            <a:endParaRPr sz="2000"/>
          </a:p>
          <a:p>
            <a:pPr indent="-355600" lvl="0" marL="457200" rtl="0" algn="l">
              <a:lnSpc>
                <a:spcPct val="100000"/>
              </a:lnSpc>
              <a:spcBef>
                <a:spcPts val="0"/>
              </a:spcBef>
              <a:spcAft>
                <a:spcPts val="0"/>
              </a:spcAft>
              <a:buSzPts val="2000"/>
              <a:buChar char="-"/>
            </a:pPr>
            <a:r>
              <a:rPr lang="en" sz="2000"/>
              <a:t>Implement everything from the Project Plan Details on slide 21</a:t>
            </a:r>
            <a:endParaRPr sz="2000"/>
          </a:p>
          <a:p>
            <a:pPr indent="-355600" lvl="0" marL="457200" rtl="0" algn="l">
              <a:lnSpc>
                <a:spcPct val="100000"/>
              </a:lnSpc>
              <a:spcBef>
                <a:spcPts val="0"/>
              </a:spcBef>
              <a:spcAft>
                <a:spcPts val="0"/>
              </a:spcAft>
              <a:buSzPts val="2000"/>
              <a:buChar char="-"/>
            </a:pPr>
            <a:r>
              <a:rPr lang="en" sz="2000"/>
              <a:t>Skip slide 22 </a:t>
            </a:r>
            <a:endParaRPr sz="2000"/>
          </a:p>
          <a:p>
            <a:pPr indent="-355600" lvl="0" marL="457200" rtl="0" algn="l">
              <a:lnSpc>
                <a:spcPct val="100000"/>
              </a:lnSpc>
              <a:spcBef>
                <a:spcPts val="0"/>
              </a:spcBef>
              <a:spcAft>
                <a:spcPts val="0"/>
              </a:spcAft>
              <a:buSzPts val="2000"/>
              <a:buChar char="-"/>
            </a:pPr>
            <a:r>
              <a:rPr lang="en" sz="2000"/>
              <a:t>Follow the </a:t>
            </a:r>
            <a:r>
              <a:rPr lang="en" sz="2000"/>
              <a:t>instructions</a:t>
            </a:r>
            <a:r>
              <a:rPr lang="en" sz="2000"/>
              <a:t> on slide 23-25</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Plan Details</a:t>
            </a:r>
            <a:endParaRPr/>
          </a:p>
        </p:txBody>
      </p:sp>
      <p:sp>
        <p:nvSpPr>
          <p:cNvPr id="160" name="Google Shape;160;p27"/>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t>In the project plan you should include at least the following tasks:</a:t>
            </a:r>
            <a:endParaRPr sz="2000"/>
          </a:p>
          <a:p>
            <a:pPr indent="-355600" lvl="0" marL="457200" rtl="0" algn="l">
              <a:lnSpc>
                <a:spcPct val="100000"/>
              </a:lnSpc>
              <a:spcBef>
                <a:spcPts val="0"/>
              </a:spcBef>
              <a:spcAft>
                <a:spcPts val="0"/>
              </a:spcAft>
              <a:buSzPts val="2000"/>
              <a:buFont typeface="Open Sans"/>
              <a:buChar char="-"/>
            </a:pPr>
            <a:r>
              <a:rPr b="1" lang="en" sz="2000">
                <a:latin typeface="Open Sans"/>
                <a:ea typeface="Open Sans"/>
                <a:cs typeface="Open Sans"/>
                <a:sym typeface="Open Sans"/>
              </a:rPr>
              <a:t>All tasks from the RACI Chart</a:t>
            </a:r>
            <a:endParaRPr b="1" sz="2000">
              <a:latin typeface="Open Sans"/>
              <a:ea typeface="Open Sans"/>
              <a:cs typeface="Open Sans"/>
              <a:sym typeface="Open Sans"/>
            </a:endParaRPr>
          </a:p>
          <a:p>
            <a:pPr indent="-355600" lvl="0" marL="457200" rtl="0" algn="l">
              <a:lnSpc>
                <a:spcPct val="100000"/>
              </a:lnSpc>
              <a:spcBef>
                <a:spcPts val="0"/>
              </a:spcBef>
              <a:spcAft>
                <a:spcPts val="0"/>
              </a:spcAft>
              <a:buSzPts val="2000"/>
              <a:buChar char="-"/>
            </a:pPr>
            <a:r>
              <a:rPr lang="en" sz="2000"/>
              <a:t>At least </a:t>
            </a:r>
            <a:r>
              <a:rPr b="1" lang="en" sz="2000">
                <a:latin typeface="Open Sans"/>
                <a:ea typeface="Open Sans"/>
                <a:cs typeface="Open Sans"/>
                <a:sym typeface="Open Sans"/>
              </a:rPr>
              <a:t>3 Status Reports</a:t>
            </a:r>
            <a:r>
              <a:rPr lang="en" sz="2000"/>
              <a:t> - where you think it is appropriate</a:t>
            </a:r>
            <a:endParaRPr sz="2000"/>
          </a:p>
          <a:p>
            <a:pPr indent="-355600" lvl="0" marL="457200" rtl="0" algn="l">
              <a:lnSpc>
                <a:spcPct val="100000"/>
              </a:lnSpc>
              <a:spcBef>
                <a:spcPts val="0"/>
              </a:spcBef>
              <a:spcAft>
                <a:spcPts val="0"/>
              </a:spcAft>
              <a:buSzPts val="2000"/>
              <a:buChar char="-"/>
            </a:pPr>
            <a:r>
              <a:rPr lang="en" sz="2000"/>
              <a:t>Follow the additional instructions for your plan depending on your method</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rPr lang="en" sz="2000"/>
              <a:t>You can assume the status reports take one day, and the documentation tasks 1-3 days.</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rPr b="1" lang="en" sz="2000">
                <a:latin typeface="Open Sans"/>
                <a:ea typeface="Open Sans"/>
                <a:cs typeface="Open Sans"/>
                <a:sym typeface="Open Sans"/>
              </a:rPr>
              <a:t>Pay </a:t>
            </a:r>
            <a:r>
              <a:rPr b="1" lang="en" sz="2000">
                <a:latin typeface="Open Sans"/>
                <a:ea typeface="Open Sans"/>
                <a:cs typeface="Open Sans"/>
                <a:sym typeface="Open Sans"/>
              </a:rPr>
              <a:t>attention</a:t>
            </a:r>
            <a:r>
              <a:rPr b="1" lang="en" sz="2000">
                <a:latin typeface="Open Sans"/>
                <a:ea typeface="Open Sans"/>
                <a:cs typeface="Open Sans"/>
                <a:sym typeface="Open Sans"/>
              </a:rPr>
              <a:t> to:</a:t>
            </a:r>
            <a:endParaRPr b="1" sz="2000">
              <a:latin typeface="Open Sans"/>
              <a:ea typeface="Open Sans"/>
              <a:cs typeface="Open Sans"/>
              <a:sym typeface="Open Sans"/>
            </a:endParaRPr>
          </a:p>
          <a:p>
            <a:pPr indent="0" lvl="0" marL="0" rtl="0" algn="l">
              <a:lnSpc>
                <a:spcPct val="100000"/>
              </a:lnSpc>
              <a:spcBef>
                <a:spcPts val="0"/>
              </a:spcBef>
              <a:spcAft>
                <a:spcPts val="0"/>
              </a:spcAft>
              <a:buNone/>
            </a:pPr>
            <a:r>
              <a:t/>
            </a:r>
            <a:endParaRPr b="1" sz="2000">
              <a:latin typeface="Open Sans"/>
              <a:ea typeface="Open Sans"/>
              <a:cs typeface="Open Sans"/>
              <a:sym typeface="Open Sans"/>
            </a:endParaRPr>
          </a:p>
          <a:p>
            <a:pPr indent="-355600" lvl="0" marL="457200" rtl="0" algn="l">
              <a:lnSpc>
                <a:spcPct val="100000"/>
              </a:lnSpc>
              <a:spcBef>
                <a:spcPts val="0"/>
              </a:spcBef>
              <a:spcAft>
                <a:spcPts val="0"/>
              </a:spcAft>
              <a:buSzPts val="2000"/>
              <a:buChar char="●"/>
            </a:pPr>
            <a:r>
              <a:rPr lang="en" sz="2000"/>
              <a:t>It is a snapshot of the planning phase of the project</a:t>
            </a:r>
            <a:endParaRPr sz="2000"/>
          </a:p>
          <a:p>
            <a:pPr indent="-355600" lvl="0" marL="457200" rtl="0" algn="l">
              <a:lnSpc>
                <a:spcPct val="100000"/>
              </a:lnSpc>
              <a:spcBef>
                <a:spcPts val="0"/>
              </a:spcBef>
              <a:spcAft>
                <a:spcPts val="0"/>
              </a:spcAft>
              <a:buSzPts val="2000"/>
              <a:buChar char="●"/>
            </a:pPr>
            <a:r>
              <a:rPr lang="en" sz="2000"/>
              <a:t>You can only </a:t>
            </a:r>
            <a:r>
              <a:rPr lang="en" sz="2000"/>
              <a:t>assign</a:t>
            </a:r>
            <a:r>
              <a:rPr lang="en" sz="2000"/>
              <a:t> tasks to Yosemite employees</a:t>
            </a:r>
            <a:endParaRPr sz="2000"/>
          </a:p>
          <a:p>
            <a:pPr indent="-355600" lvl="0" marL="457200" rtl="0" algn="l">
              <a:lnSpc>
                <a:spcPct val="100000"/>
              </a:lnSpc>
              <a:spcBef>
                <a:spcPts val="0"/>
              </a:spcBef>
              <a:spcAft>
                <a:spcPts val="0"/>
              </a:spcAft>
              <a:buSzPts val="2000"/>
              <a:buChar char="●"/>
            </a:pPr>
            <a:r>
              <a:rPr lang="en" sz="2000"/>
              <a:t>The date of the tasks must correlate with the project plan</a:t>
            </a:r>
            <a:endParaRPr sz="2000"/>
          </a:p>
          <a:p>
            <a:pPr indent="-355600" lvl="0" marL="457200" rtl="0" algn="l">
              <a:lnSpc>
                <a:spcPct val="100000"/>
              </a:lnSpc>
              <a:spcBef>
                <a:spcPts val="0"/>
              </a:spcBef>
              <a:spcAft>
                <a:spcPts val="0"/>
              </a:spcAft>
              <a:buSzPts val="2000"/>
              <a:buChar char="●"/>
            </a:pPr>
            <a:r>
              <a:rPr lang="en" sz="2000"/>
              <a:t>All </a:t>
            </a:r>
            <a:r>
              <a:rPr lang="en" sz="2000"/>
              <a:t>tasks</a:t>
            </a:r>
            <a:r>
              <a:rPr lang="en" sz="2000"/>
              <a:t> must have a start date and due date</a:t>
            </a:r>
            <a:endParaRPr sz="2000"/>
          </a:p>
          <a:p>
            <a:pPr indent="-355600" lvl="0" marL="457200" rtl="0" algn="l">
              <a:lnSpc>
                <a:spcPct val="100000"/>
              </a:lnSpc>
              <a:spcBef>
                <a:spcPts val="0"/>
              </a:spcBef>
              <a:spcAft>
                <a:spcPts val="0"/>
              </a:spcAft>
              <a:buSzPts val="2000"/>
              <a:buChar char="●"/>
            </a:pPr>
            <a:r>
              <a:rPr lang="en" sz="2000"/>
              <a:t>All tasks must be assigned to the relevant person</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Additional Instructions for the</a:t>
            </a:r>
            <a:endParaRPr/>
          </a:p>
          <a:p>
            <a:pPr indent="0" lvl="0" marL="0" rtl="0" algn="l">
              <a:spcBef>
                <a:spcPts val="0"/>
              </a:spcBef>
              <a:spcAft>
                <a:spcPts val="0"/>
              </a:spcAft>
              <a:buNone/>
            </a:pPr>
            <a:r>
              <a:rPr lang="en"/>
              <a:t>Waterfall </a:t>
            </a:r>
            <a:r>
              <a:rPr lang="en"/>
              <a:t>Project Plan</a:t>
            </a:r>
            <a:endParaRPr/>
          </a:p>
        </p:txBody>
      </p:sp>
      <p:sp>
        <p:nvSpPr>
          <p:cNvPr id="166" name="Google Shape;166;p28"/>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If you choose a Waterfall project plan in Step 2, you should include additional tasks related to stakeholder engagement, team management, and closure activities. </a:t>
            </a:r>
            <a:endParaRPr/>
          </a:p>
          <a:p>
            <a:pPr indent="0" lvl="0" marL="0" rtl="0" algn="l">
              <a:spcBef>
                <a:spcPts val="1200"/>
              </a:spcBef>
              <a:spcAft>
                <a:spcPts val="0"/>
              </a:spcAft>
              <a:buNone/>
            </a:pPr>
            <a:r>
              <a:rPr lang="en"/>
              <a:t>You have to include </a:t>
            </a:r>
            <a:r>
              <a:rPr b="1" lang="en">
                <a:latin typeface="Open Sans"/>
                <a:ea typeface="Open Sans"/>
                <a:cs typeface="Open Sans"/>
                <a:sym typeface="Open Sans"/>
              </a:rPr>
              <a:t>at least the following additional tasks:</a:t>
            </a:r>
            <a:endParaRPr b="1">
              <a:latin typeface="Open Sans"/>
              <a:ea typeface="Open Sans"/>
              <a:cs typeface="Open Sans"/>
              <a:sym typeface="Open Sans"/>
            </a:endParaRPr>
          </a:p>
          <a:p>
            <a:pPr indent="-342900" lvl="0" marL="457200" rtl="0" algn="l">
              <a:spcBef>
                <a:spcPts val="1200"/>
              </a:spcBef>
              <a:spcAft>
                <a:spcPts val="0"/>
              </a:spcAft>
              <a:buSzPts val="1800"/>
              <a:buChar char="●"/>
            </a:pPr>
            <a:r>
              <a:rPr lang="en"/>
              <a:t>A kickoff meeting</a:t>
            </a:r>
            <a:endParaRPr/>
          </a:p>
          <a:p>
            <a:pPr indent="-342900" lvl="0" marL="457200" rtl="0" algn="l">
              <a:spcBef>
                <a:spcPts val="0"/>
              </a:spcBef>
              <a:spcAft>
                <a:spcPts val="0"/>
              </a:spcAft>
              <a:buSzPts val="1800"/>
              <a:buChar char="●"/>
            </a:pPr>
            <a:r>
              <a:rPr lang="en"/>
              <a:t>Closure meeting</a:t>
            </a:r>
            <a:endParaRPr/>
          </a:p>
          <a:p>
            <a:pPr indent="0" lvl="0" marL="0" rtl="0" algn="l">
              <a:spcBef>
                <a:spcPts val="1200"/>
              </a:spcBef>
              <a:spcAft>
                <a:spcPts val="0"/>
              </a:spcAft>
              <a:buNone/>
            </a:pPr>
            <a:r>
              <a:rPr lang="en"/>
              <a:t>Create a Gantt chart for your project by filling in the Gantt Chart Template provided in the classroom. Export or save the spreadsheet as a .xls or .xlsx file. Add this spreadsheet to your project submission folder.</a:t>
            </a:r>
            <a:endParaRPr/>
          </a:p>
          <a:p>
            <a:pPr indent="0" lvl="0" marL="0" rtl="0" algn="l">
              <a:lnSpc>
                <a:spcPct val="100000"/>
              </a:lnSpc>
              <a:spcBef>
                <a:spcPts val="120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Additional Instructions for the</a:t>
            </a:r>
            <a:endParaRPr/>
          </a:p>
          <a:p>
            <a:pPr indent="0" lvl="0" marL="0" rtl="0" algn="l">
              <a:spcBef>
                <a:spcPts val="0"/>
              </a:spcBef>
              <a:spcAft>
                <a:spcPts val="0"/>
              </a:spcAft>
              <a:buNone/>
            </a:pPr>
            <a:r>
              <a:rPr lang="en"/>
              <a:t>Agile </a:t>
            </a:r>
            <a:r>
              <a:rPr lang="en"/>
              <a:t>Project Plan</a:t>
            </a:r>
            <a:endParaRPr/>
          </a:p>
        </p:txBody>
      </p:sp>
      <p:sp>
        <p:nvSpPr>
          <p:cNvPr id="172" name="Google Shape;172;p29"/>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a:t>If you choose an Agile project plan in Step 2, you should </a:t>
            </a:r>
            <a:r>
              <a:rPr b="1" lang="en">
                <a:latin typeface="Open Sans"/>
                <a:ea typeface="Open Sans"/>
                <a:cs typeface="Open Sans"/>
                <a:sym typeface="Open Sans"/>
              </a:rPr>
              <a:t>organize the columns using Scrum phases:</a:t>
            </a:r>
            <a:endParaRPr b="1">
              <a:latin typeface="Open Sans"/>
              <a:ea typeface="Open Sans"/>
              <a:cs typeface="Open Sans"/>
              <a:sym typeface="Open Sans"/>
            </a:endParaRPr>
          </a:p>
          <a:p>
            <a:pPr indent="-342900" lvl="0" marL="457200" rtl="0" algn="l">
              <a:spcBef>
                <a:spcPts val="1200"/>
              </a:spcBef>
              <a:spcAft>
                <a:spcPts val="0"/>
              </a:spcAft>
              <a:buSzPts val="1800"/>
              <a:buChar char="●"/>
            </a:pPr>
            <a:r>
              <a:rPr lang="en"/>
              <a:t>Sprint Planning</a:t>
            </a:r>
            <a:endParaRPr/>
          </a:p>
          <a:p>
            <a:pPr indent="-342900" lvl="0" marL="457200" rtl="0" algn="l">
              <a:spcBef>
                <a:spcPts val="0"/>
              </a:spcBef>
              <a:spcAft>
                <a:spcPts val="0"/>
              </a:spcAft>
              <a:buSzPts val="1800"/>
              <a:buChar char="●"/>
            </a:pPr>
            <a:r>
              <a:rPr lang="en"/>
              <a:t>Backlog</a:t>
            </a:r>
            <a:endParaRPr/>
          </a:p>
          <a:p>
            <a:pPr indent="-342900" lvl="0" marL="457200" rtl="0" algn="l">
              <a:spcBef>
                <a:spcPts val="0"/>
              </a:spcBef>
              <a:spcAft>
                <a:spcPts val="0"/>
              </a:spcAft>
              <a:buSzPts val="1800"/>
              <a:buChar char="●"/>
            </a:pPr>
            <a:r>
              <a:rPr lang="en"/>
              <a:t>Work In Progress</a:t>
            </a:r>
            <a:endParaRPr/>
          </a:p>
          <a:p>
            <a:pPr indent="-342900" lvl="0" marL="457200" rtl="0" algn="l">
              <a:spcBef>
                <a:spcPts val="0"/>
              </a:spcBef>
              <a:spcAft>
                <a:spcPts val="0"/>
              </a:spcAft>
              <a:buSzPts val="1800"/>
              <a:buChar char="●"/>
            </a:pPr>
            <a:r>
              <a:rPr lang="en"/>
              <a:t>QA</a:t>
            </a:r>
            <a:endParaRPr/>
          </a:p>
          <a:p>
            <a:pPr indent="-342900" lvl="0" marL="457200" rtl="0" algn="l">
              <a:spcBef>
                <a:spcPts val="0"/>
              </a:spcBef>
              <a:spcAft>
                <a:spcPts val="0"/>
              </a:spcAft>
              <a:buSzPts val="1800"/>
              <a:buChar char="●"/>
            </a:pPr>
            <a:r>
              <a:rPr lang="en"/>
              <a:t>Release</a:t>
            </a:r>
            <a:endParaRPr/>
          </a:p>
          <a:p>
            <a:pPr indent="-342900" lvl="0" marL="457200" rtl="0" algn="l">
              <a:spcBef>
                <a:spcPts val="0"/>
              </a:spcBef>
              <a:spcAft>
                <a:spcPts val="0"/>
              </a:spcAft>
              <a:buSzPts val="1800"/>
              <a:buChar char="●"/>
            </a:pPr>
            <a:r>
              <a:rPr lang="en"/>
              <a:t>Sprint Review</a:t>
            </a:r>
            <a:endParaRPr/>
          </a:p>
          <a:p>
            <a:pPr indent="0" lvl="0" marL="0" rtl="0" algn="l">
              <a:spcBef>
                <a:spcPts val="1200"/>
              </a:spcBef>
              <a:spcAft>
                <a:spcPts val="0"/>
              </a:spcAft>
              <a:buClr>
                <a:schemeClr val="dk1"/>
              </a:buClr>
              <a:buSzPts val="1100"/>
              <a:buFont typeface="Arial"/>
              <a:buNone/>
            </a:pPr>
            <a:r>
              <a:rPr lang="en"/>
              <a:t>Include relevant tasks that occur in the initial and end phases of a Sprint. You have to include </a:t>
            </a:r>
            <a:r>
              <a:rPr b="1" lang="en">
                <a:latin typeface="Open Sans"/>
                <a:ea typeface="Open Sans"/>
                <a:cs typeface="Open Sans"/>
                <a:sym typeface="Open Sans"/>
              </a:rPr>
              <a:t>at least the following additional tasks:</a:t>
            </a:r>
            <a:endParaRPr b="1">
              <a:latin typeface="Open Sans"/>
              <a:ea typeface="Open Sans"/>
              <a:cs typeface="Open Sans"/>
              <a:sym typeface="Open Sans"/>
            </a:endParaRPr>
          </a:p>
          <a:p>
            <a:pPr indent="-342900" lvl="0" marL="457200" rtl="0" algn="l">
              <a:spcBef>
                <a:spcPts val="1200"/>
              </a:spcBef>
              <a:spcAft>
                <a:spcPts val="0"/>
              </a:spcAft>
              <a:buSzPts val="1800"/>
              <a:buChar char="●"/>
            </a:pPr>
            <a:r>
              <a:rPr lang="en"/>
              <a:t>Sprint planning task for each sprint</a:t>
            </a:r>
            <a:endParaRPr/>
          </a:p>
          <a:p>
            <a:pPr indent="-342900" lvl="0" marL="457200" rtl="0" algn="l">
              <a:spcBef>
                <a:spcPts val="0"/>
              </a:spcBef>
              <a:spcAft>
                <a:spcPts val="0"/>
              </a:spcAft>
              <a:buSzPts val="1800"/>
              <a:buChar char="●"/>
            </a:pPr>
            <a:r>
              <a:rPr lang="en"/>
              <a:t>Sprint review task for each sprint</a:t>
            </a:r>
            <a:endParaRPr/>
          </a:p>
          <a:p>
            <a:pPr indent="0" lvl="0" marL="0" rtl="0" algn="l">
              <a:spcBef>
                <a:spcPts val="12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Additional Instructions for the</a:t>
            </a:r>
            <a:endParaRPr/>
          </a:p>
          <a:p>
            <a:pPr indent="0" lvl="0" marL="0" rtl="0" algn="l">
              <a:spcBef>
                <a:spcPts val="0"/>
              </a:spcBef>
              <a:spcAft>
                <a:spcPts val="0"/>
              </a:spcAft>
              <a:buNone/>
            </a:pPr>
            <a:r>
              <a:rPr lang="en"/>
              <a:t>Agile Project Plan - Trello</a:t>
            </a:r>
            <a:endParaRPr/>
          </a:p>
        </p:txBody>
      </p:sp>
      <p:sp>
        <p:nvSpPr>
          <p:cNvPr id="178" name="Google Shape;178;p30"/>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Pay attention to:</a:t>
            </a:r>
            <a:endParaRPr/>
          </a:p>
          <a:p>
            <a:pPr indent="-342900" lvl="0" marL="457200" rtl="0" algn="l">
              <a:spcBef>
                <a:spcPts val="1600"/>
              </a:spcBef>
              <a:spcAft>
                <a:spcPts val="0"/>
              </a:spcAft>
              <a:buSzPts val="1800"/>
              <a:buChar char="-"/>
            </a:pPr>
            <a:r>
              <a:rPr lang="en"/>
              <a:t>The columns are based on Scrum phases</a:t>
            </a:r>
            <a:endParaRPr/>
          </a:p>
          <a:p>
            <a:pPr indent="-342900" lvl="0" marL="457200" rtl="0" algn="l">
              <a:spcBef>
                <a:spcPts val="0"/>
              </a:spcBef>
              <a:spcAft>
                <a:spcPts val="0"/>
              </a:spcAft>
              <a:buSzPts val="1800"/>
              <a:buChar char="-"/>
            </a:pPr>
            <a:r>
              <a:rPr lang="en"/>
              <a:t>Include relevant tasks to ini</a:t>
            </a:r>
            <a:r>
              <a:rPr lang="en"/>
              <a:t>tial and end phases of a Sprint</a:t>
            </a:r>
            <a:endParaRPr/>
          </a:p>
          <a:p>
            <a:pPr indent="-342900" lvl="0" marL="457200" rtl="0" algn="l">
              <a:spcBef>
                <a:spcPts val="0"/>
              </a:spcBef>
              <a:spcAft>
                <a:spcPts val="0"/>
              </a:spcAft>
              <a:buSzPts val="1800"/>
              <a:buChar char="-"/>
            </a:pPr>
            <a:r>
              <a:rPr lang="en"/>
              <a:t>Label the cards according to the Sprint they belong to (e.g. Sprint 1, Sprint 2…)</a:t>
            </a:r>
            <a:endParaRPr/>
          </a:p>
          <a:p>
            <a:pPr indent="-342900" lvl="0" marL="457200" rtl="0" algn="l">
              <a:spcBef>
                <a:spcPts val="0"/>
              </a:spcBef>
              <a:spcAft>
                <a:spcPts val="0"/>
              </a:spcAft>
              <a:buSzPts val="1800"/>
              <a:buChar char="-"/>
            </a:pPr>
            <a:r>
              <a:rPr lang="en"/>
              <a:t>Don’t forget to add dates to each card</a:t>
            </a:r>
            <a:endParaRPr/>
          </a:p>
          <a:p>
            <a:pPr indent="-342900" lvl="0" marL="457200" rtl="0" algn="l">
              <a:spcBef>
                <a:spcPts val="0"/>
              </a:spcBef>
              <a:spcAft>
                <a:spcPts val="0"/>
              </a:spcAft>
              <a:buSzPts val="1800"/>
              <a:buChar char="-"/>
            </a:pPr>
            <a:r>
              <a:rPr lang="en"/>
              <a:t>Add </a:t>
            </a:r>
            <a:r>
              <a:rPr lang="en"/>
              <a:t>assignees</a:t>
            </a:r>
            <a:r>
              <a:rPr lang="en"/>
              <a:t> to each task</a:t>
            </a:r>
            <a:endParaRPr/>
          </a:p>
          <a:p>
            <a:pPr indent="0" lvl="0" marL="0" rtl="0" algn="ctr">
              <a:spcBef>
                <a:spcPts val="1600"/>
              </a:spcBef>
              <a:spcAft>
                <a:spcPts val="1600"/>
              </a:spcAft>
              <a:buNone/>
            </a:pPr>
            <a:r>
              <a:rPr b="1" lang="en">
                <a:latin typeface="Open Sans"/>
                <a:ea typeface="Open Sans"/>
                <a:cs typeface="Open Sans"/>
                <a:sym typeface="Open Sans"/>
              </a:rPr>
              <a:t>Trello Card Example</a:t>
            </a:r>
            <a:endParaRPr b="1">
              <a:latin typeface="Open Sans"/>
              <a:ea typeface="Open Sans"/>
              <a:cs typeface="Open Sans"/>
              <a:sym typeface="Open Sans"/>
            </a:endParaRPr>
          </a:p>
        </p:txBody>
      </p:sp>
      <p:pic>
        <p:nvPicPr>
          <p:cNvPr id="179" name="Google Shape;179;p30"/>
          <p:cNvPicPr preferRelativeResize="0"/>
          <p:nvPr/>
        </p:nvPicPr>
        <p:blipFill>
          <a:blip r:embed="rId3">
            <a:alphaModFix/>
          </a:blip>
          <a:stretch>
            <a:fillRect/>
          </a:stretch>
        </p:blipFill>
        <p:spPr>
          <a:xfrm>
            <a:off x="3477912" y="5656900"/>
            <a:ext cx="4029575" cy="3440776"/>
          </a:xfrm>
          <a:prstGeom prst="rect">
            <a:avLst/>
          </a:prstGeom>
          <a:noFill/>
          <a:ln>
            <a:noFill/>
          </a:ln>
        </p:spPr>
      </p:pic>
      <p:pic>
        <p:nvPicPr>
          <p:cNvPr id="180" name="Google Shape;180;p30"/>
          <p:cNvPicPr preferRelativeResize="0"/>
          <p:nvPr/>
        </p:nvPicPr>
        <p:blipFill>
          <a:blip r:embed="rId4">
            <a:alphaModFix/>
          </a:blip>
          <a:stretch>
            <a:fillRect/>
          </a:stretch>
        </p:blipFill>
        <p:spPr>
          <a:xfrm>
            <a:off x="264938" y="6441563"/>
            <a:ext cx="2600325" cy="1304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Additional Instructions for the</a:t>
            </a:r>
            <a:endParaRPr>
              <a:solidFill>
                <a:srgbClr val="2E3D49"/>
              </a:solidFill>
            </a:endParaRPr>
          </a:p>
          <a:p>
            <a:pPr indent="0" lvl="0" marL="0" rtl="0" algn="l">
              <a:spcBef>
                <a:spcPts val="0"/>
              </a:spcBef>
              <a:spcAft>
                <a:spcPts val="0"/>
              </a:spcAft>
              <a:buNone/>
            </a:pPr>
            <a:r>
              <a:rPr lang="en"/>
              <a:t>Agile Project Plan</a:t>
            </a:r>
            <a:endParaRPr/>
          </a:p>
        </p:txBody>
      </p:sp>
      <p:sp>
        <p:nvSpPr>
          <p:cNvPr id="186" name="Google Shape;186;p31"/>
          <p:cNvSpPr txBox="1"/>
          <p:nvPr>
            <p:ph idx="1" type="body"/>
          </p:nvPr>
        </p:nvSpPr>
        <p:spPr>
          <a:xfrm>
            <a:off x="264950" y="2253728"/>
            <a:ext cx="7242600" cy="20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Light"/>
                <a:ea typeface="Open Sans Light"/>
                <a:cs typeface="Open Sans Light"/>
                <a:sym typeface="Open Sans Light"/>
              </a:rPr>
              <a:t>Create a new Scrum board on </a:t>
            </a:r>
            <a:r>
              <a:rPr lang="en">
                <a:uFill>
                  <a:noFill/>
                </a:uFill>
                <a:latin typeface="Open Sans Light"/>
                <a:ea typeface="Open Sans Light"/>
                <a:cs typeface="Open Sans Light"/>
                <a:sym typeface="Open Sans Light"/>
                <a:hlinkClick r:id="rId3"/>
              </a:rPr>
              <a:t>Trello </a:t>
            </a:r>
            <a:r>
              <a:rPr lang="en">
                <a:latin typeface="Open Sans Light"/>
                <a:ea typeface="Open Sans Light"/>
                <a:cs typeface="Open Sans Light"/>
                <a:sym typeface="Open Sans Light"/>
              </a:rPr>
              <a:t>and make it public. </a:t>
            </a:r>
            <a:endParaRPr>
              <a:latin typeface="Open Sans Light"/>
              <a:ea typeface="Open Sans Light"/>
              <a:cs typeface="Open Sans Light"/>
              <a:sym typeface="Open Sans Light"/>
            </a:endParaRPr>
          </a:p>
          <a:p>
            <a:pPr indent="-298450" lvl="0" marL="457200" rtl="0" algn="l">
              <a:spcBef>
                <a:spcPts val="0"/>
              </a:spcBef>
              <a:spcAft>
                <a:spcPts val="0"/>
              </a:spcAft>
              <a:buClr>
                <a:srgbClr val="0E101A"/>
              </a:buClr>
              <a:buSzPts val="1100"/>
              <a:buFont typeface="Arial"/>
              <a:buChar char="●"/>
            </a:pPr>
            <a:r>
              <a:rPr lang="en">
                <a:latin typeface="Open Sans Light"/>
                <a:ea typeface="Open Sans Light"/>
                <a:cs typeface="Open Sans Light"/>
                <a:sym typeface="Open Sans Light"/>
              </a:rPr>
              <a:t>To make your board public, click on the Change Visibility icon and select Public &gt; “Yes, make board public”</a:t>
            </a:r>
            <a:endParaRPr>
              <a:latin typeface="Open Sans Light"/>
              <a:ea typeface="Open Sans Light"/>
              <a:cs typeface="Open Sans Light"/>
              <a:sym typeface="Open Sans Light"/>
            </a:endParaRPr>
          </a:p>
          <a:p>
            <a:pPr indent="-298450" lvl="0" marL="457200" rtl="0" algn="l">
              <a:spcBef>
                <a:spcPts val="0"/>
              </a:spcBef>
              <a:spcAft>
                <a:spcPts val="0"/>
              </a:spcAft>
              <a:buClr>
                <a:srgbClr val="0E101A"/>
              </a:buClr>
              <a:buSzPts val="1100"/>
              <a:buFont typeface="Arial"/>
              <a:buChar char="●"/>
            </a:pPr>
            <a:r>
              <a:rPr lang="en">
                <a:latin typeface="Open Sans Light"/>
                <a:ea typeface="Open Sans Light"/>
                <a:cs typeface="Open Sans Light"/>
                <a:sym typeface="Open Sans Light"/>
              </a:rPr>
              <a:t>Copy the URL from your browser - it is the same as you are viewing the board with</a:t>
            </a:r>
            <a:endParaRPr>
              <a:latin typeface="Open Sans Light"/>
              <a:ea typeface="Open Sans Light"/>
              <a:cs typeface="Open Sans Light"/>
              <a:sym typeface="Open Sans Light"/>
            </a:endParaRPr>
          </a:p>
          <a:p>
            <a:pPr indent="0" lvl="0" marL="0" rtl="0" algn="l">
              <a:spcBef>
                <a:spcPts val="0"/>
              </a:spcBef>
              <a:spcAft>
                <a:spcPts val="1600"/>
              </a:spcAft>
              <a:buNone/>
            </a:pPr>
            <a:r>
              <a:t/>
            </a:r>
            <a:endParaRPr/>
          </a:p>
        </p:txBody>
      </p:sp>
      <p:sp>
        <p:nvSpPr>
          <p:cNvPr id="187" name="Google Shape;187;p31"/>
          <p:cNvSpPr txBox="1"/>
          <p:nvPr/>
        </p:nvSpPr>
        <p:spPr>
          <a:xfrm>
            <a:off x="264950" y="4403650"/>
            <a:ext cx="7242600" cy="560400"/>
          </a:xfrm>
          <a:prstGeom prst="rect">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latin typeface="Open Sans"/>
                <a:ea typeface="Open Sans"/>
                <a:cs typeface="Open Sans"/>
                <a:sym typeface="Open Sans"/>
              </a:rPr>
              <a:t>https://trello.com/b/RkmiM0HW/storefront</a:t>
            </a:r>
            <a:endParaRPr sz="2000">
              <a:solidFill>
                <a:schemeClr val="dk1"/>
              </a:solidFill>
              <a:latin typeface="Open Sans"/>
              <a:ea typeface="Open Sans"/>
              <a:cs typeface="Open Sans"/>
              <a:sym typeface="Open Sans"/>
            </a:endParaRPr>
          </a:p>
        </p:txBody>
      </p:sp>
      <p:sp>
        <p:nvSpPr>
          <p:cNvPr id="188" name="Google Shape;188;p31"/>
          <p:cNvSpPr txBox="1"/>
          <p:nvPr>
            <p:ph idx="1" type="body"/>
          </p:nvPr>
        </p:nvSpPr>
        <p:spPr>
          <a:xfrm>
            <a:off x="264950" y="5178451"/>
            <a:ext cx="7242600" cy="12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Open Sans Light"/>
                <a:ea typeface="Open Sans Light"/>
                <a:cs typeface="Open Sans Light"/>
                <a:sym typeface="Open Sans Light"/>
              </a:rPr>
              <a:t>To test your link, paste your link into an incognito browser window and open it. If it opens your board directly, your link is good.</a:t>
            </a:r>
            <a:endParaRPr>
              <a:latin typeface="Open Sans Light"/>
              <a:ea typeface="Open Sans Light"/>
              <a:cs typeface="Open Sans Light"/>
              <a:sym typeface="Open Sans Light"/>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89" name="Google Shape;189;p31"/>
          <p:cNvPicPr preferRelativeResize="0"/>
          <p:nvPr/>
        </p:nvPicPr>
        <p:blipFill>
          <a:blip r:embed="rId4">
            <a:alphaModFix/>
          </a:blip>
          <a:stretch>
            <a:fillRect/>
          </a:stretch>
        </p:blipFill>
        <p:spPr>
          <a:xfrm>
            <a:off x="1095413" y="6351701"/>
            <a:ext cx="5581674" cy="334184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264900" y="2160200"/>
            <a:ext cx="7242600" cy="25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Four:</a:t>
            </a:r>
            <a:endParaRPr/>
          </a:p>
          <a:p>
            <a:pPr indent="0" lvl="0" marL="0" rtl="0" algn="l">
              <a:spcBef>
                <a:spcPts val="0"/>
              </a:spcBef>
              <a:spcAft>
                <a:spcPts val="0"/>
              </a:spcAft>
              <a:buNone/>
            </a:pPr>
            <a:r>
              <a:rPr lang="en"/>
              <a:t>Risk and Response</a:t>
            </a:r>
            <a:endParaRPr/>
          </a:p>
        </p:txBody>
      </p:sp>
      <p:sp>
        <p:nvSpPr>
          <p:cNvPr id="195" name="Google Shape;195;p32"/>
          <p:cNvSpPr txBox="1"/>
          <p:nvPr>
            <p:ph idx="4294967295"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Digital Project Management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Risk Response Strategies</a:t>
            </a:r>
            <a:endParaRPr/>
          </a:p>
        </p:txBody>
      </p:sp>
      <p:sp>
        <p:nvSpPr>
          <p:cNvPr id="201" name="Google Shape;201;p33"/>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six types of response strategies you can choose from:</a:t>
            </a:r>
            <a:endParaRPr/>
          </a:p>
          <a:p>
            <a:pPr indent="-342900" lvl="0" marL="457200" rtl="0" algn="l">
              <a:spcBef>
                <a:spcPts val="0"/>
              </a:spcBef>
              <a:spcAft>
                <a:spcPts val="0"/>
              </a:spcAft>
              <a:buSzPts val="1800"/>
              <a:buFont typeface="Open Sans"/>
              <a:buChar char="●"/>
            </a:pPr>
            <a:r>
              <a:rPr b="1" lang="en">
                <a:latin typeface="Open Sans"/>
                <a:ea typeface="Open Sans"/>
                <a:cs typeface="Open Sans"/>
                <a:sym typeface="Open Sans"/>
              </a:rPr>
              <a:t>Avoid </a:t>
            </a:r>
            <a:r>
              <a:rPr lang="en"/>
              <a:t>relates to adjusting plans so it prevents the risk from ever happening to or having an impact on your project. This strategy essentially makes the risk irrelevant to your project.</a:t>
            </a:r>
            <a:endParaRPr/>
          </a:p>
          <a:p>
            <a:pPr indent="-342900" lvl="0" marL="457200" rtl="0" algn="l">
              <a:spcBef>
                <a:spcPts val="0"/>
              </a:spcBef>
              <a:spcAft>
                <a:spcPts val="0"/>
              </a:spcAft>
              <a:buSzPts val="1800"/>
              <a:buFont typeface="Open Sans"/>
              <a:buChar char="●"/>
            </a:pPr>
            <a:r>
              <a:rPr b="1" lang="en">
                <a:latin typeface="Open Sans"/>
                <a:ea typeface="Open Sans"/>
                <a:cs typeface="Open Sans"/>
                <a:sym typeface="Open Sans"/>
              </a:rPr>
              <a:t>Transfer </a:t>
            </a:r>
            <a:r>
              <a:rPr lang="en"/>
              <a:t>is the act of moving the risk to a different recipient by adding into the project plan a way to direct the risk in a certain direction.</a:t>
            </a:r>
            <a:endParaRPr/>
          </a:p>
          <a:p>
            <a:pPr indent="-342900" lvl="0" marL="457200" rtl="0" algn="l">
              <a:spcBef>
                <a:spcPts val="0"/>
              </a:spcBef>
              <a:spcAft>
                <a:spcPts val="0"/>
              </a:spcAft>
              <a:buSzPts val="1800"/>
              <a:buFont typeface="Open Sans"/>
              <a:buChar char="●"/>
            </a:pPr>
            <a:r>
              <a:rPr b="1" lang="en">
                <a:latin typeface="Open Sans"/>
                <a:ea typeface="Open Sans"/>
                <a:cs typeface="Open Sans"/>
                <a:sym typeface="Open Sans"/>
              </a:rPr>
              <a:t>Mitigate </a:t>
            </a:r>
            <a:r>
              <a:rPr lang="en"/>
              <a:t>relates to proactively adjusting plans or acquiring new resources to lessen the potential consequences as much as possible or preparing for the impact of the risk.</a:t>
            </a:r>
            <a:endParaRPr/>
          </a:p>
          <a:p>
            <a:pPr indent="-342900" lvl="0" marL="457200" rtl="0" algn="l">
              <a:spcBef>
                <a:spcPts val="0"/>
              </a:spcBef>
              <a:spcAft>
                <a:spcPts val="0"/>
              </a:spcAft>
              <a:buSzPts val="1800"/>
              <a:buFont typeface="Open Sans"/>
              <a:buChar char="●"/>
            </a:pPr>
            <a:r>
              <a:rPr b="1" lang="en">
                <a:latin typeface="Open Sans"/>
                <a:ea typeface="Open Sans"/>
                <a:cs typeface="Open Sans"/>
                <a:sym typeface="Open Sans"/>
              </a:rPr>
              <a:t>Accept </a:t>
            </a:r>
            <a:r>
              <a:rPr lang="en"/>
              <a:t>involves passively acknowledging that it will happen, or creating thresholds that trigger actions when the risk causes a certain type or level of problem.</a:t>
            </a:r>
            <a:endParaRPr/>
          </a:p>
          <a:p>
            <a:pPr indent="-342900" lvl="0" marL="457200" rtl="0" algn="l">
              <a:spcBef>
                <a:spcPts val="0"/>
              </a:spcBef>
              <a:spcAft>
                <a:spcPts val="0"/>
              </a:spcAft>
              <a:buSzPts val="1800"/>
              <a:buFont typeface="Open Sans"/>
              <a:buChar char="●"/>
            </a:pPr>
            <a:r>
              <a:rPr b="1" lang="en">
                <a:latin typeface="Open Sans"/>
                <a:ea typeface="Open Sans"/>
                <a:cs typeface="Open Sans"/>
                <a:sym typeface="Open Sans"/>
              </a:rPr>
              <a:t>Escalate </a:t>
            </a:r>
            <a:r>
              <a:rPr lang="en"/>
              <a:t>is the act of presenting the risk to someone with the right authority or skillset to properly respond. In this case, the digital project manager cannot sufficiently do so.</a:t>
            </a:r>
            <a:endParaRPr/>
          </a:p>
          <a:p>
            <a:pPr indent="-342900" lvl="0" marL="457200" rtl="0" algn="l">
              <a:spcBef>
                <a:spcPts val="0"/>
              </a:spcBef>
              <a:spcAft>
                <a:spcPts val="0"/>
              </a:spcAft>
              <a:buSzPts val="1800"/>
              <a:buFont typeface="Open Sans"/>
              <a:buChar char="●"/>
            </a:pPr>
            <a:r>
              <a:rPr b="1" lang="en">
                <a:latin typeface="Open Sans"/>
                <a:ea typeface="Open Sans"/>
                <a:cs typeface="Open Sans"/>
                <a:sym typeface="Open Sans"/>
              </a:rPr>
              <a:t>Exploit </a:t>
            </a:r>
            <a:r>
              <a:rPr lang="en"/>
              <a:t>involves creating an opportunity or solution out of a risk to take advantage of a problem's impact.</a:t>
            </a:r>
            <a:endParaRPr/>
          </a:p>
          <a:p>
            <a:pPr indent="0" lvl="0" marL="0" rtl="0" algn="l">
              <a:spcBef>
                <a:spcPts val="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Risk Scenario 1</a:t>
            </a:r>
            <a:endParaRPr/>
          </a:p>
        </p:txBody>
      </p:sp>
      <p:sp>
        <p:nvSpPr>
          <p:cNvPr id="207" name="Google Shape;207;p34"/>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Stefano Shop project relies on the customer providing Yosemite with information on all products in its inventory. </a:t>
            </a:r>
            <a:r>
              <a:rPr b="1" lang="en">
                <a:latin typeface="Open Sans"/>
                <a:ea typeface="Open Sans"/>
                <a:cs typeface="Open Sans"/>
                <a:sym typeface="Open Sans"/>
              </a:rPr>
              <a:t>The Stefanos did not deliver the inventory list by the day you planned</a:t>
            </a:r>
            <a:r>
              <a:rPr lang="en"/>
              <a:t> to put inventory data into the system. They promised to deliver the inventory information in a few more days.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latin typeface="Open Sans"/>
                <a:ea typeface="Open Sans"/>
                <a:cs typeface="Open Sans"/>
                <a:sym typeface="Open Sans"/>
              </a:rPr>
              <a:t>Your task is to:</a:t>
            </a:r>
            <a:endParaRPr b="1">
              <a:latin typeface="Open Sans"/>
              <a:ea typeface="Open Sans"/>
              <a:cs typeface="Open Sans"/>
              <a:sym typeface="Open Sans"/>
            </a:endParaRPr>
          </a:p>
          <a:p>
            <a:pPr indent="-298450" lvl="0" marL="457200" rtl="0" algn="l">
              <a:spcBef>
                <a:spcPts val="0"/>
              </a:spcBef>
              <a:spcAft>
                <a:spcPts val="0"/>
              </a:spcAft>
              <a:buClr>
                <a:srgbClr val="0E101A"/>
              </a:buClr>
              <a:buSzPts val="1100"/>
              <a:buFont typeface="Arial"/>
              <a:buChar char="●"/>
            </a:pPr>
            <a:r>
              <a:rPr lang="en"/>
              <a:t>Analyze the above risk and describe how this affects the project. Address at least two different critical points of risk, like scope, cost, schedule, quality, stakeholder relationships, etc.</a:t>
            </a:r>
            <a:endParaRPr/>
          </a:p>
          <a:p>
            <a:pPr indent="-298450" lvl="0" marL="457200" rtl="0" algn="l">
              <a:spcBef>
                <a:spcPts val="0"/>
              </a:spcBef>
              <a:spcAft>
                <a:spcPts val="0"/>
              </a:spcAft>
              <a:buClr>
                <a:srgbClr val="0E101A"/>
              </a:buClr>
              <a:buSzPts val="1100"/>
              <a:buFont typeface="Arial"/>
              <a:buChar char="●"/>
            </a:pPr>
            <a:r>
              <a:rPr lang="en"/>
              <a:t>Choose a risk response strategy (see the valid strategies on the "Response Strategies" slide.)</a:t>
            </a:r>
            <a:endParaRPr/>
          </a:p>
          <a:p>
            <a:pPr indent="-298450" lvl="0" marL="457200" rtl="0" algn="l">
              <a:spcBef>
                <a:spcPts val="0"/>
              </a:spcBef>
              <a:spcAft>
                <a:spcPts val="0"/>
              </a:spcAft>
              <a:buClr>
                <a:srgbClr val="0E101A"/>
              </a:buClr>
              <a:buSzPts val="1100"/>
              <a:buFont typeface="Arial"/>
              <a:buChar char="●"/>
            </a:pPr>
            <a:r>
              <a:rPr lang="en"/>
              <a:t>Explain how you would apply the strategy in 3-5 sentences, including how it would impact the customer.</a:t>
            </a:r>
            <a:endParaRPr/>
          </a:p>
          <a:p>
            <a:pPr indent="-298450" lvl="0" marL="457200" rtl="0" algn="l">
              <a:spcBef>
                <a:spcPts val="0"/>
              </a:spcBef>
              <a:spcAft>
                <a:spcPts val="0"/>
              </a:spcAft>
              <a:buClr>
                <a:srgbClr val="0E101A"/>
              </a:buClr>
              <a:buSzPts val="1100"/>
              <a:buFont typeface="Arial"/>
              <a:buChar char="●"/>
            </a:pPr>
            <a:r>
              <a:rPr lang="en"/>
              <a:t>Fill out the Status Report for this scenario</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Clr>
                <a:schemeClr val="dk1"/>
              </a:buClr>
              <a:buSzPts val="1100"/>
              <a:buFont typeface="Arial"/>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Risk Scenario 1 Response</a:t>
            </a:r>
            <a:endParaRPr/>
          </a:p>
        </p:txBody>
      </p:sp>
      <p:graphicFrame>
        <p:nvGraphicFramePr>
          <p:cNvPr id="213" name="Google Shape;213;p35"/>
          <p:cNvGraphicFramePr/>
          <p:nvPr/>
        </p:nvGraphicFramePr>
        <p:xfrm>
          <a:off x="264900" y="2253750"/>
          <a:ext cx="3000000" cy="3000000"/>
        </p:xfrm>
        <a:graphic>
          <a:graphicData uri="http://schemas.openxmlformats.org/drawingml/2006/table">
            <a:tbl>
              <a:tblPr>
                <a:noFill/>
                <a:tableStyleId>{9611043C-982A-4926-A770-D7B6C0B871D9}</a:tableStyleId>
              </a:tblPr>
              <a:tblGrid>
                <a:gridCol w="3621300"/>
                <a:gridCol w="3621300"/>
              </a:tblGrid>
              <a:tr h="356750">
                <a:tc gridSpan="2">
                  <a:txBody>
                    <a:bodyPr/>
                    <a:lstStyle/>
                    <a:p>
                      <a:pPr indent="0" lvl="0" marL="0" rtl="0" algn="l">
                        <a:lnSpc>
                          <a:spcPct val="115000"/>
                        </a:lnSpc>
                        <a:spcBef>
                          <a:spcPts val="0"/>
                        </a:spcBef>
                        <a:spcAft>
                          <a:spcPts val="0"/>
                        </a:spcAft>
                        <a:buNone/>
                      </a:pPr>
                      <a:r>
                        <a:rPr lang="en" sz="1800">
                          <a:solidFill>
                            <a:srgbClr val="525C65"/>
                          </a:solidFill>
                          <a:latin typeface="Open Sans"/>
                          <a:ea typeface="Open Sans"/>
                          <a:cs typeface="Open Sans"/>
                          <a:sym typeface="Open Sans"/>
                        </a:rPr>
                        <a:t>How might this risk affect the project?</a:t>
                      </a:r>
                      <a:endParaRPr sz="1800">
                        <a:solidFill>
                          <a:srgbClr val="525C65"/>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2424825">
                <a:tc gridSpan="2">
                  <a:txBody>
                    <a:bodyPr/>
                    <a:lstStyle/>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Open Sans Light"/>
                          <a:ea typeface="Open Sans Light"/>
                          <a:cs typeface="Open Sans Light"/>
                          <a:sym typeface="Open Sans Light"/>
                        </a:rPr>
                        <a:t>Scope Creep: Additional tasks may arise, like extended data verification.</a:t>
                      </a:r>
                      <a:endParaRPr sz="1500">
                        <a:solidFill>
                          <a:schemeClr val="dk1"/>
                        </a:solidFill>
                        <a:latin typeface="Open Sans Light"/>
                        <a:ea typeface="Open Sans Light"/>
                        <a:cs typeface="Open Sans Light"/>
                        <a:sym typeface="Open Sans Light"/>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Open Sans Light"/>
                          <a:ea typeface="Open Sans Light"/>
                          <a:cs typeface="Open Sans Light"/>
                          <a:sym typeface="Open Sans Light"/>
                        </a:rPr>
                        <a:t>Risk of Not Meeting the Deadline: Delays can push the project beyond the planned timeline.</a:t>
                      </a:r>
                      <a:endParaRPr sz="1500">
                        <a:solidFill>
                          <a:schemeClr val="dk1"/>
                        </a:solidFill>
                        <a:latin typeface="Open Sans Light"/>
                        <a:ea typeface="Open Sans Light"/>
                        <a:cs typeface="Open Sans Light"/>
                        <a:sym typeface="Open Sans Light"/>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1"/>
                          </a:solidFill>
                          <a:latin typeface="Open Sans Light"/>
                          <a:ea typeface="Open Sans Light"/>
                          <a:cs typeface="Open Sans Light"/>
                          <a:sym typeface="Open Sans Light"/>
                        </a:rPr>
                        <a:t>Impact on Customer Relationship: Could frustrate the Stefano family and harm trust</a:t>
                      </a:r>
                      <a:endParaRPr sz="1500">
                        <a:solidFill>
                          <a:schemeClr val="dk1"/>
                        </a:solidFill>
                        <a:latin typeface="Open Sans Light"/>
                        <a:ea typeface="Open Sans Light"/>
                        <a:cs typeface="Open Sans Light"/>
                        <a:sym typeface="Open Sans Light"/>
                      </a:endParaRPr>
                    </a:p>
                    <a:p>
                      <a:pPr indent="0" lvl="0" marL="0" rtl="0" algn="l">
                        <a:lnSpc>
                          <a:spcPct val="115000"/>
                        </a:lnSpc>
                        <a:spcBef>
                          <a:spcPts val="1200"/>
                        </a:spcBef>
                        <a:spcAft>
                          <a:spcPts val="1200"/>
                        </a:spcAft>
                        <a:buNone/>
                      </a:pPr>
                      <a:r>
                        <a:t/>
                      </a:r>
                      <a:endParaRPr i="1" sz="1800">
                        <a:solidFill>
                          <a:schemeClr val="dk1"/>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246650">
                <a:tc>
                  <a:txBody>
                    <a:bodyPr/>
                    <a:lstStyle/>
                    <a:p>
                      <a:pPr indent="0" lvl="0" marL="0" rtl="0" algn="l">
                        <a:lnSpc>
                          <a:spcPct val="115000"/>
                        </a:lnSpc>
                        <a:spcBef>
                          <a:spcPts val="0"/>
                        </a:spcBef>
                        <a:spcAft>
                          <a:spcPts val="0"/>
                        </a:spcAft>
                        <a:buNone/>
                      </a:pPr>
                      <a:r>
                        <a:rPr lang="en" sz="1800">
                          <a:solidFill>
                            <a:srgbClr val="525C65"/>
                          </a:solidFill>
                          <a:latin typeface="Open Sans"/>
                          <a:ea typeface="Open Sans"/>
                          <a:cs typeface="Open Sans"/>
                          <a:sym typeface="Open Sans"/>
                        </a:rPr>
                        <a:t>Selected risk </a:t>
                      </a:r>
                      <a:r>
                        <a:rPr lang="en" sz="1800">
                          <a:solidFill>
                            <a:srgbClr val="525C65"/>
                          </a:solidFill>
                          <a:latin typeface="Open Sans"/>
                          <a:ea typeface="Open Sans"/>
                          <a:cs typeface="Open Sans"/>
                          <a:sym typeface="Open Sans"/>
                        </a:rPr>
                        <a:t>response</a:t>
                      </a:r>
                      <a:r>
                        <a:rPr lang="en" sz="1800">
                          <a:solidFill>
                            <a:srgbClr val="525C65"/>
                          </a:solidFill>
                          <a:latin typeface="Open Sans"/>
                          <a:ea typeface="Open Sans"/>
                          <a:cs typeface="Open Sans"/>
                          <a:sym typeface="Open Sans"/>
                        </a:rPr>
                        <a:t> strategy:</a:t>
                      </a:r>
                      <a:endParaRPr sz="1800">
                        <a:solidFill>
                          <a:srgbClr val="525C65"/>
                        </a:solidFill>
                        <a:latin typeface="Open Sans"/>
                        <a:ea typeface="Open Sans"/>
                        <a:cs typeface="Open Sans"/>
                        <a:sym typeface="Open Sans"/>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Clr>
                          <a:schemeClr val="dk1"/>
                        </a:buClr>
                        <a:buSzPts val="1100"/>
                        <a:buFont typeface="Arial"/>
                        <a:buNone/>
                      </a:pPr>
                      <a:r>
                        <a:rPr i="1" lang="en" sz="1600">
                          <a:solidFill>
                            <a:schemeClr val="dk1"/>
                          </a:solidFill>
                          <a:latin typeface="Open Sans Light"/>
                          <a:ea typeface="Open Sans Light"/>
                          <a:cs typeface="Open Sans Light"/>
                          <a:sym typeface="Open Sans Light"/>
                        </a:rPr>
                        <a:t>Mitigate Adjust project schedule to allow flexibility for late inventory input and communicate with stakeholders to manage expectations.</a:t>
                      </a:r>
                      <a:endParaRPr sz="1600">
                        <a:solidFill>
                          <a:srgbClr val="525C65"/>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26650">
                <a:tc gridSpan="2">
                  <a:txBody>
                    <a:bodyPr/>
                    <a:lstStyle/>
                    <a:p>
                      <a:pPr indent="0" lvl="0" marL="0" rtl="0" algn="l">
                        <a:spcBef>
                          <a:spcPts val="0"/>
                        </a:spcBef>
                        <a:spcAft>
                          <a:spcPts val="0"/>
                        </a:spcAft>
                        <a:buNone/>
                      </a:pPr>
                      <a:r>
                        <a:rPr lang="en" sz="1800">
                          <a:solidFill>
                            <a:srgbClr val="525C65"/>
                          </a:solidFill>
                          <a:latin typeface="Open Sans"/>
                          <a:ea typeface="Open Sans"/>
                          <a:cs typeface="Open Sans"/>
                          <a:sym typeface="Open Sans"/>
                        </a:rPr>
                        <a:t>Explain below how you would apply the strategy.</a:t>
                      </a:r>
                      <a:endParaRPr i="1"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1927425">
                <a:tc gridSpan="2">
                  <a:txBody>
                    <a:bodyPr/>
                    <a:lstStyle/>
                    <a:p>
                      <a:pPr indent="-311150" lvl="0" marL="457200" rtl="0" algn="l">
                        <a:lnSpc>
                          <a:spcPct val="115000"/>
                        </a:lnSpc>
                        <a:spcBef>
                          <a:spcPts val="1200"/>
                        </a:spcBef>
                        <a:spcAft>
                          <a:spcPts val="0"/>
                        </a:spcAft>
                        <a:buClr>
                          <a:schemeClr val="dk1"/>
                        </a:buClr>
                        <a:buSzPts val="1300"/>
                        <a:buFont typeface="Open Sans Light"/>
                        <a:buAutoNum type="arabicPeriod"/>
                      </a:pPr>
                      <a:r>
                        <a:rPr lang="en" sz="1300">
                          <a:solidFill>
                            <a:schemeClr val="dk1"/>
                          </a:solidFill>
                          <a:latin typeface="Open Sans Light"/>
                          <a:ea typeface="Open Sans Light"/>
                          <a:cs typeface="Open Sans Light"/>
                          <a:sym typeface="Open Sans Light"/>
                        </a:rPr>
                        <a:t>Inform Stakeholders:</a:t>
                      </a:r>
                      <a:endParaRPr sz="1300">
                        <a:solidFill>
                          <a:schemeClr val="dk1"/>
                        </a:solidFill>
                        <a:latin typeface="Open Sans Light"/>
                        <a:ea typeface="Open Sans Light"/>
                        <a:cs typeface="Open Sans Light"/>
                        <a:sym typeface="Open Sans Light"/>
                      </a:endParaRPr>
                    </a:p>
                    <a:p>
                      <a:pPr indent="-311150" lvl="1" marL="914400" rtl="0" algn="l">
                        <a:lnSpc>
                          <a:spcPct val="115000"/>
                        </a:lnSpc>
                        <a:spcBef>
                          <a:spcPts val="0"/>
                        </a:spcBef>
                        <a:spcAft>
                          <a:spcPts val="0"/>
                        </a:spcAft>
                        <a:buClr>
                          <a:schemeClr val="dk1"/>
                        </a:buClr>
                        <a:buSzPts val="1300"/>
                        <a:buFont typeface="Open Sans Light"/>
                        <a:buAutoNum type="alphaLcPeriod"/>
                      </a:pPr>
                      <a:r>
                        <a:rPr lang="en" sz="1300">
                          <a:solidFill>
                            <a:schemeClr val="dk1"/>
                          </a:solidFill>
                          <a:latin typeface="Open Sans Light"/>
                          <a:ea typeface="Open Sans Light"/>
                          <a:cs typeface="Open Sans Light"/>
                          <a:sym typeface="Open Sans Light"/>
                        </a:rPr>
                        <a:t>Action: Notify the Stefano family immediately about the urgency of data delivery.</a:t>
                      </a:r>
                      <a:endParaRPr sz="1300">
                        <a:solidFill>
                          <a:schemeClr val="dk1"/>
                        </a:solidFill>
                        <a:latin typeface="Open Sans Light"/>
                        <a:ea typeface="Open Sans Light"/>
                        <a:cs typeface="Open Sans Light"/>
                        <a:sym typeface="Open Sans Light"/>
                      </a:endParaRPr>
                    </a:p>
                    <a:p>
                      <a:pPr indent="-311150" lvl="1" marL="914400" rtl="0" algn="l">
                        <a:lnSpc>
                          <a:spcPct val="115000"/>
                        </a:lnSpc>
                        <a:spcBef>
                          <a:spcPts val="0"/>
                        </a:spcBef>
                        <a:spcAft>
                          <a:spcPts val="0"/>
                        </a:spcAft>
                        <a:buClr>
                          <a:schemeClr val="dk1"/>
                        </a:buClr>
                        <a:buSzPts val="1300"/>
                        <a:buFont typeface="Open Sans Light"/>
                        <a:buAutoNum type="alphaLcPeriod"/>
                      </a:pPr>
                      <a:r>
                        <a:rPr lang="en" sz="1300">
                          <a:solidFill>
                            <a:schemeClr val="dk1"/>
                          </a:solidFill>
                          <a:latin typeface="Open Sans Light"/>
                          <a:ea typeface="Open Sans Light"/>
                          <a:cs typeface="Open Sans Light"/>
                          <a:sym typeface="Open Sans Light"/>
                        </a:rPr>
                        <a:t>Method: Email and follow-up call.</a:t>
                      </a:r>
                      <a:endParaRPr sz="1300">
                        <a:solidFill>
                          <a:schemeClr val="dk1"/>
                        </a:solidFill>
                        <a:latin typeface="Open Sans Light"/>
                        <a:ea typeface="Open Sans Light"/>
                        <a:cs typeface="Open Sans Light"/>
                        <a:sym typeface="Open Sans Light"/>
                      </a:endParaRPr>
                    </a:p>
                    <a:p>
                      <a:pPr indent="-311150" lvl="1" marL="914400" rtl="0" algn="l">
                        <a:lnSpc>
                          <a:spcPct val="115000"/>
                        </a:lnSpc>
                        <a:spcBef>
                          <a:spcPts val="0"/>
                        </a:spcBef>
                        <a:spcAft>
                          <a:spcPts val="0"/>
                        </a:spcAft>
                        <a:buClr>
                          <a:schemeClr val="dk1"/>
                        </a:buClr>
                        <a:buSzPts val="1300"/>
                        <a:buFont typeface="Open Sans Light"/>
                        <a:buAutoNum type="alphaLcPeriod"/>
                      </a:pPr>
                      <a:r>
                        <a:rPr lang="en" sz="1300">
                          <a:solidFill>
                            <a:schemeClr val="dk1"/>
                          </a:solidFill>
                          <a:latin typeface="Open Sans Light"/>
                          <a:ea typeface="Open Sans Light"/>
                          <a:cs typeface="Open Sans Light"/>
                          <a:sym typeface="Open Sans Light"/>
                        </a:rPr>
                        <a:t>Objective: Ensure timely data provision.</a:t>
                      </a:r>
                      <a:endParaRPr sz="1300">
                        <a:solidFill>
                          <a:schemeClr val="dk1"/>
                        </a:solidFill>
                        <a:latin typeface="Open Sans Light"/>
                        <a:ea typeface="Open Sans Light"/>
                        <a:cs typeface="Open Sans Light"/>
                        <a:sym typeface="Open Sans Light"/>
                      </a:endParaRPr>
                    </a:p>
                    <a:p>
                      <a:pPr indent="-311150" lvl="0" marL="457200" rtl="0" algn="l">
                        <a:lnSpc>
                          <a:spcPct val="115000"/>
                        </a:lnSpc>
                        <a:spcBef>
                          <a:spcPts val="0"/>
                        </a:spcBef>
                        <a:spcAft>
                          <a:spcPts val="0"/>
                        </a:spcAft>
                        <a:buClr>
                          <a:schemeClr val="dk1"/>
                        </a:buClr>
                        <a:buSzPts val="1300"/>
                        <a:buFont typeface="Open Sans Light"/>
                        <a:buAutoNum type="arabicPeriod"/>
                      </a:pPr>
                      <a:r>
                        <a:rPr lang="en" sz="1300">
                          <a:solidFill>
                            <a:schemeClr val="dk1"/>
                          </a:solidFill>
                          <a:latin typeface="Open Sans Light"/>
                          <a:ea typeface="Open Sans Light"/>
                          <a:cs typeface="Open Sans Light"/>
                          <a:sym typeface="Open Sans Light"/>
                        </a:rPr>
                        <a:t>Partial Implementation:</a:t>
                      </a:r>
                      <a:endParaRPr sz="1300">
                        <a:solidFill>
                          <a:schemeClr val="dk1"/>
                        </a:solidFill>
                        <a:latin typeface="Open Sans Light"/>
                        <a:ea typeface="Open Sans Light"/>
                        <a:cs typeface="Open Sans Light"/>
                        <a:sym typeface="Open Sans Light"/>
                      </a:endParaRPr>
                    </a:p>
                    <a:p>
                      <a:pPr indent="-311150" lvl="1" marL="914400" rtl="0" algn="l">
                        <a:lnSpc>
                          <a:spcPct val="115000"/>
                        </a:lnSpc>
                        <a:spcBef>
                          <a:spcPts val="0"/>
                        </a:spcBef>
                        <a:spcAft>
                          <a:spcPts val="0"/>
                        </a:spcAft>
                        <a:buClr>
                          <a:schemeClr val="dk1"/>
                        </a:buClr>
                        <a:buSzPts val="1300"/>
                        <a:buFont typeface="Open Sans Light"/>
                        <a:buAutoNum type="alphaLcPeriod"/>
                      </a:pPr>
                      <a:r>
                        <a:rPr lang="en" sz="1300">
                          <a:solidFill>
                            <a:schemeClr val="dk1"/>
                          </a:solidFill>
                          <a:latin typeface="Open Sans Light"/>
                          <a:ea typeface="Open Sans Light"/>
                          <a:cs typeface="Open Sans Light"/>
                          <a:sym typeface="Open Sans Light"/>
                        </a:rPr>
                        <a:t>Action: Start with available partial inventory data.</a:t>
                      </a:r>
                      <a:endParaRPr sz="1300">
                        <a:solidFill>
                          <a:schemeClr val="dk1"/>
                        </a:solidFill>
                        <a:latin typeface="Open Sans Light"/>
                        <a:ea typeface="Open Sans Light"/>
                        <a:cs typeface="Open Sans Light"/>
                        <a:sym typeface="Open Sans Light"/>
                      </a:endParaRPr>
                    </a:p>
                    <a:p>
                      <a:pPr indent="-311150" lvl="1" marL="914400" rtl="0" algn="l">
                        <a:lnSpc>
                          <a:spcPct val="115000"/>
                        </a:lnSpc>
                        <a:spcBef>
                          <a:spcPts val="0"/>
                        </a:spcBef>
                        <a:spcAft>
                          <a:spcPts val="0"/>
                        </a:spcAft>
                        <a:buClr>
                          <a:schemeClr val="dk1"/>
                        </a:buClr>
                        <a:buSzPts val="1300"/>
                        <a:buFont typeface="Open Sans Light"/>
                        <a:buAutoNum type="alphaLcPeriod"/>
                      </a:pPr>
                      <a:r>
                        <a:rPr lang="en" sz="1300">
                          <a:solidFill>
                            <a:schemeClr val="dk1"/>
                          </a:solidFill>
                          <a:latin typeface="Open Sans Light"/>
                          <a:ea typeface="Open Sans Light"/>
                          <a:cs typeface="Open Sans Light"/>
                          <a:sym typeface="Open Sans Light"/>
                        </a:rPr>
                        <a:t>Method: Assign team to process partial data.</a:t>
                      </a:r>
                      <a:endParaRPr sz="1300">
                        <a:solidFill>
                          <a:schemeClr val="dk1"/>
                        </a:solidFill>
                        <a:latin typeface="Open Sans Light"/>
                        <a:ea typeface="Open Sans Light"/>
                        <a:cs typeface="Open Sans Light"/>
                        <a:sym typeface="Open Sans Light"/>
                      </a:endParaRPr>
                    </a:p>
                    <a:p>
                      <a:pPr indent="-311150" lvl="1" marL="914400" rtl="0" algn="l">
                        <a:lnSpc>
                          <a:spcPct val="115000"/>
                        </a:lnSpc>
                        <a:spcBef>
                          <a:spcPts val="0"/>
                        </a:spcBef>
                        <a:spcAft>
                          <a:spcPts val="0"/>
                        </a:spcAft>
                        <a:buClr>
                          <a:schemeClr val="dk1"/>
                        </a:buClr>
                        <a:buSzPts val="1300"/>
                        <a:buFont typeface="Open Sans Light"/>
                        <a:buAutoNum type="alphaLcPeriod"/>
                      </a:pPr>
                      <a:r>
                        <a:rPr lang="en" sz="1300">
                          <a:solidFill>
                            <a:schemeClr val="dk1"/>
                          </a:solidFill>
                          <a:latin typeface="Open Sans Light"/>
                          <a:ea typeface="Open Sans Light"/>
                          <a:cs typeface="Open Sans Light"/>
                          <a:sym typeface="Open Sans Light"/>
                        </a:rPr>
                        <a:t>Objective: Maintain project progress.</a:t>
                      </a:r>
                      <a:endParaRPr sz="1300">
                        <a:solidFill>
                          <a:schemeClr val="dk1"/>
                        </a:solidFill>
                        <a:latin typeface="Open Sans Light"/>
                        <a:ea typeface="Open Sans Light"/>
                        <a:cs typeface="Open Sans Light"/>
                        <a:sym typeface="Open Sans Light"/>
                      </a:endParaRPr>
                    </a:p>
                    <a:p>
                      <a:pPr indent="-311150" lvl="0" marL="457200" rtl="0" algn="l">
                        <a:lnSpc>
                          <a:spcPct val="115000"/>
                        </a:lnSpc>
                        <a:spcBef>
                          <a:spcPts val="0"/>
                        </a:spcBef>
                        <a:spcAft>
                          <a:spcPts val="0"/>
                        </a:spcAft>
                        <a:buClr>
                          <a:schemeClr val="dk1"/>
                        </a:buClr>
                        <a:buSzPts val="1300"/>
                        <a:buFont typeface="Open Sans Light"/>
                        <a:buAutoNum type="arabicPeriod"/>
                      </a:pPr>
                      <a:r>
                        <a:rPr lang="en" sz="1300">
                          <a:solidFill>
                            <a:schemeClr val="dk1"/>
                          </a:solidFill>
                          <a:latin typeface="Open Sans Light"/>
                          <a:ea typeface="Open Sans Light"/>
                          <a:cs typeface="Open Sans Light"/>
                          <a:sym typeface="Open Sans Light"/>
                        </a:rPr>
                        <a:t>Monitor and Adjust:</a:t>
                      </a:r>
                      <a:endParaRPr sz="1300">
                        <a:solidFill>
                          <a:schemeClr val="dk1"/>
                        </a:solidFill>
                        <a:latin typeface="Open Sans Light"/>
                        <a:ea typeface="Open Sans Light"/>
                        <a:cs typeface="Open Sans Light"/>
                        <a:sym typeface="Open Sans Light"/>
                      </a:endParaRPr>
                    </a:p>
                    <a:p>
                      <a:pPr indent="-311150" lvl="1" marL="914400" rtl="0" algn="l">
                        <a:lnSpc>
                          <a:spcPct val="115000"/>
                        </a:lnSpc>
                        <a:spcBef>
                          <a:spcPts val="0"/>
                        </a:spcBef>
                        <a:spcAft>
                          <a:spcPts val="0"/>
                        </a:spcAft>
                        <a:buClr>
                          <a:schemeClr val="dk1"/>
                        </a:buClr>
                        <a:buSzPts val="1300"/>
                        <a:buFont typeface="Open Sans Light"/>
                        <a:buAutoNum type="alphaLcPeriod"/>
                      </a:pPr>
                      <a:r>
                        <a:rPr lang="en" sz="1300">
                          <a:solidFill>
                            <a:schemeClr val="dk1"/>
                          </a:solidFill>
                          <a:latin typeface="Open Sans Light"/>
                          <a:ea typeface="Open Sans Light"/>
                          <a:cs typeface="Open Sans Light"/>
                          <a:sym typeface="Open Sans Light"/>
                        </a:rPr>
                        <a:t>Action: Regularly update the project timeline.</a:t>
                      </a:r>
                      <a:endParaRPr sz="1300">
                        <a:solidFill>
                          <a:schemeClr val="dk1"/>
                        </a:solidFill>
                        <a:latin typeface="Open Sans Light"/>
                        <a:ea typeface="Open Sans Light"/>
                        <a:cs typeface="Open Sans Light"/>
                        <a:sym typeface="Open Sans Light"/>
                      </a:endParaRPr>
                    </a:p>
                    <a:p>
                      <a:pPr indent="-311150" lvl="1" marL="914400" rtl="0" algn="l">
                        <a:lnSpc>
                          <a:spcPct val="115000"/>
                        </a:lnSpc>
                        <a:spcBef>
                          <a:spcPts val="0"/>
                        </a:spcBef>
                        <a:spcAft>
                          <a:spcPts val="0"/>
                        </a:spcAft>
                        <a:buClr>
                          <a:schemeClr val="dk1"/>
                        </a:buClr>
                        <a:buSzPts val="1300"/>
                        <a:buFont typeface="Open Sans Light"/>
                        <a:buAutoNum type="alphaLcPeriod"/>
                      </a:pPr>
                      <a:r>
                        <a:rPr lang="en" sz="1300">
                          <a:solidFill>
                            <a:schemeClr val="dk1"/>
                          </a:solidFill>
                          <a:latin typeface="Open Sans Light"/>
                          <a:ea typeface="Open Sans Light"/>
                          <a:cs typeface="Open Sans Light"/>
                          <a:sym typeface="Open Sans Light"/>
                        </a:rPr>
                        <a:t>Method: Use project management tools.</a:t>
                      </a:r>
                      <a:endParaRPr sz="1300">
                        <a:solidFill>
                          <a:schemeClr val="dk1"/>
                        </a:solidFill>
                        <a:latin typeface="Open Sans Light"/>
                        <a:ea typeface="Open Sans Light"/>
                        <a:cs typeface="Open Sans Light"/>
                        <a:sym typeface="Open Sans Light"/>
                      </a:endParaRPr>
                    </a:p>
                    <a:p>
                      <a:pPr indent="-311150" lvl="1" marL="914400" rtl="0" algn="l">
                        <a:lnSpc>
                          <a:spcPct val="115000"/>
                        </a:lnSpc>
                        <a:spcBef>
                          <a:spcPts val="0"/>
                        </a:spcBef>
                        <a:spcAft>
                          <a:spcPts val="0"/>
                        </a:spcAft>
                        <a:buClr>
                          <a:schemeClr val="dk1"/>
                        </a:buClr>
                        <a:buSzPts val="1300"/>
                        <a:buFont typeface="Open Sans Light"/>
                        <a:buAutoNum type="alphaLcPeriod"/>
                      </a:pPr>
                      <a:r>
                        <a:rPr lang="en" sz="1300">
                          <a:solidFill>
                            <a:schemeClr val="dk1"/>
                          </a:solidFill>
                          <a:latin typeface="Open Sans Light"/>
                          <a:ea typeface="Open Sans Light"/>
                          <a:cs typeface="Open Sans Light"/>
                          <a:sym typeface="Open Sans Light"/>
                        </a:rPr>
                        <a:t>Objective: Manage expectations and communicate changes.</a:t>
                      </a:r>
                      <a:endParaRPr i="1"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49" name="Google Shape;49;p9"/>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You are a project manager for Yosemite, an eCommerce company that integrates brick-and-mortar stores onto its platform for a fee. You have been assigned to work with The Stefano Shop, a family-run business that had been a local success but was struggling to stay open. The primary business goal is to digitize the store’s operations and sales and complete this project in a maximum of 12 weeks.</a:t>
            </a:r>
            <a:endParaRPr/>
          </a:p>
          <a:p>
            <a:pPr indent="0" lvl="0" marL="0" rtl="0" algn="l">
              <a:spcBef>
                <a:spcPts val="1600"/>
              </a:spcBef>
              <a:spcAft>
                <a:spcPts val="0"/>
              </a:spcAft>
              <a:buNone/>
            </a:pPr>
            <a:r>
              <a:rPr lang="en"/>
              <a:t>Integrating The Stefano Shop into Yosemite means building the following features: </a:t>
            </a:r>
            <a:endParaRPr/>
          </a:p>
          <a:p>
            <a:pPr indent="-342900" lvl="0" marL="457200" rtl="0" algn="l">
              <a:spcBef>
                <a:spcPts val="1600"/>
              </a:spcBef>
              <a:spcAft>
                <a:spcPts val="0"/>
              </a:spcAft>
              <a:buSzPts val="1800"/>
              <a:buChar char="●"/>
            </a:pPr>
            <a:r>
              <a:rPr lang="en"/>
              <a:t>A storefront on the platform, </a:t>
            </a:r>
            <a:endParaRPr/>
          </a:p>
          <a:p>
            <a:pPr indent="-342900" lvl="0" marL="457200" rtl="0" algn="l">
              <a:spcBef>
                <a:spcPts val="0"/>
              </a:spcBef>
              <a:spcAft>
                <a:spcPts val="0"/>
              </a:spcAft>
              <a:buSzPts val="1800"/>
              <a:buChar char="●"/>
            </a:pPr>
            <a:r>
              <a:rPr lang="en"/>
              <a:t>A social media integration, and </a:t>
            </a:r>
            <a:endParaRPr/>
          </a:p>
          <a:p>
            <a:pPr indent="-342900" lvl="0" marL="457200" rtl="0" algn="l">
              <a:spcBef>
                <a:spcPts val="0"/>
              </a:spcBef>
              <a:spcAft>
                <a:spcPts val="0"/>
              </a:spcAft>
              <a:buSzPts val="1800"/>
              <a:buChar char="●"/>
            </a:pPr>
            <a:r>
              <a:rPr lang="en"/>
              <a:t>A recommendation engine. </a:t>
            </a:r>
            <a:endParaRPr/>
          </a:p>
          <a:p>
            <a:pPr indent="0" lvl="0" marL="0" rtl="0" algn="l">
              <a:spcBef>
                <a:spcPts val="1600"/>
              </a:spcBef>
              <a:spcAft>
                <a:spcPts val="0"/>
              </a:spcAft>
              <a:buNone/>
            </a:pPr>
            <a:r>
              <a:rPr lang="en"/>
              <a:t>The Stefano family, which consists of Papa Stefano, Mama Stefano, and Junior Stefano, will also require the training and knowledge to operate their digital store once it has been developed.</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Status Report</a:t>
            </a:r>
            <a:endParaRPr/>
          </a:p>
        </p:txBody>
      </p:sp>
      <p:sp>
        <p:nvSpPr>
          <p:cNvPr id="219" name="Google Shape;219;p36"/>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Open Sans"/>
                <a:ea typeface="Open Sans"/>
                <a:cs typeface="Open Sans"/>
                <a:sym typeface="Open Sans"/>
              </a:rPr>
              <a:t>You need to fill out the status report on the next page</a:t>
            </a:r>
            <a:r>
              <a:rPr lang="en"/>
              <a:t>. It has to be based on Risk Scenario 1, which you can find in Slide 28. You also need to use details from the project scenario, which you can find in Slide 3.</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Status Report date is when the Vendor Manager was scheduled to begin the “Input Inventory Data” task in your project plan.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Risk Scenario 1 - Status Report</a:t>
            </a:r>
            <a:endParaRPr/>
          </a:p>
        </p:txBody>
      </p:sp>
      <p:graphicFrame>
        <p:nvGraphicFramePr>
          <p:cNvPr id="225" name="Google Shape;225;p37"/>
          <p:cNvGraphicFramePr/>
          <p:nvPr/>
        </p:nvGraphicFramePr>
        <p:xfrm>
          <a:off x="264950" y="6648550"/>
          <a:ext cx="3000000" cy="3000000"/>
        </p:xfrm>
        <a:graphic>
          <a:graphicData uri="http://schemas.openxmlformats.org/drawingml/2006/table">
            <a:tbl>
              <a:tblPr>
                <a:noFill/>
                <a:tableStyleId>{9611043C-982A-4926-A770-D7B6C0B871D9}</a:tableStyleId>
              </a:tblPr>
              <a:tblGrid>
                <a:gridCol w="892925"/>
                <a:gridCol w="1153150"/>
                <a:gridCol w="5196525"/>
              </a:tblGrid>
              <a:tr h="381000">
                <a:tc gridSpan="3">
                  <a:txBody>
                    <a:bodyPr/>
                    <a:lstStyle/>
                    <a:p>
                      <a:pPr indent="0" lvl="0" marL="0" rtl="0" algn="ctr">
                        <a:spcBef>
                          <a:spcPts val="0"/>
                        </a:spcBef>
                        <a:spcAft>
                          <a:spcPts val="0"/>
                        </a:spcAft>
                        <a:buNone/>
                      </a:pPr>
                      <a:r>
                        <a:rPr b="1" lang="en">
                          <a:solidFill>
                            <a:schemeClr val="lt1"/>
                          </a:solidFill>
                          <a:latin typeface="Open Sans"/>
                          <a:ea typeface="Open Sans"/>
                          <a:cs typeface="Open Sans"/>
                          <a:sym typeface="Open Sans"/>
                        </a:rPr>
                        <a:t>Project Health Check</a:t>
                      </a:r>
                      <a:endParaRPr b="1">
                        <a:solidFill>
                          <a:schemeClr val="lt1"/>
                        </a:solidFill>
                        <a:latin typeface="Open Sans"/>
                        <a:ea typeface="Open Sans"/>
                        <a:cs typeface="Open Sans"/>
                        <a:sym typeface="Open Sans"/>
                      </a:endParaRPr>
                    </a:p>
                  </a:txBody>
                  <a:tcPr marT="91425" marB="91425" marR="91425" marL="91425">
                    <a:solidFill>
                      <a:srgbClr val="02B3E4"/>
                    </a:solidFill>
                  </a:tcPr>
                </a:tc>
                <a:tc hMerge="1"/>
                <a:tc hMerge="1"/>
              </a:tr>
              <a:tr h="381000">
                <a:tc>
                  <a:txBody>
                    <a:bodyPr/>
                    <a:lstStyle/>
                    <a:p>
                      <a:pPr indent="0" lvl="0" marL="0" rtl="0" algn="l">
                        <a:spcBef>
                          <a:spcPts val="0"/>
                        </a:spcBef>
                        <a:spcAft>
                          <a:spcPts val="0"/>
                        </a:spcAft>
                        <a:buNone/>
                      </a:pPr>
                      <a:r>
                        <a:rPr b="1" lang="en">
                          <a:solidFill>
                            <a:schemeClr val="lt1"/>
                          </a:solidFill>
                          <a:latin typeface="Open Sans"/>
                          <a:ea typeface="Open Sans"/>
                          <a:cs typeface="Open Sans"/>
                          <a:sym typeface="Open Sans"/>
                        </a:rPr>
                        <a:t>Scope</a:t>
                      </a:r>
                      <a:endParaRPr b="1">
                        <a:solidFill>
                          <a:schemeClr val="lt1"/>
                        </a:solidFill>
                        <a:latin typeface="Open Sans"/>
                        <a:ea typeface="Open Sans"/>
                        <a:cs typeface="Open Sans"/>
                        <a:sym typeface="Open Sans"/>
                      </a:endParaRPr>
                    </a:p>
                  </a:txBody>
                  <a:tcPr marT="91425" marB="91425" marR="91425" marL="91425">
                    <a:solidFill>
                      <a:srgbClr val="02B3E4"/>
                    </a:solidFill>
                  </a:tcPr>
                </a:tc>
                <a:tc>
                  <a:txBody>
                    <a:bodyPr/>
                    <a:lstStyle/>
                    <a:p>
                      <a:pPr indent="0" lvl="0" marL="0" rtl="0" algn="l">
                        <a:spcBef>
                          <a:spcPts val="0"/>
                        </a:spcBef>
                        <a:spcAft>
                          <a:spcPts val="0"/>
                        </a:spcAft>
                        <a:buNone/>
                      </a:pPr>
                      <a:r>
                        <a:rPr b="1" lang="en">
                          <a:solidFill>
                            <a:schemeClr val="lt1"/>
                          </a:solidFill>
                          <a:latin typeface="Open Sans"/>
                          <a:ea typeface="Open Sans"/>
                          <a:cs typeface="Open Sans"/>
                          <a:sym typeface="Open Sans"/>
                        </a:rPr>
                        <a:t>Status</a:t>
                      </a:r>
                      <a:endParaRPr b="1">
                        <a:solidFill>
                          <a:schemeClr val="lt1"/>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solidFill>
                      <a:srgbClr val="02B3E4"/>
                    </a:solidFill>
                  </a:tcPr>
                </a:tc>
                <a:tc>
                  <a:txBody>
                    <a:bodyPr/>
                    <a:lstStyle/>
                    <a:p>
                      <a:pPr indent="0" lvl="0" marL="0" rtl="0" algn="l">
                        <a:spcBef>
                          <a:spcPts val="0"/>
                        </a:spcBef>
                        <a:spcAft>
                          <a:spcPts val="0"/>
                        </a:spcAft>
                        <a:buNone/>
                      </a:pPr>
                      <a:r>
                        <a:rPr b="1" lang="en">
                          <a:solidFill>
                            <a:schemeClr val="lt1"/>
                          </a:solidFill>
                          <a:latin typeface="Open Sans"/>
                          <a:ea typeface="Open Sans"/>
                          <a:cs typeface="Open Sans"/>
                          <a:sym typeface="Open Sans"/>
                        </a:rPr>
                        <a:t>Tasks: Completed/Pending</a:t>
                      </a:r>
                      <a:endParaRPr b="1">
                        <a:solidFill>
                          <a:schemeClr val="lt1"/>
                        </a:solidFill>
                        <a:latin typeface="Open Sans"/>
                        <a:ea typeface="Open Sans"/>
                        <a:cs typeface="Open Sans"/>
                        <a:sym typeface="Open Sans"/>
                      </a:endParaRPr>
                    </a:p>
                  </a:txBody>
                  <a:tcPr marT="91425" marB="91425" marR="91425" marL="91425">
                    <a:solidFill>
                      <a:srgbClr val="02B3E4"/>
                    </a:solidFill>
                  </a:tcPr>
                </a:tc>
              </a:tr>
              <a:tr h="381000">
                <a:tc>
                  <a:txBody>
                    <a:bodyPr/>
                    <a:lstStyle/>
                    <a:p>
                      <a:pPr indent="0" lvl="0" marL="0" rtl="0" algn="ctr">
                        <a:spcBef>
                          <a:spcPts val="0"/>
                        </a:spcBef>
                        <a:spcAft>
                          <a:spcPts val="0"/>
                        </a:spcAft>
                        <a:buNone/>
                      </a:pPr>
                      <a:r>
                        <a:rPr b="1" lang="en">
                          <a:solidFill>
                            <a:schemeClr val="lt1"/>
                          </a:solidFill>
                          <a:latin typeface="Open Sans"/>
                          <a:ea typeface="Open Sans"/>
                          <a:cs typeface="Open Sans"/>
                          <a:sym typeface="Open Sans"/>
                        </a:rPr>
                        <a:t>Time</a:t>
                      </a:r>
                      <a:endParaRPr b="1">
                        <a:solidFill>
                          <a:schemeClr val="lt1"/>
                        </a:solidFill>
                        <a:latin typeface="Open Sans"/>
                        <a:ea typeface="Open Sans"/>
                        <a:cs typeface="Open Sans"/>
                        <a:sym typeface="Open Sans"/>
                      </a:endParaRPr>
                    </a:p>
                  </a:txBody>
                  <a:tcPr marT="91425" marB="91425" marR="91425" marL="91425" anchor="ctr">
                    <a:lnR cap="flat" cmpd="sng" w="9525">
                      <a:solidFill>
                        <a:srgbClr val="9E9E9E"/>
                      </a:solidFill>
                      <a:prstDash val="solid"/>
                      <a:round/>
                      <a:headEnd len="sm" w="sm" type="none"/>
                      <a:tailEnd len="sm" w="sm" type="none"/>
                    </a:lnR>
                    <a:solidFill>
                      <a:srgbClr val="02B3E4"/>
                    </a:solidFill>
                  </a:tcPr>
                </a:tc>
                <a:tc>
                  <a:txBody>
                    <a:bodyPr/>
                    <a:lstStyle/>
                    <a:p>
                      <a:pPr indent="0" lvl="0" marL="0" rtl="0" algn="l">
                        <a:spcBef>
                          <a:spcPts val="0"/>
                        </a:spcBef>
                        <a:spcAft>
                          <a:spcPts val="0"/>
                        </a:spcAft>
                        <a:buNone/>
                      </a:pPr>
                      <a:r>
                        <a:rPr lang="en" sz="1100">
                          <a:solidFill>
                            <a:schemeClr val="dk1"/>
                          </a:solidFill>
                          <a:highlight>
                            <a:schemeClr val="lt1"/>
                          </a:highlight>
                          <a:latin typeface="Open Sans Light"/>
                          <a:ea typeface="Open Sans Light"/>
                          <a:cs typeface="Open Sans Light"/>
                          <a:sym typeface="Open Sans Light"/>
                        </a:rPr>
                        <a:t>Behind</a:t>
                      </a:r>
                      <a:endParaRPr>
                        <a:solidFill>
                          <a:schemeClr val="dk1"/>
                        </a:solidFill>
                        <a:highlight>
                          <a:schemeClr val="lt1"/>
                        </a:highlight>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rowSpan="3">
                  <a:txBody>
                    <a:bodyPr/>
                    <a:lstStyle/>
                    <a:p>
                      <a:pPr indent="0" lvl="0" marL="0" rtl="0" algn="l">
                        <a:spcBef>
                          <a:spcPts val="0"/>
                        </a:spcBef>
                        <a:spcAft>
                          <a:spcPts val="0"/>
                        </a:spcAft>
                        <a:buNone/>
                      </a:pPr>
                      <a:r>
                        <a:rPr b="1" lang="en" sz="1100">
                          <a:solidFill>
                            <a:schemeClr val="dk1"/>
                          </a:solidFill>
                          <a:latin typeface="Open Sans"/>
                          <a:ea typeface="Open Sans"/>
                          <a:cs typeface="Open Sans"/>
                          <a:sym typeface="Open Sans"/>
                        </a:rPr>
                        <a:t>Completed:</a:t>
                      </a:r>
                      <a:endParaRPr b="1" sz="1100">
                        <a:solidFill>
                          <a:schemeClr val="dk1"/>
                        </a:solidFill>
                        <a:latin typeface="Open Sans"/>
                        <a:ea typeface="Open Sans"/>
                        <a:cs typeface="Open Sans"/>
                        <a:sym typeface="Open Sans"/>
                      </a:endParaRPr>
                    </a:p>
                    <a:p>
                      <a:pPr indent="-298450" lvl="0" marL="457200" rtl="0" algn="l">
                        <a:spcBef>
                          <a:spcPts val="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List tasks that have been completed thus far.</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1100">
                        <a:solidFill>
                          <a:schemeClr val="dk1"/>
                        </a:solidFill>
                        <a:latin typeface="Open Sans"/>
                        <a:ea typeface="Open Sans"/>
                        <a:cs typeface="Open Sans"/>
                        <a:sym typeface="Open Sans"/>
                      </a:endParaRPr>
                    </a:p>
                    <a:p>
                      <a:pPr indent="0" lvl="0" marL="0" rtl="0" algn="l">
                        <a:spcBef>
                          <a:spcPts val="0"/>
                        </a:spcBef>
                        <a:spcAft>
                          <a:spcPts val="0"/>
                        </a:spcAft>
                        <a:buNone/>
                      </a:pPr>
                      <a:r>
                        <a:rPr b="1" lang="en" sz="1100">
                          <a:solidFill>
                            <a:schemeClr val="dk1"/>
                          </a:solidFill>
                          <a:latin typeface="Open Sans"/>
                          <a:ea typeface="Open Sans"/>
                          <a:cs typeface="Open Sans"/>
                          <a:sym typeface="Open Sans"/>
                        </a:rPr>
                        <a:t>Pending:</a:t>
                      </a:r>
                      <a:endParaRPr b="1" sz="1100">
                        <a:solidFill>
                          <a:schemeClr val="dk1"/>
                        </a:solidFill>
                        <a:latin typeface="Open Sans"/>
                        <a:ea typeface="Open Sans"/>
                        <a:cs typeface="Open Sans"/>
                        <a:sym typeface="Open Sans"/>
                      </a:endParaRPr>
                    </a:p>
                    <a:p>
                      <a:pPr indent="-298450" lvl="0" marL="457200" rtl="0" algn="l">
                        <a:spcBef>
                          <a:spcPts val="0"/>
                        </a:spcBef>
                        <a:spcAft>
                          <a:spcPts val="0"/>
                        </a:spcAft>
                        <a:buClr>
                          <a:schemeClr val="dk1"/>
                        </a:buClr>
                        <a:buSzPts val="1100"/>
                        <a:buFont typeface="Open Sans"/>
                        <a:buChar char="●"/>
                      </a:pPr>
                      <a:r>
                        <a:rPr lang="en" sz="1100">
                          <a:solidFill>
                            <a:schemeClr val="dk1"/>
                          </a:solidFill>
                          <a:latin typeface="Open Sans"/>
                          <a:ea typeface="Open Sans"/>
                          <a:cs typeface="Open Sans"/>
                          <a:sym typeface="Open Sans"/>
                        </a:rPr>
                        <a:t>List tasks that are still pending / not completed.</a:t>
                      </a:r>
                      <a:endParaRPr>
                        <a:solidFill>
                          <a:schemeClr val="dk1"/>
                        </a:solidFill>
                        <a:latin typeface="Open Sans"/>
                        <a:ea typeface="Open Sans"/>
                        <a:cs typeface="Open Sans"/>
                        <a:sym typeface="Open Sans"/>
                      </a:endParaRPr>
                    </a:p>
                    <a:p>
                      <a:pPr indent="0" lvl="0" marL="457200" rtl="0" algn="l">
                        <a:spcBef>
                          <a:spcPts val="0"/>
                        </a:spcBef>
                        <a:spcAft>
                          <a:spcPts val="0"/>
                        </a:spcAft>
                        <a:buNone/>
                      </a:pPr>
                      <a:r>
                        <a:t/>
                      </a:r>
                      <a:endParaRPr b="1" sz="1100">
                        <a:solidFill>
                          <a:schemeClr val="dk1"/>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b="1" lang="en">
                          <a:solidFill>
                            <a:schemeClr val="lt1"/>
                          </a:solidFill>
                          <a:latin typeface="Open Sans"/>
                          <a:ea typeface="Open Sans"/>
                          <a:cs typeface="Open Sans"/>
                          <a:sym typeface="Open Sans"/>
                        </a:rPr>
                        <a:t>Cost</a:t>
                      </a:r>
                      <a:endParaRPr b="1">
                        <a:solidFill>
                          <a:schemeClr val="lt1"/>
                        </a:solidFill>
                        <a:latin typeface="Open Sans"/>
                        <a:ea typeface="Open Sans"/>
                        <a:cs typeface="Open Sans"/>
                        <a:sym typeface="Open Sans"/>
                      </a:endParaRPr>
                    </a:p>
                  </a:txBody>
                  <a:tcPr marT="91425" marB="91425" marR="91425" marL="91425" anchor="ctr">
                    <a:lnR cap="flat" cmpd="sng" w="9525">
                      <a:solidFill>
                        <a:srgbClr val="9E9E9E"/>
                      </a:solidFill>
                      <a:prstDash val="solid"/>
                      <a:round/>
                      <a:headEnd len="sm" w="sm" type="none"/>
                      <a:tailEnd len="sm" w="sm" type="none"/>
                    </a:lnR>
                    <a:solidFill>
                      <a:srgbClr val="02B3E4"/>
                    </a:solidFill>
                  </a:tcPr>
                </a:tc>
                <a:tc>
                  <a:txBody>
                    <a:bodyPr/>
                    <a:lstStyle/>
                    <a:p>
                      <a:pPr indent="0" lvl="0" marL="0" rtl="0" algn="l">
                        <a:spcBef>
                          <a:spcPts val="0"/>
                        </a:spcBef>
                        <a:spcAft>
                          <a:spcPts val="0"/>
                        </a:spcAft>
                        <a:buNone/>
                      </a:pPr>
                      <a:r>
                        <a:rPr lang="en" sz="1100">
                          <a:solidFill>
                            <a:schemeClr val="dk1"/>
                          </a:solidFill>
                          <a:highlight>
                            <a:srgbClr val="00FF00"/>
                          </a:highlight>
                          <a:latin typeface="Open Sans Light"/>
                          <a:ea typeface="Open Sans Light"/>
                          <a:cs typeface="Open Sans Light"/>
                          <a:sym typeface="Open Sans Light"/>
                        </a:rPr>
                        <a:t>On track</a:t>
                      </a:r>
                      <a:endParaRPr>
                        <a:solidFill>
                          <a:schemeClr val="dk1"/>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r>
              <a:tr h="627900">
                <a:tc>
                  <a:txBody>
                    <a:bodyPr/>
                    <a:lstStyle/>
                    <a:p>
                      <a:pPr indent="0" lvl="0" marL="0" rtl="0" algn="ctr">
                        <a:spcBef>
                          <a:spcPts val="0"/>
                        </a:spcBef>
                        <a:spcAft>
                          <a:spcPts val="0"/>
                        </a:spcAft>
                        <a:buNone/>
                      </a:pPr>
                      <a:r>
                        <a:rPr b="1" lang="en">
                          <a:solidFill>
                            <a:schemeClr val="lt1"/>
                          </a:solidFill>
                          <a:latin typeface="Open Sans"/>
                          <a:ea typeface="Open Sans"/>
                          <a:cs typeface="Open Sans"/>
                          <a:sym typeface="Open Sans"/>
                        </a:rPr>
                        <a:t>Quality</a:t>
                      </a:r>
                      <a:endParaRPr b="1">
                        <a:solidFill>
                          <a:schemeClr val="lt1"/>
                        </a:solidFill>
                        <a:latin typeface="Open Sans"/>
                        <a:ea typeface="Open Sans"/>
                        <a:cs typeface="Open Sans"/>
                        <a:sym typeface="Open Sans"/>
                      </a:endParaRPr>
                    </a:p>
                  </a:txBody>
                  <a:tcPr marT="91425" marB="91425" marR="91425" marL="91425" anchor="ctr">
                    <a:lnR cap="flat" cmpd="sng" w="9525">
                      <a:solidFill>
                        <a:srgbClr val="9E9E9E"/>
                      </a:solidFill>
                      <a:prstDash val="solid"/>
                      <a:round/>
                      <a:headEnd len="sm" w="sm" type="none"/>
                      <a:tailEnd len="sm" w="sm" type="none"/>
                    </a:lnR>
                    <a:solidFill>
                      <a:srgbClr val="02B3E4"/>
                    </a:solidFill>
                  </a:tcPr>
                </a:tc>
                <a:tc>
                  <a:txBody>
                    <a:bodyPr/>
                    <a:lstStyle/>
                    <a:p>
                      <a:pPr indent="0" lvl="0" marL="0" rtl="0" algn="l">
                        <a:spcBef>
                          <a:spcPts val="0"/>
                        </a:spcBef>
                        <a:spcAft>
                          <a:spcPts val="0"/>
                        </a:spcAft>
                        <a:buNone/>
                      </a:pPr>
                      <a:r>
                        <a:rPr lang="en" sz="1100">
                          <a:solidFill>
                            <a:schemeClr val="dk1"/>
                          </a:solidFill>
                          <a:highlight>
                            <a:srgbClr val="00FF00"/>
                          </a:highlight>
                          <a:latin typeface="Open Sans Light"/>
                          <a:ea typeface="Open Sans Light"/>
                          <a:cs typeface="Open Sans Light"/>
                          <a:sym typeface="Open Sans Light"/>
                        </a:rPr>
                        <a:t>At Risk</a:t>
                      </a:r>
                      <a:endParaRPr>
                        <a:solidFill>
                          <a:schemeClr val="dk1"/>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r>
            </a:tbl>
          </a:graphicData>
        </a:graphic>
      </p:graphicFrame>
      <p:graphicFrame>
        <p:nvGraphicFramePr>
          <p:cNvPr id="226" name="Google Shape;226;p37"/>
          <p:cNvGraphicFramePr/>
          <p:nvPr/>
        </p:nvGraphicFramePr>
        <p:xfrm>
          <a:off x="264900" y="4422700"/>
          <a:ext cx="3000000" cy="3000000"/>
        </p:xfrm>
        <a:graphic>
          <a:graphicData uri="http://schemas.openxmlformats.org/drawingml/2006/table">
            <a:tbl>
              <a:tblPr>
                <a:noFill/>
                <a:tableStyleId>{9611043C-982A-4926-A770-D7B6C0B871D9}</a:tableStyleId>
              </a:tblPr>
              <a:tblGrid>
                <a:gridCol w="7242600"/>
              </a:tblGrid>
              <a:tr h="320925">
                <a:tc>
                  <a:txBody>
                    <a:bodyPr/>
                    <a:lstStyle/>
                    <a:p>
                      <a:pPr indent="0" lvl="0" marL="0" rtl="0" algn="l">
                        <a:spcBef>
                          <a:spcPts val="0"/>
                        </a:spcBef>
                        <a:spcAft>
                          <a:spcPts val="0"/>
                        </a:spcAft>
                        <a:buClr>
                          <a:schemeClr val="dk1"/>
                        </a:buClr>
                        <a:buSzPts val="1100"/>
                        <a:buFont typeface="Arial"/>
                        <a:buNone/>
                      </a:pPr>
                      <a:r>
                        <a:rPr b="1" lang="en">
                          <a:solidFill>
                            <a:schemeClr val="lt1"/>
                          </a:solidFill>
                          <a:latin typeface="Open Sans"/>
                          <a:ea typeface="Open Sans"/>
                          <a:cs typeface="Open Sans"/>
                          <a:sym typeface="Open Sans"/>
                        </a:rPr>
                        <a:t>Project Highlights/Blockers</a:t>
                      </a:r>
                      <a:endParaRPr>
                        <a:solidFill>
                          <a:schemeClr val="dk1"/>
                        </a:solidFill>
                        <a:latin typeface="Open Sans Light"/>
                        <a:ea typeface="Open Sans Light"/>
                        <a:cs typeface="Open Sans Light"/>
                        <a:sym typeface="Open Sans Light"/>
                      </a:endParaRPr>
                    </a:p>
                  </a:txBody>
                  <a:tcPr marT="91425" marB="91425" marR="91425" marL="91425">
                    <a:solidFill>
                      <a:srgbClr val="02B3E4"/>
                    </a:solidFill>
                  </a:tcPr>
                </a:tc>
              </a:tr>
              <a:tr h="1824975">
                <a:tc>
                  <a:txBody>
                    <a:bodyPr/>
                    <a:lstStyle/>
                    <a:p>
                      <a:pPr indent="-292100" lvl="0" marL="457200" rtl="0" algn="l">
                        <a:lnSpc>
                          <a:spcPct val="115000"/>
                        </a:lnSpc>
                        <a:spcBef>
                          <a:spcPts val="1200"/>
                        </a:spcBef>
                        <a:spcAft>
                          <a:spcPts val="0"/>
                        </a:spcAft>
                        <a:buClr>
                          <a:schemeClr val="dk1"/>
                        </a:buClr>
                        <a:buSzPts val="1000"/>
                        <a:buFont typeface="Helvetica Neue"/>
                        <a:buChar char="●"/>
                      </a:pPr>
                      <a:r>
                        <a:rPr b="1" lang="en" sz="1000">
                          <a:solidFill>
                            <a:schemeClr val="dk1"/>
                          </a:solidFill>
                          <a:latin typeface="Helvetica Neue"/>
                          <a:ea typeface="Helvetica Neue"/>
                          <a:cs typeface="Helvetica Neue"/>
                          <a:sym typeface="Helvetica Neue"/>
                        </a:rPr>
                        <a:t>Highlights:</a:t>
                      </a:r>
                      <a:endParaRPr b="1" sz="1000">
                        <a:solidFill>
                          <a:schemeClr val="dk1"/>
                        </a:solidFill>
                        <a:latin typeface="Helvetica Neue"/>
                        <a:ea typeface="Helvetica Neue"/>
                        <a:cs typeface="Helvetica Neue"/>
                        <a:sym typeface="Helvetica Neue"/>
                      </a:endParaRPr>
                    </a:p>
                    <a:p>
                      <a:pPr indent="-292100" lvl="1" marL="914400" rtl="0" algn="l">
                        <a:lnSpc>
                          <a:spcPct val="115000"/>
                        </a:lnSpc>
                        <a:spcBef>
                          <a:spcPts val="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Initial project planning and setup have been completed.</a:t>
                      </a:r>
                      <a:endParaRPr sz="1000">
                        <a:solidFill>
                          <a:schemeClr val="dk1"/>
                        </a:solidFill>
                        <a:latin typeface="Helvetica Neue"/>
                        <a:ea typeface="Helvetica Neue"/>
                        <a:cs typeface="Helvetica Neue"/>
                        <a:sym typeface="Helvetica Neue"/>
                      </a:endParaRPr>
                    </a:p>
                    <a:p>
                      <a:pPr indent="-292100" lvl="1" marL="914400" rtl="0" algn="l">
                        <a:lnSpc>
                          <a:spcPct val="115000"/>
                        </a:lnSpc>
                        <a:spcBef>
                          <a:spcPts val="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Team roles and responsibilities have been clearly defined.</a:t>
                      </a:r>
                      <a:endParaRPr sz="1000">
                        <a:solidFill>
                          <a:schemeClr val="dk1"/>
                        </a:solidFill>
                        <a:latin typeface="Helvetica Neue"/>
                        <a:ea typeface="Helvetica Neue"/>
                        <a:cs typeface="Helvetica Neue"/>
                        <a:sym typeface="Helvetica Neue"/>
                      </a:endParaRPr>
                    </a:p>
                    <a:p>
                      <a:pPr indent="-292100" lvl="0" marL="457200" rtl="0" algn="l">
                        <a:lnSpc>
                          <a:spcPct val="115000"/>
                        </a:lnSpc>
                        <a:spcBef>
                          <a:spcPts val="0"/>
                        </a:spcBef>
                        <a:spcAft>
                          <a:spcPts val="0"/>
                        </a:spcAft>
                        <a:buClr>
                          <a:schemeClr val="dk1"/>
                        </a:buClr>
                        <a:buSzPts val="1000"/>
                        <a:buFont typeface="Helvetica Neue"/>
                        <a:buChar char="●"/>
                      </a:pPr>
                      <a:r>
                        <a:rPr b="1" lang="en" sz="1000">
                          <a:solidFill>
                            <a:schemeClr val="dk1"/>
                          </a:solidFill>
                          <a:latin typeface="Helvetica Neue"/>
                          <a:ea typeface="Helvetica Neue"/>
                          <a:cs typeface="Helvetica Neue"/>
                          <a:sym typeface="Helvetica Neue"/>
                        </a:rPr>
                        <a:t>Blockers:</a:t>
                      </a:r>
                      <a:endParaRPr b="1" sz="1000">
                        <a:solidFill>
                          <a:schemeClr val="dk1"/>
                        </a:solidFill>
                        <a:latin typeface="Helvetica Neue"/>
                        <a:ea typeface="Helvetica Neue"/>
                        <a:cs typeface="Helvetica Neue"/>
                        <a:sym typeface="Helvetica Neue"/>
                      </a:endParaRPr>
                    </a:p>
                    <a:p>
                      <a:pPr indent="-292100" lvl="1" marL="914400" rtl="0" algn="l">
                        <a:lnSpc>
                          <a:spcPct val="115000"/>
                        </a:lnSpc>
                        <a:spcBef>
                          <a:spcPts val="0"/>
                        </a:spcBef>
                        <a:spcAft>
                          <a:spcPts val="0"/>
                        </a:spcAft>
                        <a:buClr>
                          <a:schemeClr val="dk1"/>
                        </a:buClr>
                        <a:buSzPts val="1000"/>
                        <a:buFont typeface="Helvetica Neue"/>
                        <a:buChar char="●"/>
                      </a:pPr>
                      <a:r>
                        <a:rPr lang="en" sz="1000">
                          <a:solidFill>
                            <a:schemeClr val="dk1"/>
                          </a:solidFill>
                          <a:latin typeface="Helvetica Neue"/>
                          <a:ea typeface="Helvetica Neue"/>
                          <a:cs typeface="Helvetica Neue"/>
                          <a:sym typeface="Helvetica Neue"/>
                        </a:rPr>
                        <a:t>The primary blocker is the delay in receiving the inventory list from the customer, which is critical for proceeding with the Input Inventory Data task.</a:t>
                      </a:r>
                      <a:endParaRPr b="1" sz="1200">
                        <a:solidFill>
                          <a:schemeClr val="dk1"/>
                        </a:solidFill>
                        <a:latin typeface="Open Sans"/>
                        <a:ea typeface="Open Sans"/>
                        <a:cs typeface="Open Sans"/>
                        <a:sym typeface="Open Sans"/>
                      </a:endParaRPr>
                    </a:p>
                  </a:txBody>
                  <a:tcPr marT="91425" marB="91425" marR="91425" marL="91425"/>
                </a:tc>
              </a:tr>
            </a:tbl>
          </a:graphicData>
        </a:graphic>
      </p:graphicFrame>
      <p:graphicFrame>
        <p:nvGraphicFramePr>
          <p:cNvPr id="227" name="Google Shape;227;p37"/>
          <p:cNvGraphicFramePr/>
          <p:nvPr/>
        </p:nvGraphicFramePr>
        <p:xfrm>
          <a:off x="264900" y="2959750"/>
          <a:ext cx="3000000" cy="3000000"/>
        </p:xfrm>
        <a:graphic>
          <a:graphicData uri="http://schemas.openxmlformats.org/drawingml/2006/table">
            <a:tbl>
              <a:tblPr>
                <a:noFill/>
                <a:tableStyleId>{9611043C-982A-4926-A770-D7B6C0B871D9}</a:tableStyleId>
              </a:tblPr>
              <a:tblGrid>
                <a:gridCol w="7242600"/>
              </a:tblGrid>
              <a:tr h="346975">
                <a:tc>
                  <a:txBody>
                    <a:bodyPr/>
                    <a:lstStyle/>
                    <a:p>
                      <a:pPr indent="0" lvl="0" marL="0" rtl="0" algn="l">
                        <a:spcBef>
                          <a:spcPts val="0"/>
                        </a:spcBef>
                        <a:spcAft>
                          <a:spcPts val="0"/>
                        </a:spcAft>
                        <a:buNone/>
                      </a:pPr>
                      <a:r>
                        <a:rPr b="1" lang="en">
                          <a:solidFill>
                            <a:schemeClr val="lt1"/>
                          </a:solidFill>
                          <a:latin typeface="Open Sans"/>
                          <a:ea typeface="Open Sans"/>
                          <a:cs typeface="Open Sans"/>
                          <a:sym typeface="Open Sans"/>
                        </a:rPr>
                        <a:t>Project Summary</a:t>
                      </a:r>
                      <a:endParaRPr>
                        <a:solidFill>
                          <a:schemeClr val="dk1"/>
                        </a:solidFill>
                        <a:latin typeface="Open Sans Light"/>
                        <a:ea typeface="Open Sans Light"/>
                        <a:cs typeface="Open Sans Light"/>
                        <a:sym typeface="Open Sans Light"/>
                      </a:endParaRPr>
                    </a:p>
                  </a:txBody>
                  <a:tcPr marT="91425" marB="91425" marR="91425" marL="91425">
                    <a:solidFill>
                      <a:srgbClr val="02B3E4"/>
                    </a:solidFill>
                  </a:tcPr>
                </a:tc>
              </a:tr>
              <a:tr h="717075">
                <a:tc>
                  <a:txBody>
                    <a:bodyPr/>
                    <a:lstStyle/>
                    <a:p>
                      <a:pPr indent="0" lvl="0" marL="0" rtl="1" algn="l">
                        <a:lnSpc>
                          <a:spcPct val="115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The project, titled "Stefano Shop Modernization," aims to modernize the shopping experience for Stefano's store by implementing a new storefront, social media integration, and a recommendation engine. However, the project is currently at risk due to delays in receiving necessary inventory information from the customer, which has affected the schedule and could impact the overall quality of the project.</a:t>
                      </a:r>
                      <a:endParaRPr sz="10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200">
                        <a:solidFill>
                          <a:schemeClr val="dk1"/>
                        </a:solidFill>
                        <a:latin typeface="Open Sans"/>
                        <a:ea typeface="Open Sans"/>
                        <a:cs typeface="Open Sans"/>
                        <a:sym typeface="Open Sans"/>
                      </a:endParaRPr>
                    </a:p>
                  </a:txBody>
                  <a:tcPr marT="91425" marB="91425" marR="91425" marL="91425"/>
                </a:tc>
              </a:tr>
            </a:tbl>
          </a:graphicData>
        </a:graphic>
      </p:graphicFrame>
      <p:graphicFrame>
        <p:nvGraphicFramePr>
          <p:cNvPr id="228" name="Google Shape;228;p37"/>
          <p:cNvGraphicFramePr/>
          <p:nvPr/>
        </p:nvGraphicFramePr>
        <p:xfrm>
          <a:off x="264900" y="1990175"/>
          <a:ext cx="3000000" cy="3000000"/>
        </p:xfrm>
        <a:graphic>
          <a:graphicData uri="http://schemas.openxmlformats.org/drawingml/2006/table">
            <a:tbl>
              <a:tblPr>
                <a:noFill/>
                <a:tableStyleId>{9611043C-982A-4926-A770-D7B6C0B871D9}</a:tableStyleId>
              </a:tblPr>
              <a:tblGrid>
                <a:gridCol w="3621300"/>
                <a:gridCol w="3621300"/>
              </a:tblGrid>
              <a:tr h="381000">
                <a:tc>
                  <a:txBody>
                    <a:bodyPr/>
                    <a:lstStyle/>
                    <a:p>
                      <a:pPr indent="0" lvl="0" marL="0" rtl="0" algn="l">
                        <a:spcBef>
                          <a:spcPts val="0"/>
                        </a:spcBef>
                        <a:spcAft>
                          <a:spcPts val="0"/>
                        </a:spcAft>
                        <a:buNone/>
                      </a:pPr>
                      <a:r>
                        <a:rPr lang="en">
                          <a:latin typeface="Open Sans Light"/>
                          <a:ea typeface="Open Sans Light"/>
                          <a:cs typeface="Open Sans Light"/>
                          <a:sym typeface="Open Sans Light"/>
                        </a:rPr>
                        <a:t>Stefano Shop Modernization</a:t>
                      </a:r>
                      <a:endParaRPr>
                        <a:latin typeface="Open Sans Light"/>
                        <a:ea typeface="Open Sans Light"/>
                        <a:cs typeface="Open Sans Light"/>
                        <a:sym typeface="Open Sans Light"/>
                      </a:endParaRPr>
                    </a:p>
                  </a:txBody>
                  <a:tcPr marT="91425" marB="91425" marR="91425" marL="91425"/>
                </a:tc>
                <a:tc>
                  <a:txBody>
                    <a:bodyPr/>
                    <a:lstStyle/>
                    <a:p>
                      <a:pPr indent="0" lvl="0" marL="0" rtl="0" algn="l">
                        <a:spcBef>
                          <a:spcPts val="0"/>
                        </a:spcBef>
                        <a:spcAft>
                          <a:spcPts val="0"/>
                        </a:spcAft>
                        <a:buNone/>
                      </a:pPr>
                      <a:r>
                        <a:rPr lang="en">
                          <a:latin typeface="Open Sans Light"/>
                          <a:ea typeface="Open Sans Light"/>
                          <a:cs typeface="Open Sans Light"/>
                          <a:sym typeface="Open Sans Light"/>
                        </a:rPr>
                        <a:t>Yosemite</a:t>
                      </a:r>
                      <a:endParaRPr>
                        <a:latin typeface="Open Sans Light"/>
                        <a:ea typeface="Open Sans Light"/>
                        <a:cs typeface="Open Sans Light"/>
                        <a:sym typeface="Open Sans Light"/>
                      </a:endParaRPr>
                    </a:p>
                  </a:txBody>
                  <a:tcPr marT="91425" marB="91425" marR="91425" marL="91425"/>
                </a:tc>
              </a:tr>
              <a:tr h="381000">
                <a:tc>
                  <a:txBody>
                    <a:bodyPr/>
                    <a:lstStyle/>
                    <a:p>
                      <a:pPr indent="0" lvl="0" marL="0" rtl="0" algn="l">
                        <a:spcBef>
                          <a:spcPts val="0"/>
                        </a:spcBef>
                        <a:spcAft>
                          <a:spcPts val="0"/>
                        </a:spcAft>
                        <a:buNone/>
                      </a:pPr>
                      <a:r>
                        <a:rPr lang="en">
                          <a:latin typeface="Open Sans Light"/>
                          <a:ea typeface="Open Sans Light"/>
                          <a:cs typeface="Open Sans Light"/>
                          <a:sym typeface="Open Sans Light"/>
                        </a:rPr>
                        <a:t>Alanoud Aldamer</a:t>
                      </a:r>
                      <a:endParaRPr>
                        <a:latin typeface="Open Sans Light"/>
                        <a:ea typeface="Open Sans Light"/>
                        <a:cs typeface="Open Sans Light"/>
                        <a:sym typeface="Open Sans Light"/>
                      </a:endParaRPr>
                    </a:p>
                  </a:txBody>
                  <a:tcPr marT="91425" marB="91425" marR="91425" marL="91425"/>
                </a:tc>
                <a:tc>
                  <a:txBody>
                    <a:bodyPr/>
                    <a:lstStyle/>
                    <a:p>
                      <a:pPr indent="0" lvl="0" marL="0" rtl="0" algn="l">
                        <a:spcBef>
                          <a:spcPts val="0"/>
                        </a:spcBef>
                        <a:spcAft>
                          <a:spcPts val="0"/>
                        </a:spcAft>
                        <a:buNone/>
                      </a:pPr>
                      <a:r>
                        <a:rPr lang="en">
                          <a:latin typeface="Open Sans Light"/>
                          <a:ea typeface="Open Sans Light"/>
                          <a:cs typeface="Open Sans Light"/>
                          <a:sym typeface="Open Sans Light"/>
                        </a:rPr>
                        <a:t>5/6/2024</a:t>
                      </a:r>
                      <a:endParaRPr>
                        <a:latin typeface="Open Sans Light"/>
                        <a:ea typeface="Open Sans Light"/>
                        <a:cs typeface="Open Sans Light"/>
                        <a:sym typeface="Open Sans Light"/>
                      </a:endParaRPr>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Risk Scenario 2</a:t>
            </a:r>
            <a:endParaRPr/>
          </a:p>
        </p:txBody>
      </p:sp>
      <p:sp>
        <p:nvSpPr>
          <p:cNvPr id="234" name="Google Shape;234;p38"/>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Engineering team began designing the recommendation engine, they informed you that the task was more complicated than anticipated. The Engineering Manager said it would take four weeks and cost an additional $3,500 to upgrade the AI service that powers the recommendation engine. That fee would have to be covered by the customer.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latin typeface="Open Sans"/>
                <a:ea typeface="Open Sans"/>
                <a:cs typeface="Open Sans"/>
                <a:sym typeface="Open Sans"/>
              </a:rPr>
              <a:t>Your task is to:</a:t>
            </a:r>
            <a:endParaRPr b="1">
              <a:latin typeface="Open Sans"/>
              <a:ea typeface="Open Sans"/>
              <a:cs typeface="Open Sans"/>
              <a:sym typeface="Open Sans"/>
            </a:endParaRPr>
          </a:p>
          <a:p>
            <a:pPr indent="-298450" lvl="0" marL="457200" rtl="0" algn="l">
              <a:spcBef>
                <a:spcPts val="0"/>
              </a:spcBef>
              <a:spcAft>
                <a:spcPts val="0"/>
              </a:spcAft>
              <a:buClr>
                <a:srgbClr val="0E101A"/>
              </a:buClr>
              <a:buSzPts val="1100"/>
              <a:buFont typeface="Arial"/>
              <a:buChar char="●"/>
            </a:pPr>
            <a:r>
              <a:rPr lang="en"/>
              <a:t>Analyze the above risk and describe how this affects the project. Address at least two different critical points of risk, like scope, cost, schedule, quality, stakeholder relationships, etc.</a:t>
            </a:r>
            <a:endParaRPr/>
          </a:p>
          <a:p>
            <a:pPr indent="-298450" lvl="0" marL="457200" rtl="0" algn="l">
              <a:spcBef>
                <a:spcPts val="0"/>
              </a:spcBef>
              <a:spcAft>
                <a:spcPts val="0"/>
              </a:spcAft>
              <a:buClr>
                <a:srgbClr val="0E101A"/>
              </a:buClr>
              <a:buSzPts val="1100"/>
              <a:buFont typeface="Arial"/>
              <a:buChar char="●"/>
            </a:pPr>
            <a:r>
              <a:rPr lang="en"/>
              <a:t>Choose a risk response strategy (see the valid strategies on the "Response Strategies" slide.)</a:t>
            </a:r>
            <a:endParaRPr/>
          </a:p>
          <a:p>
            <a:pPr indent="-298450" lvl="0" marL="457200" rtl="0" algn="l">
              <a:spcBef>
                <a:spcPts val="0"/>
              </a:spcBef>
              <a:spcAft>
                <a:spcPts val="0"/>
              </a:spcAft>
              <a:buClr>
                <a:srgbClr val="0E101A"/>
              </a:buClr>
              <a:buSzPts val="1100"/>
              <a:buFont typeface="Arial"/>
              <a:buChar char="●"/>
            </a:pPr>
            <a:r>
              <a:rPr lang="en"/>
              <a:t>Explain how you would apply the strategy in 3-5 sentences, including how it would impact the customer.</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Risk Scenario 2 Response</a:t>
            </a:r>
            <a:endParaRPr/>
          </a:p>
        </p:txBody>
      </p:sp>
      <p:graphicFrame>
        <p:nvGraphicFramePr>
          <p:cNvPr id="240" name="Google Shape;240;p39"/>
          <p:cNvGraphicFramePr/>
          <p:nvPr/>
        </p:nvGraphicFramePr>
        <p:xfrm>
          <a:off x="264900" y="1990175"/>
          <a:ext cx="3000000" cy="3000000"/>
        </p:xfrm>
        <a:graphic>
          <a:graphicData uri="http://schemas.openxmlformats.org/drawingml/2006/table">
            <a:tbl>
              <a:tblPr>
                <a:noFill/>
                <a:tableStyleId>{9611043C-982A-4926-A770-D7B6C0B871D9}</a:tableStyleId>
              </a:tblPr>
              <a:tblGrid>
                <a:gridCol w="3621300"/>
                <a:gridCol w="3621300"/>
              </a:tblGrid>
              <a:tr h="356750">
                <a:tc gridSpan="2">
                  <a:txBody>
                    <a:bodyPr/>
                    <a:lstStyle/>
                    <a:p>
                      <a:pPr indent="0" lvl="0" marL="0" rtl="0" algn="l">
                        <a:lnSpc>
                          <a:spcPct val="115000"/>
                        </a:lnSpc>
                        <a:spcBef>
                          <a:spcPts val="0"/>
                        </a:spcBef>
                        <a:spcAft>
                          <a:spcPts val="0"/>
                        </a:spcAft>
                        <a:buNone/>
                      </a:pPr>
                      <a:r>
                        <a:rPr lang="en" sz="1800">
                          <a:solidFill>
                            <a:srgbClr val="525C65"/>
                          </a:solidFill>
                          <a:latin typeface="Open Sans"/>
                          <a:ea typeface="Open Sans"/>
                          <a:cs typeface="Open Sans"/>
                          <a:sym typeface="Open Sans"/>
                        </a:rPr>
                        <a:t>How might this risk affect the project?</a:t>
                      </a:r>
                      <a:endParaRPr sz="1800">
                        <a:solidFill>
                          <a:srgbClr val="525C65"/>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2424825">
                <a:tc gridSpan="2">
                  <a:txBody>
                    <a:bodyPr/>
                    <a:lstStyle/>
                    <a:p>
                      <a:pPr indent="0" lvl="0" marL="0" rtl="0" algn="l">
                        <a:lnSpc>
                          <a:spcPct val="115000"/>
                        </a:lnSpc>
                        <a:spcBef>
                          <a:spcPts val="1200"/>
                        </a:spcBef>
                        <a:spcAft>
                          <a:spcPts val="0"/>
                        </a:spcAft>
                        <a:buNone/>
                      </a:pPr>
                      <a:r>
                        <a:rPr i="1" lang="en" sz="1600">
                          <a:solidFill>
                            <a:schemeClr val="dk1"/>
                          </a:solidFill>
                          <a:latin typeface="Open Sans Light"/>
                          <a:ea typeface="Open Sans Light"/>
                          <a:cs typeface="Open Sans Light"/>
                          <a:sym typeface="Open Sans Light"/>
                        </a:rPr>
                        <a:t>Complexity in Recommendation Engine</a:t>
                      </a:r>
                      <a:endParaRPr i="1" sz="1600">
                        <a:solidFill>
                          <a:schemeClr val="dk1"/>
                        </a:solidFill>
                        <a:latin typeface="Open Sans Light"/>
                        <a:ea typeface="Open Sans Light"/>
                        <a:cs typeface="Open Sans Light"/>
                        <a:sym typeface="Open Sans Light"/>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latin typeface="Open Sans Light"/>
                          <a:ea typeface="Open Sans Light"/>
                          <a:cs typeface="Open Sans Light"/>
                          <a:sym typeface="Open Sans Light"/>
                        </a:rPr>
                        <a:t>Risk Analysis:</a:t>
                      </a:r>
                      <a:endParaRPr sz="1600">
                        <a:solidFill>
                          <a:schemeClr val="dk1"/>
                        </a:solidFill>
                        <a:latin typeface="Open Sans Light"/>
                        <a:ea typeface="Open Sans Light"/>
                        <a:cs typeface="Open Sans Light"/>
                        <a:sym typeface="Open Sans Light"/>
                      </a:endParaRPr>
                    </a:p>
                    <a:p>
                      <a:pPr indent="-330200" lvl="0" marL="457200" rtl="0" algn="l">
                        <a:lnSpc>
                          <a:spcPct val="115000"/>
                        </a:lnSpc>
                        <a:spcBef>
                          <a:spcPts val="1200"/>
                        </a:spcBef>
                        <a:spcAft>
                          <a:spcPts val="0"/>
                        </a:spcAft>
                        <a:buClr>
                          <a:schemeClr val="dk1"/>
                        </a:buClr>
                        <a:buSzPts val="1600"/>
                        <a:buFont typeface="Open Sans Light"/>
                        <a:buAutoNum type="arabicPeriod"/>
                      </a:pPr>
                      <a:r>
                        <a:rPr lang="en" sz="1600">
                          <a:solidFill>
                            <a:schemeClr val="dk1"/>
                          </a:solidFill>
                          <a:latin typeface="Open Sans Light"/>
                          <a:ea typeface="Open Sans Light"/>
                          <a:cs typeface="Open Sans Light"/>
                          <a:sym typeface="Open Sans Light"/>
                        </a:rPr>
                        <a:t>Cost:</a:t>
                      </a:r>
                      <a:endParaRPr sz="1600">
                        <a:solidFill>
                          <a:schemeClr val="dk1"/>
                        </a:solidFill>
                        <a:latin typeface="Open Sans Light"/>
                        <a:ea typeface="Open Sans Light"/>
                        <a:cs typeface="Open Sans Light"/>
                        <a:sym typeface="Open Sans Light"/>
                      </a:endParaRPr>
                    </a:p>
                    <a:p>
                      <a:pPr indent="-330200" lvl="1" marL="914400" rtl="0" algn="l">
                        <a:lnSpc>
                          <a:spcPct val="115000"/>
                        </a:lnSpc>
                        <a:spcBef>
                          <a:spcPts val="0"/>
                        </a:spcBef>
                        <a:spcAft>
                          <a:spcPts val="0"/>
                        </a:spcAft>
                        <a:buClr>
                          <a:schemeClr val="dk1"/>
                        </a:buClr>
                        <a:buSzPts val="1600"/>
                        <a:buFont typeface="Open Sans Light"/>
                        <a:buChar char="○"/>
                      </a:pPr>
                      <a:r>
                        <a:rPr lang="en" sz="1600">
                          <a:solidFill>
                            <a:schemeClr val="dk1"/>
                          </a:solidFill>
                          <a:latin typeface="Open Sans Light"/>
                          <a:ea typeface="Open Sans Light"/>
                          <a:cs typeface="Open Sans Light"/>
                          <a:sym typeface="Open Sans Light"/>
                        </a:rPr>
                        <a:t>The additional $3,500 fee increases the project’s cost, which must be covered by the customer, potentially straining their budget.</a:t>
                      </a:r>
                      <a:endParaRPr sz="1600">
                        <a:solidFill>
                          <a:schemeClr val="dk1"/>
                        </a:solidFill>
                        <a:latin typeface="Open Sans Light"/>
                        <a:ea typeface="Open Sans Light"/>
                        <a:cs typeface="Open Sans Light"/>
                        <a:sym typeface="Open Sans Light"/>
                      </a:endParaRPr>
                    </a:p>
                    <a:p>
                      <a:pPr indent="-330200" lvl="0" marL="457200" rtl="0" algn="l">
                        <a:lnSpc>
                          <a:spcPct val="115000"/>
                        </a:lnSpc>
                        <a:spcBef>
                          <a:spcPts val="0"/>
                        </a:spcBef>
                        <a:spcAft>
                          <a:spcPts val="0"/>
                        </a:spcAft>
                        <a:buClr>
                          <a:schemeClr val="dk1"/>
                        </a:buClr>
                        <a:buSzPts val="1600"/>
                        <a:buFont typeface="Open Sans Light"/>
                        <a:buAutoNum type="arabicPeriod"/>
                      </a:pPr>
                      <a:r>
                        <a:rPr lang="en" sz="1600">
                          <a:solidFill>
                            <a:schemeClr val="dk1"/>
                          </a:solidFill>
                          <a:latin typeface="Open Sans Light"/>
                          <a:ea typeface="Open Sans Light"/>
                          <a:cs typeface="Open Sans Light"/>
                          <a:sym typeface="Open Sans Light"/>
                        </a:rPr>
                        <a:t>Schedule:</a:t>
                      </a:r>
                      <a:endParaRPr sz="1600">
                        <a:solidFill>
                          <a:schemeClr val="dk1"/>
                        </a:solidFill>
                        <a:latin typeface="Open Sans Light"/>
                        <a:ea typeface="Open Sans Light"/>
                        <a:cs typeface="Open Sans Light"/>
                        <a:sym typeface="Open Sans Light"/>
                      </a:endParaRPr>
                    </a:p>
                    <a:p>
                      <a:pPr indent="-330200" lvl="1" marL="914400" rtl="0" algn="l">
                        <a:lnSpc>
                          <a:spcPct val="115000"/>
                        </a:lnSpc>
                        <a:spcBef>
                          <a:spcPts val="0"/>
                        </a:spcBef>
                        <a:spcAft>
                          <a:spcPts val="0"/>
                        </a:spcAft>
                        <a:buClr>
                          <a:schemeClr val="dk1"/>
                        </a:buClr>
                        <a:buSzPts val="1600"/>
                        <a:buFont typeface="Open Sans Light"/>
                        <a:buChar char="○"/>
                      </a:pPr>
                      <a:r>
                        <a:rPr lang="en" sz="1600">
                          <a:solidFill>
                            <a:schemeClr val="dk1"/>
                          </a:solidFill>
                          <a:latin typeface="Open Sans Light"/>
                          <a:ea typeface="Open Sans Light"/>
                          <a:cs typeface="Open Sans Light"/>
                          <a:sym typeface="Open Sans Light"/>
                        </a:rPr>
                        <a:t>Extending the development time from two to four weeks impacts the overall project timeline, risking delays in project completion.</a:t>
                      </a:r>
                      <a:endParaRPr sz="1600">
                        <a:solidFill>
                          <a:schemeClr val="dk1"/>
                        </a:solidFill>
                        <a:latin typeface="Open Sans Light"/>
                        <a:ea typeface="Open Sans Light"/>
                        <a:cs typeface="Open Sans Light"/>
                        <a:sym typeface="Open Sans Light"/>
                      </a:endParaRPr>
                    </a:p>
                    <a:p>
                      <a:pPr indent="0" lvl="0" marL="0" rtl="0" algn="l">
                        <a:lnSpc>
                          <a:spcPct val="115000"/>
                        </a:lnSpc>
                        <a:spcBef>
                          <a:spcPts val="1200"/>
                        </a:spcBef>
                        <a:spcAft>
                          <a:spcPts val="0"/>
                        </a:spcAft>
                        <a:buNone/>
                      </a:pPr>
                      <a:r>
                        <a:t/>
                      </a:r>
                      <a:endParaRPr sz="1800">
                        <a:solidFill>
                          <a:schemeClr val="dk1"/>
                        </a:solidFill>
                        <a:latin typeface="Open Sans Light"/>
                        <a:ea typeface="Open Sans Light"/>
                        <a:cs typeface="Open Sans Light"/>
                        <a:sym typeface="Open Sans Light"/>
                      </a:endParaRPr>
                    </a:p>
                    <a:p>
                      <a:pPr indent="0" lvl="0" marL="0" rtl="0" algn="l">
                        <a:spcBef>
                          <a:spcPts val="1200"/>
                        </a:spcBef>
                        <a:spcAft>
                          <a:spcPts val="0"/>
                        </a:spcAft>
                        <a:buNone/>
                      </a:pPr>
                      <a:r>
                        <a:t/>
                      </a:r>
                      <a:endParaRPr i="1"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246650">
                <a:tc>
                  <a:txBody>
                    <a:bodyPr/>
                    <a:lstStyle/>
                    <a:p>
                      <a:pPr indent="0" lvl="0" marL="0" rtl="0" algn="l">
                        <a:lnSpc>
                          <a:spcPct val="115000"/>
                        </a:lnSpc>
                        <a:spcBef>
                          <a:spcPts val="0"/>
                        </a:spcBef>
                        <a:spcAft>
                          <a:spcPts val="0"/>
                        </a:spcAft>
                        <a:buNone/>
                      </a:pPr>
                      <a:r>
                        <a:rPr lang="en" sz="1800">
                          <a:solidFill>
                            <a:srgbClr val="525C65"/>
                          </a:solidFill>
                          <a:latin typeface="Open Sans Light"/>
                          <a:ea typeface="Open Sans Light"/>
                          <a:cs typeface="Open Sans Light"/>
                          <a:sym typeface="Open Sans Light"/>
                        </a:rPr>
                        <a:t>Selected risk response strategy:</a:t>
                      </a:r>
                      <a:endParaRPr sz="1800">
                        <a:solidFill>
                          <a:srgbClr val="525C65"/>
                        </a:solidFill>
                        <a:latin typeface="Open Sans Light"/>
                        <a:ea typeface="Open Sans Light"/>
                        <a:cs typeface="Open Sans Light"/>
                        <a:sym typeface="Open Sans Light"/>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0"/>
                        </a:spcAft>
                        <a:buClr>
                          <a:schemeClr val="dk1"/>
                        </a:buClr>
                        <a:buSzPts val="1100"/>
                        <a:buFont typeface="Arial"/>
                        <a:buNone/>
                      </a:pPr>
                      <a:r>
                        <a:rPr lang="en" sz="1600">
                          <a:solidFill>
                            <a:schemeClr val="dk1"/>
                          </a:solidFill>
                          <a:latin typeface="Open Sans Light"/>
                          <a:ea typeface="Open Sans Light"/>
                          <a:cs typeface="Open Sans Light"/>
                          <a:sym typeface="Open Sans Light"/>
                        </a:rPr>
                        <a:t>E</a:t>
                      </a:r>
                      <a:r>
                        <a:rPr lang="en" sz="1600">
                          <a:solidFill>
                            <a:schemeClr val="dk1"/>
                          </a:solidFill>
                          <a:latin typeface="Open Sans Light"/>
                          <a:ea typeface="Open Sans Light"/>
                          <a:cs typeface="Open Sans Light"/>
                          <a:sym typeface="Open Sans Light"/>
                        </a:rPr>
                        <a:t>scalate</a:t>
                      </a:r>
                      <a:endParaRPr i="1" sz="1600">
                        <a:solidFill>
                          <a:schemeClr val="dk1"/>
                        </a:solidFill>
                        <a:latin typeface="Open Sans Light"/>
                        <a:ea typeface="Open Sans Light"/>
                        <a:cs typeface="Open Sans Light"/>
                        <a:sym typeface="Open Sans Light"/>
                      </a:endParaRPr>
                    </a:p>
                    <a:p>
                      <a:pPr indent="0" lvl="0" marL="0" rtl="0" algn="l">
                        <a:lnSpc>
                          <a:spcPct val="115000"/>
                        </a:lnSpc>
                        <a:spcBef>
                          <a:spcPts val="1200"/>
                        </a:spcBef>
                        <a:spcAft>
                          <a:spcPts val="0"/>
                        </a:spcAft>
                        <a:buClr>
                          <a:schemeClr val="dk1"/>
                        </a:buClr>
                        <a:buSzPts val="1100"/>
                        <a:buFont typeface="Arial"/>
                        <a:buNone/>
                      </a:pPr>
                      <a:r>
                        <a:t/>
                      </a:r>
                      <a:endParaRPr i="1"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26650">
                <a:tc gridSpan="2">
                  <a:txBody>
                    <a:bodyPr/>
                    <a:lstStyle/>
                    <a:p>
                      <a:pPr indent="0" lvl="0" marL="0" rtl="0" algn="l">
                        <a:spcBef>
                          <a:spcPts val="0"/>
                        </a:spcBef>
                        <a:spcAft>
                          <a:spcPts val="0"/>
                        </a:spcAft>
                        <a:buNone/>
                      </a:pPr>
                      <a:r>
                        <a:rPr lang="en" sz="1800">
                          <a:solidFill>
                            <a:srgbClr val="525C65"/>
                          </a:solidFill>
                          <a:latin typeface="Open Sans Light"/>
                          <a:ea typeface="Open Sans Light"/>
                          <a:cs typeface="Open Sans Light"/>
                          <a:sym typeface="Open Sans Light"/>
                        </a:rPr>
                        <a:t>Explain below how you would apply the strategy.</a:t>
                      </a:r>
                      <a:endParaRPr i="1" sz="1800">
                        <a:solidFill>
                          <a:srgbClr val="525C65"/>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1193525">
                <a:tc gridSpan="2">
                  <a:txBody>
                    <a:bodyPr/>
                    <a:lstStyle/>
                    <a:p>
                      <a:pPr indent="-311150" lvl="0" marL="457200" rtl="0" algn="l">
                        <a:lnSpc>
                          <a:spcPct val="115000"/>
                        </a:lnSpc>
                        <a:spcBef>
                          <a:spcPts val="1200"/>
                        </a:spcBef>
                        <a:spcAft>
                          <a:spcPts val="0"/>
                        </a:spcAft>
                        <a:buClr>
                          <a:schemeClr val="dk1"/>
                        </a:buClr>
                        <a:buSzPts val="1300"/>
                        <a:buFont typeface="Open Sans Light"/>
                        <a:buAutoNum type="arabicPeriod"/>
                      </a:pPr>
                      <a:r>
                        <a:rPr lang="en" sz="1300">
                          <a:solidFill>
                            <a:schemeClr val="dk1"/>
                          </a:solidFill>
                          <a:latin typeface="Open Sans Light"/>
                          <a:ea typeface="Open Sans Light"/>
                          <a:cs typeface="Open Sans Light"/>
                          <a:sym typeface="Open Sans Light"/>
                        </a:rPr>
                        <a:t>Escalate Issue:</a:t>
                      </a:r>
                      <a:endParaRPr sz="1300">
                        <a:solidFill>
                          <a:schemeClr val="dk1"/>
                        </a:solidFill>
                        <a:latin typeface="Open Sans Light"/>
                        <a:ea typeface="Open Sans Light"/>
                        <a:cs typeface="Open Sans Light"/>
                        <a:sym typeface="Open Sans Light"/>
                      </a:endParaRPr>
                    </a:p>
                    <a:p>
                      <a:pPr indent="-311150" lvl="1" marL="914400" rtl="0" algn="l">
                        <a:lnSpc>
                          <a:spcPct val="115000"/>
                        </a:lnSpc>
                        <a:spcBef>
                          <a:spcPts val="0"/>
                        </a:spcBef>
                        <a:spcAft>
                          <a:spcPts val="0"/>
                        </a:spcAft>
                        <a:buClr>
                          <a:schemeClr val="dk1"/>
                        </a:buClr>
                        <a:buSzPts val="1300"/>
                        <a:buAutoNum type="alphaLcPeriod"/>
                      </a:pPr>
                      <a:r>
                        <a:rPr lang="en" sz="1300">
                          <a:solidFill>
                            <a:schemeClr val="dk1"/>
                          </a:solidFill>
                          <a:latin typeface="Open Sans Light"/>
                          <a:ea typeface="Open Sans Light"/>
                          <a:cs typeface="Open Sans Light"/>
                          <a:sym typeface="Open Sans Light"/>
                        </a:rPr>
                        <a:t>Action: Discuss with Lou for additional funding.</a:t>
                      </a:r>
                      <a:endParaRPr sz="1300">
                        <a:solidFill>
                          <a:schemeClr val="dk1"/>
                        </a:solidFill>
                        <a:latin typeface="Open Sans Light"/>
                        <a:ea typeface="Open Sans Light"/>
                        <a:cs typeface="Open Sans Light"/>
                        <a:sym typeface="Open Sans Light"/>
                      </a:endParaRPr>
                    </a:p>
                    <a:p>
                      <a:pPr indent="-311150" lvl="1" marL="914400" rtl="0" algn="l">
                        <a:lnSpc>
                          <a:spcPct val="115000"/>
                        </a:lnSpc>
                        <a:spcBef>
                          <a:spcPts val="0"/>
                        </a:spcBef>
                        <a:spcAft>
                          <a:spcPts val="0"/>
                        </a:spcAft>
                        <a:buClr>
                          <a:schemeClr val="dk1"/>
                        </a:buClr>
                        <a:buSzPts val="1300"/>
                        <a:buAutoNum type="alphaLcPeriod"/>
                      </a:pPr>
                      <a:r>
                        <a:rPr lang="en" sz="1300">
                          <a:solidFill>
                            <a:schemeClr val="dk1"/>
                          </a:solidFill>
                          <a:latin typeface="Open Sans Light"/>
                          <a:ea typeface="Open Sans Light"/>
                          <a:cs typeface="Open Sans Light"/>
                          <a:sym typeface="Open Sans Light"/>
                        </a:rPr>
                        <a:t>Impact: Facilitates budget adjustments or negotiations with the customer.</a:t>
                      </a:r>
                      <a:endParaRPr sz="1300">
                        <a:solidFill>
                          <a:schemeClr val="dk1"/>
                        </a:solidFill>
                        <a:latin typeface="Open Sans Light"/>
                        <a:ea typeface="Open Sans Light"/>
                        <a:cs typeface="Open Sans Light"/>
                        <a:sym typeface="Open Sans Light"/>
                      </a:endParaRPr>
                    </a:p>
                    <a:p>
                      <a:pPr indent="-311150" lvl="0" marL="457200" rtl="0" algn="l">
                        <a:lnSpc>
                          <a:spcPct val="115000"/>
                        </a:lnSpc>
                        <a:spcBef>
                          <a:spcPts val="0"/>
                        </a:spcBef>
                        <a:spcAft>
                          <a:spcPts val="0"/>
                        </a:spcAft>
                        <a:buClr>
                          <a:schemeClr val="dk1"/>
                        </a:buClr>
                        <a:buSzPts val="1300"/>
                        <a:buFont typeface="Open Sans Light"/>
                        <a:buAutoNum type="arabicPeriod"/>
                      </a:pPr>
                      <a:r>
                        <a:rPr lang="en" sz="1300">
                          <a:solidFill>
                            <a:schemeClr val="dk1"/>
                          </a:solidFill>
                          <a:latin typeface="Open Sans Light"/>
                          <a:ea typeface="Open Sans Light"/>
                          <a:cs typeface="Open Sans Light"/>
                          <a:sym typeface="Open Sans Light"/>
                        </a:rPr>
                        <a:t>Communicate with Customer:</a:t>
                      </a:r>
                      <a:endParaRPr sz="1300">
                        <a:solidFill>
                          <a:schemeClr val="dk1"/>
                        </a:solidFill>
                        <a:latin typeface="Open Sans Light"/>
                        <a:ea typeface="Open Sans Light"/>
                        <a:cs typeface="Open Sans Light"/>
                        <a:sym typeface="Open Sans Light"/>
                      </a:endParaRPr>
                    </a:p>
                    <a:p>
                      <a:pPr indent="-311150" lvl="1" marL="914400" rtl="0" algn="l">
                        <a:lnSpc>
                          <a:spcPct val="115000"/>
                        </a:lnSpc>
                        <a:spcBef>
                          <a:spcPts val="0"/>
                        </a:spcBef>
                        <a:spcAft>
                          <a:spcPts val="0"/>
                        </a:spcAft>
                        <a:buClr>
                          <a:schemeClr val="dk1"/>
                        </a:buClr>
                        <a:buSzPts val="1300"/>
                        <a:buAutoNum type="alphaLcPeriod"/>
                      </a:pPr>
                      <a:r>
                        <a:rPr lang="en" sz="1300">
                          <a:solidFill>
                            <a:schemeClr val="dk1"/>
                          </a:solidFill>
                          <a:latin typeface="Open Sans Light"/>
                          <a:ea typeface="Open Sans Light"/>
                          <a:cs typeface="Open Sans Light"/>
                          <a:sym typeface="Open Sans Light"/>
                        </a:rPr>
                        <a:t>Action: Explain increased complexity and costs to the Stefano family.</a:t>
                      </a:r>
                      <a:endParaRPr sz="1300">
                        <a:solidFill>
                          <a:schemeClr val="dk1"/>
                        </a:solidFill>
                        <a:latin typeface="Open Sans Light"/>
                        <a:ea typeface="Open Sans Light"/>
                        <a:cs typeface="Open Sans Light"/>
                        <a:sym typeface="Open Sans Light"/>
                      </a:endParaRPr>
                    </a:p>
                    <a:p>
                      <a:pPr indent="-311150" lvl="1" marL="914400" rtl="0" algn="l">
                        <a:lnSpc>
                          <a:spcPct val="115000"/>
                        </a:lnSpc>
                        <a:spcBef>
                          <a:spcPts val="0"/>
                        </a:spcBef>
                        <a:spcAft>
                          <a:spcPts val="0"/>
                        </a:spcAft>
                        <a:buClr>
                          <a:schemeClr val="dk1"/>
                        </a:buClr>
                        <a:buSzPts val="1300"/>
                        <a:buAutoNum type="alphaLcPeriod"/>
                      </a:pPr>
                      <a:r>
                        <a:rPr lang="en" sz="1300">
                          <a:solidFill>
                            <a:schemeClr val="dk1"/>
                          </a:solidFill>
                          <a:latin typeface="Open Sans Light"/>
                          <a:ea typeface="Open Sans Light"/>
                          <a:cs typeface="Open Sans Light"/>
                          <a:sym typeface="Open Sans Light"/>
                        </a:rPr>
                        <a:t>Impact: Ensures transparency and understanding, maintaining trust.</a:t>
                      </a:r>
                      <a:endParaRPr sz="1300">
                        <a:solidFill>
                          <a:schemeClr val="dk1"/>
                        </a:solidFill>
                        <a:latin typeface="Open Sans Light"/>
                        <a:ea typeface="Open Sans Light"/>
                        <a:cs typeface="Open Sans Light"/>
                        <a:sym typeface="Open Sans Light"/>
                      </a:endParaRPr>
                    </a:p>
                    <a:p>
                      <a:pPr indent="-311150" lvl="0" marL="457200" rtl="0" algn="l">
                        <a:lnSpc>
                          <a:spcPct val="115000"/>
                        </a:lnSpc>
                        <a:spcBef>
                          <a:spcPts val="0"/>
                        </a:spcBef>
                        <a:spcAft>
                          <a:spcPts val="0"/>
                        </a:spcAft>
                        <a:buClr>
                          <a:schemeClr val="dk1"/>
                        </a:buClr>
                        <a:buSzPts val="1300"/>
                        <a:buFont typeface="Open Sans Light"/>
                        <a:buAutoNum type="arabicPeriod"/>
                      </a:pPr>
                      <a:r>
                        <a:rPr lang="en" sz="1300">
                          <a:solidFill>
                            <a:schemeClr val="dk1"/>
                          </a:solidFill>
                          <a:latin typeface="Open Sans Light"/>
                          <a:ea typeface="Open Sans Light"/>
                          <a:cs typeface="Open Sans Light"/>
                          <a:sym typeface="Open Sans Light"/>
                        </a:rPr>
                        <a:t>Revise Financial Plans:</a:t>
                      </a:r>
                      <a:endParaRPr sz="1300">
                        <a:solidFill>
                          <a:schemeClr val="dk1"/>
                        </a:solidFill>
                        <a:latin typeface="Open Sans Light"/>
                        <a:ea typeface="Open Sans Light"/>
                        <a:cs typeface="Open Sans Light"/>
                        <a:sym typeface="Open Sans Light"/>
                      </a:endParaRPr>
                    </a:p>
                    <a:p>
                      <a:pPr indent="-311150" lvl="1" marL="914400" rtl="0" algn="l">
                        <a:lnSpc>
                          <a:spcPct val="115000"/>
                        </a:lnSpc>
                        <a:spcBef>
                          <a:spcPts val="0"/>
                        </a:spcBef>
                        <a:spcAft>
                          <a:spcPts val="0"/>
                        </a:spcAft>
                        <a:buClr>
                          <a:schemeClr val="dk1"/>
                        </a:buClr>
                        <a:buSzPts val="1300"/>
                        <a:buAutoNum type="alphaLcPeriod"/>
                      </a:pPr>
                      <a:r>
                        <a:rPr lang="en" sz="1300">
                          <a:solidFill>
                            <a:schemeClr val="dk1"/>
                          </a:solidFill>
                          <a:latin typeface="Open Sans Light"/>
                          <a:ea typeface="Open Sans Light"/>
                          <a:cs typeface="Open Sans Light"/>
                          <a:sym typeface="Open Sans Light"/>
                        </a:rPr>
                        <a:t>Action: Adjust the project budget and timeline with finance team.</a:t>
                      </a:r>
                      <a:endParaRPr sz="1300">
                        <a:solidFill>
                          <a:schemeClr val="dk1"/>
                        </a:solidFill>
                        <a:latin typeface="Open Sans Light"/>
                        <a:ea typeface="Open Sans Light"/>
                        <a:cs typeface="Open Sans Light"/>
                        <a:sym typeface="Open Sans Light"/>
                      </a:endParaRPr>
                    </a:p>
                    <a:p>
                      <a:pPr indent="-311150" lvl="1" marL="914400" rtl="0" algn="l">
                        <a:lnSpc>
                          <a:spcPct val="115000"/>
                        </a:lnSpc>
                        <a:spcBef>
                          <a:spcPts val="0"/>
                        </a:spcBef>
                        <a:spcAft>
                          <a:spcPts val="0"/>
                        </a:spcAft>
                        <a:buClr>
                          <a:schemeClr val="dk1"/>
                        </a:buClr>
                        <a:buSzPts val="1300"/>
                        <a:buAutoNum type="alphaLcPeriod"/>
                      </a:pPr>
                      <a:r>
                        <a:rPr lang="en" sz="1300">
                          <a:solidFill>
                            <a:schemeClr val="dk1"/>
                          </a:solidFill>
                          <a:latin typeface="Open Sans Light"/>
                          <a:ea typeface="Open Sans Light"/>
                          <a:cs typeface="Open Sans Light"/>
                          <a:sym typeface="Open Sans Light"/>
                        </a:rPr>
                        <a:t>Impact: Justifies the additional expense and supports successful project completion.</a:t>
                      </a:r>
                      <a:endParaRPr i="1" sz="2000">
                        <a:solidFill>
                          <a:schemeClr val="dk1"/>
                        </a:solidFill>
                        <a:latin typeface="Open Sans Light"/>
                        <a:ea typeface="Open Sans Light"/>
                        <a:cs typeface="Open Sans Light"/>
                        <a:sym typeface="Open Sans Ligh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264900" y="2160200"/>
            <a:ext cx="7242600" cy="25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Five:</a:t>
            </a:r>
            <a:endParaRPr/>
          </a:p>
          <a:p>
            <a:pPr indent="0" lvl="0" marL="0" rtl="0" algn="l">
              <a:spcBef>
                <a:spcPts val="0"/>
              </a:spcBef>
              <a:spcAft>
                <a:spcPts val="0"/>
              </a:spcAft>
              <a:buNone/>
            </a:pPr>
            <a:r>
              <a:rPr lang="en"/>
              <a:t>Knowledge Documentation</a:t>
            </a:r>
            <a:endParaRPr/>
          </a:p>
        </p:txBody>
      </p:sp>
      <p:sp>
        <p:nvSpPr>
          <p:cNvPr id="246" name="Google Shape;246;p40"/>
          <p:cNvSpPr txBox="1"/>
          <p:nvPr>
            <p:ph idx="4294967295"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Digital Project Management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Knowledge Documentation</a:t>
            </a:r>
            <a:endParaRPr/>
          </a:p>
        </p:txBody>
      </p:sp>
      <p:sp>
        <p:nvSpPr>
          <p:cNvPr id="252" name="Google Shape;252;p41"/>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p>
            <a:pPr indent="0" lvl="0" marL="0" rtl="0" algn="l">
              <a:spcBef>
                <a:spcPts val="1000"/>
              </a:spcBef>
              <a:spcAft>
                <a:spcPts val="1000"/>
              </a:spcAft>
              <a:buClr>
                <a:schemeClr val="dk1"/>
              </a:buClr>
              <a:buSzPts val="1100"/>
              <a:buFont typeface="Arial"/>
              <a:buNone/>
            </a:pPr>
            <a:r>
              <a:rPr lang="en"/>
              <a:t>Throughout the project and before its closure, you asked the team to create documentation for the company Yosemite and the customer. The documentation list is partially filled out; </a:t>
            </a:r>
            <a:r>
              <a:rPr b="1" lang="en">
                <a:latin typeface="Open Sans"/>
                <a:ea typeface="Open Sans"/>
                <a:cs typeface="Open Sans"/>
                <a:sym typeface="Open Sans"/>
              </a:rPr>
              <a:t>your task is to fill in the missing information.</a:t>
            </a:r>
            <a:r>
              <a:rPr lang="en"/>
              <a:t> You can also add more documentation tasks to the list, as there are many more things that can be written down. To have a complete project plan, consider adding these tasks to your Gantt chart/Trello board.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Knowledge Documentation</a:t>
            </a:r>
            <a:endParaRPr/>
          </a:p>
        </p:txBody>
      </p:sp>
      <p:graphicFrame>
        <p:nvGraphicFramePr>
          <p:cNvPr id="258" name="Google Shape;258;p42"/>
          <p:cNvGraphicFramePr/>
          <p:nvPr/>
        </p:nvGraphicFramePr>
        <p:xfrm>
          <a:off x="264900" y="1896200"/>
          <a:ext cx="3000000" cy="3000000"/>
        </p:xfrm>
        <a:graphic>
          <a:graphicData uri="http://schemas.openxmlformats.org/drawingml/2006/table">
            <a:tbl>
              <a:tblPr>
                <a:noFill/>
                <a:tableStyleId>{9611043C-982A-4926-A770-D7B6C0B871D9}</a:tableStyleId>
              </a:tblPr>
              <a:tblGrid>
                <a:gridCol w="1810650"/>
                <a:gridCol w="987100"/>
                <a:gridCol w="1786425"/>
                <a:gridCol w="2658425"/>
              </a:tblGrid>
              <a:tr h="979500">
                <a:tc>
                  <a:txBody>
                    <a:bodyPr/>
                    <a:lstStyle/>
                    <a:p>
                      <a:pPr indent="0" lvl="0" marL="0" rtl="0" algn="ctr">
                        <a:spcBef>
                          <a:spcPts val="0"/>
                        </a:spcBef>
                        <a:spcAft>
                          <a:spcPts val="0"/>
                        </a:spcAft>
                        <a:buNone/>
                      </a:pPr>
                      <a:r>
                        <a:rPr lang="en" sz="1200">
                          <a:solidFill>
                            <a:schemeClr val="lt1"/>
                          </a:solidFill>
                          <a:latin typeface="Open Sans"/>
                          <a:ea typeface="Open Sans"/>
                          <a:cs typeface="Open Sans"/>
                          <a:sym typeface="Open Sans"/>
                        </a:rPr>
                        <a:t>Task</a:t>
                      </a:r>
                      <a:endParaRPr sz="1200">
                        <a:solidFill>
                          <a:schemeClr val="lt1"/>
                        </a:solidFill>
                        <a:latin typeface="Open Sans"/>
                        <a:ea typeface="Open Sans"/>
                        <a:cs typeface="Open Sans"/>
                        <a:sym typeface="Open Sans"/>
                      </a:endParaRPr>
                    </a:p>
                  </a:txBody>
                  <a:tcPr marT="91425" marB="91425" marR="91425" marL="91425" anchor="ctr">
                    <a:solidFill>
                      <a:srgbClr val="02B3E4"/>
                    </a:solidFill>
                  </a:tcPr>
                </a:tc>
                <a:tc>
                  <a:txBody>
                    <a:bodyPr/>
                    <a:lstStyle/>
                    <a:p>
                      <a:pPr indent="0" lvl="0" marL="0" rtl="0" algn="ctr">
                        <a:spcBef>
                          <a:spcPts val="0"/>
                        </a:spcBef>
                        <a:spcAft>
                          <a:spcPts val="0"/>
                        </a:spcAft>
                        <a:buNone/>
                      </a:pPr>
                      <a:r>
                        <a:rPr lang="en" sz="1200">
                          <a:solidFill>
                            <a:schemeClr val="lt1"/>
                          </a:solidFill>
                          <a:latin typeface="Open Sans"/>
                          <a:ea typeface="Open Sans"/>
                          <a:cs typeface="Open Sans"/>
                          <a:sym typeface="Open Sans"/>
                        </a:rPr>
                        <a:t>Assignee</a:t>
                      </a:r>
                      <a:endParaRPr sz="1200">
                        <a:solidFill>
                          <a:schemeClr val="lt1"/>
                        </a:solidFill>
                        <a:latin typeface="Open Sans"/>
                        <a:ea typeface="Open Sans"/>
                        <a:cs typeface="Open Sans"/>
                        <a:sym typeface="Open Sans"/>
                      </a:endParaRPr>
                    </a:p>
                  </a:txBody>
                  <a:tcPr marT="91425" marB="91425" marR="91425" marL="91425" anchor="ctr">
                    <a:solidFill>
                      <a:srgbClr val="02B3E4"/>
                    </a:solidFill>
                  </a:tcPr>
                </a:tc>
                <a:tc>
                  <a:txBody>
                    <a:bodyPr/>
                    <a:lstStyle/>
                    <a:p>
                      <a:pPr indent="0" lvl="0" marL="0" rtl="0" algn="ctr">
                        <a:spcBef>
                          <a:spcPts val="0"/>
                        </a:spcBef>
                        <a:spcAft>
                          <a:spcPts val="0"/>
                        </a:spcAft>
                        <a:buNone/>
                      </a:pPr>
                      <a:r>
                        <a:rPr lang="en" sz="1200">
                          <a:solidFill>
                            <a:schemeClr val="lt1"/>
                          </a:solidFill>
                          <a:latin typeface="Open Sans"/>
                          <a:ea typeface="Open Sans"/>
                          <a:cs typeface="Open Sans"/>
                          <a:sym typeface="Open Sans"/>
                        </a:rPr>
                        <a:t>Place in Timeline</a:t>
                      </a:r>
                      <a:endParaRPr sz="1200">
                        <a:solidFill>
                          <a:schemeClr val="lt1"/>
                        </a:solidFill>
                        <a:latin typeface="Open Sans"/>
                        <a:ea typeface="Open Sans"/>
                        <a:cs typeface="Open Sans"/>
                        <a:sym typeface="Open Sans"/>
                      </a:endParaRPr>
                    </a:p>
                  </a:txBody>
                  <a:tcPr marT="91425" marB="91425" marR="91425" marL="91425" anchor="ctr">
                    <a:solidFill>
                      <a:srgbClr val="02B3E4"/>
                    </a:solidFill>
                  </a:tcPr>
                </a:tc>
                <a:tc>
                  <a:txBody>
                    <a:bodyPr/>
                    <a:lstStyle/>
                    <a:p>
                      <a:pPr indent="0" lvl="0" marL="0" rtl="0" algn="ctr">
                        <a:spcBef>
                          <a:spcPts val="0"/>
                        </a:spcBef>
                        <a:spcAft>
                          <a:spcPts val="0"/>
                        </a:spcAft>
                        <a:buNone/>
                      </a:pPr>
                      <a:r>
                        <a:rPr lang="en" sz="1200">
                          <a:solidFill>
                            <a:schemeClr val="lt1"/>
                          </a:solidFill>
                          <a:latin typeface="Open Sans"/>
                          <a:ea typeface="Open Sans"/>
                          <a:cs typeface="Open Sans"/>
                          <a:sym typeface="Open Sans"/>
                        </a:rPr>
                        <a:t>Reason for Documenting This Task</a:t>
                      </a:r>
                      <a:endParaRPr sz="1200">
                        <a:solidFill>
                          <a:schemeClr val="lt1"/>
                        </a:solidFill>
                        <a:latin typeface="Open Sans"/>
                        <a:ea typeface="Open Sans"/>
                        <a:cs typeface="Open Sans"/>
                        <a:sym typeface="Open Sans"/>
                      </a:endParaRPr>
                    </a:p>
                  </a:txBody>
                  <a:tcPr marT="91425" marB="91425" marR="91425" marL="91425" anchor="ctr">
                    <a:solidFill>
                      <a:srgbClr val="02B3E4"/>
                    </a:solidFill>
                  </a:tcPr>
                </a:tc>
              </a:tr>
              <a:tr h="1762925">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Storefront Technical Documentation</a:t>
                      </a:r>
                      <a:endParaRPr sz="1200">
                        <a:solidFill>
                          <a:schemeClr val="dk1"/>
                        </a:solidFill>
                        <a:latin typeface="Open Sans"/>
                        <a:ea typeface="Open Sans"/>
                        <a:cs typeface="Open Sans"/>
                        <a:sym typeface="Open Sans"/>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Aliyah</a:t>
                      </a:r>
                      <a:endParaRPr sz="1200">
                        <a:solidFill>
                          <a:schemeClr val="dk1"/>
                        </a:solidFill>
                        <a:latin typeface="Open Sans"/>
                        <a:ea typeface="Open Sans"/>
                        <a:cs typeface="Open Sans"/>
                        <a:sym typeface="Open Sans"/>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After finishing Build Storefront task</a:t>
                      </a:r>
                      <a:endParaRPr sz="1200">
                        <a:solidFill>
                          <a:schemeClr val="dk1"/>
                        </a:solidFill>
                        <a:latin typeface="Open Sans"/>
                        <a:ea typeface="Open Sans"/>
                        <a:cs typeface="Open Sans"/>
                        <a:sym typeface="Open Sans"/>
                      </a:endParaRPr>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latin typeface="Helvetica Neue"/>
                          <a:ea typeface="Helvetica Neue"/>
                          <a:cs typeface="Helvetica Neue"/>
                          <a:sym typeface="Helvetica Neue"/>
                        </a:rPr>
                        <a:t>To provide technical details and instructions for the storefront setup.</a:t>
                      </a:r>
                      <a:endParaRPr sz="1200">
                        <a:solidFill>
                          <a:schemeClr val="dk1"/>
                        </a:solidFill>
                        <a:latin typeface="Open Sans"/>
                        <a:ea typeface="Open Sans"/>
                        <a:cs typeface="Open Sans"/>
                        <a:sym typeface="Open Sans"/>
                      </a:endParaRPr>
                    </a:p>
                  </a:txBody>
                  <a:tcPr marT="91425" marB="91425" marR="91425" marL="91425" anchor="ctr"/>
                </a:tc>
              </a:tr>
              <a:tr h="1947625">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Platform user’s manual</a:t>
                      </a:r>
                      <a:endParaRPr sz="1200">
                        <a:solidFill>
                          <a:schemeClr val="dk1"/>
                        </a:solidFill>
                        <a:latin typeface="Open Sans"/>
                        <a:ea typeface="Open Sans"/>
                        <a:cs typeface="Open Sans"/>
                        <a:sym typeface="Open Sans"/>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Aliyah</a:t>
                      </a:r>
                      <a:endParaRPr sz="1200">
                        <a:solidFill>
                          <a:schemeClr val="dk1"/>
                        </a:solidFill>
                        <a:latin typeface="Open Sans"/>
                        <a:ea typeface="Open Sans"/>
                        <a:cs typeface="Open Sans"/>
                        <a:sym typeface="Open Sans"/>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Before the training the Stefanos</a:t>
                      </a:r>
                      <a:endParaRPr sz="1200">
                        <a:solidFill>
                          <a:schemeClr val="dk1"/>
                        </a:solidFill>
                        <a:latin typeface="Open Sans"/>
                        <a:ea typeface="Open Sans"/>
                        <a:cs typeface="Open Sans"/>
                        <a:sym typeface="Open Sans"/>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A documentation that can be given to Stefanos as a manual</a:t>
                      </a:r>
                      <a:endParaRPr sz="1200">
                        <a:solidFill>
                          <a:schemeClr val="dk1"/>
                        </a:solidFill>
                        <a:latin typeface="Open Sans"/>
                        <a:ea typeface="Open Sans"/>
                        <a:cs typeface="Open Sans"/>
                        <a:sym typeface="Open Sans"/>
                      </a:endParaRPr>
                    </a:p>
                  </a:txBody>
                  <a:tcPr marT="91425" marB="91425" marR="91425" marL="91425" anchor="ctr"/>
                </a:tc>
              </a:tr>
              <a:tr h="1626625">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Recommendation Engine Documentation</a:t>
                      </a:r>
                      <a:endParaRPr sz="1200">
                        <a:solidFill>
                          <a:schemeClr val="dk1"/>
                        </a:solidFill>
                        <a:latin typeface="Open Sans"/>
                        <a:ea typeface="Open Sans"/>
                        <a:cs typeface="Open Sans"/>
                        <a:sym typeface="Open Sans"/>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 sz="1200">
                          <a:solidFill>
                            <a:schemeClr val="dk1"/>
                          </a:solidFill>
                          <a:latin typeface="Open Sans"/>
                          <a:ea typeface="Open Sans"/>
                          <a:cs typeface="Open Sans"/>
                          <a:sym typeface="Open Sans"/>
                        </a:rPr>
                        <a:t>Aliyah</a:t>
                      </a:r>
                      <a:endParaRPr sz="1200">
                        <a:solidFill>
                          <a:schemeClr val="dk1"/>
                        </a:solidFill>
                        <a:latin typeface="Open Sans"/>
                        <a:ea typeface="Open Sans"/>
                        <a:cs typeface="Open Sans"/>
                        <a:sym typeface="Open Sans"/>
                      </a:endParaRPr>
                    </a:p>
                  </a:txBody>
                  <a:tcPr marT="91425" marB="91425" marR="91425" marL="91425" anchor="ctr"/>
                </a:tc>
                <a:tc>
                  <a:txBody>
                    <a:bodyPr/>
                    <a:lstStyle/>
                    <a:p>
                      <a:pPr indent="0" lvl="0" marL="0" rtl="0" algn="ctr">
                        <a:lnSpc>
                          <a:spcPct val="115000"/>
                        </a:lnSpc>
                        <a:spcBef>
                          <a:spcPts val="0"/>
                        </a:spcBef>
                        <a:spcAft>
                          <a:spcPts val="0"/>
                        </a:spcAft>
                        <a:buClr>
                          <a:schemeClr val="dk1"/>
                        </a:buClr>
                        <a:buSzPts val="1100"/>
                        <a:buFont typeface="Arial"/>
                        <a:buNone/>
                      </a:pPr>
                      <a:r>
                        <a:rPr lang="en" sz="1000">
                          <a:solidFill>
                            <a:schemeClr val="dk1"/>
                          </a:solidFill>
                          <a:latin typeface="Helvetica Neue"/>
                          <a:ea typeface="Helvetica Neue"/>
                          <a:cs typeface="Helvetica Neue"/>
                          <a:sym typeface="Helvetica Neue"/>
                        </a:rPr>
                        <a:t>After implementation of recommendation engine</a:t>
                      </a:r>
                      <a:endParaRPr sz="1000">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t/>
                      </a:r>
                      <a:endParaRPr sz="1200">
                        <a:solidFill>
                          <a:schemeClr val="dk1"/>
                        </a:solidFill>
                        <a:latin typeface="Open Sans"/>
                        <a:ea typeface="Open Sans"/>
                        <a:cs typeface="Open Sans"/>
                        <a:sym typeface="Open Sans"/>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A comprehensive guide for the  end-users and maintenance teams</a:t>
                      </a:r>
                      <a:endParaRPr sz="1200">
                        <a:solidFill>
                          <a:schemeClr val="dk1"/>
                        </a:solidFill>
                        <a:latin typeface="Open Sans"/>
                        <a:ea typeface="Open Sans"/>
                        <a:cs typeface="Open Sans"/>
                        <a:sym typeface="Open Sans"/>
                      </a:endParaRPr>
                    </a:p>
                  </a:txBody>
                  <a:tcPr marT="91425" marB="91425" marR="91425" marL="91425" anchor="ctr"/>
                </a:tc>
              </a:tr>
              <a:tr h="1615100">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Lesson Learned Document</a:t>
                      </a:r>
                      <a:endParaRPr sz="1200">
                        <a:solidFill>
                          <a:schemeClr val="dk1"/>
                        </a:solidFill>
                        <a:latin typeface="Open Sans"/>
                        <a:ea typeface="Open Sans"/>
                        <a:cs typeface="Open Sans"/>
                        <a:sym typeface="Open Sans"/>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Project Manager</a:t>
                      </a:r>
                      <a:endParaRPr sz="1200">
                        <a:solidFill>
                          <a:schemeClr val="dk1"/>
                        </a:solidFill>
                        <a:latin typeface="Open Sans"/>
                        <a:ea typeface="Open Sans"/>
                        <a:cs typeface="Open Sans"/>
                        <a:sym typeface="Open Sans"/>
                      </a:endParaRPr>
                    </a:p>
                  </a:txBody>
                  <a:tcPr marT="91425" marB="91425" marR="91425" marL="91425" anchor="ctr"/>
                </a:tc>
                <a:tc>
                  <a:txBody>
                    <a:bodyPr/>
                    <a:lstStyle/>
                    <a:p>
                      <a:pPr indent="0" lvl="0" marL="0" rtl="0" algn="ctr">
                        <a:spcBef>
                          <a:spcPts val="0"/>
                        </a:spcBef>
                        <a:spcAft>
                          <a:spcPts val="0"/>
                        </a:spcAft>
                        <a:buNone/>
                      </a:pPr>
                      <a:r>
                        <a:rPr lang="en" sz="1200">
                          <a:solidFill>
                            <a:schemeClr val="dk1"/>
                          </a:solidFill>
                          <a:latin typeface="Open Sans"/>
                          <a:ea typeface="Open Sans"/>
                          <a:cs typeface="Open Sans"/>
                          <a:sym typeface="Open Sans"/>
                        </a:rPr>
                        <a:t>After the project is finished</a:t>
                      </a:r>
                      <a:endParaRPr sz="1200">
                        <a:solidFill>
                          <a:schemeClr val="dk1"/>
                        </a:solidFill>
                        <a:latin typeface="Open Sans"/>
                        <a:ea typeface="Open Sans"/>
                        <a:cs typeface="Open Sans"/>
                        <a:sym typeface="Open Sans"/>
                      </a:endParaRPr>
                    </a:p>
                  </a:txBody>
                  <a:tcPr marT="91425" marB="91425" marR="91425" marL="91425" anchor="ctr"/>
                </a:tc>
                <a:tc>
                  <a:txBody>
                    <a:bodyPr/>
                    <a:lstStyle/>
                    <a:p>
                      <a:pPr indent="0" lvl="0" marL="0" rtl="0" algn="ctr">
                        <a:lnSpc>
                          <a:spcPct val="115000"/>
                        </a:lnSpc>
                        <a:spcBef>
                          <a:spcPts val="0"/>
                        </a:spcBef>
                        <a:spcAft>
                          <a:spcPts val="0"/>
                        </a:spcAft>
                        <a:buNone/>
                      </a:pPr>
                      <a:r>
                        <a:rPr lang="en" sz="1000">
                          <a:solidFill>
                            <a:schemeClr val="dk1"/>
                          </a:solidFill>
                          <a:latin typeface="Helvetica Neue"/>
                          <a:ea typeface="Helvetica Neue"/>
                          <a:cs typeface="Helvetica Neue"/>
                          <a:sym typeface="Helvetica Neue"/>
                        </a:rPr>
                        <a:t>To capture insights and improvements for future projects</a:t>
                      </a:r>
                      <a:endParaRPr sz="1200">
                        <a:solidFill>
                          <a:schemeClr val="dk1"/>
                        </a:solidFill>
                        <a:latin typeface="Open Sans"/>
                        <a:ea typeface="Open Sans"/>
                        <a:cs typeface="Open Sans"/>
                        <a:sym typeface="Open Sans"/>
                      </a:endParaRPr>
                    </a:p>
                  </a:txBody>
                  <a:tcPr marT="91425" marB="91425" marR="91425" marL="91425"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0"/>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Budget</a:t>
            </a:r>
            <a:endParaRPr/>
          </a:p>
        </p:txBody>
      </p:sp>
      <p:sp>
        <p:nvSpPr>
          <p:cNvPr id="55" name="Google Shape;55;p10"/>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Yosemite storefront, training, and documentation can be delivered for $15,000 - a tight budget for the Stefanos. So Papa Stefano asked that you include a cost-benefit analysis in the project scope to reassure him this is a good investment.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For the cost-benefit analysis, your research shows:</a:t>
            </a:r>
            <a:endParaRPr/>
          </a:p>
          <a:p>
            <a:pPr indent="-298450" lvl="0" marL="457200" rtl="0" algn="l">
              <a:spcBef>
                <a:spcPts val="0"/>
              </a:spcBef>
              <a:spcAft>
                <a:spcPts val="0"/>
              </a:spcAft>
              <a:buClr>
                <a:srgbClr val="0E101A"/>
              </a:buClr>
              <a:buSzPts val="1100"/>
              <a:buFont typeface="Arial"/>
              <a:buChar char="●"/>
            </a:pPr>
            <a:r>
              <a:rPr lang="en"/>
              <a:t>The eCommerce industry </a:t>
            </a:r>
            <a:r>
              <a:rPr b="1" lang="en">
                <a:latin typeface="Open Sans"/>
                <a:ea typeface="Open Sans"/>
                <a:cs typeface="Open Sans"/>
                <a:sym typeface="Open Sans"/>
              </a:rPr>
              <a:t>discount rate is 20%</a:t>
            </a:r>
            <a:endParaRPr b="1">
              <a:latin typeface="Open Sans"/>
              <a:ea typeface="Open Sans"/>
              <a:cs typeface="Open Sans"/>
              <a:sym typeface="Open Sans"/>
            </a:endParaRPr>
          </a:p>
          <a:p>
            <a:pPr indent="-298450" lvl="0" marL="457200" rtl="0" algn="l">
              <a:spcBef>
                <a:spcPts val="0"/>
              </a:spcBef>
              <a:spcAft>
                <a:spcPts val="0"/>
              </a:spcAft>
              <a:buClr>
                <a:srgbClr val="0E101A"/>
              </a:buClr>
              <a:buSzPts val="1100"/>
              <a:buFont typeface="Arial"/>
              <a:buChar char="●"/>
            </a:pPr>
            <a:r>
              <a:rPr lang="en"/>
              <a:t>Yosemite promises a </a:t>
            </a:r>
            <a:r>
              <a:rPr b="1" lang="en">
                <a:latin typeface="Open Sans"/>
                <a:ea typeface="Open Sans"/>
                <a:cs typeface="Open Sans"/>
                <a:sym typeface="Open Sans"/>
              </a:rPr>
              <a:t>$36,000 increase</a:t>
            </a:r>
            <a:r>
              <a:rPr lang="en"/>
              <a:t> in revenue</a:t>
            </a:r>
            <a:endParaRPr/>
          </a:p>
          <a:p>
            <a:pPr indent="-298450" lvl="0" marL="457200" rtl="0" algn="l">
              <a:spcBef>
                <a:spcPts val="0"/>
              </a:spcBef>
              <a:spcAft>
                <a:spcPts val="0"/>
              </a:spcAft>
              <a:buClr>
                <a:srgbClr val="0E101A"/>
              </a:buClr>
              <a:buSzPts val="1100"/>
              <a:buFont typeface="Arial"/>
              <a:buChar char="●"/>
            </a:pPr>
            <a:r>
              <a:rPr lang="en"/>
              <a:t>The </a:t>
            </a:r>
            <a:r>
              <a:rPr b="1" lang="en">
                <a:latin typeface="Open Sans"/>
                <a:ea typeface="Open Sans"/>
                <a:cs typeface="Open Sans"/>
                <a:sym typeface="Open Sans"/>
              </a:rPr>
              <a:t>cost </a:t>
            </a:r>
            <a:r>
              <a:rPr lang="en"/>
              <a:t>of the project is </a:t>
            </a:r>
            <a:r>
              <a:rPr b="1" lang="en">
                <a:latin typeface="Open Sans"/>
                <a:ea typeface="Open Sans"/>
                <a:cs typeface="Open Sans"/>
                <a:sym typeface="Open Sans"/>
              </a:rPr>
              <a:t>$15,000</a:t>
            </a:r>
            <a:endParaRPr b="1" sz="1100">
              <a:solidFill>
                <a:srgbClr val="0E101A"/>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1"/>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Yosemite teams and </a:t>
            </a:r>
            <a:r>
              <a:rPr lang="en"/>
              <a:t>tasks</a:t>
            </a:r>
            <a:endParaRPr/>
          </a:p>
        </p:txBody>
      </p:sp>
      <p:sp>
        <p:nvSpPr>
          <p:cNvPr id="61" name="Google Shape;61;p11"/>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latin typeface="Open Sans"/>
                <a:ea typeface="Open Sans"/>
                <a:cs typeface="Open Sans"/>
                <a:sym typeface="Open Sans"/>
              </a:rPr>
              <a:t>Aliyah - </a:t>
            </a:r>
            <a:r>
              <a:rPr b="1" lang="en">
                <a:latin typeface="Open Sans"/>
                <a:ea typeface="Open Sans"/>
                <a:cs typeface="Open Sans"/>
                <a:sym typeface="Open Sans"/>
              </a:rPr>
              <a:t>Engineering Manager</a:t>
            </a:r>
            <a:endParaRPr b="1">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t>Tasks: </a:t>
            </a:r>
            <a:endParaRPr/>
          </a:p>
          <a:p>
            <a:pPr indent="-298450" lvl="0" marL="457200" rtl="0" algn="l">
              <a:spcBef>
                <a:spcPts val="0"/>
              </a:spcBef>
              <a:spcAft>
                <a:spcPts val="0"/>
              </a:spcAft>
              <a:buClr>
                <a:srgbClr val="0E101A"/>
              </a:buClr>
              <a:buSzPts val="1100"/>
              <a:buFont typeface="Arial"/>
              <a:buChar char="●"/>
            </a:pPr>
            <a:r>
              <a:rPr lang="en"/>
              <a:t>Build storefront</a:t>
            </a:r>
            <a:endParaRPr/>
          </a:p>
          <a:p>
            <a:pPr indent="-298450" lvl="0" marL="457200" rtl="0" algn="l">
              <a:spcBef>
                <a:spcPts val="0"/>
              </a:spcBef>
              <a:spcAft>
                <a:spcPts val="0"/>
              </a:spcAft>
              <a:buClr>
                <a:srgbClr val="0E101A"/>
              </a:buClr>
              <a:buSzPts val="1100"/>
              <a:buFont typeface="Arial"/>
              <a:buChar char="●"/>
            </a:pPr>
            <a:r>
              <a:rPr lang="en"/>
              <a:t>Build social media integration</a:t>
            </a:r>
            <a:endParaRPr/>
          </a:p>
          <a:p>
            <a:pPr indent="-298450" lvl="0" marL="457200" rtl="0" algn="l">
              <a:spcBef>
                <a:spcPts val="0"/>
              </a:spcBef>
              <a:spcAft>
                <a:spcPts val="0"/>
              </a:spcAft>
              <a:buClr>
                <a:srgbClr val="0E101A"/>
              </a:buClr>
              <a:buSzPts val="1100"/>
              <a:buFont typeface="Arial"/>
              <a:buChar char="●"/>
            </a:pPr>
            <a:r>
              <a:rPr lang="en"/>
              <a:t>Build recommendation engine. </a:t>
            </a:r>
            <a:endParaRPr/>
          </a:p>
          <a:p>
            <a:pPr indent="-298450" lvl="0" marL="457200" rtl="0" algn="l">
              <a:spcBef>
                <a:spcPts val="0"/>
              </a:spcBef>
              <a:spcAft>
                <a:spcPts val="0"/>
              </a:spcAft>
              <a:buClr>
                <a:srgbClr val="0E101A"/>
              </a:buClr>
              <a:buSzPts val="1100"/>
              <a:buFont typeface="Arial"/>
              <a:buChar char="●"/>
            </a:pPr>
            <a:r>
              <a:rPr lang="en"/>
              <a:t>Each task takes two weeks of work. </a:t>
            </a:r>
            <a:endParaRPr/>
          </a:p>
          <a:p>
            <a:pPr indent="-298450" lvl="0" marL="457200" rtl="0" algn="l">
              <a:spcBef>
                <a:spcPts val="0"/>
              </a:spcBef>
              <a:spcAft>
                <a:spcPts val="0"/>
              </a:spcAft>
              <a:buClr>
                <a:srgbClr val="0E101A"/>
              </a:buClr>
              <a:buSzPts val="1100"/>
              <a:buFont typeface="Arial"/>
              <a:buChar char="●"/>
            </a:pPr>
            <a:r>
              <a:rPr lang="en"/>
              <a:t>Each task involves design, build, test, and release.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latin typeface="Open Sans"/>
                <a:ea typeface="Open Sans"/>
                <a:cs typeface="Open Sans"/>
                <a:sym typeface="Open Sans"/>
              </a:rPr>
              <a:t>Moe - </a:t>
            </a:r>
            <a:r>
              <a:rPr b="1" lang="en">
                <a:latin typeface="Open Sans"/>
                <a:ea typeface="Open Sans"/>
                <a:cs typeface="Open Sans"/>
                <a:sym typeface="Open Sans"/>
              </a:rPr>
              <a:t>Vendor Manager</a:t>
            </a:r>
            <a:endParaRPr b="1">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t>Tasks:</a:t>
            </a:r>
            <a:endParaRPr/>
          </a:p>
          <a:p>
            <a:pPr indent="-298450" lvl="0" marL="457200" rtl="0" algn="l">
              <a:spcBef>
                <a:spcPts val="0"/>
              </a:spcBef>
              <a:spcAft>
                <a:spcPts val="0"/>
              </a:spcAft>
              <a:buClr>
                <a:srgbClr val="0E101A"/>
              </a:buClr>
              <a:buSzPts val="1100"/>
              <a:buFont typeface="Arial"/>
              <a:buChar char="●"/>
            </a:pPr>
            <a:r>
              <a:rPr lang="en"/>
              <a:t>Inputting all inventory data after the storefront is delivered. It takes one week to add the inventory data.</a:t>
            </a:r>
            <a:endParaRPr/>
          </a:p>
          <a:p>
            <a:pPr indent="-298450" lvl="0" marL="457200" rtl="0" algn="l">
              <a:spcBef>
                <a:spcPts val="0"/>
              </a:spcBef>
              <a:spcAft>
                <a:spcPts val="0"/>
              </a:spcAft>
              <a:buClr>
                <a:srgbClr val="0E101A"/>
              </a:buClr>
              <a:buSzPts val="1100"/>
              <a:buFont typeface="Arial"/>
              <a:buChar char="●"/>
            </a:pPr>
            <a:r>
              <a:rPr lang="en"/>
              <a:t>Onboarding and training Stefano's before the store goes live. It takes one week to train them.</a:t>
            </a:r>
            <a:endParaRPr/>
          </a:p>
          <a:p>
            <a:pPr indent="-298450" lvl="0" marL="457200" rtl="0" algn="l">
              <a:spcBef>
                <a:spcPts val="0"/>
              </a:spcBef>
              <a:spcAft>
                <a:spcPts val="0"/>
              </a:spcAft>
              <a:buClr>
                <a:srgbClr val="0E101A"/>
              </a:buClr>
              <a:buSzPts val="1100"/>
              <a:buFont typeface="Arial"/>
              <a:buChar char="●"/>
            </a:pPr>
            <a:r>
              <a:rPr lang="en"/>
              <a:t>Create a custom sales report that is automatically sent to Stefanos during or after the recommendation engine is released. It takes one week to set up the reporting.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latin typeface="Open Sans"/>
                <a:ea typeface="Open Sans"/>
                <a:cs typeface="Open Sans"/>
                <a:sym typeface="Open Sans"/>
              </a:rPr>
              <a:t>Taylor - </a:t>
            </a:r>
            <a:r>
              <a:rPr b="1" lang="en">
                <a:latin typeface="Open Sans"/>
                <a:ea typeface="Open Sans"/>
                <a:cs typeface="Open Sans"/>
                <a:sym typeface="Open Sans"/>
              </a:rPr>
              <a:t>Marketing Manager</a:t>
            </a:r>
            <a:endParaRPr b="1">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t>Tasks:</a:t>
            </a:r>
            <a:endParaRPr/>
          </a:p>
          <a:p>
            <a:pPr indent="-298450" lvl="0" marL="457200" rtl="0" algn="l">
              <a:spcBef>
                <a:spcPts val="0"/>
              </a:spcBef>
              <a:spcAft>
                <a:spcPts val="0"/>
              </a:spcAft>
              <a:buClr>
                <a:srgbClr val="0E101A"/>
              </a:buClr>
              <a:buSzPts val="1100"/>
              <a:buFont typeface="Arial"/>
              <a:buChar char="●"/>
            </a:pPr>
            <a:r>
              <a:rPr lang="en"/>
              <a:t>Creating social media channels and handing them off to Stefano's. It takes a week, but this task must occur before the social media integration by the Engineering team</a:t>
            </a:r>
            <a:r>
              <a:rPr lang="en" sz="1100">
                <a:solidFill>
                  <a:srgbClr val="0E101A"/>
                </a:solidFill>
                <a:latin typeface="Arial"/>
                <a:ea typeface="Arial"/>
                <a:cs typeface="Arial"/>
                <a:sym typeface="Arial"/>
              </a:rPr>
              <a:t>. </a:t>
            </a:r>
            <a:endParaRPr sz="1100">
              <a:solidFill>
                <a:srgbClr val="0E101A"/>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2"/>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Stefano Family</a:t>
            </a:r>
            <a:endParaRPr/>
          </a:p>
        </p:txBody>
      </p:sp>
      <p:sp>
        <p:nvSpPr>
          <p:cNvPr id="67" name="Google Shape;67;p12"/>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latin typeface="Open Sans"/>
                <a:ea typeface="Open Sans"/>
                <a:cs typeface="Open Sans"/>
                <a:sym typeface="Open Sans"/>
              </a:rPr>
              <a:t>Papa Stefano</a:t>
            </a:r>
            <a:r>
              <a:rPr lang="en"/>
              <a:t> has a strong presence in the family business but listens to Mama Stefano when making business decisions. He manages the floor and is averse to new technology. While he understands it’s time to modernize the shopping experience and wants to gain new customers, he’s wary of going over budget.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en">
                <a:latin typeface="Open Sans"/>
                <a:ea typeface="Open Sans"/>
                <a:cs typeface="Open Sans"/>
                <a:sym typeface="Open Sans"/>
              </a:rPr>
              <a:t>Mama Stefano</a:t>
            </a:r>
            <a:r>
              <a:rPr lang="en"/>
              <a:t> keeps spreadsheets to track inventory and has convinced Papa to work with Yosemite. Her primary focus is on back-end administrative tasks of the business. Mama is more concerned about preparing the store for Christmas shoppers in time.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en">
                <a:latin typeface="Open Sans"/>
                <a:ea typeface="Open Sans"/>
                <a:cs typeface="Open Sans"/>
                <a:sym typeface="Open Sans"/>
              </a:rPr>
              <a:t>Junior Stefano</a:t>
            </a:r>
            <a:r>
              <a:rPr lang="en"/>
              <a:t> is a high school student still learning about the family business. Junior creates social media posts on her own accounts for the store. Sees value in taking full advantage of Yosemite’s services.</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Yosemite team</a:t>
            </a:r>
            <a:endParaRPr/>
          </a:p>
        </p:txBody>
      </p:sp>
      <p:sp>
        <p:nvSpPr>
          <p:cNvPr id="73" name="Google Shape;73;p13"/>
          <p:cNvSpPr txBox="1"/>
          <p:nvPr>
            <p:ph idx="1" type="body"/>
          </p:nvPr>
        </p:nvSpPr>
        <p:spPr>
          <a:xfrm>
            <a:off x="264945" y="2253729"/>
            <a:ext cx="7242600" cy="668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latin typeface="Open Sans"/>
                <a:ea typeface="Open Sans"/>
                <a:cs typeface="Open Sans"/>
                <a:sym typeface="Open Sans"/>
              </a:rPr>
              <a:t>Moe </a:t>
            </a:r>
            <a:r>
              <a:rPr lang="en"/>
              <a:t>is the Yosemite Vendor Manager; he tends to be enthusiastic about upselling customers with additional services, not mindful of budget. Moe primarily focuses on promoting and coordinating Yosemite's services, which is part of the overall project. Additionally, this project is one of many he works on.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
                <a:latin typeface="Open Sans"/>
                <a:ea typeface="Open Sans"/>
                <a:cs typeface="Open Sans"/>
                <a:sym typeface="Open Sans"/>
              </a:rPr>
              <a:t>Aliyah </a:t>
            </a:r>
            <a:r>
              <a:rPr lang="en"/>
              <a:t>is the Yosemite Engineering Manager, experienced and skilled. She prefers to work in Agile sprints but understands that not all customers can keep up with that pace. Her expertise in developing and implementing technical solutions enables her to guide the project's timeline and execution strategy, making her vital in determining the project's overall direction and progress.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None/>
            </a:pPr>
            <a:r>
              <a:rPr b="1" lang="en">
                <a:latin typeface="Open Sans"/>
                <a:ea typeface="Open Sans"/>
                <a:cs typeface="Open Sans"/>
                <a:sym typeface="Open Sans"/>
              </a:rPr>
              <a:t>Taylor</a:t>
            </a:r>
            <a:r>
              <a:rPr lang="en"/>
              <a:t>, the Yosemite Marketing Manager, tends to take on too many assignments and can delay completing tasks. Taylor often needs to be informed of their assignments ahead of time. His role and contributions are limited to supporting the implementation of this project's marketing plans.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100"/>
              <a:buFont typeface="Arial"/>
              <a:buNone/>
            </a:pPr>
            <a:r>
              <a:rPr b="1" lang="en">
                <a:latin typeface="Open Sans"/>
                <a:ea typeface="Open Sans"/>
                <a:cs typeface="Open Sans"/>
                <a:sym typeface="Open Sans"/>
              </a:rPr>
              <a:t>Lou </a:t>
            </a:r>
            <a:r>
              <a:rPr lang="en"/>
              <a:t>is the Yosemite Small Business Program Manager and oversees all accounts under the Small Business category. You report directly to Lou. Lou only keeps a high-level overview of this project and its progress. He wants to showcase your project to the entire company if all goes well and expect regular communication, especially when things go wrong.</a:t>
            </a:r>
            <a:endParaRPr/>
          </a:p>
          <a:p>
            <a:pPr indent="0" lvl="0" marL="0" marR="0" rtl="0" algn="l">
              <a:lnSpc>
                <a:spcPct val="100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4900" y="2160200"/>
            <a:ext cx="7242600" cy="255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 One:</a:t>
            </a:r>
            <a:endParaRPr/>
          </a:p>
          <a:p>
            <a:pPr indent="0" lvl="0" marL="0" rtl="0" algn="l">
              <a:spcBef>
                <a:spcPts val="0"/>
              </a:spcBef>
              <a:spcAft>
                <a:spcPts val="0"/>
              </a:spcAft>
              <a:buNone/>
            </a:pPr>
            <a:r>
              <a:rPr lang="en"/>
              <a:t>Project Scope</a:t>
            </a:r>
            <a:endParaRPr/>
          </a:p>
        </p:txBody>
      </p:sp>
      <p:sp>
        <p:nvSpPr>
          <p:cNvPr id="79" name="Google Shape;79;p14"/>
          <p:cNvSpPr txBox="1"/>
          <p:nvPr>
            <p:ph idx="4294967295"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Digital Project 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264945" y="870271"/>
            <a:ext cx="7242600" cy="111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Objectives, milestones, and resources</a:t>
            </a:r>
            <a:endParaRPr/>
          </a:p>
        </p:txBody>
      </p:sp>
      <p:graphicFrame>
        <p:nvGraphicFramePr>
          <p:cNvPr id="85" name="Google Shape;85;p15"/>
          <p:cNvGraphicFramePr/>
          <p:nvPr/>
        </p:nvGraphicFramePr>
        <p:xfrm>
          <a:off x="264900" y="2253750"/>
          <a:ext cx="3000000" cy="3000000"/>
        </p:xfrm>
        <a:graphic>
          <a:graphicData uri="http://schemas.openxmlformats.org/drawingml/2006/table">
            <a:tbl>
              <a:tblPr>
                <a:noFill/>
                <a:tableStyleId>{9611043C-982A-4926-A770-D7B6C0B871D9}</a:tableStyleId>
              </a:tblPr>
              <a:tblGrid>
                <a:gridCol w="7242600"/>
              </a:tblGrid>
              <a:tr h="100000">
                <a:tc>
                  <a:txBody>
                    <a:bodyPr/>
                    <a:lstStyle/>
                    <a:p>
                      <a:pPr indent="0" lvl="0" marL="0" rtl="0" algn="l">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Describe the business objectives of the project in 1-2 sentences</a:t>
                      </a:r>
                      <a:endParaRPr>
                        <a:latin typeface="Open Sans"/>
                        <a:ea typeface="Open Sans"/>
                        <a:cs typeface="Open Sans"/>
                        <a:sym typeface="Open Sans"/>
                      </a:endParaRPr>
                    </a:p>
                  </a:txBody>
                  <a:tcPr marT="91425" marB="91425" marR="91425" marL="91425"/>
                </a:tc>
              </a:tr>
              <a:tr h="1654900">
                <a:tc>
                  <a:txBody>
                    <a:bodyPr/>
                    <a:lstStyle/>
                    <a:p>
                      <a:pPr indent="-342900" lvl="0" marL="457200" rtl="0" algn="l">
                        <a:lnSpc>
                          <a:spcPct val="115000"/>
                        </a:lnSpc>
                        <a:spcBef>
                          <a:spcPts val="1200"/>
                        </a:spcBef>
                        <a:spcAft>
                          <a:spcPts val="0"/>
                        </a:spcAft>
                        <a:buClr>
                          <a:schemeClr val="dk1"/>
                        </a:buClr>
                        <a:buSzPts val="1800"/>
                        <a:buFont typeface="Open Sans Light"/>
                        <a:buAutoNum type="arabicPeriod"/>
                      </a:pPr>
                      <a:r>
                        <a:rPr i="1" lang="en" sz="1800">
                          <a:solidFill>
                            <a:schemeClr val="dk1"/>
                          </a:solidFill>
                          <a:latin typeface="Open Sans Light"/>
                          <a:ea typeface="Open Sans Light"/>
                          <a:cs typeface="Open Sans Light"/>
                          <a:sym typeface="Open Sans Light"/>
                        </a:rPr>
                        <a:t>Digitize The Stefano Shop's operations and sales to improve business sustainability.</a:t>
                      </a:r>
                      <a:endParaRPr i="1" sz="1800">
                        <a:solidFill>
                          <a:schemeClr val="dk1"/>
                        </a:solidFill>
                        <a:latin typeface="Open Sans Light"/>
                        <a:ea typeface="Open Sans Light"/>
                        <a:cs typeface="Open Sans Light"/>
                        <a:sym typeface="Open Sans Light"/>
                      </a:endParaRPr>
                    </a:p>
                    <a:p>
                      <a:pPr indent="-342900" lvl="0" marL="457200" rtl="0" algn="l">
                        <a:lnSpc>
                          <a:spcPct val="115000"/>
                        </a:lnSpc>
                        <a:spcBef>
                          <a:spcPts val="0"/>
                        </a:spcBef>
                        <a:spcAft>
                          <a:spcPts val="0"/>
                        </a:spcAft>
                        <a:buClr>
                          <a:schemeClr val="dk1"/>
                        </a:buClr>
                        <a:buSzPts val="1800"/>
                        <a:buFont typeface="Open Sans Light"/>
                        <a:buAutoNum type="arabicPeriod"/>
                      </a:pPr>
                      <a:r>
                        <a:rPr i="1" lang="en" sz="1800">
                          <a:solidFill>
                            <a:schemeClr val="dk1"/>
                          </a:solidFill>
                          <a:latin typeface="Open Sans Light"/>
                          <a:ea typeface="Open Sans Light"/>
                          <a:cs typeface="Open Sans Light"/>
                          <a:sym typeface="Open Sans Light"/>
                        </a:rPr>
                        <a:t>Integrate The Stefano Shop into the Yosemite platform to increase revenue and customer base.</a:t>
                      </a:r>
                      <a:endParaRPr i="1" sz="1800">
                        <a:solidFill>
                          <a:schemeClr val="dk1"/>
                        </a:solidFill>
                        <a:latin typeface="Open Sans Light"/>
                        <a:ea typeface="Open Sans Light"/>
                        <a:cs typeface="Open Sans Light"/>
                        <a:sym typeface="Open Sans Light"/>
                      </a:endParaRPr>
                    </a:p>
                    <a:p>
                      <a:pPr indent="0" lvl="0" marL="0" rtl="0" algn="l">
                        <a:spcBef>
                          <a:spcPts val="1200"/>
                        </a:spcBef>
                        <a:spcAft>
                          <a:spcPts val="0"/>
                        </a:spcAft>
                        <a:buNone/>
                      </a:pPr>
                      <a:r>
                        <a:t/>
                      </a:r>
                      <a:endParaRPr i="1" sz="1800">
                        <a:solidFill>
                          <a:srgbClr val="525C65"/>
                        </a:solidFill>
                        <a:latin typeface="Open Sans Light"/>
                        <a:ea typeface="Open Sans Light"/>
                        <a:cs typeface="Open Sans Light"/>
                        <a:sym typeface="Open Sans Light"/>
                      </a:endParaRPr>
                    </a:p>
                  </a:txBody>
                  <a:tcPr marT="91425" marB="91425" marR="91425" marL="91425"/>
                </a:tc>
              </a:tr>
              <a:tr h="100000">
                <a:tc>
                  <a:txBody>
                    <a:bodyPr/>
                    <a:lstStyle/>
                    <a:p>
                      <a:pPr indent="0" lvl="0" marL="0" rtl="0" algn="l">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List at least 3 project milestones</a:t>
                      </a:r>
                      <a:endParaRPr sz="1800">
                        <a:solidFill>
                          <a:srgbClr val="525C65"/>
                        </a:solidFill>
                        <a:latin typeface="Open Sans"/>
                        <a:ea typeface="Open Sans"/>
                        <a:cs typeface="Open Sans"/>
                        <a:sym typeface="Open Sans"/>
                      </a:endParaRPr>
                    </a:p>
                  </a:txBody>
                  <a:tcPr marT="91425" marB="91425" marR="91425" marL="91425"/>
                </a:tc>
              </a:tr>
              <a:tr h="1654300">
                <a:tc>
                  <a:txBody>
                    <a:bodyPr/>
                    <a:lstStyle/>
                    <a:p>
                      <a:pPr indent="-342900" lvl="0" marL="457200" rtl="0" algn="l">
                        <a:lnSpc>
                          <a:spcPct val="115000"/>
                        </a:lnSpc>
                        <a:spcBef>
                          <a:spcPts val="1200"/>
                        </a:spcBef>
                        <a:spcAft>
                          <a:spcPts val="0"/>
                        </a:spcAft>
                        <a:buClr>
                          <a:schemeClr val="dk1"/>
                        </a:buClr>
                        <a:buSzPts val="1800"/>
                        <a:buFont typeface="Open Sans Light"/>
                        <a:buAutoNum type="arabicPeriod"/>
                      </a:pPr>
                      <a:r>
                        <a:rPr i="1" lang="en" sz="1800">
                          <a:solidFill>
                            <a:schemeClr val="dk1"/>
                          </a:solidFill>
                          <a:latin typeface="Open Sans Light"/>
                          <a:ea typeface="Open Sans Light"/>
                          <a:cs typeface="Open Sans Light"/>
                          <a:sym typeface="Open Sans Light"/>
                        </a:rPr>
                        <a:t>Completion of storefront setup.</a:t>
                      </a:r>
                      <a:endParaRPr i="1" sz="1800">
                        <a:solidFill>
                          <a:schemeClr val="dk1"/>
                        </a:solidFill>
                        <a:latin typeface="Open Sans Light"/>
                        <a:ea typeface="Open Sans Light"/>
                        <a:cs typeface="Open Sans Light"/>
                        <a:sym typeface="Open Sans Light"/>
                      </a:endParaRPr>
                    </a:p>
                    <a:p>
                      <a:pPr indent="-342900" lvl="0" marL="457200" rtl="0" algn="l">
                        <a:lnSpc>
                          <a:spcPct val="115000"/>
                        </a:lnSpc>
                        <a:spcBef>
                          <a:spcPts val="0"/>
                        </a:spcBef>
                        <a:spcAft>
                          <a:spcPts val="0"/>
                        </a:spcAft>
                        <a:buClr>
                          <a:schemeClr val="dk1"/>
                        </a:buClr>
                        <a:buSzPts val="1800"/>
                        <a:buFont typeface="Open Sans Light"/>
                        <a:buAutoNum type="arabicPeriod"/>
                      </a:pPr>
                      <a:r>
                        <a:rPr i="1" lang="en" sz="1800">
                          <a:solidFill>
                            <a:schemeClr val="dk1"/>
                          </a:solidFill>
                          <a:latin typeface="Open Sans Light"/>
                          <a:ea typeface="Open Sans Light"/>
                          <a:cs typeface="Open Sans Light"/>
                          <a:sym typeface="Open Sans Light"/>
                        </a:rPr>
                        <a:t>Integration of social media channels.</a:t>
                      </a:r>
                      <a:endParaRPr i="1" sz="1800">
                        <a:solidFill>
                          <a:schemeClr val="dk1"/>
                        </a:solidFill>
                        <a:latin typeface="Open Sans Light"/>
                        <a:ea typeface="Open Sans Light"/>
                        <a:cs typeface="Open Sans Light"/>
                        <a:sym typeface="Open Sans Light"/>
                      </a:endParaRPr>
                    </a:p>
                    <a:p>
                      <a:pPr indent="-342900" lvl="0" marL="457200" rtl="0" algn="l">
                        <a:lnSpc>
                          <a:spcPct val="115000"/>
                        </a:lnSpc>
                        <a:spcBef>
                          <a:spcPts val="0"/>
                        </a:spcBef>
                        <a:spcAft>
                          <a:spcPts val="0"/>
                        </a:spcAft>
                        <a:buClr>
                          <a:schemeClr val="dk1"/>
                        </a:buClr>
                        <a:buSzPts val="1800"/>
                        <a:buFont typeface="Open Sans Light"/>
                        <a:buAutoNum type="arabicPeriod"/>
                      </a:pPr>
                      <a:r>
                        <a:rPr i="1" lang="en" sz="1800">
                          <a:solidFill>
                            <a:schemeClr val="dk1"/>
                          </a:solidFill>
                          <a:latin typeface="Open Sans Light"/>
                          <a:ea typeface="Open Sans Light"/>
                          <a:cs typeface="Open Sans Light"/>
                          <a:sym typeface="Open Sans Light"/>
                        </a:rPr>
                        <a:t>Full launch of the digital store.</a:t>
                      </a:r>
                      <a:endParaRPr i="1" sz="1800">
                        <a:solidFill>
                          <a:schemeClr val="dk1"/>
                        </a:solidFill>
                        <a:latin typeface="Open Sans Light"/>
                        <a:ea typeface="Open Sans Light"/>
                        <a:cs typeface="Open Sans Light"/>
                        <a:sym typeface="Open Sans Light"/>
                      </a:endParaRPr>
                    </a:p>
                    <a:p>
                      <a:pPr indent="0" lvl="0" marL="0" rtl="0" algn="l">
                        <a:spcBef>
                          <a:spcPts val="1200"/>
                        </a:spcBef>
                        <a:spcAft>
                          <a:spcPts val="0"/>
                        </a:spcAft>
                        <a:buNone/>
                      </a:pPr>
                      <a:r>
                        <a:t/>
                      </a:r>
                      <a:endParaRPr i="1" sz="1800">
                        <a:solidFill>
                          <a:srgbClr val="525C65"/>
                        </a:solidFill>
                        <a:latin typeface="Open Sans Light"/>
                        <a:ea typeface="Open Sans Light"/>
                        <a:cs typeface="Open Sans Light"/>
                        <a:sym typeface="Open Sans Light"/>
                      </a:endParaRPr>
                    </a:p>
                  </a:txBody>
                  <a:tcPr marT="91425" marB="91425" marR="91425" marL="91425"/>
                </a:tc>
              </a:tr>
              <a:tr h="270625">
                <a:tc>
                  <a:txBody>
                    <a:bodyPr/>
                    <a:lstStyle/>
                    <a:p>
                      <a:pPr indent="0" lvl="0" marL="0" rtl="0" algn="l">
                        <a:lnSpc>
                          <a:spcPct val="115000"/>
                        </a:lnSpc>
                        <a:spcBef>
                          <a:spcPts val="0"/>
                        </a:spcBef>
                        <a:spcAft>
                          <a:spcPts val="0"/>
                        </a:spcAft>
                        <a:buClr>
                          <a:schemeClr val="dk1"/>
                        </a:buClr>
                        <a:buSzPts val="1100"/>
                        <a:buFont typeface="Arial"/>
                        <a:buNone/>
                      </a:pPr>
                      <a:r>
                        <a:rPr lang="en" sz="1800">
                          <a:solidFill>
                            <a:srgbClr val="525C65"/>
                          </a:solidFill>
                          <a:latin typeface="Open Sans"/>
                          <a:ea typeface="Open Sans"/>
                          <a:cs typeface="Open Sans"/>
                          <a:sym typeface="Open Sans"/>
                        </a:rPr>
                        <a:t>List the resources you have access to as the project manager, including the budget</a:t>
                      </a:r>
                      <a:endParaRPr sz="1800">
                        <a:solidFill>
                          <a:srgbClr val="525C65"/>
                        </a:solidFill>
                        <a:latin typeface="Open Sans"/>
                        <a:ea typeface="Open Sans"/>
                        <a:cs typeface="Open Sans"/>
                        <a:sym typeface="Open Sans"/>
                      </a:endParaRPr>
                    </a:p>
                  </a:txBody>
                  <a:tcPr marT="91425" marB="91425" marR="91425" marL="91425"/>
                </a:tc>
              </a:tr>
              <a:tr h="1641125">
                <a:tc>
                  <a:txBody>
                    <a:bodyPr/>
                    <a:lstStyle/>
                    <a:p>
                      <a:pPr indent="-342900" lvl="0" marL="457200" rtl="0" algn="l">
                        <a:lnSpc>
                          <a:spcPct val="115000"/>
                        </a:lnSpc>
                        <a:spcBef>
                          <a:spcPts val="1200"/>
                        </a:spcBef>
                        <a:spcAft>
                          <a:spcPts val="0"/>
                        </a:spcAft>
                        <a:buClr>
                          <a:schemeClr val="dk1"/>
                        </a:buClr>
                        <a:buSzPts val="1800"/>
                        <a:buFont typeface="Open Sans Light"/>
                        <a:buAutoNum type="arabicPeriod"/>
                      </a:pPr>
                      <a:r>
                        <a:rPr i="1" lang="en" sz="1800">
                          <a:solidFill>
                            <a:schemeClr val="dk1"/>
                          </a:solidFill>
                          <a:latin typeface="Open Sans Light"/>
                          <a:ea typeface="Open Sans Light"/>
                          <a:cs typeface="Open Sans Light"/>
                          <a:sym typeface="Open Sans Light"/>
                        </a:rPr>
                        <a:t>Budget: $15,000</a:t>
                      </a:r>
                      <a:endParaRPr i="1" sz="1800">
                        <a:solidFill>
                          <a:schemeClr val="dk1"/>
                        </a:solidFill>
                        <a:latin typeface="Open Sans Light"/>
                        <a:ea typeface="Open Sans Light"/>
                        <a:cs typeface="Open Sans Light"/>
                        <a:sym typeface="Open Sans Light"/>
                      </a:endParaRPr>
                    </a:p>
                    <a:p>
                      <a:pPr indent="-342900" lvl="0" marL="457200" rtl="0" algn="l">
                        <a:lnSpc>
                          <a:spcPct val="115000"/>
                        </a:lnSpc>
                        <a:spcBef>
                          <a:spcPts val="0"/>
                        </a:spcBef>
                        <a:spcAft>
                          <a:spcPts val="0"/>
                        </a:spcAft>
                        <a:buClr>
                          <a:schemeClr val="dk1"/>
                        </a:buClr>
                        <a:buSzPts val="1800"/>
                        <a:buFont typeface="Open Sans Light"/>
                        <a:buChar char="●"/>
                      </a:pPr>
                      <a:r>
                        <a:rPr i="1" lang="en" sz="1800">
                          <a:solidFill>
                            <a:schemeClr val="dk1"/>
                          </a:solidFill>
                          <a:latin typeface="Open Sans Light"/>
                          <a:ea typeface="Open Sans Light"/>
                          <a:cs typeface="Open Sans Light"/>
                          <a:sym typeface="Open Sans Light"/>
                        </a:rPr>
                        <a:t>Yosemite team: Aliyah (Engineering Manager), Moe (Vendor Manager), Taylor (Marketing Manager), Lou (Program Manager)</a:t>
                      </a:r>
                      <a:endParaRPr i="1" sz="1800">
                        <a:solidFill>
                          <a:schemeClr val="dk1"/>
                        </a:solidFill>
                        <a:latin typeface="Open Sans Light"/>
                        <a:ea typeface="Open Sans Light"/>
                        <a:cs typeface="Open Sans Light"/>
                        <a:sym typeface="Open Sans Light"/>
                      </a:endParaRPr>
                    </a:p>
                    <a:p>
                      <a:pPr indent="-342900" lvl="0" marL="457200" rtl="0" algn="l">
                        <a:lnSpc>
                          <a:spcPct val="115000"/>
                        </a:lnSpc>
                        <a:spcBef>
                          <a:spcPts val="0"/>
                        </a:spcBef>
                        <a:spcAft>
                          <a:spcPts val="0"/>
                        </a:spcAft>
                        <a:buClr>
                          <a:schemeClr val="dk1"/>
                        </a:buClr>
                        <a:buSzPts val="1800"/>
                        <a:buFont typeface="Open Sans Light"/>
                        <a:buChar char="●"/>
                      </a:pPr>
                      <a:r>
                        <a:rPr i="1" lang="en" sz="1800">
                          <a:solidFill>
                            <a:schemeClr val="dk1"/>
                          </a:solidFill>
                          <a:latin typeface="Open Sans Light"/>
                          <a:ea typeface="Open Sans Light"/>
                          <a:cs typeface="Open Sans Light"/>
                          <a:sym typeface="Open Sans Light"/>
                        </a:rPr>
                        <a:t>Timeframe: 12 weeks</a:t>
                      </a:r>
                      <a:endParaRPr i="1" sz="1800">
                        <a:solidFill>
                          <a:schemeClr val="dk1"/>
                        </a:solidFill>
                        <a:latin typeface="Open Sans Light"/>
                        <a:ea typeface="Open Sans Light"/>
                        <a:cs typeface="Open Sans Light"/>
                        <a:sym typeface="Open Sans Light"/>
                      </a:endParaRPr>
                    </a:p>
                    <a:p>
                      <a:pPr indent="0" lvl="0" marL="0" rtl="0" algn="l">
                        <a:spcBef>
                          <a:spcPts val="1200"/>
                        </a:spcBef>
                        <a:spcAft>
                          <a:spcPts val="0"/>
                        </a:spcAft>
                        <a:buNone/>
                      </a:pPr>
                      <a:r>
                        <a:t/>
                      </a:r>
                      <a:endParaRPr sz="1800">
                        <a:solidFill>
                          <a:srgbClr val="525C65"/>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