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de-DE"/>
              <a:t>07.12.2023</a:t>
            </a:fld>
            <a:endParaRPr lang="de-DE"/>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Click to edit Master text styles</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de-DE"/>
              <a:t>‹Nr.›</a:t>
            </a:fld>
            <a:endParaRPr lang="de-DE"/>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de-DE">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de-DE"/>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Zwei Beispiele zu unseren aktualisierten Personas. Weitere Personas finden sich in unserem Github unter Artefakten, insbesondere unter Personas die mit V2 gekennzeichnet sind.</a:t>
            </a:r>
            <a:br>
              <a:rPr/>
            </a:br>
            <a:br>
              <a:rPr/>
            </a:br>
            <a:r>
              <a:rPr lang="de-DE" sz="1200" b="0" i="0" u="none" strike="noStrike" cap="none" spc="0">
                <a:solidFill>
                  <a:schemeClr val="tx1"/>
                </a:solidFill>
                <a:latin typeface="Arial"/>
                <a:ea typeface="Arial"/>
                <a:cs typeface="Arial"/>
              </a:rPr>
              <a:t>https://github.com/AnoukMartinez/EP_WS23_Ganz_Khamkaew_Martinez/tree/main/Artefakte/Personas</a:t>
            </a:r>
            <a:endParaRPr/>
          </a:p>
        </p:txBody>
      </p:sp>
      <p:sp>
        <p:nvSpPr>
          <p:cNvPr id="4" name="Slide Number Placeholder 3"/>
          <p:cNvSpPr>
            <a:spLocks noGrp="1"/>
          </p:cNvSpPr>
          <p:nvPr>
            <p:ph type="sldNum" sz="quarter" idx="10"/>
          </p:nvPr>
        </p:nvSpPr>
        <p:spPr bwMode="auto"/>
        <p:txBody>
          <a:bodyPr/>
          <a:lstStyle/>
          <a:p>
            <a:pPr>
              <a:defRPr/>
            </a:pPr>
            <a:fld id="{E83F8EBC-0132-57D1-73EA-8C954F4BE8FA}" type="slidenum">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de-DE" sz="1200" b="0" i="0" u="none" strike="noStrike" cap="none" spc="0">
                <a:solidFill>
                  <a:schemeClr val="tx1"/>
                </a:solidFill>
                <a:latin typeface="Arial"/>
                <a:ea typeface="Arial"/>
                <a:cs typeface="Arial"/>
              </a:rPr>
              <a:t>Zwei Beispiele zu unseren aktualisierten Personas. Weitere Personas finden sich in unserem Github unter Artefakten, insbesondere unter Personas die mit V2 gekennzeichnet sind.</a:t>
            </a:r>
            <a:br>
              <a:rPr lang="de-DE" sz="1200" b="0" i="0" u="none" strike="noStrike" cap="none" spc="0">
                <a:solidFill>
                  <a:schemeClr val="tx1"/>
                </a:solidFill>
                <a:latin typeface="Arial"/>
                <a:ea typeface="Arial"/>
                <a:cs typeface="Arial"/>
              </a:rPr>
            </a:br>
            <a:br>
              <a:rPr lang="de-DE" sz="1200" b="0" i="0" u="none" strike="noStrike" cap="none" spc="0">
                <a:solidFill>
                  <a:schemeClr val="tx1"/>
                </a:solidFill>
                <a:latin typeface="Arial"/>
                <a:ea typeface="Arial"/>
                <a:cs typeface="Arial"/>
              </a:rPr>
            </a:br>
            <a:r>
              <a:rPr lang="de-DE" sz="1200" b="0" i="0" u="none" strike="noStrike" cap="none" spc="0">
                <a:solidFill>
                  <a:schemeClr val="tx1"/>
                </a:solidFill>
                <a:latin typeface="Arial"/>
                <a:ea typeface="Arial"/>
                <a:cs typeface="Arial"/>
              </a:rPr>
              <a:t>https://github.com/AnoukMartinez/EP_WS23_Ganz_Khamkaew_Martinez/tree/main/Artefakte/Personas</a:t>
            </a:r>
            <a:endParaRPr sz="1200"/>
          </a:p>
          <a:p>
            <a:pPr>
              <a:defRPr/>
            </a:pPr>
            <a:endParaRPr/>
          </a:p>
        </p:txBody>
      </p:sp>
      <p:sp>
        <p:nvSpPr>
          <p:cNvPr id="4" name="Slide Number Placeholder 3"/>
          <p:cNvSpPr>
            <a:spLocks noGrp="1"/>
          </p:cNvSpPr>
          <p:nvPr>
            <p:ph type="sldNum" sz="quarter" idx="10"/>
          </p:nvPr>
        </p:nvSpPr>
        <p:spPr bwMode="auto"/>
        <p:txBody>
          <a:bodyPr/>
          <a:lstStyle/>
          <a:p>
            <a:pPr>
              <a:defRPr/>
            </a:pPr>
            <a:fld id="{6794AB2B-5888-884F-DB98-4449D4803739}" type="slidenum">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de-DE" sz="1200" b="0" i="0" u="none" strike="noStrike" cap="none" spc="0">
                <a:solidFill>
                  <a:schemeClr val="tx1"/>
                </a:solidFill>
                <a:latin typeface="Arial"/>
                <a:ea typeface="Arial"/>
                <a:cs typeface="Arial"/>
              </a:rPr>
              <a:t>Als eines der Projektrisiken hatten wir definiert, dass die Schüler die Bearbeitung der Aufgaben aufgrund eines Mangels an Motivation bereits frühzeitig abbrechen. Um dies zu vermeiden, hatten wir überlegt, eine zusammenhängende Geschichte mit einem Protagonisten im Alter der Zielgruppe zu entwerfen. So müssen die Schüler die Aufgaben immer weiter bearbeiten, um die Fortsetzung der Story zu bekommen.</a:t>
            </a:r>
            <a:endParaRPr/>
          </a:p>
          <a:p>
            <a:pPr>
              <a:defRPr/>
            </a:pPr>
            <a:r>
              <a:rPr lang="de-DE" sz="1200" b="0" i="0" u="none" strike="noStrike" cap="none" spc="0">
                <a:solidFill>
                  <a:schemeClr val="tx1"/>
                </a:solidFill>
                <a:latin typeface="Arial"/>
                <a:ea typeface="Arial"/>
                <a:cs typeface="Arial"/>
              </a:rPr>
              <a:t>Um mögliche Frustrationen zu vermeiden, haben wir ein System entwickelt, in dem NPCs Hinweise an die Schüler geben, falls diese vermehrt eine Aufgabe nicht korrekt bearbeiten. Zudem soll es begrenzte Hinweismünzen geben, die es den Schülern ermöglicht, Tipps für Aufgaben zu bekommen, in denen sie sich besonders schwer tun.</a:t>
            </a:r>
            <a:endParaRPr/>
          </a:p>
        </p:txBody>
      </p:sp>
      <p:sp>
        <p:nvSpPr>
          <p:cNvPr id="4" name="Slide Number Placeholder 3"/>
          <p:cNvSpPr>
            <a:spLocks noGrp="1"/>
          </p:cNvSpPr>
          <p:nvPr>
            <p:ph type="sldNum" sz="quarter" idx="10"/>
          </p:nvPr>
        </p:nvSpPr>
        <p:spPr bwMode="auto"/>
        <p:txBody>
          <a:bodyPr/>
          <a:lstStyle/>
          <a:p>
            <a:pPr>
              <a:defRPr/>
            </a:pPr>
            <a:fld id="{CFDB0845-924F-B1C0-A688-CED70111D289}" type="slidenum">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Die Oberwelt ist die Karte von der aus wir in einzelne Level navigieren können. Sie repräsentiert den Ort, in dem unser Protagonist und derjenige, mit dem wir die Aufgaben lösen, wohnt. Der Protagonist ist derjenige, mit dem wir die Aufgaben lösen, der Gespräche mit NPCs führt und uns manchmal mit internen Monologen Tipps gibt. Von der Karte der Oberwelt aus kann unser Protagonist sein Zuhause, das Haus seiner Oma, das von Kevin, die Schule, etc. erreichen. Je nach System wählen wir die Levels durch Mausklick oder Touch.</a:t>
            </a:r>
          </a:p>
        </p:txBody>
      </p:sp>
      <p:sp>
        <p:nvSpPr>
          <p:cNvPr id="4" name="Slide Number Placeholder 3"/>
          <p:cNvSpPr>
            <a:spLocks noGrp="1"/>
          </p:cNvSpPr>
          <p:nvPr>
            <p:ph type="sldNum" sz="quarter" idx="10"/>
          </p:nvPr>
        </p:nvSpPr>
        <p:spPr bwMode="auto"/>
        <p:txBody>
          <a:bodyPr/>
          <a:lstStyle/>
          <a:p>
            <a:pPr>
              <a:defRPr/>
            </a:pPr>
            <a:fld id="{27BA67BD-3E04-AFBE-07A7-5BA72686A4CA}" type="slidenum">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Das hier ist ein Beispiel für ein Level. Wir befinden uns in Kevins Zimmer. Wir können mindestens mit Kevin und seinem Computer interagieren. Es könnte auch darauf hinauslaufen, dass das Betreten eines Levels eine Aufgabe oder ein Gespräch mit einem NPC auslöst. Wir haben mindestens zwei Aufgabe geplant, bei der wir mit dem Computer interagieren müssen.</a:t>
            </a:r>
          </a:p>
        </p:txBody>
      </p:sp>
      <p:sp>
        <p:nvSpPr>
          <p:cNvPr id="4" name="Slide Number Placeholder 3"/>
          <p:cNvSpPr>
            <a:spLocks noGrp="1"/>
          </p:cNvSpPr>
          <p:nvPr>
            <p:ph type="sldNum" sz="quarter" idx="10"/>
          </p:nvPr>
        </p:nvSpPr>
        <p:spPr bwMode="auto"/>
        <p:txBody>
          <a:bodyPr/>
          <a:lstStyle/>
          <a:p>
            <a:pPr>
              <a:defRPr/>
            </a:pPr>
            <a:fld id="{A2384C44-931A-7AF1-D0B9-57FF37FBF0A7}" type="slidenum">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Die Aufgaben werden teil der Story sein. Die Aufgabe werden mit einer Geschichte verbunden, was die Erinnerung an den Inhalt fördert. Hier z.B. Sehen wir Kevin, der seinen Computer mit seiner Schwester teilt. Beim letzten Login hat sie das Passort geändert und Kevin kann sich nicht mehr einloggen. Als Kennworthinweis hat sie „süßcooldoof“ hinterlegt. Wir können von Kevins Zimmer in das Zimmer seiner Schwester navigieren. In ihrem Zimmer finden wir Hinweise darauf, was das Passwort sein könnte: Ihr Teddy ist süß; es hängt ein Foto von Kevin auf der Dartscheibe und sie besitzt zwei Poster von Justin Bieber. Einige Elemente sollen interagierbar sein (wenn man z.B. Auf die Poster klickt, soll Kevin reagieren: „Sie ist schon mega lange Fan von ihm. Sagt immer OMG Justin ist soo cool!!“) Das Kennwort ist teddyjustinkevin. Wir kehren zurück in Kevins Zimmer und wählen den Computer aus. Hier können wir nun das Passwort eingeben und die Aufgabe endet damit, dass Kevin an seinem Computer spielt.</a:t>
            </a:r>
          </a:p>
          <a:p>
            <a:pPr>
              <a:defRPr/>
            </a:pPr>
            <a:r>
              <a:t>Diese Aufgabe soll darauf hinweisen, die Passwörter nicht zu einfach zu vergeben und das Kennworthinweis, wenn es geht nicht zu benutzen. Wir haben uns eine andere Aufgabe überlegt, die Tipps gibt, wie man Passwörter vergibt.</a:t>
            </a:r>
          </a:p>
        </p:txBody>
      </p:sp>
      <p:sp>
        <p:nvSpPr>
          <p:cNvPr id="4" name="Slide Number Placeholder 3"/>
          <p:cNvSpPr>
            <a:spLocks noGrp="1"/>
          </p:cNvSpPr>
          <p:nvPr>
            <p:ph type="sldNum" sz="quarter" idx="10"/>
          </p:nvPr>
        </p:nvSpPr>
        <p:spPr bwMode="auto"/>
        <p:txBody>
          <a:bodyPr/>
          <a:lstStyle/>
          <a:p>
            <a:pPr>
              <a:defRPr/>
            </a:pPr>
            <a:fld id="{675BC644-C74D-92B3-07CF-4E511A114D22}" type="slidenum">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D820D8-24D6-4460-4AD8-FEA5D8238B60}" type="slidenum">
              <a:rPr/>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dirty="0" err="1"/>
              <a:t>Weitere</a:t>
            </a:r>
            <a:r>
              <a:rPr dirty="0"/>
              <a:t> </a:t>
            </a:r>
            <a:r>
              <a:rPr dirty="0" err="1"/>
              <a:t>Informationen</a:t>
            </a:r>
            <a:r>
              <a:rPr dirty="0"/>
              <a:t> </a:t>
            </a:r>
            <a:r>
              <a:rPr dirty="0" err="1"/>
              <a:t>zu</a:t>
            </a:r>
            <a:r>
              <a:rPr dirty="0"/>
              <a:t> der </a:t>
            </a:r>
            <a:r>
              <a:rPr dirty="0" err="1"/>
              <a:t>Bearbeitung</a:t>
            </a:r>
            <a:r>
              <a:rPr dirty="0"/>
              <a:t> </a:t>
            </a:r>
            <a:r>
              <a:rPr dirty="0" err="1"/>
              <a:t>findet</a:t>
            </a:r>
            <a:r>
              <a:rPr dirty="0"/>
              <a:t> </a:t>
            </a:r>
            <a:r>
              <a:rPr dirty="0" err="1"/>
              <a:t>sich</a:t>
            </a:r>
            <a:r>
              <a:rPr dirty="0"/>
              <a:t> auf der </a:t>
            </a:r>
            <a:r>
              <a:rPr dirty="0" err="1"/>
              <a:t>letzten</a:t>
            </a:r>
            <a:r>
              <a:rPr dirty="0"/>
              <a:t> Folie </a:t>
            </a:r>
            <a:r>
              <a:rPr dirty="0" err="1"/>
              <a:t>unter</a:t>
            </a:r>
            <a:r>
              <a:rPr dirty="0"/>
              <a:t> </a:t>
            </a:r>
            <a:r>
              <a:rPr dirty="0" err="1"/>
              <a:t>Projektplan</a:t>
            </a:r>
            <a:r>
              <a:rPr dirty="0"/>
              <a:t>, </a:t>
            </a:r>
            <a:r>
              <a:rPr dirty="0" err="1"/>
              <a:t>oder</a:t>
            </a:r>
            <a:r>
              <a:rPr dirty="0"/>
              <a:t> </a:t>
            </a:r>
            <a:r>
              <a:rPr dirty="0" err="1"/>
              <a:t>im</a:t>
            </a:r>
            <a:r>
              <a:rPr dirty="0"/>
              <a:t> Wiki </a:t>
            </a:r>
            <a:r>
              <a:rPr dirty="0" err="1"/>
              <a:t>unter</a:t>
            </a:r>
            <a:r>
              <a:rPr dirty="0"/>
              <a:t> dem </a:t>
            </a:r>
            <a:r>
              <a:rPr dirty="0" err="1"/>
              <a:t>selbem</a:t>
            </a:r>
            <a:r>
              <a:rPr dirty="0"/>
              <a:t> </a:t>
            </a:r>
            <a:r>
              <a:rPr dirty="0" err="1"/>
              <a:t>Artefakt</a:t>
            </a:r>
            <a:r>
              <a:rPr dirty="0"/>
              <a:t>.</a:t>
            </a:r>
            <a:endParaRPr lang="de-DE" dirty="0"/>
          </a:p>
          <a:p>
            <a:pPr>
              <a:defRPr/>
            </a:pPr>
            <a:r>
              <a:rPr lang="de-DE" dirty="0"/>
              <a:t>https://github.com/AnoukMartinez/EP_WS23_Ganz_Khamkaew_Martinez/blob/main/Artefakte/Projektplan_v2.pdf</a:t>
            </a:r>
            <a:endParaRPr dirty="0"/>
          </a:p>
        </p:txBody>
      </p:sp>
      <p:sp>
        <p:nvSpPr>
          <p:cNvPr id="4" name="Slide Number Placeholder 3"/>
          <p:cNvSpPr>
            <a:spLocks noGrp="1"/>
          </p:cNvSpPr>
          <p:nvPr>
            <p:ph type="sldNum" sz="quarter" idx="10"/>
          </p:nvPr>
        </p:nvSpPr>
        <p:spPr bwMode="auto"/>
        <p:txBody>
          <a:bodyPr/>
          <a:lstStyle/>
          <a:p>
            <a:pPr>
              <a:defRPr/>
            </a:pPr>
            <a:fld id="{E0AE8CD7-BB61-BA2D-057E-98E40C6A9714}" type="slidenum">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de-DE" sz="1200" b="0" i="0" u="none" strike="noStrike" cap="none" spc="0">
                <a:solidFill>
                  <a:schemeClr val="tx1"/>
                </a:solidFill>
                <a:latin typeface="Arial"/>
                <a:ea typeface="Arial"/>
                <a:cs typeface="Arial"/>
              </a:rPr>
              <a:t>Wir haben uns dazu entschieden, die Projektrisiken nach Einflussgrad von unserer Seite zu ordnen. Kleine Werte (siehe Wiki) stellen Risiken dar, auf die wir als Programmierer und Entwickler der Projekts einen großen Einfluss haben können, größere Werte stellen Risiken dar, die eventuell außerhalb unseres Einflussbereiches liegen.</a:t>
            </a:r>
            <a:endParaRPr/>
          </a:p>
          <a:p>
            <a:pPr>
              <a:defRPr/>
            </a:pPr>
            <a:r>
              <a:t>Unsere vollständigen und geordneten Projektrisiken finden sich auch noch einmal im Github Wiki:</a:t>
            </a:r>
            <a:br>
              <a:rPr/>
            </a:br>
            <a:br>
              <a:rPr/>
            </a:br>
            <a:r>
              <a:rPr lang="de-DE" sz="1200" b="0" i="0" u="none" strike="noStrike" cap="none" spc="0">
                <a:solidFill>
                  <a:schemeClr val="tx1"/>
                </a:solidFill>
                <a:latin typeface="Arial"/>
                <a:ea typeface="Arial"/>
                <a:cs typeface="Arial"/>
              </a:rPr>
              <a:t>https://github.com/AnoukMartinez/EP_WS23_Ganz_Khamkaew_Martinez/wiki/06-Projektrisiken</a:t>
            </a:r>
          </a:p>
        </p:txBody>
      </p:sp>
      <p:sp>
        <p:nvSpPr>
          <p:cNvPr id="4" name="Slide Number Placeholder 3"/>
          <p:cNvSpPr>
            <a:spLocks noGrp="1"/>
          </p:cNvSpPr>
          <p:nvPr>
            <p:ph type="sldNum" sz="quarter" idx="10"/>
          </p:nvPr>
        </p:nvSpPr>
        <p:spPr bwMode="auto"/>
        <p:txBody>
          <a:bodyPr/>
          <a:lstStyle/>
          <a:p>
            <a:pPr>
              <a:defRPr/>
            </a:pPr>
            <a:fld id="{A766BB89-5A8D-8F1C-3637-BB5D1B9545AC}" type="slidenum">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Wir haben uns überlegt, wie wir die Projektrisiken vermeiden oder minimieren können. Hierzu haben wir die wichtigsten Risiken in unserem Einflussbereich noch einmal näher angeschaut, und uns konkrete Lösungen überlegt, die wir in unserem Prototypen verwirklichen können. Mehr hierzu findet sich ebenfalls im Github Wiki:</a:t>
            </a:r>
            <a:br>
              <a:rPr/>
            </a:br>
            <a:br>
              <a:rPr/>
            </a:br>
            <a:r>
              <a:rPr lang="de-DE" sz="1200" b="0" i="0" u="none" strike="noStrike" cap="none" spc="0">
                <a:solidFill>
                  <a:schemeClr val="tx1"/>
                </a:solidFill>
                <a:latin typeface="Arial"/>
                <a:ea typeface="Arial"/>
                <a:cs typeface="Arial"/>
              </a:rPr>
              <a:t>https://github.com/AnoukMartinez/EP_WS23_Ganz_Khamkaew_Martinez/wiki/06-Projektrisiken</a:t>
            </a:r>
            <a:endParaRPr/>
          </a:p>
        </p:txBody>
      </p:sp>
      <p:sp>
        <p:nvSpPr>
          <p:cNvPr id="4" name="Slide Number Placeholder 3"/>
          <p:cNvSpPr>
            <a:spLocks noGrp="1"/>
          </p:cNvSpPr>
          <p:nvPr>
            <p:ph type="sldNum" sz="quarter" idx="10"/>
          </p:nvPr>
        </p:nvSpPr>
        <p:spPr bwMode="auto"/>
        <p:txBody>
          <a:bodyPr/>
          <a:lstStyle/>
          <a:p>
            <a:pPr>
              <a:defRPr/>
            </a:pPr>
            <a:fld id="{8CFBB99F-B5FA-29BD-211C-40225CF7EF80}" type="slidenum">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de-DE" sz="1200" b="0" i="0" u="none" strike="noStrike" cap="none" spc="0">
                <a:solidFill>
                  <a:schemeClr val="tx1"/>
                </a:solidFill>
                <a:latin typeface="Arial"/>
                <a:ea typeface="Arial"/>
                <a:cs typeface="Arial"/>
              </a:rPr>
              <a:t>Wir haben uns überlegt, wie wir die Projektrisiken vermeiden oder minimieren können. Hierzu haben wir die wichtigsten Risiken in unserem Einflussbereich noch einmal näher angeschaut, und uns konkrete Lösungen überlegt, die wir in unserem Prototypen verwirklichen können. Mehr hierzu findet sich ebenfalls im Github Wiki:</a:t>
            </a:r>
            <a:br>
              <a:rPr lang="de-DE" sz="1200" b="0" i="0" u="none" strike="noStrike" cap="none" spc="0">
                <a:solidFill>
                  <a:schemeClr val="tx1"/>
                </a:solidFill>
                <a:latin typeface="Arial"/>
                <a:ea typeface="Arial"/>
                <a:cs typeface="Arial"/>
              </a:rPr>
            </a:br>
            <a:br>
              <a:rPr lang="de-DE" sz="1200" b="0" i="0" u="none" strike="noStrike" cap="none" spc="0">
                <a:solidFill>
                  <a:schemeClr val="tx1"/>
                </a:solidFill>
                <a:latin typeface="Arial"/>
                <a:ea typeface="Arial"/>
                <a:cs typeface="Arial"/>
              </a:rPr>
            </a:br>
            <a:r>
              <a:rPr lang="de-DE" sz="1200" b="0" i="0" u="none" strike="noStrike" cap="none" spc="0">
                <a:solidFill>
                  <a:schemeClr val="tx1"/>
                </a:solidFill>
                <a:latin typeface="Arial"/>
                <a:ea typeface="Arial"/>
                <a:cs typeface="Arial"/>
              </a:rPr>
              <a:t>https://github.com/AnoukMartinez/EP_WS23_Ganz_Khamkaew_Martinez/wiki/06-Projektrisiken</a:t>
            </a:r>
            <a:endParaRPr sz="1200"/>
          </a:p>
          <a:p>
            <a:pPr>
              <a:defRPr/>
            </a:pPr>
            <a:endParaRPr/>
          </a:p>
        </p:txBody>
      </p:sp>
      <p:sp>
        <p:nvSpPr>
          <p:cNvPr id="4" name="Slide Number Placeholder 3"/>
          <p:cNvSpPr>
            <a:spLocks noGrp="1"/>
          </p:cNvSpPr>
          <p:nvPr>
            <p:ph type="sldNum" sz="quarter" idx="10"/>
          </p:nvPr>
        </p:nvSpPr>
        <p:spPr bwMode="auto"/>
        <p:txBody>
          <a:bodyPr/>
          <a:lstStyle/>
          <a:p>
            <a:pPr>
              <a:defRPr/>
            </a:pPr>
            <a:fld id="{04598DE1-E575-8DC3-EF28-0F5B7DE62FEE}" type="slidenum">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Hier einige Beispiele unserer Anforderungsanalyse. Die vollständige Anforderungsanalyse findet sich in unserem Github unter Artefakten.</a:t>
            </a:r>
          </a:p>
          <a:p>
            <a:pPr>
              <a:defRPr/>
            </a:pPr>
            <a:endParaRPr/>
          </a:p>
          <a:p>
            <a:pPr>
              <a:defRPr/>
            </a:pPr>
            <a:r>
              <a:rPr lang="de-DE" sz="1200" b="0" i="0" u="none" strike="noStrike" cap="none" spc="0">
                <a:solidFill>
                  <a:schemeClr val="tx1"/>
                </a:solidFill>
                <a:latin typeface="Arial"/>
                <a:ea typeface="Arial"/>
                <a:cs typeface="Arial"/>
              </a:rPr>
              <a:t>https://github.com/AnoukMartinez/EP_WS23_Ganz_Khamkaew_Martinez/blob/main/Artefakte/Anforderungsermittlung.pdf</a:t>
            </a:r>
            <a:endParaRPr/>
          </a:p>
        </p:txBody>
      </p:sp>
      <p:sp>
        <p:nvSpPr>
          <p:cNvPr id="4" name="Slide Number Placeholder 3"/>
          <p:cNvSpPr>
            <a:spLocks noGrp="1"/>
          </p:cNvSpPr>
          <p:nvPr>
            <p:ph type="sldNum" sz="quarter" idx="10"/>
          </p:nvPr>
        </p:nvSpPr>
        <p:spPr bwMode="auto"/>
        <p:txBody>
          <a:bodyPr/>
          <a:lstStyle/>
          <a:p>
            <a:pPr>
              <a:defRPr/>
            </a:pPr>
            <a:fld id="{AAAFA456-0C18-7BD3-ED18-7587331BCF63}" type="slidenum">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Hier unser Proof of Concept. Die Implementierung wird bis zum nächsten Audit erfolgen, und ist bereits in unserem Projektplan vermerkt. </a:t>
            </a:r>
          </a:p>
          <a:p>
            <a:pPr>
              <a:defRPr/>
            </a:pPr>
            <a:endParaRPr/>
          </a:p>
          <a:p>
            <a:pPr>
              <a:defRPr/>
            </a:pPr>
            <a:r>
              <a:rPr lang="de-DE" sz="1200" b="0" i="0" u="none" strike="noStrike" cap="none" spc="0">
                <a:solidFill>
                  <a:schemeClr val="tx1"/>
                </a:solidFill>
                <a:latin typeface="Arial"/>
                <a:ea typeface="Arial"/>
                <a:cs typeface="Arial"/>
              </a:rPr>
              <a:t>https://github.com/AnoukMartinez/EP_WS23_Ganz_Khamkaew_Martinez/wiki/07-Proof-of-Concept</a:t>
            </a:r>
            <a:endParaRPr/>
          </a:p>
        </p:txBody>
      </p:sp>
      <p:sp>
        <p:nvSpPr>
          <p:cNvPr id="4" name="Slide Number Placeholder 3"/>
          <p:cNvSpPr>
            <a:spLocks noGrp="1"/>
          </p:cNvSpPr>
          <p:nvPr>
            <p:ph type="sldNum" sz="quarter" idx="10"/>
          </p:nvPr>
        </p:nvSpPr>
        <p:spPr bwMode="auto"/>
        <p:txBody>
          <a:bodyPr/>
          <a:lstStyle/>
          <a:p>
            <a:pPr>
              <a:defRPr/>
            </a:pPr>
            <a:fld id="{7E15AB60-2BC2-3557-60B1-3AA7E4275BF6}"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Noch einmal eine ausführlichere Erläuterung der Exit- und Failkriterien, sowie den Fallbacks. Eine vollständige Dokumentation lässt sich im Wiki finden.</a:t>
            </a:r>
          </a:p>
          <a:p>
            <a:pPr>
              <a:defRPr/>
            </a:pPr>
            <a:endParaRPr/>
          </a:p>
          <a:p>
            <a:pPr>
              <a:defRPr/>
            </a:pPr>
            <a:r>
              <a:rPr lang="de-DE" sz="1200" b="0" i="0" u="none" strike="noStrike" cap="none" spc="0">
                <a:solidFill>
                  <a:schemeClr val="tx1"/>
                </a:solidFill>
                <a:latin typeface="Arial"/>
                <a:ea typeface="Arial"/>
                <a:cs typeface="Arial"/>
              </a:rPr>
              <a:t>https://github.com/AnoukMartinez/EP_WS23_Ganz_Khamkaew_Martinez/wiki/07-Proof-of-Concept</a:t>
            </a:r>
            <a:endParaRPr/>
          </a:p>
        </p:txBody>
      </p:sp>
      <p:sp>
        <p:nvSpPr>
          <p:cNvPr id="4" name="Slide Number Placeholder 3"/>
          <p:cNvSpPr>
            <a:spLocks noGrp="1"/>
          </p:cNvSpPr>
          <p:nvPr>
            <p:ph type="sldNum" sz="quarter" idx="10"/>
          </p:nvPr>
        </p:nvSpPr>
        <p:spPr bwMode="auto"/>
        <p:txBody>
          <a:bodyPr/>
          <a:lstStyle/>
          <a:p>
            <a:pPr>
              <a:defRPr/>
            </a:pPr>
            <a:fld id="{3C244E44-0207-E361-1C18-596190023EBE}"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Wir haben das Domänenmodell so angepasst, dass Familienmitglieder, v.a. Großeltern und Geschwister repräsentiert werden. Der rote Rahmen bedeutet, dass wir unser System hauptsächlich an Schüler*innen und Lehrer*innen ausrichten. Diese können zu Angestellten in Unternehmen werden. Die Angestellten sind nicht die Benutzer unseres Systems. </a:t>
            </a:r>
          </a:p>
        </p:txBody>
      </p:sp>
      <p:sp>
        <p:nvSpPr>
          <p:cNvPr id="4" name="Slide Number Placeholder 3"/>
          <p:cNvSpPr>
            <a:spLocks noGrp="1"/>
          </p:cNvSpPr>
          <p:nvPr>
            <p:ph type="sldNum" sz="quarter" idx="10"/>
          </p:nvPr>
        </p:nvSpPr>
        <p:spPr bwMode="auto"/>
        <p:txBody>
          <a:bodyPr/>
          <a:lstStyle/>
          <a:p>
            <a:pPr>
              <a:defRPr/>
            </a:pPr>
            <a:fld id="{3397EBA3-1BDD-357A-EFE9-1980EF957A36}" type="slidenum">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elfolie">
    <p:spTree>
      <p:nvGrpSpPr>
        <p:cNvPr id="1" name=""/>
        <p:cNvGrpSpPr/>
        <p:nvPr/>
      </p:nvGrpSpPr>
      <p:grpSpPr bwMode="auto">
        <a:xfrm>
          <a:off x="0" y="0"/>
          <a:ext cx="0" cy="0"/>
          <a:chOff x="0" y="0"/>
          <a:chExt cx="0" cy="0"/>
        </a:xfrm>
      </p:grpSpPr>
      <p:sp>
        <p:nvSpPr>
          <p:cNvPr id="2" name="Titel 1"/>
          <p:cNvSpPr>
            <a:spLocks noGrp="1"/>
          </p:cNvSpPr>
          <p:nvPr>
            <p:ph type="ctrTitle"/>
          </p:nvPr>
        </p:nvSpPr>
        <p:spPr bwMode="auto">
          <a:xfrm>
            <a:off x="1524000" y="1122363"/>
            <a:ext cx="9144000" cy="2387600"/>
          </a:xfrm>
        </p:spPr>
        <p:txBody>
          <a:bodyPr anchor="b"/>
          <a:lstStyle>
            <a:lvl1pPr algn="ctr">
              <a:defRPr sz="6000"/>
            </a:lvl1pPr>
          </a:lstStyle>
          <a:p>
            <a:pPr>
              <a:defRPr/>
            </a:pPr>
            <a:r>
              <a:rPr lang="de-DE"/>
              <a:t>Titelmasterformat durch Klicken bearbeiten</a:t>
            </a:r>
          </a:p>
        </p:txBody>
      </p:sp>
      <p:sp>
        <p:nvSpPr>
          <p:cNvPr id="3" name="Untertitel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de-DE"/>
              <a:t>Formatvorlage des Untertitelmasters durch Klicken bearbeiten</a:t>
            </a:r>
          </a:p>
        </p:txBody>
      </p:sp>
      <p:sp>
        <p:nvSpPr>
          <p:cNvPr id="4" name="Datumsplatzhalter 3"/>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el und vertikaler Tex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p>
        </p:txBody>
      </p:sp>
      <p:sp>
        <p:nvSpPr>
          <p:cNvPr id="3" name="Vertikaler Textplatzhalter 2"/>
          <p:cNvSpPr>
            <a:spLocks noGrp="1"/>
          </p:cNvSpPr>
          <p:nvPr>
            <p:ph type="body" orient="vert" idx="1"/>
          </p:nvPr>
        </p:nvSpPr>
        <p:spPr bwMode="auto"/>
        <p:txBody>
          <a:bodyPr vert="eaVert"/>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4" name="Datumsplatzhalter 3"/>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kaler Titel und Text">
    <p:spTree>
      <p:nvGrpSpPr>
        <p:cNvPr id="1" name=""/>
        <p:cNvGrpSpPr/>
        <p:nvPr/>
      </p:nvGrpSpPr>
      <p:grpSpPr bwMode="auto">
        <a:xfrm>
          <a:off x="0" y="0"/>
          <a:ext cx="0" cy="0"/>
          <a:chOff x="0" y="0"/>
          <a:chExt cx="0" cy="0"/>
        </a:xfrm>
      </p:grpSpPr>
      <p:sp>
        <p:nvSpPr>
          <p:cNvPr id="2" name="Vertikaler Titel 1"/>
          <p:cNvSpPr>
            <a:spLocks noGrp="1"/>
          </p:cNvSpPr>
          <p:nvPr>
            <p:ph type="title" orient="vert"/>
          </p:nvPr>
        </p:nvSpPr>
        <p:spPr bwMode="auto">
          <a:xfrm>
            <a:off x="8724900" y="365125"/>
            <a:ext cx="2628900" cy="5811838"/>
          </a:xfrm>
        </p:spPr>
        <p:txBody>
          <a:bodyPr vert="eaVert"/>
          <a:lstStyle/>
          <a:p>
            <a:pPr>
              <a:defRPr/>
            </a:pPr>
            <a:r>
              <a:rPr lang="de-DE"/>
              <a:t>Titelmasterformat durch Klicken bearbeiten</a:t>
            </a:r>
          </a:p>
        </p:txBody>
      </p:sp>
      <p:sp>
        <p:nvSpPr>
          <p:cNvPr id="3" name="Vertikaler Textplatzhalter 2"/>
          <p:cNvSpPr>
            <a:spLocks noGrp="1"/>
          </p:cNvSpPr>
          <p:nvPr>
            <p:ph type="body" orient="vert" idx="1"/>
          </p:nvPr>
        </p:nvSpPr>
        <p:spPr bwMode="auto">
          <a:xfrm>
            <a:off x="838200" y="365125"/>
            <a:ext cx="7734300" cy="5811838"/>
          </a:xfrm>
        </p:spPr>
        <p:txBody>
          <a:bodyPr vert="eaVert"/>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4" name="Datumsplatzhalter 3"/>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el und Inhal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p>
        </p:txBody>
      </p:sp>
      <p:sp>
        <p:nvSpPr>
          <p:cNvPr id="3" name="Inhaltsplatzhalter 2"/>
          <p:cNvSpPr>
            <a:spLocks noGrp="1"/>
          </p:cNvSpPr>
          <p:nvPr>
            <p:ph idx="1"/>
          </p:nvPr>
        </p:nvSpPr>
        <p:spPr bwMode="auto"/>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4" name="Datumsplatzhalter 3"/>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Abschnitts-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1850" y="1709738"/>
            <a:ext cx="10515600" cy="2852737"/>
          </a:xfrm>
        </p:spPr>
        <p:txBody>
          <a:bodyPr anchor="b"/>
          <a:lstStyle>
            <a:lvl1pPr>
              <a:defRPr sz="6000"/>
            </a:lvl1pPr>
          </a:lstStyle>
          <a:p>
            <a:pPr>
              <a:defRPr/>
            </a:pPr>
            <a:r>
              <a:rPr lang="de-DE"/>
              <a:t>Titelmasterformat durch Klicken bearbeiten</a:t>
            </a:r>
          </a:p>
        </p:txBody>
      </p:sp>
      <p:sp>
        <p:nvSpPr>
          <p:cNvPr id="3" name="Textplatzhalt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de-DE"/>
              <a:t>Textmasterformat bearbeiten</a:t>
            </a:r>
            <a:endParaRPr/>
          </a:p>
        </p:txBody>
      </p:sp>
      <p:sp>
        <p:nvSpPr>
          <p:cNvPr id="4" name="Datumsplatzhalter 3"/>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Zwei Inhalt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p>
        </p:txBody>
      </p:sp>
      <p:sp>
        <p:nvSpPr>
          <p:cNvPr id="3" name="Inhaltsplatzhalter 2"/>
          <p:cNvSpPr>
            <a:spLocks noGrp="1"/>
          </p:cNvSpPr>
          <p:nvPr>
            <p:ph sz="half" idx="1"/>
          </p:nvPr>
        </p:nvSpPr>
        <p:spPr bwMode="auto">
          <a:xfrm>
            <a:off x="838200" y="1825625"/>
            <a:ext cx="5181600" cy="4351338"/>
          </a:xfrm>
        </p:spPr>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4" name="Inhaltsplatzhalter 3"/>
          <p:cNvSpPr>
            <a:spLocks noGrp="1"/>
          </p:cNvSpPr>
          <p:nvPr>
            <p:ph sz="half" idx="2"/>
          </p:nvPr>
        </p:nvSpPr>
        <p:spPr bwMode="auto">
          <a:xfrm>
            <a:off x="6172200" y="1825625"/>
            <a:ext cx="5181600" cy="4351338"/>
          </a:xfrm>
        </p:spPr>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5" name="Datumsplatzhalter 4"/>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6" name="Fußzeilenplatzhalter 5"/>
          <p:cNvSpPr>
            <a:spLocks noGrp="1"/>
          </p:cNvSpPr>
          <p:nvPr>
            <p:ph type="ftr" sz="quarter" idx="11"/>
          </p:nvPr>
        </p:nvSpPr>
        <p:spPr bwMode="auto"/>
        <p:txBody>
          <a:bodyPr/>
          <a:lstStyle/>
          <a:p>
            <a:pPr>
              <a:defRPr/>
            </a:pPr>
            <a:endParaRPr lang="de-DE"/>
          </a:p>
        </p:txBody>
      </p:sp>
      <p:sp>
        <p:nvSpPr>
          <p:cNvPr id="7" name="Foliennummernplatzhalter 6"/>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Vergleich">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9788" y="365125"/>
            <a:ext cx="10515600" cy="1325563"/>
          </a:xfrm>
        </p:spPr>
        <p:txBody>
          <a:bodyPr/>
          <a:lstStyle/>
          <a:p>
            <a:pPr>
              <a:defRPr/>
            </a:pPr>
            <a:r>
              <a:rPr lang="de-DE"/>
              <a:t>Titelmasterformat durch Klicken bearbeiten</a:t>
            </a:r>
          </a:p>
        </p:txBody>
      </p:sp>
      <p:sp>
        <p:nvSpPr>
          <p:cNvPr id="3" name="Textplatzhalt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Textmasterformat bearbeiten</a:t>
            </a:r>
            <a:endParaRPr/>
          </a:p>
        </p:txBody>
      </p:sp>
      <p:sp>
        <p:nvSpPr>
          <p:cNvPr id="4" name="Inhaltsplatzhalter 3"/>
          <p:cNvSpPr>
            <a:spLocks noGrp="1"/>
          </p:cNvSpPr>
          <p:nvPr>
            <p:ph sz="half" idx="2"/>
          </p:nvPr>
        </p:nvSpPr>
        <p:spPr bwMode="auto">
          <a:xfrm>
            <a:off x="839788" y="2505074"/>
            <a:ext cx="5157787" cy="3684588"/>
          </a:xfrm>
        </p:spPr>
        <p:txBody>
          <a:bodyPr/>
          <a:lstStyle/>
          <a:p>
            <a:pPr lvl="0">
              <a:defRPr/>
            </a:pPr>
            <a:r>
              <a:rPr lang="de-DE"/>
              <a:t>Textmasterformat bearbeiten</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p>
        </p:txBody>
      </p:sp>
      <p:sp>
        <p:nvSpPr>
          <p:cNvPr id="5" name="Textplatzhalt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Textmasterformat bearbeiten</a:t>
            </a:r>
            <a:endParaRPr/>
          </a:p>
        </p:txBody>
      </p:sp>
      <p:sp>
        <p:nvSpPr>
          <p:cNvPr id="6" name="Inhaltsplatzhalter 5"/>
          <p:cNvSpPr>
            <a:spLocks noGrp="1"/>
          </p:cNvSpPr>
          <p:nvPr>
            <p:ph sz="quarter" idx="4"/>
          </p:nvPr>
        </p:nvSpPr>
        <p:spPr bwMode="auto">
          <a:xfrm>
            <a:off x="6172200" y="2505074"/>
            <a:ext cx="5183188" cy="3684588"/>
          </a:xfrm>
        </p:spPr>
        <p:txBody>
          <a:bodyPr/>
          <a:lstStyle/>
          <a:p>
            <a:pPr lvl="0">
              <a:defRPr/>
            </a:pPr>
            <a:r>
              <a:rPr lang="de-DE"/>
              <a:t>Textmasterformat bearbeiten</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p>
        </p:txBody>
      </p:sp>
      <p:sp>
        <p:nvSpPr>
          <p:cNvPr id="7" name="Datumsplatzhalter 6"/>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8" name="Fußzeilenplatzhalter 7"/>
          <p:cNvSpPr>
            <a:spLocks noGrp="1"/>
          </p:cNvSpPr>
          <p:nvPr>
            <p:ph type="ftr" sz="quarter" idx="11"/>
          </p:nvPr>
        </p:nvSpPr>
        <p:spPr bwMode="auto"/>
        <p:txBody>
          <a:bodyPr/>
          <a:lstStyle/>
          <a:p>
            <a:pPr>
              <a:defRPr/>
            </a:pPr>
            <a:endParaRPr lang="de-DE"/>
          </a:p>
        </p:txBody>
      </p:sp>
      <p:sp>
        <p:nvSpPr>
          <p:cNvPr id="9" name="Foliennummernplatzhalter 8"/>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Nur Titel">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p>
        </p:txBody>
      </p:sp>
      <p:sp>
        <p:nvSpPr>
          <p:cNvPr id="3" name="Datumsplatzhalter 2"/>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4" name="Fußzeilenplatzhalter 3"/>
          <p:cNvSpPr>
            <a:spLocks noGrp="1"/>
          </p:cNvSpPr>
          <p:nvPr>
            <p:ph type="ftr" sz="quarter" idx="11"/>
          </p:nvPr>
        </p:nvSpPr>
        <p:spPr bwMode="auto"/>
        <p:txBody>
          <a:bodyPr/>
          <a:lstStyle/>
          <a:p>
            <a:pPr>
              <a:defRPr/>
            </a:pPr>
            <a:endParaRPr lang="de-DE"/>
          </a:p>
        </p:txBody>
      </p:sp>
      <p:sp>
        <p:nvSpPr>
          <p:cNvPr id="5" name="Foliennummernplatzhalter 4"/>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Leer">
    <p:spTree>
      <p:nvGrpSpPr>
        <p:cNvPr id="1" name=""/>
        <p:cNvGrpSpPr/>
        <p:nvPr/>
      </p:nvGrpSpPr>
      <p:grpSpPr bwMode="auto">
        <a:xfrm>
          <a:off x="0" y="0"/>
          <a:ext cx="0" cy="0"/>
          <a:chOff x="0" y="0"/>
          <a:chExt cx="0" cy="0"/>
        </a:xfrm>
      </p:grpSpPr>
      <p:sp>
        <p:nvSpPr>
          <p:cNvPr id="2" name="Datumsplatzhalter 1"/>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3" name="Fußzeilenplatzhalter 2"/>
          <p:cNvSpPr>
            <a:spLocks noGrp="1"/>
          </p:cNvSpPr>
          <p:nvPr>
            <p:ph type="ftr" sz="quarter" idx="11"/>
          </p:nvPr>
        </p:nvSpPr>
        <p:spPr bwMode="auto"/>
        <p:txBody>
          <a:bodyPr/>
          <a:lstStyle/>
          <a:p>
            <a:pPr>
              <a:defRPr/>
            </a:pPr>
            <a:endParaRPr lang="de-DE"/>
          </a:p>
        </p:txBody>
      </p:sp>
      <p:sp>
        <p:nvSpPr>
          <p:cNvPr id="4" name="Foliennummernplatzhalter 3"/>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Inhalt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9788" y="457200"/>
            <a:ext cx="3932237" cy="1600200"/>
          </a:xfrm>
        </p:spPr>
        <p:txBody>
          <a:bodyPr anchor="b"/>
          <a:lstStyle>
            <a:lvl1pPr>
              <a:defRPr sz="3200"/>
            </a:lvl1pPr>
          </a:lstStyle>
          <a:p>
            <a:pPr>
              <a:defRPr/>
            </a:pPr>
            <a:r>
              <a:rPr lang="de-DE"/>
              <a:t>Titelmasterformat durch Klicken bearbeiten</a:t>
            </a:r>
          </a:p>
        </p:txBody>
      </p:sp>
      <p:sp>
        <p:nvSpPr>
          <p:cNvPr id="3" name="Inhaltsplatzhalt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4" name="Textplatzhalt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Textmasterformat bearbeiten</a:t>
            </a:r>
            <a:endParaRPr/>
          </a:p>
        </p:txBody>
      </p:sp>
      <p:sp>
        <p:nvSpPr>
          <p:cNvPr id="5" name="Datumsplatzhalter 4"/>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6" name="Fußzeilenplatzhalter 5"/>
          <p:cNvSpPr>
            <a:spLocks noGrp="1"/>
          </p:cNvSpPr>
          <p:nvPr>
            <p:ph type="ftr" sz="quarter" idx="11"/>
          </p:nvPr>
        </p:nvSpPr>
        <p:spPr bwMode="auto"/>
        <p:txBody>
          <a:bodyPr/>
          <a:lstStyle/>
          <a:p>
            <a:pPr>
              <a:defRPr/>
            </a:pPr>
            <a:endParaRPr lang="de-DE"/>
          </a:p>
        </p:txBody>
      </p:sp>
      <p:sp>
        <p:nvSpPr>
          <p:cNvPr id="7" name="Foliennummernplatzhalter 6"/>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Bild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9788" y="457200"/>
            <a:ext cx="3932237" cy="1600200"/>
          </a:xfrm>
        </p:spPr>
        <p:txBody>
          <a:bodyPr anchor="b"/>
          <a:lstStyle>
            <a:lvl1pPr>
              <a:defRPr sz="3200"/>
            </a:lvl1pPr>
          </a:lstStyle>
          <a:p>
            <a:pPr>
              <a:defRPr/>
            </a:pPr>
            <a:r>
              <a:rPr lang="de-DE"/>
              <a:t>Titelmasterformat durch Klicken bearbeiten</a:t>
            </a:r>
          </a:p>
        </p:txBody>
      </p:sp>
      <p:sp>
        <p:nvSpPr>
          <p:cNvPr id="3" name="Bildplatzhalt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de-DE"/>
              <a:t>Click icon to add picture</a:t>
            </a:r>
          </a:p>
        </p:txBody>
      </p:sp>
      <p:sp>
        <p:nvSpPr>
          <p:cNvPr id="4" name="Textplatzhalt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Textmasterformat bearbeiten</a:t>
            </a:r>
            <a:endParaRPr/>
          </a:p>
        </p:txBody>
      </p:sp>
      <p:sp>
        <p:nvSpPr>
          <p:cNvPr id="5" name="Datumsplatzhalter 4"/>
          <p:cNvSpPr>
            <a:spLocks noGrp="1"/>
          </p:cNvSpPr>
          <p:nvPr>
            <p:ph type="dt" sz="half" idx="10"/>
          </p:nvPr>
        </p:nvSpPr>
        <p:spPr bwMode="auto"/>
        <p:txBody>
          <a:bodyPr/>
          <a:lstStyle/>
          <a:p>
            <a:pPr>
              <a:defRPr/>
            </a:pPr>
            <a:fld id="{BCC18F51-09EC-435C-A3BA-64A766E099C0}" type="datetimeFigureOut">
              <a:rPr lang="de-DE"/>
              <a:t>07.12.2023</a:t>
            </a:fld>
            <a:endParaRPr lang="de-DE"/>
          </a:p>
        </p:txBody>
      </p:sp>
      <p:sp>
        <p:nvSpPr>
          <p:cNvPr id="6" name="Fußzeilenplatzhalter 5"/>
          <p:cNvSpPr>
            <a:spLocks noGrp="1"/>
          </p:cNvSpPr>
          <p:nvPr>
            <p:ph type="ftr" sz="quarter" idx="11"/>
          </p:nvPr>
        </p:nvSpPr>
        <p:spPr bwMode="auto"/>
        <p:txBody>
          <a:bodyPr/>
          <a:lstStyle/>
          <a:p>
            <a:pPr>
              <a:defRPr/>
            </a:pPr>
            <a:endParaRPr lang="de-DE"/>
          </a:p>
        </p:txBody>
      </p:sp>
      <p:sp>
        <p:nvSpPr>
          <p:cNvPr id="7" name="Foliennummernplatzhalter 6"/>
          <p:cNvSpPr>
            <a:spLocks noGrp="1"/>
          </p:cNvSpPr>
          <p:nvPr>
            <p:ph type="sldNum" sz="quarter" idx="12"/>
          </p:nvPr>
        </p:nvSpPr>
        <p:spPr bwMode="auto"/>
        <p:txBody>
          <a:bodyPr/>
          <a:lstStyle/>
          <a:p>
            <a:pPr>
              <a:defRPr/>
            </a:pPr>
            <a:fld id="{08395586-F03A-48D1-94DF-16B239DF4FB5}" type="slidenum">
              <a:rPr lang="de-DE"/>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elplatzhalt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de-DE"/>
              <a:t>Click to edit Master title style</a:t>
            </a:r>
          </a:p>
        </p:txBody>
      </p:sp>
      <p:sp>
        <p:nvSpPr>
          <p:cNvPr id="3" name="Textplatzhalt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de-DE"/>
              <a:t>Click to edit Master text styles</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p>
        </p:txBody>
      </p:sp>
      <p:sp>
        <p:nvSpPr>
          <p:cNvPr id="4" name="Datumsplatzhalt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de-DE"/>
              <a:t>07.12.2023</a:t>
            </a:fld>
            <a:endParaRPr lang="de-DE"/>
          </a:p>
        </p:txBody>
      </p:sp>
      <p:sp>
        <p:nvSpPr>
          <p:cNvPr id="5" name="Fußzeilenplatzhalt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de-DE"/>
          </a:p>
        </p:txBody>
      </p:sp>
      <p:sp>
        <p:nvSpPr>
          <p:cNvPr id="6" name="Foliennummernplatzhalt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de-DE"/>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el 1"/>
          <p:cNvSpPr>
            <a:spLocks noGrp="1"/>
          </p:cNvSpPr>
          <p:nvPr>
            <p:ph type="ctrTitle"/>
          </p:nvPr>
        </p:nvSpPr>
        <p:spPr bwMode="auto"/>
        <p:txBody>
          <a:bodyPr/>
          <a:lstStyle/>
          <a:p>
            <a:pPr>
              <a:defRPr/>
            </a:pPr>
            <a:r>
              <a:rPr lang="de-DE"/>
              <a:t>Kids Secure</a:t>
            </a:r>
          </a:p>
        </p:txBody>
      </p:sp>
      <p:sp>
        <p:nvSpPr>
          <p:cNvPr id="3" name="Untertitel 2"/>
          <p:cNvSpPr>
            <a:spLocks noGrp="1"/>
          </p:cNvSpPr>
          <p:nvPr>
            <p:ph type="subTitle" idx="1"/>
          </p:nvPr>
        </p:nvSpPr>
        <p:spPr bwMode="auto"/>
        <p:txBody>
          <a:bodyPr/>
          <a:lstStyle/>
          <a:p>
            <a:pPr>
              <a:defRPr/>
            </a:pPr>
            <a:r>
              <a:rPr lang="de-DE"/>
              <a:t>Entwicklungsprojekt 23/24 - 2. Audit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02960" name="Titel 1"/>
          <p:cNvSpPr>
            <a:spLocks noGrp="1"/>
          </p:cNvSpPr>
          <p:nvPr>
            <p:ph type="title"/>
          </p:nvPr>
        </p:nvSpPr>
        <p:spPr bwMode="auto"/>
        <p:txBody>
          <a:bodyPr/>
          <a:lstStyle/>
          <a:p>
            <a:pPr>
              <a:defRPr/>
            </a:pPr>
            <a:r>
              <a:t>Aktualisierte Persona: Barbara Arnolds</a:t>
            </a:r>
          </a:p>
        </p:txBody>
      </p:sp>
      <p:sp>
        <p:nvSpPr>
          <p:cNvPr id="15586331" name="Inhaltsplatzhalt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45000" lnSpcReduction="11000"/>
          </a:bodyPr>
          <a:lstStyle/>
          <a:p>
            <a:pPr>
              <a:defRPr/>
            </a:pPr>
            <a:r>
              <a:rPr lang="de-DE" sz="2600" b="0" i="0" u="none" strike="noStrike" cap="none" spc="0">
                <a:solidFill>
                  <a:schemeClr val="tx1"/>
                </a:solidFill>
                <a:latin typeface="Arial"/>
                <a:ea typeface="Arial"/>
                <a:cs typeface="Arial"/>
              </a:rPr>
              <a:t>Alter: 70</a:t>
            </a:r>
            <a:endParaRPr lang="de-DE" sz="2600" b="0" i="0" u="none" strike="noStrike" cap="none" spc="0">
              <a:solidFill>
                <a:schemeClr val="tx1"/>
              </a:solidFill>
              <a:latin typeface="Arial"/>
              <a:cs typeface="Arial"/>
            </a:endParaRPr>
          </a:p>
          <a:p>
            <a:pPr>
              <a:defRPr/>
            </a:pPr>
            <a:r>
              <a:rPr lang="de-DE" sz="2600" b="0" i="0" u="none" strike="noStrike" cap="none" spc="0">
                <a:solidFill>
                  <a:schemeClr val="tx1"/>
                </a:solidFill>
                <a:latin typeface="Arial"/>
                <a:ea typeface="Arial"/>
                <a:cs typeface="Arial"/>
              </a:rPr>
              <a:t>Geschlecht: weiblich</a:t>
            </a:r>
            <a:endParaRPr lang="de-DE" sz="2600" b="0" i="0" u="none" strike="noStrike" cap="none" spc="0">
              <a:solidFill>
                <a:schemeClr val="tx1"/>
              </a:solidFill>
              <a:latin typeface="Arial"/>
              <a:cs typeface="Arial"/>
            </a:endParaRPr>
          </a:p>
          <a:p>
            <a:pPr>
              <a:defRPr/>
            </a:pPr>
            <a:r>
              <a:rPr lang="de-DE" sz="2600" b="0" i="0" u="none" strike="noStrike" cap="none" spc="0">
                <a:solidFill>
                  <a:schemeClr val="tx1"/>
                </a:solidFill>
                <a:latin typeface="Arial"/>
                <a:ea typeface="Arial"/>
                <a:cs typeface="Arial"/>
              </a:rPr>
              <a:t>Bildung: Rentnerin, gelernte Floristin</a:t>
            </a:r>
            <a:endParaRPr lang="de-DE" sz="2600" b="0" i="0" u="none" strike="noStrike" cap="none" spc="0">
              <a:solidFill>
                <a:schemeClr val="tx1"/>
              </a:solidFill>
              <a:latin typeface="Arial"/>
              <a:cs typeface="Arial"/>
            </a:endParaRPr>
          </a:p>
          <a:p>
            <a:pPr>
              <a:defRPr/>
            </a:pPr>
            <a:r>
              <a:rPr lang="de-DE" sz="2600" b="0" i="0" u="none" strike="noStrike" cap="none" spc="0">
                <a:solidFill>
                  <a:schemeClr val="tx1"/>
                </a:solidFill>
                <a:latin typeface="Arial"/>
                <a:ea typeface="Arial"/>
                <a:cs typeface="Arial"/>
              </a:rPr>
              <a:t>Einkommen: bezieht Rente</a:t>
            </a:r>
            <a:endParaRPr lang="de-DE" sz="2600" b="0" i="0" u="none" strike="noStrike" cap="none" spc="0">
              <a:solidFill>
                <a:schemeClr val="tx1"/>
              </a:solidFill>
              <a:latin typeface="Arial"/>
              <a:cs typeface="Arial"/>
            </a:endParaRPr>
          </a:p>
          <a:p>
            <a:pPr>
              <a:defRPr/>
            </a:pPr>
            <a:r>
              <a:rPr lang="de-DE" sz="2600" b="0" i="0" u="none" strike="noStrike" cap="none" spc="0">
                <a:solidFill>
                  <a:schemeClr val="tx1"/>
                </a:solidFill>
                <a:latin typeface="Arial"/>
                <a:ea typeface="Arial"/>
                <a:cs typeface="Arial"/>
              </a:rPr>
              <a:t>Familienstand: verheiratet mit Wolfgang, zwei Katzen, drei Kinder, vier Enkel</a:t>
            </a:r>
            <a:endParaRPr lang="de-DE" sz="2600" b="0" i="0" u="none" strike="noStrike" cap="none" spc="0">
              <a:solidFill>
                <a:schemeClr val="tx1"/>
              </a:solidFill>
              <a:latin typeface="Arial"/>
              <a:cs typeface="Arial"/>
            </a:endParaRPr>
          </a:p>
          <a:p>
            <a:pPr>
              <a:defRPr/>
            </a:pPr>
            <a:r>
              <a:rPr lang="de-DE" sz="2600" b="0" i="0" u="none" strike="noStrike" cap="none" spc="0">
                <a:solidFill>
                  <a:schemeClr val="tx1"/>
                </a:solidFill>
                <a:latin typeface="Arial"/>
                <a:ea typeface="Arial"/>
                <a:cs typeface="Arial"/>
              </a:rPr>
              <a:t>Wohnsituation: Vorstadt, Haus</a:t>
            </a:r>
            <a:endParaRPr lang="de-DE" sz="2600" b="0" i="0" u="none" strike="noStrike" cap="none" spc="0">
              <a:solidFill>
                <a:schemeClr val="tx1"/>
              </a:solidFill>
              <a:latin typeface="Arial"/>
              <a:cs typeface="Arial"/>
            </a:endParaRPr>
          </a:p>
          <a:p>
            <a:pPr>
              <a:defRPr/>
            </a:pPr>
            <a:r>
              <a:rPr lang="de-DE" sz="2600" b="0" i="0" u="none" strike="noStrike" cap="none" spc="0">
                <a:solidFill>
                  <a:schemeClr val="tx1"/>
                </a:solidFill>
                <a:latin typeface="Arial"/>
                <a:ea typeface="Arial"/>
                <a:cs typeface="Arial"/>
              </a:rPr>
              <a:t>Stakeholder: Familie</a:t>
            </a:r>
            <a:endParaRPr lang="de-DE" sz="2600" b="0" i="0" u="none" strike="noStrike" cap="none" spc="0">
              <a:solidFill>
                <a:schemeClr val="tx1"/>
              </a:solidFill>
              <a:latin typeface="Arial"/>
              <a:cs typeface="Arial"/>
            </a:endParaRPr>
          </a:p>
          <a:p>
            <a:pPr>
              <a:defRPr/>
            </a:pPr>
            <a:endParaRPr lang="de-DE" sz="2600" b="0" i="0" u="none" strike="noStrike" cap="none" spc="0">
              <a:solidFill>
                <a:schemeClr val="tx1"/>
              </a:solidFill>
              <a:latin typeface="Arial"/>
              <a:cs typeface="Arial"/>
            </a:endParaRPr>
          </a:p>
          <a:p>
            <a:pPr>
              <a:defRPr/>
            </a:pPr>
            <a:r>
              <a:rPr lang="de-DE" sz="2600" b="0" i="0" u="none" strike="noStrike" cap="none" spc="0">
                <a:solidFill>
                  <a:schemeClr val="tx1"/>
                </a:solidFill>
                <a:latin typeface="Arial"/>
                <a:ea typeface="Arial"/>
                <a:cs typeface="Arial"/>
              </a:rPr>
              <a:t>Kenntnisse von Technologie: Barbara hat kein IT Verständnis, einen Laptop oder Computer besitzt sie nicht. Auf der Arbeit früher kam sie auch ohne eine digitale Kasse aus.</a:t>
            </a:r>
            <a:endParaRPr lang="de-DE" sz="2600" b="0" i="0" u="none" strike="noStrike" cap="none" spc="0">
              <a:solidFill>
                <a:schemeClr val="tx1"/>
              </a:solidFill>
              <a:latin typeface="Arial"/>
              <a:cs typeface="Arial"/>
            </a:endParaRPr>
          </a:p>
          <a:p>
            <a:pPr>
              <a:defRPr/>
            </a:pPr>
            <a:endParaRPr lang="de-DE" sz="2600" b="0" i="0" u="none" strike="noStrike" cap="none" spc="0">
              <a:solidFill>
                <a:schemeClr val="tx1"/>
              </a:solidFill>
              <a:latin typeface="Arial"/>
              <a:cs typeface="Arial"/>
            </a:endParaRPr>
          </a:p>
          <a:p>
            <a:pPr>
              <a:defRPr/>
            </a:pPr>
            <a:r>
              <a:rPr lang="de-DE" sz="2600" b="0" i="0" u="none" strike="noStrike" cap="none" spc="0">
                <a:solidFill>
                  <a:schemeClr val="tx1"/>
                </a:solidFill>
                <a:latin typeface="Arial"/>
                <a:ea typeface="Arial"/>
                <a:cs typeface="Arial"/>
              </a:rPr>
              <a:t>Vor kurzem wurde sie Opfer eines Trickbetrügers. Jemand rief sie an und gab sich als ihr Enkelkind aus und konnte sich auf diese Weise mehrere tausend Euro von Barbara auszahlen lassen. Diese Erfahrung hat die ältere Dame sehr eingeschüchert.</a:t>
            </a:r>
            <a:endParaRPr lang="de-DE" sz="2600" b="0" i="0" u="none" strike="noStrike" cap="none" spc="0">
              <a:solidFill>
                <a:schemeClr val="tx1"/>
              </a:solidFill>
              <a:latin typeface="Arial"/>
              <a:cs typeface="Arial"/>
            </a:endParaRPr>
          </a:p>
          <a:p>
            <a:pPr>
              <a:defRPr/>
            </a:pPr>
            <a:endParaRPr lang="de-DE" sz="2600" b="0" i="0" u="none" strike="noStrike" cap="none" spc="0">
              <a:solidFill>
                <a:schemeClr val="tx1"/>
              </a:solidFill>
              <a:latin typeface="Arial"/>
              <a:cs typeface="Arial"/>
            </a:endParaRPr>
          </a:p>
          <a:p>
            <a:pPr>
              <a:defRPr/>
            </a:pPr>
            <a:r>
              <a:rPr lang="de-DE" sz="2600" b="0" i="0" u="none" strike="noStrike" cap="none" spc="0">
                <a:solidFill>
                  <a:schemeClr val="tx1"/>
                </a:solidFill>
                <a:latin typeface="Arial"/>
                <a:ea typeface="Arial"/>
                <a:cs typeface="Arial"/>
              </a:rPr>
              <a:t>Endgeräte: Barbara ist im Besitz eines Smartphones, welches sie nicht ohne die Hilfe ihrer Enkel benutzen kann. Bisher mussten sie diese immer sehr geduldig mit ihrer Oma sein, da ihr das Lernen und Handhaben mit der Technik schwer fällt. Barbara bekam das Smartphone während der Pandemie geschenkt, damit sie während der Lockdowns mit ihrer Familie in Verbindung bleiben konnte, ohne zu vereinsamen. Seit ihrer Negativerfahrung liegt ihr Gerät jedoch unbenutzt im Schrank.</a:t>
            </a:r>
            <a:endParaRPr sz="2600"/>
          </a:p>
        </p:txBody>
      </p:sp>
      <p:pic>
        <p:nvPicPr>
          <p:cNvPr id="973966038" name="Grafik 973966037"/>
          <p:cNvPicPr>
            <a:picLocks noChangeAspect="1"/>
          </p:cNvPicPr>
          <p:nvPr/>
        </p:nvPicPr>
        <p:blipFill>
          <a:blip r:embed="rId3"/>
          <a:stretch/>
        </p:blipFill>
        <p:spPr bwMode="auto">
          <a:xfrm>
            <a:off x="8606321" y="1321002"/>
            <a:ext cx="2357152" cy="23625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52950251" name="Titel 1"/>
          <p:cNvSpPr>
            <a:spLocks noGrp="1"/>
          </p:cNvSpPr>
          <p:nvPr>
            <p:ph type="title"/>
          </p:nvPr>
        </p:nvSpPr>
        <p:spPr bwMode="auto"/>
        <p:txBody>
          <a:bodyPr/>
          <a:lstStyle/>
          <a:p>
            <a:pPr>
              <a:defRPr/>
            </a:pPr>
            <a:r>
              <a:t>Aktualisierte Persona: Raphaela Bayer</a:t>
            </a:r>
          </a:p>
        </p:txBody>
      </p:sp>
      <p:sp>
        <p:nvSpPr>
          <p:cNvPr id="903458625" name="Inhaltsplatzhalt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40000" lnSpcReduction="12000"/>
          </a:bodyPr>
          <a:lstStyle/>
          <a:p>
            <a:pPr>
              <a:defRPr/>
            </a:pPr>
            <a:r>
              <a:rPr lang="de-DE" sz="3600" b="0" i="0" u="none" strike="noStrike" cap="none" spc="0">
                <a:solidFill>
                  <a:schemeClr val="tx1"/>
                </a:solidFill>
                <a:latin typeface="Arial"/>
                <a:ea typeface="Arial"/>
                <a:cs typeface="Arial"/>
              </a:rPr>
              <a:t>Alter: 10</a:t>
            </a:r>
            <a:endParaRPr lang="de-DE" sz="7200" b="0" i="0" u="none" strike="noStrike" cap="none" spc="0">
              <a:solidFill>
                <a:schemeClr val="tx1"/>
              </a:solidFill>
              <a:latin typeface="Arial"/>
              <a:cs typeface="Arial"/>
            </a:endParaRPr>
          </a:p>
          <a:p>
            <a:pPr>
              <a:defRPr/>
            </a:pPr>
            <a:r>
              <a:rPr lang="de-DE" sz="3600" b="0" i="0" u="none" strike="noStrike" cap="none" spc="0">
                <a:solidFill>
                  <a:schemeClr val="tx1"/>
                </a:solidFill>
                <a:latin typeface="Arial"/>
                <a:ea typeface="Arial"/>
                <a:cs typeface="Arial"/>
              </a:rPr>
              <a:t>Geschlecht: weiblich</a:t>
            </a:r>
            <a:endParaRPr lang="de-DE" sz="7200" b="0" i="0" u="none" strike="noStrike" cap="none" spc="0">
              <a:solidFill>
                <a:schemeClr val="tx1"/>
              </a:solidFill>
              <a:latin typeface="Arial"/>
              <a:cs typeface="Arial"/>
            </a:endParaRPr>
          </a:p>
          <a:p>
            <a:pPr>
              <a:defRPr/>
            </a:pPr>
            <a:r>
              <a:rPr lang="de-DE" sz="3600" b="0" i="0" u="none" strike="noStrike" cap="none" spc="0">
                <a:solidFill>
                  <a:schemeClr val="tx1"/>
                </a:solidFill>
                <a:latin typeface="Arial"/>
                <a:ea typeface="Arial"/>
                <a:cs typeface="Arial"/>
              </a:rPr>
              <a:t>Bildung: Gymnasium, 5. Klasse</a:t>
            </a:r>
            <a:endParaRPr lang="de-DE" sz="7200" b="0" i="0" u="none" strike="noStrike" cap="none" spc="0">
              <a:solidFill>
                <a:schemeClr val="tx1"/>
              </a:solidFill>
              <a:latin typeface="Arial"/>
              <a:cs typeface="Arial"/>
            </a:endParaRPr>
          </a:p>
          <a:p>
            <a:pPr>
              <a:defRPr/>
            </a:pPr>
            <a:r>
              <a:rPr lang="de-DE" sz="3600" b="0" i="0" u="none" strike="noStrike" cap="none" spc="0">
                <a:solidFill>
                  <a:schemeClr val="tx1"/>
                </a:solidFill>
                <a:latin typeface="Arial"/>
                <a:ea typeface="Arial"/>
                <a:cs typeface="Arial"/>
              </a:rPr>
              <a:t>Einkommen: Grundsicherung</a:t>
            </a:r>
            <a:endParaRPr lang="de-DE" sz="7200" b="0" i="0" u="none" strike="noStrike" cap="none" spc="0">
              <a:solidFill>
                <a:schemeClr val="tx1"/>
              </a:solidFill>
              <a:latin typeface="Arial"/>
              <a:cs typeface="Arial"/>
            </a:endParaRPr>
          </a:p>
          <a:p>
            <a:pPr>
              <a:defRPr/>
            </a:pPr>
            <a:r>
              <a:rPr lang="de-DE" sz="3600" b="0" i="0" u="none" strike="noStrike" cap="none" spc="0">
                <a:solidFill>
                  <a:schemeClr val="tx1"/>
                </a:solidFill>
                <a:latin typeface="Arial"/>
                <a:ea typeface="Arial"/>
                <a:cs typeface="Arial"/>
              </a:rPr>
              <a:t>Familienstand: ledig, Einzelkind</a:t>
            </a:r>
            <a:endParaRPr lang="de-DE" sz="7200" b="0" i="0" u="none" strike="noStrike" cap="none" spc="0">
              <a:solidFill>
                <a:schemeClr val="tx1"/>
              </a:solidFill>
              <a:latin typeface="Arial"/>
              <a:cs typeface="Arial"/>
            </a:endParaRPr>
          </a:p>
          <a:p>
            <a:pPr>
              <a:defRPr/>
            </a:pPr>
            <a:r>
              <a:rPr lang="de-DE" sz="3600" b="0" i="0" u="none" strike="noStrike" cap="none" spc="0">
                <a:solidFill>
                  <a:schemeClr val="tx1"/>
                </a:solidFill>
                <a:latin typeface="Arial"/>
                <a:ea typeface="Arial"/>
                <a:cs typeface="Arial"/>
              </a:rPr>
              <a:t>Wohnsituation: Dorf</a:t>
            </a:r>
            <a:endParaRPr lang="de-DE" sz="7200" b="0" i="0" u="none" strike="noStrike" cap="none" spc="0">
              <a:solidFill>
                <a:schemeClr val="tx1"/>
              </a:solidFill>
              <a:latin typeface="Arial"/>
              <a:cs typeface="Arial"/>
            </a:endParaRPr>
          </a:p>
          <a:p>
            <a:pPr>
              <a:defRPr/>
            </a:pPr>
            <a:r>
              <a:rPr lang="de-DE" sz="3600" b="0" i="0" u="none" strike="noStrike" cap="none" spc="0">
                <a:solidFill>
                  <a:schemeClr val="tx1"/>
                </a:solidFill>
                <a:latin typeface="Arial"/>
                <a:ea typeface="Arial"/>
                <a:cs typeface="Arial"/>
              </a:rPr>
              <a:t>Stakeholder: Schülerschaft</a:t>
            </a:r>
            <a:endParaRPr lang="de-DE" sz="7200" b="0" i="0" u="none" strike="noStrike" cap="none" spc="0">
              <a:solidFill>
                <a:schemeClr val="tx1"/>
              </a:solidFill>
              <a:latin typeface="Arial"/>
              <a:cs typeface="Arial"/>
            </a:endParaRPr>
          </a:p>
          <a:p>
            <a:pPr>
              <a:defRPr/>
            </a:pPr>
            <a:endParaRPr lang="de-DE" sz="7200" b="0" i="0" u="none" strike="noStrike" cap="none" spc="0">
              <a:solidFill>
                <a:schemeClr val="tx1"/>
              </a:solidFill>
              <a:latin typeface="Arial"/>
              <a:cs typeface="Arial"/>
            </a:endParaRPr>
          </a:p>
          <a:p>
            <a:pPr>
              <a:defRPr/>
            </a:pPr>
            <a:r>
              <a:rPr lang="de-DE" sz="3600" b="0" i="0" u="none" strike="noStrike" cap="none" spc="0">
                <a:solidFill>
                  <a:schemeClr val="tx1"/>
                </a:solidFill>
                <a:latin typeface="Arial"/>
                <a:ea typeface="Arial"/>
                <a:cs typeface="Arial"/>
              </a:rPr>
              <a:t>Kenntnisse von Technologie: Raphaela hat bei ihren Freundinnen von der App TikTok gehört und sich diese installiert. Raphaela ist hin und weg von der App und verbringt jede freie Minute mit ihr. Sie hat sogar angefangen eigene Videos zu drehen und zu veröffentlichen. Ohne groß darüber nachzudenken - oder gar abschätzen zu können -, welche Konsequenzen Raphaelas Verhalten mit sich führen könnte, teilt sie auch private Dinge wie Namen, Orte und andere sensible Daten.</a:t>
            </a:r>
            <a:endParaRPr lang="de-DE" sz="7200" b="0" i="0" u="none" strike="noStrike" cap="none" spc="0">
              <a:solidFill>
                <a:schemeClr val="tx1"/>
              </a:solidFill>
              <a:latin typeface="Arial"/>
              <a:cs typeface="Arial"/>
            </a:endParaRPr>
          </a:p>
          <a:p>
            <a:pPr>
              <a:defRPr/>
            </a:pPr>
            <a:endParaRPr lang="de-DE" sz="7200" b="0" i="0" u="none" strike="noStrike" cap="none" spc="0">
              <a:solidFill>
                <a:schemeClr val="tx1"/>
              </a:solidFill>
              <a:latin typeface="Arial"/>
              <a:cs typeface="Arial"/>
            </a:endParaRPr>
          </a:p>
          <a:p>
            <a:pPr>
              <a:defRPr/>
            </a:pPr>
            <a:r>
              <a:rPr lang="de-DE" sz="3600" b="0" i="0" u="none" strike="noStrike" cap="none" spc="0">
                <a:solidFill>
                  <a:schemeClr val="tx1"/>
                </a:solidFill>
                <a:latin typeface="Arial"/>
                <a:ea typeface="Arial"/>
                <a:cs typeface="Arial"/>
              </a:rPr>
              <a:t>Endgeräte: Raphaela lebt mit ihren Eltern in einem sehr abgelegenen Ort, weshalb sie zur Einschulung auf die weiterführende Schule ein Smartphone geschenkt bekommen hat. Der Bus fällt öfter aus und so kann sie jederzeit um Hilfe bitten.</a:t>
            </a:r>
            <a:endParaRPr sz="7200"/>
          </a:p>
        </p:txBody>
      </p:sp>
      <p:pic>
        <p:nvPicPr>
          <p:cNvPr id="1241180427" name="Grafik 1241180426"/>
          <p:cNvPicPr>
            <a:picLocks noChangeAspect="1"/>
          </p:cNvPicPr>
          <p:nvPr/>
        </p:nvPicPr>
        <p:blipFill>
          <a:blip r:embed="rId3"/>
          <a:stretch/>
        </p:blipFill>
        <p:spPr bwMode="auto">
          <a:xfrm>
            <a:off x="8735474" y="1329773"/>
            <a:ext cx="2518593" cy="2524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1402451" name="Titel 1"/>
          <p:cNvSpPr>
            <a:spLocks noGrp="1"/>
          </p:cNvSpPr>
          <p:nvPr>
            <p:ph type="title"/>
          </p:nvPr>
        </p:nvSpPr>
        <p:spPr bwMode="auto"/>
        <p:txBody>
          <a:bodyPr/>
          <a:lstStyle/>
          <a:p>
            <a:pPr>
              <a:defRPr/>
            </a:pPr>
            <a:r>
              <a:t>KidsSecure</a:t>
            </a:r>
          </a:p>
        </p:txBody>
      </p:sp>
      <p:sp>
        <p:nvSpPr>
          <p:cNvPr id="127722906" name="Inhaltsplatzhalter 2"/>
          <p:cNvSpPr>
            <a:spLocks noGrp="1"/>
          </p:cNvSpPr>
          <p:nvPr>
            <p:ph idx="1"/>
          </p:nvPr>
        </p:nvSpPr>
        <p:spPr bwMode="auto"/>
        <p:txBody>
          <a:bodyPr/>
          <a:lstStyle/>
          <a:p>
            <a:pPr>
              <a:defRPr/>
            </a:pPr>
            <a:r>
              <a:t>Aufklärung über Phishing durch die Bearbeitung von Aufgaben</a:t>
            </a:r>
          </a:p>
          <a:p>
            <a:pPr>
              <a:defRPr/>
            </a:pPr>
            <a:r>
              <a:t>Storytelling als Motivationsfaktor</a:t>
            </a:r>
          </a:p>
          <a:p>
            <a:pPr>
              <a:defRPr/>
            </a:pPr>
            <a:r>
              <a:t>Die Aufgaben hängen mit der Story zusammen</a:t>
            </a:r>
          </a:p>
          <a:p>
            <a:pPr lvl="1">
              <a:defRPr/>
            </a:pPr>
            <a:r>
              <a:t>Point and Click</a:t>
            </a:r>
          </a:p>
          <a:p>
            <a:pPr>
              <a:defRPr/>
            </a:pPr>
            <a:r>
              <a:t>NPCs liefern Informationen und Tipps zur Bearbeitung von Aufgaben</a:t>
            </a:r>
          </a:p>
          <a:p>
            <a:pPr>
              <a:defRPr/>
            </a:pPr>
            <a:r>
              <a:t>Hinweismünzen</a:t>
            </a:r>
          </a:p>
          <a:p>
            <a:pPr>
              <a:defRPr/>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56002764" name="Titel 1"/>
          <p:cNvSpPr>
            <a:spLocks noGrp="1"/>
          </p:cNvSpPr>
          <p:nvPr>
            <p:ph type="title"/>
          </p:nvPr>
        </p:nvSpPr>
        <p:spPr bwMode="auto"/>
        <p:txBody>
          <a:bodyPr/>
          <a:lstStyle/>
          <a:p>
            <a:pPr>
              <a:defRPr/>
            </a:pPr>
            <a:r>
              <a:t>Wireframes: Die Oberwelt</a:t>
            </a:r>
          </a:p>
        </p:txBody>
      </p:sp>
      <p:sp>
        <p:nvSpPr>
          <p:cNvPr id="205349444" name="Inhaltsplatzhalter 2"/>
          <p:cNvSpPr>
            <a:spLocks noGrp="1"/>
          </p:cNvSpPr>
          <p:nvPr>
            <p:ph idx="1"/>
          </p:nvPr>
        </p:nvSpPr>
        <p:spPr bwMode="auto"/>
        <p:txBody>
          <a:bodyPr/>
          <a:lstStyle/>
          <a:p>
            <a:pPr>
              <a:defRPr/>
            </a:pPr>
            <a:endParaRPr/>
          </a:p>
        </p:txBody>
      </p:sp>
      <p:pic>
        <p:nvPicPr>
          <p:cNvPr id="1655238667" name="Grafik 1655238666"/>
          <p:cNvPicPr>
            <a:picLocks noChangeAspect="1"/>
          </p:cNvPicPr>
          <p:nvPr/>
        </p:nvPicPr>
        <p:blipFill>
          <a:blip r:embed="rId3"/>
          <a:stretch/>
        </p:blipFill>
        <p:spPr bwMode="auto">
          <a:xfrm>
            <a:off x="1127124" y="1444624"/>
            <a:ext cx="9553574" cy="4914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71982360" name="Titel 1"/>
          <p:cNvSpPr>
            <a:spLocks noGrp="1"/>
          </p:cNvSpPr>
          <p:nvPr>
            <p:ph type="title"/>
          </p:nvPr>
        </p:nvSpPr>
        <p:spPr bwMode="auto"/>
        <p:txBody>
          <a:bodyPr/>
          <a:lstStyle/>
          <a:p>
            <a:pPr>
              <a:defRPr/>
            </a:pPr>
            <a:r>
              <a:t>Wireframes: Kevins Zimmer</a:t>
            </a:r>
          </a:p>
        </p:txBody>
      </p:sp>
      <p:sp>
        <p:nvSpPr>
          <p:cNvPr id="951801926" name="Inhaltsplatzhalter 2"/>
          <p:cNvSpPr>
            <a:spLocks noGrp="1"/>
          </p:cNvSpPr>
          <p:nvPr>
            <p:ph idx="1"/>
          </p:nvPr>
        </p:nvSpPr>
        <p:spPr bwMode="auto"/>
        <p:txBody>
          <a:bodyPr/>
          <a:lstStyle/>
          <a:p>
            <a:pPr marL="0" indent="0">
              <a:buFont typeface="Arial"/>
              <a:buNone/>
              <a:defRPr/>
            </a:pPr>
            <a:endParaRPr/>
          </a:p>
        </p:txBody>
      </p:sp>
      <p:pic>
        <p:nvPicPr>
          <p:cNvPr id="360488010" name="Grafik 360488009"/>
          <p:cNvPicPr>
            <a:picLocks noChangeAspect="1"/>
          </p:cNvPicPr>
          <p:nvPr/>
        </p:nvPicPr>
        <p:blipFill>
          <a:blip r:embed="rId3"/>
          <a:stretch/>
        </p:blipFill>
        <p:spPr bwMode="auto">
          <a:xfrm>
            <a:off x="1747874" y="1825624"/>
            <a:ext cx="8366124" cy="42252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94657747" name="Titel 1"/>
          <p:cNvSpPr>
            <a:spLocks noGrp="1"/>
          </p:cNvSpPr>
          <p:nvPr>
            <p:ph type="title"/>
          </p:nvPr>
        </p:nvSpPr>
        <p:spPr bwMode="auto"/>
        <p:txBody>
          <a:bodyPr/>
          <a:lstStyle/>
          <a:p>
            <a:pPr>
              <a:defRPr/>
            </a:pPr>
            <a:r>
              <a:t>Wireframes: Aufgabenbearbeitung</a:t>
            </a:r>
          </a:p>
        </p:txBody>
      </p:sp>
      <p:sp>
        <p:nvSpPr>
          <p:cNvPr id="662145846" name="Inhaltsplatzhalter 2"/>
          <p:cNvSpPr>
            <a:spLocks noGrp="1"/>
          </p:cNvSpPr>
          <p:nvPr>
            <p:ph idx="1"/>
          </p:nvPr>
        </p:nvSpPr>
        <p:spPr bwMode="auto"/>
        <p:txBody>
          <a:bodyPr/>
          <a:lstStyle/>
          <a:p>
            <a:pPr>
              <a:defRPr/>
            </a:pPr>
            <a:endParaRPr/>
          </a:p>
        </p:txBody>
      </p:sp>
      <p:pic>
        <p:nvPicPr>
          <p:cNvPr id="408822864" name="Grafik 408822863"/>
          <p:cNvPicPr>
            <a:picLocks noChangeAspect="1"/>
          </p:cNvPicPr>
          <p:nvPr/>
        </p:nvPicPr>
        <p:blipFill>
          <a:blip r:embed="rId3"/>
          <a:stretch/>
        </p:blipFill>
        <p:spPr bwMode="auto">
          <a:xfrm>
            <a:off x="981074" y="1825624"/>
            <a:ext cx="4381537" cy="2254110"/>
          </a:xfrm>
          <a:prstGeom prst="rect">
            <a:avLst/>
          </a:prstGeom>
        </p:spPr>
      </p:pic>
      <p:pic>
        <p:nvPicPr>
          <p:cNvPr id="32086617" name="Grafik 32086616"/>
          <p:cNvPicPr>
            <a:picLocks noChangeAspect="1"/>
          </p:cNvPicPr>
          <p:nvPr/>
        </p:nvPicPr>
        <p:blipFill>
          <a:blip r:embed="rId4"/>
          <a:stretch/>
        </p:blipFill>
        <p:spPr bwMode="auto">
          <a:xfrm>
            <a:off x="6207124" y="1825624"/>
            <a:ext cx="4434397" cy="2254110"/>
          </a:xfrm>
          <a:prstGeom prst="rect">
            <a:avLst/>
          </a:prstGeom>
        </p:spPr>
      </p:pic>
      <p:pic>
        <p:nvPicPr>
          <p:cNvPr id="314840972" name="Grafik 314840971"/>
          <p:cNvPicPr>
            <a:picLocks noChangeAspect="1"/>
          </p:cNvPicPr>
          <p:nvPr/>
        </p:nvPicPr>
        <p:blipFill>
          <a:blip r:embed="rId5"/>
          <a:stretch/>
        </p:blipFill>
        <p:spPr bwMode="auto">
          <a:xfrm>
            <a:off x="981074" y="4079735"/>
            <a:ext cx="4317999" cy="2239850"/>
          </a:xfrm>
          <a:prstGeom prst="rect">
            <a:avLst/>
          </a:prstGeom>
        </p:spPr>
      </p:pic>
      <p:pic>
        <p:nvPicPr>
          <p:cNvPr id="471555265" name="Grafik 471555264"/>
          <p:cNvPicPr>
            <a:picLocks noChangeAspect="1"/>
          </p:cNvPicPr>
          <p:nvPr/>
        </p:nvPicPr>
        <p:blipFill>
          <a:blip r:embed="rId6"/>
          <a:stretch/>
        </p:blipFill>
        <p:spPr bwMode="auto">
          <a:xfrm>
            <a:off x="6362699" y="4079735"/>
            <a:ext cx="4338674" cy="225057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83919680" name="Titel 1"/>
          <p:cNvSpPr>
            <a:spLocks noGrp="1"/>
          </p:cNvSpPr>
          <p:nvPr>
            <p:ph type="title"/>
          </p:nvPr>
        </p:nvSpPr>
        <p:spPr bwMode="auto">
          <a:xfrm>
            <a:off x="838199" y="2103436"/>
            <a:ext cx="10515600" cy="1325562"/>
          </a:xfrm>
        </p:spPr>
        <p:txBody>
          <a:bodyPr/>
          <a:lstStyle/>
          <a:p>
            <a:pPr algn="ctr">
              <a:defRPr/>
            </a:pPr>
            <a:r>
              <a:t>Vielen Dank für die Aufmerksamkeit!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90576824" name="Titel 1"/>
          <p:cNvSpPr>
            <a:spLocks noGrp="1"/>
          </p:cNvSpPr>
          <p:nvPr>
            <p:ph type="title"/>
          </p:nvPr>
        </p:nvSpPr>
        <p:spPr bwMode="auto"/>
        <p:txBody>
          <a:bodyPr/>
          <a:lstStyle/>
          <a:p>
            <a:pPr>
              <a:defRPr/>
            </a:pPr>
            <a:r>
              <a:t>Fortschritt seit Audit 1</a:t>
            </a:r>
          </a:p>
        </p:txBody>
      </p:sp>
      <p:sp>
        <p:nvSpPr>
          <p:cNvPr id="68846293" name="Inhaltsplatzhalter 2"/>
          <p:cNvSpPr>
            <a:spLocks noGrp="1"/>
          </p:cNvSpPr>
          <p:nvPr>
            <p:ph idx="1"/>
          </p:nvPr>
        </p:nvSpPr>
        <p:spPr bwMode="auto"/>
        <p:txBody>
          <a:bodyPr/>
          <a:lstStyle/>
          <a:p>
            <a:pPr>
              <a:defRPr/>
            </a:pPr>
            <a:r>
              <a:rPr lang="de-DE" sz="2800" b="0" i="0" u="none" strike="noStrike" cap="none" spc="0">
                <a:solidFill>
                  <a:schemeClr val="tx1"/>
                </a:solidFill>
                <a:latin typeface="Arial"/>
                <a:ea typeface="Arial"/>
                <a:cs typeface="Arial"/>
              </a:rPr>
              <a:t>Projektrisiken</a:t>
            </a:r>
            <a:endParaRPr/>
          </a:p>
          <a:p>
            <a:pPr>
              <a:defRPr/>
            </a:pPr>
            <a:r>
              <a:t>Anforderungsermittlung</a:t>
            </a:r>
          </a:p>
          <a:p>
            <a:pPr>
              <a:defRPr/>
            </a:pPr>
            <a:r>
              <a:t>Funktionale Use Cases</a:t>
            </a:r>
          </a:p>
          <a:p>
            <a:pPr>
              <a:defRPr/>
            </a:pPr>
            <a:r>
              <a:t>Proof of Concept Konzept</a:t>
            </a:r>
          </a:p>
          <a:p>
            <a:pPr>
              <a:defRPr/>
            </a:pPr>
            <a:r>
              <a:rPr lang="de-DE" sz="2800" b="0" i="0" u="none" strike="noStrike" cap="none" spc="0">
                <a:solidFill>
                  <a:schemeClr val="tx1"/>
                </a:solidFill>
                <a:latin typeface="Arial"/>
                <a:ea typeface="Arial"/>
                <a:cs typeface="Arial"/>
              </a:rPr>
              <a:t>Aktualisierung der Artefakte anhand des Feedbacks</a:t>
            </a:r>
            <a:endParaRPr lang="de-DE" sz="2800" b="0" i="0" u="none" strike="noStrike" cap="none" spc="0">
              <a:solidFill>
                <a:schemeClr val="tx1"/>
              </a:solidFill>
              <a:latin typeface="Times New Roman"/>
              <a:cs typeface="Times New Roman"/>
            </a:endParaRPr>
          </a:p>
          <a:p>
            <a:pPr>
              <a:defRPr/>
            </a:pPr>
            <a:r>
              <a:rPr lang="de-DE" sz="2800" b="0" i="0" u="none" strike="noStrike" cap="none" spc="0">
                <a:solidFill>
                  <a:schemeClr val="tx1"/>
                </a:solidFill>
                <a:latin typeface="Arial"/>
                <a:ea typeface="Arial"/>
                <a:cs typeface="Arial"/>
              </a:rPr>
              <a:t>Wireframes</a:t>
            </a:r>
            <a:endParaRPr lang="de-DE" sz="2800" b="0" i="0" u="none" strike="noStrike" cap="none" spc="0">
              <a:solidFill>
                <a:schemeClr val="tx1"/>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60007117" name="Titel 1"/>
          <p:cNvSpPr>
            <a:spLocks noGrp="1"/>
          </p:cNvSpPr>
          <p:nvPr>
            <p:ph type="title"/>
          </p:nvPr>
        </p:nvSpPr>
        <p:spPr bwMode="auto"/>
        <p:txBody>
          <a:bodyPr/>
          <a:lstStyle/>
          <a:p>
            <a:pPr>
              <a:defRPr/>
            </a:pPr>
            <a:endParaRPr/>
          </a:p>
        </p:txBody>
      </p:sp>
      <p:sp>
        <p:nvSpPr>
          <p:cNvPr id="310015839" name="Inhaltsplatzhalter 2"/>
          <p:cNvSpPr>
            <a:spLocks noGrp="1"/>
          </p:cNvSpPr>
          <p:nvPr>
            <p:ph idx="1"/>
          </p:nvPr>
        </p:nvSpPr>
        <p:spPr bwMode="auto"/>
        <p:txBody>
          <a:bodyPr/>
          <a:lstStyle/>
          <a:p>
            <a:pPr>
              <a:defRPr/>
            </a:pPr>
            <a:endParaRPr/>
          </a:p>
        </p:txBody>
      </p:sp>
      <p:sp>
        <p:nvSpPr>
          <p:cNvPr id="2095307162" name="Sprechblase: oval 2095307161"/>
          <p:cNvSpPr/>
          <p:nvPr/>
        </p:nvSpPr>
        <p:spPr bwMode="auto">
          <a:xfrm>
            <a:off x="9268347" y="5375974"/>
            <a:ext cx="1243092" cy="968643"/>
          </a:xfrm>
          <a:prstGeom prst="wedgeEllipseCallout">
            <a:avLst>
              <a:gd name="adj1" fmla="val -20833"/>
              <a:gd name="adj2" fmla="val 62500"/>
            </a:avLst>
          </a:prstGeom>
          <a:solidFill>
            <a:srgbClr val="C6A3D2"/>
          </a:solidFill>
          <a:ln w="12700" cap="flat" cmpd="sng" algn="ctr">
            <a:solidFill>
              <a:srgbClr val="C6A3D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725973299" name="Sprechblase: oval 725973298"/>
          <p:cNvSpPr/>
          <p:nvPr/>
        </p:nvSpPr>
        <p:spPr bwMode="auto">
          <a:xfrm>
            <a:off x="7967923" y="5375974"/>
            <a:ext cx="1243092" cy="968643"/>
          </a:xfrm>
          <a:prstGeom prst="wedgeEllipseCallout">
            <a:avLst>
              <a:gd name="adj1" fmla="val -20833"/>
              <a:gd name="adj2" fmla="val 62500"/>
            </a:avLst>
          </a:prstGeom>
          <a:solidFill>
            <a:srgbClr val="C9DF58"/>
          </a:solidFill>
          <a:ln w="12700" cap="flat" cmpd="sng" algn="ctr">
            <a:solidFill>
              <a:srgbClr val="C9DF58"/>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3994637" name="Sprechblase: oval 1863994636"/>
          <p:cNvSpPr/>
          <p:nvPr/>
        </p:nvSpPr>
        <p:spPr bwMode="auto">
          <a:xfrm>
            <a:off x="6611821" y="5375974"/>
            <a:ext cx="1243092" cy="968643"/>
          </a:xfrm>
          <a:prstGeom prst="wedgeEllipseCallout">
            <a:avLst>
              <a:gd name="adj1" fmla="val -20833"/>
              <a:gd name="adj2" fmla="val 62500"/>
            </a:avLst>
          </a:prstGeom>
          <a:solidFill>
            <a:srgbClr val="FA9C4A"/>
          </a:solidFill>
          <a:ln w="12700" cap="flat" cmpd="sng" algn="ctr">
            <a:solidFill>
              <a:srgbClr val="FA9C4A"/>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364195" name="Sprechblase: oval 156364194"/>
          <p:cNvSpPr/>
          <p:nvPr/>
        </p:nvSpPr>
        <p:spPr bwMode="auto">
          <a:xfrm>
            <a:off x="10585677" y="5375974"/>
            <a:ext cx="1243092" cy="968643"/>
          </a:xfrm>
          <a:prstGeom prst="wedgeEllipseCallout">
            <a:avLst>
              <a:gd name="adj1" fmla="val -20833"/>
              <a:gd name="adj2" fmla="val 62500"/>
            </a:avLst>
          </a:prstGeom>
          <a:solidFill>
            <a:srgbClr val="75CBC5"/>
          </a:solidFill>
          <a:ln w="12700" cap="flat" cmpd="sng" algn="ctr">
            <a:solidFill>
              <a:srgbClr val="75CBC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582899958" name="Grafik 582899957"/>
          <p:cNvPicPr>
            <a:picLocks noChangeAspect="1"/>
          </p:cNvPicPr>
          <p:nvPr/>
        </p:nvPicPr>
        <p:blipFill>
          <a:blip r:embed="rId3"/>
          <a:stretch/>
        </p:blipFill>
        <p:spPr bwMode="auto">
          <a:xfrm>
            <a:off x="50083" y="-9274"/>
            <a:ext cx="10084514" cy="1759613"/>
          </a:xfrm>
          <a:prstGeom prst="rect">
            <a:avLst/>
          </a:prstGeom>
        </p:spPr>
      </p:pic>
      <p:pic>
        <p:nvPicPr>
          <p:cNvPr id="1296763410" name="Grafik 1296763409"/>
          <p:cNvPicPr>
            <a:picLocks noChangeAspect="1"/>
          </p:cNvPicPr>
          <p:nvPr/>
        </p:nvPicPr>
        <p:blipFill>
          <a:blip r:embed="rId4"/>
          <a:stretch/>
        </p:blipFill>
        <p:spPr bwMode="auto">
          <a:xfrm>
            <a:off x="50083" y="1750338"/>
            <a:ext cx="10084514" cy="1725176"/>
          </a:xfrm>
          <a:prstGeom prst="rect">
            <a:avLst/>
          </a:prstGeom>
        </p:spPr>
      </p:pic>
      <p:pic>
        <p:nvPicPr>
          <p:cNvPr id="987394888" name="Grafik 987394887"/>
          <p:cNvPicPr>
            <a:picLocks noChangeAspect="1"/>
          </p:cNvPicPr>
          <p:nvPr/>
        </p:nvPicPr>
        <p:blipFill>
          <a:blip r:embed="rId5"/>
          <a:stretch/>
        </p:blipFill>
        <p:spPr bwMode="auto">
          <a:xfrm>
            <a:off x="98515" y="3429000"/>
            <a:ext cx="10109484" cy="1737100"/>
          </a:xfrm>
          <a:prstGeom prst="rect">
            <a:avLst/>
          </a:prstGeom>
        </p:spPr>
      </p:pic>
      <p:pic>
        <p:nvPicPr>
          <p:cNvPr id="1741035056" name="Grafik 1741035055"/>
          <p:cNvPicPr>
            <a:picLocks noChangeAspect="1"/>
          </p:cNvPicPr>
          <p:nvPr/>
        </p:nvPicPr>
        <p:blipFill>
          <a:blip r:embed="rId6"/>
          <a:stretch/>
        </p:blipFill>
        <p:spPr bwMode="auto">
          <a:xfrm>
            <a:off x="96863" y="5085380"/>
            <a:ext cx="5119321" cy="1754735"/>
          </a:xfrm>
          <a:prstGeom prst="rect">
            <a:avLst/>
          </a:prstGeom>
        </p:spPr>
      </p:pic>
      <p:sp>
        <p:nvSpPr>
          <p:cNvPr id="712212376" name="Textfeld 712212375"/>
          <p:cNvSpPr txBox="1"/>
          <p:nvPr/>
        </p:nvSpPr>
        <p:spPr bwMode="auto">
          <a:xfrm>
            <a:off x="7978504" y="5666567"/>
            <a:ext cx="1209842" cy="3051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1400"/>
              <a:t>Kompetenz</a:t>
            </a:r>
          </a:p>
        </p:txBody>
      </p:sp>
      <p:sp>
        <p:nvSpPr>
          <p:cNvPr id="1009540900" name="Textfeld 1009540899"/>
          <p:cNvSpPr txBox="1"/>
          <p:nvPr/>
        </p:nvSpPr>
        <p:spPr bwMode="auto">
          <a:xfrm>
            <a:off x="10632553" y="5677236"/>
            <a:ext cx="1149342"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t>technisch</a:t>
            </a:r>
          </a:p>
        </p:txBody>
      </p:sp>
      <p:sp>
        <p:nvSpPr>
          <p:cNvPr id="1569476524" name="Textfeld 1569476523"/>
          <p:cNvSpPr txBox="1"/>
          <p:nvPr/>
        </p:nvSpPr>
        <p:spPr bwMode="auto">
          <a:xfrm>
            <a:off x="9268347" y="5677236"/>
            <a:ext cx="1335518" cy="33563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rPr sz="1600"/>
              <a:t>architekturell</a:t>
            </a:r>
            <a:endParaRPr/>
          </a:p>
        </p:txBody>
      </p:sp>
      <p:sp>
        <p:nvSpPr>
          <p:cNvPr id="1284937641" name="Textfeld 1284937640"/>
          <p:cNvSpPr txBox="1"/>
          <p:nvPr/>
        </p:nvSpPr>
        <p:spPr bwMode="auto">
          <a:xfrm>
            <a:off x="6671422" y="5596628"/>
            <a:ext cx="1251026" cy="640440"/>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t>Interaktion</a:t>
            </a:r>
          </a:p>
          <a:p>
            <a:pPr>
              <a:defRPr/>
            </a:pPr>
            <a:r>
              <a:t>Anwend.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97529061" name="Titel 1"/>
          <p:cNvSpPr>
            <a:spLocks noGrp="1"/>
          </p:cNvSpPr>
          <p:nvPr>
            <p:ph type="title"/>
          </p:nvPr>
        </p:nvSpPr>
        <p:spPr bwMode="auto"/>
        <p:txBody>
          <a:bodyPr vertOverflow="overflow" horzOverflow="overflow" vert="horz" wrap="square" lIns="91440" tIns="45720" rIns="91440" bIns="45720" numCol="1" spcCol="0" rtlCol="0" fromWordArt="0" anchor="ctr" anchorCtr="0" forceAA="0" compatLnSpc="0">
            <a:normAutofit fontScale="90000" lnSpcReduction="2000"/>
          </a:bodyPr>
          <a:lstStyle/>
          <a:p>
            <a:pPr>
              <a:defRPr/>
            </a:pPr>
            <a:r>
              <a:rPr lang="de-DE" sz="4400" b="0" i="0" u="none" strike="noStrike" cap="none" spc="0">
                <a:solidFill>
                  <a:schemeClr val="tx1"/>
                </a:solidFill>
                <a:latin typeface="Arial"/>
                <a:ea typeface="Arial"/>
                <a:cs typeface="Arial"/>
              </a:rPr>
              <a:t>Wie realistisch ist die Lösung der wichtigsten Risiken in unserem Prototypen?</a:t>
            </a:r>
            <a:endParaRPr sz="4400"/>
          </a:p>
          <a:p>
            <a:pPr>
              <a:defRPr/>
            </a:pPr>
            <a:endParaRPr/>
          </a:p>
        </p:txBody>
      </p:sp>
      <p:sp>
        <p:nvSpPr>
          <p:cNvPr id="1578934617" name="Inhaltsplatzhalter 2"/>
          <p:cNvSpPr>
            <a:spLocks noGrp="1"/>
          </p:cNvSpPr>
          <p:nvPr>
            <p:ph idx="1"/>
          </p:nvPr>
        </p:nvSpPr>
        <p:spPr bwMode="auto"/>
        <p:txBody>
          <a:bodyPr/>
          <a:lstStyle/>
          <a:p>
            <a:pPr>
              <a:defRPr/>
            </a:pPr>
            <a:endParaRPr/>
          </a:p>
        </p:txBody>
      </p:sp>
      <p:pic>
        <p:nvPicPr>
          <p:cNvPr id="1345596857" name="Grafik 1345596856"/>
          <p:cNvPicPr>
            <a:picLocks noChangeAspect="1"/>
          </p:cNvPicPr>
          <p:nvPr/>
        </p:nvPicPr>
        <p:blipFill>
          <a:blip r:embed="rId3"/>
          <a:stretch/>
        </p:blipFill>
        <p:spPr bwMode="auto">
          <a:xfrm>
            <a:off x="695847" y="1825624"/>
            <a:ext cx="10657952" cy="47123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00544958" name="Titel 1"/>
          <p:cNvSpPr>
            <a:spLocks noGrp="1"/>
          </p:cNvSpPr>
          <p:nvPr>
            <p:ph type="title"/>
          </p:nvPr>
        </p:nvSpPr>
        <p:spPr bwMode="auto"/>
        <p:txBody>
          <a:bodyPr vertOverflow="overflow" horzOverflow="overflow" vert="horz" wrap="square" lIns="91440" tIns="45720" rIns="91440" bIns="45720" numCol="1" spcCol="0" rtlCol="0" fromWordArt="0" anchor="ctr" anchorCtr="0" forceAA="0" compatLnSpc="0">
            <a:normAutofit fontScale="90000" lnSpcReduction="2000"/>
          </a:bodyPr>
          <a:lstStyle/>
          <a:p>
            <a:pPr>
              <a:defRPr/>
            </a:pPr>
            <a:r>
              <a:t>Wie realistisch ist die Lösung der wichtigsten Risiken in unserem Prototypen?</a:t>
            </a:r>
          </a:p>
        </p:txBody>
      </p:sp>
      <p:sp>
        <p:nvSpPr>
          <p:cNvPr id="1089044417" name="Inhaltsplatzhalter 2"/>
          <p:cNvSpPr>
            <a:spLocks noGrp="1"/>
          </p:cNvSpPr>
          <p:nvPr>
            <p:ph idx="1"/>
          </p:nvPr>
        </p:nvSpPr>
        <p:spPr bwMode="auto"/>
        <p:txBody>
          <a:bodyPr/>
          <a:lstStyle/>
          <a:p>
            <a:pPr>
              <a:defRPr/>
            </a:pPr>
            <a:endParaRPr/>
          </a:p>
        </p:txBody>
      </p:sp>
      <p:pic>
        <p:nvPicPr>
          <p:cNvPr id="577344903" name="Grafik 577344902"/>
          <p:cNvPicPr>
            <a:picLocks noChangeAspect="1"/>
          </p:cNvPicPr>
          <p:nvPr/>
        </p:nvPicPr>
        <p:blipFill>
          <a:blip r:embed="rId3"/>
          <a:stretch/>
        </p:blipFill>
        <p:spPr bwMode="auto">
          <a:xfrm>
            <a:off x="891702" y="1742872"/>
            <a:ext cx="9667874" cy="4200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74599148" name="Titel 1"/>
          <p:cNvSpPr>
            <a:spLocks noGrp="1"/>
          </p:cNvSpPr>
          <p:nvPr>
            <p:ph type="title"/>
          </p:nvPr>
        </p:nvSpPr>
        <p:spPr bwMode="auto"/>
        <p:txBody>
          <a:bodyPr/>
          <a:lstStyle/>
          <a:p>
            <a:pPr>
              <a:defRPr/>
            </a:pPr>
            <a:r>
              <a:t>Beispiele unserer Anforderungsanalyse</a:t>
            </a:r>
          </a:p>
        </p:txBody>
      </p:sp>
      <p:sp>
        <p:nvSpPr>
          <p:cNvPr id="802188504" name="Inhaltsplatzhalter 2"/>
          <p:cNvSpPr>
            <a:spLocks noGrp="1"/>
          </p:cNvSpPr>
          <p:nvPr>
            <p:ph idx="1"/>
          </p:nvPr>
        </p:nvSpPr>
        <p:spPr bwMode="auto"/>
        <p:txBody>
          <a:bodyPr/>
          <a:lstStyle/>
          <a:p>
            <a:pPr>
              <a:defRPr/>
            </a:pPr>
            <a:endParaRPr/>
          </a:p>
        </p:txBody>
      </p:sp>
      <p:pic>
        <p:nvPicPr>
          <p:cNvPr id="1892819282" name="Grafik 1892819281"/>
          <p:cNvPicPr>
            <a:picLocks noChangeAspect="1"/>
          </p:cNvPicPr>
          <p:nvPr/>
        </p:nvPicPr>
        <p:blipFill>
          <a:blip r:embed="rId3"/>
          <a:stretch/>
        </p:blipFill>
        <p:spPr bwMode="auto">
          <a:xfrm>
            <a:off x="101329" y="1621276"/>
            <a:ext cx="11620499" cy="2209799"/>
          </a:xfrm>
          <a:prstGeom prst="rect">
            <a:avLst/>
          </a:prstGeom>
        </p:spPr>
      </p:pic>
      <p:pic>
        <p:nvPicPr>
          <p:cNvPr id="894661139" name="Grafik 894661138"/>
          <p:cNvPicPr>
            <a:picLocks noChangeAspect="1"/>
          </p:cNvPicPr>
          <p:nvPr/>
        </p:nvPicPr>
        <p:blipFill>
          <a:blip r:embed="rId4"/>
          <a:stretch/>
        </p:blipFill>
        <p:spPr bwMode="auto">
          <a:xfrm>
            <a:off x="157162" y="3688404"/>
            <a:ext cx="11877674" cy="1495424"/>
          </a:xfrm>
          <a:prstGeom prst="rect">
            <a:avLst/>
          </a:prstGeom>
        </p:spPr>
      </p:pic>
      <p:pic>
        <p:nvPicPr>
          <p:cNvPr id="1857735094" name="Grafik 1857735093"/>
          <p:cNvPicPr>
            <a:picLocks noChangeAspect="1"/>
          </p:cNvPicPr>
          <p:nvPr/>
        </p:nvPicPr>
        <p:blipFill>
          <a:blip r:embed="rId5"/>
          <a:stretch/>
        </p:blipFill>
        <p:spPr bwMode="auto">
          <a:xfrm>
            <a:off x="0" y="5066489"/>
            <a:ext cx="11953874" cy="1609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76598014" name="Titel 1"/>
          <p:cNvSpPr>
            <a:spLocks noGrp="1"/>
          </p:cNvSpPr>
          <p:nvPr>
            <p:ph type="title"/>
          </p:nvPr>
        </p:nvSpPr>
        <p:spPr bwMode="auto"/>
        <p:txBody>
          <a:bodyPr/>
          <a:lstStyle/>
          <a:p>
            <a:pPr>
              <a:defRPr/>
            </a:pPr>
            <a:r>
              <a:t>Proof Of Concept</a:t>
            </a:r>
          </a:p>
        </p:txBody>
      </p:sp>
      <p:sp>
        <p:nvSpPr>
          <p:cNvPr id="797749355" name="Inhaltsplatzhalter 2"/>
          <p:cNvSpPr>
            <a:spLocks noGrp="1"/>
          </p:cNvSpPr>
          <p:nvPr>
            <p:ph idx="1"/>
          </p:nvPr>
        </p:nvSpPr>
        <p:spPr bwMode="auto"/>
        <p:txBody>
          <a:bodyPr/>
          <a:lstStyle/>
          <a:p>
            <a:pPr>
              <a:defRPr/>
            </a:pPr>
            <a:r>
              <a:t>Prototyp mit zwei Beispielaufgaben</a:t>
            </a:r>
          </a:p>
          <a:p>
            <a:pPr>
              <a:defRPr/>
            </a:pPr>
            <a:r>
              <a:t>Feedback nach Beantwortung</a:t>
            </a:r>
          </a:p>
          <a:p>
            <a:pPr>
              <a:defRPr/>
            </a:pPr>
            <a:r>
              <a:t>Spezifische Exit- und Fail-Kriterien</a:t>
            </a:r>
          </a:p>
        </p:txBody>
      </p:sp>
      <p:pic>
        <p:nvPicPr>
          <p:cNvPr id="1204177799" name="Grafik 1204177798"/>
          <p:cNvPicPr>
            <a:picLocks noChangeAspect="1"/>
          </p:cNvPicPr>
          <p:nvPr/>
        </p:nvPicPr>
        <p:blipFill>
          <a:blip r:embed="rId3"/>
          <a:stretch/>
        </p:blipFill>
        <p:spPr bwMode="auto">
          <a:xfrm>
            <a:off x="339430" y="3614855"/>
            <a:ext cx="11513137" cy="28994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04027788" name="Titel 1"/>
          <p:cNvSpPr>
            <a:spLocks noGrp="1"/>
          </p:cNvSpPr>
          <p:nvPr>
            <p:ph type="title"/>
          </p:nvPr>
        </p:nvSpPr>
        <p:spPr bwMode="auto"/>
        <p:txBody>
          <a:bodyPr/>
          <a:lstStyle/>
          <a:p>
            <a:pPr>
              <a:defRPr/>
            </a:pPr>
            <a:r>
              <a:t>Proof Of Concept</a:t>
            </a:r>
          </a:p>
        </p:txBody>
      </p:sp>
      <p:sp>
        <p:nvSpPr>
          <p:cNvPr id="2087139015" name="Inhaltsplatzhalter 2"/>
          <p:cNvSpPr>
            <a:spLocks noGrp="1"/>
          </p:cNvSpPr>
          <p:nvPr>
            <p:ph idx="1"/>
          </p:nvPr>
        </p:nvSpPr>
        <p:spPr bwMode="auto"/>
        <p:txBody>
          <a:bodyPr/>
          <a:lstStyle/>
          <a:p>
            <a:pPr>
              <a:defRPr/>
            </a:pPr>
            <a:endParaRPr/>
          </a:p>
        </p:txBody>
      </p:sp>
      <p:pic>
        <p:nvPicPr>
          <p:cNvPr id="220699857" name="Grafik 220699856"/>
          <p:cNvPicPr>
            <a:picLocks noChangeAspect="1"/>
          </p:cNvPicPr>
          <p:nvPr/>
        </p:nvPicPr>
        <p:blipFill>
          <a:blip r:embed="rId3"/>
          <a:stretch/>
        </p:blipFill>
        <p:spPr bwMode="auto">
          <a:xfrm>
            <a:off x="1352728" y="1371053"/>
            <a:ext cx="9486542" cy="54708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6962595" name="Titel 1"/>
          <p:cNvSpPr>
            <a:spLocks noGrp="1"/>
          </p:cNvSpPr>
          <p:nvPr>
            <p:ph type="title"/>
          </p:nvPr>
        </p:nvSpPr>
        <p:spPr bwMode="auto"/>
        <p:txBody>
          <a:bodyPr/>
          <a:lstStyle/>
          <a:p>
            <a:pPr>
              <a:defRPr/>
            </a:pPr>
            <a:r>
              <a:t>Angepasstes Domänenmodell</a:t>
            </a:r>
          </a:p>
        </p:txBody>
      </p:sp>
      <p:sp>
        <p:nvSpPr>
          <p:cNvPr id="1447257925" name="Inhaltsplatzhalter 2"/>
          <p:cNvSpPr>
            <a:spLocks noGrp="1"/>
          </p:cNvSpPr>
          <p:nvPr>
            <p:ph idx="1"/>
          </p:nvPr>
        </p:nvSpPr>
        <p:spPr bwMode="auto"/>
        <p:txBody>
          <a:bodyPr/>
          <a:lstStyle/>
          <a:p>
            <a:pPr>
              <a:defRPr/>
            </a:pPr>
            <a:endParaRPr/>
          </a:p>
        </p:txBody>
      </p:sp>
      <p:pic>
        <p:nvPicPr>
          <p:cNvPr id="1064815811" name="Grafik 1064815810"/>
          <p:cNvPicPr>
            <a:picLocks noChangeAspect="1"/>
          </p:cNvPicPr>
          <p:nvPr/>
        </p:nvPicPr>
        <p:blipFill>
          <a:blip r:embed="rId3"/>
          <a:stretch/>
        </p:blipFill>
        <p:spPr bwMode="auto">
          <a:xfrm>
            <a:off x="2450041" y="1602393"/>
            <a:ext cx="6483645" cy="5093151"/>
          </a:xfrm>
          <a:prstGeom prst="rect">
            <a:avLst/>
          </a:prstGeom>
        </p:spPr>
      </p:pic>
    </p:spTree>
  </p:cSld>
  <p:clrMapOvr>
    <a:masterClrMapping/>
  </p:clrMapOvr>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1599</Words>
  <Application>Microsoft Office PowerPoint</Application>
  <DocSecurity>0</DocSecurity>
  <PresentationFormat>Breitbild</PresentationFormat>
  <Paragraphs>100</Paragraphs>
  <Slides>16</Slides>
  <Notes>16</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16</vt:i4>
      </vt:variant>
    </vt:vector>
  </HeadingPairs>
  <TitlesOfParts>
    <vt:vector size="19" baseType="lpstr">
      <vt:lpstr>Arial</vt:lpstr>
      <vt:lpstr>Times New Roman</vt:lpstr>
      <vt:lpstr>Office Theme</vt:lpstr>
      <vt:lpstr>Kids Secure</vt:lpstr>
      <vt:lpstr>Fortschritt seit Audit 1</vt:lpstr>
      <vt:lpstr>PowerPoint-Präsentation</vt:lpstr>
      <vt:lpstr>Wie realistisch ist die Lösung der wichtigsten Risiken in unserem Prototypen? </vt:lpstr>
      <vt:lpstr>Wie realistisch ist die Lösung der wichtigsten Risiken in unserem Prototypen?</vt:lpstr>
      <vt:lpstr>Beispiele unserer Anforderungsanalyse</vt:lpstr>
      <vt:lpstr>Proof Of Concept</vt:lpstr>
      <vt:lpstr>Proof Of Concept</vt:lpstr>
      <vt:lpstr>Angepasstes Domänenmodell</vt:lpstr>
      <vt:lpstr>Aktualisierte Persona: Barbara Arnolds</vt:lpstr>
      <vt:lpstr>Aktualisierte Persona: Raphaela Bayer</vt:lpstr>
      <vt:lpstr>KidsSecure</vt:lpstr>
      <vt:lpstr>Wireframes: Die Oberwelt</vt:lpstr>
      <vt:lpstr>Wireframes: Kevins Zimmer</vt:lpstr>
      <vt:lpstr>Wireframes: Aufgabenbearbeitung</vt:lpstr>
      <vt:lpstr>Vielen Dank für die Aufmerksamkeit!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Kids Secure</dc:title>
  <dc:subject/>
  <dc:creator>Martinez</dc:creator>
  <cp:keywords/>
  <dc:description/>
  <cp:lastModifiedBy>Anouk Olivia Elsa Martinez Wieczorek (amartin5)</cp:lastModifiedBy>
  <cp:revision>8</cp:revision>
  <cp:lastPrinted>2023-12-07T20:02:09Z</cp:lastPrinted>
  <dcterms:modified xsi:type="dcterms:W3CDTF">2023-12-07T20:03:55Z</dcterms:modified>
  <cp:category/>
  <dc:identifier/>
  <cp:contentStatus/>
  <dc:language/>
  <cp:version/>
</cp:coreProperties>
</file>