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3" r:id="rId2"/>
    <p:sldId id="257" r:id="rId3"/>
    <p:sldId id="286" r:id="rId4"/>
    <p:sldId id="287" r:id="rId5"/>
    <p:sldId id="288" r:id="rId6"/>
    <p:sldId id="289" r:id="rId7"/>
    <p:sldId id="292" r:id="rId8"/>
    <p:sldId id="290" r:id="rId9"/>
    <p:sldId id="291" r:id="rId10"/>
    <p:sldId id="294" r:id="rId11"/>
    <p:sldId id="280" r:id="rId12"/>
    <p:sldId id="295" r:id="rId13"/>
    <p:sldId id="298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481" autoAdjust="0"/>
  </p:normalViewPr>
  <p:slideViewPr>
    <p:cSldViewPr snapToGrid="0">
      <p:cViewPr>
        <p:scale>
          <a:sx n="63" d="100"/>
          <a:sy n="63" d="100"/>
        </p:scale>
        <p:origin x="825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2C249-E51B-44D2-A802-FFC55A9541CA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34C40-DDE1-4F2E-8C73-C684ABB93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3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3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 gleicher Gedanke, anderer Algorithmus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90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66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8DB5-9AED-4C8C-A125-0EA267F3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9502"/>
            <a:ext cx="9144000" cy="21982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2E0C91-43EF-4B4D-9F20-259564986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8106"/>
            <a:ext cx="9144000" cy="891396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5290-A8D1-47C9-86A4-6814F3C3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D35C8-36FE-4DC0-A5FA-D65EEC9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AB985-9F03-48F3-825B-5B582F8B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80D0B89-0592-4F09-B068-30D9B5D33320}"/>
              </a:ext>
            </a:extLst>
          </p:cNvPr>
          <p:cNvCxnSpPr/>
          <p:nvPr userDrawn="1"/>
        </p:nvCxnSpPr>
        <p:spPr>
          <a:xfrm>
            <a:off x="1270958" y="3059502"/>
            <a:ext cx="9799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7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22AB0-D354-458E-8CD7-FD3985EA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5B0BBC-7708-4AD1-B45E-14117796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B575C-8820-48F0-B76E-1D21EED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729F4-5A5C-4947-B906-1D479B03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B3438-90EC-472A-B5B4-50559C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59AE3B-CF7F-4BF9-8630-ED4ABCC85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E5F6B7-67D2-41CC-839C-BB68E330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D11D7-DEC2-434B-96D2-499EB9C7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2DC3-0666-423A-844A-0D3C3BA8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3C175-6CAF-4D11-B8DA-A30B9D94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15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6418F-D4FE-48B9-8E34-37F950E3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8D390-F58D-4FA0-AA30-D8E4B3E0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E8AAE-8A5D-4778-876C-EE25E471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940C7-CDAC-4DBA-8169-5B5B94DE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4AB14-C4CA-4F74-8B53-0CECDC99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E86B6A-AD33-496D-AE59-FFF99E770A9B}"/>
              </a:ext>
            </a:extLst>
          </p:cNvPr>
          <p:cNvCxnSpPr>
            <a:cxnSpLocks/>
          </p:cNvCxnSpPr>
          <p:nvPr userDrawn="1"/>
        </p:nvCxnSpPr>
        <p:spPr>
          <a:xfrm>
            <a:off x="468701" y="1270958"/>
            <a:ext cx="112545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6D322BB-0767-4DED-A9BE-1A7C0855419D}"/>
              </a:ext>
            </a:extLst>
          </p:cNvPr>
          <p:cNvCxnSpPr>
            <a:cxnSpLocks/>
          </p:cNvCxnSpPr>
          <p:nvPr userDrawn="1"/>
        </p:nvCxnSpPr>
        <p:spPr>
          <a:xfrm>
            <a:off x="526211" y="6356350"/>
            <a:ext cx="112545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A33AB-1F3E-49B7-A270-FB9C1AF4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B907E-6AEA-4B21-932B-66323929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3D391-59AD-4E8C-8288-1463F6AA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E9ABB-9025-4095-B68C-3F21449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03B93-D283-4138-9A8C-78FE0A4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4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2E8DB-E580-4AC0-9425-03766722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314-7770-4B21-9196-E5850DF14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FDC91D-F428-4323-921B-531A42FD5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B6AC4D-210D-4F12-9AC8-F2091BFF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3D07BF-0134-4107-B005-76927992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431C4-D7F0-4BF0-BDB9-02E00CC1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9067-B3D7-4B67-828D-A1997530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5FC92-1C2C-4283-A00A-0834DA2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3CBBBE-3E7B-4B01-B65B-8E402B17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9EC2AC-86C8-4F81-90AE-23587A349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9F894F-D2B2-4AAE-A3BF-C4D498E4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459D6-DA87-40E3-9E80-81E45177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C3AA6-DA54-4D5F-84B1-EA8D8D5C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89347-A6D4-4194-A0A5-4F94B6F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0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3D87-CEA9-46EE-918D-0C654754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7D6354-ED98-46D9-9EE3-9D8E843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C41C66-6339-4F5E-8D8C-5F02FD1C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1DE037-0E5D-413D-89CE-F3E37DE3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53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D25D0-8A38-4105-A8B1-CFF2B4EC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43C863-5B82-4716-929D-3E11707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56EA67-EB51-4EC5-89FA-2B545C5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46450-D2B5-443D-888C-96A1B4BB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41DAE-83CE-4683-B8EA-1D12E82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9F58D-7AF6-425E-9B8C-551A90C4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ADE309-624C-4E60-8912-8E8FAA75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0A6E-E4A2-4419-9D28-4F78E021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EA0CB-078F-4092-B3C1-7526D58A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4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22D0A-23BF-488A-95C4-7CEE159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388709-AFE5-45B3-8E31-ADD482BE5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6F989-2B5E-403E-8701-8DFBB7CA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98715-C613-457B-9B6E-6987B0EE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FAD0C0-39DF-4195-94AA-BB9B7334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03F26-1B05-4169-84AE-1C9567C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9A459A-6950-4978-9479-7AC33B0A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8A1F8-71CE-4413-AECF-F1EACA7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989"/>
            <a:ext cx="10515600" cy="472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2"/>
            <a:r>
              <a:rPr lang="de-DE" dirty="0"/>
              <a:t>Vierte Ebene</a:t>
            </a:r>
          </a:p>
          <a:p>
            <a:pPr lvl="3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0DD8D-310C-48AD-B155-F52D6DA14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5C748-8646-4592-8707-41B0F5632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Anomaliedetektion per Maschinellem Lernen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35E84-F058-4018-BF46-C0848F77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7876D-DDF8-4767-9D67-26D829F8D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38" y="181094"/>
            <a:ext cx="2472906" cy="73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7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deep-learning-with-python-notebooks/blob/master/chapter10_dl-for-timeseries.ipynb" TargetMode="External"/><Relationship Id="rId2" Type="http://schemas.openxmlformats.org/officeDocument/2006/relationships/hyperlink" Target="https://colab.research.google.com/drive/1VwSDr3cJvBdC_zhtTXVjK85x-2AmbyCq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chollet/deep-learning-with-python-notebooks/blob/master/chapter11_part03_transformer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ckexchange.com/questions/20075/why-does-the-transformer-do-better-than-rnn-and-lstm-in-long-range-context-depen" TargetMode="External"/><Relationship Id="rId7" Type="http://schemas.openxmlformats.org/officeDocument/2006/relationships/hyperlink" Target="https://www.youtube.com/watch?v=iDulhoQ2pro" TargetMode="External"/><Relationship Id="rId2" Type="http://schemas.openxmlformats.org/officeDocument/2006/relationships/hyperlink" Target="https://github.com/fchollet/deep-learning-with-python-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he-transformer-model/" TargetMode="External"/><Relationship Id="rId5" Type="http://schemas.openxmlformats.org/officeDocument/2006/relationships/hyperlink" Target="https://machinelearningmastery.com/the-transformer-attention-mechanism/" TargetMode="External"/><Relationship Id="rId4" Type="http://schemas.openxmlformats.org/officeDocument/2006/relationships/hyperlink" Target="https://machinelearningmastery.com/what-is-atten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56757291-E7FC-965E-6D2B-90338E587858}"/>
              </a:ext>
            </a:extLst>
          </p:cNvPr>
          <p:cNvSpPr txBox="1">
            <a:spLocks/>
          </p:cNvSpPr>
          <p:nvPr/>
        </p:nvSpPr>
        <p:spPr>
          <a:xfrm>
            <a:off x="1524000" y="2577689"/>
            <a:ext cx="9144000" cy="488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Coding-Session #6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6C89BC3-059B-31D1-A604-7988826795F8}"/>
              </a:ext>
            </a:extLst>
          </p:cNvPr>
          <p:cNvSpPr txBox="1">
            <a:spLocks/>
          </p:cNvSpPr>
          <p:nvPr/>
        </p:nvSpPr>
        <p:spPr>
          <a:xfrm>
            <a:off x="1524000" y="3066388"/>
            <a:ext cx="9144000" cy="1950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Deep Learning für sequenzielle Daten in Python</a:t>
            </a:r>
          </a:p>
        </p:txBody>
      </p:sp>
    </p:spTree>
    <p:extLst>
      <p:ext uri="{BB962C8B-B14F-4D97-AF65-F5344CB8AC3E}">
        <p14:creationId xmlns:p14="http://schemas.microsoft.com/office/powerpoint/2010/main" val="27675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78EF0-DA0B-CFD2-3871-D7CC3EEC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Coding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38F3F-4B0E-0858-73AC-9363474E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Ziel: aus Aufzeichnungen der letzten Tage die Lufttemperatur in 24 Stunden vorhersagen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Datengrundlage: Zeitreihe mit Wetterdaten vom Max-Planck-Institut für Biogeochemie in Jena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14 verschiedene Messgrößen (wie Lufttemperatur, Luftdruck, Luftfeuchtigkeit, Windrichtung usw.)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Aufzeichnung im </a:t>
            </a:r>
            <a:r>
              <a:rPr lang="de-DE" b="0" i="0" dirty="0">
                <a:effectLst/>
              </a:rPr>
              <a:t>Zehnminutentakt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Zeitraum von 2009 bis 2016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Aufgabenstellung:</a:t>
            </a:r>
            <a:r>
              <a:rPr lang="de-DE" dirty="0" err="1">
                <a:hlinkClick r:id="rId2"/>
              </a:rPr>
              <a:t>https</a:t>
            </a:r>
            <a:r>
              <a:rPr lang="de-DE" dirty="0">
                <a:hlinkClick r:id="rId2"/>
              </a:rPr>
              <a:t>://colab.research.google.com/</a:t>
            </a:r>
            <a:r>
              <a:rPr lang="de-DE" dirty="0" err="1">
                <a:hlinkClick r:id="rId2"/>
              </a:rPr>
              <a:t>drive</a:t>
            </a:r>
            <a:r>
              <a:rPr lang="de-DE" dirty="0">
                <a:hlinkClick r:id="rId2"/>
              </a:rPr>
              <a:t>/1VwSDr3cJvBdC_zhtTXVjK85x-2AmbyCq?usp=</a:t>
            </a:r>
            <a:r>
              <a:rPr lang="de-DE" dirty="0" err="1">
                <a:hlinkClick r:id="rId2"/>
              </a:rPr>
              <a:t>sharing</a:t>
            </a:r>
            <a:r>
              <a:rPr lang="de-DE" dirty="0"/>
              <a:t> </a:t>
            </a:r>
            <a:endParaRPr lang="de-DE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Originale Aufgabe: </a:t>
            </a:r>
            <a:r>
              <a:rPr lang="de-DE" dirty="0">
                <a:hlinkClick r:id="rId3"/>
              </a:rPr>
              <a:t>https://github.com/fchollet/deep-learning-with-python-notebooks/blob/master/chapter10_dl-for-timeseries.ipynb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EEC15-23E8-CD4E-13E0-2D7C4611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3D4F9-46C6-BD18-F09D-DC642BD9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DC821F-41FD-3405-A624-3FE8CA1B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14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A587493-F103-43AB-A111-F1037206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de-DE" sz="4000" dirty="0"/>
              <a:t>Vielen Dank für eure Aufmerksamkeit!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9F374-99DB-47E8-879A-74832FC514A7}"/>
              </a:ext>
            </a:extLst>
          </p:cNvPr>
          <p:cNvGrpSpPr/>
          <p:nvPr/>
        </p:nvGrpSpPr>
        <p:grpSpPr>
          <a:xfrm>
            <a:off x="0" y="4094918"/>
            <a:ext cx="3411108" cy="2763082"/>
            <a:chOff x="0" y="4094918"/>
            <a:chExt cx="3411108" cy="2763082"/>
          </a:xfrm>
        </p:grpSpPr>
        <p:sp>
          <p:nvSpPr>
            <p:cNvPr id="4" name="Sprechblase: oval 3">
              <a:extLst>
                <a:ext uri="{FF2B5EF4-FFF2-40B4-BE49-F238E27FC236}">
                  <a16:creationId xmlns:a16="http://schemas.microsoft.com/office/drawing/2014/main" id="{831AD4EC-E601-467E-9F15-8A7BD3D8D893}"/>
                </a:ext>
              </a:extLst>
            </p:cNvPr>
            <p:cNvSpPr/>
            <p:nvPr/>
          </p:nvSpPr>
          <p:spPr>
            <a:xfrm>
              <a:off x="1431234" y="4094918"/>
              <a:ext cx="1979874" cy="1017767"/>
            </a:xfrm>
            <a:prstGeom prst="wedgeEllipseCallout">
              <a:avLst>
                <a:gd name="adj1" fmla="val -52962"/>
                <a:gd name="adj2" fmla="val 54375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Fragen?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7A26C8-3CEC-4578-BFC3-E97FB80FF0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2" b="47482"/>
            <a:stretch/>
          </p:blipFill>
          <p:spPr bwMode="auto">
            <a:xfrm>
              <a:off x="0" y="4662044"/>
              <a:ext cx="2894275" cy="219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CBA68C6-D4BE-46CB-B7DC-D45DC2E65E82}"/>
              </a:ext>
            </a:extLst>
          </p:cNvPr>
          <p:cNvGrpSpPr/>
          <p:nvPr/>
        </p:nvGrpSpPr>
        <p:grpSpPr>
          <a:xfrm>
            <a:off x="6877090" y="3488597"/>
            <a:ext cx="5314910" cy="3369403"/>
            <a:chOff x="6877090" y="3488597"/>
            <a:chExt cx="5314910" cy="3369403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CACFE9BC-92FD-4EF9-9301-F7AD83526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483"/>
            <a:stretch/>
          </p:blipFill>
          <p:spPr bwMode="auto">
            <a:xfrm>
              <a:off x="7266272" y="5038405"/>
              <a:ext cx="3927737" cy="181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enkblase: wolkenförmig 4">
              <a:extLst>
                <a:ext uri="{FF2B5EF4-FFF2-40B4-BE49-F238E27FC236}">
                  <a16:creationId xmlns:a16="http://schemas.microsoft.com/office/drawing/2014/main" id="{4895F293-4266-4685-8A34-95E570D5C383}"/>
                </a:ext>
              </a:extLst>
            </p:cNvPr>
            <p:cNvSpPr/>
            <p:nvPr/>
          </p:nvSpPr>
          <p:spPr>
            <a:xfrm flipH="1">
              <a:off x="8240690" y="3488597"/>
              <a:ext cx="2146852" cy="891396"/>
            </a:xfrm>
            <a:prstGeom prst="cloudCallout">
              <a:avLst>
                <a:gd name="adj1" fmla="val -33923"/>
                <a:gd name="adj2" fmla="val 6843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Probleme?</a:t>
              </a:r>
            </a:p>
          </p:txBody>
        </p:sp>
        <p:sp>
          <p:nvSpPr>
            <p:cNvPr id="6" name="Denkblase: wolkenförmig 5">
              <a:extLst>
                <a:ext uri="{FF2B5EF4-FFF2-40B4-BE49-F238E27FC236}">
                  <a16:creationId xmlns:a16="http://schemas.microsoft.com/office/drawing/2014/main" id="{1B68D9B3-9CE2-4F56-BC06-F39B517C3441}"/>
                </a:ext>
              </a:extLst>
            </p:cNvPr>
            <p:cNvSpPr/>
            <p:nvPr/>
          </p:nvSpPr>
          <p:spPr>
            <a:xfrm flipH="1">
              <a:off x="6877090" y="4292157"/>
              <a:ext cx="2123279" cy="1017767"/>
            </a:xfrm>
            <a:prstGeom prst="cloudCallout">
              <a:avLst>
                <a:gd name="adj1" fmla="val -44492"/>
                <a:gd name="adj2" fmla="val 60953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Projekte?</a:t>
              </a:r>
            </a:p>
          </p:txBody>
        </p:sp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3EA067D-295A-49B8-8D9B-EFC97E656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4" b="43212"/>
            <a:stretch/>
          </p:blipFill>
          <p:spPr bwMode="auto">
            <a:xfrm>
              <a:off x="8343773" y="4483499"/>
              <a:ext cx="3848227" cy="237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93B82667-DDA7-4F4E-9C4D-D42890A72A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46" b="47230"/>
            <a:stretch/>
          </p:blipFill>
          <p:spPr bwMode="auto">
            <a:xfrm>
              <a:off x="9475793" y="4651511"/>
              <a:ext cx="2716207" cy="220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4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755C9-41CC-9A53-CFF4-7E0C0BB4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6D218-4675-00E7-79E1-19B695F4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Transformer </a:t>
            </a:r>
            <a:r>
              <a:rPr lang="en-US" b="0" i="0" dirty="0" err="1">
                <a:effectLst/>
              </a:rPr>
              <a:t>sind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besonders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beliebt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für NLP (natural language processing)-</a:t>
            </a: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Übersetzung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Der </a:t>
            </a:r>
            <a:r>
              <a:rPr lang="en-US" dirty="0" err="1"/>
              <a:t>Satz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Wort für Wort </a:t>
            </a:r>
            <a:r>
              <a:rPr lang="en-US" dirty="0" err="1"/>
              <a:t>übersetzt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das </a:t>
            </a:r>
            <a:r>
              <a:rPr lang="en-US" dirty="0" err="1"/>
              <a:t>nächste</a:t>
            </a:r>
            <a:r>
              <a:rPr lang="en-US" dirty="0"/>
              <a:t> Wort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Eingabe</a:t>
            </a:r>
            <a:r>
              <a:rPr lang="en-US" dirty="0"/>
              <a:t> der </a:t>
            </a:r>
            <a:r>
              <a:rPr lang="en-US" dirty="0" err="1"/>
              <a:t>gesamten</a:t>
            </a:r>
            <a:r>
              <a:rPr lang="en-US" dirty="0"/>
              <a:t> </a:t>
            </a:r>
            <a:r>
              <a:rPr lang="en-US" dirty="0" err="1"/>
              <a:t>Sequenz</a:t>
            </a:r>
            <a:r>
              <a:rPr lang="en-US" dirty="0"/>
              <a:t> und des </a:t>
            </a:r>
            <a:r>
              <a:rPr lang="en-US" dirty="0" err="1"/>
              <a:t>bisherigen</a:t>
            </a:r>
            <a:r>
              <a:rPr lang="en-US" dirty="0"/>
              <a:t> Outputs </a:t>
            </a:r>
            <a:r>
              <a:rPr lang="en-US" dirty="0" err="1"/>
              <a:t>generiert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RNNs,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der </a:t>
            </a:r>
            <a:r>
              <a:rPr lang="en-US" dirty="0" err="1"/>
              <a:t>stärkste</a:t>
            </a:r>
            <a:r>
              <a:rPr lang="en-US" dirty="0"/>
              <a:t> </a:t>
            </a:r>
            <a:r>
              <a:rPr lang="en-US" dirty="0" err="1"/>
              <a:t>Einfluss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vorhergegangenen</a:t>
            </a:r>
            <a:r>
              <a:rPr lang="en-US" dirty="0"/>
              <a:t> Wort </a:t>
            </a:r>
            <a:r>
              <a:rPr lang="en-US" dirty="0" err="1"/>
              <a:t>ausgeht</a:t>
            </a:r>
            <a:r>
              <a:rPr lang="en-US" dirty="0"/>
              <a:t>,  </a:t>
            </a:r>
            <a:r>
              <a:rPr lang="en-US" dirty="0" err="1"/>
              <a:t>werden</a:t>
            </a:r>
            <a:r>
              <a:rPr lang="en-US" dirty="0"/>
              <a:t> die </a:t>
            </a:r>
            <a:r>
              <a:rPr lang="en-US" b="0" i="0" dirty="0" err="1">
                <a:effectLst/>
              </a:rPr>
              <a:t>Eingabe-Elemente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von Self-Attention und Positional embeddings </a:t>
            </a:r>
            <a:r>
              <a:rPr lang="en-US" dirty="0" err="1"/>
              <a:t>gewichtet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Die </a:t>
            </a:r>
            <a:r>
              <a:rPr lang="en-US" b="0" i="0" dirty="0" err="1">
                <a:effectLst/>
              </a:rPr>
              <a:t>Gewichtung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berücksichtigt</a:t>
            </a:r>
            <a:r>
              <a:rPr lang="en-US" dirty="0"/>
              <a:t> </a:t>
            </a:r>
            <a:r>
              <a:rPr lang="en-US" dirty="0" err="1"/>
              <a:t>Ähnlichkeiten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Wörtern</a:t>
            </a:r>
            <a:r>
              <a:rPr lang="en-US" dirty="0"/>
              <a:t> und </a:t>
            </a:r>
            <a:r>
              <a:rPr lang="en-US" dirty="0" err="1"/>
              <a:t>Positionen</a:t>
            </a:r>
            <a:r>
              <a:rPr lang="en-US" dirty="0"/>
              <a:t> und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stark der </a:t>
            </a:r>
            <a:r>
              <a:rPr lang="en-US" dirty="0" err="1"/>
              <a:t>Einfluss</a:t>
            </a:r>
            <a:r>
              <a:rPr lang="en-US" dirty="0"/>
              <a:t> der </a:t>
            </a:r>
            <a:r>
              <a:rPr lang="en-US" dirty="0" err="1"/>
              <a:t>Eingabe-Elemente</a:t>
            </a:r>
            <a:r>
              <a:rPr lang="en-US" dirty="0"/>
              <a:t> auf die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Dadurch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Transformer </a:t>
            </a:r>
            <a:r>
              <a:rPr lang="en-US" dirty="0" err="1"/>
              <a:t>nicht</a:t>
            </a:r>
            <a:r>
              <a:rPr lang="en-US" dirty="0"/>
              <a:t> auf die </a:t>
            </a:r>
            <a:r>
              <a:rPr lang="en-US" dirty="0" err="1"/>
              <a:t>Ergebnisse</a:t>
            </a:r>
            <a:r>
              <a:rPr lang="en-US" dirty="0"/>
              <a:t> der </a:t>
            </a:r>
            <a:r>
              <a:rPr lang="en-US" dirty="0" err="1"/>
              <a:t>vorhergegangen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angewiesen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für </a:t>
            </a:r>
            <a:r>
              <a:rPr lang="en-US" dirty="0" err="1"/>
              <a:t>Parallelisierung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32DD4-6040-10E2-3307-3408237D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60162-28EA-558B-8BE9-60C53527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FCDD8-49BE-5B60-421C-758B0194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12</a:t>
            </a:fld>
            <a:endParaRPr lang="de-DE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C472BA62-6F2E-C57D-F94E-045D18D92889}"/>
              </a:ext>
            </a:extLst>
          </p:cNvPr>
          <p:cNvSpPr/>
          <p:nvPr/>
        </p:nvSpPr>
        <p:spPr>
          <a:xfrm rot="18896808">
            <a:off x="-370354" y="324505"/>
            <a:ext cx="1742889" cy="337599"/>
          </a:xfrm>
          <a:prstGeom prst="trapezoid">
            <a:avLst>
              <a:gd name="adj" fmla="val 996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20107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755C9-41CC-9A53-CFF4-7E0C0BB4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6D218-4675-00E7-79E1-19B695F4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89"/>
            <a:ext cx="7383915" cy="47219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 gesagt besteht die Aufgabe des Encoders auf der linken Seite darin, eine Eingangssequenz in eine Folge kontinuierlicher Repräsentationen umzuwandeln, die dann in einen Decoder eingespeist wird.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Decoder empfängt die Ausgabe des Encoders zusammen mit der Decoder-Ausgabe des vorherigen Zeitschritts (z.B. den bereits übersetzten Wörtern), um eine Ausgabesequenz zu erzeugen.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Beispiel</a:t>
            </a:r>
            <a:r>
              <a:rPr lang="en-US" dirty="0"/>
              <a:t>: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de-DE" dirty="0">
                <a:hlinkClick r:id="rId2"/>
              </a:rPr>
              <a:t>https://github.com/fchollet/deep-learning-with-python-notebooks/blob/master/chapter11_part03_transformer.ipynb</a:t>
            </a:r>
            <a:r>
              <a:rPr lang="de-DE" dirty="0"/>
              <a:t> </a:t>
            </a:r>
            <a:endParaRPr lang="en-US" b="0" i="0" dirty="0">
              <a:solidFill>
                <a:srgbClr val="2326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hlinkClick r:id="rId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32DD4-6040-10E2-3307-3408237D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60162-28EA-558B-8BE9-60C53527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FCDD8-49BE-5B60-421C-758B0194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13</a:t>
            </a:fld>
            <a:endParaRPr lang="de-D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2E6239-DC39-5C05-645D-D3BCA3E56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115" y="1306729"/>
            <a:ext cx="3520170" cy="49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7AA5ECBC-7EB4-4C7F-7DB0-43902CD47061}"/>
              </a:ext>
            </a:extLst>
          </p:cNvPr>
          <p:cNvSpPr/>
          <p:nvPr/>
        </p:nvSpPr>
        <p:spPr>
          <a:xfrm rot="18896808">
            <a:off x="-370354" y="324505"/>
            <a:ext cx="1742889" cy="337599"/>
          </a:xfrm>
          <a:prstGeom prst="trapezoid">
            <a:avLst>
              <a:gd name="adj" fmla="val 996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44624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870E1-272F-4856-953E-BE1B53E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CD1F7-B9C3-4083-9FB3-F25D630A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Both"/>
            </a:pPr>
            <a:r>
              <a:rPr lang="de-DE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Chollet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 F.; </a:t>
            </a:r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Deep Learning mit Python und Keras, 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Frechen </a:t>
            </a:r>
            <a:r>
              <a:rPr lang="de-DE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mitp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-Verlag, 2018, Kapitel 6</a:t>
            </a:r>
          </a:p>
          <a:p>
            <a:pPr marL="342900" indent="-342900">
              <a:buFont typeface="+mj-lt"/>
              <a:buAutoNum type="arabicParenBoth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https://github.com/fchollet/deep-learning-with-python-notebooks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arenBoth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https://ai.stackexchange.com/questions/20075/why-does-the-transformer-do-better-than-rnn-and-lstm-in-long-range-context-depen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arenBoth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https://machinelearningmastery.com/what-is-attention/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arenBoth"/>
            </a:pP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https://machinelearningmastery.com/the-transformer-attention-mechanism/</a:t>
            </a:r>
            <a:r>
              <a:rPr lang="de-DE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arenBoth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https://machinelearningmastery.com/the-transformer-model/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arenBoth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https://www.youtube.com/watch?v=iDulhoQ2pro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arenBoth"/>
            </a:pPr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arenBoth"/>
            </a:pPr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arenBoth"/>
            </a:pPr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751FE-B0CD-4883-B991-D625D032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B9BEA-4FA5-4D07-8B0A-62974971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E7F74-F842-4084-92FE-6DD556A8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84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2247D-57C4-46BD-9DCB-FB0D97F8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59E58-CFA6-4E9D-A52D-C83944A0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Sequenzielle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RNNs (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Eindimensionale CNNs (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Anwendungsbeispiel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Ausblick: Transformer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E894B-1EF3-4DD6-A89B-DD341180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78BA7-7863-4046-B367-9032E05E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EF08B-B1FD-494A-B98E-8425574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7D764-321E-4536-DDA2-147B45F0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Sequenzielle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2268E-E191-8EF7-0C3C-6AD7F6E6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Beispiel: Interpretation einer Bilderfolge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Beziehungskrise                                            Vertragen nach einem Streit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A876B-9F41-C60A-3E1A-DC3F7F35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D34C7-8ED0-E9E6-D60D-5FE89CD3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0DD22-78B5-935F-511A-5219A79F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63F350-3B27-633E-F73E-0C5050BEF94E}"/>
              </a:ext>
            </a:extLst>
          </p:cNvPr>
          <p:cNvSpPr/>
          <p:nvPr/>
        </p:nvSpPr>
        <p:spPr>
          <a:xfrm>
            <a:off x="838200" y="1839190"/>
            <a:ext cx="10515600" cy="13612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</a:rPr>
              <a:t>Sequentielle Daten sind eine Folge von gleichartigen Elementen. Die Elemente liegen in einer geordneten Reihenfolge vor, welche die Bedeutung und Interpretation der Daten maßgeblich beeinflusst.</a:t>
            </a:r>
          </a:p>
        </p:txBody>
      </p:sp>
      <p:pic>
        <p:nvPicPr>
          <p:cNvPr id="1028" name="Picture 4" descr="Streit - Kostenlose menschen Icons">
            <a:extLst>
              <a:ext uri="{FF2B5EF4-FFF2-40B4-BE49-F238E27FC236}">
                <a16:creationId xmlns:a16="http://schemas.microsoft.com/office/drawing/2014/main" id="{9EF8F21D-E89B-2D35-E94B-8ED1128EC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921" y="4166083"/>
            <a:ext cx="1287737" cy="12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6F4B16-D205-69B0-E6C4-0C68D5EA6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0" y="4224084"/>
            <a:ext cx="1171739" cy="1171739"/>
          </a:xfrm>
          <a:prstGeom prst="rect">
            <a:avLst/>
          </a:prstGeom>
        </p:spPr>
      </p:pic>
      <p:pic>
        <p:nvPicPr>
          <p:cNvPr id="10" name="Picture 4" descr="Streit - Kostenlose menschen Icons">
            <a:extLst>
              <a:ext uri="{FF2B5EF4-FFF2-40B4-BE49-F238E27FC236}">
                <a16:creationId xmlns:a16="http://schemas.microsoft.com/office/drawing/2014/main" id="{4E60C368-CACB-0335-E1EE-0E0A12B4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92" y="4166084"/>
            <a:ext cx="1287737" cy="12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80F8F1D-3A8D-B5DC-577F-9FE861D81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8170"/>
            <a:ext cx="1171739" cy="1171739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0B725F1-49A8-8941-B1F3-798490E3C189}"/>
              </a:ext>
            </a:extLst>
          </p:cNvPr>
          <p:cNvSpPr/>
          <p:nvPr/>
        </p:nvSpPr>
        <p:spPr>
          <a:xfrm>
            <a:off x="2271944" y="4733703"/>
            <a:ext cx="387786" cy="2782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9934D62-21FE-5802-37F9-2D1838877255}"/>
              </a:ext>
            </a:extLst>
          </p:cNvPr>
          <p:cNvSpPr/>
          <p:nvPr/>
        </p:nvSpPr>
        <p:spPr>
          <a:xfrm>
            <a:off x="8610600" y="4731645"/>
            <a:ext cx="387786" cy="2782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5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7D764-321E-4536-DDA2-147B45F0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Sequenzielle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2268E-E191-8EF7-0C3C-6AD7F6E6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Anwendungen: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Klassifizierung von Texten anhand ihres Titels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Stimmungsanalyse von Bewertungen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Zeitreihenvorhersage anhand von vorhergegangenen Wetterdaten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A876B-9F41-C60A-3E1A-DC3F7F35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D34C7-8ED0-E9E6-D60D-5FE89CD3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0DD22-78B5-935F-511A-5219A79F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63F350-3B27-633E-F73E-0C5050BEF94E}"/>
              </a:ext>
            </a:extLst>
          </p:cNvPr>
          <p:cNvSpPr/>
          <p:nvPr/>
        </p:nvSpPr>
        <p:spPr>
          <a:xfrm>
            <a:off x="838200" y="1839190"/>
            <a:ext cx="10515600" cy="13612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</a:rPr>
              <a:t>Sequentielle Daten sind eine Folge von gleichartigen Elementen. Die Elemente liegen in einer geordneten Reihenfolge vor, welche die Bedeutung und Interpretation der Daten maßgeblich beeinflusst.</a:t>
            </a:r>
          </a:p>
        </p:txBody>
      </p:sp>
    </p:spTree>
    <p:extLst>
      <p:ext uri="{BB962C8B-B14F-4D97-AF65-F5344CB8AC3E}">
        <p14:creationId xmlns:p14="http://schemas.microsoft.com/office/powerpoint/2010/main" val="4144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FB5EF-709A-793E-3C50-1EB86E55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4989"/>
            <a:ext cx="10515600" cy="47219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Bislang vorgestellte Arten von NNs besitzen kein Gedächtnis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Eingaben werden unabhängig voneinander verarbeitet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Um eine Sequenz verarbeiten zu können, muss die gesamte Sequenz auf einmal übergeben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Sequenz muss in einen einzigen Datenpunkt umgewandelt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Für Filmbewertung z.B. Vektor mit Häufigkeiten b</a:t>
            </a:r>
            <a:r>
              <a:rPr lang="de-DE" dirty="0">
                <a:sym typeface="Wingdings" panose="05000000000000000000" pitchFamily="2" charset="2"/>
              </a:rPr>
              <a:t>estimmter Worte</a:t>
            </a:r>
          </a:p>
          <a:p>
            <a:pPr algn="l"/>
            <a:endParaRPr lang="de-DE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6F739-54DD-D1DE-42A9-567A255C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651F3-4BEF-6156-E415-E5499FAD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35596-4B02-C3D4-3D76-A5ACA2C0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CABEC-B7E0-773F-F3D7-8ADA1F8A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323063E-5E6A-27E2-ED58-40693565FB53}"/>
              </a:ext>
            </a:extLst>
          </p:cNvPr>
          <p:cNvSpPr/>
          <p:nvPr/>
        </p:nvSpPr>
        <p:spPr>
          <a:xfrm>
            <a:off x="838199" y="4623036"/>
            <a:ext cx="10515600" cy="13612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</a:rPr>
              <a:t>Biologische Intelligenz verarbeitet Informationen schrittweise und erzeugt dabei ein internes Modell dessen, was verarbeitet wird, das auf den erhaltenen Informationen aufbaut und kontinuierlich durch neue Informationen ergänzt wird.</a:t>
            </a:r>
          </a:p>
        </p:txBody>
      </p:sp>
    </p:spTree>
    <p:extLst>
      <p:ext uri="{BB962C8B-B14F-4D97-AF65-F5344CB8AC3E}">
        <p14:creationId xmlns:p14="http://schemas.microsoft.com/office/powerpoint/2010/main" val="2148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086EE31-FAF7-4B1E-8FD9-74E14693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09" y="1935575"/>
            <a:ext cx="2834126" cy="22855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95ADB6-F8BA-4E46-B60D-E09FDB2E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RNNs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D73C3-A158-A293-DB3A-ADD19F40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Rekurrentes neuronale Netze (RNNs) berücksichtigen Informationen zu den vorangegangenen Elementen </a:t>
            </a:r>
            <a:r>
              <a:rPr lang="de-DE" b="0" i="0" dirty="0">
                <a:effectLst/>
                <a:sym typeface="Wingdings" panose="05000000000000000000" pitchFamily="2" charset="2"/>
              </a:rPr>
              <a:t> </a:t>
            </a:r>
            <a:r>
              <a:rPr lang="de-DE" b="0" i="0" dirty="0">
                <a:effectLst/>
              </a:rPr>
              <a:t>interne Schleife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DB7E9-CA60-1FF6-7C44-B801DB7B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9BEE7-8756-4441-352E-D29355C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D9DDC-D6FF-4D5C-4A68-1D169978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12D96B-3E85-20FB-DCB0-D119A0D5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66368"/>
            <a:ext cx="8382872" cy="330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078F7-7915-54FC-1A06-664C861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RNNs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8EBF1-F0DF-7AC4-F5D7-44D8DF08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37CB8-3C13-1DEA-F07D-37C1A9B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BA648-88D6-8919-9DAB-852055FF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F1DE3-2956-0195-5CBA-07243131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563D0A-FADE-E953-195F-D4A94CC5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3676"/>
            <a:ext cx="10104574" cy="1459454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6F10AE5-B403-E413-5F6C-B7C19FBBFF99}"/>
              </a:ext>
            </a:extLst>
          </p:cNvPr>
          <p:cNvSpPr txBox="1">
            <a:spLocks/>
          </p:cNvSpPr>
          <p:nvPr/>
        </p:nvSpPr>
        <p:spPr>
          <a:xfrm>
            <a:off x="990600" y="1607389"/>
            <a:ext cx="10668000" cy="472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Rekurrentes neuronale Netze (RNNs) berücksichtigen Informationen zu den vorangegangenen Elementen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interne Schleife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ABER mit Verarbeitung weiterer Elemente nimmt der Einfluss der vorangegangenen Elemente exponentiell ab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vanishing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gradient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4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4D17-F124-E5F6-26D8-7F0713D9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Optimierung: LSTM-Netze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A4E46-15AC-54AF-109E-F7B876B2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LSTM </a:t>
            </a:r>
            <a:r>
              <a:rPr lang="de-DE" dirty="0">
                <a:sym typeface="Wingdings" panose="05000000000000000000" pitchFamily="2" charset="2"/>
              </a:rPr>
              <a:t> Long-Short-Term-Memory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Möglichkeit Informationen über viele Zeit-schritte hinweg zu erhalten</a:t>
            </a:r>
            <a:r>
              <a:rPr lang="de-DE" b="0" i="0" dirty="0">
                <a:effectLst/>
                <a:latin typeface="Arial" panose="020B0604020202020204" pitchFamily="34" charset="0"/>
              </a:rPr>
              <a:t>.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C6F71-9D7C-5BA2-E322-18F4C422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310A8-00AC-098D-7AB6-99DE5EA4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B6297-353A-B5C2-18F2-0EFB468E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78ED1F-7411-6237-375D-59E21C05A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" t="4578" r="3289" b="419"/>
          <a:stretch/>
        </p:blipFill>
        <p:spPr>
          <a:xfrm>
            <a:off x="1364674" y="2521527"/>
            <a:ext cx="8250382" cy="3581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E4CC322-E25C-1679-AB2F-7020A63CE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1" t="5361" b="2801"/>
          <a:stretch/>
        </p:blipFill>
        <p:spPr>
          <a:xfrm>
            <a:off x="1364673" y="2521527"/>
            <a:ext cx="9372599" cy="35814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A5C1B58-FF96-F80B-4FFE-B20085C3EBCB}"/>
              </a:ext>
            </a:extLst>
          </p:cNvPr>
          <p:cNvSpPr/>
          <p:nvPr/>
        </p:nvSpPr>
        <p:spPr>
          <a:xfrm>
            <a:off x="6567055" y="1421860"/>
            <a:ext cx="5153890" cy="465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sym typeface="Wingdings" panose="05000000000000000000" pitchFamily="2" charset="2"/>
              </a:rPr>
              <a:t>alternativ GRU  Gated </a:t>
            </a:r>
            <a:r>
              <a:rPr lang="de-DE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Recurrent</a:t>
            </a:r>
            <a:r>
              <a:rPr lang="de-DE" sz="2400" dirty="0">
                <a:solidFill>
                  <a:schemeClr val="tx1"/>
                </a:solidFill>
                <a:sym typeface="Wingdings" panose="05000000000000000000" pitchFamily="2" charset="2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2723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2A6D0-9961-C80C-CE6F-B2AD4BEF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Alternative: 1D-CNNs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1B00F-72A0-C184-D287-01BE3EE5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89"/>
            <a:ext cx="5202382" cy="47219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2D-</a:t>
            </a:r>
            <a:r>
              <a:rPr lang="de-DE" b="0" i="0" dirty="0">
                <a:effectLst/>
              </a:rPr>
              <a:t>Convolutional Layer </a:t>
            </a:r>
            <a:r>
              <a:rPr lang="de-DE" dirty="0"/>
              <a:t>bekannt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0" i="0" dirty="0">
                <a:effectLst/>
              </a:rPr>
              <a:t>Patches aus Bildtensoren extrahieren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eindimensionale Faltung, um lokale </a:t>
            </a:r>
            <a:r>
              <a:rPr lang="de-DE" sz="2300" dirty="0"/>
              <a:t>1D-Patches aus Sequenzen zu extrahieren und lokale Muster zu erkennen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300" dirty="0"/>
              <a:t>bei 1D-CNNs werden größere Faltungsfenster verwendet (weil weniger Elemente) </a:t>
            </a:r>
            <a:r>
              <a:rPr lang="de-DE" sz="2300" dirty="0">
                <a:sym typeface="Wingdings" panose="05000000000000000000" pitchFamily="2" charset="2"/>
              </a:rPr>
              <a:t> </a:t>
            </a:r>
            <a:r>
              <a:rPr lang="de-DE" sz="2300" dirty="0"/>
              <a:t>Größe 7 oder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300" dirty="0"/>
              <a:t>Vorteil: </a:t>
            </a:r>
            <a:r>
              <a:rPr lang="de-DE" sz="2300" dirty="0" err="1"/>
              <a:t>idR</a:t>
            </a:r>
            <a:r>
              <a:rPr lang="de-DE" sz="2300" dirty="0"/>
              <a:t>. schneller zu trainieren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0" i="0" dirty="0">
              <a:effectLst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1B6BF-CE29-0140-8BA0-8E386095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2024C-2286-6C42-F40C-19CF7696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6F0880-03F8-74AE-8850-A1AB204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B3A2B2-8DF5-FA1A-EF77-647419D6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20" y="1389127"/>
            <a:ext cx="5451770" cy="46583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F6CDD6F-1F65-88B0-13D3-9B7546F7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09" y="1389127"/>
            <a:ext cx="4591754" cy="47381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95F36C9-5E5F-54F5-2D1F-5F70B1933043}"/>
              </a:ext>
            </a:extLst>
          </p:cNvPr>
          <p:cNvSpPr/>
          <p:nvPr/>
        </p:nvSpPr>
        <p:spPr>
          <a:xfrm>
            <a:off x="838200" y="5271655"/>
            <a:ext cx="5153890" cy="7758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sym typeface="Wingdings" panose="05000000000000000000" pitchFamily="2" charset="2"/>
              </a:rPr>
              <a:t>Möglichkeit CNNs und RNNs zu kombinieren</a:t>
            </a:r>
          </a:p>
        </p:txBody>
      </p:sp>
    </p:spTree>
    <p:extLst>
      <p:ext uri="{BB962C8B-B14F-4D97-AF65-F5344CB8AC3E}">
        <p14:creationId xmlns:p14="http://schemas.microsoft.com/office/powerpoint/2010/main" val="32819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Breitbild</PresentationFormat>
  <Paragraphs>132</Paragraphs>
  <Slides>14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Agenda</vt:lpstr>
      <vt:lpstr>Sequenzielle Daten</vt:lpstr>
      <vt:lpstr>Sequenzielle Daten</vt:lpstr>
      <vt:lpstr>Problem</vt:lpstr>
      <vt:lpstr>Lösung: RNNs</vt:lpstr>
      <vt:lpstr>Lösung: RNNs</vt:lpstr>
      <vt:lpstr>Optimierung: LSTM-Netze</vt:lpstr>
      <vt:lpstr>Alternative: 1D-CNNs</vt:lpstr>
      <vt:lpstr>Coding Aufgabe</vt:lpstr>
      <vt:lpstr>PowerPoint-Präsentation</vt:lpstr>
      <vt:lpstr>Transformer</vt:lpstr>
      <vt:lpstr>Transformer-Architektur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#24 Anomaliedetektion per Maschinellem Lernen</dc:title>
  <dc:creator>Punsmann, Emma</dc:creator>
  <cp:lastModifiedBy>Punsmann, Emma</cp:lastModifiedBy>
  <cp:revision>16</cp:revision>
  <dcterms:created xsi:type="dcterms:W3CDTF">2022-03-20T11:20:20Z</dcterms:created>
  <dcterms:modified xsi:type="dcterms:W3CDTF">2022-11-23T16:37:29Z</dcterms:modified>
</cp:coreProperties>
</file>