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59" r:id="rId6"/>
    <p:sldId id="267" r:id="rId7"/>
    <p:sldId id="274" r:id="rId8"/>
    <p:sldId id="279" r:id="rId9"/>
    <p:sldId id="263" r:id="rId10"/>
    <p:sldId id="264" r:id="rId11"/>
    <p:sldId id="265" r:id="rId12"/>
    <p:sldId id="266" r:id="rId13"/>
    <p:sldId id="277" r:id="rId14"/>
    <p:sldId id="275" r:id="rId15"/>
    <p:sldId id="521" r:id="rId16"/>
    <p:sldId id="269" r:id="rId17"/>
    <p:sldId id="270" r:id="rId18"/>
    <p:sldId id="276" r:id="rId19"/>
    <p:sldId id="272" r:id="rId20"/>
    <p:sldId id="273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5631"/>
  </p:normalViewPr>
  <p:slideViewPr>
    <p:cSldViewPr snapToGrid="0" snapToObjects="1">
      <p:cViewPr varScale="1">
        <p:scale>
          <a:sx n="107" d="100"/>
          <a:sy n="10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5414-7F0A-224B-9F94-2A441977FF04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430E-1C22-3E44-8783-EE26D9A9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981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6E7-9A1A-F83E-3F36-F7F2E98C4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C9D9-A856-5069-7A85-37913367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FEDB-2913-78EA-D5CE-DBDDB354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24D1-10DB-766A-2274-28C773C6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9894-0850-BD9A-7B51-72F7FE3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1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FFDA-BC1D-F995-C33C-74A515F8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3168-9AB9-F7A0-3A74-4A213D01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F033-09B5-69D7-97AE-3A0DCED2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A9C4-187B-3844-00E4-5C4238A2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0E89-10F5-A89C-27BE-30BE1BCB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57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13BF3-B245-2361-C380-169748885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2687-3879-2D07-9567-E94799349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5401-F136-840F-2997-8217FC75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C54B-C92C-6482-CB51-317F7645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0B17-6498-747E-D9DD-D3B5370F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7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A961-7663-09AD-8836-F91DFB6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3C0C-8FC4-6B18-DAE4-3A663CE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3B8E-7126-674E-2618-AD0B1D59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9672-FA2E-79AF-F096-BEBEBB30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985F-B848-DE38-D92C-4EB5C5E7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5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CEA-6A28-92D4-F027-441B9674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42D5-65D0-8B9E-943C-3C2064B1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5402-F09E-0686-2B28-BFCDDC8F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7115-C001-70BE-BBAA-C446F0F7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FC54-D180-EEDA-91E8-34DB0908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5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0A5-6119-A4D5-911C-8C3AE150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164A-A93E-77D3-69A7-C09759DD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722AB-3F8D-6D22-2135-4234228A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06C6C-0A46-4708-3093-452C2902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A215-C4BF-6F1B-D5C1-72C390C5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A061-81CC-E516-59AE-5D90130B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15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6C3-D926-76E3-809E-EB673B28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4F6-DE4A-86E3-ADE6-6557D8F2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6D5D-FCC5-9785-133C-8495AB28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4E4F-7FD9-4D4E-03A4-30FD779A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C5EAA-6E42-7375-47DB-66287D10A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025D9-977B-66F3-FEBD-1723E219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A5ED6-3105-8316-BC73-12CF1C59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57DC5-184B-0517-4C4E-8CA262DA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85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2EB6-544C-BEF3-07FF-2EAC54CF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02E51-632F-C731-DD8E-27CD7C2B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FCA7-8F53-A2EA-87C4-E9A675FA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A6FA-FAA7-4A72-41E1-7CA9522C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6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EB147-D515-563C-BE54-1D39A959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82BB-5952-A4C5-AB4B-F90D492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16714-21AF-909F-042C-1025717C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16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2A9-2B2B-029D-A6FA-C393CB45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22FB-E5C4-9B80-1EB9-FB73465A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63004-CF35-D7DA-A0BA-BD4EF924D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C0A3-A89C-8745-12D5-BB5E6AC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B8D5E-8A38-5C58-5DBA-64C2F50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F81F-5EED-11A6-10D4-154436D5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735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A9DF-A368-D1AE-BF9A-8CE6D1B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1BEF7-66F5-FB5F-BD12-3FA2286C3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29484-2221-8CD5-AFE6-31F27797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D423F-FA30-F7CB-5457-E6B9F43C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C912-61AA-46BB-BEF5-04C46EC7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E8F2-5254-385D-4267-26E58B02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13299-4637-1F60-42F0-19FE8194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8A0C-03CF-B0F7-D9C1-A1B826D4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5039-4B9E-98C2-9133-D3746C8C9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C87E-C568-254B-9878-4D3EE8BE0700}" type="datetimeFigureOut">
              <a:rPr lang="en-DE" smtClean="0"/>
              <a:t>18.06.22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11FC-0929-BF3D-4840-4F71E7C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D093-B702-0E5F-D453-47A3AED11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D485-955F-8E47-B968-65C01D5A70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6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hyperlink" Target="https://d2l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5EAB-CD03-B21A-DAFB-B1B72F0FE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Einstieg 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F0A4E-003A-F869-36F1-1590CF347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r>
              <a:rPr lang="en-DE" dirty="0"/>
              <a:t>Bevor ich es vergesse: Bitte unterbrechen und Fragen stellen!</a:t>
            </a:r>
          </a:p>
        </p:txBody>
      </p:sp>
    </p:spTree>
    <p:extLst>
      <p:ext uri="{BB962C8B-B14F-4D97-AF65-F5344CB8AC3E}">
        <p14:creationId xmlns:p14="http://schemas.microsoft.com/office/powerpoint/2010/main" val="21533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F845-5144-F1E7-FCF5-A4E7A76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L1 &amp; 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BE3F3-23EB-F760-08D1-78676992C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is the old loss</a:t>
                </a:r>
              </a:p>
              <a:p>
                <a:r>
                  <a:rPr lang="en-US" dirty="0"/>
                  <a:t>L1: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US" dirty="0"/>
                  <a:t>-&gt; add extra loss terms that increase if parameters are large</a:t>
                </a:r>
              </a:p>
              <a:p>
                <a:r>
                  <a:rPr lang="en-US" dirty="0"/>
                  <a:t>L1 is more likely to shrink parameters to 0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BE3F3-23EB-F760-08D1-78676992C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0DEEF3-99D2-67B6-B23A-D7C4BBF8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4746592"/>
            <a:ext cx="7023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99D-0966-9BCF-8C1C-42017334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Dropout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910C62-5AD5-204B-087D-B2BF4B68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698" y="1493116"/>
            <a:ext cx="5612610" cy="3445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E3CCA-5AC2-0128-31D0-3B57AC60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76" y="5657121"/>
            <a:ext cx="2472247" cy="2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AF4-253F-9CFE-60AB-77F09B24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Early Stopping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8C9CF9-0DD1-633E-B403-635396173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470" y="1769485"/>
            <a:ext cx="5020381" cy="33190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A5F5C-5E12-BFAA-6E67-2DE74D61C135}"/>
              </a:ext>
            </a:extLst>
          </p:cNvPr>
          <p:cNvSpPr txBox="1"/>
          <p:nvPr/>
        </p:nvSpPr>
        <p:spPr>
          <a:xfrm>
            <a:off x="0" y="6488668"/>
            <a:ext cx="6522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/a-practical-introduction-to-early-stopping-in-machine-learning-550ac88bc8fd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B0E2F-865C-7706-F3BD-14E07483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5686991"/>
            <a:ext cx="4889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5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16F3-25FA-DAB8-2E3C-299220A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Practical </a:t>
            </a:r>
            <a:r>
              <a:rPr lang="en-DE"/>
              <a:t>Session II</a:t>
            </a:r>
            <a:r>
              <a:rPr lang="en-US" dirty="0"/>
              <a:t> – 2Moons_Regularization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B983-C8D7-B2FE-9FA1-8796362C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Bausteine</a:t>
            </a:r>
            <a:r>
              <a:rPr lang="en-GB" dirty="0"/>
              <a:t> für die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Arten</a:t>
            </a:r>
            <a:r>
              <a:rPr lang="en-GB" dirty="0"/>
              <a:t> der </a:t>
            </a:r>
            <a:r>
              <a:rPr lang="en-GB" dirty="0" err="1"/>
              <a:t>Regularisierung</a:t>
            </a:r>
            <a:r>
              <a:rPr lang="en-GB" dirty="0"/>
              <a:t> </a:t>
            </a:r>
            <a:r>
              <a:rPr lang="en-GB" dirty="0" err="1"/>
              <a:t>findet</a:t>
            </a:r>
            <a:r>
              <a:rPr lang="en-GB" dirty="0"/>
              <a:t> </a:t>
            </a:r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Colab</a:t>
            </a:r>
            <a:r>
              <a:rPr lang="en-GB" dirty="0"/>
              <a:t>. </a:t>
            </a:r>
            <a:r>
              <a:rPr lang="en-GB" dirty="0" err="1"/>
              <a:t>Probiert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mal rum!</a:t>
            </a:r>
          </a:p>
          <a:p>
            <a:endParaRPr lang="en-GB" dirty="0"/>
          </a:p>
          <a:p>
            <a:r>
              <a:rPr lang="en-GB" dirty="0">
                <a:sym typeface="Wingdings" pitchFamily="2" charset="2"/>
              </a:rPr>
              <a:t>Zeit: </a:t>
            </a:r>
            <a:r>
              <a:rPr lang="en-GB" dirty="0" err="1">
                <a:sym typeface="Wingdings" pitchFamily="2" charset="2"/>
              </a:rPr>
              <a:t>etwa</a:t>
            </a:r>
            <a:r>
              <a:rPr lang="en-GB" dirty="0">
                <a:sym typeface="Wingdings" pitchFamily="2" charset="2"/>
              </a:rPr>
              <a:t> 8 </a:t>
            </a:r>
            <a:r>
              <a:rPr lang="en-GB" dirty="0" err="1">
                <a:sym typeface="Wingdings" pitchFamily="2" charset="2"/>
              </a:rPr>
              <a:t>Minuten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209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4C06-5B1F-A425-0ED7-CF95FC23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CB31-15B2-6594-6E21-FFDCC388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08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423FB4-0B7E-4BF8-A8BC-A7C4EBBC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000"/>
              <a:t>Regression, binary classification und multiclass classification</a:t>
            </a:r>
            <a:endParaRPr lang="en-DE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6A07F3F-094E-B348-89C3-CFAE8AF6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49347"/>
              </p:ext>
            </p:extLst>
          </p:nvPr>
        </p:nvGraphicFramePr>
        <p:xfrm>
          <a:off x="838200" y="2064774"/>
          <a:ext cx="10515600" cy="2218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447056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50467160"/>
                    </a:ext>
                  </a:extLst>
                </a:gridCol>
              </a:tblGrid>
              <a:tr h="73941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en-DE" sz="27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DE" sz="27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497954"/>
                  </a:ext>
                </a:extLst>
              </a:tr>
              <a:tr h="739419">
                <a:tc>
                  <a:txBody>
                    <a:bodyPr/>
                    <a:lstStyle/>
                    <a:p>
                      <a:pPr algn="ctr"/>
                      <a:r>
                        <a:rPr lang="en-DE" sz="2200" dirty="0">
                          <a:solidFill>
                            <a:schemeClr val="tx1"/>
                          </a:solidFill>
                        </a:rPr>
                        <a:t>Predict continuous values</a:t>
                      </a: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200" dirty="0">
                          <a:solidFill>
                            <a:schemeClr val="tx1"/>
                          </a:solidFill>
                        </a:rPr>
                        <a:t>Predict class membership</a:t>
                      </a: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80420"/>
                  </a:ext>
                </a:extLst>
              </a:tr>
              <a:tr h="739419">
                <a:tc>
                  <a:txBody>
                    <a:bodyPr/>
                    <a:lstStyle/>
                    <a:p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9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22860" marB="228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19702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CCC23CE-434D-694E-BBF0-6253DDED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73" y="3623958"/>
            <a:ext cx="3038284" cy="277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50CDE8-B620-6C4A-8A64-A07CD4705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22" y="3560348"/>
            <a:ext cx="4914085" cy="277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C9FCCE-7DB6-1546-BF36-BFFF1183E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0" y="3911671"/>
            <a:ext cx="5270762" cy="277409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3757DF-B9C1-DB4C-B4EB-085D560C7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22" y="3908973"/>
            <a:ext cx="4752628" cy="596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D4DC-F216-BC1B-AB10-BB21D1809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3622" y="5526156"/>
            <a:ext cx="3690814" cy="212691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D201F4CA-C451-865B-9D5E-B8D8E0216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3622" y="5934075"/>
            <a:ext cx="4165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2E4E-48C4-4D63-B72E-37B7841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3FMNIST 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5D406-78AF-6370-E3DC-2D96C7BC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EED7-E1A6-A2C9-003C-9CEE1934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D64B-A9FB-165C-9B47-4AB1B931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 Netze haben viele Hyperparameter – die Anzahl an </a:t>
            </a:r>
            <a:r>
              <a:rPr lang="de-DE" dirty="0" err="1"/>
              <a:t>Layern</a:t>
            </a:r>
            <a:r>
              <a:rPr lang="de-DE" dirty="0"/>
              <a:t>, die Art an </a:t>
            </a:r>
            <a:r>
              <a:rPr lang="de-DE" dirty="0" err="1"/>
              <a:t>Layern</a:t>
            </a:r>
            <a:r>
              <a:rPr lang="de-DE" dirty="0"/>
              <a:t>, die Anzahl an Neuronen in jedem Layer, die Regularisierung, die Learning Rate, der Optimierer, …. Wie wählt man da den richtigen?</a:t>
            </a:r>
            <a:endParaRPr lang="en-DE" dirty="0"/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432D48C8-0C36-4330-E995-28092D34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6519" y="3766127"/>
            <a:ext cx="914400" cy="914400"/>
          </a:xfrm>
          <a:prstGeom prst="rect">
            <a:avLst/>
          </a:prstGeom>
        </p:spPr>
      </p:pic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DCABF45E-D8F3-65B4-4E11-F24179212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1083" y="376612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53E95-D7EF-D43C-1151-44C4A6F17401}"/>
              </a:ext>
            </a:extLst>
          </p:cNvPr>
          <p:cNvSpPr txBox="1"/>
          <p:nvPr/>
        </p:nvSpPr>
        <p:spPr>
          <a:xfrm>
            <a:off x="1545226" y="505941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search: Coarse to 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CDB8B-C4A5-3C2D-2EB4-B1E59CB5B1CE}"/>
              </a:ext>
            </a:extLst>
          </p:cNvPr>
          <p:cNvSpPr txBox="1"/>
          <p:nvPr/>
        </p:nvSpPr>
        <p:spPr>
          <a:xfrm>
            <a:off x="8496124" y="5059413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Random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9773A-0AC4-40A3-A4CE-1248AE15EE1C}"/>
              </a:ext>
            </a:extLst>
          </p:cNvPr>
          <p:cNvSpPr txBox="1"/>
          <p:nvPr/>
        </p:nvSpPr>
        <p:spPr>
          <a:xfrm>
            <a:off x="2681908" y="5734878"/>
            <a:ext cx="682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 Compare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validation loss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49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AA31-9671-B1B1-F7BD-C7AAB133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Practical session III</a:t>
            </a:r>
            <a:r>
              <a:rPr lang="en-US" dirty="0"/>
              <a:t> – 3FMNIST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71A5-C56E-0EBA-7CC0-A12888DE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Wer findet das beste Modell? Test-Datensatz darf nur EIN MAL genutzt werden!</a:t>
            </a:r>
          </a:p>
          <a:p>
            <a:pPr lvl="1"/>
            <a:r>
              <a:rPr lang="en-DE" dirty="0"/>
              <a:t>Verschiedene Anzahl an Layern</a:t>
            </a:r>
          </a:p>
          <a:p>
            <a:pPr lvl="1"/>
            <a:r>
              <a:rPr lang="en-DE" dirty="0"/>
              <a:t>Verschiedene Anzahl an Neuronen</a:t>
            </a:r>
          </a:p>
          <a:p>
            <a:pPr lvl="1"/>
            <a:r>
              <a:rPr lang="en-DE"/>
              <a:t>Verschiedene Optimizer</a:t>
            </a:r>
            <a:endParaRPr lang="en-US" dirty="0"/>
          </a:p>
          <a:p>
            <a:pPr lvl="1"/>
            <a:r>
              <a:rPr lang="en-DE"/>
              <a:t>Verschiedene Learning Rates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7325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055-5600-AAE7-9838-D3110594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One other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7C16-A3BA-F4BB-9323-3BFDF996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Bevor man in der Praxis direkt versucht </a:t>
            </a:r>
            <a:r>
              <a:rPr lang="en-DE"/>
              <a:t>ein </a:t>
            </a:r>
            <a:r>
              <a:rPr lang="de-DE" dirty="0"/>
              <a:t>großes</a:t>
            </a:r>
            <a:r>
              <a:rPr lang="en-DE"/>
              <a:t> </a:t>
            </a:r>
            <a:r>
              <a:rPr lang="en-DE" dirty="0"/>
              <a:t>Netz zu trainieren auf dem gesamten Datensatz</a:t>
            </a:r>
          </a:p>
          <a:p>
            <a:pPr lvl="1"/>
            <a:r>
              <a:rPr lang="en-DE" dirty="0"/>
              <a:t>Mit einem kleinen Netz anfangen (regularizaiton, und es geht schneller)</a:t>
            </a:r>
          </a:p>
          <a:p>
            <a:pPr lvl="1"/>
            <a:r>
              <a:rPr lang="en-DE" dirty="0"/>
              <a:t>Mit einem kleinen Teil des Datensatzes anfangen (und dann schauen, ob das Netz wirklich lernt, also input und output passen, loss function laeuft, etc.)</a:t>
            </a:r>
          </a:p>
        </p:txBody>
      </p:sp>
    </p:spTree>
    <p:extLst>
      <p:ext uri="{BB962C8B-B14F-4D97-AF65-F5344CB8AC3E}">
        <p14:creationId xmlns:p14="http://schemas.microsoft.com/office/powerpoint/2010/main" val="27032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154F-93C2-EB4F-C96B-B23C3F25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Deep Learning Frameworks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DAA0578-F1C7-C7BF-2812-AF10462B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2239168"/>
            <a:ext cx="2973388" cy="2973388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0549DDB-D343-D66A-6EC9-C15A1B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03" y="3063081"/>
            <a:ext cx="40595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3F13-AFCC-F35D-69AF-ECA9C837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F5D4-88E8-518E-4BCC-D06FD5E1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Hands-on </a:t>
            </a:r>
            <a:r>
              <a:rPr lang="en-DE"/>
              <a:t>ML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Scikit-Learn</a:t>
            </a:r>
            <a:r>
              <a:rPr lang="de-DE" dirty="0"/>
              <a:t>, Keras &amp; </a:t>
            </a:r>
            <a:r>
              <a:rPr lang="de-DE" dirty="0" err="1"/>
              <a:t>TensorFlow</a:t>
            </a:r>
            <a:endParaRPr lang="en-DE" dirty="0"/>
          </a:p>
          <a:p>
            <a:r>
              <a:rPr lang="en-GB" dirty="0">
                <a:hlinkClick r:id="rId2"/>
              </a:rPr>
              <a:t>https://d2l.ai</a:t>
            </a:r>
            <a:r>
              <a:rPr lang="en-GB" dirty="0"/>
              <a:t> </a:t>
            </a:r>
            <a:r>
              <a:rPr lang="en-GB" dirty="0" err="1"/>
              <a:t>praktisch</a:t>
            </a:r>
            <a:endParaRPr lang="en-GB" dirty="0"/>
          </a:p>
          <a:p>
            <a:r>
              <a:rPr lang="en-GB" dirty="0">
                <a:hlinkClick r:id="rId3"/>
              </a:rPr>
              <a:t>http://neuralnetworksanddeeplearning.com</a:t>
            </a:r>
            <a:r>
              <a:rPr lang="en-GB" dirty="0"/>
              <a:t> </a:t>
            </a:r>
            <a:r>
              <a:rPr lang="en-GB" dirty="0" err="1"/>
              <a:t>theoretisch</a:t>
            </a:r>
            <a:endParaRPr lang="en-GB" dirty="0"/>
          </a:p>
          <a:p>
            <a:r>
              <a:rPr lang="en-GB" dirty="0"/>
              <a:t>Diverse Coursera-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Onlinekurse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279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9DB4-8D3B-1BCE-B11A-0B31015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 neuronales Netz in TensorFlow</a:t>
            </a:r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E538ABCB-571D-16B9-4A1B-F54AE228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5" y="1690688"/>
            <a:ext cx="9359189" cy="4579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1585-3572-E5C3-2B1E-538E04570308}"/>
              </a:ext>
            </a:extLst>
          </p:cNvPr>
          <p:cNvSpPr txBox="1"/>
          <p:nvPr/>
        </p:nvSpPr>
        <p:spPr>
          <a:xfrm>
            <a:off x="3277590" y="52013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DE" dirty="0"/>
              <a:t>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C32E4-1AA5-8748-E6C9-13F42E6FC30C}"/>
              </a:ext>
            </a:extLst>
          </p:cNvPr>
          <p:cNvSpPr txBox="1"/>
          <p:nvPr/>
        </p:nvSpPr>
        <p:spPr>
          <a:xfrm>
            <a:off x="4985658" y="520139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Hidden Layers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E7D40-0238-0158-8089-F730D22E76E2}"/>
              </a:ext>
            </a:extLst>
          </p:cNvPr>
          <p:cNvSpPr txBox="1"/>
          <p:nvPr/>
        </p:nvSpPr>
        <p:spPr>
          <a:xfrm>
            <a:off x="7775532" y="52013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560A5-BE12-24EF-F52B-82A156C53F1D}"/>
              </a:ext>
            </a:extLst>
          </p:cNvPr>
          <p:cNvSpPr txBox="1"/>
          <p:nvPr/>
        </p:nvSpPr>
        <p:spPr>
          <a:xfrm>
            <a:off x="4700650" y="204057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 Units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EB209-B82E-86A7-B705-2B361B40E513}"/>
              </a:ext>
            </a:extLst>
          </p:cNvPr>
          <p:cNvSpPr txBox="1"/>
          <p:nvPr/>
        </p:nvSpPr>
        <p:spPr>
          <a:xfrm>
            <a:off x="5764949" y="1690688"/>
            <a:ext cx="487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activation function to introduce non-linearity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6BB73-AC5A-C6DA-AE0E-528D476E02E9}"/>
              </a:ext>
            </a:extLst>
          </p:cNvPr>
          <p:cNvCxnSpPr/>
          <p:nvPr/>
        </p:nvCxnSpPr>
        <p:spPr>
          <a:xfrm flipH="1">
            <a:off x="5248894" y="2040577"/>
            <a:ext cx="847105" cy="5126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7DBF-B3F8-C901-D9F8-4EAD245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0Moons_Intro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4A63-49E9-9328-3578-DC989094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9DB4-8D3B-1BCE-B11A-0B31015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Recap: Notwendige Bausteine eines NN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C8222D5-4276-5A69-D692-47EBAAC36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535" y="1887404"/>
            <a:ext cx="4152900" cy="1282700"/>
          </a:xfr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D0FBC5D-7E92-7AD4-D378-7A6270C3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85" y="3521363"/>
            <a:ext cx="4114800" cy="812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2813802-E318-03DD-891D-423381C3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885" y="4888345"/>
            <a:ext cx="3378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16F3-25FA-DAB8-2E3C-299220A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Practical </a:t>
            </a:r>
            <a:r>
              <a:rPr lang="en-DE"/>
              <a:t>Session I</a:t>
            </a:r>
            <a:r>
              <a:rPr lang="en-US" dirty="0"/>
              <a:t> – 0Moons_Intro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B983-C8D7-B2FE-9FA1-8796362C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Einfach</a:t>
            </a:r>
            <a:r>
              <a:rPr lang="en-GB" dirty="0"/>
              <a:t> mal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bisschen</a:t>
            </a:r>
            <a:r>
              <a:rPr lang="en-GB" dirty="0"/>
              <a:t> </a:t>
            </a:r>
            <a:r>
              <a:rPr lang="en-GB" dirty="0" err="1"/>
              <a:t>ausprobieren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>
                <a:sym typeface="Wingdings" pitchFamily="2" charset="2"/>
              </a:rPr>
              <a:t>Zeit: </a:t>
            </a:r>
            <a:r>
              <a:rPr lang="en-GB" dirty="0" err="1">
                <a:sym typeface="Wingdings" pitchFamily="2" charset="2"/>
              </a:rPr>
              <a:t>etwa</a:t>
            </a:r>
            <a:r>
              <a:rPr lang="en-GB" dirty="0">
                <a:sym typeface="Wingdings" pitchFamily="2" charset="2"/>
              </a:rPr>
              <a:t> 7 </a:t>
            </a:r>
            <a:r>
              <a:rPr lang="en-GB" dirty="0" err="1">
                <a:sym typeface="Wingdings" pitchFamily="2" charset="2"/>
              </a:rPr>
              <a:t>Minuten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sym typeface="Wingdings" pitchFamily="2" charset="2"/>
              </a:rPr>
              <a:t>Breakouträume</a:t>
            </a:r>
            <a:r>
              <a:rPr lang="en-GB" dirty="0">
                <a:sym typeface="Wingdings" pitchFamily="2" charset="2"/>
              </a:rPr>
              <a:t> 2-3 Leute</a:t>
            </a:r>
          </a:p>
        </p:txBody>
      </p:sp>
    </p:spTree>
    <p:extLst>
      <p:ext uri="{BB962C8B-B14F-4D97-AF65-F5344CB8AC3E}">
        <p14:creationId xmlns:p14="http://schemas.microsoft.com/office/powerpoint/2010/main" val="94122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4CC4-F9F3-AE00-92CD-82F8CB0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DFF8-4B9E-0C53-D1C7-0C457349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E" dirty="0"/>
              <a:t>avor noch kurz: Feedback!</a:t>
            </a:r>
          </a:p>
          <a:p>
            <a:pPr lvl="1"/>
            <a:r>
              <a:rPr lang="en-DE" dirty="0"/>
              <a:t>Passt das so? Länger oder kürzer? Irgendwelche anderen Dinge? Ist halt schließlich für euch!</a:t>
            </a:r>
          </a:p>
        </p:txBody>
      </p:sp>
    </p:spTree>
    <p:extLst>
      <p:ext uri="{BB962C8B-B14F-4D97-AF65-F5344CB8AC3E}">
        <p14:creationId xmlns:p14="http://schemas.microsoft.com/office/powerpoint/2010/main" val="340119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1D8-99D9-2321-D7FA-08B5B917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1Moons_Overfitting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3840-69F2-CCF7-35F1-1A1F8BE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72FF-14FA-8C06-7187-1E092C39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Overfitting &amp;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0B7A-C254-236F-B1CB-D596BCB8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gegen</a:t>
            </a:r>
            <a:r>
              <a:rPr lang="en-US" dirty="0"/>
              <a:t> Overfitting tun? Regularization!</a:t>
            </a:r>
          </a:p>
          <a:p>
            <a:pPr marL="457200" lvl="1" indent="0">
              <a:buNone/>
            </a:pPr>
            <a:r>
              <a:rPr lang="en-DE"/>
              <a:t>L1</a:t>
            </a:r>
            <a:r>
              <a:rPr lang="en-DE" dirty="0"/>
              <a:t>, L2, Dropout, Early Stopping, kleineres Netz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3673028-8E27-9974-DB6B-43C49B57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825625"/>
            <a:ext cx="5234132" cy="27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412</Words>
  <Application>Microsoft Macintosh PowerPoint</Application>
  <PresentationFormat>Widescreen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Einstieg TensorFlow</vt:lpstr>
      <vt:lpstr>Deep Learning Frameworks</vt:lpstr>
      <vt:lpstr>Ein neuronales Netz in TensorFlow</vt:lpstr>
      <vt:lpstr>Google Colab – 0Moons_Intro</vt:lpstr>
      <vt:lpstr>Recap: Notwendige Bausteine eines NN</vt:lpstr>
      <vt:lpstr>Practical Session I – 0Moons_Intro </vt:lpstr>
      <vt:lpstr>Pause</vt:lpstr>
      <vt:lpstr>Google Colab – 1Moons_Overfitting</vt:lpstr>
      <vt:lpstr>Overfitting &amp; Regularization</vt:lpstr>
      <vt:lpstr>L1 &amp; L2 regularization</vt:lpstr>
      <vt:lpstr>Dropout</vt:lpstr>
      <vt:lpstr>Early Stopping</vt:lpstr>
      <vt:lpstr>Practical Session II – 2Moons_Regularization</vt:lpstr>
      <vt:lpstr>Pause</vt:lpstr>
      <vt:lpstr>Regression, binary classification und multiclass classification</vt:lpstr>
      <vt:lpstr>Google Colab – 3FMNIST </vt:lpstr>
      <vt:lpstr>Hyperparameter optimization</vt:lpstr>
      <vt:lpstr>Practical session III – 3FMNIST</vt:lpstr>
      <vt:lpstr>One other thing…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Einstieg TensorFlow</dc:title>
  <dc:creator>Jan Deller</dc:creator>
  <cp:lastModifiedBy>Jan Deller</cp:lastModifiedBy>
  <cp:revision>36</cp:revision>
  <dcterms:created xsi:type="dcterms:W3CDTF">2022-06-12T23:23:37Z</dcterms:created>
  <dcterms:modified xsi:type="dcterms:W3CDTF">2022-06-18T06:19:27Z</dcterms:modified>
</cp:coreProperties>
</file>