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84" r:id="rId3"/>
    <p:sldId id="317" r:id="rId4"/>
    <p:sldId id="279" r:id="rId5"/>
    <p:sldId id="312" r:id="rId6"/>
    <p:sldId id="314" r:id="rId7"/>
    <p:sldId id="302" r:id="rId8"/>
    <p:sldId id="303" r:id="rId9"/>
    <p:sldId id="304" r:id="rId10"/>
    <p:sldId id="316" r:id="rId11"/>
    <p:sldId id="305" r:id="rId12"/>
    <p:sldId id="289" r:id="rId13"/>
    <p:sldId id="306" r:id="rId14"/>
    <p:sldId id="287" r:id="rId15"/>
    <p:sldId id="300" r:id="rId16"/>
    <p:sldId id="280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4417" autoAdjust="0"/>
  </p:normalViewPr>
  <p:slideViewPr>
    <p:cSldViewPr snapToGrid="0">
      <p:cViewPr>
        <p:scale>
          <a:sx n="69" d="100"/>
          <a:sy n="69" d="100"/>
        </p:scale>
        <p:origin x="5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2C249-E51B-44D2-A802-FFC55A9541CA}" type="datetimeFigureOut">
              <a:rPr lang="de-DE" smtClean="0"/>
              <a:t>22.05.2022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34C40-DDE1-4F2E-8C73-C684ABB93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13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Conda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seaborn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34C40-DDE1-4F2E-8C73-C684ABB93F2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55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222222"/>
                </a:solidFill>
                <a:effectLst/>
              </a:rPr>
              <a:t>Python and </a:t>
            </a:r>
            <a:r>
              <a:rPr lang="de-DE" b="0" i="0" dirty="0" err="1">
                <a:solidFill>
                  <a:srgbClr val="222222"/>
                </a:solidFill>
                <a:effectLst/>
              </a:rPr>
              <a:t>data</a:t>
            </a:r>
            <a:r>
              <a:rPr lang="de-DE" b="0" i="0" dirty="0">
                <a:solidFill>
                  <a:srgbClr val="222222"/>
                </a:solidFill>
                <a:effectLst/>
              </a:rPr>
              <a:t> </a:t>
            </a:r>
            <a:r>
              <a:rPr lang="de-DE" b="0" i="0" dirty="0" err="1">
                <a:solidFill>
                  <a:srgbClr val="222222"/>
                </a:solidFill>
                <a:effectLst/>
              </a:rPr>
              <a:t>analysis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34C40-DDE1-4F2E-8C73-C684ABB93F2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427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Konfusionsmatrix für binäre Klassifikation</a:t>
            </a:r>
          </a:p>
          <a:p>
            <a:r>
              <a:rPr lang="de-D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verschiedene statistische Maße, um die Ergebnisse von Algorithmen zur Anomaliedetektion zu bewerten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34C40-DDE1-4F2E-8C73-C684ABB93F2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223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Daten derart umzuwandeln oder zusammenzufassen, dass relevante Information aus ihnen gewonnen werden</a:t>
            </a:r>
          </a:p>
          <a:p>
            <a:r>
              <a:rPr lang="de-DE" dirty="0"/>
              <a:t>Keine Möglichkeit sich selbst zu überprüfen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34C40-DDE1-4F2E-8C73-C684ABB93F2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87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baseline="0" dirty="0">
                <a:solidFill>
                  <a:srgbClr val="93C11C"/>
                </a:solidFill>
                <a:latin typeface="Arial" panose="020B0604020202020204" pitchFamily="34" charset="0"/>
              </a:rPr>
              <a:t>1.</a:t>
            </a:r>
            <a:r>
              <a:rPr lang="de-DE" sz="1200" b="0" i="0" u="none" strike="noStrike" baseline="0" dirty="0">
                <a:solidFill>
                  <a:srgbClr val="00355F"/>
                </a:solidFill>
                <a:latin typeface="Arial" panose="020B0604020202020204" pitchFamily="34" charset="0"/>
              </a:rPr>
              <a:t>Overfit</a:t>
            </a:r>
          </a:p>
          <a:p>
            <a:r>
              <a:rPr lang="de-DE" sz="1200" b="0" i="0" u="none" strike="noStrike" baseline="0" dirty="0">
                <a:solidFill>
                  <a:srgbClr val="93C11C"/>
                </a:solidFill>
                <a:latin typeface="Arial" panose="020B0604020202020204" pitchFamily="34" charset="0"/>
              </a:rPr>
              <a:t>2.</a:t>
            </a:r>
            <a:r>
              <a:rPr lang="de-DE" sz="1200" b="0" i="0" u="none" strike="noStrike" baseline="0" dirty="0">
                <a:solidFill>
                  <a:srgbClr val="00355F"/>
                </a:solidFill>
                <a:latin typeface="Arial" panose="020B0604020202020204" pitchFamily="34" charset="0"/>
              </a:rPr>
              <a:t>Good-fit</a:t>
            </a:r>
          </a:p>
          <a:p>
            <a:r>
              <a:rPr lang="de-DE" sz="1200" b="0" i="0" u="none" strike="noStrike" baseline="0" dirty="0">
                <a:solidFill>
                  <a:srgbClr val="93C11C"/>
                </a:solidFill>
                <a:latin typeface="Arial" panose="020B0604020202020204" pitchFamily="34" charset="0"/>
              </a:rPr>
              <a:t>3.</a:t>
            </a:r>
            <a:r>
              <a:rPr lang="de-DE" sz="1200" b="0" i="0" u="none" strike="noStrike" baseline="0" dirty="0">
                <a:solidFill>
                  <a:srgbClr val="00355F"/>
                </a:solidFill>
                <a:latin typeface="Arial" panose="020B0604020202020204" pitchFamily="34" charset="0"/>
              </a:rPr>
              <a:t>Underfit</a:t>
            </a:r>
          </a:p>
          <a:p>
            <a:r>
              <a:rPr lang="de-DE" sz="1200" b="0" i="0" u="none" strike="noStrike" baseline="0" dirty="0">
                <a:solidFill>
                  <a:srgbClr val="93C11C"/>
                </a:solidFill>
                <a:latin typeface="Arial" panose="020B0604020202020204" pitchFamily="34" charset="0"/>
              </a:rPr>
              <a:t>4.</a:t>
            </a:r>
            <a:r>
              <a:rPr lang="de-DE" sz="1200" b="0" i="0" u="none" strike="noStrike" baseline="0" dirty="0">
                <a:solidFill>
                  <a:srgbClr val="00355F"/>
                </a:solidFill>
                <a:latin typeface="Arial" panose="020B0604020202020204" pitchFamily="34" charset="0"/>
              </a:rPr>
              <a:t>Overfit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34C40-DDE1-4F2E-8C73-C684ABB93F2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207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34C40-DDE1-4F2E-8C73-C684ABB93F2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264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D8DB5-9AED-4C8C-A125-0EA267F38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59502"/>
            <a:ext cx="9144000" cy="219829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2E0C91-43EF-4B4D-9F20-259564986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8106"/>
            <a:ext cx="9144000" cy="891396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E25290-A8D1-47C9-86A4-6814F3C3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ED35C8-36FE-4DC0-A5FA-D65EEC90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Anomaliedetektion per Maschinellem Lernen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EAB985-9F03-48F3-825B-5B582F8B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80D0B89-0592-4F09-B068-30D9B5D33320}"/>
              </a:ext>
            </a:extLst>
          </p:cNvPr>
          <p:cNvCxnSpPr/>
          <p:nvPr userDrawn="1"/>
        </p:nvCxnSpPr>
        <p:spPr>
          <a:xfrm>
            <a:off x="1270958" y="3059502"/>
            <a:ext cx="979960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67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22AB0-D354-458E-8CD7-FD3985EA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5B0BBC-7708-4AD1-B45E-141177967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1B575C-8820-48F0-B76E-1D21EED4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6729F4-5A5C-4947-B906-1D479B03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Einführung in die KI und maschinelles Lernen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8B3438-90EC-472A-B5B4-50559C94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39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559AE3B-CF7F-4BF9-8630-ED4ABCC85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E5F6B7-67D2-41CC-839C-BB68E3305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CD11D7-DEC2-434B-96D2-499EB9C7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52DC3-0666-423A-844A-0D3C3BA8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Einführung in die KI und maschinelles Lernen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53C175-6CAF-4D11-B8DA-A30B9D94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15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6418F-D4FE-48B9-8E34-37F950E3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28D390-F58D-4FA0-AA30-D8E4B3E0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5E8AAE-8A5D-4778-876C-EE25E471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C940C7-CDAC-4DBA-8169-5B5B94DE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Einführung in die KI und maschinelles Lernen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84AB14-C4CA-4F74-8B53-0CECDC99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A7E86B6A-AD33-496D-AE59-FFF99E770A9B}"/>
              </a:ext>
            </a:extLst>
          </p:cNvPr>
          <p:cNvCxnSpPr>
            <a:cxnSpLocks/>
          </p:cNvCxnSpPr>
          <p:nvPr userDrawn="1"/>
        </p:nvCxnSpPr>
        <p:spPr>
          <a:xfrm>
            <a:off x="468701" y="1270958"/>
            <a:ext cx="1125459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6D322BB-0767-4DED-A9BE-1A7C0855419D}"/>
              </a:ext>
            </a:extLst>
          </p:cNvPr>
          <p:cNvCxnSpPr>
            <a:cxnSpLocks/>
          </p:cNvCxnSpPr>
          <p:nvPr userDrawn="1"/>
        </p:nvCxnSpPr>
        <p:spPr>
          <a:xfrm>
            <a:off x="526211" y="6356350"/>
            <a:ext cx="1125459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8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A33AB-1F3E-49B7-A270-FB9C1AF4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9B907E-6AEA-4B21-932B-66323929D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93D391-59AD-4E8C-8288-1463F6AA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4E9ABB-9025-4095-B68C-3F214490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Einführung in die KI und maschinelles Lernen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503B93-D283-4138-9A8C-78FE0A49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94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2E8DB-E580-4AC0-9425-03766722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03314-7770-4B21-9196-E5850DF14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FDC91D-F428-4323-921B-531A42FD5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B6AC4D-210D-4F12-9AC8-F2091BFF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3D07BF-0134-4107-B005-76927992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Einführung in die KI und maschinelles Lernen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2431C4-D7F0-4BF0-BDB9-02E00CC1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7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39067-B3D7-4B67-828D-A1997530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C5FC92-1C2C-4283-A00A-0834DA275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3CBBBE-3E7B-4B01-B65B-8E402B176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9EC2AC-86C8-4F81-90AE-23587A349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9F894F-D2B2-4AAE-A3BF-C4D498E48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A459D6-DA87-40E3-9E80-81E45177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2C3AA6-DA54-4D5F-84B1-EA8D8D5C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Einführung in die KI und maschinelles Lernen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989347-A6D4-4194-A0A5-4F94B6FA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05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F3D87-CEA9-46EE-918D-0C654754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7D6354-ED98-46D9-9EE3-9D8E843E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C41C66-6339-4F5E-8D8C-5F02FD1C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Einführung in die KI und maschinelles Lernen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1DE037-0E5D-413D-89CE-F3E37DE3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53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FD25D0-8A38-4105-A8B1-CFF2B4EC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43C863-5B82-4716-929D-3E117079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Einführung in die KI und maschinelles Lernen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56EA67-EB51-4EC5-89FA-2B545C5B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34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46450-D2B5-443D-888C-96A1B4BB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241DAE-83CE-4683-B8EA-1D12E827E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A9F58D-7AF6-425E-9B8C-551A90C48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ADE309-624C-4E60-8912-8E8FAA750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6F0A6E-E4A2-4419-9D28-4F78E021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Einführung in die KI und maschinelles Lernen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2EA0CB-078F-4092-B3C1-7526D58A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41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22D0A-23BF-488A-95C4-7CEE159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388709-AFE5-45B3-8E31-ADD482BE5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16F989-2B5E-403E-8701-8DFBB7CA8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298715-C613-457B-9B6E-6987B0EE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FAD0C0-39DF-4195-94AA-BB9B7334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Einführung in die KI und maschinelles Lernen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D03F26-1B05-4169-84AE-1C9567C5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43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19A459A-6950-4978-9479-7AC33B0A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68A1F8-71CE-4413-AECF-F1EACA717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4989"/>
            <a:ext cx="10515600" cy="4721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Zweite Ebene</a:t>
            </a:r>
          </a:p>
          <a:p>
            <a:pPr lvl="1"/>
            <a:r>
              <a:rPr lang="de-DE" dirty="0"/>
              <a:t>Dritte Ebene</a:t>
            </a:r>
          </a:p>
          <a:p>
            <a:pPr lvl="2"/>
            <a:r>
              <a:rPr lang="de-DE" dirty="0"/>
              <a:t>Vierte Ebene</a:t>
            </a:r>
          </a:p>
          <a:p>
            <a:pPr lvl="3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20DD8D-310C-48AD-B155-F52D6DA14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Emma Punsmann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B5C748-8646-4592-8707-41B0F5632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Anomaliedetektion per Maschinellem Lernen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735E84-F058-4018-BF46-C0848F775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11FCC-EF56-4F5F-928E-7C94D2D98E4C}" type="slidenum">
              <a:rPr lang="de-DE" smtClean="0"/>
              <a:t>‹Nr.›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87876D-DDF8-4767-9D67-26D829F8D4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038" y="181094"/>
            <a:ext cx="2472906" cy="73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47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nford.edu/~shervine/teaching/cs-229/cheatsheet-machine-learning-tips-and-trick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gilpress/2016/03/23/data-preparation-most-time-consuming-least-enjoyable-data-science-task-survey-says/#24d1efae6f63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tutoria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" TargetMode="External"/><Relationship Id="rId4" Type="http://schemas.openxmlformats.org/officeDocument/2006/relationships/hyperlink" Target="https://senolomer0.medium.com/seaborn-datasetss-explorations-39d080e55e55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E787B-299E-4883-BA06-5A093195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66388"/>
            <a:ext cx="9144000" cy="1950744"/>
          </a:xfrm>
        </p:spPr>
        <p:txBody>
          <a:bodyPr>
            <a:normAutofit/>
          </a:bodyPr>
          <a:lstStyle/>
          <a:p>
            <a:r>
              <a:rPr lang="de-DE" dirty="0"/>
              <a:t>Datengedöns und </a:t>
            </a:r>
            <a:r>
              <a:rPr lang="de-DE" dirty="0" err="1"/>
              <a:t>Machine</a:t>
            </a:r>
            <a:r>
              <a:rPr lang="de-DE" dirty="0"/>
              <a:t> Learning in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5B6A48-8FA2-44BA-9182-D9CA6723C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77689"/>
            <a:ext cx="9144000" cy="488699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AG 5: KI-Praxis</a:t>
            </a:r>
          </a:p>
        </p:txBody>
      </p:sp>
    </p:spTree>
    <p:extLst>
      <p:ext uri="{BB962C8B-B14F-4D97-AF65-F5344CB8AC3E}">
        <p14:creationId xmlns:p14="http://schemas.microsoft.com/office/powerpoint/2010/main" val="105297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98D44-A865-578E-9DFB-A1069E59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wählt man einen Algorithmus?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A8C3D55-F07F-3B23-97C7-EDA32A3B2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742" y="1455738"/>
            <a:ext cx="7572516" cy="472122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EC5B3B-C86F-E38F-C76D-9174A2F2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2AEDD9-3228-2310-AA71-2C6F9A11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Einführung in die KI und maschinelles Lernen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F299D-0BED-54F3-9E85-89A611E6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88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799D6-CB90-484D-87E6-F51EFF45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C8EE7-CBBE-409A-A14A-9AB073484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89"/>
            <a:ext cx="9996055" cy="472197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i="0" u="none" strike="noStrike" baseline="0" dirty="0"/>
              <a:t>Ziel: Modell soll nach dem Training auf unbekannte, neue Daten anwendbar sein (Generalisierung)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i="0" u="none" strike="noStrike" baseline="0" dirty="0"/>
              <a:t>Aufteilendes Datensatzes in Train-Test-Split (~ 80/20)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i="0" u="none" strike="noStrike" baseline="0" dirty="0"/>
              <a:t>Variation je nach Umfang des Datensatzes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Over und </a:t>
            </a:r>
            <a:r>
              <a:rPr lang="de-DE" dirty="0" err="1"/>
              <a:t>Underfitting</a:t>
            </a:r>
            <a:endParaRPr lang="de-DE" i="0" u="none" strike="noStrike" baseline="0" dirty="0"/>
          </a:p>
          <a:p>
            <a:pPr algn="l"/>
            <a:endParaRPr lang="de-DE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de-DE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de-DE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de-D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0A4923-DBEB-4E88-967C-BA2B4597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8C75D9-20F2-4F68-917E-B73D7E13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Einführung in die KI und maschinelles Lernen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D4C2FA-A09F-484F-B814-170145BB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11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B523151-69BC-4DF0-81DA-81380F89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327" y="3010487"/>
            <a:ext cx="4412160" cy="316647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DAE6078-C65E-41AF-83AC-2172D78C7434}"/>
              </a:ext>
            </a:extLst>
          </p:cNvPr>
          <p:cNvSpPr txBox="1"/>
          <p:nvPr/>
        </p:nvSpPr>
        <p:spPr>
          <a:xfrm>
            <a:off x="4508628" y="6042188"/>
            <a:ext cx="7371132" cy="31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0" i="0" u="none" strike="noStrike" baseline="0" dirty="0">
                <a:solidFill>
                  <a:srgbClr val="00355F"/>
                </a:solidFill>
                <a:latin typeface="Arial" panose="020B0604020202020204" pitchFamily="34" charset="0"/>
                <a:hlinkClick r:id="rId4"/>
              </a:rPr>
              <a:t>https://stanford.edu/~shervine/teaching/cs-229/cheatsheet-machine-learning-tips-and-tricks</a:t>
            </a:r>
            <a:r>
              <a:rPr lang="de-DE" sz="1400" b="0" i="0" u="none" strike="noStrike" baseline="0" dirty="0">
                <a:solidFill>
                  <a:srgbClr val="00355F"/>
                </a:solidFill>
                <a:latin typeface="Arial" panose="020B0604020202020204" pitchFamily="34" charset="0"/>
              </a:rPr>
              <a:t> </a:t>
            </a:r>
            <a:endParaRPr lang="de-DE" sz="1400" b="0" i="0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875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CF805-BAD1-4D15-B2CA-6F59159E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Datenaufbereitung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171E56-6136-4AA9-8A3C-FE8EB56EF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124" y="1454989"/>
            <a:ext cx="4144675" cy="4721974"/>
          </a:xfrm>
        </p:spPr>
        <p:txBody>
          <a:bodyPr>
            <a:normAutofit/>
          </a:bodyPr>
          <a:lstStyle/>
          <a:p>
            <a:r>
              <a:rPr lang="de-DE" sz="1800" i="0" u="none" strike="noStrike" baseline="0" dirty="0"/>
              <a:t>Realweltdaten sind „hässlich“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i="0" u="none" strike="noStrike" baseline="0" dirty="0"/>
              <a:t>Dezimaltrennzeichen 23,4 vs. 23.4 (z.B. in einem System verbaute </a:t>
            </a:r>
            <a:r>
              <a:rPr lang="de-DE" sz="1800" i="0" u="none" strike="noStrike" baseline="0" dirty="0" err="1"/>
              <a:t>EU-und</a:t>
            </a:r>
            <a:r>
              <a:rPr lang="de-DE" sz="1800" i="0" u="none" strike="noStrike" baseline="0" dirty="0"/>
              <a:t> US-Sensoren)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i="0" u="none" strike="noStrike" baseline="0" dirty="0" err="1"/>
              <a:t>NaN</a:t>
            </a:r>
            <a:r>
              <a:rPr lang="de-DE" sz="1800" dirty="0"/>
              <a:t> (</a:t>
            </a:r>
            <a:r>
              <a:rPr lang="de-DE" sz="1800" i="0" u="none" strike="noStrike" baseline="0" dirty="0"/>
              <a:t>Not a </a:t>
            </a:r>
            <a:r>
              <a:rPr lang="de-DE" sz="1800" i="0" u="none" strike="noStrike" baseline="0" dirty="0" err="1"/>
              <a:t>Number</a:t>
            </a:r>
            <a:r>
              <a:rPr lang="de-DE" sz="1800" i="0" u="none" strike="noStrike" baseline="0" dirty="0"/>
              <a:t>) Werte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i="0" u="none" strike="noStrike" baseline="0" dirty="0"/>
              <a:t>Unterschiedliche wissenschaftliche Notation: 1.5832e^-5 vs1.5832E^-5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i="0" u="none" strike="noStrike" baseline="0" dirty="0"/>
              <a:t>Encodings und Decoding (utf-8, </a:t>
            </a:r>
            <a:r>
              <a:rPr lang="de-DE" sz="1800" i="0" u="none" strike="noStrike" baseline="0" dirty="0" err="1"/>
              <a:t>Ascii</a:t>
            </a:r>
            <a:r>
              <a:rPr lang="de-DE" sz="1800" i="0" u="none" strike="noStrike" baseline="0" dirty="0"/>
              <a:t>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i="0" u="none" strike="noStrike" baseline="0" dirty="0"/>
              <a:t>Zeitzonen (UTC, CET)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i="0" u="none" strike="noStrike" baseline="0" dirty="0"/>
              <a:t>Hohe Aggregation z.B. Messwert: 23.1 cm Abweichung jedoch in µm wichtig.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i="0" u="none" strike="noStrike" baseline="0" dirty="0"/>
              <a:t>Inkonsistenzen (Adresse ohne Geokoordinate; Keine Eindeutigkeit in IDs)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AA0F08-1671-4DD5-ACB0-6F1F1221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12D79E-152B-4B9B-A4C4-85C91C2D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Einführung in die KI und maschinelles Lernen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197636-3AE7-4F67-ACD8-EAD5EB1C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12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AD62FC0-D902-480F-BC33-0686C7C4A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64" y="1311523"/>
            <a:ext cx="6562725" cy="390525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CF13F67-38CB-4C1A-A2A0-215A09A2226E}"/>
              </a:ext>
            </a:extLst>
          </p:cNvPr>
          <p:cNvSpPr txBox="1"/>
          <p:nvPr/>
        </p:nvSpPr>
        <p:spPr>
          <a:xfrm>
            <a:off x="450271" y="5481827"/>
            <a:ext cx="6068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0" i="0" u="none" strike="noStrike" baseline="0" dirty="0">
                <a:solidFill>
                  <a:srgbClr val="00355F"/>
                </a:solidFill>
                <a:hlinkClick r:id="rId3"/>
              </a:rPr>
              <a:t>https://www.forbes.com/sites/gilpress/2016/03/23/data-preparation-most-time-consuming-least-enjoyable-data-science-task-survey-says/#24d1efae6f63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74929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D9DF8-0C0C-4EB7-B611-7E78B944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Standardisierung und Normalisierung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C2D5BA-0C5B-4484-B243-F7657F356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89"/>
            <a:ext cx="5257800" cy="4721974"/>
          </a:xfrm>
        </p:spPr>
        <p:txBody>
          <a:bodyPr>
            <a:normAutofit/>
          </a:bodyPr>
          <a:lstStyle/>
          <a:p>
            <a:r>
              <a:rPr lang="de-DE" sz="1800" b="1" i="0" u="none" strike="noStrike" baseline="0" dirty="0"/>
              <a:t>Standardisierung: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i="0" u="none" strike="noStrike" baseline="0" dirty="0"/>
              <a:t>Erwartungswert Null, Varianz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i="0" u="none" strike="noStrike" baseline="0" dirty="0"/>
              <a:t>Meist bei gauß-verteilten Daten gut anwendbar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C08689-0244-4FF3-ABD3-6CCFC789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A95AFE-3F79-4D9F-A5DE-E2CD1273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Einführung in die KI und maschinelles Lernen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D6734-8F0F-471B-B501-4064039E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13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238BDE-C971-4BCE-AC95-AC47DAAD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36" y="3286758"/>
            <a:ext cx="10176164" cy="3069592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6E6302F8-3D33-4C7B-99F5-E119E18029F3}"/>
              </a:ext>
            </a:extLst>
          </p:cNvPr>
          <p:cNvSpPr txBox="1">
            <a:spLocks/>
          </p:cNvSpPr>
          <p:nvPr/>
        </p:nvSpPr>
        <p:spPr>
          <a:xfrm>
            <a:off x="6331528" y="1468745"/>
            <a:ext cx="5257800" cy="4721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Normalisierung: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Alle Werte in Bereich [0,1] bzw. [-1,1] skalieren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Vorteilhaft wenn Verteilung der Daten unbekannt oder nicht gauß-verteilt ist</a:t>
            </a:r>
          </a:p>
        </p:txBody>
      </p:sp>
    </p:spTree>
    <p:extLst>
      <p:ext uri="{BB962C8B-B14F-4D97-AF65-F5344CB8AC3E}">
        <p14:creationId xmlns:p14="http://schemas.microsoft.com/office/powerpoint/2010/main" val="131885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FC084-41E2-47DF-B48B-9FA39287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65F6D-FD3E-452D-A2AD-E6B47045E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b="1" dirty="0"/>
              <a:t>T</a:t>
            </a:r>
            <a:r>
              <a:rPr lang="de-DE" sz="2000" b="1" i="0" u="none" strike="noStrike" baseline="0" dirty="0"/>
              <a:t>itanic Dataset </a:t>
            </a:r>
            <a:r>
              <a:rPr lang="de-DE" sz="2000" b="1" dirty="0"/>
              <a:t>(</a:t>
            </a:r>
            <a:r>
              <a:rPr lang="de-DE" sz="2000" b="1" i="0" u="none" strike="noStrike" baseline="0" dirty="0"/>
              <a:t>Passagierliste der Titanic)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i="0" u="none" strike="noStrike" baseline="0" dirty="0"/>
              <a:t>Vorhersage, welche Passagiere das Titanic Unglück überlebt haben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i="0" u="none" strike="noStrike" baseline="0" dirty="0"/>
              <a:t>Wird häufig als „Hello-World“ für </a:t>
            </a:r>
            <a:r>
              <a:rPr lang="de-DE" sz="2000" i="0" u="none" strike="noStrike" baseline="0" dirty="0" err="1"/>
              <a:t>MachineLearning</a:t>
            </a:r>
            <a:r>
              <a:rPr lang="de-DE" sz="2000" i="0" u="none" strike="noStrike" baseline="0" dirty="0"/>
              <a:t> Probleme bezeichnet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i="0" u="none" strike="noStrike" baseline="0" dirty="0" err="1"/>
              <a:t>SupervisedLearning</a:t>
            </a:r>
            <a:r>
              <a:rPr lang="de-DE" sz="2000" i="0" u="none" strike="noStrike" baseline="0" dirty="0"/>
              <a:t>, Binäres Klassifikationsproblem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DA7E6F-3022-4011-97DD-9EB1E178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E486BE-E213-42D0-B683-C48694D3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Einführung in die KI und maschinelles Lernen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E6ED8D-6B77-4C4B-AA38-6C0F3B32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14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5017DCC-2212-4886-B96A-85E7E00B5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5" y="3493971"/>
            <a:ext cx="5943931" cy="27726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A16B2F6-5DF7-4DD2-9D43-C857EAF48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655" y="3887841"/>
            <a:ext cx="4526603" cy="237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46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D871C391-2C6E-458D-B3BA-4A03D75CE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931" y="1277885"/>
            <a:ext cx="4944469" cy="269256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038C5F-415F-4DF2-AF87-9183B862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Begleitete 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124E8E-B333-475C-A206-74BF7263A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000" b="1" dirty="0"/>
              <a:t>Iris Datensatz (Schwertlilien)</a:t>
            </a:r>
            <a:endParaRPr lang="de-DE" sz="2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C9FE8A-9D39-45AF-8D55-2CA2EF5A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FE2667-E6AE-48F9-B6A0-0912A628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Einführung in die KI und maschinelles Lernen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042F28-7631-4F53-B12B-68835052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15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B5C4A75-1187-49FC-A40A-D10FC03DF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561" y="3920273"/>
            <a:ext cx="6037381" cy="234638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062C5CD-8414-4E83-9174-D9EA7524C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025" y="1383585"/>
            <a:ext cx="3368502" cy="253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12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A587493-F103-43AB-A111-F10372060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de-DE" sz="4000" dirty="0"/>
              <a:t>Vielen Dank für eure Aufmerksamkeit!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7C9F374-99DB-47E8-879A-74832FC514A7}"/>
              </a:ext>
            </a:extLst>
          </p:cNvPr>
          <p:cNvGrpSpPr/>
          <p:nvPr/>
        </p:nvGrpSpPr>
        <p:grpSpPr>
          <a:xfrm>
            <a:off x="0" y="4094918"/>
            <a:ext cx="3411108" cy="2763082"/>
            <a:chOff x="0" y="4094918"/>
            <a:chExt cx="3411108" cy="2763082"/>
          </a:xfrm>
        </p:grpSpPr>
        <p:sp>
          <p:nvSpPr>
            <p:cNvPr id="4" name="Sprechblase: oval 3">
              <a:extLst>
                <a:ext uri="{FF2B5EF4-FFF2-40B4-BE49-F238E27FC236}">
                  <a16:creationId xmlns:a16="http://schemas.microsoft.com/office/drawing/2014/main" id="{831AD4EC-E601-467E-9F15-8A7BD3D8D893}"/>
                </a:ext>
              </a:extLst>
            </p:cNvPr>
            <p:cNvSpPr/>
            <p:nvPr/>
          </p:nvSpPr>
          <p:spPr>
            <a:xfrm>
              <a:off x="1431234" y="4094918"/>
              <a:ext cx="1979874" cy="1017767"/>
            </a:xfrm>
            <a:prstGeom prst="wedgeEllipseCallout">
              <a:avLst>
                <a:gd name="adj1" fmla="val -52962"/>
                <a:gd name="adj2" fmla="val 54375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Fragen?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B7A26C8-3CEC-4578-BFC3-E97FB80FF0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12" b="47482"/>
            <a:stretch/>
          </p:blipFill>
          <p:spPr bwMode="auto">
            <a:xfrm>
              <a:off x="0" y="4662044"/>
              <a:ext cx="2894275" cy="2195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CBA68C6-D4BE-46CB-B7DC-D45DC2E65E82}"/>
              </a:ext>
            </a:extLst>
          </p:cNvPr>
          <p:cNvGrpSpPr/>
          <p:nvPr/>
        </p:nvGrpSpPr>
        <p:grpSpPr>
          <a:xfrm>
            <a:off x="6877089" y="3544015"/>
            <a:ext cx="5314911" cy="3369403"/>
            <a:chOff x="6877089" y="3488597"/>
            <a:chExt cx="5314911" cy="3369403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CACFE9BC-92FD-4EF9-9301-F7AD835264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483"/>
            <a:stretch/>
          </p:blipFill>
          <p:spPr bwMode="auto">
            <a:xfrm>
              <a:off x="7266272" y="5038405"/>
              <a:ext cx="3927737" cy="181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Denkblase: wolkenförmig 4">
              <a:extLst>
                <a:ext uri="{FF2B5EF4-FFF2-40B4-BE49-F238E27FC236}">
                  <a16:creationId xmlns:a16="http://schemas.microsoft.com/office/drawing/2014/main" id="{4895F293-4266-4685-8A34-95E570D5C383}"/>
                </a:ext>
              </a:extLst>
            </p:cNvPr>
            <p:cNvSpPr/>
            <p:nvPr/>
          </p:nvSpPr>
          <p:spPr>
            <a:xfrm flipH="1">
              <a:off x="7800108" y="3488597"/>
              <a:ext cx="2587433" cy="891396"/>
            </a:xfrm>
            <a:prstGeom prst="cloudCallout">
              <a:avLst>
                <a:gd name="adj1" fmla="val -33923"/>
                <a:gd name="adj2" fmla="val 68437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Algorithmen?</a:t>
              </a:r>
            </a:p>
          </p:txBody>
        </p:sp>
        <p:sp>
          <p:nvSpPr>
            <p:cNvPr id="6" name="Denkblase: wolkenförmig 5">
              <a:extLst>
                <a:ext uri="{FF2B5EF4-FFF2-40B4-BE49-F238E27FC236}">
                  <a16:creationId xmlns:a16="http://schemas.microsoft.com/office/drawing/2014/main" id="{1B68D9B3-9CE2-4F56-BC06-F39B517C3441}"/>
                </a:ext>
              </a:extLst>
            </p:cNvPr>
            <p:cNvSpPr/>
            <p:nvPr/>
          </p:nvSpPr>
          <p:spPr>
            <a:xfrm flipH="1">
              <a:off x="6877089" y="4483499"/>
              <a:ext cx="2123279" cy="826425"/>
            </a:xfrm>
            <a:prstGeom prst="cloudCallout">
              <a:avLst>
                <a:gd name="adj1" fmla="val -44492"/>
                <a:gd name="adj2" fmla="val 60953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Befehle?</a:t>
              </a:r>
            </a:p>
          </p:txBody>
        </p:sp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F3EA067D-295A-49B8-8D9B-EFC97E656A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24" b="43212"/>
            <a:stretch/>
          </p:blipFill>
          <p:spPr bwMode="auto">
            <a:xfrm>
              <a:off x="8343773" y="4483499"/>
              <a:ext cx="3848227" cy="2374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93B82667-DDA7-4F4E-9C4D-D42890A72A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846" b="47230"/>
            <a:stretch/>
          </p:blipFill>
          <p:spPr bwMode="auto">
            <a:xfrm>
              <a:off x="9475793" y="4651511"/>
              <a:ext cx="2716207" cy="2206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1049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69FF6-72C1-4D4E-83A3-6AC89E86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Installation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677228-805A-4C57-B1FF-AAFFD180F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de-DE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download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Anaconda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individual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edition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hlinkClick r:id="rId3"/>
              </a:rPr>
              <a:t>https://www.anaconda.com/products/individual</a:t>
            </a:r>
            <a:r>
              <a:rPr lang="de-DE" sz="180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de-DE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"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conda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create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-n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NameDerUmgebung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pandas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matplotlib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jupyter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" in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Anaconda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Prompt eingeben</a:t>
            </a:r>
            <a:r>
              <a:rPr lang="de-DE" sz="1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sz="1800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"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NameDerUmgebung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" zu einem Namen der Wahl umändern. </a:t>
            </a:r>
          </a:p>
          <a:p>
            <a:pPr marL="285750" indent="-285750">
              <a:buFontTx/>
              <a:buChar char="-"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mit "y" bestätigen</a:t>
            </a:r>
          </a:p>
          <a:p>
            <a:pPr marL="285750" indent="-285750">
              <a:buFontTx/>
              <a:buChar char="-"/>
            </a:pPr>
            <a:r>
              <a:rPr lang="de-DE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activate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NameDerUmgebung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(Umgebung starten) 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Enter drücken </a:t>
            </a:r>
          </a:p>
          <a:p>
            <a:pPr marL="285750" indent="-285750">
              <a:buFontTx/>
              <a:buChar char="-"/>
            </a:pPr>
            <a:r>
              <a:rPr lang="de-DE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onda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install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seaborn</a:t>
            </a:r>
            <a:endParaRPr lang="de-DE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„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jupyter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notebook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 eingeben und mit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enter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bestätigen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68A49D-00EB-4DF6-BBD6-9BCA2351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3F8D3D-B87B-44D8-82BB-663C33B9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Einführung in die KI und maschinelles Lernen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AED626-A2CB-4E37-A177-C6E6564F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2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F01E23F-0734-4360-A3C1-158CAD32D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339" y="3585261"/>
            <a:ext cx="5128837" cy="267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8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6BE90-2015-5F27-DB7A-75542FC7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 – Erweiterungen für Python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5762B2-F1BB-ECE1-C0E2-51E3308A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F393AC-123F-B27A-9B4B-280745A6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Einführung in die KI und maschinelles Lernen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A8B94F-8662-F6D8-88A2-84E0E455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3</a:t>
            </a:fld>
            <a:endParaRPr lang="de-DE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FD35AE50-8DA1-7F77-D48B-F07BCAED9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362850"/>
              </p:ext>
            </p:extLst>
          </p:nvPr>
        </p:nvGraphicFramePr>
        <p:xfrm>
          <a:off x="482600" y="1447031"/>
          <a:ext cx="11252200" cy="5112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0327">
                  <a:extLst>
                    <a:ext uri="{9D8B030D-6E8A-4147-A177-3AD203B41FA5}">
                      <a16:colId xmlns:a16="http://schemas.microsoft.com/office/drawing/2014/main" val="1901528151"/>
                    </a:ext>
                  </a:extLst>
                </a:gridCol>
                <a:gridCol w="9441873">
                  <a:extLst>
                    <a:ext uri="{9D8B030D-6E8A-4147-A177-3AD203B41FA5}">
                      <a16:colId xmlns:a16="http://schemas.microsoft.com/office/drawing/2014/main" val="1775933343"/>
                    </a:ext>
                  </a:extLst>
                </a:gridCol>
              </a:tblGrid>
              <a:tr h="950576">
                <a:tc>
                  <a:txBody>
                    <a:bodyPr/>
                    <a:lstStyle/>
                    <a:p>
                      <a:r>
                        <a:rPr lang="de-DE" sz="2000" b="1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endParaRPr lang="de-DE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>
                          <a:solidFill>
                            <a:schemeClr val="tx1"/>
                          </a:solidFill>
                          <a:effectLst/>
                        </a:rPr>
                        <a:t>Datenstrukturen für das effiziente Rechnen mit großen Arrays und Matrizen (vorinstalliert)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71371"/>
                  </a:ext>
                </a:extLst>
              </a:tr>
              <a:tr h="950576">
                <a:tc>
                  <a:txBody>
                    <a:bodyPr/>
                    <a:lstStyle/>
                    <a:p>
                      <a:r>
                        <a:rPr lang="de-DE" sz="2000" b="1" dirty="0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>
                          <a:solidFill>
                            <a:schemeClr val="tx1"/>
                          </a:solidFill>
                          <a:effectLst/>
                        </a:rPr>
                        <a:t>spezielle Funktionen und Datenstrukturen zur Verfügung für die Manipulation von numerischen Tabellen und Zeit-Serien</a:t>
                      </a:r>
                      <a:endParaRPr lang="de-DE" sz="2000" b="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60675"/>
                  </a:ext>
                </a:extLst>
              </a:tr>
              <a:tr h="950576">
                <a:tc>
                  <a:txBody>
                    <a:bodyPr/>
                    <a:lstStyle/>
                    <a:p>
                      <a:r>
                        <a:rPr lang="de-DE" sz="2000" b="1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Matplotlib</a:t>
                      </a:r>
                      <a:endParaRPr lang="de-DE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umfassende Bibliothek zur Erstellung statischer, animierter und interaktiver Visualisierungen in Python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47435"/>
                  </a:ext>
                </a:extLst>
              </a:tr>
              <a:tr h="950576">
                <a:tc>
                  <a:txBody>
                    <a:bodyPr/>
                    <a:lstStyle/>
                    <a:p>
                      <a:r>
                        <a:rPr lang="de-DE" sz="2000" b="1" dirty="0" err="1">
                          <a:solidFill>
                            <a:schemeClr val="tx1"/>
                          </a:solidFill>
                        </a:rPr>
                        <a:t>Seaborn</a:t>
                      </a:r>
                      <a:endParaRPr lang="de-DE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Erstellung attraktiver und informativer statistischer Grafiken</a:t>
                      </a:r>
                      <a:br>
                        <a:rPr lang="en-US" sz="20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</a:b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Tutorial: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https://seaborn.pydata.org/tutorial.html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>
                          <a:solidFill>
                            <a:schemeClr val="tx1"/>
                          </a:solidFill>
                        </a:rPr>
                        <a:t>Beispiele: 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hlinkClick r:id="rId4"/>
                        </a:rPr>
                        <a:t>https://senolomer0.medium.com/seaborn-datasetss-explorations-39d080e55e55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50312"/>
                  </a:ext>
                </a:extLst>
              </a:tr>
              <a:tr h="950576">
                <a:tc>
                  <a:txBody>
                    <a:bodyPr/>
                    <a:lstStyle/>
                    <a:p>
                      <a:r>
                        <a:rPr lang="de-DE" sz="2000" b="1" dirty="0" err="1">
                          <a:solidFill>
                            <a:schemeClr val="tx1"/>
                          </a:solidFill>
                        </a:rPr>
                        <a:t>Scikit-learn</a:t>
                      </a:r>
                      <a:endParaRPr lang="de-DE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bekannteste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Machine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Learning Bibliothek, Funktionen und Algorithmen  vorgegeben Tutorial &amp; Beispiele: 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  <a:hlinkClick r:id="rId5"/>
                        </a:rPr>
                        <a:t>https://scikit-learn.org/stable/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31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11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7643F-5201-4F3C-9CF8-B127ABEFF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Maschinelles Lernen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CB276F-A9B5-42DE-AE40-EA50D030C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90"/>
            <a:ext cx="10515600" cy="2258334"/>
          </a:xfrm>
        </p:spPr>
        <p:txBody>
          <a:bodyPr>
            <a:normAutofit fontScale="92500"/>
          </a:bodyPr>
          <a:lstStyle/>
          <a:p>
            <a:r>
              <a:rPr lang="de-DE" b="1" dirty="0"/>
              <a:t>Überwachtes Lernen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Daten mitsamt der erwarteten Ausgabe vorgeben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Im Training schrittwiese Modellparameter bestimmen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Ausgaben des Modells mit wahren Ausgaben vergleichen und Unterschiede, minimieren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Anwendung: Klassifikation und Regression</a:t>
            </a:r>
          </a:p>
          <a:p>
            <a:endParaRPr lang="de-DE" sz="2000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71A586-95F0-4E31-BE32-41EEF830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1D71C7-1147-4E86-959C-09E8F1BE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Einführung in die KI und maschinelles Lernen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80BA4C-561A-46D5-B56E-E0120D60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4C5E0AD-3EC7-42BA-9A15-13A9C3C1A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18630"/>
            <a:ext cx="4592667" cy="225833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2580D99-A4B5-464D-A928-E694DBFCD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557" y="3884292"/>
            <a:ext cx="4145980" cy="8879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EE460F4-0155-4106-8339-2768D0B4D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192" y="4916772"/>
            <a:ext cx="2814863" cy="8869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52D2880-68E4-4110-B785-BEB72DDEA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7575" y="4743030"/>
            <a:ext cx="2933431" cy="1060717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7B6F956-3849-40FA-81BC-CFC532970519}"/>
              </a:ext>
            </a:extLst>
          </p:cNvPr>
          <p:cNvGrpSpPr/>
          <p:nvPr/>
        </p:nvGrpSpPr>
        <p:grpSpPr>
          <a:xfrm>
            <a:off x="2337802" y="4739825"/>
            <a:ext cx="1427739" cy="615941"/>
            <a:chOff x="1706794" y="7270758"/>
            <a:chExt cx="1427739" cy="615941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10FDCD9E-DCEA-4928-8EFE-01F201D8143F}"/>
                </a:ext>
              </a:extLst>
            </p:cNvPr>
            <p:cNvSpPr/>
            <p:nvPr/>
          </p:nvSpPr>
          <p:spPr>
            <a:xfrm>
              <a:off x="1706794" y="7270758"/>
              <a:ext cx="1427739" cy="61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schwanger</a:t>
              </a:r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Picture 4" descr="Pregnant woman icon Royalty Free Vector Image - VectorStock">
              <a:extLst>
                <a:ext uri="{FF2B5EF4-FFF2-40B4-BE49-F238E27FC236}">
                  <a16:creationId xmlns:a16="http://schemas.microsoft.com/office/drawing/2014/main" id="{AFB2AA16-9C80-4D87-9EED-E510A6A1F0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09" t="12576" r="32674" b="18570"/>
            <a:stretch/>
          </p:blipFill>
          <p:spPr bwMode="auto">
            <a:xfrm>
              <a:off x="1706794" y="7270758"/>
              <a:ext cx="270167" cy="615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229978BD-D861-4B4E-8939-5D8A713A5EE0}"/>
              </a:ext>
            </a:extLst>
          </p:cNvPr>
          <p:cNvGrpSpPr/>
          <p:nvPr/>
        </p:nvGrpSpPr>
        <p:grpSpPr>
          <a:xfrm>
            <a:off x="3827626" y="4739825"/>
            <a:ext cx="1427739" cy="615941"/>
            <a:chOff x="1706794" y="7270758"/>
            <a:chExt cx="1427739" cy="615941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AED9A1B-BFE5-4B9F-AB79-7E2B2B262572}"/>
                </a:ext>
              </a:extLst>
            </p:cNvPr>
            <p:cNvSpPr/>
            <p:nvPr/>
          </p:nvSpPr>
          <p:spPr>
            <a:xfrm>
              <a:off x="1706794" y="7270758"/>
              <a:ext cx="1427739" cy="61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nicht</a:t>
              </a:r>
            </a:p>
            <a:p>
              <a:pPr algn="r"/>
              <a:r>
                <a:rPr lang="de-DE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schwanger</a:t>
              </a:r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Picture 4" descr="Pregnant woman icon Royalty Free Vector Image - VectorStock">
              <a:extLst>
                <a:ext uri="{FF2B5EF4-FFF2-40B4-BE49-F238E27FC236}">
                  <a16:creationId xmlns:a16="http://schemas.microsoft.com/office/drawing/2014/main" id="{E4B7E40D-97E9-45F7-9F27-74637AB74A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09" t="12576" r="32674" b="18570"/>
            <a:stretch/>
          </p:blipFill>
          <p:spPr bwMode="auto">
            <a:xfrm>
              <a:off x="1706794" y="7270758"/>
              <a:ext cx="270167" cy="615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10B31D7-444D-47FA-8D68-A9EAD60969D8}"/>
              </a:ext>
            </a:extLst>
          </p:cNvPr>
          <p:cNvGrpSpPr/>
          <p:nvPr/>
        </p:nvGrpSpPr>
        <p:grpSpPr>
          <a:xfrm>
            <a:off x="2140632" y="5400716"/>
            <a:ext cx="1624909" cy="707408"/>
            <a:chOff x="1662024" y="7375403"/>
            <a:chExt cx="1624909" cy="707408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9B92FCD-6A49-4DC6-8A19-F7210DA170E7}"/>
                </a:ext>
              </a:extLst>
            </p:cNvPr>
            <p:cNvSpPr/>
            <p:nvPr/>
          </p:nvSpPr>
          <p:spPr>
            <a:xfrm>
              <a:off x="1859194" y="7423158"/>
              <a:ext cx="1427739" cy="61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schwanger</a:t>
              </a:r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C0BE6E85-0AC3-4A74-878D-34A6583D0D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024" y="7375403"/>
              <a:ext cx="664505" cy="707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0FC4DDD-1B0D-4BC2-9928-3AF54CFFFCB1}"/>
              </a:ext>
            </a:extLst>
          </p:cNvPr>
          <p:cNvGrpSpPr/>
          <p:nvPr/>
        </p:nvGrpSpPr>
        <p:grpSpPr>
          <a:xfrm>
            <a:off x="3630456" y="5400716"/>
            <a:ext cx="1624909" cy="707408"/>
            <a:chOff x="3489498" y="7432106"/>
            <a:chExt cx="1624909" cy="707408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8BCCD04-E1E3-40BA-B2EF-D41B733EEA3E}"/>
                </a:ext>
              </a:extLst>
            </p:cNvPr>
            <p:cNvSpPr/>
            <p:nvPr/>
          </p:nvSpPr>
          <p:spPr>
            <a:xfrm>
              <a:off x="3686668" y="7479860"/>
              <a:ext cx="1427739" cy="61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nicht</a:t>
              </a:r>
            </a:p>
            <a:p>
              <a:pPr algn="r"/>
              <a:r>
                <a:rPr lang="de-DE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schwanger</a:t>
              </a:r>
              <a:endParaRPr lang="de-DE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6">
              <a:extLst>
                <a:ext uri="{FF2B5EF4-FFF2-40B4-BE49-F238E27FC236}">
                  <a16:creationId xmlns:a16="http://schemas.microsoft.com/office/drawing/2014/main" id="{F4EB9866-1E16-43CA-A254-EE184FAD94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9498" y="7432106"/>
              <a:ext cx="664505" cy="707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Grafik 1">
            <a:extLst>
              <a:ext uri="{FF2B5EF4-FFF2-40B4-BE49-F238E27FC236}">
                <a16:creationId xmlns:a16="http://schemas.microsoft.com/office/drawing/2014/main" id="{2F8337C5-E551-4B7B-81AB-5A04CE6A3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2" b="13550"/>
          <a:stretch/>
        </p:blipFill>
        <p:spPr bwMode="auto">
          <a:xfrm>
            <a:off x="8724055" y="1570059"/>
            <a:ext cx="2628019" cy="83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50738D1E-AD5D-4150-8F48-B86BDC57DEA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7458"/>
          <a:stretch/>
        </p:blipFill>
        <p:spPr>
          <a:xfrm>
            <a:off x="695099" y="3862474"/>
            <a:ext cx="5870713" cy="234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0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1E009-3EC8-40AB-AB69-77E9465D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Maschinelles Lernen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A7383F-F0C1-4311-A7B1-54250C8C0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b="1" i="0" u="none" strike="noStrike" baseline="0" dirty="0"/>
              <a:t>Unüberwachtes Lernen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nicht gelabelte Daten (Ausgaben nicht bekannt)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Anwendung: Dimensionsreduktion 	Clustering</a:t>
            </a:r>
            <a:endParaRPr lang="de-DE" sz="2400" i="0" u="none" strike="noStrike" baseline="0" dirty="0"/>
          </a:p>
          <a:p>
            <a:endParaRPr lang="de-DE" b="1" dirty="0"/>
          </a:p>
          <a:p>
            <a:endParaRPr lang="de-DE" sz="2400" b="1" i="0" u="none" strike="noStrike" baseline="0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A6F6B4-C5FE-48AA-AA58-6862B123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ECCC09-F6D5-498E-9532-8949D416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Einführung in die KI und maschinelles Lernen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E2C7A5-5C05-4973-8EE5-5AABCB17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5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507F14E-0529-4F2C-B6E3-710A6C10D2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18"/>
          <a:stretch/>
        </p:blipFill>
        <p:spPr>
          <a:xfrm>
            <a:off x="950119" y="2816495"/>
            <a:ext cx="7855744" cy="182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8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F768B-96BF-4831-BB3B-E750AA6D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Maschinelles Lernen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C8E750-CF4F-474E-B826-249C777A7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b="1" i="0" u="none" strike="noStrike" baseline="0" dirty="0"/>
              <a:t>Grundlegende maschinelle Lernverfahren:</a:t>
            </a:r>
            <a:endParaRPr lang="de-DE" sz="2400" b="0" i="0" u="none" strike="noStrike" baseline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i="0" u="none" strike="noStrike" baseline="0" dirty="0"/>
              <a:t>KNN</a:t>
            </a:r>
            <a:r>
              <a:rPr lang="de-DE" dirty="0"/>
              <a:t> </a:t>
            </a:r>
            <a:r>
              <a:rPr lang="de-DE" sz="2400" b="0" i="0" u="none" strike="noStrike" baseline="0" dirty="0"/>
              <a:t>K-</a:t>
            </a:r>
            <a:r>
              <a:rPr lang="de-DE" sz="2400" b="0" i="0" u="none" strike="noStrike" baseline="0" dirty="0" err="1"/>
              <a:t>nearest</a:t>
            </a:r>
            <a:r>
              <a:rPr lang="de-DE" sz="2400" b="0" i="0" u="none" strike="noStrike" baseline="0" dirty="0"/>
              <a:t>-</a:t>
            </a:r>
            <a:r>
              <a:rPr lang="de-DE" sz="2400" b="0" i="0" u="none" strike="noStrike" baseline="0" dirty="0" err="1"/>
              <a:t>neighbor</a:t>
            </a:r>
            <a:r>
              <a:rPr lang="de-DE" dirty="0"/>
              <a:t>		</a:t>
            </a:r>
            <a:r>
              <a:rPr lang="de-DE" sz="2400" b="0" i="1" u="none" strike="noStrike" baseline="0" dirty="0"/>
              <a:t>k-nächste-Nachbarn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i="0" u="none" strike="noStrike" baseline="0" dirty="0" err="1"/>
              <a:t>RandomForest</a:t>
            </a:r>
            <a:r>
              <a:rPr lang="de-DE" dirty="0"/>
              <a:t>			</a:t>
            </a:r>
            <a:r>
              <a:rPr lang="de-DE" sz="2400" b="0" i="1" u="none" strike="noStrike" baseline="0" dirty="0"/>
              <a:t>Ensemble aus Baumalgorithmen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i="0" u="none" strike="noStrike" baseline="0" dirty="0"/>
              <a:t>SVM</a:t>
            </a:r>
            <a:r>
              <a:rPr lang="de-DE" dirty="0"/>
              <a:t> </a:t>
            </a:r>
            <a:r>
              <a:rPr lang="de-DE" sz="2400" b="0" i="0" u="none" strike="noStrike" baseline="0" dirty="0"/>
              <a:t>Support-Vector-</a:t>
            </a:r>
            <a:r>
              <a:rPr lang="de-DE" sz="2400" b="0" i="0" u="none" strike="noStrike" baseline="0" dirty="0" err="1"/>
              <a:t>Machine</a:t>
            </a:r>
            <a:r>
              <a:rPr lang="de-DE" dirty="0"/>
              <a:t>	</a:t>
            </a:r>
            <a:r>
              <a:rPr lang="de-DE" sz="2400" b="0" i="1" u="none" strike="noStrike" baseline="0" dirty="0"/>
              <a:t>Stützvektormaschine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589B44-5EAE-48B3-A475-BB82BCC4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B46442-7EA9-493A-8F85-EC4007A1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Einführung in die KI und maschinelles Lernen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16581D-FAEB-4E21-9114-727DD0E3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44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B7CCE-DE24-4ED0-9A9C-38B62DF6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KNN (K-</a:t>
            </a:r>
            <a:r>
              <a:rPr lang="de-DE" dirty="0" err="1"/>
              <a:t>nearest</a:t>
            </a:r>
            <a:r>
              <a:rPr lang="de-DE" dirty="0"/>
              <a:t>-</a:t>
            </a:r>
            <a:r>
              <a:rPr lang="de-DE" dirty="0" err="1"/>
              <a:t>neighbors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87C6CD-CFD8-4D76-B174-D72C3092F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i="0" u="none" strike="noStrike" baseline="0" dirty="0"/>
              <a:t>Vergleich eines neuen Datenpunktes mit seinen k-Nachbarn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i="0" u="none" strike="noStrike" baseline="0" dirty="0"/>
              <a:t>träges Lernverfahren („</a:t>
            </a:r>
            <a:r>
              <a:rPr lang="de-DE" sz="2000" i="0" u="none" strike="noStrike" baseline="0" dirty="0" err="1"/>
              <a:t>lazy</a:t>
            </a:r>
            <a:r>
              <a:rPr lang="de-DE" sz="2000" i="0" u="none" strike="noStrike" baseline="0" dirty="0"/>
              <a:t>“)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b</a:t>
            </a:r>
            <a:r>
              <a:rPr lang="de-DE" sz="2000" i="0" u="none" strike="noStrike" baseline="0" dirty="0"/>
              <a:t>ei steigender Dimension und Umfang der Daten Problem bei </a:t>
            </a:r>
            <a:r>
              <a:rPr lang="de-DE" sz="2000" i="0" u="none" strike="noStrike" baseline="0" dirty="0" err="1"/>
              <a:t>Speicher-und</a:t>
            </a:r>
            <a:r>
              <a:rPr lang="de-DE" sz="2000" i="0" u="none" strike="noStrike" baseline="0" dirty="0"/>
              <a:t> Rechenaufwand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F4721-12D4-40FA-B167-65963365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4A58BB-173D-4BDB-8FF1-36D5EEF3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Einführung in die KI und maschinelles Lernen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B11575-FAB5-44F5-92D2-2D153CF1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5298D6C-E91B-45A5-9126-7A69A914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455" y="2980815"/>
            <a:ext cx="8150801" cy="328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1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82EC3-C4C0-41B1-8BF9-4735CFD6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RandomForest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931B34-1A2F-45E0-B047-EEB6A7BAE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89"/>
            <a:ext cx="6366164" cy="47219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Entscheidungsbäume: Klassifikation anhand von aufeinander folgenden Entscheidungsfragen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RandomForrest</a:t>
            </a:r>
            <a:r>
              <a:rPr lang="de-DE" dirty="0"/>
              <a:t> E</a:t>
            </a:r>
            <a:r>
              <a:rPr lang="de-DE" i="0" u="none" strike="noStrike" baseline="0" dirty="0"/>
              <a:t>nsemble aus unkorrelierten Entscheidungsbäumen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</a:t>
            </a:r>
            <a:r>
              <a:rPr lang="de-DE" i="0" u="none" strike="noStrike" baseline="0" dirty="0"/>
              <a:t>ehr robust aufgrund Summe vieler verschiedener </a:t>
            </a:r>
            <a:r>
              <a:rPr lang="de-DE" i="0" u="none" strike="noStrike" baseline="0" dirty="0" err="1"/>
              <a:t>Klassifizierer</a:t>
            </a:r>
            <a:endParaRPr lang="de-DE" i="0" u="none" strike="noStrike" baseline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</a:t>
            </a:r>
            <a:r>
              <a:rPr lang="de-DE" i="0" u="none" strike="noStrike" baseline="0" dirty="0"/>
              <a:t>chnelles Training; gut für große Datensätze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5F7D8B-265C-482D-AA02-12601EC7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A3F651-FDA4-4269-954B-CD465B65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Einführung in die KI und maschinelles Lernen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518DD1-9A2D-4FBA-912B-943BFCC7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F2C1AD9-7CE5-42A3-B859-4E3366586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3"/>
          <a:stretch/>
        </p:blipFill>
        <p:spPr>
          <a:xfrm>
            <a:off x="7287490" y="1450345"/>
            <a:ext cx="4513027" cy="47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5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19DB3-25B1-4D50-BD58-C02C8F6A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Vector Machines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E0542-5DF1-4E16-A436-436C15C06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989"/>
            <a:ext cx="5694218" cy="47219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i="0" u="none" strike="noStrike" baseline="0" dirty="0"/>
              <a:t>SVMs versuchen einen Datensatz verschiedener Klassen durch Stützvektoren möglichst optimal zu separieren (regressieren)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i="0" u="none" strike="noStrike" baseline="0" dirty="0"/>
              <a:t>2-Dimensional gut vorstellbar; Probleme bei höheren Dimensionen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i="0" u="none" strike="noStrike" baseline="0" dirty="0"/>
              <a:t>„Kernel-Trick“ für Separierung nicht linear-separierbarer Datensätze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657BF6-CBA7-4F21-8807-9190F650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Emma Punsmann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88AD98-BF97-4361-BB4A-F82C4D46E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Einführung in die KI und maschinelles Lernen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4DEE07-7E74-42CE-9F33-AB644359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FCC-EF56-4F5F-928E-7C94D2D98E4C}" type="slidenum">
              <a:rPr lang="de-DE" smtClean="0"/>
              <a:t>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F38AD4A-D6F9-4D3D-9D8F-3085DD117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" r="1"/>
          <a:stretch/>
        </p:blipFill>
        <p:spPr>
          <a:xfrm>
            <a:off x="6470073" y="1571536"/>
            <a:ext cx="5391509" cy="448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0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Microsoft Office PowerPoint</Application>
  <PresentationFormat>Breitbild</PresentationFormat>
  <Paragraphs>151</Paragraphs>
  <Slides>16</Slides>
  <Notes>6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</vt:lpstr>
      <vt:lpstr>Datengedöns und Machine Learning in Python</vt:lpstr>
      <vt:lpstr>Python Installation</vt:lpstr>
      <vt:lpstr>Module – Erweiterungen für Python</vt:lpstr>
      <vt:lpstr>Maschinelles Lernen</vt:lpstr>
      <vt:lpstr>Maschinelles Lernen</vt:lpstr>
      <vt:lpstr>Maschinelles Lernen</vt:lpstr>
      <vt:lpstr>KNN (K-nearest-neighbors)</vt:lpstr>
      <vt:lpstr>RandomForest</vt:lpstr>
      <vt:lpstr>Support Vector Machines</vt:lpstr>
      <vt:lpstr>Wie wählt man einen Algorithmus?</vt:lpstr>
      <vt:lpstr>Training</vt:lpstr>
      <vt:lpstr>Datenaufbereitung</vt:lpstr>
      <vt:lpstr>Standardisierung und Normalisierung</vt:lpstr>
      <vt:lpstr>Beispiel</vt:lpstr>
      <vt:lpstr>Begleitete Übung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#24 Anomaliedetektion per Maschinellem Lernen</dc:title>
  <dc:creator>Punsmann, Emma</dc:creator>
  <cp:lastModifiedBy>Punsmann, Emma</cp:lastModifiedBy>
  <cp:revision>33</cp:revision>
  <dcterms:created xsi:type="dcterms:W3CDTF">2022-03-20T11:20:20Z</dcterms:created>
  <dcterms:modified xsi:type="dcterms:W3CDTF">2022-05-23T03:57:32Z</dcterms:modified>
</cp:coreProperties>
</file>