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Fira Sans Bold" charset="1" panose="020B0803050000020004"/>
      <p:regular r:id="rId12"/>
    </p:embeddedFont>
    <p:embeddedFont>
      <p:font typeface="Fira Sans" charset="1" panose="020B0503050000020004"/>
      <p:regular r:id="rId13"/>
    </p:embeddedFont>
    <p:embeddedFont>
      <p:font typeface="Fira Sans Medium" charset="1" panose="020B0603050000020004"/>
      <p:regular r:id="rId14"/>
    </p:embeddedFont>
    <p:embeddedFont>
      <p:font typeface="Fira Sans Light" charset="1" panose="020B0403050000020004"/>
      <p:regular r:id="rId15"/>
    </p:embeddedFont>
    <p:embeddedFont>
      <p:font typeface="Fira Sans Semi-Bold" charset="1" panose="020B060305000002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374744"/>
            <a:ext cx="14333364" cy="2987675"/>
          </a:xfrm>
          <a:prstGeom prst="rect">
            <a:avLst/>
          </a:prstGeom>
        </p:spPr>
        <p:txBody>
          <a:bodyPr anchor="t" rtlCol="false" tIns="0" lIns="0" bIns="0" rIns="0">
            <a:spAutoFit/>
          </a:bodyPr>
          <a:lstStyle/>
          <a:p>
            <a:pPr algn="l">
              <a:lnSpc>
                <a:spcPts val="11499"/>
              </a:lnSpc>
            </a:pPr>
            <a:r>
              <a:rPr lang="en-US" b="true" sz="11499" spc="344">
                <a:solidFill>
                  <a:srgbClr val="1836B2"/>
                </a:solidFill>
                <a:latin typeface="Fira Sans Bold"/>
                <a:ea typeface="Fira Sans Bold"/>
                <a:cs typeface="Fira Sans Bold"/>
                <a:sym typeface="Fira Sans Bold"/>
              </a:rPr>
              <a:t>SMS SPAM CLASSIFIER</a:t>
            </a:r>
          </a:p>
        </p:txBody>
      </p:sp>
      <p:grpSp>
        <p:nvGrpSpPr>
          <p:cNvPr name="Group 3" id="3"/>
          <p:cNvGrpSpPr/>
          <p:nvPr/>
        </p:nvGrpSpPr>
        <p:grpSpPr>
          <a:xfrm rot="0">
            <a:off x="8232789" y="7536187"/>
            <a:ext cx="7953476" cy="6888453"/>
            <a:chOff x="0" y="0"/>
            <a:chExt cx="6202680" cy="5372100"/>
          </a:xfrm>
        </p:grpSpPr>
        <p:sp>
          <p:nvSpPr>
            <p:cNvPr name="Freeform 4" id="4"/>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grpSp>
        <p:nvGrpSpPr>
          <p:cNvPr name="Group 5" id="5"/>
          <p:cNvGrpSpPr/>
          <p:nvPr/>
        </p:nvGrpSpPr>
        <p:grpSpPr>
          <a:xfrm rot="0">
            <a:off x="14153591" y="4091960"/>
            <a:ext cx="7953476" cy="6888453"/>
            <a:chOff x="0" y="0"/>
            <a:chExt cx="6202680" cy="5372100"/>
          </a:xfrm>
        </p:grpSpPr>
        <p:sp>
          <p:nvSpPr>
            <p:cNvPr name="Freeform 6" id="6"/>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name="Group 7" id="7"/>
          <p:cNvGrpSpPr/>
          <p:nvPr/>
        </p:nvGrpSpPr>
        <p:grpSpPr>
          <a:xfrm rot="0">
            <a:off x="15076122" y="132839"/>
            <a:ext cx="3054207" cy="895861"/>
            <a:chOff x="0" y="0"/>
            <a:chExt cx="4072277" cy="1194481"/>
          </a:xfrm>
        </p:grpSpPr>
        <p:sp>
          <p:nvSpPr>
            <p:cNvPr name="Freeform 8" id="8"/>
            <p:cNvSpPr/>
            <p:nvPr/>
          </p:nvSpPr>
          <p:spPr>
            <a:xfrm flipH="false" flipV="false" rot="0">
              <a:off x="0" y="0"/>
              <a:ext cx="1222260" cy="1194481"/>
            </a:xfrm>
            <a:custGeom>
              <a:avLst/>
              <a:gdLst/>
              <a:ahLst/>
              <a:cxnLst/>
              <a:rect r="r" b="b" t="t" l="l"/>
              <a:pathLst>
                <a:path h="1194481" w="1222260">
                  <a:moveTo>
                    <a:pt x="0" y="0"/>
                  </a:moveTo>
                  <a:lnTo>
                    <a:pt x="1222260" y="0"/>
                  </a:lnTo>
                  <a:lnTo>
                    <a:pt x="1222260" y="1194481"/>
                  </a:lnTo>
                  <a:lnTo>
                    <a:pt x="0" y="1194481"/>
                  </a:lnTo>
                  <a:lnTo>
                    <a:pt x="0" y="0"/>
                  </a:lnTo>
                  <a:close/>
                </a:path>
              </a:pathLst>
            </a:custGeom>
            <a:blipFill>
              <a:blip r:embed="rId2"/>
              <a:stretch>
                <a:fillRect l="0" t="0" r="0" b="0"/>
              </a:stretch>
            </a:blipFill>
          </p:spPr>
        </p:sp>
        <p:sp>
          <p:nvSpPr>
            <p:cNvPr name="Freeform 9" id="9"/>
            <p:cNvSpPr/>
            <p:nvPr/>
          </p:nvSpPr>
          <p:spPr>
            <a:xfrm flipH="false" flipV="false" rot="0">
              <a:off x="1403124" y="39349"/>
              <a:ext cx="2669153" cy="1114306"/>
            </a:xfrm>
            <a:custGeom>
              <a:avLst/>
              <a:gdLst/>
              <a:ahLst/>
              <a:cxnLst/>
              <a:rect r="r" b="b" t="t" l="l"/>
              <a:pathLst>
                <a:path h="1114306" w="2669153">
                  <a:moveTo>
                    <a:pt x="0" y="0"/>
                  </a:moveTo>
                  <a:lnTo>
                    <a:pt x="2669153" y="0"/>
                  </a:lnTo>
                  <a:lnTo>
                    <a:pt x="2669153" y="1114306"/>
                  </a:lnTo>
                  <a:lnTo>
                    <a:pt x="0" y="1114306"/>
                  </a:lnTo>
                  <a:lnTo>
                    <a:pt x="0" y="0"/>
                  </a:lnTo>
                  <a:close/>
                </a:path>
              </a:pathLst>
            </a:custGeom>
            <a:blipFill>
              <a:blip r:embed="rId3"/>
              <a:stretch>
                <a:fillRect l="0" t="0" r="0" b="0"/>
              </a:stretch>
            </a:blipFill>
          </p:spPr>
        </p:sp>
      </p:grpSp>
      <p:sp>
        <p:nvSpPr>
          <p:cNvPr name="TextBox 10" id="10"/>
          <p:cNvSpPr txBox="true"/>
          <p:nvPr/>
        </p:nvSpPr>
        <p:spPr>
          <a:xfrm rot="0">
            <a:off x="1028700" y="7586980"/>
            <a:ext cx="4982739" cy="1671320"/>
          </a:xfrm>
          <a:prstGeom prst="rect">
            <a:avLst/>
          </a:prstGeom>
        </p:spPr>
        <p:txBody>
          <a:bodyPr anchor="t" rtlCol="false" tIns="0" lIns="0" bIns="0" rIns="0">
            <a:spAutoFit/>
          </a:bodyPr>
          <a:lstStyle/>
          <a:p>
            <a:pPr algn="l">
              <a:lnSpc>
                <a:spcPts val="4479"/>
              </a:lnSpc>
            </a:pPr>
            <a:r>
              <a:rPr lang="en-US" sz="3199" spc="95">
                <a:solidFill>
                  <a:srgbClr val="000000"/>
                </a:solidFill>
                <a:latin typeface="Fira Sans"/>
                <a:ea typeface="Fira Sans"/>
                <a:cs typeface="Fira Sans"/>
                <a:sym typeface="Fira Sans"/>
              </a:rPr>
              <a:t>Anousha Singh</a:t>
            </a:r>
          </a:p>
          <a:p>
            <a:pPr algn="l">
              <a:lnSpc>
                <a:spcPts val="4479"/>
              </a:lnSpc>
            </a:pPr>
            <a:r>
              <a:rPr lang="en-US" sz="3199" spc="95">
                <a:solidFill>
                  <a:srgbClr val="000000"/>
                </a:solidFill>
                <a:latin typeface="Fira Sans"/>
                <a:ea typeface="Fira Sans"/>
                <a:cs typeface="Fira Sans"/>
                <a:sym typeface="Fira Sans"/>
              </a:rPr>
              <a:t>E23CSEU0321</a:t>
            </a:r>
          </a:p>
          <a:p>
            <a:pPr algn="l">
              <a:lnSpc>
                <a:spcPts val="4479"/>
              </a:lnSpc>
            </a:pPr>
            <a:r>
              <a:rPr lang="en-US" sz="3199" spc="95">
                <a:solidFill>
                  <a:srgbClr val="000000"/>
                </a:solidFill>
                <a:latin typeface="Fira Sans"/>
                <a:ea typeface="Fira Sans"/>
                <a:cs typeface="Fira Sans"/>
                <a:sym typeface="Fira Sans"/>
              </a:rPr>
              <a:t>Batch 11</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83656" y="611334"/>
            <a:ext cx="9827656" cy="1701967"/>
            <a:chOff x="0" y="0"/>
            <a:chExt cx="13103542" cy="2269289"/>
          </a:xfrm>
        </p:grpSpPr>
        <p:grpSp>
          <p:nvGrpSpPr>
            <p:cNvPr name="Group 3" id="3"/>
            <p:cNvGrpSpPr/>
            <p:nvPr/>
          </p:nvGrpSpPr>
          <p:grpSpPr>
            <a:xfrm rot="-10800000">
              <a:off x="0" y="0"/>
              <a:ext cx="13103542" cy="2269289"/>
              <a:chOff x="0" y="0"/>
              <a:chExt cx="31020081" cy="5372100"/>
            </a:xfrm>
          </p:grpSpPr>
          <p:sp>
            <p:nvSpPr>
              <p:cNvPr name="Freeform 4" id="4"/>
              <p:cNvSpPr/>
              <p:nvPr/>
            </p:nvSpPr>
            <p:spPr>
              <a:xfrm flipH="false" flipV="false" rot="0">
                <a:off x="0" y="0"/>
                <a:ext cx="31020082" cy="5372100"/>
              </a:xfrm>
              <a:custGeom>
                <a:avLst/>
                <a:gdLst/>
                <a:ahLst/>
                <a:cxnLst/>
                <a:rect r="r" b="b" t="t" l="l"/>
                <a:pathLst>
                  <a:path h="5372100" w="31020082">
                    <a:moveTo>
                      <a:pt x="29469411" y="0"/>
                    </a:moveTo>
                    <a:lnTo>
                      <a:pt x="1550670" y="0"/>
                    </a:lnTo>
                    <a:lnTo>
                      <a:pt x="0" y="2686050"/>
                    </a:lnTo>
                    <a:lnTo>
                      <a:pt x="1550670" y="5372100"/>
                    </a:lnTo>
                    <a:lnTo>
                      <a:pt x="29469411" y="5372100"/>
                    </a:lnTo>
                    <a:lnTo>
                      <a:pt x="31020082" y="2686050"/>
                    </a:lnTo>
                    <a:lnTo>
                      <a:pt x="29469411" y="0"/>
                    </a:lnTo>
                    <a:close/>
                  </a:path>
                </a:pathLst>
              </a:custGeom>
              <a:solidFill>
                <a:srgbClr val="1836B2"/>
              </a:solidFill>
            </p:spPr>
          </p:sp>
        </p:grpSp>
        <p:sp>
          <p:nvSpPr>
            <p:cNvPr name="TextBox 5" id="5"/>
            <p:cNvSpPr txBox="true"/>
            <p:nvPr/>
          </p:nvSpPr>
          <p:spPr>
            <a:xfrm rot="0">
              <a:off x="3144738" y="289036"/>
              <a:ext cx="8242488" cy="1622849"/>
            </a:xfrm>
            <a:prstGeom prst="rect">
              <a:avLst/>
            </a:prstGeom>
          </p:spPr>
          <p:txBody>
            <a:bodyPr anchor="t" rtlCol="false" tIns="0" lIns="0" bIns="0" rIns="0">
              <a:spAutoFit/>
            </a:bodyPr>
            <a:lstStyle/>
            <a:p>
              <a:pPr algn="l">
                <a:lnSpc>
                  <a:spcPts val="10219"/>
                </a:lnSpc>
                <a:spcBef>
                  <a:spcPct val="0"/>
                </a:spcBef>
              </a:pPr>
              <a:r>
                <a:rPr lang="en-US" b="true" sz="7299" spc="-145">
                  <a:solidFill>
                    <a:srgbClr val="FFFFFF"/>
                  </a:solidFill>
                  <a:latin typeface="Fira Sans Medium"/>
                  <a:ea typeface="Fira Sans Medium"/>
                  <a:cs typeface="Fira Sans Medium"/>
                  <a:sym typeface="Fira Sans Medium"/>
                </a:rPr>
                <a:t>Project Idea</a:t>
              </a:r>
            </a:p>
          </p:txBody>
        </p:sp>
      </p:grpSp>
      <p:sp>
        <p:nvSpPr>
          <p:cNvPr name="TextBox 6" id="6"/>
          <p:cNvSpPr txBox="true"/>
          <p:nvPr/>
        </p:nvSpPr>
        <p:spPr>
          <a:xfrm rot="0">
            <a:off x="1313408" y="3030799"/>
            <a:ext cx="16280493" cy="5411320"/>
          </a:xfrm>
          <a:prstGeom prst="rect">
            <a:avLst/>
          </a:prstGeom>
        </p:spPr>
        <p:txBody>
          <a:bodyPr anchor="t" rtlCol="false" tIns="0" lIns="0" bIns="0" rIns="0">
            <a:spAutoFit/>
          </a:bodyPr>
          <a:lstStyle/>
          <a:p>
            <a:pPr algn="l">
              <a:lnSpc>
                <a:spcPts val="4759"/>
              </a:lnSpc>
            </a:pPr>
            <a:r>
              <a:rPr lang="en-US" sz="3399" spc="16">
                <a:solidFill>
                  <a:srgbClr val="000000"/>
                </a:solidFill>
                <a:latin typeface="Fira Sans Light"/>
                <a:ea typeface="Fira Sans Light"/>
                <a:cs typeface="Fira Sans Light"/>
                <a:sym typeface="Fira Sans Light"/>
              </a:rPr>
              <a:t>With SMS widely used for communication, notifications, and verification codes, filtering out spam is more important than ever. Spam messages can clutter inboxes, waste time, and even pose security risks. </a:t>
            </a:r>
          </a:p>
          <a:p>
            <a:pPr algn="l">
              <a:lnSpc>
                <a:spcPts val="4759"/>
              </a:lnSpc>
            </a:pPr>
          </a:p>
          <a:p>
            <a:pPr algn="l">
              <a:lnSpc>
                <a:spcPts val="4759"/>
              </a:lnSpc>
            </a:pPr>
            <a:r>
              <a:rPr lang="en-US" sz="3399" spc="16">
                <a:solidFill>
                  <a:srgbClr val="000000"/>
                </a:solidFill>
                <a:latin typeface="Fira Sans Light"/>
                <a:ea typeface="Fira Sans Light"/>
                <a:cs typeface="Fira Sans Light"/>
                <a:sym typeface="Fira Sans Light"/>
              </a:rPr>
              <a:t>The "SMS Spam Classifier" addresses this issue by using machine learning techniques to distinguish spam from ham messages. By using multiple models, the classifier ensures to read the spam patterns and distinguish accordingly. The goal is to provide a reliable, user-friendly tool that improves the SMS experience by ensuring important messages are delivered while keeping unwanted spam out.</a:t>
            </a:r>
          </a:p>
        </p:txBody>
      </p:sp>
      <p:grpSp>
        <p:nvGrpSpPr>
          <p:cNvPr name="Group 7" id="7"/>
          <p:cNvGrpSpPr/>
          <p:nvPr/>
        </p:nvGrpSpPr>
        <p:grpSpPr>
          <a:xfrm rot="0">
            <a:off x="0" y="9515874"/>
            <a:ext cx="18288000" cy="1542251"/>
            <a:chOff x="0" y="0"/>
            <a:chExt cx="63702308" cy="5372100"/>
          </a:xfrm>
        </p:grpSpPr>
        <p:sp>
          <p:nvSpPr>
            <p:cNvPr name="Freeform 8" id="8"/>
            <p:cNvSpPr/>
            <p:nvPr/>
          </p:nvSpPr>
          <p:spPr>
            <a:xfrm flipH="false" flipV="false" rot="0">
              <a:off x="0" y="0"/>
              <a:ext cx="63702307" cy="5372100"/>
            </a:xfrm>
            <a:custGeom>
              <a:avLst/>
              <a:gdLst/>
              <a:ahLst/>
              <a:cxnLst/>
              <a:rect r="r" b="b" t="t" l="l"/>
              <a:pathLst>
                <a:path h="5372100" w="63702307">
                  <a:moveTo>
                    <a:pt x="62151636" y="0"/>
                  </a:moveTo>
                  <a:lnTo>
                    <a:pt x="1550670" y="0"/>
                  </a:lnTo>
                  <a:lnTo>
                    <a:pt x="0" y="2686050"/>
                  </a:lnTo>
                  <a:lnTo>
                    <a:pt x="1550670" y="5372100"/>
                  </a:lnTo>
                  <a:lnTo>
                    <a:pt x="62151636" y="5372100"/>
                  </a:lnTo>
                  <a:lnTo>
                    <a:pt x="63702307" y="2686050"/>
                  </a:lnTo>
                  <a:lnTo>
                    <a:pt x="62151636" y="0"/>
                  </a:lnTo>
                  <a:close/>
                </a:path>
              </a:pathLst>
            </a:custGeom>
            <a:solidFill>
              <a:srgbClr val="1836B2"/>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57938" y="7617161"/>
            <a:ext cx="6334729" cy="3616922"/>
          </a:xfrm>
          <a:custGeom>
            <a:avLst/>
            <a:gdLst/>
            <a:ahLst/>
            <a:cxnLst/>
            <a:rect r="r" b="b" t="t" l="l"/>
            <a:pathLst>
              <a:path h="3616922" w="6334729">
                <a:moveTo>
                  <a:pt x="6334729" y="0"/>
                </a:moveTo>
                <a:lnTo>
                  <a:pt x="0" y="0"/>
                </a:lnTo>
                <a:lnTo>
                  <a:pt x="0" y="3616923"/>
                </a:lnTo>
                <a:lnTo>
                  <a:pt x="6334729" y="3616923"/>
                </a:lnTo>
                <a:lnTo>
                  <a:pt x="6334729"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pSp>
        <p:nvGrpSpPr>
          <p:cNvPr name="Group 3" id="3"/>
          <p:cNvGrpSpPr/>
          <p:nvPr/>
        </p:nvGrpSpPr>
        <p:grpSpPr>
          <a:xfrm rot="0">
            <a:off x="6080726" y="1028700"/>
            <a:ext cx="12919236" cy="1701967"/>
            <a:chOff x="0" y="0"/>
            <a:chExt cx="17225648" cy="2269289"/>
          </a:xfrm>
        </p:grpSpPr>
        <p:grpSp>
          <p:nvGrpSpPr>
            <p:cNvPr name="Group 4" id="4"/>
            <p:cNvGrpSpPr/>
            <p:nvPr/>
          </p:nvGrpSpPr>
          <p:grpSpPr>
            <a:xfrm rot="-10800000">
              <a:off x="0" y="0"/>
              <a:ext cx="17225648" cy="2269289"/>
              <a:chOff x="0" y="0"/>
              <a:chExt cx="40778362" cy="5372100"/>
            </a:xfrm>
          </p:grpSpPr>
          <p:sp>
            <p:nvSpPr>
              <p:cNvPr name="Freeform 5" id="5"/>
              <p:cNvSpPr/>
              <p:nvPr/>
            </p:nvSpPr>
            <p:spPr>
              <a:xfrm flipH="false" flipV="false" rot="0">
                <a:off x="0" y="0"/>
                <a:ext cx="40778361" cy="5372100"/>
              </a:xfrm>
              <a:custGeom>
                <a:avLst/>
                <a:gdLst/>
                <a:ahLst/>
                <a:cxnLst/>
                <a:rect r="r" b="b" t="t" l="l"/>
                <a:pathLst>
                  <a:path h="5372100" w="40778361">
                    <a:moveTo>
                      <a:pt x="39227692" y="0"/>
                    </a:moveTo>
                    <a:lnTo>
                      <a:pt x="1550670" y="0"/>
                    </a:lnTo>
                    <a:lnTo>
                      <a:pt x="0" y="2686050"/>
                    </a:lnTo>
                    <a:lnTo>
                      <a:pt x="1550670" y="5372100"/>
                    </a:lnTo>
                    <a:lnTo>
                      <a:pt x="39227692" y="5372100"/>
                    </a:lnTo>
                    <a:lnTo>
                      <a:pt x="40778361" y="2686050"/>
                    </a:lnTo>
                    <a:lnTo>
                      <a:pt x="39227692" y="0"/>
                    </a:lnTo>
                    <a:close/>
                  </a:path>
                </a:pathLst>
              </a:custGeom>
              <a:solidFill>
                <a:srgbClr val="A066CB"/>
              </a:solidFill>
            </p:spPr>
          </p:sp>
        </p:grpSp>
        <p:sp>
          <p:nvSpPr>
            <p:cNvPr name="TextBox 6" id="6"/>
            <p:cNvSpPr txBox="true"/>
            <p:nvPr/>
          </p:nvSpPr>
          <p:spPr>
            <a:xfrm rot="0">
              <a:off x="1591974" y="294328"/>
              <a:ext cx="13312791" cy="1547283"/>
            </a:xfrm>
            <a:prstGeom prst="rect">
              <a:avLst/>
            </a:prstGeom>
          </p:spPr>
          <p:txBody>
            <a:bodyPr anchor="t" rtlCol="false" tIns="0" lIns="0" bIns="0" rIns="0">
              <a:spAutoFit/>
            </a:bodyPr>
            <a:lstStyle/>
            <a:p>
              <a:pPr algn="l">
                <a:lnSpc>
                  <a:spcPts val="9799"/>
                </a:lnSpc>
                <a:spcBef>
                  <a:spcPct val="0"/>
                </a:spcBef>
              </a:pPr>
              <a:r>
                <a:rPr lang="en-US" b="true" sz="6999" spc="-139">
                  <a:solidFill>
                    <a:srgbClr val="FFFFFF"/>
                  </a:solidFill>
                  <a:latin typeface="Fira Sans Medium"/>
                  <a:ea typeface="Fira Sans Medium"/>
                  <a:cs typeface="Fira Sans Medium"/>
                  <a:sym typeface="Fira Sans Medium"/>
                </a:rPr>
                <a:t>ML Models</a:t>
              </a:r>
            </a:p>
          </p:txBody>
        </p:sp>
      </p:grpSp>
      <p:sp>
        <p:nvSpPr>
          <p:cNvPr name="TextBox 7" id="7"/>
          <p:cNvSpPr txBox="true"/>
          <p:nvPr/>
        </p:nvSpPr>
        <p:spPr>
          <a:xfrm rot="0">
            <a:off x="6619461" y="3409202"/>
            <a:ext cx="7111448" cy="3623246"/>
          </a:xfrm>
          <a:prstGeom prst="rect">
            <a:avLst/>
          </a:prstGeom>
        </p:spPr>
        <p:txBody>
          <a:bodyPr anchor="t" rtlCol="false" tIns="0" lIns="0" bIns="0" rIns="0">
            <a:spAutoFit/>
          </a:bodyPr>
          <a:lstStyle/>
          <a:p>
            <a:pPr algn="l" marL="1071335" indent="-535667" lvl="1">
              <a:lnSpc>
                <a:spcPts val="9825"/>
              </a:lnSpc>
              <a:buFont typeface="Arial"/>
              <a:buChar char="•"/>
            </a:pPr>
            <a:r>
              <a:rPr lang="en-US" sz="4962" spc="114">
                <a:solidFill>
                  <a:srgbClr val="000000"/>
                </a:solidFill>
                <a:latin typeface="Fira Sans Light"/>
                <a:ea typeface="Fira Sans Light"/>
                <a:cs typeface="Fira Sans Light"/>
                <a:sym typeface="Fira Sans Light"/>
              </a:rPr>
              <a:t>Naive Bayes</a:t>
            </a:r>
          </a:p>
          <a:p>
            <a:pPr algn="l" marL="1071335" indent="-535667" lvl="1">
              <a:lnSpc>
                <a:spcPts val="9825"/>
              </a:lnSpc>
              <a:buFont typeface="Arial"/>
              <a:buChar char="•"/>
            </a:pPr>
            <a:r>
              <a:rPr lang="en-US" sz="4962" spc="114">
                <a:solidFill>
                  <a:srgbClr val="000000"/>
                </a:solidFill>
                <a:latin typeface="Fira Sans Light"/>
                <a:ea typeface="Fira Sans Light"/>
                <a:cs typeface="Fira Sans Light"/>
                <a:sym typeface="Fira Sans Light"/>
              </a:rPr>
              <a:t>Random Forest</a:t>
            </a:r>
          </a:p>
          <a:p>
            <a:pPr algn="l" marL="1071335" indent="-535667" lvl="1">
              <a:lnSpc>
                <a:spcPts val="9825"/>
              </a:lnSpc>
              <a:buFont typeface="Arial"/>
              <a:buChar char="•"/>
            </a:pPr>
            <a:r>
              <a:rPr lang="en-US" sz="4962" spc="114">
                <a:solidFill>
                  <a:srgbClr val="000000"/>
                </a:solidFill>
                <a:latin typeface="Fira Sans Light"/>
                <a:ea typeface="Fira Sans Light"/>
                <a:cs typeface="Fira Sans Light"/>
                <a:sym typeface="Fira Sans Light"/>
              </a:rPr>
              <a:t>K Nearest Neighbors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83656" y="611334"/>
            <a:ext cx="9827656" cy="1701967"/>
            <a:chOff x="0" y="0"/>
            <a:chExt cx="13103542" cy="2269289"/>
          </a:xfrm>
        </p:grpSpPr>
        <p:grpSp>
          <p:nvGrpSpPr>
            <p:cNvPr name="Group 3" id="3"/>
            <p:cNvGrpSpPr/>
            <p:nvPr/>
          </p:nvGrpSpPr>
          <p:grpSpPr>
            <a:xfrm rot="-10800000">
              <a:off x="0" y="0"/>
              <a:ext cx="13103542" cy="2269289"/>
              <a:chOff x="0" y="0"/>
              <a:chExt cx="31020081" cy="5372100"/>
            </a:xfrm>
          </p:grpSpPr>
          <p:sp>
            <p:nvSpPr>
              <p:cNvPr name="Freeform 4" id="4"/>
              <p:cNvSpPr/>
              <p:nvPr/>
            </p:nvSpPr>
            <p:spPr>
              <a:xfrm flipH="false" flipV="false" rot="0">
                <a:off x="0" y="0"/>
                <a:ext cx="31020082" cy="5372100"/>
              </a:xfrm>
              <a:custGeom>
                <a:avLst/>
                <a:gdLst/>
                <a:ahLst/>
                <a:cxnLst/>
                <a:rect r="r" b="b" t="t" l="l"/>
                <a:pathLst>
                  <a:path h="5372100" w="31020082">
                    <a:moveTo>
                      <a:pt x="29469411" y="0"/>
                    </a:moveTo>
                    <a:lnTo>
                      <a:pt x="1550670" y="0"/>
                    </a:lnTo>
                    <a:lnTo>
                      <a:pt x="0" y="2686050"/>
                    </a:lnTo>
                    <a:lnTo>
                      <a:pt x="1550670" y="5372100"/>
                    </a:lnTo>
                    <a:lnTo>
                      <a:pt x="29469411" y="5372100"/>
                    </a:lnTo>
                    <a:lnTo>
                      <a:pt x="31020082" y="2686050"/>
                    </a:lnTo>
                    <a:lnTo>
                      <a:pt x="29469411" y="0"/>
                    </a:lnTo>
                    <a:close/>
                  </a:path>
                </a:pathLst>
              </a:custGeom>
              <a:solidFill>
                <a:srgbClr val="1836B2"/>
              </a:solidFill>
            </p:spPr>
          </p:sp>
        </p:grpSp>
        <p:sp>
          <p:nvSpPr>
            <p:cNvPr name="TextBox 5" id="5"/>
            <p:cNvSpPr txBox="true"/>
            <p:nvPr/>
          </p:nvSpPr>
          <p:spPr>
            <a:xfrm rot="0">
              <a:off x="3144738" y="289036"/>
              <a:ext cx="8242488" cy="1622849"/>
            </a:xfrm>
            <a:prstGeom prst="rect">
              <a:avLst/>
            </a:prstGeom>
          </p:spPr>
          <p:txBody>
            <a:bodyPr anchor="t" rtlCol="false" tIns="0" lIns="0" bIns="0" rIns="0">
              <a:spAutoFit/>
            </a:bodyPr>
            <a:lstStyle/>
            <a:p>
              <a:pPr algn="l">
                <a:lnSpc>
                  <a:spcPts val="10219"/>
                </a:lnSpc>
                <a:spcBef>
                  <a:spcPct val="0"/>
                </a:spcBef>
              </a:pPr>
              <a:r>
                <a:rPr lang="en-US" b="true" sz="7299" spc="-145">
                  <a:solidFill>
                    <a:srgbClr val="FFFFFF"/>
                  </a:solidFill>
                  <a:latin typeface="Fira Sans Medium"/>
                  <a:ea typeface="Fira Sans Medium"/>
                  <a:cs typeface="Fira Sans Medium"/>
                  <a:sym typeface="Fira Sans Medium"/>
                </a:rPr>
                <a:t>Techniques</a:t>
              </a:r>
            </a:p>
          </p:txBody>
        </p:sp>
      </p:grpSp>
      <p:sp>
        <p:nvSpPr>
          <p:cNvPr name="TextBox 6" id="6"/>
          <p:cNvSpPr txBox="true"/>
          <p:nvPr/>
        </p:nvSpPr>
        <p:spPr>
          <a:xfrm rot="0">
            <a:off x="1189169" y="3094161"/>
            <a:ext cx="8273000" cy="4977944"/>
          </a:xfrm>
          <a:prstGeom prst="rect">
            <a:avLst/>
          </a:prstGeom>
        </p:spPr>
        <p:txBody>
          <a:bodyPr anchor="t" rtlCol="false" tIns="0" lIns="0" bIns="0" rIns="0">
            <a:spAutoFit/>
          </a:bodyPr>
          <a:lstStyle/>
          <a:p>
            <a:pPr algn="l" marL="911090" indent="-455545" lvl="1">
              <a:lnSpc>
                <a:spcPts val="6667"/>
              </a:lnSpc>
              <a:buFont typeface="Arial"/>
              <a:buChar char="•"/>
            </a:pPr>
            <a:r>
              <a:rPr lang="en-US" sz="4219" spc="21">
                <a:solidFill>
                  <a:srgbClr val="000000"/>
                </a:solidFill>
                <a:latin typeface="Fira Sans Light"/>
                <a:ea typeface="Fira Sans Light"/>
                <a:cs typeface="Fira Sans Light"/>
                <a:sym typeface="Fira Sans Light"/>
              </a:rPr>
              <a:t>Data &amp; text Cleaning</a:t>
            </a:r>
          </a:p>
          <a:p>
            <a:pPr algn="l" marL="911090" indent="-455545" lvl="1">
              <a:lnSpc>
                <a:spcPts val="6667"/>
              </a:lnSpc>
              <a:buFont typeface="Arial"/>
              <a:buChar char="•"/>
            </a:pPr>
            <a:r>
              <a:rPr lang="en-US" sz="4219" spc="21">
                <a:solidFill>
                  <a:srgbClr val="000000"/>
                </a:solidFill>
                <a:latin typeface="Fira Sans Light"/>
                <a:ea typeface="Fira Sans Light"/>
                <a:cs typeface="Fira Sans Light"/>
                <a:sym typeface="Fira Sans Light"/>
              </a:rPr>
              <a:t>Lowercasing</a:t>
            </a:r>
          </a:p>
          <a:p>
            <a:pPr algn="l" marL="911090" indent="-455545" lvl="1">
              <a:lnSpc>
                <a:spcPts val="6667"/>
              </a:lnSpc>
              <a:buFont typeface="Arial"/>
              <a:buChar char="•"/>
            </a:pPr>
            <a:r>
              <a:rPr lang="en-US" sz="4219" spc="21">
                <a:solidFill>
                  <a:srgbClr val="000000"/>
                </a:solidFill>
                <a:latin typeface="Fira Sans Light"/>
                <a:ea typeface="Fira Sans Light"/>
                <a:cs typeface="Fira Sans Light"/>
                <a:sym typeface="Fira Sans Light"/>
              </a:rPr>
              <a:t>Tokenization</a:t>
            </a:r>
          </a:p>
          <a:p>
            <a:pPr algn="l" marL="911090" indent="-455545" lvl="1">
              <a:lnSpc>
                <a:spcPts val="6667"/>
              </a:lnSpc>
              <a:buFont typeface="Arial"/>
              <a:buChar char="•"/>
            </a:pPr>
            <a:r>
              <a:rPr lang="en-US" sz="4219" spc="21">
                <a:solidFill>
                  <a:srgbClr val="000000"/>
                </a:solidFill>
                <a:latin typeface="Fira Sans Light"/>
                <a:ea typeface="Fira Sans Light"/>
                <a:cs typeface="Fira Sans Light"/>
                <a:sym typeface="Fira Sans Light"/>
              </a:rPr>
              <a:t>Stop word removal</a:t>
            </a:r>
          </a:p>
          <a:p>
            <a:pPr algn="l" marL="911090" indent="-455545" lvl="1">
              <a:lnSpc>
                <a:spcPts val="6667"/>
              </a:lnSpc>
              <a:buFont typeface="Arial"/>
              <a:buChar char="•"/>
            </a:pPr>
            <a:r>
              <a:rPr lang="en-US" sz="4219" spc="21">
                <a:solidFill>
                  <a:srgbClr val="000000"/>
                </a:solidFill>
                <a:latin typeface="Fira Sans Light"/>
                <a:ea typeface="Fira Sans Light"/>
                <a:cs typeface="Fira Sans Light"/>
                <a:sym typeface="Fira Sans Light"/>
              </a:rPr>
              <a:t>Stemming</a:t>
            </a:r>
          </a:p>
          <a:p>
            <a:pPr algn="l" marL="911090" indent="-455545" lvl="1">
              <a:lnSpc>
                <a:spcPts val="6667"/>
              </a:lnSpc>
              <a:buFont typeface="Arial"/>
              <a:buChar char="•"/>
            </a:pPr>
            <a:r>
              <a:rPr lang="en-US" sz="4219" spc="21">
                <a:solidFill>
                  <a:srgbClr val="000000"/>
                </a:solidFill>
                <a:latin typeface="Fira Sans Light"/>
                <a:ea typeface="Fira Sans Light"/>
                <a:cs typeface="Fira Sans Light"/>
                <a:sym typeface="Fira Sans Light"/>
              </a:rPr>
              <a:t>Label &amp; TF-IDF encoding</a:t>
            </a:r>
          </a:p>
        </p:txBody>
      </p:sp>
      <p:grpSp>
        <p:nvGrpSpPr>
          <p:cNvPr name="Group 7" id="7"/>
          <p:cNvGrpSpPr/>
          <p:nvPr/>
        </p:nvGrpSpPr>
        <p:grpSpPr>
          <a:xfrm rot="0">
            <a:off x="0" y="9515874"/>
            <a:ext cx="18288000" cy="1542251"/>
            <a:chOff x="0" y="0"/>
            <a:chExt cx="63702308" cy="5372100"/>
          </a:xfrm>
        </p:grpSpPr>
        <p:sp>
          <p:nvSpPr>
            <p:cNvPr name="Freeform 8" id="8"/>
            <p:cNvSpPr/>
            <p:nvPr/>
          </p:nvSpPr>
          <p:spPr>
            <a:xfrm flipH="false" flipV="false" rot="0">
              <a:off x="0" y="0"/>
              <a:ext cx="63702307" cy="5372100"/>
            </a:xfrm>
            <a:custGeom>
              <a:avLst/>
              <a:gdLst/>
              <a:ahLst/>
              <a:cxnLst/>
              <a:rect r="r" b="b" t="t" l="l"/>
              <a:pathLst>
                <a:path h="5372100" w="63702307">
                  <a:moveTo>
                    <a:pt x="62151636" y="0"/>
                  </a:moveTo>
                  <a:lnTo>
                    <a:pt x="1550670" y="0"/>
                  </a:lnTo>
                  <a:lnTo>
                    <a:pt x="0" y="2686050"/>
                  </a:lnTo>
                  <a:lnTo>
                    <a:pt x="1550670" y="5372100"/>
                  </a:lnTo>
                  <a:lnTo>
                    <a:pt x="62151636" y="5372100"/>
                  </a:lnTo>
                  <a:lnTo>
                    <a:pt x="63702307" y="2686050"/>
                  </a:lnTo>
                  <a:lnTo>
                    <a:pt x="62151636" y="0"/>
                  </a:lnTo>
                  <a:close/>
                </a:path>
              </a:pathLst>
            </a:custGeom>
            <a:solidFill>
              <a:srgbClr val="1836B2"/>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557938" y="7617161"/>
            <a:ext cx="6334729" cy="3616922"/>
          </a:xfrm>
          <a:custGeom>
            <a:avLst/>
            <a:gdLst/>
            <a:ahLst/>
            <a:cxnLst/>
            <a:rect r="r" b="b" t="t" l="l"/>
            <a:pathLst>
              <a:path h="3616922" w="6334729">
                <a:moveTo>
                  <a:pt x="6334729" y="0"/>
                </a:moveTo>
                <a:lnTo>
                  <a:pt x="0" y="0"/>
                </a:lnTo>
                <a:lnTo>
                  <a:pt x="0" y="3616923"/>
                </a:lnTo>
                <a:lnTo>
                  <a:pt x="6334729" y="3616923"/>
                </a:lnTo>
                <a:lnTo>
                  <a:pt x="6334729"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pSp>
        <p:nvGrpSpPr>
          <p:cNvPr name="Group 3" id="3"/>
          <p:cNvGrpSpPr/>
          <p:nvPr/>
        </p:nvGrpSpPr>
        <p:grpSpPr>
          <a:xfrm rot="0">
            <a:off x="6080726" y="1028700"/>
            <a:ext cx="12919236" cy="1701967"/>
            <a:chOff x="0" y="0"/>
            <a:chExt cx="17225648" cy="2269289"/>
          </a:xfrm>
        </p:grpSpPr>
        <p:grpSp>
          <p:nvGrpSpPr>
            <p:cNvPr name="Group 4" id="4"/>
            <p:cNvGrpSpPr/>
            <p:nvPr/>
          </p:nvGrpSpPr>
          <p:grpSpPr>
            <a:xfrm rot="-10800000">
              <a:off x="0" y="0"/>
              <a:ext cx="17225648" cy="2269289"/>
              <a:chOff x="0" y="0"/>
              <a:chExt cx="40778362" cy="5372100"/>
            </a:xfrm>
          </p:grpSpPr>
          <p:sp>
            <p:nvSpPr>
              <p:cNvPr name="Freeform 5" id="5"/>
              <p:cNvSpPr/>
              <p:nvPr/>
            </p:nvSpPr>
            <p:spPr>
              <a:xfrm flipH="false" flipV="false" rot="0">
                <a:off x="0" y="0"/>
                <a:ext cx="40778361" cy="5372100"/>
              </a:xfrm>
              <a:custGeom>
                <a:avLst/>
                <a:gdLst/>
                <a:ahLst/>
                <a:cxnLst/>
                <a:rect r="r" b="b" t="t" l="l"/>
                <a:pathLst>
                  <a:path h="5372100" w="40778361">
                    <a:moveTo>
                      <a:pt x="39227692" y="0"/>
                    </a:moveTo>
                    <a:lnTo>
                      <a:pt x="1550670" y="0"/>
                    </a:lnTo>
                    <a:lnTo>
                      <a:pt x="0" y="2686050"/>
                    </a:lnTo>
                    <a:lnTo>
                      <a:pt x="1550670" y="5372100"/>
                    </a:lnTo>
                    <a:lnTo>
                      <a:pt x="39227692" y="5372100"/>
                    </a:lnTo>
                    <a:lnTo>
                      <a:pt x="40778361" y="2686050"/>
                    </a:lnTo>
                    <a:lnTo>
                      <a:pt x="39227692" y="0"/>
                    </a:lnTo>
                    <a:close/>
                  </a:path>
                </a:pathLst>
              </a:custGeom>
              <a:solidFill>
                <a:srgbClr val="A066CB"/>
              </a:solidFill>
            </p:spPr>
          </p:sp>
        </p:grpSp>
        <p:sp>
          <p:nvSpPr>
            <p:cNvPr name="TextBox 6" id="6"/>
            <p:cNvSpPr txBox="true"/>
            <p:nvPr/>
          </p:nvSpPr>
          <p:spPr>
            <a:xfrm rot="0">
              <a:off x="1591974" y="294328"/>
              <a:ext cx="13312791" cy="1547283"/>
            </a:xfrm>
            <a:prstGeom prst="rect">
              <a:avLst/>
            </a:prstGeom>
          </p:spPr>
          <p:txBody>
            <a:bodyPr anchor="t" rtlCol="false" tIns="0" lIns="0" bIns="0" rIns="0">
              <a:spAutoFit/>
            </a:bodyPr>
            <a:lstStyle/>
            <a:p>
              <a:pPr algn="l">
                <a:lnSpc>
                  <a:spcPts val="9799"/>
                </a:lnSpc>
                <a:spcBef>
                  <a:spcPct val="0"/>
                </a:spcBef>
              </a:pPr>
              <a:r>
                <a:rPr lang="en-US" b="true" sz="6999" spc="-139">
                  <a:solidFill>
                    <a:srgbClr val="FFFFFF"/>
                  </a:solidFill>
                  <a:latin typeface="Fira Sans Medium"/>
                  <a:ea typeface="Fira Sans Medium"/>
                  <a:cs typeface="Fira Sans Medium"/>
                  <a:sym typeface="Fira Sans Medium"/>
                </a:rPr>
                <a:t>Work Distribution</a:t>
              </a:r>
            </a:p>
          </p:txBody>
        </p:sp>
      </p:grpSp>
      <p:sp>
        <p:nvSpPr>
          <p:cNvPr name="TextBox 7" id="7"/>
          <p:cNvSpPr txBox="true"/>
          <p:nvPr/>
        </p:nvSpPr>
        <p:spPr>
          <a:xfrm rot="0">
            <a:off x="2395330" y="4424329"/>
            <a:ext cx="13497339" cy="1127696"/>
          </a:xfrm>
          <a:prstGeom prst="rect">
            <a:avLst/>
          </a:prstGeom>
        </p:spPr>
        <p:txBody>
          <a:bodyPr anchor="t" rtlCol="false" tIns="0" lIns="0" bIns="0" rIns="0">
            <a:spAutoFit/>
          </a:bodyPr>
          <a:lstStyle/>
          <a:p>
            <a:pPr algn="l">
              <a:lnSpc>
                <a:spcPts val="9825"/>
              </a:lnSpc>
              <a:spcBef>
                <a:spcPct val="0"/>
              </a:spcBef>
            </a:pPr>
            <a:r>
              <a:rPr lang="en-US" sz="4962" spc="114" strike="noStrike" u="none">
                <a:solidFill>
                  <a:srgbClr val="000000"/>
                </a:solidFill>
                <a:latin typeface="Fira Sans Light"/>
                <a:ea typeface="Fira Sans Light"/>
                <a:cs typeface="Fira Sans Light"/>
                <a:sym typeface="Fira Sans Light"/>
              </a:rPr>
              <a:t>Solo project by Anousha Singh (E23CSEU0321)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836B2"/>
        </a:solidFill>
      </p:bgPr>
    </p:bg>
    <p:spTree>
      <p:nvGrpSpPr>
        <p:cNvPr id="1" name=""/>
        <p:cNvGrpSpPr/>
        <p:nvPr/>
      </p:nvGrpSpPr>
      <p:grpSpPr>
        <a:xfrm>
          <a:off x="0" y="0"/>
          <a:ext cx="0" cy="0"/>
          <a:chOff x="0" y="0"/>
          <a:chExt cx="0" cy="0"/>
        </a:xfrm>
      </p:grpSpPr>
      <p:grpSp>
        <p:nvGrpSpPr>
          <p:cNvPr name="Group 2" id="2"/>
          <p:cNvGrpSpPr/>
          <p:nvPr/>
        </p:nvGrpSpPr>
        <p:grpSpPr>
          <a:xfrm rot="0">
            <a:off x="11340870" y="855488"/>
            <a:ext cx="9737102" cy="9547574"/>
            <a:chOff x="0" y="0"/>
            <a:chExt cx="12982803" cy="12730098"/>
          </a:xfrm>
        </p:grpSpPr>
        <p:sp>
          <p:nvSpPr>
            <p:cNvPr name="Freeform 3" id="3"/>
            <p:cNvSpPr/>
            <p:nvPr/>
          </p:nvSpPr>
          <p:spPr>
            <a:xfrm flipH="false" flipV="false" rot="0">
              <a:off x="0" y="6357796"/>
              <a:ext cx="11160540" cy="6372302"/>
            </a:xfrm>
            <a:custGeom>
              <a:avLst/>
              <a:gdLst/>
              <a:ahLst/>
              <a:cxnLst/>
              <a:rect r="r" b="b" t="t" l="l"/>
              <a:pathLst>
                <a:path h="6372302" w="11160540">
                  <a:moveTo>
                    <a:pt x="0" y="0"/>
                  </a:moveTo>
                  <a:lnTo>
                    <a:pt x="11160540" y="0"/>
                  </a:lnTo>
                  <a:lnTo>
                    <a:pt x="11160540" y="6372302"/>
                  </a:lnTo>
                  <a:lnTo>
                    <a:pt x="0" y="6372302"/>
                  </a:lnTo>
                  <a:lnTo>
                    <a:pt x="0"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Freeform 4" id="4"/>
            <p:cNvSpPr/>
            <p:nvPr/>
          </p:nvSpPr>
          <p:spPr>
            <a:xfrm flipH="false" flipV="false" rot="0">
              <a:off x="1822263" y="0"/>
              <a:ext cx="11160540" cy="6372302"/>
            </a:xfrm>
            <a:custGeom>
              <a:avLst/>
              <a:gdLst/>
              <a:ahLst/>
              <a:cxnLst/>
              <a:rect r="r" b="b" t="t" l="l"/>
              <a:pathLst>
                <a:path h="6372302" w="11160540">
                  <a:moveTo>
                    <a:pt x="0" y="0"/>
                  </a:moveTo>
                  <a:lnTo>
                    <a:pt x="11160540" y="0"/>
                  </a:lnTo>
                  <a:lnTo>
                    <a:pt x="11160540" y="6372302"/>
                  </a:lnTo>
                  <a:lnTo>
                    <a:pt x="0" y="6372302"/>
                  </a:lnTo>
                  <a:lnTo>
                    <a:pt x="0"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pSp>
      <p:sp>
        <p:nvSpPr>
          <p:cNvPr name="TextBox 5" id="5"/>
          <p:cNvSpPr txBox="true"/>
          <p:nvPr/>
        </p:nvSpPr>
        <p:spPr>
          <a:xfrm rot="0">
            <a:off x="1028700" y="4479925"/>
            <a:ext cx="9052309" cy="1422400"/>
          </a:xfrm>
          <a:prstGeom prst="rect">
            <a:avLst/>
          </a:prstGeom>
        </p:spPr>
        <p:txBody>
          <a:bodyPr anchor="t" rtlCol="false" tIns="0" lIns="0" bIns="0" rIns="0">
            <a:spAutoFit/>
          </a:bodyPr>
          <a:lstStyle/>
          <a:p>
            <a:pPr algn="l">
              <a:lnSpc>
                <a:spcPts val="10999"/>
              </a:lnSpc>
            </a:pPr>
            <a:r>
              <a:rPr lang="en-US" sz="9999" b="true">
                <a:solidFill>
                  <a:srgbClr val="FFFFFF"/>
                </a:solidFill>
                <a:latin typeface="Fira Sans Semi-Bold"/>
                <a:ea typeface="Fira Sans Semi-Bold"/>
                <a:cs typeface="Fira Sans Semi-Bold"/>
                <a:sym typeface="Fira Sans Semi-Bold"/>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DAGV5bAAANA</dc:identifier>
  <dcterms:modified xsi:type="dcterms:W3CDTF">2011-08-01T06:04:30Z</dcterms:modified>
  <cp:revision>1</cp:revision>
  <dc:title>SMS Spam Classifier</dc:title>
</cp:coreProperties>
</file>