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Century Gothic" panose="020B050202020202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53AE77-23C9-4E14-A826-0487C68D3646}">
  <a:tblStyle styleId="{1553AE77-23C9-4E14-A826-0487C68D36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B8FF31-2060-4F2B-A625-3267A5EC1E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779fa9acb_6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779fa9acb_6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12779fa9acb_6_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779fa9acb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779fa9acb_2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12779fa9acb_2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75f53a56e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75f53a56e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275f53a56e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27519b38c6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27519b38c6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127519b38c6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75f53a56e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75f53a56e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1275f53a56e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75f53a56e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75f53a56e_0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1275f53a56e_0_6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779fa9acb_6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779fa9acb_6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12779fa9acb_6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779fa9acb_6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779fa9acb_6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12779fa9acb_6_6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2780afad52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2780afad52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12780afad52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780afad52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780afad52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12780afad52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7519b38c6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7519b38c6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27519b38c6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2779fa9acb_6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2779fa9acb_6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2779fa9acb_6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780afad52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2780afad52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12780afad52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779fa9acb_6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779fa9acb_6_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12779fa9acb_6_7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779fa9acb_7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779fa9acb_7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2779fa9acb_7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779fa9acb_7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779fa9acb_7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12779fa9acb_7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779fa9acb_7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779fa9acb_7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12779fa9acb_7_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779fa9acb_7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779fa9acb_7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2779fa9acb_7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779fa9acb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779fa9acb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2779fa9acb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779fa9acb_6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779fa9acb_6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12779fa9acb_6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779fa9acb_6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779fa9acb_6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2779fa9acb_6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1777-2A76-8A8F-62F2-75BD899F111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0E44356-450E-7DB0-FCB1-A7EB6FD0200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5CFF771-6BA0-4CB6-486C-A59C1A4414BF}"/>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5" name="Footer Placeholder 4">
            <a:extLst>
              <a:ext uri="{FF2B5EF4-FFF2-40B4-BE49-F238E27FC236}">
                <a16:creationId xmlns:a16="http://schemas.microsoft.com/office/drawing/2014/main" id="{3BA5B1DD-53B5-A198-CCD5-D582454D9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6AF7D-AF9A-E8C3-5C30-31320305454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6193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816-54A7-211A-095F-1884814EBF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7AFD8F-DE48-DFD8-496F-5218B85628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A93CE-AB24-70DE-7461-14104E414553}"/>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5" name="Footer Placeholder 4">
            <a:extLst>
              <a:ext uri="{FF2B5EF4-FFF2-40B4-BE49-F238E27FC236}">
                <a16:creationId xmlns:a16="http://schemas.microsoft.com/office/drawing/2014/main" id="{F552D202-D250-05F5-A288-5438AFD59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7597C-349E-8E3B-7BAB-162DD64E7E2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09925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46BC7-0460-E822-EC48-32C7FCCA4E0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9D74C7-D1E4-6868-AFF9-DD8C92730F3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37464-6503-4B24-6D00-60125F0AE895}"/>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5" name="Footer Placeholder 4">
            <a:extLst>
              <a:ext uri="{FF2B5EF4-FFF2-40B4-BE49-F238E27FC236}">
                <a16:creationId xmlns:a16="http://schemas.microsoft.com/office/drawing/2014/main" id="{5B201572-A0DF-A75D-92D6-6D8FDD7AE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41403-A2CB-DA59-02F2-5D4C9B96AB85}"/>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11879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10"/>
        <p:cNvGrpSpPr/>
        <p:nvPr/>
      </p:nvGrpSpPr>
      <p:grpSpPr>
        <a:xfrm>
          <a:off x="0" y="0"/>
          <a:ext cx="0" cy="0"/>
          <a:chOff x="0" y="0"/>
          <a:chExt cx="0" cy="0"/>
        </a:xfrm>
      </p:grpSpPr>
      <p:sp>
        <p:nvSpPr>
          <p:cNvPr id="12" name="Google Shape;12;p2"/>
          <p:cNvSpPr txBox="1">
            <a:spLocks noGrp="1"/>
          </p:cNvSpPr>
          <p:nvPr>
            <p:ph type="body" idx="1"/>
          </p:nvPr>
        </p:nvSpPr>
        <p:spPr>
          <a:xfrm>
            <a:off x="123826" y="3534870"/>
            <a:ext cx="38280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body" idx="2"/>
          </p:nvPr>
        </p:nvSpPr>
        <p:spPr>
          <a:xfrm>
            <a:off x="123825" y="1725705"/>
            <a:ext cx="50010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body" idx="3"/>
          </p:nvPr>
        </p:nvSpPr>
        <p:spPr>
          <a:xfrm>
            <a:off x="115889" y="4898571"/>
            <a:ext cx="38451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40372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124"/>
        <p:cNvGrpSpPr/>
        <p:nvPr/>
      </p:nvGrpSpPr>
      <p:grpSpPr>
        <a:xfrm>
          <a:off x="0" y="0"/>
          <a:ext cx="0" cy="0"/>
          <a:chOff x="0" y="0"/>
          <a:chExt cx="0" cy="0"/>
        </a:xfrm>
      </p:grpSpPr>
      <p:sp>
        <p:nvSpPr>
          <p:cNvPr id="125" name="Google Shape;125;p11"/>
          <p:cNvSpPr txBox="1">
            <a:spLocks noGrp="1"/>
          </p:cNvSpPr>
          <p:nvPr>
            <p:ph type="body" idx="1"/>
          </p:nvPr>
        </p:nvSpPr>
        <p:spPr>
          <a:xfrm>
            <a:off x="227013" y="1709351"/>
            <a:ext cx="8691600" cy="43845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Google Shape;126;p11"/>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7" name="Google Shape;127;p11"/>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28" name="Google Shape;128;p11"/>
          <p:cNvSpPr txBox="1">
            <a:spLocks noGrp="1"/>
          </p:cNvSpPr>
          <p:nvPr>
            <p:ph type="body" idx="2"/>
          </p:nvPr>
        </p:nvSpPr>
        <p:spPr>
          <a:xfrm>
            <a:off x="227013" y="1006103"/>
            <a:ext cx="8691600" cy="4080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814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402E-6E62-67CB-26B8-B92625468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A8398F-3D81-65D0-0F37-EF50B44A4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3F764-484B-A1A9-8C3E-BF104707210A}"/>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5" name="Footer Placeholder 4">
            <a:extLst>
              <a:ext uri="{FF2B5EF4-FFF2-40B4-BE49-F238E27FC236}">
                <a16:creationId xmlns:a16="http://schemas.microsoft.com/office/drawing/2014/main" id="{C16E3304-531F-C0E3-37F0-EF98A145F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11B51-BD13-B722-A7B0-47AF687A6C55}"/>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31818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346F-D54A-6863-4342-95D693F26CD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3282EE7-DC3F-81EA-3734-9A647BFD915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66F86-70E9-5B30-621C-70D2E7D4A224}"/>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5" name="Footer Placeholder 4">
            <a:extLst>
              <a:ext uri="{FF2B5EF4-FFF2-40B4-BE49-F238E27FC236}">
                <a16:creationId xmlns:a16="http://schemas.microsoft.com/office/drawing/2014/main" id="{5F431AC0-8601-63CE-11A3-B9CDDD44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F3AE3-AABC-95E9-F795-57F6DDDECBB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0624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6B33-C2CF-3857-9336-1F93228AE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47ED6-61E1-A283-CC35-8B85E382B74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647C12-D51D-39B3-B2D6-14BBDA56CFC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CDB091-F822-4DE5-3086-1927FC986303}"/>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6" name="Footer Placeholder 5">
            <a:extLst>
              <a:ext uri="{FF2B5EF4-FFF2-40B4-BE49-F238E27FC236}">
                <a16:creationId xmlns:a16="http://schemas.microsoft.com/office/drawing/2014/main" id="{88F06B21-819D-035A-C84B-90280EA99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5D5E7-7C23-C1B2-CEA4-D1E947501AA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51715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8843-9A26-2EE7-8973-959A28EB4EB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77367A-0791-D33A-34BE-08E31039C7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09B4B74-68D9-2487-1D7E-B9087AA1DCB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90A86A-A164-6B03-124F-16232018232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895C7-9C4F-060E-2E27-88E92E65FF2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C251F-E4CB-5B20-BA98-62ABAFB3EF7D}"/>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8" name="Footer Placeholder 7">
            <a:extLst>
              <a:ext uri="{FF2B5EF4-FFF2-40B4-BE49-F238E27FC236}">
                <a16:creationId xmlns:a16="http://schemas.microsoft.com/office/drawing/2014/main" id="{E2148A11-211A-3C57-6DB4-42F76F56AE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53C7C-0C94-061E-2DD0-6CCA544EAFF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707910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C178-952C-DA84-AF53-A8A08F9C4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2B12DE-0FAF-6371-EB8E-8741C2F1B552}"/>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4" name="Footer Placeholder 3">
            <a:extLst>
              <a:ext uri="{FF2B5EF4-FFF2-40B4-BE49-F238E27FC236}">
                <a16:creationId xmlns:a16="http://schemas.microsoft.com/office/drawing/2014/main" id="{E8813804-3EC4-BEA1-55CB-3B3D33FB7E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FB5815-10B9-C894-91DB-5BE8F4DDEDF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270375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34E6CE-B454-4D38-EE13-2AC25065E662}"/>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3" name="Footer Placeholder 2">
            <a:extLst>
              <a:ext uri="{FF2B5EF4-FFF2-40B4-BE49-F238E27FC236}">
                <a16:creationId xmlns:a16="http://schemas.microsoft.com/office/drawing/2014/main" id="{D968B487-67B1-C10F-A257-0015A199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0C296-04DB-7259-EDCA-70C5DD3CFA7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44289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D759-32CF-7B59-EA44-DA6EFDBC91F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343AAF7-3C9F-7C1D-79FB-4E8E88AE0A5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44FC7-020F-3FE2-21FE-EF4760CF69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D7EC180-2051-0F4F-ACF3-BDCC70887417}"/>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6" name="Footer Placeholder 5">
            <a:extLst>
              <a:ext uri="{FF2B5EF4-FFF2-40B4-BE49-F238E27FC236}">
                <a16:creationId xmlns:a16="http://schemas.microsoft.com/office/drawing/2014/main" id="{5BD1F053-3423-36DB-3F90-7F78B53F5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4BD8A-E150-D7FC-1B50-B21EAD55D1A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84187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8811-2015-4ED2-BC83-E92CE092A2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7D2DD96-CCC7-9405-2B21-DD085797884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7909A63-D779-BD9F-DAFD-ACE97D4F8E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1CAB87A-3A58-7D1B-46BE-D7C4AE53124F}"/>
              </a:ext>
            </a:extLst>
          </p:cNvPr>
          <p:cNvSpPr>
            <a:spLocks noGrp="1"/>
          </p:cNvSpPr>
          <p:nvPr>
            <p:ph type="dt" sz="half" idx="10"/>
          </p:nvPr>
        </p:nvSpPr>
        <p:spPr/>
        <p:txBody>
          <a:bodyPr/>
          <a:lstStyle/>
          <a:p>
            <a:fld id="{009FA137-C6D8-4000-9E65-CC55A4B76E3C}" type="datetimeFigureOut">
              <a:rPr lang="en-US" smtClean="0"/>
              <a:t>5/12/2022</a:t>
            </a:fld>
            <a:endParaRPr lang="en-US"/>
          </a:p>
        </p:txBody>
      </p:sp>
      <p:sp>
        <p:nvSpPr>
          <p:cNvPr id="6" name="Footer Placeholder 5">
            <a:extLst>
              <a:ext uri="{FF2B5EF4-FFF2-40B4-BE49-F238E27FC236}">
                <a16:creationId xmlns:a16="http://schemas.microsoft.com/office/drawing/2014/main" id="{6A890715-D66A-1E05-440E-79371274A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21E69-5A98-9E15-5336-AB634C9D97B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32232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02DD4-6A54-E927-D935-72193D65E3E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C28E2-9C79-36DA-93F1-D6E666B1BE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9BFB3-340A-CC4E-42CB-C8BFB344B3A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09FA137-C6D8-4000-9E65-CC55A4B76E3C}" type="datetimeFigureOut">
              <a:rPr lang="en-US" smtClean="0"/>
              <a:t>5/12/2022</a:t>
            </a:fld>
            <a:endParaRPr lang="en-US"/>
          </a:p>
        </p:txBody>
      </p:sp>
      <p:sp>
        <p:nvSpPr>
          <p:cNvPr id="5" name="Footer Placeholder 4">
            <a:extLst>
              <a:ext uri="{FF2B5EF4-FFF2-40B4-BE49-F238E27FC236}">
                <a16:creationId xmlns:a16="http://schemas.microsoft.com/office/drawing/2014/main" id="{85AADEB0-5F60-8378-512A-27072F5F58C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7CE131-9C9B-E558-6D7F-35F6F9D1A91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67BFF2-A2DF-4670-BBCF-402345820A28}" type="slidenum">
              <a:rPr lang="en-US" smtClean="0"/>
              <a:t>‹#›</a:t>
            </a:fld>
            <a:endParaRPr lang="en-US"/>
          </a:p>
        </p:txBody>
      </p:sp>
    </p:spTree>
    <p:extLst>
      <p:ext uri="{BB962C8B-B14F-4D97-AF65-F5344CB8AC3E}">
        <p14:creationId xmlns:p14="http://schemas.microsoft.com/office/powerpoint/2010/main" val="234557555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perlego.com/book/1000381/the-data-warehouse-toolkit-the-definitive-guide-to-dimensional-modeling-pdf?utm_source=google&amp;utm_medium=cpc&amp;campaignid=16808340130&amp;adgroupid=135057994213&amp;gclid=CjwKCAjwgr6TBhAGEiwA3aVuIYO_qWLdYAcNEy-TIT2y_U7p3r4DijOvQEm5J1P39ztgGvfadYKFNRoCbnMQAvD_BwE"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1175876" y="2217313"/>
            <a:ext cx="6219300" cy="1648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000"/>
              <a:buNone/>
            </a:pPr>
            <a:r>
              <a:rPr lang="en-US" sz="3000" b="1" i="0" dirty="0"/>
              <a:t>Developing Data Warehousing &amp; Business Intelligence System</a:t>
            </a:r>
            <a:endParaRPr sz="3000" b="1" i="0" dirty="0"/>
          </a:p>
          <a:p>
            <a:pPr marL="0" lvl="0" indent="0" algn="l" rtl="0">
              <a:lnSpc>
                <a:spcPct val="100000"/>
              </a:lnSpc>
              <a:spcBef>
                <a:spcPts val="0"/>
              </a:spcBef>
              <a:spcAft>
                <a:spcPts val="0"/>
              </a:spcAft>
              <a:buClr>
                <a:schemeClr val="dk1"/>
              </a:buClr>
              <a:buSzPts val="3000"/>
              <a:buNone/>
            </a:pPr>
            <a:endParaRPr lang="en-US" dirty="0"/>
          </a:p>
          <a:p>
            <a:pPr marL="0" lvl="0" indent="0" algn="l" rtl="0">
              <a:lnSpc>
                <a:spcPct val="100000"/>
              </a:lnSpc>
              <a:spcBef>
                <a:spcPts val="0"/>
              </a:spcBef>
              <a:spcAft>
                <a:spcPts val="0"/>
              </a:spcAft>
              <a:buClr>
                <a:schemeClr val="dk1"/>
              </a:buClr>
              <a:buSzPts val="3000"/>
              <a:buNone/>
            </a:pPr>
            <a:endParaRPr dirty="0"/>
          </a:p>
          <a:p>
            <a:pPr marL="0" lvl="0" indent="0" algn="ctr" rtl="0">
              <a:lnSpc>
                <a:spcPct val="100000"/>
              </a:lnSpc>
              <a:spcBef>
                <a:spcPts val="0"/>
              </a:spcBef>
              <a:spcAft>
                <a:spcPts val="0"/>
              </a:spcAft>
              <a:buClr>
                <a:schemeClr val="dk1"/>
              </a:buClr>
              <a:buSzPts val="3000"/>
              <a:buNone/>
            </a:pPr>
            <a:r>
              <a:rPr lang="en-US" sz="2600" dirty="0">
                <a:solidFill>
                  <a:srgbClr val="990000"/>
                </a:solidFill>
              </a:rPr>
              <a:t>Company: Retail company</a:t>
            </a:r>
            <a:endParaRPr sz="2600" dirty="0">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body" idx="1"/>
          </p:nvPr>
        </p:nvSpPr>
        <p:spPr>
          <a:xfrm>
            <a:off x="3671945" y="1745275"/>
            <a:ext cx="5003100" cy="438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US" i="1"/>
              <a:t>Dimensions are the foundation of the fact table, and is where the data for the fact table is collected</a:t>
            </a:r>
            <a:endParaRPr i="1"/>
          </a:p>
          <a:p>
            <a:pPr marL="0" lvl="0" indent="0" algn="l" rtl="0">
              <a:spcBef>
                <a:spcPts val="1200"/>
              </a:spcBef>
              <a:spcAft>
                <a:spcPts val="0"/>
              </a:spcAft>
              <a:buNone/>
            </a:pPr>
            <a:endParaRPr i="1"/>
          </a:p>
          <a:p>
            <a:pPr marL="0" lvl="0" indent="0" algn="l" rtl="0">
              <a:spcBef>
                <a:spcPts val="1200"/>
              </a:spcBef>
              <a:spcAft>
                <a:spcPts val="0"/>
              </a:spcAft>
              <a:buNone/>
            </a:pPr>
            <a:endParaRPr i="1"/>
          </a:p>
          <a:p>
            <a:pPr marL="0" lvl="0" indent="0" algn="l" rtl="0">
              <a:spcBef>
                <a:spcPts val="1200"/>
              </a:spcBef>
              <a:spcAft>
                <a:spcPts val="0"/>
              </a:spcAft>
              <a:buNone/>
            </a:pPr>
            <a:endParaRPr i="1"/>
          </a:p>
          <a:p>
            <a:pPr marL="0" lvl="0" indent="0" algn="l" rtl="0">
              <a:spcBef>
                <a:spcPts val="1200"/>
              </a:spcBef>
              <a:spcAft>
                <a:spcPts val="1200"/>
              </a:spcAft>
              <a:buClr>
                <a:schemeClr val="dk1"/>
              </a:buClr>
              <a:buSzPts val="1100"/>
              <a:buFont typeface="Arial"/>
              <a:buNone/>
            </a:pPr>
            <a:r>
              <a:rPr lang="en-US" i="1"/>
              <a:t>The grain of a fact table represents the most atomic level by which the facts may be defined</a:t>
            </a:r>
            <a:endParaRPr i="1"/>
          </a:p>
        </p:txBody>
      </p:sp>
      <p:sp>
        <p:nvSpPr>
          <p:cNvPr id="244" name="Google Shape;244;p28"/>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245" name="Google Shape;245;p28"/>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Detailed Fact Table</a:t>
            </a:r>
            <a:endParaRPr/>
          </a:p>
        </p:txBody>
      </p:sp>
      <p:sp>
        <p:nvSpPr>
          <p:cNvPr id="246" name="Google Shape;246;p28"/>
          <p:cNvSpPr txBox="1">
            <a:spLocks noGrp="1"/>
          </p:cNvSpPr>
          <p:nvPr>
            <p:ph type="body" idx="2"/>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Fact table detail diagram showing dimension keys, Basic facts and derived facts</a:t>
            </a:r>
            <a:endParaRPr/>
          </a:p>
        </p:txBody>
      </p:sp>
      <p:pic>
        <p:nvPicPr>
          <p:cNvPr id="247" name="Google Shape;247;p28"/>
          <p:cNvPicPr preferRelativeResize="0"/>
          <p:nvPr/>
        </p:nvPicPr>
        <p:blipFill>
          <a:blip r:embed="rId3">
            <a:alphaModFix/>
          </a:blip>
          <a:stretch>
            <a:fillRect/>
          </a:stretch>
        </p:blipFill>
        <p:spPr>
          <a:xfrm>
            <a:off x="302975" y="2067400"/>
            <a:ext cx="3005575" cy="417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sp>
        <p:nvSpPr>
          <p:cNvPr id="254" name="Google Shape;254;p29"/>
          <p:cNvSpPr txBox="1">
            <a:spLocks noGrp="1"/>
          </p:cNvSpPr>
          <p:nvPr>
            <p:ph type="title"/>
          </p:nvPr>
        </p:nvSpPr>
        <p:spPr>
          <a:xfrm>
            <a:off x="227013" y="324578"/>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700"/>
              <a:t>Star Schema for Sales_Transaction line item fact</a:t>
            </a:r>
            <a:endParaRPr sz="2700"/>
          </a:p>
        </p:txBody>
      </p:sp>
      <p:pic>
        <p:nvPicPr>
          <p:cNvPr id="255" name="Google Shape;255;p29"/>
          <p:cNvPicPr preferRelativeResize="0"/>
          <p:nvPr/>
        </p:nvPicPr>
        <p:blipFill>
          <a:blip r:embed="rId3">
            <a:alphaModFix/>
          </a:blip>
          <a:stretch>
            <a:fillRect/>
          </a:stretch>
        </p:blipFill>
        <p:spPr>
          <a:xfrm>
            <a:off x="599000" y="1220600"/>
            <a:ext cx="7780976" cy="5154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sp>
        <p:nvSpPr>
          <p:cNvPr id="262" name="Google Shape;262;p30"/>
          <p:cNvSpPr txBox="1">
            <a:spLocks noGrp="1"/>
          </p:cNvSpPr>
          <p:nvPr>
            <p:ph type="title"/>
          </p:nvPr>
        </p:nvSpPr>
        <p:spPr>
          <a:xfrm>
            <a:off x="227025" y="418350"/>
            <a:ext cx="80379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900"/>
              <a:t>Dimension Attribute Detailed Description - ProductLine_Key</a:t>
            </a:r>
            <a:endParaRPr sz="2900"/>
          </a:p>
        </p:txBody>
      </p:sp>
      <p:graphicFrame>
        <p:nvGraphicFramePr>
          <p:cNvPr id="263" name="Google Shape;263;p30"/>
          <p:cNvGraphicFramePr/>
          <p:nvPr>
            <p:extLst>
              <p:ext uri="{D42A27DB-BD31-4B8C-83A1-F6EECF244321}">
                <p14:modId xmlns:p14="http://schemas.microsoft.com/office/powerpoint/2010/main" val="1000412012"/>
              </p:ext>
            </p:extLst>
          </p:nvPr>
        </p:nvGraphicFramePr>
        <p:xfrm>
          <a:off x="395625" y="1541590"/>
          <a:ext cx="8552000" cy="4550755"/>
        </p:xfrm>
        <a:graphic>
          <a:graphicData uri="http://schemas.openxmlformats.org/drawingml/2006/table">
            <a:tbl>
              <a:tblPr>
                <a:noFill/>
                <a:tableStyleId>{3CB8FF31-2060-4F2B-A625-3267A5EC1E2D}</a:tableStyleId>
              </a:tblPr>
              <a:tblGrid>
                <a:gridCol w="1546275">
                  <a:extLst>
                    <a:ext uri="{9D8B030D-6E8A-4147-A177-3AD203B41FA5}">
                      <a16:colId xmlns:a16="http://schemas.microsoft.com/office/drawing/2014/main" val="20000"/>
                    </a:ext>
                  </a:extLst>
                </a:gridCol>
                <a:gridCol w="2085550">
                  <a:extLst>
                    <a:ext uri="{9D8B030D-6E8A-4147-A177-3AD203B41FA5}">
                      <a16:colId xmlns:a16="http://schemas.microsoft.com/office/drawing/2014/main" val="20001"/>
                    </a:ext>
                  </a:extLst>
                </a:gridCol>
                <a:gridCol w="1218000">
                  <a:extLst>
                    <a:ext uri="{9D8B030D-6E8A-4147-A177-3AD203B41FA5}">
                      <a16:colId xmlns:a16="http://schemas.microsoft.com/office/drawing/2014/main" val="20002"/>
                    </a:ext>
                  </a:extLst>
                </a:gridCol>
                <a:gridCol w="1710425">
                  <a:extLst>
                    <a:ext uri="{9D8B030D-6E8A-4147-A177-3AD203B41FA5}">
                      <a16:colId xmlns:a16="http://schemas.microsoft.com/office/drawing/2014/main" val="20003"/>
                    </a:ext>
                  </a:extLst>
                </a:gridCol>
                <a:gridCol w="1991750">
                  <a:extLst>
                    <a:ext uri="{9D8B030D-6E8A-4147-A177-3AD203B41FA5}">
                      <a16:colId xmlns:a16="http://schemas.microsoft.com/office/drawing/2014/main" val="20004"/>
                    </a:ext>
                  </a:extLst>
                </a:gridCol>
              </a:tblGrid>
              <a:tr h="602550">
                <a:tc>
                  <a:txBody>
                    <a:bodyPr/>
                    <a:lstStyle/>
                    <a:p>
                      <a:pPr marL="0" lvl="0" indent="0" algn="ctr" rtl="0">
                        <a:spcBef>
                          <a:spcPts val="0"/>
                        </a:spcBef>
                        <a:spcAft>
                          <a:spcPts val="0"/>
                        </a:spcAft>
                        <a:buNone/>
                      </a:pPr>
                      <a:r>
                        <a:rPr lang="en-US" b="1"/>
                        <a:t>Attribute Name</a:t>
                      </a:r>
                      <a:endParaRPr b="1"/>
                    </a:p>
                  </a:txBody>
                  <a:tcPr marL="91425" marR="91425" marT="91425" marB="91425" anchor="ctr">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b="1"/>
                        <a:t>Attribute Description</a:t>
                      </a:r>
                      <a:endParaRPr b="1"/>
                    </a:p>
                  </a:txBody>
                  <a:tcPr marL="91425" marR="91425" marT="91425" marB="91425" anchor="ctr">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b="1"/>
                        <a:t>Cardinality</a:t>
                      </a:r>
                      <a:endParaRPr b="1"/>
                    </a:p>
                  </a:txBody>
                  <a:tcPr marL="91425" marR="91425" marT="91425" marB="91425" anchor="ctr">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b="1"/>
                        <a:t>Slowly Changing Dimension Policy</a:t>
                      </a:r>
                      <a:endParaRPr b="1"/>
                    </a:p>
                  </a:txBody>
                  <a:tcPr marL="91425" marR="91425" marT="91425" marB="91425" anchor="ctr">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b="1"/>
                        <a:t>Sample Values</a:t>
                      </a:r>
                      <a:endParaRPr b="1"/>
                    </a:p>
                  </a:txBody>
                  <a:tcPr marL="91425" marR="91425" marT="91425" marB="91425" anchor="ctr">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747925">
                <a:tc>
                  <a:txBody>
                    <a:bodyPr/>
                    <a:lstStyle/>
                    <a:p>
                      <a:pPr marL="0" lvl="0" indent="0" algn="ctr" rtl="0">
                        <a:spcBef>
                          <a:spcPts val="0"/>
                        </a:spcBef>
                        <a:spcAft>
                          <a:spcPts val="0"/>
                        </a:spcAft>
                        <a:buNone/>
                      </a:pPr>
                      <a:r>
                        <a:rPr lang="en-US" b="1"/>
                        <a:t>Number of product lines</a:t>
                      </a:r>
                      <a:endParaRPr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Total number of product lines the company has</a:t>
                      </a:r>
                      <a:endParaRPr sz="1200">
                        <a:solidFill>
                          <a:srgbClr val="222222"/>
                        </a:solidFill>
                        <a:highlight>
                          <a:srgbClr val="FCFCFC"/>
                        </a:highlight>
                        <a:latin typeface="Roboto"/>
                        <a:ea typeface="Roboto"/>
                        <a:cs typeface="Roboto"/>
                        <a:sym typeface="Robo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10</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Type 4</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dirty="0"/>
                        <a:t>10</a:t>
                      </a:r>
                      <a:endParaRPr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47925">
                <a:tc>
                  <a:txBody>
                    <a:bodyPr/>
                    <a:lstStyle/>
                    <a:p>
                      <a:pPr marL="0" lvl="0" indent="0" algn="ctr" rtl="0">
                        <a:spcBef>
                          <a:spcPts val="0"/>
                        </a:spcBef>
                        <a:spcAft>
                          <a:spcPts val="0"/>
                        </a:spcAft>
                        <a:buNone/>
                      </a:pPr>
                      <a:r>
                        <a:rPr lang="en-US" b="1"/>
                        <a:t>Product mix</a:t>
                      </a:r>
                      <a:endParaRPr b="1"/>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t>Total number of product lines a company offers to its customers</a:t>
                      </a:r>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6</a:t>
                      </a:r>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dirty="0"/>
                        <a:t>Type 2</a:t>
                      </a:r>
                      <a:endParaRPr dirty="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t>Clothing - Casual shirt, 3 varieties, 5 sizes, 2 colors</a:t>
                      </a:r>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747925">
                <a:tc>
                  <a:txBody>
                    <a:bodyPr/>
                    <a:lstStyle/>
                    <a:p>
                      <a:pPr marL="0" lvl="0" indent="0" algn="ctr" rtl="0">
                        <a:spcBef>
                          <a:spcPts val="0"/>
                        </a:spcBef>
                        <a:spcAft>
                          <a:spcPts val="0"/>
                        </a:spcAft>
                        <a:buNone/>
                      </a:pPr>
                      <a:r>
                        <a:rPr lang="en-US" b="1"/>
                        <a:t>Cities</a:t>
                      </a:r>
                      <a:endParaRPr b="1"/>
                    </a:p>
                  </a:txBody>
                  <a:tcPr marL="91425" marR="91425" marT="91425" marB="91425" anchor="ctr"/>
                </a:tc>
                <a:tc>
                  <a:txBody>
                    <a:bodyPr/>
                    <a:lstStyle/>
                    <a:p>
                      <a:pPr marL="0" lvl="0" indent="0" algn="l" rtl="0">
                        <a:spcBef>
                          <a:spcPts val="0"/>
                        </a:spcBef>
                        <a:spcAft>
                          <a:spcPts val="0"/>
                        </a:spcAft>
                        <a:buNone/>
                      </a:pPr>
                      <a:r>
                        <a:rPr lang="en-US"/>
                        <a:t>Name of Cities where the product line of company is operating</a:t>
                      </a:r>
                      <a:endParaRPr/>
                    </a:p>
                  </a:txBody>
                  <a:tcPr marL="91425" marR="91425" marT="91425" marB="91425" anchor="ctr"/>
                </a:tc>
                <a:tc>
                  <a:txBody>
                    <a:bodyPr/>
                    <a:lstStyle/>
                    <a:p>
                      <a:pPr marL="0" lvl="0" indent="0" algn="ctr" rtl="0">
                        <a:spcBef>
                          <a:spcPts val="0"/>
                        </a:spcBef>
                        <a:spcAft>
                          <a:spcPts val="0"/>
                        </a:spcAft>
                        <a:buNone/>
                      </a:pPr>
                      <a:r>
                        <a:rPr lang="en-US"/>
                        <a:t>532</a:t>
                      </a:r>
                      <a:endParaRPr/>
                    </a:p>
                  </a:txBody>
                  <a:tcPr marL="91425" marR="91425" marT="91425" marB="91425" anchor="ctr"/>
                </a:tc>
                <a:tc>
                  <a:txBody>
                    <a:bodyPr/>
                    <a:lstStyle/>
                    <a:p>
                      <a:pPr marL="0" lvl="0" indent="0" algn="ctr" rtl="0">
                        <a:spcBef>
                          <a:spcPts val="0"/>
                        </a:spcBef>
                        <a:spcAft>
                          <a:spcPts val="0"/>
                        </a:spcAft>
                        <a:buNone/>
                      </a:pPr>
                      <a:r>
                        <a:rPr lang="en-US"/>
                        <a:t>Type 1</a:t>
                      </a:r>
                      <a:endParaRPr/>
                    </a:p>
                    <a:p>
                      <a:pPr marL="0" lvl="0" indent="0" algn="ctr" rtl="0">
                        <a:spcBef>
                          <a:spcPts val="0"/>
                        </a:spcBef>
                        <a:spcAft>
                          <a:spcPts val="0"/>
                        </a:spcAft>
                        <a:buNone/>
                      </a:pPr>
                      <a:r>
                        <a:rPr lang="en-US"/>
                        <a:t>(Overwritten)</a:t>
                      </a:r>
                      <a:endParaRPr/>
                    </a:p>
                  </a:txBody>
                  <a:tcPr marL="91425" marR="91425" marT="91425" marB="91425" anchor="ctr"/>
                </a:tc>
                <a:tc>
                  <a:txBody>
                    <a:bodyPr/>
                    <a:lstStyle/>
                    <a:p>
                      <a:pPr marL="0" lvl="0" indent="0" algn="l" rtl="0">
                        <a:spcBef>
                          <a:spcPts val="0"/>
                        </a:spcBef>
                        <a:spcAft>
                          <a:spcPts val="0"/>
                        </a:spcAft>
                        <a:buNone/>
                      </a:pPr>
                      <a:r>
                        <a:rPr lang="en-US"/>
                        <a:t>Seattle, </a:t>
                      </a:r>
                      <a:endParaRPr/>
                    </a:p>
                    <a:p>
                      <a:pPr marL="0" lvl="0" indent="0" algn="l" rtl="0">
                        <a:spcBef>
                          <a:spcPts val="0"/>
                        </a:spcBef>
                        <a:spcAft>
                          <a:spcPts val="0"/>
                        </a:spcAft>
                        <a:buNone/>
                      </a:pPr>
                      <a:r>
                        <a:rPr lang="en-US"/>
                        <a:t>New York City, etc.</a:t>
                      </a:r>
                      <a:endParaRPr/>
                    </a:p>
                  </a:txBody>
                  <a:tcPr marL="91425" marR="91425" marT="91425" marB="91425" anchor="ctr"/>
                </a:tc>
                <a:extLst>
                  <a:ext uri="{0D108BD9-81ED-4DB2-BD59-A6C34878D82A}">
                    <a16:rowId xmlns:a16="http://schemas.microsoft.com/office/drawing/2014/main" val="10003"/>
                  </a:ext>
                </a:extLst>
              </a:tr>
              <a:tr h="747925">
                <a:tc>
                  <a:txBody>
                    <a:bodyPr/>
                    <a:lstStyle/>
                    <a:p>
                      <a:pPr marL="0" lvl="0" indent="0" algn="ctr" rtl="0">
                        <a:spcBef>
                          <a:spcPts val="0"/>
                        </a:spcBef>
                        <a:spcAft>
                          <a:spcPts val="0"/>
                        </a:spcAft>
                        <a:buNone/>
                      </a:pPr>
                      <a:r>
                        <a:rPr lang="en-US" b="1"/>
                        <a:t>Distribution channel type</a:t>
                      </a:r>
                      <a:endParaRPr b="1"/>
                    </a:p>
                  </a:txBody>
                  <a:tcPr marL="91425" marR="91425" marT="91425" marB="91425" anchor="ctr"/>
                </a:tc>
                <a:tc>
                  <a:txBody>
                    <a:bodyPr/>
                    <a:lstStyle/>
                    <a:p>
                      <a:pPr marL="0" lvl="0" indent="0" algn="l" rtl="0">
                        <a:spcBef>
                          <a:spcPts val="0"/>
                        </a:spcBef>
                        <a:spcAft>
                          <a:spcPts val="0"/>
                        </a:spcAft>
                        <a:buNone/>
                      </a:pPr>
                      <a:r>
                        <a:rPr lang="en-US"/>
                        <a:t>Type of distribution channel</a:t>
                      </a:r>
                      <a:endParaRPr/>
                    </a:p>
                  </a:txBody>
                  <a:tcPr marL="91425" marR="91425" marT="91425" marB="91425" anchor="ctr"/>
                </a:tc>
                <a:tc>
                  <a:txBody>
                    <a:bodyPr/>
                    <a:lstStyle/>
                    <a:p>
                      <a:pPr marL="0" lvl="0" indent="0" algn="ctr" rtl="0">
                        <a:spcBef>
                          <a:spcPts val="0"/>
                        </a:spcBef>
                        <a:spcAft>
                          <a:spcPts val="0"/>
                        </a:spcAft>
                        <a:buNone/>
                      </a:pPr>
                      <a:r>
                        <a:rPr lang="en-US"/>
                        <a:t>3</a:t>
                      </a:r>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dirty="0">
                          <a:solidFill>
                            <a:schemeClr val="dk1"/>
                          </a:solidFill>
                        </a:rPr>
                        <a:t>Type 1</a:t>
                      </a:r>
                      <a:endParaRPr dirty="0"/>
                    </a:p>
                  </a:txBody>
                  <a:tcPr marL="91425" marR="91425" marT="91425" marB="91425" anchor="ctr"/>
                </a:tc>
                <a:tc>
                  <a:txBody>
                    <a:bodyPr/>
                    <a:lstStyle/>
                    <a:p>
                      <a:pPr marL="0" lvl="0" indent="0" algn="l" rtl="0">
                        <a:spcBef>
                          <a:spcPts val="0"/>
                        </a:spcBef>
                        <a:spcAft>
                          <a:spcPts val="0"/>
                        </a:spcAft>
                        <a:buNone/>
                      </a:pPr>
                      <a:r>
                        <a:rPr lang="en-US" dirty="0"/>
                        <a:t>Direct,</a:t>
                      </a:r>
                      <a:endParaRPr dirty="0"/>
                    </a:p>
                    <a:p>
                      <a:pPr marL="0" lvl="0" indent="0" algn="l" rtl="0">
                        <a:spcBef>
                          <a:spcPts val="0"/>
                        </a:spcBef>
                        <a:spcAft>
                          <a:spcPts val="0"/>
                        </a:spcAft>
                        <a:buNone/>
                      </a:pPr>
                      <a:r>
                        <a:rPr lang="en-US" dirty="0"/>
                        <a:t>Indirect,</a:t>
                      </a:r>
                      <a:endParaRPr dirty="0"/>
                    </a:p>
                    <a:p>
                      <a:pPr marL="0" lvl="0" indent="0" algn="l" rtl="0">
                        <a:spcBef>
                          <a:spcPts val="0"/>
                        </a:spcBef>
                        <a:spcAft>
                          <a:spcPts val="0"/>
                        </a:spcAft>
                        <a:buNone/>
                      </a:pPr>
                      <a:r>
                        <a:rPr lang="en-US" dirty="0"/>
                        <a:t>Hybrid</a:t>
                      </a:r>
                      <a:endParaRPr dirty="0"/>
                    </a:p>
                  </a:txBody>
                  <a:tcPr marL="91425" marR="91425" marT="91425" marB="91425" anchor="ctr"/>
                </a:tc>
                <a:extLst>
                  <a:ext uri="{0D108BD9-81ED-4DB2-BD59-A6C34878D82A}">
                    <a16:rowId xmlns:a16="http://schemas.microsoft.com/office/drawing/2014/main" val="10004"/>
                  </a:ext>
                </a:extLst>
              </a:tr>
              <a:tr h="747925">
                <a:tc>
                  <a:txBody>
                    <a:bodyPr/>
                    <a:lstStyle/>
                    <a:p>
                      <a:pPr marL="0" lvl="0" indent="0" algn="ctr" rtl="0">
                        <a:spcBef>
                          <a:spcPts val="0"/>
                        </a:spcBef>
                        <a:spcAft>
                          <a:spcPts val="0"/>
                        </a:spcAft>
                        <a:buNone/>
                      </a:pPr>
                      <a:r>
                        <a:rPr lang="en-US" b="1"/>
                        <a:t>Distribution Channel intermediaries</a:t>
                      </a:r>
                      <a:endParaRPr b="1"/>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Intermediaries who take products to customers</a:t>
                      </a:r>
                      <a:endParaRPr/>
                    </a:p>
                  </a:txBody>
                  <a:tcPr marL="91425" marR="91425" marT="91425" marB="91425" anchor="ctr"/>
                </a:tc>
                <a:tc>
                  <a:txBody>
                    <a:bodyPr/>
                    <a:lstStyle/>
                    <a:p>
                      <a:pPr marL="0" lvl="0" indent="0" algn="ctr" rtl="0">
                        <a:spcBef>
                          <a:spcPts val="0"/>
                        </a:spcBef>
                        <a:spcAft>
                          <a:spcPts val="0"/>
                        </a:spcAft>
                        <a:buNone/>
                      </a:pPr>
                      <a:r>
                        <a:rPr lang="en-US"/>
                        <a:t>9</a:t>
                      </a:r>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dirty="0">
                          <a:solidFill>
                            <a:schemeClr val="dk1"/>
                          </a:solidFill>
                        </a:rPr>
                        <a:t>Type 1</a:t>
                      </a:r>
                      <a:endParaRPr dirty="0"/>
                    </a:p>
                  </a:txBody>
                  <a:tcPr marL="91425" marR="91425" marT="91425" marB="91425" anchor="ctr"/>
                </a:tc>
                <a:tc>
                  <a:txBody>
                    <a:bodyPr/>
                    <a:lstStyle/>
                    <a:p>
                      <a:pPr marL="0" lvl="0" indent="0" algn="l" rtl="0">
                        <a:spcBef>
                          <a:spcPts val="0"/>
                        </a:spcBef>
                        <a:spcAft>
                          <a:spcPts val="0"/>
                        </a:spcAft>
                        <a:buNone/>
                      </a:pPr>
                      <a:r>
                        <a:rPr lang="en-US" dirty="0"/>
                        <a:t>Retailers, </a:t>
                      </a:r>
                      <a:endParaRPr dirty="0"/>
                    </a:p>
                    <a:p>
                      <a:pPr marL="0" lvl="0" indent="0" algn="l" rtl="0">
                        <a:spcBef>
                          <a:spcPts val="0"/>
                        </a:spcBef>
                        <a:spcAft>
                          <a:spcPts val="0"/>
                        </a:spcAft>
                        <a:buNone/>
                      </a:pPr>
                      <a:r>
                        <a:rPr lang="en-US" dirty="0"/>
                        <a:t>wholesalers, etc.</a:t>
                      </a:r>
                      <a:endParaRPr dirty="0"/>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xfrm>
            <a:off x="226200" y="1096350"/>
            <a:ext cx="8691600" cy="5364600"/>
          </a:xfrm>
          <a:prstGeom prst="rect">
            <a:avLst/>
          </a:prstGeom>
        </p:spPr>
        <p:txBody>
          <a:bodyPr spcFirstLastPara="1" wrap="square" lIns="91425" tIns="45700" rIns="91425" bIns="45700" anchor="t" anchorCtr="0">
            <a:noAutofit/>
          </a:bodyPr>
          <a:lstStyle/>
          <a:p>
            <a:pPr marL="457200" lvl="0" indent="-330200" algn="l" rtl="0">
              <a:spcBef>
                <a:spcPts val="0"/>
              </a:spcBef>
              <a:spcAft>
                <a:spcPts val="0"/>
              </a:spcAft>
              <a:buSzPts val="1600"/>
              <a:buChar char="●"/>
            </a:pPr>
            <a:r>
              <a:rPr lang="en-US" sz="1700" b="1"/>
              <a:t>Formatting</a:t>
            </a:r>
            <a:r>
              <a:rPr lang="en-US"/>
              <a:t>:</a:t>
            </a:r>
            <a:endParaRPr/>
          </a:p>
          <a:p>
            <a:pPr marL="457200" lvl="0" indent="0" algn="l" rtl="0">
              <a:spcBef>
                <a:spcPts val="0"/>
              </a:spcBef>
              <a:spcAft>
                <a:spcPts val="0"/>
              </a:spcAft>
              <a:buNone/>
            </a:pPr>
            <a:r>
              <a:rPr lang="en-US"/>
              <a:t>Data types should be altered and standardized depending on their values</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336550" algn="l" rtl="0">
              <a:spcBef>
                <a:spcPts val="0"/>
              </a:spcBef>
              <a:spcAft>
                <a:spcPts val="0"/>
              </a:spcAft>
              <a:buSzPts val="1700"/>
              <a:buChar char="●"/>
            </a:pPr>
            <a:r>
              <a:rPr lang="en-US" sz="1700" b="1"/>
              <a:t>Splitting values:</a:t>
            </a:r>
            <a:endParaRPr sz="1700" b="1"/>
          </a:p>
          <a:p>
            <a:pPr marL="457200" lvl="0" indent="0" algn="l" rtl="0">
              <a:spcBef>
                <a:spcPts val="0"/>
              </a:spcBef>
              <a:spcAft>
                <a:spcPts val="0"/>
              </a:spcAft>
              <a:buNone/>
            </a:pPr>
            <a:r>
              <a:rPr lang="en-US"/>
              <a:t>To improve operating performance by indexing and analyzing individual components</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336550" algn="l" rtl="0">
              <a:spcBef>
                <a:spcPts val="0"/>
              </a:spcBef>
              <a:spcAft>
                <a:spcPts val="0"/>
              </a:spcAft>
              <a:buSzPts val="1700"/>
              <a:buChar char="●"/>
            </a:pPr>
            <a:r>
              <a:rPr lang="en-US" sz="1700" b="1"/>
              <a:t>Decoding fields:</a:t>
            </a:r>
            <a:endParaRPr sz="1700" b="1"/>
          </a:p>
          <a:p>
            <a:pPr marL="457200" lvl="0" indent="0" algn="l" rtl="0">
              <a:spcBef>
                <a:spcPts val="0"/>
              </a:spcBef>
              <a:spcAft>
                <a:spcPts val="0"/>
              </a:spcAft>
              <a:buNone/>
            </a:pPr>
            <a:r>
              <a:rPr lang="en-US"/>
              <a:t>Alters code into the values understandable by the end-users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36550" algn="l" rtl="0">
              <a:spcBef>
                <a:spcPts val="0"/>
              </a:spcBef>
              <a:spcAft>
                <a:spcPts val="0"/>
              </a:spcAft>
              <a:buSzPts val="1700"/>
              <a:buChar char="●"/>
            </a:pPr>
            <a:r>
              <a:rPr lang="en-US" sz="1700" b="1"/>
              <a:t>Calculated and derived values/items:</a:t>
            </a:r>
            <a:endParaRPr sz="1700" b="1"/>
          </a:p>
          <a:p>
            <a:pPr marL="457200" lvl="0" indent="0" algn="l" rtl="0">
              <a:spcBef>
                <a:spcPts val="0"/>
              </a:spcBef>
              <a:spcAft>
                <a:spcPts val="0"/>
              </a:spcAft>
              <a:buNone/>
            </a:pPr>
            <a:r>
              <a:rPr lang="en-US"/>
              <a:t>Computing values/items before storing it in data warehouse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36550" algn="l" rtl="0">
              <a:spcBef>
                <a:spcPts val="0"/>
              </a:spcBef>
              <a:spcAft>
                <a:spcPts val="0"/>
              </a:spcAft>
              <a:buSzPts val="1700"/>
              <a:buChar char="●"/>
            </a:pPr>
            <a:r>
              <a:rPr lang="en-US" sz="1700" b="1"/>
              <a:t>Merging information:</a:t>
            </a:r>
            <a:endParaRPr sz="1700" b="1"/>
          </a:p>
          <a:p>
            <a:pPr marL="457200" lvl="0" indent="0" algn="l" rtl="0">
              <a:spcBef>
                <a:spcPts val="0"/>
              </a:spcBef>
              <a:spcAft>
                <a:spcPts val="0"/>
              </a:spcAft>
              <a:buNone/>
            </a:pPr>
            <a:r>
              <a:rPr lang="en-US"/>
              <a:t>To establish connection between different values</a:t>
            </a:r>
            <a:endParaRPr/>
          </a:p>
          <a:p>
            <a:pPr marL="457200" lvl="0" indent="0" algn="l" rtl="0">
              <a:spcBef>
                <a:spcPts val="0"/>
              </a:spcBef>
              <a:spcAft>
                <a:spcPts val="1200"/>
              </a:spcAft>
              <a:buNone/>
            </a:pPr>
            <a:endParaRPr/>
          </a:p>
        </p:txBody>
      </p:sp>
      <p:sp>
        <p:nvSpPr>
          <p:cNvPr id="270" name="Google Shape;270;p31"/>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sp>
        <p:nvSpPr>
          <p:cNvPr id="271" name="Google Shape;271;p31"/>
          <p:cNvSpPr txBox="1">
            <a:spLocks noGrp="1"/>
          </p:cNvSpPr>
          <p:nvPr>
            <p:ph type="title"/>
          </p:nvPr>
        </p:nvSpPr>
        <p:spPr>
          <a:xfrm>
            <a:off x="227013" y="219078"/>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Transformation 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sp>
        <p:nvSpPr>
          <p:cNvPr id="278" name="Google Shape;278;p32"/>
          <p:cNvSpPr txBox="1">
            <a:spLocks noGrp="1"/>
          </p:cNvSpPr>
          <p:nvPr>
            <p:ph type="title"/>
          </p:nvPr>
        </p:nvSpPr>
        <p:spPr>
          <a:xfrm>
            <a:off x="227026" y="277675"/>
            <a:ext cx="78735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900"/>
              <a:t>Transformation Rules - Sales Transaction</a:t>
            </a:r>
            <a:endParaRPr sz="2900"/>
          </a:p>
        </p:txBody>
      </p:sp>
      <p:graphicFrame>
        <p:nvGraphicFramePr>
          <p:cNvPr id="279" name="Google Shape;279;p32"/>
          <p:cNvGraphicFramePr/>
          <p:nvPr/>
        </p:nvGraphicFramePr>
        <p:xfrm>
          <a:off x="360500" y="1221150"/>
          <a:ext cx="8458200" cy="4988400"/>
        </p:xfrm>
        <a:graphic>
          <a:graphicData uri="http://schemas.openxmlformats.org/drawingml/2006/table">
            <a:tbl>
              <a:tblPr>
                <a:noFill/>
                <a:tableStyleId>{3CB8FF31-2060-4F2B-A625-3267A5EC1E2D}</a:tableStyleId>
              </a:tblPr>
              <a:tblGrid>
                <a:gridCol w="2338750">
                  <a:extLst>
                    <a:ext uri="{9D8B030D-6E8A-4147-A177-3AD203B41FA5}">
                      <a16:colId xmlns:a16="http://schemas.microsoft.com/office/drawing/2014/main" val="20000"/>
                    </a:ext>
                  </a:extLst>
                </a:gridCol>
                <a:gridCol w="2831125">
                  <a:extLst>
                    <a:ext uri="{9D8B030D-6E8A-4147-A177-3AD203B41FA5}">
                      <a16:colId xmlns:a16="http://schemas.microsoft.com/office/drawing/2014/main" val="20001"/>
                    </a:ext>
                  </a:extLst>
                </a:gridCol>
                <a:gridCol w="3288325">
                  <a:extLst>
                    <a:ext uri="{9D8B030D-6E8A-4147-A177-3AD203B41FA5}">
                      <a16:colId xmlns:a16="http://schemas.microsoft.com/office/drawing/2014/main" val="20002"/>
                    </a:ext>
                  </a:extLst>
                </a:gridCol>
              </a:tblGrid>
              <a:tr h="510600">
                <a:tc>
                  <a:txBody>
                    <a:bodyPr/>
                    <a:lstStyle/>
                    <a:p>
                      <a:pPr marL="0" lvl="0" indent="0" algn="ctr" rtl="0">
                        <a:spcBef>
                          <a:spcPts val="0"/>
                        </a:spcBef>
                        <a:spcAft>
                          <a:spcPts val="0"/>
                        </a:spcAft>
                        <a:buNone/>
                      </a:pPr>
                      <a:r>
                        <a:rPr lang="en-US" b="1"/>
                        <a:t>Attributes</a:t>
                      </a:r>
                      <a:endParaRPr b="1"/>
                    </a:p>
                  </a:txBody>
                  <a:tcPr marL="91425" marR="91425" marT="91425" marB="91425">
                    <a:solidFill>
                      <a:srgbClr val="D9D9D9"/>
                    </a:solidFill>
                  </a:tcPr>
                </a:tc>
                <a:tc>
                  <a:txBody>
                    <a:bodyPr/>
                    <a:lstStyle/>
                    <a:p>
                      <a:pPr marL="0" lvl="0" indent="0" algn="ctr" rtl="0">
                        <a:spcBef>
                          <a:spcPts val="0"/>
                        </a:spcBef>
                        <a:spcAft>
                          <a:spcPts val="0"/>
                        </a:spcAft>
                        <a:buNone/>
                      </a:pPr>
                      <a:r>
                        <a:rPr lang="en-US" b="1"/>
                        <a:t>Types</a:t>
                      </a:r>
                      <a:endParaRPr b="1"/>
                    </a:p>
                  </a:txBody>
                  <a:tcPr marL="91425" marR="91425" marT="91425" marB="91425">
                    <a:solidFill>
                      <a:srgbClr val="D9D9D9"/>
                    </a:solidFill>
                  </a:tcPr>
                </a:tc>
                <a:tc>
                  <a:txBody>
                    <a:bodyPr/>
                    <a:lstStyle/>
                    <a:p>
                      <a:pPr marL="0" lvl="0" indent="0" algn="ctr" rtl="0">
                        <a:spcBef>
                          <a:spcPts val="0"/>
                        </a:spcBef>
                        <a:spcAft>
                          <a:spcPts val="0"/>
                        </a:spcAft>
                        <a:buNone/>
                      </a:pPr>
                      <a:r>
                        <a:rPr lang="en-US" b="1"/>
                        <a:t>Details</a:t>
                      </a:r>
                      <a:endParaRPr b="1"/>
                    </a:p>
                  </a:txBody>
                  <a:tcPr marL="91425" marR="91425" marT="91425" marB="91425">
                    <a:solidFill>
                      <a:srgbClr val="D9D9D9"/>
                    </a:solidFill>
                  </a:tcPr>
                </a:tc>
                <a:extLst>
                  <a:ext uri="{0D108BD9-81ED-4DB2-BD59-A6C34878D82A}">
                    <a16:rowId xmlns:a16="http://schemas.microsoft.com/office/drawing/2014/main" val="10000"/>
                  </a:ext>
                </a:extLst>
              </a:tr>
              <a:tr h="785575">
                <a:tc>
                  <a:txBody>
                    <a:bodyPr/>
                    <a:lstStyle/>
                    <a:p>
                      <a:pPr marL="0" lvl="0" indent="0" algn="ctr" rtl="0">
                        <a:spcBef>
                          <a:spcPts val="0"/>
                        </a:spcBef>
                        <a:spcAft>
                          <a:spcPts val="0"/>
                        </a:spcAft>
                        <a:buNone/>
                      </a:pPr>
                      <a:r>
                        <a:rPr lang="en-US" b="1"/>
                        <a:t>Sales Date and Time</a:t>
                      </a:r>
                      <a:endParaRPr b="1"/>
                    </a:p>
                  </a:txBody>
                  <a:tcPr marL="91425" marR="91425" marT="91425" marB="91425" anchor="ctr"/>
                </a:tc>
                <a:tc>
                  <a:txBody>
                    <a:bodyPr/>
                    <a:lstStyle/>
                    <a:p>
                      <a:pPr marL="0" lvl="0" indent="0" algn="ctr" rtl="0">
                        <a:spcBef>
                          <a:spcPts val="0"/>
                        </a:spcBef>
                        <a:spcAft>
                          <a:spcPts val="0"/>
                        </a:spcAft>
                        <a:buNone/>
                      </a:pPr>
                      <a:r>
                        <a:rPr lang="en-US"/>
                        <a:t>Standardization</a:t>
                      </a:r>
                      <a:endParaRPr/>
                    </a:p>
                  </a:txBody>
                  <a:tcPr marL="91425" marR="91425" marT="91425" marB="91425" anchor="ctr"/>
                </a:tc>
                <a:tc>
                  <a:txBody>
                    <a:bodyPr/>
                    <a:lstStyle/>
                    <a:p>
                      <a:pPr marL="0" lvl="0" indent="0" algn="l" rtl="0">
                        <a:spcBef>
                          <a:spcPts val="0"/>
                        </a:spcBef>
                        <a:spcAft>
                          <a:spcPts val="0"/>
                        </a:spcAft>
                        <a:buNone/>
                      </a:pPr>
                      <a:r>
                        <a:rPr lang="en-US"/>
                        <a:t>Date and time format should be same</a:t>
                      </a:r>
                      <a:endParaRPr/>
                    </a:p>
                  </a:txBody>
                  <a:tcPr marL="91425" marR="91425" marT="91425" marB="91425" anchor="ctr"/>
                </a:tc>
                <a:extLst>
                  <a:ext uri="{0D108BD9-81ED-4DB2-BD59-A6C34878D82A}">
                    <a16:rowId xmlns:a16="http://schemas.microsoft.com/office/drawing/2014/main" val="10001"/>
                  </a:ext>
                </a:extLst>
              </a:tr>
              <a:tr h="1335500">
                <a:tc>
                  <a:txBody>
                    <a:bodyPr/>
                    <a:lstStyle/>
                    <a:p>
                      <a:pPr marL="0" lvl="0" indent="0" algn="ctr" rtl="0">
                        <a:spcBef>
                          <a:spcPts val="0"/>
                        </a:spcBef>
                        <a:spcAft>
                          <a:spcPts val="0"/>
                        </a:spcAft>
                        <a:buNone/>
                      </a:pPr>
                      <a:r>
                        <a:rPr lang="en-US" b="1"/>
                        <a:t>Members names</a:t>
                      </a:r>
                      <a:endParaRPr b="1"/>
                    </a:p>
                  </a:txBody>
                  <a:tcPr marL="91425" marR="91425" marT="91425" marB="91425" anchor="ctr"/>
                </a:tc>
                <a:tc>
                  <a:txBody>
                    <a:bodyPr/>
                    <a:lstStyle/>
                    <a:p>
                      <a:pPr marL="0" lvl="0" indent="0" algn="ctr" rtl="0">
                        <a:spcBef>
                          <a:spcPts val="0"/>
                        </a:spcBef>
                        <a:spcAft>
                          <a:spcPts val="0"/>
                        </a:spcAft>
                        <a:buNone/>
                      </a:pPr>
                      <a:r>
                        <a:rPr lang="en-US"/>
                        <a:t>Split single fields</a:t>
                      </a:r>
                      <a:endParaRPr/>
                    </a:p>
                  </a:txBody>
                  <a:tcPr marL="91425" marR="91425" marT="91425" marB="91425" anchor="ctr"/>
                </a:tc>
                <a:tc>
                  <a:txBody>
                    <a:bodyPr/>
                    <a:lstStyle/>
                    <a:p>
                      <a:pPr marL="0" lvl="0" indent="0" algn="l" rtl="0">
                        <a:spcBef>
                          <a:spcPts val="0"/>
                        </a:spcBef>
                        <a:spcAft>
                          <a:spcPts val="0"/>
                        </a:spcAft>
                        <a:buNone/>
                      </a:pPr>
                      <a:r>
                        <a:rPr lang="en-US"/>
                        <a:t>Revise name format from First Name/Last Name → First Name/Middle Name/Last Name</a:t>
                      </a:r>
                      <a:endParaRPr/>
                    </a:p>
                  </a:txBody>
                  <a:tcPr marL="91425" marR="91425" marT="91425" marB="91425" anchor="ctr"/>
                </a:tc>
                <a:extLst>
                  <a:ext uri="{0D108BD9-81ED-4DB2-BD59-A6C34878D82A}">
                    <a16:rowId xmlns:a16="http://schemas.microsoft.com/office/drawing/2014/main" val="10002"/>
                  </a:ext>
                </a:extLst>
              </a:tr>
              <a:tr h="785575">
                <a:tc>
                  <a:txBody>
                    <a:bodyPr/>
                    <a:lstStyle/>
                    <a:p>
                      <a:pPr marL="0" lvl="0" indent="0" algn="ctr" rtl="0">
                        <a:spcBef>
                          <a:spcPts val="0"/>
                        </a:spcBef>
                        <a:spcAft>
                          <a:spcPts val="0"/>
                        </a:spcAft>
                        <a:buNone/>
                      </a:pPr>
                      <a:r>
                        <a:rPr lang="en-US" b="1"/>
                        <a:t>Tax</a:t>
                      </a:r>
                      <a:endParaRPr b="1"/>
                    </a:p>
                  </a:txBody>
                  <a:tcPr marL="91425" marR="91425" marT="91425" marB="91425" anchor="ctr"/>
                </a:tc>
                <a:tc>
                  <a:txBody>
                    <a:bodyPr/>
                    <a:lstStyle/>
                    <a:p>
                      <a:pPr marL="0" lvl="0" indent="0" algn="ctr" rtl="0">
                        <a:spcBef>
                          <a:spcPts val="0"/>
                        </a:spcBef>
                        <a:spcAft>
                          <a:spcPts val="0"/>
                        </a:spcAft>
                        <a:buNone/>
                      </a:pPr>
                      <a:r>
                        <a:rPr lang="en-US"/>
                        <a:t>Calculate values</a:t>
                      </a:r>
                      <a:endParaRPr/>
                    </a:p>
                  </a:txBody>
                  <a:tcPr marL="91425" marR="91425" marT="91425" marB="91425" anchor="ctr"/>
                </a:tc>
                <a:tc>
                  <a:txBody>
                    <a:bodyPr/>
                    <a:lstStyle/>
                    <a:p>
                      <a:pPr marL="0" lvl="0" indent="0" algn="l" rtl="0">
                        <a:spcBef>
                          <a:spcPts val="0"/>
                        </a:spcBef>
                        <a:spcAft>
                          <a:spcPts val="0"/>
                        </a:spcAft>
                        <a:buNone/>
                      </a:pPr>
                      <a:r>
                        <a:rPr lang="en-US"/>
                        <a:t>5% tax added to total price to calculate final cost</a:t>
                      </a:r>
                      <a:endParaRPr/>
                    </a:p>
                  </a:txBody>
                  <a:tcPr marL="91425" marR="91425" marT="91425" marB="91425" anchor="ctr"/>
                </a:tc>
                <a:extLst>
                  <a:ext uri="{0D108BD9-81ED-4DB2-BD59-A6C34878D82A}">
                    <a16:rowId xmlns:a16="http://schemas.microsoft.com/office/drawing/2014/main" val="10003"/>
                  </a:ext>
                </a:extLst>
              </a:tr>
              <a:tr h="785575">
                <a:tc>
                  <a:txBody>
                    <a:bodyPr/>
                    <a:lstStyle/>
                    <a:p>
                      <a:pPr marL="0" lvl="0" indent="0" algn="ctr" rtl="0">
                        <a:spcBef>
                          <a:spcPts val="0"/>
                        </a:spcBef>
                        <a:spcAft>
                          <a:spcPts val="0"/>
                        </a:spcAft>
                        <a:buNone/>
                      </a:pPr>
                      <a:r>
                        <a:rPr lang="en-US" b="1"/>
                        <a:t>Total Cost</a:t>
                      </a:r>
                      <a:endParaRPr b="1"/>
                    </a:p>
                  </a:txBody>
                  <a:tcPr marL="91425" marR="91425" marT="91425" marB="91425" anchor="ctr"/>
                </a:tc>
                <a:tc>
                  <a:txBody>
                    <a:bodyPr/>
                    <a:lstStyle/>
                    <a:p>
                      <a:pPr marL="0" lvl="0" indent="0" algn="ctr" rtl="0">
                        <a:spcBef>
                          <a:spcPts val="0"/>
                        </a:spcBef>
                        <a:spcAft>
                          <a:spcPts val="0"/>
                        </a:spcAft>
                        <a:buNone/>
                      </a:pPr>
                      <a:r>
                        <a:rPr lang="en-US"/>
                        <a:t>Calculate and Derive values</a:t>
                      </a:r>
                      <a:endParaRPr/>
                    </a:p>
                  </a:txBody>
                  <a:tcPr marL="91425" marR="91425" marT="91425" marB="91425" anchor="ctr"/>
                </a:tc>
                <a:tc>
                  <a:txBody>
                    <a:bodyPr/>
                    <a:lstStyle/>
                    <a:p>
                      <a:pPr marL="0" lvl="0" indent="0" algn="l" rtl="0">
                        <a:spcBef>
                          <a:spcPts val="0"/>
                        </a:spcBef>
                        <a:spcAft>
                          <a:spcPts val="0"/>
                        </a:spcAft>
                        <a:buNone/>
                      </a:pPr>
                      <a:r>
                        <a:rPr lang="en-US"/>
                        <a:t>Sum of all costs, including tax, on all products</a:t>
                      </a:r>
                      <a:endParaRPr/>
                    </a:p>
                  </a:txBody>
                  <a:tcPr marL="91425" marR="91425" marT="91425" marB="91425" anchor="ctr"/>
                </a:tc>
                <a:extLst>
                  <a:ext uri="{0D108BD9-81ED-4DB2-BD59-A6C34878D82A}">
                    <a16:rowId xmlns:a16="http://schemas.microsoft.com/office/drawing/2014/main" val="10004"/>
                  </a:ext>
                </a:extLst>
              </a:tr>
              <a:tr h="785575">
                <a:tc>
                  <a:txBody>
                    <a:bodyPr/>
                    <a:lstStyle/>
                    <a:p>
                      <a:pPr marL="0" lvl="0" indent="0" algn="ctr" rtl="0">
                        <a:spcBef>
                          <a:spcPts val="0"/>
                        </a:spcBef>
                        <a:spcAft>
                          <a:spcPts val="0"/>
                        </a:spcAft>
                        <a:buNone/>
                      </a:pPr>
                      <a:r>
                        <a:rPr lang="en-US" b="1"/>
                        <a:t>Currency</a:t>
                      </a:r>
                      <a:endParaRPr b="1"/>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Calculate and Derive values</a:t>
                      </a:r>
                      <a:endParaRPr/>
                    </a:p>
                  </a:txBody>
                  <a:tcPr marL="91425" marR="91425" marT="91425" marB="91425" anchor="ctr"/>
                </a:tc>
                <a:tc>
                  <a:txBody>
                    <a:bodyPr/>
                    <a:lstStyle/>
                    <a:p>
                      <a:pPr marL="0" lvl="0" indent="0" algn="l" rtl="0">
                        <a:spcBef>
                          <a:spcPts val="0"/>
                        </a:spcBef>
                        <a:spcAft>
                          <a:spcPts val="0"/>
                        </a:spcAft>
                        <a:buNone/>
                      </a:pPr>
                      <a:r>
                        <a:rPr lang="en-US"/>
                        <a:t>Revise the currency to local type</a:t>
                      </a:r>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
        <p:nvSpPr>
          <p:cNvPr id="286" name="Google Shape;286;p33"/>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OLAP Cube</a:t>
            </a:r>
            <a:endParaRPr/>
          </a:p>
        </p:txBody>
      </p:sp>
      <p:pic>
        <p:nvPicPr>
          <p:cNvPr id="287" name="Google Shape;287;p33"/>
          <p:cNvPicPr preferRelativeResize="0"/>
          <p:nvPr/>
        </p:nvPicPr>
        <p:blipFill>
          <a:blip r:embed="rId3">
            <a:alphaModFix/>
          </a:blip>
          <a:stretch>
            <a:fillRect/>
          </a:stretch>
        </p:blipFill>
        <p:spPr>
          <a:xfrm>
            <a:off x="456475" y="1359875"/>
            <a:ext cx="6117675" cy="3522775"/>
          </a:xfrm>
          <a:prstGeom prst="rect">
            <a:avLst/>
          </a:prstGeom>
          <a:noFill/>
          <a:ln>
            <a:noFill/>
          </a:ln>
        </p:spPr>
      </p:pic>
      <p:sp>
        <p:nvSpPr>
          <p:cNvPr id="288" name="Google Shape;288;p33"/>
          <p:cNvSpPr txBox="1"/>
          <p:nvPr/>
        </p:nvSpPr>
        <p:spPr>
          <a:xfrm>
            <a:off x="6834550" y="1547450"/>
            <a:ext cx="14655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Product Line 1</a:t>
            </a:r>
            <a:endParaRPr sz="1600" b="1" dirty="0"/>
          </a:p>
        </p:txBody>
      </p:sp>
      <p:sp>
        <p:nvSpPr>
          <p:cNvPr id="289" name="Google Shape;289;p33"/>
          <p:cNvSpPr txBox="1"/>
          <p:nvPr/>
        </p:nvSpPr>
        <p:spPr>
          <a:xfrm>
            <a:off x="6834550" y="2168763"/>
            <a:ext cx="14655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Product Line 2</a:t>
            </a:r>
            <a:endParaRPr sz="1600" b="1" dirty="0"/>
          </a:p>
        </p:txBody>
      </p:sp>
      <p:sp>
        <p:nvSpPr>
          <p:cNvPr id="290" name="Google Shape;290;p33"/>
          <p:cNvSpPr txBox="1"/>
          <p:nvPr/>
        </p:nvSpPr>
        <p:spPr>
          <a:xfrm>
            <a:off x="6834550" y="2790075"/>
            <a:ext cx="14655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Product Line 3</a:t>
            </a:r>
            <a:endParaRPr sz="1600" b="1" dirty="0"/>
          </a:p>
        </p:txBody>
      </p:sp>
      <p:sp>
        <p:nvSpPr>
          <p:cNvPr id="291" name="Google Shape;291;p33"/>
          <p:cNvSpPr txBox="1"/>
          <p:nvPr/>
        </p:nvSpPr>
        <p:spPr>
          <a:xfrm>
            <a:off x="6834550" y="3429000"/>
            <a:ext cx="14655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Product Line 4</a:t>
            </a:r>
            <a:endParaRPr sz="1600" b="1" dirty="0"/>
          </a:p>
        </p:txBody>
      </p:sp>
      <p:sp>
        <p:nvSpPr>
          <p:cNvPr id="292" name="Google Shape;292;p33"/>
          <p:cNvSpPr txBox="1"/>
          <p:nvPr/>
        </p:nvSpPr>
        <p:spPr>
          <a:xfrm>
            <a:off x="6482850" y="3927200"/>
            <a:ext cx="9495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Month 1</a:t>
            </a:r>
            <a:endParaRPr sz="1600" b="1" dirty="0"/>
          </a:p>
        </p:txBody>
      </p:sp>
      <p:sp>
        <p:nvSpPr>
          <p:cNvPr id="293" name="Google Shape;293;p33"/>
          <p:cNvSpPr txBox="1"/>
          <p:nvPr/>
        </p:nvSpPr>
        <p:spPr>
          <a:xfrm>
            <a:off x="6060825" y="4208550"/>
            <a:ext cx="10200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Month 2</a:t>
            </a:r>
            <a:endParaRPr sz="1600" b="1" dirty="0"/>
          </a:p>
        </p:txBody>
      </p:sp>
      <p:sp>
        <p:nvSpPr>
          <p:cNvPr id="294" name="Google Shape;294;p33"/>
          <p:cNvSpPr txBox="1"/>
          <p:nvPr/>
        </p:nvSpPr>
        <p:spPr>
          <a:xfrm>
            <a:off x="5533150" y="4482450"/>
            <a:ext cx="10200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Month 3</a:t>
            </a:r>
            <a:endParaRPr sz="1600" b="1" dirty="0"/>
          </a:p>
        </p:txBody>
      </p:sp>
      <p:sp>
        <p:nvSpPr>
          <p:cNvPr id="295" name="Google Shape;295;p33"/>
          <p:cNvSpPr txBox="1"/>
          <p:nvPr/>
        </p:nvSpPr>
        <p:spPr>
          <a:xfrm>
            <a:off x="5040900" y="4782975"/>
            <a:ext cx="10200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Month 4</a:t>
            </a:r>
            <a:endParaRPr sz="1600" b="1" dirty="0"/>
          </a:p>
        </p:txBody>
      </p:sp>
      <p:sp>
        <p:nvSpPr>
          <p:cNvPr id="296" name="Google Shape;296;p33"/>
          <p:cNvSpPr txBox="1"/>
          <p:nvPr/>
        </p:nvSpPr>
        <p:spPr>
          <a:xfrm rot="-5400000">
            <a:off x="674200" y="5339100"/>
            <a:ext cx="8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City  1</a:t>
            </a:r>
            <a:endParaRPr b="1"/>
          </a:p>
        </p:txBody>
      </p:sp>
      <p:sp>
        <p:nvSpPr>
          <p:cNvPr id="297" name="Google Shape;297;p33"/>
          <p:cNvSpPr txBox="1"/>
          <p:nvPr/>
        </p:nvSpPr>
        <p:spPr>
          <a:xfrm rot="-5400000">
            <a:off x="1773325" y="5339100"/>
            <a:ext cx="86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City  2</a:t>
            </a:r>
            <a:endParaRPr b="1"/>
          </a:p>
        </p:txBody>
      </p:sp>
      <p:sp>
        <p:nvSpPr>
          <p:cNvPr id="298" name="Google Shape;298;p33"/>
          <p:cNvSpPr txBox="1"/>
          <p:nvPr/>
        </p:nvSpPr>
        <p:spPr>
          <a:xfrm rot="-5400000">
            <a:off x="2949988" y="5339100"/>
            <a:ext cx="77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City  3</a:t>
            </a:r>
            <a:endParaRPr b="1"/>
          </a:p>
        </p:txBody>
      </p:sp>
      <p:sp>
        <p:nvSpPr>
          <p:cNvPr id="299" name="Google Shape;299;p33"/>
          <p:cNvSpPr txBox="1"/>
          <p:nvPr/>
        </p:nvSpPr>
        <p:spPr>
          <a:xfrm rot="-5400000">
            <a:off x="4091425" y="5339100"/>
            <a:ext cx="7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City 4</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4"/>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sp>
        <p:nvSpPr>
          <p:cNvPr id="306" name="Google Shape;306;p34"/>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Slicing and Dicing</a:t>
            </a:r>
            <a:endParaRPr/>
          </a:p>
        </p:txBody>
      </p:sp>
      <p:pic>
        <p:nvPicPr>
          <p:cNvPr id="307" name="Google Shape;307;p34"/>
          <p:cNvPicPr preferRelativeResize="0"/>
          <p:nvPr/>
        </p:nvPicPr>
        <p:blipFill rotWithShape="1">
          <a:blip r:embed="rId3">
            <a:alphaModFix/>
          </a:blip>
          <a:srcRect l="9340" r="6434" b="12838"/>
          <a:stretch/>
        </p:blipFill>
        <p:spPr>
          <a:xfrm>
            <a:off x="1055075" y="2278325"/>
            <a:ext cx="2719750" cy="2598475"/>
          </a:xfrm>
          <a:prstGeom prst="rect">
            <a:avLst/>
          </a:prstGeom>
          <a:noFill/>
          <a:ln>
            <a:noFill/>
          </a:ln>
        </p:spPr>
      </p:pic>
      <p:sp>
        <p:nvSpPr>
          <p:cNvPr id="308" name="Google Shape;308;p34"/>
          <p:cNvSpPr txBox="1"/>
          <p:nvPr/>
        </p:nvSpPr>
        <p:spPr>
          <a:xfrm>
            <a:off x="707700" y="2203950"/>
            <a:ext cx="10392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rgbClr val="990000"/>
                </a:solidFill>
              </a:rPr>
              <a:t>        Mar</a:t>
            </a:r>
            <a:endParaRPr sz="1500">
              <a:solidFill>
                <a:srgbClr val="990000"/>
              </a:solidFill>
            </a:endParaRPr>
          </a:p>
          <a:p>
            <a:pPr marL="0" lvl="0" indent="0" algn="l" rtl="0">
              <a:spcBef>
                <a:spcPts val="0"/>
              </a:spcBef>
              <a:spcAft>
                <a:spcPts val="0"/>
              </a:spcAft>
              <a:buNone/>
            </a:pPr>
            <a:r>
              <a:rPr lang="en-US" sz="1500">
                <a:solidFill>
                  <a:srgbClr val="990000"/>
                </a:solidFill>
              </a:rPr>
              <a:t>    Feb</a:t>
            </a:r>
            <a:endParaRPr sz="1500">
              <a:solidFill>
                <a:srgbClr val="990000"/>
              </a:solidFill>
            </a:endParaRPr>
          </a:p>
          <a:p>
            <a:pPr marL="0" lvl="0" indent="0" algn="l" rtl="0">
              <a:spcBef>
                <a:spcPts val="0"/>
              </a:spcBef>
              <a:spcAft>
                <a:spcPts val="0"/>
              </a:spcAft>
              <a:buNone/>
            </a:pPr>
            <a:r>
              <a:rPr lang="en-US" sz="1500">
                <a:solidFill>
                  <a:srgbClr val="990000"/>
                </a:solidFill>
              </a:rPr>
              <a:t>Jan</a:t>
            </a:r>
            <a:endParaRPr sz="1500">
              <a:solidFill>
                <a:srgbClr val="990000"/>
              </a:solidFill>
            </a:endParaRPr>
          </a:p>
        </p:txBody>
      </p:sp>
      <p:sp>
        <p:nvSpPr>
          <p:cNvPr id="309" name="Google Shape;309;p34"/>
          <p:cNvSpPr txBox="1"/>
          <p:nvPr/>
        </p:nvSpPr>
        <p:spPr>
          <a:xfrm>
            <a:off x="0" y="3036275"/>
            <a:ext cx="1039200" cy="1770000"/>
          </a:xfrm>
          <a:prstGeom prst="rect">
            <a:avLst/>
          </a:prstGeom>
          <a:noFill/>
          <a:ln>
            <a:noFill/>
          </a:ln>
        </p:spPr>
        <p:txBody>
          <a:bodyPr spcFirstLastPara="1" wrap="square" lIns="91425" tIns="91425" rIns="91425" bIns="91425" anchor="t" anchorCtr="0">
            <a:spAutoFit/>
          </a:bodyPr>
          <a:lstStyle/>
          <a:p>
            <a:pPr marL="0" lvl="0" indent="0" algn="r" rtl="0">
              <a:lnSpc>
                <a:spcPct val="150000"/>
              </a:lnSpc>
              <a:spcBef>
                <a:spcPts val="0"/>
              </a:spcBef>
              <a:spcAft>
                <a:spcPts val="0"/>
              </a:spcAft>
              <a:buNone/>
            </a:pPr>
            <a:r>
              <a:rPr lang="en-US" sz="1500">
                <a:solidFill>
                  <a:srgbClr val="45818E"/>
                </a:solidFill>
              </a:rPr>
              <a:t>Food</a:t>
            </a:r>
            <a:endParaRPr sz="1500">
              <a:solidFill>
                <a:srgbClr val="45818E"/>
              </a:solidFill>
            </a:endParaRPr>
          </a:p>
          <a:p>
            <a:pPr marL="0" lvl="0" indent="0" algn="r" rtl="0">
              <a:lnSpc>
                <a:spcPct val="150000"/>
              </a:lnSpc>
              <a:spcBef>
                <a:spcPts val="0"/>
              </a:spcBef>
              <a:spcAft>
                <a:spcPts val="0"/>
              </a:spcAft>
              <a:buNone/>
            </a:pPr>
            <a:r>
              <a:rPr lang="en-US" sz="1500">
                <a:solidFill>
                  <a:srgbClr val="45818E"/>
                </a:solidFill>
              </a:rPr>
              <a:t>Clothing</a:t>
            </a:r>
            <a:endParaRPr sz="1500">
              <a:solidFill>
                <a:srgbClr val="45818E"/>
              </a:solidFill>
            </a:endParaRPr>
          </a:p>
          <a:p>
            <a:pPr marL="0" lvl="0" indent="0" algn="r" rtl="0">
              <a:lnSpc>
                <a:spcPct val="150000"/>
              </a:lnSpc>
              <a:spcBef>
                <a:spcPts val="0"/>
              </a:spcBef>
              <a:spcAft>
                <a:spcPts val="0"/>
              </a:spcAft>
              <a:buNone/>
            </a:pPr>
            <a:r>
              <a:rPr lang="en-US" sz="1500">
                <a:solidFill>
                  <a:srgbClr val="45818E"/>
                </a:solidFill>
              </a:rPr>
              <a:t>Beauty</a:t>
            </a:r>
            <a:endParaRPr sz="1500">
              <a:solidFill>
                <a:srgbClr val="45818E"/>
              </a:solidFill>
            </a:endParaRPr>
          </a:p>
          <a:p>
            <a:pPr marL="0" lvl="0" indent="0" algn="r" rtl="0">
              <a:lnSpc>
                <a:spcPct val="150000"/>
              </a:lnSpc>
              <a:spcBef>
                <a:spcPts val="0"/>
              </a:spcBef>
              <a:spcAft>
                <a:spcPts val="0"/>
              </a:spcAft>
              <a:buNone/>
            </a:pPr>
            <a:r>
              <a:rPr lang="en-US" sz="1500">
                <a:solidFill>
                  <a:srgbClr val="45818E"/>
                </a:solidFill>
              </a:rPr>
              <a:t>Toys</a:t>
            </a:r>
            <a:endParaRPr sz="1500">
              <a:solidFill>
                <a:srgbClr val="45818E"/>
              </a:solidFill>
            </a:endParaRPr>
          </a:p>
          <a:p>
            <a:pPr marL="0" lvl="0" indent="0" algn="r" rtl="0">
              <a:lnSpc>
                <a:spcPct val="150000"/>
              </a:lnSpc>
              <a:spcBef>
                <a:spcPts val="0"/>
              </a:spcBef>
              <a:spcAft>
                <a:spcPts val="0"/>
              </a:spcAft>
              <a:buNone/>
            </a:pPr>
            <a:r>
              <a:rPr lang="en-US" sz="1300">
                <a:solidFill>
                  <a:srgbClr val="45818E"/>
                </a:solidFill>
              </a:rPr>
              <a:t>Electronics</a:t>
            </a:r>
            <a:endParaRPr sz="1300">
              <a:solidFill>
                <a:srgbClr val="45818E"/>
              </a:solidFill>
            </a:endParaRPr>
          </a:p>
        </p:txBody>
      </p:sp>
      <p:sp>
        <p:nvSpPr>
          <p:cNvPr id="310" name="Google Shape;310;p34"/>
          <p:cNvSpPr txBox="1"/>
          <p:nvPr/>
        </p:nvSpPr>
        <p:spPr>
          <a:xfrm>
            <a:off x="1039200" y="4806275"/>
            <a:ext cx="2184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rgbClr val="674EA7"/>
                </a:solidFill>
              </a:rPr>
              <a:t>FL   LA   NY  TX  NJ</a:t>
            </a:r>
            <a:endParaRPr sz="1500">
              <a:solidFill>
                <a:srgbClr val="674EA7"/>
              </a:solidFill>
            </a:endParaRPr>
          </a:p>
        </p:txBody>
      </p:sp>
      <p:sp>
        <p:nvSpPr>
          <p:cNvPr id="311" name="Google Shape;311;p34"/>
          <p:cNvSpPr txBox="1"/>
          <p:nvPr/>
        </p:nvSpPr>
        <p:spPr>
          <a:xfrm rot="-2567844">
            <a:off x="320849" y="2212066"/>
            <a:ext cx="949356" cy="41544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a:solidFill>
                  <a:srgbClr val="990000"/>
                </a:solidFill>
              </a:rPr>
              <a:t>Month</a:t>
            </a:r>
            <a:endParaRPr sz="1500">
              <a:solidFill>
                <a:srgbClr val="990000"/>
              </a:solidFill>
            </a:endParaRPr>
          </a:p>
        </p:txBody>
      </p:sp>
      <p:sp>
        <p:nvSpPr>
          <p:cNvPr id="312" name="Google Shape;312;p34"/>
          <p:cNvSpPr txBox="1"/>
          <p:nvPr/>
        </p:nvSpPr>
        <p:spPr>
          <a:xfrm>
            <a:off x="1550350" y="5221775"/>
            <a:ext cx="949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rgbClr val="674EA7"/>
                </a:solidFill>
              </a:rPr>
              <a:t>City</a:t>
            </a:r>
            <a:endParaRPr sz="1500">
              <a:solidFill>
                <a:srgbClr val="674EA7"/>
              </a:solidFill>
            </a:endParaRPr>
          </a:p>
        </p:txBody>
      </p:sp>
      <p:sp>
        <p:nvSpPr>
          <p:cNvPr id="313" name="Google Shape;313;p34"/>
          <p:cNvSpPr txBox="1"/>
          <p:nvPr/>
        </p:nvSpPr>
        <p:spPr>
          <a:xfrm rot="-5400000">
            <a:off x="3444900" y="3063321"/>
            <a:ext cx="1337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rgbClr val="3C78D8"/>
                </a:solidFill>
              </a:rPr>
              <a:t>Product Line</a:t>
            </a:r>
            <a:endParaRPr sz="1500">
              <a:solidFill>
                <a:srgbClr val="3C78D8"/>
              </a:solidFill>
            </a:endParaRPr>
          </a:p>
        </p:txBody>
      </p:sp>
      <p:sp>
        <p:nvSpPr>
          <p:cNvPr id="314" name="Google Shape;314;p34"/>
          <p:cNvSpPr/>
          <p:nvPr/>
        </p:nvSpPr>
        <p:spPr>
          <a:xfrm>
            <a:off x="3802313" y="2602375"/>
            <a:ext cx="158100" cy="1238700"/>
          </a:xfrm>
          <a:prstGeom prst="rightBrace">
            <a:avLst>
              <a:gd name="adj1" fmla="val 50000"/>
              <a:gd name="adj2" fmla="val 5122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5" name="Google Shape;315;p34"/>
          <p:cNvPicPr preferRelativeResize="0"/>
          <p:nvPr/>
        </p:nvPicPr>
        <p:blipFill>
          <a:blip r:embed="rId4">
            <a:alphaModFix/>
          </a:blip>
          <a:stretch>
            <a:fillRect/>
          </a:stretch>
        </p:blipFill>
        <p:spPr>
          <a:xfrm>
            <a:off x="4572000" y="2152940"/>
            <a:ext cx="4517850" cy="2418932"/>
          </a:xfrm>
          <a:prstGeom prst="rect">
            <a:avLst/>
          </a:prstGeom>
          <a:noFill/>
          <a:ln>
            <a:noFill/>
          </a:ln>
        </p:spPr>
      </p:pic>
      <p:sp>
        <p:nvSpPr>
          <p:cNvPr id="316" name="Google Shape;316;p34"/>
          <p:cNvSpPr txBox="1"/>
          <p:nvPr/>
        </p:nvSpPr>
        <p:spPr>
          <a:xfrm>
            <a:off x="7376725" y="2077350"/>
            <a:ext cx="1556400" cy="615000"/>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en-US" sz="1300" b="1">
                <a:solidFill>
                  <a:schemeClr val="dk1"/>
                </a:solidFill>
              </a:rPr>
              <a:t>Monday</a:t>
            </a:r>
            <a:endParaRPr sz="1300" b="1">
              <a:solidFill>
                <a:schemeClr val="dk1"/>
              </a:solidFill>
            </a:endParaRPr>
          </a:p>
          <a:p>
            <a:pPr marL="0" lvl="0" indent="0" algn="l" rtl="0">
              <a:lnSpc>
                <a:spcPct val="115000"/>
              </a:lnSpc>
              <a:spcBef>
                <a:spcPts val="0"/>
              </a:spcBef>
              <a:spcAft>
                <a:spcPts val="0"/>
              </a:spcAft>
              <a:buNone/>
            </a:pPr>
            <a:r>
              <a:rPr lang="en-US" sz="1300" b="1">
                <a:solidFill>
                  <a:schemeClr val="dk1"/>
                </a:solidFill>
              </a:rPr>
              <a:t>Tuesday</a:t>
            </a:r>
            <a:endParaRPr sz="1300" b="1">
              <a:solidFill>
                <a:schemeClr val="dk1"/>
              </a:solidFill>
            </a:endParaRPr>
          </a:p>
        </p:txBody>
      </p:sp>
      <p:sp>
        <p:nvSpPr>
          <p:cNvPr id="317" name="Google Shape;317;p34"/>
          <p:cNvSpPr txBox="1"/>
          <p:nvPr/>
        </p:nvSpPr>
        <p:spPr>
          <a:xfrm>
            <a:off x="7376725" y="2692350"/>
            <a:ext cx="15564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b="1">
                <a:solidFill>
                  <a:srgbClr val="990000"/>
                </a:solidFill>
              </a:rPr>
              <a:t>T-shirt</a:t>
            </a:r>
            <a:endParaRPr sz="1300" b="1">
              <a:solidFill>
                <a:srgbClr val="990000"/>
              </a:solidFill>
            </a:endParaRPr>
          </a:p>
          <a:p>
            <a:pPr marL="0" lvl="0" indent="0" algn="l" rtl="0">
              <a:lnSpc>
                <a:spcPct val="115000"/>
              </a:lnSpc>
              <a:spcBef>
                <a:spcPts val="0"/>
              </a:spcBef>
              <a:spcAft>
                <a:spcPts val="0"/>
              </a:spcAft>
              <a:buNone/>
            </a:pPr>
            <a:r>
              <a:rPr lang="en-US" sz="1300" b="1">
                <a:solidFill>
                  <a:srgbClr val="990000"/>
                </a:solidFill>
              </a:rPr>
              <a:t>Formal</a:t>
            </a:r>
            <a:endParaRPr sz="1300" b="1">
              <a:solidFill>
                <a:srgbClr val="990000"/>
              </a:solidFill>
            </a:endParaRPr>
          </a:p>
        </p:txBody>
      </p:sp>
      <p:sp>
        <p:nvSpPr>
          <p:cNvPr id="318" name="Google Shape;318;p34"/>
          <p:cNvSpPr txBox="1"/>
          <p:nvPr/>
        </p:nvSpPr>
        <p:spPr>
          <a:xfrm rot="-5400000">
            <a:off x="7792925" y="3523788"/>
            <a:ext cx="8178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b="1">
                <a:solidFill>
                  <a:srgbClr val="674EA7"/>
                </a:solidFill>
              </a:rPr>
              <a:t>Newark </a:t>
            </a:r>
            <a:endParaRPr sz="1300" b="1">
              <a:solidFill>
                <a:srgbClr val="674EA7"/>
              </a:solidFill>
            </a:endParaRPr>
          </a:p>
        </p:txBody>
      </p:sp>
      <p:sp>
        <p:nvSpPr>
          <p:cNvPr id="319" name="Google Shape;319;p34"/>
          <p:cNvSpPr txBox="1"/>
          <p:nvPr/>
        </p:nvSpPr>
        <p:spPr>
          <a:xfrm rot="-5400000">
            <a:off x="8202575" y="3571401"/>
            <a:ext cx="9129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b="1">
                <a:solidFill>
                  <a:srgbClr val="674EA7"/>
                </a:solidFill>
              </a:rPr>
              <a:t>Hoboken</a:t>
            </a:r>
            <a:endParaRPr sz="1300" b="1">
              <a:solidFill>
                <a:srgbClr val="674EA7"/>
              </a:solidFill>
            </a:endParaRPr>
          </a:p>
        </p:txBody>
      </p:sp>
      <p:sp>
        <p:nvSpPr>
          <p:cNvPr id="320" name="Google Shape;320;p34"/>
          <p:cNvSpPr txBox="1"/>
          <p:nvPr/>
        </p:nvSpPr>
        <p:spPr>
          <a:xfrm>
            <a:off x="914400" y="1148850"/>
            <a:ext cx="7186200" cy="538579"/>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None/>
            </a:pPr>
            <a:r>
              <a:rPr lang="en-US" sz="2300" b="1" dirty="0"/>
              <a:t>Slicing			              Dicing</a:t>
            </a:r>
            <a:endParaRPr sz="2300" b="1" dirty="0"/>
          </a:p>
        </p:txBody>
      </p:sp>
      <p:cxnSp>
        <p:nvCxnSpPr>
          <p:cNvPr id="321" name="Google Shape;321;p34"/>
          <p:cNvCxnSpPr>
            <a:stCxn id="320" idx="0"/>
          </p:cNvCxnSpPr>
          <p:nvPr/>
        </p:nvCxnSpPr>
        <p:spPr>
          <a:xfrm>
            <a:off x="4507500" y="1148850"/>
            <a:ext cx="6000" cy="5287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17</a:t>
            </a:fld>
            <a:endParaRPr/>
          </a:p>
        </p:txBody>
      </p:sp>
      <p:sp>
        <p:nvSpPr>
          <p:cNvPr id="329" name="Google Shape;329;p35"/>
          <p:cNvSpPr txBox="1">
            <a:spLocks noGrp="1"/>
          </p:cNvSpPr>
          <p:nvPr>
            <p:ph type="title"/>
          </p:nvPr>
        </p:nvSpPr>
        <p:spPr>
          <a:xfrm>
            <a:off x="354832" y="2148830"/>
            <a:ext cx="7303200" cy="408482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4800" dirty="0"/>
              <a:t>Business Intelligence - Dashboards</a:t>
            </a:r>
            <a:endParaRPr sz="4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18</a:t>
            </a:fld>
            <a:endParaRPr/>
          </a:p>
        </p:txBody>
      </p:sp>
      <p:pic>
        <p:nvPicPr>
          <p:cNvPr id="337" name="Google Shape;337;p36"/>
          <p:cNvPicPr preferRelativeResize="0"/>
          <p:nvPr/>
        </p:nvPicPr>
        <p:blipFill>
          <a:blip r:embed="rId3">
            <a:alphaModFix/>
          </a:blip>
          <a:stretch>
            <a:fillRect/>
          </a:stretch>
        </p:blipFill>
        <p:spPr>
          <a:xfrm>
            <a:off x="753450" y="111425"/>
            <a:ext cx="7878924" cy="6234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19</a:t>
            </a:fld>
            <a:endParaRPr/>
          </a:p>
        </p:txBody>
      </p:sp>
      <p:pic>
        <p:nvPicPr>
          <p:cNvPr id="344" name="Google Shape;344;p37"/>
          <p:cNvPicPr preferRelativeResize="0"/>
          <p:nvPr/>
        </p:nvPicPr>
        <p:blipFill>
          <a:blip r:embed="rId3">
            <a:alphaModFix/>
          </a:blip>
          <a:stretch>
            <a:fillRect/>
          </a:stretch>
        </p:blipFill>
        <p:spPr>
          <a:xfrm>
            <a:off x="108863" y="1023275"/>
            <a:ext cx="8926275" cy="4593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•Our organization is an American chain of discount variety stores proving Health and beauty, food and snacks, party, seasonal décor, housewares, etc. at discounted product range to customers. </a:t>
            </a:r>
            <a:endParaRPr sz="900" dirty="0">
              <a:highlight>
                <a:srgbClr val="F8F9FA"/>
              </a:highlight>
            </a:endParaRPr>
          </a:p>
          <a:p>
            <a:pPr marL="0" lvl="0" indent="0" algn="l" rtl="0">
              <a:lnSpc>
                <a:spcPct val="90000"/>
              </a:lnSpc>
              <a:spcBef>
                <a:spcPts val="1000"/>
              </a:spcBef>
              <a:spcAft>
                <a:spcPts val="0"/>
              </a:spcAft>
              <a:buNone/>
            </a:pPr>
            <a:r>
              <a:rPr lang="en-US" dirty="0"/>
              <a:t>• They have multiple database systems like Product, customer support databases, sales systems, etc.</a:t>
            </a:r>
            <a:endParaRPr dirty="0"/>
          </a:p>
          <a:p>
            <a:pPr marL="0" lvl="0" indent="0" algn="l" rtl="0">
              <a:lnSpc>
                <a:spcPct val="90000"/>
              </a:lnSpc>
              <a:spcBef>
                <a:spcPts val="1000"/>
              </a:spcBef>
              <a:spcAft>
                <a:spcPts val="0"/>
              </a:spcAft>
              <a:buClr>
                <a:schemeClr val="dk1"/>
              </a:buClr>
              <a:buSzPts val="1100"/>
              <a:buFont typeface="Arial"/>
              <a:buNone/>
            </a:pPr>
            <a:r>
              <a:rPr lang="en-US" dirty="0"/>
              <a:t>• In addition, many areas of our business process are using spreadsheets to execute day to day business transactions which may be convenient but comes with multiple issues to manage and store data.</a:t>
            </a:r>
            <a:endParaRPr dirty="0"/>
          </a:p>
          <a:p>
            <a:pPr marL="0" lvl="0" indent="0" algn="l" rtl="0">
              <a:lnSpc>
                <a:spcPct val="90000"/>
              </a:lnSpc>
              <a:spcBef>
                <a:spcPts val="1000"/>
              </a:spcBef>
              <a:spcAft>
                <a:spcPts val="0"/>
              </a:spcAft>
              <a:buClr>
                <a:schemeClr val="dk1"/>
              </a:buClr>
              <a:buSzPts val="1100"/>
              <a:buFont typeface="Arial"/>
              <a:buNone/>
            </a:pPr>
            <a:r>
              <a:rPr lang="en-US" dirty="0"/>
              <a:t>•The quarterly report generation requires all the data stored in multiple systems to have queried in order to extract meaningful business decision insights.</a:t>
            </a:r>
            <a:endParaRPr dirty="0"/>
          </a:p>
          <a:p>
            <a:pPr marL="0" lvl="0" indent="0" algn="l" rtl="0">
              <a:lnSpc>
                <a:spcPct val="90000"/>
              </a:lnSpc>
              <a:spcBef>
                <a:spcPts val="1000"/>
              </a:spcBef>
              <a:spcAft>
                <a:spcPts val="0"/>
              </a:spcAft>
              <a:buClr>
                <a:schemeClr val="dk1"/>
              </a:buClr>
              <a:buSzPts val="1100"/>
              <a:buFont typeface="Arial"/>
              <a:buNone/>
            </a:pPr>
            <a:r>
              <a:rPr lang="en-US" dirty="0"/>
              <a:t>•As most of the work is manual, tedious, and error prone we ought to design a warehouse system for company</a:t>
            </a:r>
            <a:endParaRPr sz="2800" dirty="0">
              <a:latin typeface="Calibri"/>
              <a:ea typeface="Calibri"/>
              <a:cs typeface="Calibri"/>
              <a:sym typeface="Calibri"/>
            </a:endParaRPr>
          </a:p>
          <a:p>
            <a:pPr marL="0" lvl="0" indent="0" algn="l" rtl="0">
              <a:spcBef>
                <a:spcPts val="0"/>
              </a:spcBef>
              <a:spcAft>
                <a:spcPts val="1200"/>
              </a:spcAft>
              <a:buNone/>
            </a:pPr>
            <a:endParaRPr dirty="0"/>
          </a:p>
        </p:txBody>
      </p:sp>
      <p:sp>
        <p:nvSpPr>
          <p:cNvPr id="176" name="Google Shape;176;p2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a:t>
            </a:fld>
            <a:endParaRPr/>
          </a:p>
        </p:txBody>
      </p:sp>
      <p:sp>
        <p:nvSpPr>
          <p:cNvPr id="177" name="Google Shape;177;p20"/>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4400" b="0"/>
              <a:t>Company Profile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8"/>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1200"/>
              </a:spcAft>
              <a:buNone/>
            </a:pPr>
            <a:endParaRPr/>
          </a:p>
        </p:txBody>
      </p:sp>
      <p:sp>
        <p:nvSpPr>
          <p:cNvPr id="351" name="Google Shape;351;p38"/>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pic>
        <p:nvPicPr>
          <p:cNvPr id="352" name="Google Shape;352;p38"/>
          <p:cNvPicPr preferRelativeResize="0"/>
          <p:nvPr/>
        </p:nvPicPr>
        <p:blipFill>
          <a:blip r:embed="rId3">
            <a:alphaModFix/>
          </a:blip>
          <a:stretch>
            <a:fillRect/>
          </a:stretch>
        </p:blipFill>
        <p:spPr>
          <a:xfrm>
            <a:off x="227025" y="130650"/>
            <a:ext cx="8691601" cy="6270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21</a:t>
            </a:fld>
            <a:endParaRPr/>
          </a:p>
        </p:txBody>
      </p:sp>
      <p:pic>
        <p:nvPicPr>
          <p:cNvPr id="359" name="Google Shape;359;p39"/>
          <p:cNvPicPr preferRelativeResize="0"/>
          <p:nvPr/>
        </p:nvPicPr>
        <p:blipFill>
          <a:blip r:embed="rId3">
            <a:alphaModFix/>
          </a:blip>
          <a:stretch>
            <a:fillRect/>
          </a:stretch>
        </p:blipFill>
        <p:spPr>
          <a:xfrm>
            <a:off x="114300" y="65300"/>
            <a:ext cx="8915401" cy="630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body" idx="1"/>
          </p:nvPr>
        </p:nvSpPr>
        <p:spPr>
          <a:xfrm>
            <a:off x="227025" y="1125425"/>
            <a:ext cx="8691600" cy="4968300"/>
          </a:xfrm>
          <a:prstGeom prst="rect">
            <a:avLst/>
          </a:prstGeom>
        </p:spPr>
        <p:txBody>
          <a:bodyPr spcFirstLastPara="1" wrap="square" lIns="91425" tIns="45700" rIns="91425" bIns="45700" anchor="t" anchorCtr="0">
            <a:noAutofit/>
          </a:bodyPr>
          <a:lstStyle/>
          <a:p>
            <a:pPr marL="0" lvl="0" indent="0" algn="l" rtl="0">
              <a:lnSpc>
                <a:spcPct val="150000"/>
              </a:lnSpc>
              <a:spcBef>
                <a:spcPts val="1200"/>
              </a:spcBef>
              <a:spcAft>
                <a:spcPts val="0"/>
              </a:spcAft>
              <a:buNone/>
            </a:pPr>
            <a:r>
              <a:rPr lang="en-US" u="sng" dirty="0">
                <a:solidFill>
                  <a:schemeClr val="hlink"/>
                </a:solidFill>
                <a:hlinkClick r:id="rId3"/>
              </a:rPr>
              <a:t>T</a:t>
            </a:r>
            <a:r>
              <a:rPr lang="en-US" u="sng" dirty="0">
                <a:solidFill>
                  <a:schemeClr val="hlink"/>
                </a:solidFill>
                <a:hlinkClick r:id="rId3"/>
              </a:rPr>
              <a:t>he Data Warehouse Toolkit The Definitive Guide to Dimensional Modeling Ralph Kimball, </a:t>
            </a:r>
            <a:r>
              <a:rPr lang="en-US" u="sng" dirty="0" err="1">
                <a:solidFill>
                  <a:schemeClr val="hlink"/>
                </a:solidFill>
                <a:hlinkClick r:id="rId3"/>
              </a:rPr>
              <a:t>Margy</a:t>
            </a:r>
            <a:r>
              <a:rPr lang="en-US" u="sng" dirty="0">
                <a:solidFill>
                  <a:schemeClr val="hlink"/>
                </a:solidFill>
                <a:hlinkClick r:id="rId3"/>
              </a:rPr>
              <a:t> Ross</a:t>
            </a:r>
            <a:endParaRPr dirty="0"/>
          </a:p>
        </p:txBody>
      </p:sp>
      <p:sp>
        <p:nvSpPr>
          <p:cNvPr id="366" name="Google Shape;366;p4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22</a:t>
            </a:fld>
            <a:endParaRPr/>
          </a:p>
        </p:txBody>
      </p:sp>
      <p:sp>
        <p:nvSpPr>
          <p:cNvPr id="367" name="Google Shape;367;p40"/>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1"/>
          </p:nvPr>
        </p:nvSpPr>
        <p:spPr>
          <a:prstGeom prst="rect">
            <a:avLst/>
          </a:prstGeom>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n-US"/>
              <a:t>•The scattered data across multiple systems can be accumulated in a single place which will make data tracking handy.</a:t>
            </a:r>
            <a:endParaRPr/>
          </a:p>
          <a:p>
            <a:pPr marL="0" marR="0" lvl="0" indent="0" algn="l" rtl="0">
              <a:lnSpc>
                <a:spcPct val="90000"/>
              </a:lnSpc>
              <a:spcBef>
                <a:spcPts val="1000"/>
              </a:spcBef>
              <a:spcAft>
                <a:spcPts val="0"/>
              </a:spcAft>
              <a:buNone/>
            </a:pPr>
            <a:r>
              <a:rPr lang="en-US"/>
              <a:t>•This single place where the scattered data will be stored is our proposed data warehouse.</a:t>
            </a:r>
            <a:endParaRPr/>
          </a:p>
          <a:p>
            <a:pPr marL="0" marR="0" lvl="0" indent="0" algn="l" rtl="0">
              <a:lnSpc>
                <a:spcPct val="90000"/>
              </a:lnSpc>
              <a:spcBef>
                <a:spcPts val="1000"/>
              </a:spcBef>
              <a:spcAft>
                <a:spcPts val="0"/>
              </a:spcAft>
              <a:buNone/>
            </a:pPr>
            <a:r>
              <a:rPr lang="en-US"/>
              <a:t>•Through this design the system will be able to run automated, continuous, and error free reports in turn providing meaningful insights to our Business Intelligence activities and will make easier to take well informed decisions.</a:t>
            </a:r>
            <a:endParaRPr/>
          </a:p>
          <a:p>
            <a:pPr marL="0" marR="0" lvl="0" indent="0" algn="l" rtl="0">
              <a:lnSpc>
                <a:spcPct val="90000"/>
              </a:lnSpc>
              <a:spcBef>
                <a:spcPts val="1000"/>
              </a:spcBef>
              <a:spcAft>
                <a:spcPts val="0"/>
              </a:spcAft>
              <a:buNone/>
            </a:pPr>
            <a:r>
              <a:rPr lang="en-US"/>
              <a:t>•The maintenance of past data in gain insights in form of historical trends can provide huge cost savings by implementation of smart cost-control measures.</a:t>
            </a:r>
            <a:endParaRPr/>
          </a:p>
          <a:p>
            <a:pPr marL="0" marR="0" lvl="0" indent="0" algn="l" rtl="0">
              <a:lnSpc>
                <a:spcPct val="90000"/>
              </a:lnSpc>
              <a:spcBef>
                <a:spcPts val="1000"/>
              </a:spcBef>
              <a:spcAft>
                <a:spcPts val="0"/>
              </a:spcAft>
              <a:buNone/>
            </a:pPr>
            <a:r>
              <a:rPr lang="en-US"/>
              <a:t>•These combined benefits will enable our organization to manage long-term planning as well as help key personals to make the right business decisions with implementing concepts of BI in Data warehouse.</a:t>
            </a:r>
            <a:endParaRPr/>
          </a:p>
          <a:p>
            <a:pPr marL="0" marR="0" lvl="0" indent="0" algn="l" rtl="0">
              <a:lnSpc>
                <a:spcPct val="90000"/>
              </a:lnSpc>
              <a:spcBef>
                <a:spcPts val="1000"/>
              </a:spcBef>
              <a:spcAft>
                <a:spcPts val="0"/>
              </a:spcAft>
              <a:buNone/>
            </a:pPr>
            <a:endParaRPr/>
          </a:p>
        </p:txBody>
      </p:sp>
      <p:sp>
        <p:nvSpPr>
          <p:cNvPr id="185" name="Google Shape;185;p21"/>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186" name="Google Shape;186;p21"/>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4400" b="0"/>
              <a:t>Proposed 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193" name="Google Shape;193;p22"/>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200" b="0"/>
              <a:t>Business process &amp; design lifecycle</a:t>
            </a:r>
            <a:endParaRPr sz="2600"/>
          </a:p>
        </p:txBody>
      </p:sp>
      <p:pic>
        <p:nvPicPr>
          <p:cNvPr id="194" name="Google Shape;194;p22"/>
          <p:cNvPicPr preferRelativeResize="0"/>
          <p:nvPr/>
        </p:nvPicPr>
        <p:blipFill>
          <a:blip r:embed="rId3">
            <a:alphaModFix/>
          </a:blip>
          <a:stretch>
            <a:fillRect/>
          </a:stretch>
        </p:blipFill>
        <p:spPr>
          <a:xfrm>
            <a:off x="-1692550" y="1367000"/>
            <a:ext cx="12035976" cy="4901750"/>
          </a:xfrm>
          <a:prstGeom prst="rect">
            <a:avLst/>
          </a:prstGeom>
          <a:noFill/>
          <a:ln>
            <a:noFill/>
          </a:ln>
        </p:spPr>
      </p:pic>
      <p:cxnSp>
        <p:nvCxnSpPr>
          <p:cNvPr id="195" name="Google Shape;195;p22"/>
          <p:cNvCxnSpPr/>
          <p:nvPr/>
        </p:nvCxnSpPr>
        <p:spPr>
          <a:xfrm rot="10800000" flipH="1">
            <a:off x="5917700" y="4087175"/>
            <a:ext cx="501600" cy="55170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22"/>
          <p:cNvCxnSpPr/>
          <p:nvPr/>
        </p:nvCxnSpPr>
        <p:spPr>
          <a:xfrm>
            <a:off x="5917700" y="4663950"/>
            <a:ext cx="501600" cy="564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000"/>
              <a:t>There are two common methods for designing data warehouse, which are widely used. We selected Kimball which was most suitable</a:t>
            </a:r>
            <a:endParaRPr sz="2000"/>
          </a:p>
          <a:p>
            <a:pPr marL="457200" lvl="0" indent="-355600" algn="l" rtl="0">
              <a:lnSpc>
                <a:spcPct val="90000"/>
              </a:lnSpc>
              <a:spcBef>
                <a:spcPts val="1000"/>
              </a:spcBef>
              <a:spcAft>
                <a:spcPts val="0"/>
              </a:spcAft>
              <a:buSzPts val="2000"/>
              <a:buChar char="❖"/>
            </a:pPr>
            <a:r>
              <a:rPr lang="en-US" sz="2000"/>
              <a:t>Kimball approach</a:t>
            </a:r>
            <a:endParaRPr sz="2000"/>
          </a:p>
          <a:p>
            <a:pPr marL="914400" lvl="1" indent="-342900" algn="l" rtl="0">
              <a:lnSpc>
                <a:spcPct val="90000"/>
              </a:lnSpc>
              <a:spcBef>
                <a:spcPts val="0"/>
              </a:spcBef>
              <a:spcAft>
                <a:spcPts val="0"/>
              </a:spcAft>
              <a:buSzPts val="1800"/>
              <a:buChar char="➢"/>
            </a:pPr>
            <a:r>
              <a:rPr lang="en-US" sz="1800"/>
              <a:t>A bottom-up approach was used after creating the bus matrix considering all the business processes, facts and dimension</a:t>
            </a:r>
            <a:endParaRPr sz="1800"/>
          </a:p>
          <a:p>
            <a:pPr marL="914400" lvl="1" indent="-342900" algn="l" rtl="0">
              <a:lnSpc>
                <a:spcPct val="90000"/>
              </a:lnSpc>
              <a:spcBef>
                <a:spcPts val="0"/>
              </a:spcBef>
              <a:spcAft>
                <a:spcPts val="0"/>
              </a:spcAft>
              <a:buSzPts val="1800"/>
              <a:buChar char="➢"/>
            </a:pPr>
            <a:r>
              <a:rPr lang="en-US" sz="1800"/>
              <a:t>Star schema was selected for the application of Kimball method as it will help us use a relational database for creating our data warehouse</a:t>
            </a:r>
            <a:endParaRPr sz="1800"/>
          </a:p>
          <a:p>
            <a:pPr marL="0" lvl="0" indent="0" algn="l" rtl="0">
              <a:lnSpc>
                <a:spcPct val="90000"/>
              </a:lnSpc>
              <a:spcBef>
                <a:spcPts val="1000"/>
              </a:spcBef>
              <a:spcAft>
                <a:spcPts val="0"/>
              </a:spcAft>
              <a:buNone/>
            </a:pPr>
            <a:endParaRPr sz="2000"/>
          </a:p>
          <a:p>
            <a:pPr marL="457200" lvl="0" indent="-355600" algn="l" rtl="0">
              <a:lnSpc>
                <a:spcPct val="90000"/>
              </a:lnSpc>
              <a:spcBef>
                <a:spcPts val="1000"/>
              </a:spcBef>
              <a:spcAft>
                <a:spcPts val="0"/>
              </a:spcAft>
              <a:buSzPts val="2000"/>
              <a:buChar char="❖"/>
            </a:pPr>
            <a:r>
              <a:rPr lang="en-US" sz="2000"/>
              <a:t>Inmon Approach</a:t>
            </a:r>
            <a:endParaRPr sz="2000"/>
          </a:p>
          <a:p>
            <a:pPr marL="914400" lvl="1" indent="-342900" algn="l" rtl="0">
              <a:lnSpc>
                <a:spcPct val="90000"/>
              </a:lnSpc>
              <a:spcBef>
                <a:spcPts val="0"/>
              </a:spcBef>
              <a:spcAft>
                <a:spcPts val="0"/>
              </a:spcAft>
              <a:buSzPts val="1800"/>
              <a:buChar char="➢"/>
            </a:pPr>
            <a:r>
              <a:rPr lang="en-US" sz="1800"/>
              <a:t>Preferred for large-scale organisations, where each department has different   purposes of data usage.</a:t>
            </a:r>
            <a:endParaRPr sz="1800"/>
          </a:p>
          <a:p>
            <a:pPr marL="914400" lvl="1" indent="-342900" algn="l" rtl="0">
              <a:lnSpc>
                <a:spcPct val="90000"/>
              </a:lnSpc>
              <a:spcBef>
                <a:spcPts val="0"/>
              </a:spcBef>
              <a:spcAft>
                <a:spcPts val="0"/>
              </a:spcAft>
              <a:buSzPts val="1800"/>
              <a:buChar char="➢"/>
            </a:pPr>
            <a:r>
              <a:rPr lang="en-US" sz="1800"/>
              <a:t>Needs more skills, money, and time to implement in comparison to Kimball</a:t>
            </a:r>
            <a:endParaRPr sz="1800"/>
          </a:p>
          <a:p>
            <a:pPr marL="914400" lvl="1" indent="-342900" algn="l" rtl="0">
              <a:lnSpc>
                <a:spcPct val="90000"/>
              </a:lnSpc>
              <a:spcBef>
                <a:spcPts val="0"/>
              </a:spcBef>
              <a:spcAft>
                <a:spcPts val="0"/>
              </a:spcAft>
              <a:buSzPts val="1800"/>
              <a:buChar char="➢"/>
            </a:pPr>
            <a:r>
              <a:rPr lang="en-US" sz="1800"/>
              <a:t>Not suitable for SMBs. </a:t>
            </a:r>
            <a:endParaRPr sz="1800"/>
          </a:p>
          <a:p>
            <a:pPr marL="0" lvl="0" indent="0" algn="l" rtl="0">
              <a:spcBef>
                <a:spcPts val="0"/>
              </a:spcBef>
              <a:spcAft>
                <a:spcPts val="1200"/>
              </a:spcAft>
              <a:buNone/>
            </a:pPr>
            <a:endParaRPr/>
          </a:p>
        </p:txBody>
      </p:sp>
      <p:sp>
        <p:nvSpPr>
          <p:cNvPr id="203" name="Google Shape;203;p23"/>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204" name="Google Shape;204;p23"/>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800" b="0"/>
              <a:t>Kimball methodology approach</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211" name="Google Shape;211;p24"/>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500" b="0"/>
              <a:t>Enterprise Bus matrix</a:t>
            </a:r>
            <a:endParaRPr sz="2100"/>
          </a:p>
        </p:txBody>
      </p:sp>
      <p:graphicFrame>
        <p:nvGraphicFramePr>
          <p:cNvPr id="212" name="Google Shape;212;p24"/>
          <p:cNvGraphicFramePr/>
          <p:nvPr/>
        </p:nvGraphicFramePr>
        <p:xfrm>
          <a:off x="402600" y="1160225"/>
          <a:ext cx="8405225" cy="5085325"/>
        </p:xfrm>
        <a:graphic>
          <a:graphicData uri="http://schemas.openxmlformats.org/drawingml/2006/table">
            <a:tbl>
              <a:tblPr>
                <a:noFill/>
                <a:tableStyleId>{1553AE77-23C9-4E14-A826-0487C68D3646}</a:tableStyleId>
              </a:tblPr>
              <a:tblGrid>
                <a:gridCol w="1253325">
                  <a:extLst>
                    <a:ext uri="{9D8B030D-6E8A-4147-A177-3AD203B41FA5}">
                      <a16:colId xmlns:a16="http://schemas.microsoft.com/office/drawing/2014/main" val="20000"/>
                    </a:ext>
                  </a:extLst>
                </a:gridCol>
                <a:gridCol w="771275">
                  <a:extLst>
                    <a:ext uri="{9D8B030D-6E8A-4147-A177-3AD203B41FA5}">
                      <a16:colId xmlns:a16="http://schemas.microsoft.com/office/drawing/2014/main" val="20001"/>
                    </a:ext>
                  </a:extLst>
                </a:gridCol>
                <a:gridCol w="999175">
                  <a:extLst>
                    <a:ext uri="{9D8B030D-6E8A-4147-A177-3AD203B41FA5}">
                      <a16:colId xmlns:a16="http://schemas.microsoft.com/office/drawing/2014/main" val="20002"/>
                    </a:ext>
                  </a:extLst>
                </a:gridCol>
                <a:gridCol w="850100">
                  <a:extLst>
                    <a:ext uri="{9D8B030D-6E8A-4147-A177-3AD203B41FA5}">
                      <a16:colId xmlns:a16="http://schemas.microsoft.com/office/drawing/2014/main" val="20003"/>
                    </a:ext>
                  </a:extLst>
                </a:gridCol>
                <a:gridCol w="1227025">
                  <a:extLst>
                    <a:ext uri="{9D8B030D-6E8A-4147-A177-3AD203B41FA5}">
                      <a16:colId xmlns:a16="http://schemas.microsoft.com/office/drawing/2014/main" val="20004"/>
                    </a:ext>
                  </a:extLst>
                </a:gridCol>
                <a:gridCol w="1121850">
                  <a:extLst>
                    <a:ext uri="{9D8B030D-6E8A-4147-A177-3AD203B41FA5}">
                      <a16:colId xmlns:a16="http://schemas.microsoft.com/office/drawing/2014/main" val="20005"/>
                    </a:ext>
                  </a:extLst>
                </a:gridCol>
                <a:gridCol w="1139475">
                  <a:extLst>
                    <a:ext uri="{9D8B030D-6E8A-4147-A177-3AD203B41FA5}">
                      <a16:colId xmlns:a16="http://schemas.microsoft.com/office/drawing/2014/main" val="20006"/>
                    </a:ext>
                  </a:extLst>
                </a:gridCol>
                <a:gridCol w="1043000">
                  <a:extLst>
                    <a:ext uri="{9D8B030D-6E8A-4147-A177-3AD203B41FA5}">
                      <a16:colId xmlns:a16="http://schemas.microsoft.com/office/drawing/2014/main" val="20007"/>
                    </a:ext>
                  </a:extLst>
                </a:gridCol>
              </a:tblGrid>
              <a:tr h="567175">
                <a:tc>
                  <a:txBody>
                    <a:bodyPr/>
                    <a:lstStyle/>
                    <a:p>
                      <a:pPr marL="0" lvl="0" indent="0" algn="ctr" rtl="0">
                        <a:lnSpc>
                          <a:spcPct val="115000"/>
                        </a:lnSpc>
                        <a:spcBef>
                          <a:spcPts val="0"/>
                        </a:spcBef>
                        <a:spcAft>
                          <a:spcPts val="0"/>
                        </a:spcAft>
                        <a:buNone/>
                      </a:pPr>
                      <a:r>
                        <a:rPr lang="en-US" sz="1100" b="1"/>
                        <a:t>Business Processes</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100" b="1"/>
                        <a:t>Date</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100" b="1"/>
                        <a:t>Product</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100" b="1"/>
                        <a:t>Invoice</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100" b="1"/>
                        <a:t>Payment</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100" b="1"/>
                        <a:t>Customer</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100" b="1"/>
                        <a:t>Employee</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100" b="1"/>
                        <a:t>Supplier unit</a:t>
                      </a:r>
                      <a:endParaRPr sz="11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21575">
                <a:tc>
                  <a:txBody>
                    <a:bodyPr/>
                    <a:lstStyle/>
                    <a:p>
                      <a:pPr marL="0" lvl="0" indent="0" algn="ctr" rtl="0">
                        <a:lnSpc>
                          <a:spcPct val="115000"/>
                        </a:lnSpc>
                        <a:spcBef>
                          <a:spcPts val="0"/>
                        </a:spcBef>
                        <a:spcAft>
                          <a:spcPts val="0"/>
                        </a:spcAft>
                        <a:buNone/>
                      </a:pPr>
                      <a:r>
                        <a:rPr lang="en-US" sz="1000" b="1"/>
                        <a:t>Sales</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3575">
                <a:tc>
                  <a:txBody>
                    <a:bodyPr/>
                    <a:lstStyle/>
                    <a:p>
                      <a:pPr marL="0" lvl="0" indent="0" algn="ctr" rtl="0">
                        <a:lnSpc>
                          <a:spcPct val="115000"/>
                        </a:lnSpc>
                        <a:spcBef>
                          <a:spcPts val="0"/>
                        </a:spcBef>
                        <a:spcAft>
                          <a:spcPts val="0"/>
                        </a:spcAft>
                        <a:buNone/>
                      </a:pPr>
                      <a:r>
                        <a:rPr lang="en-US" sz="1000" b="1"/>
                        <a:t>Forecast of sale</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9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85550">
                <a:tc>
                  <a:txBody>
                    <a:bodyPr/>
                    <a:lstStyle/>
                    <a:p>
                      <a:pPr marL="0" lvl="0" indent="0" algn="ctr" rtl="0">
                        <a:lnSpc>
                          <a:spcPct val="115000"/>
                        </a:lnSpc>
                        <a:spcBef>
                          <a:spcPts val="0"/>
                        </a:spcBef>
                        <a:spcAft>
                          <a:spcPts val="0"/>
                        </a:spcAft>
                        <a:buNone/>
                      </a:pPr>
                      <a:r>
                        <a:rPr lang="en-US" sz="1000" b="1"/>
                        <a:t>Warehouse inventory</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53575">
                <a:tc>
                  <a:txBody>
                    <a:bodyPr/>
                    <a:lstStyle/>
                    <a:p>
                      <a:pPr marL="0" lvl="0" indent="0" algn="ctr" rtl="0">
                        <a:lnSpc>
                          <a:spcPct val="115000"/>
                        </a:lnSpc>
                        <a:spcBef>
                          <a:spcPts val="0"/>
                        </a:spcBef>
                        <a:spcAft>
                          <a:spcPts val="0"/>
                        </a:spcAft>
                        <a:buNone/>
                      </a:pPr>
                      <a:r>
                        <a:rPr lang="en-US" sz="1000" b="1"/>
                        <a:t>Store inventory</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9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1575">
                <a:tc>
                  <a:txBody>
                    <a:bodyPr/>
                    <a:lstStyle/>
                    <a:p>
                      <a:pPr marL="0" lvl="0" indent="0" algn="ctr" rtl="0">
                        <a:lnSpc>
                          <a:spcPct val="115000"/>
                        </a:lnSpc>
                        <a:spcBef>
                          <a:spcPts val="0"/>
                        </a:spcBef>
                        <a:spcAft>
                          <a:spcPts val="0"/>
                        </a:spcAft>
                        <a:buNone/>
                      </a:pPr>
                      <a:r>
                        <a:rPr lang="en-US" sz="1000" b="1"/>
                        <a:t>Unit Price</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53575">
                <a:tc>
                  <a:txBody>
                    <a:bodyPr/>
                    <a:lstStyle/>
                    <a:p>
                      <a:pPr marL="0" lvl="0" indent="0" algn="ctr" rtl="0">
                        <a:lnSpc>
                          <a:spcPct val="115000"/>
                        </a:lnSpc>
                        <a:spcBef>
                          <a:spcPts val="0"/>
                        </a:spcBef>
                        <a:spcAft>
                          <a:spcPts val="0"/>
                        </a:spcAft>
                        <a:buNone/>
                      </a:pPr>
                      <a:r>
                        <a:rPr lang="en-US" sz="1000" b="1"/>
                        <a:t>Vendor Returns</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53575">
                <a:tc>
                  <a:txBody>
                    <a:bodyPr/>
                    <a:lstStyle/>
                    <a:p>
                      <a:pPr marL="0" lvl="0" indent="0" algn="ctr" rtl="0">
                        <a:lnSpc>
                          <a:spcPct val="115000"/>
                        </a:lnSpc>
                        <a:spcBef>
                          <a:spcPts val="0"/>
                        </a:spcBef>
                        <a:spcAft>
                          <a:spcPts val="0"/>
                        </a:spcAft>
                        <a:buNone/>
                      </a:pPr>
                      <a:r>
                        <a:rPr lang="en-US" sz="1000" b="1"/>
                        <a:t>Customer returns</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53575">
                <a:tc>
                  <a:txBody>
                    <a:bodyPr/>
                    <a:lstStyle/>
                    <a:p>
                      <a:pPr marL="0" lvl="0" indent="0" algn="ctr" rtl="0">
                        <a:lnSpc>
                          <a:spcPct val="115000"/>
                        </a:lnSpc>
                        <a:spcBef>
                          <a:spcPts val="0"/>
                        </a:spcBef>
                        <a:spcAft>
                          <a:spcPts val="0"/>
                        </a:spcAft>
                        <a:buNone/>
                      </a:pPr>
                      <a:r>
                        <a:rPr lang="en-US" sz="1000" b="1"/>
                        <a:t>Orders Purchase</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21575">
                <a:tc>
                  <a:txBody>
                    <a:bodyPr/>
                    <a:lstStyle/>
                    <a:p>
                      <a:pPr marL="0" lvl="0" indent="0" algn="ctr" rtl="0">
                        <a:lnSpc>
                          <a:spcPct val="115000"/>
                        </a:lnSpc>
                        <a:spcBef>
                          <a:spcPts val="0"/>
                        </a:spcBef>
                        <a:spcAft>
                          <a:spcPts val="0"/>
                        </a:spcAft>
                        <a:buNone/>
                      </a:pPr>
                      <a:r>
                        <a:rPr lang="en-US" sz="1000" b="1"/>
                        <a:t>Shipping</a:t>
                      </a:r>
                      <a:endParaRPr sz="1000" b="1"/>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x</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t> </a:t>
                      </a:r>
                      <a:endParaRPr sz="1000"/>
                    </a:p>
                  </a:txBody>
                  <a:tcPr marL="83050" marR="83050" marT="11550" marB="914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sp>
        <p:nvSpPr>
          <p:cNvPr id="219" name="Google Shape;219;p25"/>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Prioritization Grid</a:t>
            </a:r>
            <a:endParaRPr/>
          </a:p>
        </p:txBody>
      </p:sp>
      <p:pic>
        <p:nvPicPr>
          <p:cNvPr id="220" name="Google Shape;220;p25"/>
          <p:cNvPicPr preferRelativeResize="0"/>
          <p:nvPr/>
        </p:nvPicPr>
        <p:blipFill>
          <a:blip r:embed="rId3">
            <a:alphaModFix/>
          </a:blip>
          <a:stretch>
            <a:fillRect/>
          </a:stretch>
        </p:blipFill>
        <p:spPr>
          <a:xfrm>
            <a:off x="72525" y="997100"/>
            <a:ext cx="8950526" cy="52260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sp>
        <p:nvSpPr>
          <p:cNvPr id="227" name="Google Shape;227;p26"/>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High Level Model Diagram</a:t>
            </a:r>
            <a:endParaRPr/>
          </a:p>
        </p:txBody>
      </p:sp>
      <p:pic>
        <p:nvPicPr>
          <p:cNvPr id="228" name="Google Shape;228;p26"/>
          <p:cNvPicPr preferRelativeResize="0"/>
          <p:nvPr/>
        </p:nvPicPr>
        <p:blipFill>
          <a:blip r:embed="rId3">
            <a:alphaModFix/>
          </a:blip>
          <a:stretch>
            <a:fillRect/>
          </a:stretch>
        </p:blipFill>
        <p:spPr>
          <a:xfrm>
            <a:off x="695250" y="1761063"/>
            <a:ext cx="7491475" cy="42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6" name="Google Shape;236;p27"/>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Sales Fact Table diagram with connected and disconnected dimensions</a:t>
            </a:r>
            <a:endParaRPr/>
          </a:p>
        </p:txBody>
      </p:sp>
      <p:sp>
        <p:nvSpPr>
          <p:cNvPr id="234" name="Google Shape;234;p27"/>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
        <p:nvSpPr>
          <p:cNvPr id="235" name="Google Shape;235;p2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Logical Fact Table Diagram</a:t>
            </a:r>
            <a:endParaRPr/>
          </a:p>
        </p:txBody>
      </p:sp>
      <p:pic>
        <p:nvPicPr>
          <p:cNvPr id="237" name="Google Shape;237;p27"/>
          <p:cNvPicPr preferRelativeResize="0"/>
          <p:nvPr/>
        </p:nvPicPr>
        <p:blipFill>
          <a:blip r:embed="rId3">
            <a:alphaModFix/>
          </a:blip>
          <a:stretch>
            <a:fillRect/>
          </a:stretch>
        </p:blipFill>
        <p:spPr>
          <a:xfrm>
            <a:off x="152400" y="1566500"/>
            <a:ext cx="8870650" cy="3997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974</Words>
  <Application>Microsoft Office PowerPoint</Application>
  <PresentationFormat>On-screen Show (4:3)</PresentationFormat>
  <Paragraphs>273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Roboto</vt:lpstr>
      <vt:lpstr>Calibri Light</vt:lpstr>
      <vt:lpstr>Century Gothic</vt:lpstr>
      <vt:lpstr>Arial</vt:lpstr>
      <vt:lpstr>Office Theme</vt:lpstr>
      <vt:lpstr>PowerPoint Presentation</vt:lpstr>
      <vt:lpstr>Company Profile</vt:lpstr>
      <vt:lpstr>Proposed Solution</vt:lpstr>
      <vt:lpstr>Business process &amp; design lifecycle</vt:lpstr>
      <vt:lpstr>Kimball methodology approach</vt:lpstr>
      <vt:lpstr>Enterprise Bus matrix</vt:lpstr>
      <vt:lpstr>Prioritization Grid</vt:lpstr>
      <vt:lpstr>High Level Model Diagram</vt:lpstr>
      <vt:lpstr>Logical Fact Table Diagram</vt:lpstr>
      <vt:lpstr>Detailed Fact Table</vt:lpstr>
      <vt:lpstr>Star Schema for Sales_Transaction line item fact</vt:lpstr>
      <vt:lpstr>Dimension Attribute Detailed Description - ProductLine_Key</vt:lpstr>
      <vt:lpstr>Transformation Rules</vt:lpstr>
      <vt:lpstr>Transformation Rules - Sales Transaction</vt:lpstr>
      <vt:lpstr>OLAP Cube</vt:lpstr>
      <vt:lpstr>Slicing and Dicing</vt:lpstr>
      <vt:lpstr>Business Intelligence - Dashboards</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Anoushka Gaikwad</cp:lastModifiedBy>
  <cp:revision>2</cp:revision>
  <dcterms:modified xsi:type="dcterms:W3CDTF">2022-05-12T22:50:52Z</dcterms:modified>
</cp:coreProperties>
</file>