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72" r:id="rId3"/>
  </p:sldMasterIdLst>
  <p:sldIdLst>
    <p:sldId id="257" r:id="rId4"/>
    <p:sldId id="292" r:id="rId5"/>
    <p:sldId id="288" r:id="rId6"/>
    <p:sldId id="289" r:id="rId7"/>
    <p:sldId id="290" r:id="rId8"/>
    <p:sldId id="291" r:id="rId9"/>
    <p:sldId id="293"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2" r:id="rId33"/>
    <p:sldId id="284" r:id="rId34"/>
    <p:sldId id="285" r:id="rId35"/>
    <p:sldId id="286" r:id="rId36"/>
    <p:sldId id="287"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8C3856-751A-4314-9D93-9ED2C2ED772D}" type="datetimeFigureOut">
              <a:rPr lang="en-US" smtClean="0"/>
              <a:t>5/6/2022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84612D1-B308-4C4B-94DF-29B08E9ED9F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52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C3856-751A-4314-9D93-9ED2C2ED772D}"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12D1-B308-4C4B-94DF-29B08E9ED9F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525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C3856-751A-4314-9D93-9ED2C2ED772D}"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12D1-B308-4C4B-94DF-29B08E9ED9F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9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53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C3856-751A-4314-9D93-9ED2C2ED772D}"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12D1-B308-4C4B-94DF-29B08E9ED9F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28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C3856-751A-4314-9D93-9ED2C2ED772D}" type="datetimeFigureOut">
              <a:rPr lang="en-US" smtClean="0"/>
              <a:t>5/6/2022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612D1-B308-4C4B-94DF-29B08E9ED9F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955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8C3856-751A-4314-9D93-9ED2C2ED772D}"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612D1-B308-4C4B-94DF-29B08E9ED9F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6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C3856-751A-4314-9D93-9ED2C2ED772D}" type="datetimeFigureOut">
              <a:rPr lang="en-US" smtClean="0"/>
              <a:t>5/6/2022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612D1-B308-4C4B-94DF-29B08E9ED9F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95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C3856-751A-4314-9D93-9ED2C2ED772D}" type="datetimeFigureOut">
              <a:rPr lang="en-US" smtClean="0"/>
              <a:t>5/6/2022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612D1-B308-4C4B-94DF-29B08E9ED9F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872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C3856-751A-4314-9D93-9ED2C2ED772D}" type="datetimeFigureOut">
              <a:rPr lang="en-US" smtClean="0"/>
              <a:t>5/6/2022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612D1-B308-4C4B-94DF-29B08E9ED9F3}" type="slidenum">
              <a:rPr lang="en-US" smtClean="0"/>
              <a:t>‹#›</a:t>
            </a:fld>
            <a:endParaRPr lang="en-US"/>
          </a:p>
        </p:txBody>
      </p:sp>
    </p:spTree>
    <p:extLst>
      <p:ext uri="{BB962C8B-B14F-4D97-AF65-F5344CB8AC3E}">
        <p14:creationId xmlns:p14="http://schemas.microsoft.com/office/powerpoint/2010/main" val="165302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C3856-751A-4314-9D93-9ED2C2ED772D}" type="datetimeFigureOut">
              <a:rPr lang="en-US" smtClean="0"/>
              <a:t>5/6/2022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612D1-B308-4C4B-94DF-29B08E9ED9F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58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C8C3856-751A-4314-9D93-9ED2C2ED772D}" type="datetimeFigureOut">
              <a:rPr lang="en-US" smtClean="0"/>
              <a:t>5/6/2022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84612D1-B308-4C4B-94DF-29B08E9ED9F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959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8C3856-751A-4314-9D93-9ED2C2ED772D}" type="datetimeFigureOut">
              <a:rPr lang="en-US" smtClean="0"/>
              <a:t>5/6/2022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84612D1-B308-4C4B-94DF-29B08E9ED9F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42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s://searchdatamanagement.techtarget.com/tutorial/Structuring-data-integration-models-and-data-integration-architecture" TargetMode="Externa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35C2-3C3A-46B9-B37C-C3959E4F8F76}"/>
              </a:ext>
            </a:extLst>
          </p:cNvPr>
          <p:cNvSpPr>
            <a:spLocks noGrp="1"/>
          </p:cNvSpPr>
          <p:nvPr>
            <p:ph type="ctrTitle"/>
          </p:nvPr>
        </p:nvSpPr>
        <p:spPr>
          <a:xfrm>
            <a:off x="2396971" y="669133"/>
            <a:ext cx="8657881" cy="2541431"/>
          </a:xfrm>
        </p:spPr>
        <p:txBody>
          <a:bodyPr>
            <a:normAutofit/>
          </a:bodyPr>
          <a:lstStyle/>
          <a:p>
            <a:pPr algn="ctr"/>
            <a:r>
              <a:rPr lang="en-US" sz="2400" i="1" cap="none" dirty="0">
                <a:latin typeface="Aparajita" panose="02020603050405020304" pitchFamily="18" charset="0"/>
                <a:cs typeface="Aparajita" panose="02020603050405020304" pitchFamily="18" charset="0"/>
              </a:rPr>
              <a:t>Presentation on</a:t>
            </a:r>
            <a:br>
              <a:rPr lang="en-US" sz="4000" dirty="0"/>
            </a:br>
            <a:r>
              <a:rPr lang="en-US" sz="4000" dirty="0"/>
              <a:t>The impact of data integration on  the costs and benefits of information systems</a:t>
            </a:r>
            <a:br>
              <a:rPr lang="en-US" sz="4000" dirty="0"/>
            </a:br>
            <a:r>
              <a:rPr lang="en-US" sz="2400" i="1" cap="none" dirty="0">
                <a:latin typeface="Aparajita" panose="02020603050405020304" pitchFamily="18" charset="0"/>
                <a:cs typeface="Aparajita" panose="02020603050405020304" pitchFamily="18" charset="0"/>
              </a:rPr>
              <a:t>(Goodhue-data_integration_misq_1992)</a:t>
            </a:r>
          </a:p>
        </p:txBody>
      </p:sp>
    </p:spTree>
    <p:extLst>
      <p:ext uri="{BB962C8B-B14F-4D97-AF65-F5344CB8AC3E}">
        <p14:creationId xmlns:p14="http://schemas.microsoft.com/office/powerpoint/2010/main" val="253000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3D5C-71A9-CB42-BF19-E3CF8B61587A}"/>
              </a:ext>
            </a:extLst>
          </p:cNvPr>
          <p:cNvSpPr>
            <a:spLocks noGrp="1"/>
          </p:cNvSpPr>
          <p:nvPr>
            <p:ph type="title"/>
          </p:nvPr>
        </p:nvSpPr>
        <p:spPr/>
        <p:txBody>
          <a:bodyPr/>
          <a:lstStyle/>
          <a:p>
            <a:r>
              <a:rPr lang="en-US" dirty="0"/>
              <a:t>Costs and benefits of IS</a:t>
            </a:r>
          </a:p>
        </p:txBody>
      </p:sp>
      <p:sp>
        <p:nvSpPr>
          <p:cNvPr id="3" name="Content Placeholder 2">
            <a:extLst>
              <a:ext uri="{FF2B5EF4-FFF2-40B4-BE49-F238E27FC236}">
                <a16:creationId xmlns:a16="http://schemas.microsoft.com/office/drawing/2014/main" id="{CF42D925-5D51-774A-9566-FDDD27A52F1A}"/>
              </a:ext>
            </a:extLst>
          </p:cNvPr>
          <p:cNvSpPr>
            <a:spLocks noGrp="1"/>
          </p:cNvSpPr>
          <p:nvPr>
            <p:ph idx="1"/>
          </p:nvPr>
        </p:nvSpPr>
        <p:spPr/>
        <p:txBody>
          <a:bodyPr/>
          <a:lstStyle/>
          <a:p>
            <a:r>
              <a:rPr lang="en-US" dirty="0"/>
              <a:t>The IS here can be seen having cost in which cost refers to the setting up and designing of the system.</a:t>
            </a:r>
          </a:p>
          <a:p>
            <a:r>
              <a:rPr lang="en-US" dirty="0" err="1"/>
              <a:t>Marschak</a:t>
            </a:r>
            <a:r>
              <a:rPr lang="en-US" dirty="0"/>
              <a:t> conceptualized the differences in information system designs as different ways of selecting and partitioning the available data from the environment.</a:t>
            </a:r>
          </a:p>
          <a:p>
            <a:r>
              <a:rPr lang="en-US" dirty="0"/>
              <a:t>Organizations face an array of possible information systems, each with certain implementation costs and different expected</a:t>
            </a:r>
          </a:p>
          <a:p>
            <a:r>
              <a:rPr lang="en-US" dirty="0"/>
              <a:t>To look at data integration in this light, a clear conceptualization is needed of how integration affects both the benefits and the costs to users and implementers.</a:t>
            </a:r>
          </a:p>
        </p:txBody>
      </p:sp>
    </p:spTree>
    <p:extLst>
      <p:ext uri="{BB962C8B-B14F-4D97-AF65-F5344CB8AC3E}">
        <p14:creationId xmlns:p14="http://schemas.microsoft.com/office/powerpoint/2010/main" val="23181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D3DCC-01A9-AE4D-B97E-7A36889ED6EB}"/>
              </a:ext>
            </a:extLst>
          </p:cNvPr>
          <p:cNvSpPr>
            <a:spLocks noGrp="1"/>
          </p:cNvSpPr>
          <p:nvPr>
            <p:ph type="title"/>
          </p:nvPr>
        </p:nvSpPr>
        <p:spPr/>
        <p:txBody>
          <a:bodyPr/>
          <a:lstStyle/>
          <a:p>
            <a:r>
              <a:rPr lang="en-US" dirty="0"/>
              <a:t>Organizational information processing</a:t>
            </a:r>
          </a:p>
        </p:txBody>
      </p:sp>
      <p:sp>
        <p:nvSpPr>
          <p:cNvPr id="3" name="Content Placeholder 2">
            <a:extLst>
              <a:ext uri="{FF2B5EF4-FFF2-40B4-BE49-F238E27FC236}">
                <a16:creationId xmlns:a16="http://schemas.microsoft.com/office/drawing/2014/main" id="{93BA8901-652A-634E-A4F9-C314B1154924}"/>
              </a:ext>
            </a:extLst>
          </p:cNvPr>
          <p:cNvSpPr>
            <a:spLocks noGrp="1"/>
          </p:cNvSpPr>
          <p:nvPr>
            <p:ph idx="1"/>
          </p:nvPr>
        </p:nvSpPr>
        <p:spPr/>
        <p:txBody>
          <a:bodyPr/>
          <a:lstStyle/>
          <a:p>
            <a:r>
              <a:rPr lang="en-US" dirty="0"/>
              <a:t>Organizational information theory is basically the communication theory in which different organizations and their members, exchange and process information amongst themselves.</a:t>
            </a:r>
          </a:p>
          <a:p>
            <a:r>
              <a:rPr lang="en-US" dirty="0"/>
              <a:t>It focuses on the organizations design structure that it must create to tackle different types of organizational uncertainties.</a:t>
            </a:r>
          </a:p>
          <a:p>
            <a:r>
              <a:rPr lang="en-US" dirty="0"/>
              <a:t>Uncertainty is something which requires proper data handling and information processing.</a:t>
            </a:r>
          </a:p>
          <a:p>
            <a:pPr marL="0" indent="0">
              <a:buNone/>
            </a:pPr>
            <a:endParaRPr lang="en-US" dirty="0"/>
          </a:p>
        </p:txBody>
      </p:sp>
    </p:spTree>
    <p:extLst>
      <p:ext uri="{BB962C8B-B14F-4D97-AF65-F5344CB8AC3E}">
        <p14:creationId xmlns:p14="http://schemas.microsoft.com/office/powerpoint/2010/main" val="364298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FDF1-CB4A-3241-B3EA-2B53FEF9C111}"/>
              </a:ext>
            </a:extLst>
          </p:cNvPr>
          <p:cNvSpPr>
            <a:spLocks noGrp="1"/>
          </p:cNvSpPr>
          <p:nvPr>
            <p:ph type="title"/>
          </p:nvPr>
        </p:nvSpPr>
        <p:spPr/>
        <p:txBody>
          <a:bodyPr/>
          <a:lstStyle/>
          <a:p>
            <a:r>
              <a:rPr lang="en-US" dirty="0"/>
              <a:t>Organizational uncertainty</a:t>
            </a:r>
          </a:p>
        </p:txBody>
      </p:sp>
      <p:sp>
        <p:nvSpPr>
          <p:cNvPr id="3" name="Content Placeholder 2">
            <a:extLst>
              <a:ext uri="{FF2B5EF4-FFF2-40B4-BE49-F238E27FC236}">
                <a16:creationId xmlns:a16="http://schemas.microsoft.com/office/drawing/2014/main" id="{4B06E5AB-1EAD-BF4E-A3C1-0D842B056EC6}"/>
              </a:ext>
            </a:extLst>
          </p:cNvPr>
          <p:cNvSpPr>
            <a:spLocks noGrp="1"/>
          </p:cNvSpPr>
          <p:nvPr>
            <p:ph idx="1"/>
          </p:nvPr>
        </p:nvSpPr>
        <p:spPr/>
        <p:txBody>
          <a:bodyPr/>
          <a:lstStyle/>
          <a:p>
            <a:r>
              <a:rPr lang="en-US" dirty="0"/>
              <a:t>Organizational uncertainty is basically the lack of knowledge, data information of a company, beliefs etc… of an organization.</a:t>
            </a:r>
          </a:p>
          <a:p>
            <a:r>
              <a:rPr lang="en-US" dirty="0"/>
              <a:t>As the name suggest, uncertainty is about not know for sure, be it the lack of information or data of a company.</a:t>
            </a:r>
          </a:p>
          <a:p>
            <a:r>
              <a:rPr lang="en-US" dirty="0"/>
              <a:t>For example: - there is a student who wants to go to a foreign country to study, He made up his mind of going abroad for higher studies but is uncertain of the country / university to choose. This is what is called organizational uncertainty.</a:t>
            </a:r>
          </a:p>
          <a:p>
            <a:r>
              <a:rPr lang="en-US" dirty="0"/>
              <a:t>Decision making is really important for an organization in order to avoid this uncertainty.</a:t>
            </a:r>
          </a:p>
          <a:p>
            <a:endParaRPr lang="en-US" dirty="0"/>
          </a:p>
          <a:p>
            <a:endParaRPr lang="en-US" dirty="0"/>
          </a:p>
        </p:txBody>
      </p:sp>
    </p:spTree>
    <p:extLst>
      <p:ext uri="{BB962C8B-B14F-4D97-AF65-F5344CB8AC3E}">
        <p14:creationId xmlns:p14="http://schemas.microsoft.com/office/powerpoint/2010/main" val="159828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66A9-14BF-8043-B598-E6432EC6F412}"/>
              </a:ext>
            </a:extLst>
          </p:cNvPr>
          <p:cNvSpPr>
            <a:spLocks noGrp="1"/>
          </p:cNvSpPr>
          <p:nvPr>
            <p:ph type="title"/>
          </p:nvPr>
        </p:nvSpPr>
        <p:spPr/>
        <p:txBody>
          <a:bodyPr/>
          <a:lstStyle/>
          <a:p>
            <a:r>
              <a:rPr lang="en-US" dirty="0"/>
              <a:t>Galbraith’s proposal for low uncertainty</a:t>
            </a:r>
          </a:p>
        </p:txBody>
      </p:sp>
      <p:sp>
        <p:nvSpPr>
          <p:cNvPr id="3" name="Content Placeholder 2">
            <a:extLst>
              <a:ext uri="{FF2B5EF4-FFF2-40B4-BE49-F238E27FC236}">
                <a16:creationId xmlns:a16="http://schemas.microsoft.com/office/drawing/2014/main" id="{0101C411-5880-D849-815E-37553A9550F6}"/>
              </a:ext>
            </a:extLst>
          </p:cNvPr>
          <p:cNvSpPr>
            <a:spLocks noGrp="1"/>
          </p:cNvSpPr>
          <p:nvPr>
            <p:ph idx="1"/>
          </p:nvPr>
        </p:nvSpPr>
        <p:spPr/>
        <p:txBody>
          <a:bodyPr/>
          <a:lstStyle/>
          <a:p>
            <a:r>
              <a:rPr lang="en-US" dirty="0"/>
              <a:t>Galbraith proposes three different mechanisms to recover from this low uncertainty: -</a:t>
            </a:r>
          </a:p>
          <a:p>
            <a:pPr marL="0" indent="0">
              <a:buNone/>
            </a:pPr>
            <a:r>
              <a:rPr lang="en-US" dirty="0"/>
              <a:t>     1) Rules and procedure</a:t>
            </a:r>
          </a:p>
          <a:p>
            <a:pPr marL="0" indent="0">
              <a:buNone/>
            </a:pPr>
            <a:r>
              <a:rPr lang="en-US" dirty="0"/>
              <a:t>     2) Hierarchies</a:t>
            </a:r>
          </a:p>
          <a:p>
            <a:pPr marL="0" indent="0">
              <a:buNone/>
            </a:pPr>
            <a:r>
              <a:rPr lang="en-US" dirty="0"/>
              <a:t>     3) Goals</a:t>
            </a:r>
          </a:p>
          <a:p>
            <a:r>
              <a:rPr lang="en-US" dirty="0"/>
              <a:t>Hence an organization should increase their capacity of processing data and information through computerized information systems.</a:t>
            </a:r>
          </a:p>
        </p:txBody>
      </p:sp>
    </p:spTree>
    <p:extLst>
      <p:ext uri="{BB962C8B-B14F-4D97-AF65-F5344CB8AC3E}">
        <p14:creationId xmlns:p14="http://schemas.microsoft.com/office/powerpoint/2010/main" val="135068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8771B5-003D-4B44-B828-5457E5E14BB0}"/>
              </a:ext>
            </a:extLst>
          </p:cNvPr>
          <p:cNvSpPr>
            <a:spLocks noGrp="1"/>
          </p:cNvSpPr>
          <p:nvPr>
            <p:ph idx="1"/>
          </p:nvPr>
        </p:nvSpPr>
        <p:spPr/>
        <p:txBody>
          <a:bodyPr/>
          <a:lstStyle/>
          <a:p>
            <a:r>
              <a:rPr lang="en-US" dirty="0"/>
              <a:t>This paper focuses primarily on the computerized information systems.</a:t>
            </a:r>
          </a:p>
          <a:p>
            <a:r>
              <a:rPr lang="en-US" dirty="0"/>
              <a:t>Data Integrations is basically highly organized data and formalized language for describing the events occurring in a domain of a company / Organization.</a:t>
            </a:r>
          </a:p>
          <a:p>
            <a:r>
              <a:rPr lang="en-US" dirty="0"/>
              <a:t>That computerized integrated data’s scope is the extent to which that formal language is accessed across multiple functions or subunits of an organization.</a:t>
            </a:r>
          </a:p>
          <a:p>
            <a:r>
              <a:rPr lang="en-US" dirty="0"/>
              <a:t>Hence the Integrated data of a computerized information system is a keen factor and the most important factor in dealing with organizational uncertainty </a:t>
            </a:r>
          </a:p>
        </p:txBody>
      </p:sp>
    </p:spTree>
    <p:extLst>
      <p:ext uri="{BB962C8B-B14F-4D97-AF65-F5344CB8AC3E}">
        <p14:creationId xmlns:p14="http://schemas.microsoft.com/office/powerpoint/2010/main" val="1643816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8ED1-3095-B44D-BF0E-13FA972BCDF0}"/>
              </a:ext>
            </a:extLst>
          </p:cNvPr>
          <p:cNvSpPr>
            <a:spLocks noGrp="1"/>
          </p:cNvSpPr>
          <p:nvPr>
            <p:ph type="title"/>
          </p:nvPr>
        </p:nvSpPr>
        <p:spPr/>
        <p:txBody>
          <a:bodyPr/>
          <a:lstStyle/>
          <a:p>
            <a:r>
              <a:rPr lang="en-US" dirty="0"/>
              <a:t>A model of organizational information processing</a:t>
            </a:r>
          </a:p>
        </p:txBody>
      </p:sp>
      <p:pic>
        <p:nvPicPr>
          <p:cNvPr id="5" name="Content Placeholder 4">
            <a:extLst>
              <a:ext uri="{FF2B5EF4-FFF2-40B4-BE49-F238E27FC236}">
                <a16:creationId xmlns:a16="http://schemas.microsoft.com/office/drawing/2014/main" id="{E38D26F4-E994-1840-827B-FF3E3B6C9117}"/>
              </a:ext>
            </a:extLst>
          </p:cNvPr>
          <p:cNvPicPr>
            <a:picLocks noGrp="1" noChangeAspect="1"/>
          </p:cNvPicPr>
          <p:nvPr>
            <p:ph idx="1"/>
          </p:nvPr>
        </p:nvPicPr>
        <p:blipFill>
          <a:blip r:embed="rId2"/>
          <a:stretch>
            <a:fillRect/>
          </a:stretch>
        </p:blipFill>
        <p:spPr>
          <a:xfrm>
            <a:off x="2441459" y="1853754"/>
            <a:ext cx="6578379" cy="3449638"/>
          </a:xfrm>
        </p:spPr>
      </p:pic>
      <p:sp>
        <p:nvSpPr>
          <p:cNvPr id="6" name="TextBox 5">
            <a:extLst>
              <a:ext uri="{FF2B5EF4-FFF2-40B4-BE49-F238E27FC236}">
                <a16:creationId xmlns:a16="http://schemas.microsoft.com/office/drawing/2014/main" id="{81DD29D5-9F3B-3D4E-8F91-C3D963B1A571}"/>
              </a:ext>
            </a:extLst>
          </p:cNvPr>
          <p:cNvSpPr txBox="1"/>
          <p:nvPr/>
        </p:nvSpPr>
        <p:spPr>
          <a:xfrm>
            <a:off x="9038550" y="4841727"/>
            <a:ext cx="3095962" cy="923330"/>
          </a:xfrm>
          <a:prstGeom prst="rect">
            <a:avLst/>
          </a:prstGeom>
          <a:noFill/>
        </p:spPr>
        <p:txBody>
          <a:bodyPr wrap="square" rtlCol="0">
            <a:spAutoFit/>
          </a:bodyPr>
          <a:lstStyle/>
          <a:p>
            <a:r>
              <a:rPr lang="en-US" dirty="0"/>
              <a:t>~Goodhue’s Impact of data </a:t>
            </a:r>
          </a:p>
          <a:p>
            <a:r>
              <a:rPr lang="en-US" dirty="0"/>
              <a:t>Integration on the cost and benefits of IS</a:t>
            </a:r>
          </a:p>
        </p:txBody>
      </p:sp>
      <p:sp>
        <p:nvSpPr>
          <p:cNvPr id="7" name="TextBox 6">
            <a:extLst>
              <a:ext uri="{FF2B5EF4-FFF2-40B4-BE49-F238E27FC236}">
                <a16:creationId xmlns:a16="http://schemas.microsoft.com/office/drawing/2014/main" id="{CA9AFB91-A242-2248-BB2E-7029F362C9DC}"/>
              </a:ext>
            </a:extLst>
          </p:cNvPr>
          <p:cNvSpPr txBox="1"/>
          <p:nvPr/>
        </p:nvSpPr>
        <p:spPr>
          <a:xfrm>
            <a:off x="2732315" y="5395725"/>
            <a:ext cx="5570179" cy="369332"/>
          </a:xfrm>
          <a:prstGeom prst="rect">
            <a:avLst/>
          </a:prstGeom>
          <a:noFill/>
        </p:spPr>
        <p:txBody>
          <a:bodyPr wrap="none" rtlCol="0">
            <a:spAutoFit/>
          </a:bodyPr>
          <a:lstStyle/>
          <a:p>
            <a:r>
              <a:rPr lang="en-US" dirty="0"/>
              <a:t>Combining Galbraith, 1973 and Tushman and Nadler, 1978</a:t>
            </a:r>
          </a:p>
        </p:txBody>
      </p:sp>
    </p:spTree>
    <p:extLst>
      <p:ext uri="{BB962C8B-B14F-4D97-AF65-F5344CB8AC3E}">
        <p14:creationId xmlns:p14="http://schemas.microsoft.com/office/powerpoint/2010/main" val="87730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D00A-8A3D-48A8-8A64-022AAD432E4B}"/>
              </a:ext>
            </a:extLst>
          </p:cNvPr>
          <p:cNvSpPr>
            <a:spLocks noGrp="1"/>
          </p:cNvSpPr>
          <p:nvPr>
            <p:ph type="title"/>
          </p:nvPr>
        </p:nvSpPr>
        <p:spPr/>
        <p:txBody>
          <a:bodyPr/>
          <a:lstStyle/>
          <a:p>
            <a:r>
              <a:rPr lang="en-US" dirty="0"/>
              <a:t>Factors affecting the costs and benefits of an information system</a:t>
            </a:r>
          </a:p>
        </p:txBody>
      </p:sp>
      <p:sp>
        <p:nvSpPr>
          <p:cNvPr id="3" name="Content Placeholder 2">
            <a:extLst>
              <a:ext uri="{FF2B5EF4-FFF2-40B4-BE49-F238E27FC236}">
                <a16:creationId xmlns:a16="http://schemas.microsoft.com/office/drawing/2014/main" id="{6397CF8B-832D-4A67-92CB-C58B1E8936C1}"/>
              </a:ext>
            </a:extLst>
          </p:cNvPr>
          <p:cNvSpPr>
            <a:spLocks noGrp="1"/>
          </p:cNvSpPr>
          <p:nvPr>
            <p:ph idx="1"/>
          </p:nvPr>
        </p:nvSpPr>
        <p:spPr/>
        <p:txBody>
          <a:bodyPr/>
          <a:lstStyle/>
          <a:p>
            <a:r>
              <a:rPr lang="en-US" dirty="0"/>
              <a:t>Factor1:Benefits of Integrated and Shareable data</a:t>
            </a:r>
          </a:p>
          <a:p>
            <a:r>
              <a:rPr lang="en-US" dirty="0"/>
              <a:t>Factor 2:Flexibility to meet unique subunit requirement</a:t>
            </a:r>
            <a:endParaRPr lang="en-US" sz="2000" b="1" i="0" u="none" strike="noStrike" dirty="0">
              <a:solidFill>
                <a:srgbClr val="424242"/>
              </a:solidFill>
              <a:effectLst/>
              <a:latin typeface="Maven Pro"/>
            </a:endParaRPr>
          </a:p>
          <a:p>
            <a:r>
              <a:rPr lang="en-US" dirty="0"/>
              <a:t>Factor 3:IS design and Implementation Costs</a:t>
            </a:r>
          </a:p>
        </p:txBody>
      </p:sp>
    </p:spTree>
    <p:extLst>
      <p:ext uri="{BB962C8B-B14F-4D97-AF65-F5344CB8AC3E}">
        <p14:creationId xmlns:p14="http://schemas.microsoft.com/office/powerpoint/2010/main" val="263354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D4B35-4892-40C6-A6AD-2706FA8EB28A}"/>
              </a:ext>
            </a:extLst>
          </p:cNvPr>
          <p:cNvSpPr>
            <a:spLocks noGrp="1"/>
          </p:cNvSpPr>
          <p:nvPr>
            <p:ph type="title"/>
          </p:nvPr>
        </p:nvSpPr>
        <p:spPr/>
        <p:txBody>
          <a:bodyPr>
            <a:normAutofit fontScale="90000"/>
          </a:bodyPr>
          <a:lstStyle/>
          <a:p>
            <a:pPr rtl="0">
              <a:spcBef>
                <a:spcPts val="0"/>
              </a:spcBef>
              <a:spcAft>
                <a:spcPts val="0"/>
              </a:spcAft>
            </a:pPr>
            <a:r>
              <a:rPr lang="en-US" sz="3200" b="1" i="0" u="none" strike="noStrike" dirty="0">
                <a:solidFill>
                  <a:srgbClr val="424242"/>
                </a:solidFill>
                <a:effectLst/>
                <a:latin typeface="Maven Pro"/>
              </a:rPr>
              <a:t>Factor 1 :Benefits From Integrated and shareable Data</a:t>
            </a:r>
            <a:br>
              <a:rPr lang="en-US" dirty="0"/>
            </a:br>
            <a:endParaRPr lang="en-US" dirty="0"/>
          </a:p>
        </p:txBody>
      </p:sp>
      <p:sp>
        <p:nvSpPr>
          <p:cNvPr id="3" name="Content Placeholder 2">
            <a:extLst>
              <a:ext uri="{FF2B5EF4-FFF2-40B4-BE49-F238E27FC236}">
                <a16:creationId xmlns:a16="http://schemas.microsoft.com/office/drawing/2014/main" id="{D54C4351-1D44-42CF-A0C0-148A21A4E912}"/>
              </a:ext>
            </a:extLst>
          </p:cNvPr>
          <p:cNvSpPr>
            <a:spLocks noGrp="1"/>
          </p:cNvSpPr>
          <p:nvPr>
            <p:ph idx="1"/>
          </p:nvPr>
        </p:nvSpPr>
        <p:spPr/>
        <p:txBody>
          <a:bodyPr/>
          <a:lstStyle/>
          <a:p>
            <a:r>
              <a:rPr lang="en-US" dirty="0"/>
              <a:t>One of the major benefits of a single comprehensive information system come from the ability to share and aggregate information across multiple divisions ,functions , units in an organization.</a:t>
            </a:r>
          </a:p>
          <a:p>
            <a:r>
              <a:rPr lang="en-US" dirty="0"/>
              <a:t>Thus it is mentioned in the paper that the need for integrated information systems is the greatest where there is interdependence amongst various departments in an organization.</a:t>
            </a:r>
          </a:p>
          <a:p>
            <a:endParaRPr lang="en-US" dirty="0"/>
          </a:p>
        </p:txBody>
      </p:sp>
    </p:spTree>
    <p:extLst>
      <p:ext uri="{BB962C8B-B14F-4D97-AF65-F5344CB8AC3E}">
        <p14:creationId xmlns:p14="http://schemas.microsoft.com/office/powerpoint/2010/main" val="414460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E5A8-3A10-49C1-8832-F4906E8C79E5}"/>
              </a:ext>
            </a:extLst>
          </p:cNvPr>
          <p:cNvSpPr>
            <a:spLocks noGrp="1"/>
          </p:cNvSpPr>
          <p:nvPr>
            <p:ph type="title"/>
          </p:nvPr>
        </p:nvSpPr>
        <p:spPr>
          <a:xfrm>
            <a:off x="1451579" y="769383"/>
            <a:ext cx="9603275" cy="1049235"/>
          </a:xfrm>
        </p:spPr>
        <p:txBody>
          <a:bodyPr>
            <a:normAutofit fontScale="90000"/>
          </a:bodyPr>
          <a:lstStyle/>
          <a:p>
            <a:r>
              <a:rPr lang="en-US" sz="3200" b="1" i="0" u="none" strike="noStrike" dirty="0">
                <a:solidFill>
                  <a:srgbClr val="424242"/>
                </a:solidFill>
                <a:effectLst/>
                <a:latin typeface="Maven Pro"/>
              </a:rPr>
              <a:t>Factor 1 :Benefits From Integrated and shareable Data</a:t>
            </a:r>
            <a:br>
              <a:rPr lang="en-US" dirty="0"/>
            </a:br>
            <a:endParaRPr lang="en-US" dirty="0"/>
          </a:p>
        </p:txBody>
      </p:sp>
      <p:sp>
        <p:nvSpPr>
          <p:cNvPr id="3" name="Content Placeholder 2">
            <a:extLst>
              <a:ext uri="{FF2B5EF4-FFF2-40B4-BE49-F238E27FC236}">
                <a16:creationId xmlns:a16="http://schemas.microsoft.com/office/drawing/2014/main" id="{6A42D6DD-2FB1-4222-9CDC-6CE3DC1ABF8C}"/>
              </a:ext>
            </a:extLst>
          </p:cNvPr>
          <p:cNvSpPr>
            <a:spLocks noGrp="1"/>
          </p:cNvSpPr>
          <p:nvPr>
            <p:ph idx="1"/>
          </p:nvPr>
        </p:nvSpPr>
        <p:spPr/>
        <p:txBody>
          <a:bodyPr/>
          <a:lstStyle/>
          <a:p>
            <a:r>
              <a:rPr lang="en-US" dirty="0"/>
              <a:t>The two major impacts data Integration has on an organization is as follows</a:t>
            </a:r>
          </a:p>
          <a:p>
            <a:pPr marL="457200" indent="-457200">
              <a:buFont typeface="+mj-lt"/>
              <a:buAutoNum type="arabicPeriod"/>
            </a:pPr>
            <a:r>
              <a:rPr lang="en-US" dirty="0"/>
              <a:t>Improved managerial information for organization wide communication.</a:t>
            </a:r>
          </a:p>
          <a:p>
            <a:pPr marL="457200" indent="-457200">
              <a:buFont typeface="+mj-lt"/>
              <a:buAutoNum type="arabicPeriod"/>
            </a:pPr>
            <a:r>
              <a:rPr lang="en-US" dirty="0"/>
              <a:t>Improved Operational Coordination between interdependent parts of the organization.</a:t>
            </a:r>
          </a:p>
          <a:p>
            <a:pPr marL="0" indent="0">
              <a:buNone/>
            </a:pPr>
            <a:r>
              <a:rPr lang="en-US" dirty="0"/>
              <a:t>To explain both these impacts key takeaways from different case studies are explained in the paper.</a:t>
            </a:r>
          </a:p>
          <a:p>
            <a:pPr marL="0" indent="0">
              <a:buNone/>
            </a:pPr>
            <a:endParaRPr lang="en-US" dirty="0"/>
          </a:p>
        </p:txBody>
      </p:sp>
    </p:spTree>
    <p:extLst>
      <p:ext uri="{BB962C8B-B14F-4D97-AF65-F5344CB8AC3E}">
        <p14:creationId xmlns:p14="http://schemas.microsoft.com/office/powerpoint/2010/main" val="235965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02C1-AE94-429A-865D-982793F52C15}"/>
              </a:ext>
            </a:extLst>
          </p:cNvPr>
          <p:cNvSpPr>
            <a:spLocks noGrp="1"/>
          </p:cNvSpPr>
          <p:nvPr>
            <p:ph type="title"/>
          </p:nvPr>
        </p:nvSpPr>
        <p:spPr/>
        <p:txBody>
          <a:bodyPr>
            <a:normAutofit fontScale="90000"/>
          </a:bodyPr>
          <a:lstStyle/>
          <a:p>
            <a:r>
              <a:rPr lang="en-US" dirty="0"/>
              <a:t>Improved managerial information for organization wide communication.</a:t>
            </a:r>
            <a:br>
              <a:rPr lang="en-US" dirty="0"/>
            </a:br>
            <a:br>
              <a:rPr lang="en-US" dirty="0"/>
            </a:br>
            <a:endParaRPr lang="en-US" dirty="0"/>
          </a:p>
        </p:txBody>
      </p:sp>
      <p:sp>
        <p:nvSpPr>
          <p:cNvPr id="3" name="Content Placeholder 2">
            <a:extLst>
              <a:ext uri="{FF2B5EF4-FFF2-40B4-BE49-F238E27FC236}">
                <a16:creationId xmlns:a16="http://schemas.microsoft.com/office/drawing/2014/main" id="{29A443DB-3431-433F-BAF8-62AD80DB1790}"/>
              </a:ext>
            </a:extLst>
          </p:cNvPr>
          <p:cNvSpPr>
            <a:spLocks noGrp="1"/>
          </p:cNvSpPr>
          <p:nvPr>
            <p:ph idx="1"/>
          </p:nvPr>
        </p:nvSpPr>
        <p:spPr/>
        <p:txBody>
          <a:bodyPr>
            <a:normAutofit fontScale="25000" lnSpcReduction="20000"/>
          </a:bodyPr>
          <a:lstStyle/>
          <a:p>
            <a:r>
              <a:rPr lang="en-US" sz="6400" dirty="0"/>
              <a:t>Delvin Electronics Case Study:</a:t>
            </a:r>
          </a:p>
          <a:p>
            <a:pPr marL="0" indent="0">
              <a:buNone/>
            </a:pPr>
            <a:r>
              <a:rPr lang="en-US" sz="6400" dirty="0"/>
              <a:t>Problem that Delvin Faced: On-time delivery of Products reduced to 70%</a:t>
            </a:r>
          </a:p>
          <a:p>
            <a:pPr marL="0" indent="0">
              <a:buNone/>
            </a:pPr>
            <a:r>
              <a:rPr lang="en-US" sz="6400" dirty="0"/>
              <a:t>What did they do: An Interdisciplinary team developed organization wide integrated scheduling data to track how production schedules were made changed and adjusted by multiple departments.</a:t>
            </a:r>
          </a:p>
          <a:p>
            <a:pPr marL="0" indent="0">
              <a:buNone/>
            </a:pPr>
            <a:r>
              <a:rPr lang="en-US" sz="6400" dirty="0"/>
              <a:t>Patterns Discovered due to Integration:</a:t>
            </a:r>
          </a:p>
          <a:p>
            <a:pPr marL="457200" indent="-457200">
              <a:buFont typeface="+mj-lt"/>
              <a:buAutoNum type="arabicPeriod"/>
            </a:pPr>
            <a:r>
              <a:rPr lang="en-US" sz="6400" dirty="0"/>
              <a:t>Plants were not properly updating their inventory levels and equipment conditions</a:t>
            </a:r>
          </a:p>
          <a:p>
            <a:pPr marL="457200" indent="-457200">
              <a:buFont typeface="+mj-lt"/>
              <a:buAutoNum type="arabicPeriod"/>
            </a:pPr>
            <a:r>
              <a:rPr lang="en-US" sz="6400" dirty="0"/>
              <a:t>Marketing department was overriding the Schedule without considering plant Capabilities.</a:t>
            </a:r>
          </a:p>
          <a:p>
            <a:pPr marL="457200" indent="-457200">
              <a:buFont typeface="+mj-lt"/>
              <a:buAutoNum type="arabicPeriod"/>
            </a:pPr>
            <a:r>
              <a:rPr lang="en-US" sz="6400" dirty="0"/>
              <a:t>Plants were thus overriding their systems without paying attention to critical order requirements.</a:t>
            </a:r>
          </a:p>
          <a:p>
            <a:pPr marL="0" indent="0">
              <a:buNone/>
            </a:pPr>
            <a:r>
              <a:rPr lang="en-US" sz="6400" dirty="0"/>
              <a:t>Thus an organization wide data integration helped Delvin Electronics understand their problems better and take required corrective action which improved on-time delivery percentage to 98%.</a:t>
            </a:r>
          </a:p>
          <a:p>
            <a:pPr marL="457200" indent="-457200">
              <a:buFont typeface="+mj-lt"/>
              <a:buAutoNum type="arabicPeriod"/>
            </a:pPr>
            <a:endParaRPr lang="en-US" sz="6400" dirty="0"/>
          </a:p>
          <a:p>
            <a:pPr marL="0" indent="0">
              <a:buNone/>
            </a:pPr>
            <a:endParaRPr lang="en-US" sz="7200" dirty="0"/>
          </a:p>
          <a:p>
            <a:pPr marL="0" indent="0">
              <a:buNone/>
            </a:pPr>
            <a:endParaRPr lang="en-US" sz="7200" dirty="0"/>
          </a:p>
          <a:p>
            <a:pPr marL="457200" indent="-457200">
              <a:buFont typeface="+mj-lt"/>
              <a:buAutoNum type="arabicPeriod"/>
            </a:pPr>
            <a:endParaRPr lang="en-US" dirty="0"/>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4583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F03E-1EB8-4FF9-A889-975C3E8619FD}"/>
              </a:ext>
            </a:extLst>
          </p:cNvPr>
          <p:cNvSpPr>
            <a:spLocks noGrp="1"/>
          </p:cNvSpPr>
          <p:nvPr>
            <p:ph type="title"/>
          </p:nvPr>
        </p:nvSpPr>
        <p:spPr/>
        <p:txBody>
          <a:bodyPr/>
          <a:lstStyle/>
          <a:p>
            <a:pPr algn="ctr"/>
            <a:r>
              <a:rPr lang="en-US" dirty="0">
                <a:solidFill>
                  <a:srgbClr val="0070C0"/>
                </a:solidFill>
              </a:rPr>
              <a:t>WHAT IS DATA INTEGRATION?</a:t>
            </a:r>
            <a:endParaRPr lang="en-US"/>
          </a:p>
        </p:txBody>
      </p:sp>
      <p:sp>
        <p:nvSpPr>
          <p:cNvPr id="3" name="Content Placeholder 2">
            <a:extLst>
              <a:ext uri="{FF2B5EF4-FFF2-40B4-BE49-F238E27FC236}">
                <a16:creationId xmlns:a16="http://schemas.microsoft.com/office/drawing/2014/main" id="{56DB3B3D-9DC6-42B9-8EC9-F4523F785BBC}"/>
              </a:ext>
            </a:extLst>
          </p:cNvPr>
          <p:cNvSpPr>
            <a:spLocks noGrp="1"/>
          </p:cNvSpPr>
          <p:nvPr>
            <p:ph idx="1"/>
          </p:nvPr>
        </p:nvSpPr>
        <p:spPr/>
        <p:txBody>
          <a:bodyPr/>
          <a:lstStyle/>
          <a:p>
            <a:r>
              <a:rPr lang="en-US" dirty="0"/>
              <a:t>Standardization of Data definitions and structures.</a:t>
            </a:r>
          </a:p>
          <a:p>
            <a:r>
              <a:rPr lang="en-US" dirty="0"/>
              <a:t>It ensures data has same meaning and use across time and across users.</a:t>
            </a:r>
          </a:p>
          <a:p>
            <a:r>
              <a:rPr lang="en-US" dirty="0"/>
              <a:t>Data and different systems are consistent and logically compatible.</a:t>
            </a:r>
          </a:p>
          <a:p>
            <a:pPr algn="ctr"/>
            <a:endParaRPr lang="en-US" b="1" dirty="0"/>
          </a:p>
          <a:p>
            <a:pPr marL="0" indent="0" algn="ctr">
              <a:buNone/>
            </a:pPr>
            <a:r>
              <a:rPr lang="en-US" b="1" dirty="0"/>
              <a:t>Data Integration can be increased in one or two dimensions</a:t>
            </a:r>
          </a:p>
          <a:p>
            <a:pPr marL="457200" indent="-457200">
              <a:buAutoNum type="arabicPeriod"/>
            </a:pPr>
            <a:r>
              <a:rPr lang="en-US" dirty="0"/>
              <a:t>Number of fields with common definitions and codes.</a:t>
            </a:r>
          </a:p>
          <a:p>
            <a:pPr marL="457200" indent="-457200">
              <a:buAutoNum type="arabicPeriod"/>
            </a:pPr>
            <a:r>
              <a:rPr lang="en-US" dirty="0"/>
              <a:t>Number of systems or databases that adhere to these standards</a:t>
            </a:r>
          </a:p>
        </p:txBody>
      </p:sp>
    </p:spTree>
    <p:extLst>
      <p:ext uri="{BB962C8B-B14F-4D97-AF65-F5344CB8AC3E}">
        <p14:creationId xmlns:p14="http://schemas.microsoft.com/office/powerpoint/2010/main" val="3754093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EDA8-F86F-4A4B-8EEF-A0ADAD69FD39}"/>
              </a:ext>
            </a:extLst>
          </p:cNvPr>
          <p:cNvSpPr>
            <a:spLocks noGrp="1"/>
          </p:cNvSpPr>
          <p:nvPr>
            <p:ph type="title"/>
          </p:nvPr>
        </p:nvSpPr>
        <p:spPr/>
        <p:txBody>
          <a:bodyPr>
            <a:normAutofit fontScale="90000"/>
          </a:bodyPr>
          <a:lstStyle/>
          <a:p>
            <a:r>
              <a:rPr lang="en-US" dirty="0"/>
              <a:t>Improved Operational Coordination between interdependent parts of the organization.</a:t>
            </a:r>
            <a:br>
              <a:rPr lang="en-US" dirty="0"/>
            </a:br>
            <a:endParaRPr lang="en-US" dirty="0"/>
          </a:p>
        </p:txBody>
      </p:sp>
      <p:sp>
        <p:nvSpPr>
          <p:cNvPr id="3" name="Content Placeholder 2">
            <a:extLst>
              <a:ext uri="{FF2B5EF4-FFF2-40B4-BE49-F238E27FC236}">
                <a16:creationId xmlns:a16="http://schemas.microsoft.com/office/drawing/2014/main" id="{C71B9DB2-A434-4105-9F23-290773D53B16}"/>
              </a:ext>
            </a:extLst>
          </p:cNvPr>
          <p:cNvSpPr>
            <a:spLocks noGrp="1"/>
          </p:cNvSpPr>
          <p:nvPr>
            <p:ph idx="1"/>
          </p:nvPr>
        </p:nvSpPr>
        <p:spPr/>
        <p:txBody>
          <a:bodyPr/>
          <a:lstStyle/>
          <a:p>
            <a:r>
              <a:rPr lang="en-US" dirty="0"/>
              <a:t> Burton Trucking Case Study:</a:t>
            </a:r>
          </a:p>
          <a:p>
            <a:pPr lvl="1"/>
            <a:r>
              <a:rPr lang="en-US" dirty="0"/>
              <a:t>In order to improve their operation Burton Trucking implemented a single Data model for the entire organization.</a:t>
            </a:r>
          </a:p>
          <a:p>
            <a:pPr lvl="1"/>
            <a:r>
              <a:rPr lang="en-US" dirty="0"/>
              <a:t>This helped them to link across geographies and functions</a:t>
            </a:r>
          </a:p>
          <a:p>
            <a:pPr lvl="1"/>
            <a:r>
              <a:rPr lang="en-US" dirty="0"/>
              <a:t>By using common sharable data they found that their dispatch systems can be expanded to give them a much better shipment tracking system.</a:t>
            </a:r>
          </a:p>
          <a:p>
            <a:pPr lvl="1"/>
            <a:r>
              <a:rPr lang="en-US" dirty="0"/>
              <a:t>Thus Data integration help them uncover previously unrecognized interdependencies between shipping tracking and dispatching thus improving operational coordination between two different parts of the </a:t>
            </a:r>
            <a:r>
              <a:rPr lang="en-US" dirty="0" err="1"/>
              <a:t>organisation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212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BF9D-8709-4065-874C-2BFAC97E59BE}"/>
              </a:ext>
            </a:extLst>
          </p:cNvPr>
          <p:cNvSpPr>
            <a:spLocks noGrp="1"/>
          </p:cNvSpPr>
          <p:nvPr>
            <p:ph type="title"/>
          </p:nvPr>
        </p:nvSpPr>
        <p:spPr/>
        <p:txBody>
          <a:bodyPr/>
          <a:lstStyle/>
          <a:p>
            <a:r>
              <a:rPr lang="en-US" sz="3200" b="1" i="0" u="none" strike="noStrike" dirty="0">
                <a:solidFill>
                  <a:srgbClr val="424242"/>
                </a:solidFill>
                <a:effectLst/>
                <a:latin typeface="Maven Pro"/>
              </a:rPr>
              <a:t>Factor 1 :Benefits From Integrated and shareable Data</a:t>
            </a:r>
            <a:endParaRPr lang="en-US" dirty="0"/>
          </a:p>
        </p:txBody>
      </p:sp>
      <p:sp>
        <p:nvSpPr>
          <p:cNvPr id="3" name="Content Placeholder 2">
            <a:extLst>
              <a:ext uri="{FF2B5EF4-FFF2-40B4-BE49-F238E27FC236}">
                <a16:creationId xmlns:a16="http://schemas.microsoft.com/office/drawing/2014/main" id="{17B2B0C9-1D44-4E00-9998-19FF83082715}"/>
              </a:ext>
            </a:extLst>
          </p:cNvPr>
          <p:cNvSpPr>
            <a:spLocks noGrp="1"/>
          </p:cNvSpPr>
          <p:nvPr>
            <p:ph idx="1"/>
          </p:nvPr>
        </p:nvSpPr>
        <p:spPr/>
        <p:txBody>
          <a:bodyPr/>
          <a:lstStyle/>
          <a:p>
            <a:r>
              <a:rPr lang="en-US" dirty="0"/>
              <a:t>Thus, to conclude upon this factor it is proposed in the paper that</a:t>
            </a:r>
          </a:p>
          <a:p>
            <a:pPr marL="0" indent="0">
              <a:buNone/>
            </a:pPr>
            <a:r>
              <a:rPr lang="en-US" dirty="0"/>
              <a:t>As interdependence between Subunits increases, benefits of data integration will also increase and the amount of data integration in rational organizations will also increase.</a:t>
            </a:r>
          </a:p>
        </p:txBody>
      </p:sp>
    </p:spTree>
    <p:extLst>
      <p:ext uri="{BB962C8B-B14F-4D97-AF65-F5344CB8AC3E}">
        <p14:creationId xmlns:p14="http://schemas.microsoft.com/office/powerpoint/2010/main" val="257529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821C-727E-4BB3-8455-3098B432B519}"/>
              </a:ext>
            </a:extLst>
          </p:cNvPr>
          <p:cNvSpPr>
            <a:spLocks noGrp="1"/>
          </p:cNvSpPr>
          <p:nvPr>
            <p:ph type="title"/>
          </p:nvPr>
        </p:nvSpPr>
        <p:spPr>
          <a:xfrm>
            <a:off x="1451579" y="662476"/>
            <a:ext cx="9603275" cy="1049235"/>
          </a:xfrm>
        </p:spPr>
        <p:txBody>
          <a:bodyPr/>
          <a:lstStyle/>
          <a:p>
            <a:r>
              <a:rPr lang="en-US" dirty="0"/>
              <a:t>Factor 2:Flexibility to meet unique subunit requirement</a:t>
            </a:r>
          </a:p>
        </p:txBody>
      </p:sp>
      <p:sp>
        <p:nvSpPr>
          <p:cNvPr id="3" name="Content Placeholder 2">
            <a:extLst>
              <a:ext uri="{FF2B5EF4-FFF2-40B4-BE49-F238E27FC236}">
                <a16:creationId xmlns:a16="http://schemas.microsoft.com/office/drawing/2014/main" id="{4DE8DCDF-039D-4527-8323-1BE0D7CF465A}"/>
              </a:ext>
            </a:extLst>
          </p:cNvPr>
          <p:cNvSpPr>
            <a:spLocks noGrp="1"/>
          </p:cNvSpPr>
          <p:nvPr>
            <p:ph idx="1"/>
          </p:nvPr>
        </p:nvSpPr>
        <p:spPr/>
        <p:txBody>
          <a:bodyPr/>
          <a:lstStyle/>
          <a:p>
            <a:r>
              <a:rPr lang="en-US" dirty="0"/>
              <a:t>One of the downsides of data integration is that the local subunits loose their autonomy.</a:t>
            </a:r>
          </a:p>
          <a:p>
            <a:r>
              <a:rPr lang="en-US" dirty="0"/>
              <a:t>As every department has its own way of functioning having commonly sharable data might hamper its functioning.</a:t>
            </a:r>
          </a:p>
          <a:p>
            <a:r>
              <a:rPr lang="en-US" dirty="0"/>
              <a:t>The solution to this is given by the concept of requisite variety of systems theory which states that in order to successfully respond the environment a system must be a good model of that environment.</a:t>
            </a:r>
          </a:p>
          <a:p>
            <a:r>
              <a:rPr lang="en-US" dirty="0"/>
              <a:t>To explain this concept another Case study of Burton Trucking is considered</a:t>
            </a:r>
          </a:p>
          <a:p>
            <a:endParaRPr lang="en-US" dirty="0"/>
          </a:p>
        </p:txBody>
      </p:sp>
    </p:spTree>
    <p:extLst>
      <p:ext uri="{BB962C8B-B14F-4D97-AF65-F5344CB8AC3E}">
        <p14:creationId xmlns:p14="http://schemas.microsoft.com/office/powerpoint/2010/main" val="413547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F55E-651E-48C9-BF68-9441F7AC67DD}"/>
              </a:ext>
            </a:extLst>
          </p:cNvPr>
          <p:cNvSpPr>
            <a:spLocks noGrp="1"/>
          </p:cNvSpPr>
          <p:nvPr>
            <p:ph type="title"/>
          </p:nvPr>
        </p:nvSpPr>
        <p:spPr/>
        <p:txBody>
          <a:bodyPr/>
          <a:lstStyle/>
          <a:p>
            <a:r>
              <a:rPr lang="en-US" dirty="0"/>
              <a:t>Factor 2:Flexibility to meet unique subunit requirement</a:t>
            </a:r>
          </a:p>
        </p:txBody>
      </p:sp>
      <p:sp>
        <p:nvSpPr>
          <p:cNvPr id="3" name="Content Placeholder 2">
            <a:extLst>
              <a:ext uri="{FF2B5EF4-FFF2-40B4-BE49-F238E27FC236}">
                <a16:creationId xmlns:a16="http://schemas.microsoft.com/office/drawing/2014/main" id="{FEA176DC-B2D6-4ADF-95F2-F89A90EC0C7A}"/>
              </a:ext>
            </a:extLst>
          </p:cNvPr>
          <p:cNvSpPr>
            <a:spLocks noGrp="1"/>
          </p:cNvSpPr>
          <p:nvPr>
            <p:ph idx="1"/>
          </p:nvPr>
        </p:nvSpPr>
        <p:spPr/>
        <p:txBody>
          <a:bodyPr/>
          <a:lstStyle/>
          <a:p>
            <a:r>
              <a:rPr lang="en-US" dirty="0"/>
              <a:t>As discussed before Burton Trucking implemented a single data model for the entire organization.</a:t>
            </a:r>
          </a:p>
          <a:p>
            <a:r>
              <a:rPr lang="en-US" dirty="0"/>
              <a:t>The new system contained integrated data about all the customers, equipment and Shipping.</a:t>
            </a:r>
          </a:p>
          <a:p>
            <a:r>
              <a:rPr lang="en-US" dirty="0"/>
              <a:t>The sales staff proposed that for the data to be valuable to them they need more fields but they were not able to come to common grounds as to which fields should be there.</a:t>
            </a:r>
          </a:p>
          <a:p>
            <a:r>
              <a:rPr lang="en-US" dirty="0"/>
              <a:t>Thus the IS department decided to model the data further specifically for the sales staff giving them additional 10 fields to store their data.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44740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E51C-748C-4DFA-81CE-24775917E1C0}"/>
              </a:ext>
            </a:extLst>
          </p:cNvPr>
          <p:cNvSpPr>
            <a:spLocks noGrp="1"/>
          </p:cNvSpPr>
          <p:nvPr>
            <p:ph type="title"/>
          </p:nvPr>
        </p:nvSpPr>
        <p:spPr/>
        <p:txBody>
          <a:bodyPr/>
          <a:lstStyle/>
          <a:p>
            <a:r>
              <a:rPr lang="en-US" dirty="0"/>
              <a:t>Factor 2:Flexibility to meet unique subunit requirement</a:t>
            </a:r>
          </a:p>
        </p:txBody>
      </p:sp>
      <p:sp>
        <p:nvSpPr>
          <p:cNvPr id="3" name="Content Placeholder 2">
            <a:extLst>
              <a:ext uri="{FF2B5EF4-FFF2-40B4-BE49-F238E27FC236}">
                <a16:creationId xmlns:a16="http://schemas.microsoft.com/office/drawing/2014/main" id="{DE365A64-F73B-46CC-ACA7-B7B2B767F08F}"/>
              </a:ext>
            </a:extLst>
          </p:cNvPr>
          <p:cNvSpPr>
            <a:spLocks noGrp="1"/>
          </p:cNvSpPr>
          <p:nvPr>
            <p:ph idx="1"/>
          </p:nvPr>
        </p:nvSpPr>
        <p:spPr/>
        <p:txBody>
          <a:bodyPr/>
          <a:lstStyle/>
          <a:p>
            <a:r>
              <a:rPr lang="en-US" dirty="0"/>
              <a:t>Considering this example it is proposed in the paper that:</a:t>
            </a:r>
          </a:p>
          <a:p>
            <a:pPr marL="0" indent="0">
              <a:buNone/>
            </a:pPr>
            <a:r>
              <a:rPr lang="en-US" dirty="0"/>
              <a:t>All other things being equal as the differentiation of subunits increases data integration will impose more and more compromise costs on local units; thus the amount of data integration in rational firms should decrease.</a:t>
            </a:r>
          </a:p>
          <a:p>
            <a:r>
              <a:rPr lang="en-US" dirty="0"/>
              <a:t>Another important factor related to the flexibility to meet subunit requirement is mentioned in the paper which is the reduction in local flexibility due to bureaucratic delays.</a:t>
            </a:r>
          </a:p>
          <a:p>
            <a:r>
              <a:rPr lang="en-US" dirty="0"/>
              <a:t>To explain as Example of  Superior manufacturing is given.</a:t>
            </a:r>
          </a:p>
          <a:p>
            <a:pPr marL="0" indent="0">
              <a:buNone/>
            </a:pPr>
            <a:endParaRPr lang="en-US" dirty="0"/>
          </a:p>
        </p:txBody>
      </p:sp>
    </p:spTree>
    <p:extLst>
      <p:ext uri="{BB962C8B-B14F-4D97-AF65-F5344CB8AC3E}">
        <p14:creationId xmlns:p14="http://schemas.microsoft.com/office/powerpoint/2010/main" val="221401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073D-6175-497E-B966-59DFDFB42E43}"/>
              </a:ext>
            </a:extLst>
          </p:cNvPr>
          <p:cNvSpPr>
            <a:spLocks noGrp="1"/>
          </p:cNvSpPr>
          <p:nvPr>
            <p:ph type="title"/>
          </p:nvPr>
        </p:nvSpPr>
        <p:spPr/>
        <p:txBody>
          <a:bodyPr/>
          <a:lstStyle/>
          <a:p>
            <a:r>
              <a:rPr lang="en-US" dirty="0"/>
              <a:t>Factor 2:Flexibility to meet unique subunit requirement</a:t>
            </a:r>
          </a:p>
        </p:txBody>
      </p:sp>
      <p:sp>
        <p:nvSpPr>
          <p:cNvPr id="3" name="Content Placeholder 2">
            <a:extLst>
              <a:ext uri="{FF2B5EF4-FFF2-40B4-BE49-F238E27FC236}">
                <a16:creationId xmlns:a16="http://schemas.microsoft.com/office/drawing/2014/main" id="{EB4608F1-28EF-4244-B5D6-C31E84A12EEA}"/>
              </a:ext>
            </a:extLst>
          </p:cNvPr>
          <p:cNvSpPr>
            <a:spLocks noGrp="1"/>
          </p:cNvSpPr>
          <p:nvPr>
            <p:ph idx="1"/>
          </p:nvPr>
        </p:nvSpPr>
        <p:spPr/>
        <p:txBody>
          <a:bodyPr/>
          <a:lstStyle/>
          <a:p>
            <a:r>
              <a:rPr lang="en-US" dirty="0"/>
              <a:t>At superior manufacturing if there are any changes that have to be proposed to the Information system 1</a:t>
            </a:r>
            <a:r>
              <a:rPr lang="en-US" baseline="30000" dirty="0"/>
              <a:t>st</a:t>
            </a:r>
            <a:r>
              <a:rPr lang="en-US" dirty="0"/>
              <a:t> go to the Data resource Management office.</a:t>
            </a:r>
          </a:p>
          <a:p>
            <a:r>
              <a:rPr lang="en-US" dirty="0"/>
              <a:t>This office decides the subject areas affected. Further data stewards analyze and review the whole recommendation. Then this is further analyzed by the database administrators and user groups affected and so on and so forth.</a:t>
            </a:r>
          </a:p>
          <a:p>
            <a:r>
              <a:rPr lang="en-US" dirty="0"/>
              <a:t> Thus as seen in this example multiple players perform multiple review requests and this results in the bureaucratic delay.</a:t>
            </a:r>
          </a:p>
        </p:txBody>
      </p:sp>
    </p:spTree>
    <p:extLst>
      <p:ext uri="{BB962C8B-B14F-4D97-AF65-F5344CB8AC3E}">
        <p14:creationId xmlns:p14="http://schemas.microsoft.com/office/powerpoint/2010/main" val="3639840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F8A-EEEB-4AF7-97A3-109FC6975875}"/>
              </a:ext>
            </a:extLst>
          </p:cNvPr>
          <p:cNvSpPr>
            <a:spLocks noGrp="1"/>
          </p:cNvSpPr>
          <p:nvPr>
            <p:ph type="title"/>
          </p:nvPr>
        </p:nvSpPr>
        <p:spPr/>
        <p:txBody>
          <a:bodyPr/>
          <a:lstStyle/>
          <a:p>
            <a:r>
              <a:rPr lang="en-US" dirty="0"/>
              <a:t>Factor 3:  Information system design and implementation costs</a:t>
            </a:r>
          </a:p>
        </p:txBody>
      </p:sp>
      <p:sp>
        <p:nvSpPr>
          <p:cNvPr id="3" name="Content Placeholder 2">
            <a:extLst>
              <a:ext uri="{FF2B5EF4-FFF2-40B4-BE49-F238E27FC236}">
                <a16:creationId xmlns:a16="http://schemas.microsoft.com/office/drawing/2014/main" id="{3D594488-C10A-4432-86B2-1258F47314C7}"/>
              </a:ext>
            </a:extLst>
          </p:cNvPr>
          <p:cNvSpPr>
            <a:spLocks noGrp="1"/>
          </p:cNvSpPr>
          <p:nvPr>
            <p:ph idx="1"/>
          </p:nvPr>
        </p:nvSpPr>
        <p:spPr/>
        <p:txBody>
          <a:bodyPr>
            <a:normAutofit fontScale="85000" lnSpcReduction="10000"/>
          </a:bodyPr>
          <a:lstStyle/>
          <a:p>
            <a:r>
              <a:rPr lang="en-US" dirty="0"/>
              <a:t>If additional cost is too large:</a:t>
            </a:r>
          </a:p>
          <a:p>
            <a:pPr lvl="1">
              <a:buFont typeface="Wingdings" panose="05000000000000000000" pitchFamily="2" charset="2"/>
              <a:buChar char="Ø"/>
            </a:pPr>
            <a:r>
              <a:rPr lang="en-US" dirty="0"/>
              <a:t>Rational firms will make do without integrated data.</a:t>
            </a:r>
          </a:p>
          <a:p>
            <a:pPr marL="457200" lvl="1" indent="0">
              <a:buNone/>
            </a:pPr>
            <a:endParaRPr lang="en-US" dirty="0"/>
          </a:p>
          <a:p>
            <a:r>
              <a:rPr lang="en-US" dirty="0"/>
              <a:t>Even if potential weights outweigh the losses:</a:t>
            </a:r>
          </a:p>
          <a:p>
            <a:pPr lvl="1">
              <a:buFont typeface="Wingdings" panose="05000000000000000000" pitchFamily="2" charset="2"/>
              <a:buChar char="Ø"/>
            </a:pPr>
            <a:r>
              <a:rPr lang="en-US" dirty="0"/>
              <a:t>Organizations still need to consider the cost of designing and implementation.</a:t>
            </a:r>
          </a:p>
          <a:p>
            <a:pPr marL="457200" lvl="1" indent="0">
              <a:buNone/>
            </a:pPr>
            <a:endParaRPr lang="en-US" dirty="0"/>
          </a:p>
          <a:p>
            <a:r>
              <a:rPr lang="en-US" dirty="0"/>
              <a:t>So, what is the impact on costs?</a:t>
            </a:r>
          </a:p>
          <a:p>
            <a:pPr lvl="1">
              <a:buFont typeface="Wingdings" panose="05000000000000000000" pitchFamily="2" charset="2"/>
              <a:buChar char="Ø"/>
            </a:pPr>
            <a:r>
              <a:rPr lang="en-US" dirty="0"/>
              <a:t>(Typical argument in literature) The higher costs of more expensive initial design and implementation are compensated by lower costs for subsequent modifications of the systems, with a net increase in productivity. </a:t>
            </a:r>
          </a:p>
          <a:p>
            <a:pPr marL="457200" lvl="1" indent="0">
              <a:buNone/>
            </a:pPr>
            <a:r>
              <a:rPr lang="en-US" dirty="0"/>
              <a:t>    </a:t>
            </a:r>
          </a:p>
        </p:txBody>
      </p:sp>
    </p:spTree>
    <p:extLst>
      <p:ext uri="{BB962C8B-B14F-4D97-AF65-F5344CB8AC3E}">
        <p14:creationId xmlns:p14="http://schemas.microsoft.com/office/powerpoint/2010/main" val="2727412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6F80-F7ED-4E64-B01E-DFEF6A746A39}"/>
              </a:ext>
            </a:extLst>
          </p:cNvPr>
          <p:cNvSpPr>
            <a:spLocks noGrp="1"/>
          </p:cNvSpPr>
          <p:nvPr>
            <p:ph type="title"/>
          </p:nvPr>
        </p:nvSpPr>
        <p:spPr/>
        <p:txBody>
          <a:bodyPr/>
          <a:lstStyle/>
          <a:p>
            <a:r>
              <a:rPr lang="en-US" dirty="0"/>
              <a:t>Up-front costs</a:t>
            </a:r>
          </a:p>
        </p:txBody>
      </p:sp>
      <p:sp>
        <p:nvSpPr>
          <p:cNvPr id="3" name="Content Placeholder 2">
            <a:extLst>
              <a:ext uri="{FF2B5EF4-FFF2-40B4-BE49-F238E27FC236}">
                <a16:creationId xmlns:a16="http://schemas.microsoft.com/office/drawing/2014/main" id="{FCC5FF46-7C23-4002-8B4C-3F0A35054459}"/>
              </a:ext>
            </a:extLst>
          </p:cNvPr>
          <p:cNvSpPr>
            <a:spLocks noGrp="1"/>
          </p:cNvSpPr>
          <p:nvPr>
            <p:ph idx="1"/>
          </p:nvPr>
        </p:nvSpPr>
        <p:spPr/>
        <p:txBody>
          <a:bodyPr/>
          <a:lstStyle/>
          <a:p>
            <a:r>
              <a:rPr lang="en-US" dirty="0"/>
              <a:t>GREATER COMPLEXITY OF THE DESIGN:</a:t>
            </a:r>
          </a:p>
          <a:p>
            <a:endParaRPr lang="en-US" dirty="0"/>
          </a:p>
          <a:p>
            <a:pPr>
              <a:buFont typeface="Wingdings" panose="05000000000000000000" pitchFamily="2" charset="2"/>
              <a:buChar char="q"/>
            </a:pPr>
            <a:r>
              <a:rPr lang="en-US" dirty="0"/>
              <a:t> Subunits			</a:t>
            </a:r>
          </a:p>
          <a:p>
            <a:pPr>
              <a:buFont typeface="Wingdings" panose="05000000000000000000" pitchFamily="2" charset="2"/>
              <a:buChar char="q"/>
            </a:pPr>
            <a:r>
              <a:rPr lang="en-US" dirty="0"/>
              <a:t> The scale of system				Increase the costs</a:t>
            </a:r>
          </a:p>
          <a:p>
            <a:pPr>
              <a:buFont typeface="Wingdings" panose="05000000000000000000" pitchFamily="2" charset="2"/>
              <a:buChar char="q"/>
            </a:pPr>
            <a:r>
              <a:rPr lang="en-US" dirty="0"/>
              <a:t> Compromise solution</a:t>
            </a:r>
          </a:p>
        </p:txBody>
      </p:sp>
      <p:sp>
        <p:nvSpPr>
          <p:cNvPr id="4" name="Right Brace 3">
            <a:extLst>
              <a:ext uri="{FF2B5EF4-FFF2-40B4-BE49-F238E27FC236}">
                <a16:creationId xmlns:a16="http://schemas.microsoft.com/office/drawing/2014/main" id="{3B45BDFC-0AB6-4F13-BB40-4B156F196ACB}"/>
              </a:ext>
            </a:extLst>
          </p:cNvPr>
          <p:cNvSpPr/>
          <p:nvPr/>
        </p:nvSpPr>
        <p:spPr>
          <a:xfrm>
            <a:off x="5990947" y="3062796"/>
            <a:ext cx="210105" cy="13582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dirty="0"/>
          </a:p>
        </p:txBody>
      </p:sp>
    </p:spTree>
    <p:extLst>
      <p:ext uri="{BB962C8B-B14F-4D97-AF65-F5344CB8AC3E}">
        <p14:creationId xmlns:p14="http://schemas.microsoft.com/office/powerpoint/2010/main" val="2581833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C51C-50DC-44C6-9FBE-42A4B35F7FDA}"/>
              </a:ext>
            </a:extLst>
          </p:cNvPr>
          <p:cNvSpPr>
            <a:spLocks noGrp="1"/>
          </p:cNvSpPr>
          <p:nvPr>
            <p:ph type="title"/>
          </p:nvPr>
        </p:nvSpPr>
        <p:spPr/>
        <p:txBody>
          <a:bodyPr/>
          <a:lstStyle/>
          <a:p>
            <a:r>
              <a:rPr lang="en-US" dirty="0"/>
              <a:t>Long-term costs</a:t>
            </a:r>
          </a:p>
        </p:txBody>
      </p:sp>
      <p:sp>
        <p:nvSpPr>
          <p:cNvPr id="4" name="Arrow: Right 3">
            <a:extLst>
              <a:ext uri="{FF2B5EF4-FFF2-40B4-BE49-F238E27FC236}">
                <a16:creationId xmlns:a16="http://schemas.microsoft.com/office/drawing/2014/main" id="{A2F8DD8E-230E-4C60-AE47-634C9037DC8C}"/>
              </a:ext>
            </a:extLst>
          </p:cNvPr>
          <p:cNvSpPr/>
          <p:nvPr/>
        </p:nvSpPr>
        <p:spPr>
          <a:xfrm>
            <a:off x="5560758" y="2672179"/>
            <a:ext cx="1384916" cy="40837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9DDDA03D-B7DF-499D-ADE0-8CB45C23D01F}"/>
              </a:ext>
            </a:extLst>
          </p:cNvPr>
          <p:cNvSpPr txBox="1"/>
          <p:nvPr/>
        </p:nvSpPr>
        <p:spPr>
          <a:xfrm flipH="1">
            <a:off x="1643700" y="2414700"/>
            <a:ext cx="2946056" cy="923330"/>
          </a:xfrm>
          <a:prstGeom prst="rect">
            <a:avLst/>
          </a:prstGeom>
          <a:noFill/>
        </p:spPr>
        <p:txBody>
          <a:bodyPr wrap="square" rtlCol="0">
            <a:spAutoFit/>
          </a:bodyPr>
          <a:lstStyle/>
          <a:p>
            <a:r>
              <a:rPr lang="en-US" dirty="0"/>
              <a:t>Homogenous subunits meet</a:t>
            </a:r>
          </a:p>
          <a:p>
            <a:r>
              <a:rPr lang="en-US" dirty="0"/>
              <a:t>same environments and</a:t>
            </a:r>
          </a:p>
          <a:p>
            <a:r>
              <a:rPr lang="en-US" dirty="0"/>
              <a:t>same challenges</a:t>
            </a:r>
          </a:p>
        </p:txBody>
      </p:sp>
      <p:sp>
        <p:nvSpPr>
          <p:cNvPr id="7" name="TextBox 6">
            <a:extLst>
              <a:ext uri="{FF2B5EF4-FFF2-40B4-BE49-F238E27FC236}">
                <a16:creationId xmlns:a16="http://schemas.microsoft.com/office/drawing/2014/main" id="{2BAAAF51-57E6-482E-BE90-49A6FEF51C66}"/>
              </a:ext>
            </a:extLst>
          </p:cNvPr>
          <p:cNvSpPr txBox="1"/>
          <p:nvPr/>
        </p:nvSpPr>
        <p:spPr>
          <a:xfrm flipH="1">
            <a:off x="7912815" y="2414700"/>
            <a:ext cx="2946056" cy="923330"/>
          </a:xfrm>
          <a:prstGeom prst="rect">
            <a:avLst/>
          </a:prstGeom>
          <a:noFill/>
        </p:spPr>
        <p:txBody>
          <a:bodyPr wrap="square" rtlCol="0">
            <a:spAutoFit/>
          </a:bodyPr>
          <a:lstStyle/>
          <a:p>
            <a:r>
              <a:rPr lang="en-US" dirty="0"/>
              <a:t>Just need to redesign a single subunit, and make data integration more attractive</a:t>
            </a:r>
          </a:p>
        </p:txBody>
      </p:sp>
      <p:sp>
        <p:nvSpPr>
          <p:cNvPr id="8" name="TextBox 7">
            <a:extLst>
              <a:ext uri="{FF2B5EF4-FFF2-40B4-BE49-F238E27FC236}">
                <a16:creationId xmlns:a16="http://schemas.microsoft.com/office/drawing/2014/main" id="{D50F9640-CB2E-4C2F-8DB3-C277E6A376B6}"/>
              </a:ext>
            </a:extLst>
          </p:cNvPr>
          <p:cNvSpPr txBox="1"/>
          <p:nvPr/>
        </p:nvSpPr>
        <p:spPr>
          <a:xfrm flipH="1">
            <a:off x="1643700" y="4104739"/>
            <a:ext cx="2946056" cy="1200329"/>
          </a:xfrm>
          <a:prstGeom prst="rect">
            <a:avLst/>
          </a:prstGeom>
          <a:noFill/>
        </p:spPr>
        <p:txBody>
          <a:bodyPr wrap="square" rtlCol="0">
            <a:spAutoFit/>
          </a:bodyPr>
          <a:lstStyle/>
          <a:p>
            <a:r>
              <a:rPr lang="en-US" dirty="0"/>
              <a:t>Different subunits, </a:t>
            </a:r>
          </a:p>
          <a:p>
            <a:r>
              <a:rPr lang="en-US" dirty="0"/>
              <a:t>Many degrees of freedom, Different types of new challenges</a:t>
            </a:r>
          </a:p>
        </p:txBody>
      </p:sp>
      <p:sp>
        <p:nvSpPr>
          <p:cNvPr id="9" name="Arrow: Right 8">
            <a:extLst>
              <a:ext uri="{FF2B5EF4-FFF2-40B4-BE49-F238E27FC236}">
                <a16:creationId xmlns:a16="http://schemas.microsoft.com/office/drawing/2014/main" id="{2F4FE157-4333-4A77-8167-119E2139BE28}"/>
              </a:ext>
            </a:extLst>
          </p:cNvPr>
          <p:cNvSpPr/>
          <p:nvPr/>
        </p:nvSpPr>
        <p:spPr>
          <a:xfrm>
            <a:off x="5560758" y="4338396"/>
            <a:ext cx="1384916" cy="408372"/>
          </a:xfrm>
          <a:prstGeom prst="rightArrow">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C4F0F40-0B99-4641-9E76-F9E6BE69502E}"/>
              </a:ext>
            </a:extLst>
          </p:cNvPr>
          <p:cNvSpPr txBox="1"/>
          <p:nvPr/>
        </p:nvSpPr>
        <p:spPr>
          <a:xfrm flipH="1">
            <a:off x="7816790" y="4080917"/>
            <a:ext cx="2946056" cy="1200329"/>
          </a:xfrm>
          <a:prstGeom prst="rect">
            <a:avLst/>
          </a:prstGeom>
          <a:noFill/>
        </p:spPr>
        <p:txBody>
          <a:bodyPr wrap="square" rtlCol="0">
            <a:spAutoFit/>
          </a:bodyPr>
          <a:lstStyle/>
          <a:p>
            <a:r>
              <a:rPr lang="en-US" dirty="0"/>
              <a:t>All subunits need to change, Have many short-term high costs, less long-term benefit, less data integration</a:t>
            </a:r>
          </a:p>
        </p:txBody>
      </p:sp>
    </p:spTree>
    <p:extLst>
      <p:ext uri="{BB962C8B-B14F-4D97-AF65-F5344CB8AC3E}">
        <p14:creationId xmlns:p14="http://schemas.microsoft.com/office/powerpoint/2010/main" val="3374601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7316-2B76-E648-8472-A02FEF2AAC6F}"/>
              </a:ext>
            </a:extLst>
          </p:cNvPr>
          <p:cNvSpPr>
            <a:spLocks noGrp="1"/>
          </p:cNvSpPr>
          <p:nvPr>
            <p:ph type="ctrTitle"/>
          </p:nvPr>
        </p:nvSpPr>
        <p:spPr>
          <a:xfrm>
            <a:off x="446049" y="802298"/>
            <a:ext cx="11128916" cy="2626702"/>
          </a:xfrm>
        </p:spPr>
        <p:txBody>
          <a:bodyPr>
            <a:normAutofit/>
          </a:bodyPr>
          <a:lstStyle/>
          <a:p>
            <a:r>
              <a:rPr lang="en-AE" sz="2800" cap="none" dirty="0">
                <a:solidFill>
                  <a:srgbClr val="585043"/>
                </a:solidFill>
              </a:rPr>
              <a:t>Why The “Rational”model Is The Only Part Of The Picture</a:t>
            </a:r>
          </a:p>
        </p:txBody>
      </p:sp>
      <p:sp>
        <p:nvSpPr>
          <p:cNvPr id="4" name="TextBox 3">
            <a:extLst>
              <a:ext uri="{FF2B5EF4-FFF2-40B4-BE49-F238E27FC236}">
                <a16:creationId xmlns:a16="http://schemas.microsoft.com/office/drawing/2014/main" id="{98DDB6DF-78B8-2A4C-B819-00206F6CF9C3}"/>
              </a:ext>
            </a:extLst>
          </p:cNvPr>
          <p:cNvSpPr txBox="1"/>
          <p:nvPr/>
        </p:nvSpPr>
        <p:spPr>
          <a:xfrm>
            <a:off x="2910468" y="3943350"/>
            <a:ext cx="9378177" cy="461665"/>
          </a:xfrm>
          <a:prstGeom prst="rect">
            <a:avLst/>
          </a:prstGeom>
          <a:noFill/>
        </p:spPr>
        <p:txBody>
          <a:bodyPr wrap="square" rtlCol="0">
            <a:spAutoFit/>
          </a:bodyPr>
          <a:lstStyle/>
          <a:p>
            <a:r>
              <a:rPr lang="en-AE" sz="2400" dirty="0">
                <a:solidFill>
                  <a:srgbClr val="7C3F4C"/>
                </a:solidFill>
              </a:rPr>
              <a:t>Organization</a:t>
            </a:r>
            <a:r>
              <a:rPr lang="en-AE" sz="2000" dirty="0">
                <a:solidFill>
                  <a:srgbClr val="7C3F4C"/>
                </a:solidFill>
              </a:rPr>
              <a:t> should choose a design that maximizes the benefits and minus the costs</a:t>
            </a:r>
          </a:p>
        </p:txBody>
      </p:sp>
    </p:spTree>
    <p:extLst>
      <p:ext uri="{BB962C8B-B14F-4D97-AF65-F5344CB8AC3E}">
        <p14:creationId xmlns:p14="http://schemas.microsoft.com/office/powerpoint/2010/main" val="375665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B820-FBEA-4AFA-AFED-7DE30D09DBE2}"/>
              </a:ext>
            </a:extLst>
          </p:cNvPr>
          <p:cNvSpPr>
            <a:spLocks noGrp="1"/>
          </p:cNvSpPr>
          <p:nvPr>
            <p:ph type="title"/>
          </p:nvPr>
        </p:nvSpPr>
        <p:spPr/>
        <p:txBody>
          <a:bodyPr/>
          <a:lstStyle/>
          <a:p>
            <a:pPr algn="ctr"/>
            <a:r>
              <a:rPr lang="en-US" dirty="0">
                <a:solidFill>
                  <a:srgbClr val="0070C0"/>
                </a:solidFill>
              </a:rPr>
              <a:t>WILL data integration always result in net benefit of an organization?</a:t>
            </a:r>
            <a:endParaRPr lang="en-US"/>
          </a:p>
        </p:txBody>
      </p:sp>
      <p:sp>
        <p:nvSpPr>
          <p:cNvPr id="3" name="Content Placeholder 2">
            <a:extLst>
              <a:ext uri="{FF2B5EF4-FFF2-40B4-BE49-F238E27FC236}">
                <a16:creationId xmlns:a16="http://schemas.microsoft.com/office/drawing/2014/main" id="{416ABE2B-E119-4A25-B370-3C4E2CDDECAE}"/>
              </a:ext>
            </a:extLst>
          </p:cNvPr>
          <p:cNvSpPr>
            <a:spLocks noGrp="1"/>
          </p:cNvSpPr>
          <p:nvPr>
            <p:ph idx="1"/>
          </p:nvPr>
        </p:nvSpPr>
        <p:spPr/>
        <p:txBody>
          <a:bodyPr/>
          <a:lstStyle/>
          <a:p>
            <a:r>
              <a:rPr lang="en-US" sz="2800" dirty="0"/>
              <a:t>MODEL OF IMPACT DEVELOPED</a:t>
            </a:r>
          </a:p>
          <a:p>
            <a:r>
              <a:rPr lang="en-US" sz="2800" dirty="0"/>
              <a:t>ORGANISATION WIDE COORDINATION / DECISION MAKING </a:t>
            </a:r>
          </a:p>
          <a:p>
            <a:r>
              <a:rPr lang="en-US" sz="2800" dirty="0"/>
              <a:t>BENEFITS OF DATA INTEGRATION MUST BE GREATER THAN THE COST OF UNDERLYING SITUATIONS</a:t>
            </a:r>
          </a:p>
          <a:p>
            <a:endParaRPr lang="en-US" dirty="0"/>
          </a:p>
        </p:txBody>
      </p:sp>
    </p:spTree>
    <p:extLst>
      <p:ext uri="{BB962C8B-B14F-4D97-AF65-F5344CB8AC3E}">
        <p14:creationId xmlns:p14="http://schemas.microsoft.com/office/powerpoint/2010/main" val="105454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DED5717-8787-2B4B-B197-3A2A3980764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200" dirty="0"/>
              <a:t> The impact of data integration on the cost &amp; benefits of is</a:t>
            </a:r>
          </a:p>
        </p:txBody>
      </p:sp>
      <p:sp>
        <p:nvSpPr>
          <p:cNvPr id="43" name="Rectangle 42">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extBox 5">
            <a:extLst>
              <a:ext uri="{FF2B5EF4-FFF2-40B4-BE49-F238E27FC236}">
                <a16:creationId xmlns:a16="http://schemas.microsoft.com/office/drawing/2014/main" id="{F7156480-AB70-5942-92A4-2B7192B99746}"/>
              </a:ext>
            </a:extLst>
          </p:cNvPr>
          <p:cNvSpPr txBox="1"/>
          <p:nvPr/>
        </p:nvSpPr>
        <p:spPr>
          <a:xfrm>
            <a:off x="780585" y="2008046"/>
            <a:ext cx="4197519" cy="3458299"/>
          </a:xfrm>
          <a:prstGeom prst="rect">
            <a:avLst/>
          </a:prstGeom>
        </p:spPr>
        <p:txBody>
          <a:bodyPr vert="horz" lIns="91440" tIns="45720" rIns="91440" bIns="45720" rtlCol="0" anchor="t">
            <a:norm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u="sng" dirty="0">
                <a:solidFill>
                  <a:srgbClr val="766A5B"/>
                </a:solidFill>
              </a:rPr>
              <a:t>Interdependence with Strategy and Structure</a:t>
            </a:r>
          </a:p>
        </p:txBody>
      </p:sp>
      <p:grpSp>
        <p:nvGrpSpPr>
          <p:cNvPr id="45" name="Group 44">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46" name="Rectangle 45">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9" name="Picture 48">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Down Arrow 6">
            <a:extLst>
              <a:ext uri="{FF2B5EF4-FFF2-40B4-BE49-F238E27FC236}">
                <a16:creationId xmlns:a16="http://schemas.microsoft.com/office/drawing/2014/main" id="{3FBE7F82-40B8-0541-9E31-DBBC6AC345E3}"/>
              </a:ext>
            </a:extLst>
          </p:cNvPr>
          <p:cNvSpPr/>
          <p:nvPr/>
        </p:nvSpPr>
        <p:spPr>
          <a:xfrm>
            <a:off x="2419815" y="2756886"/>
            <a:ext cx="434897" cy="800353"/>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solidFill>
                <a:srgbClr val="766A5B"/>
              </a:solidFill>
            </a:endParaRPr>
          </a:p>
        </p:txBody>
      </p:sp>
      <p:sp>
        <p:nvSpPr>
          <p:cNvPr id="8" name="TextBox 7">
            <a:extLst>
              <a:ext uri="{FF2B5EF4-FFF2-40B4-BE49-F238E27FC236}">
                <a16:creationId xmlns:a16="http://schemas.microsoft.com/office/drawing/2014/main" id="{B3D191C5-BEA0-0542-810D-A8EF58282EB5}"/>
              </a:ext>
            </a:extLst>
          </p:cNvPr>
          <p:cNvSpPr txBox="1"/>
          <p:nvPr/>
        </p:nvSpPr>
        <p:spPr>
          <a:xfrm>
            <a:off x="780585" y="3887575"/>
            <a:ext cx="4204196"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AE" dirty="0">
                <a:solidFill>
                  <a:srgbClr val="5E5449"/>
                </a:solidFill>
              </a:rPr>
              <a:t>In an Organisation, the technology employed, the structure, the strategy, individual roles &amp; management processes are the tightly interdependent</a:t>
            </a:r>
          </a:p>
        </p:txBody>
      </p:sp>
      <p:pic>
        <p:nvPicPr>
          <p:cNvPr id="14" name="Content Placeholder 13" descr="Diagram&#10;&#10;Description automatically generated">
            <a:extLst>
              <a:ext uri="{FF2B5EF4-FFF2-40B4-BE49-F238E27FC236}">
                <a16:creationId xmlns:a16="http://schemas.microsoft.com/office/drawing/2014/main" id="{5C3E3ECB-7D76-C647-A0ED-1BBC70E98B7A}"/>
              </a:ext>
            </a:extLst>
          </p:cNvPr>
          <p:cNvPicPr>
            <a:picLocks noGrp="1" noChangeAspect="1"/>
          </p:cNvPicPr>
          <p:nvPr>
            <p:ph idx="1"/>
          </p:nvPr>
        </p:nvPicPr>
        <p:blipFill>
          <a:blip r:embed="rId3"/>
          <a:stretch>
            <a:fillRect/>
          </a:stretch>
        </p:blipFill>
        <p:spPr>
          <a:xfrm>
            <a:off x="5778956" y="1168976"/>
            <a:ext cx="5461780" cy="3360162"/>
          </a:xfrm>
        </p:spPr>
      </p:pic>
    </p:spTree>
    <p:extLst>
      <p:ext uri="{BB962C8B-B14F-4D97-AF65-F5344CB8AC3E}">
        <p14:creationId xmlns:p14="http://schemas.microsoft.com/office/powerpoint/2010/main" val="115397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22" name="Rectangle 21">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F64CB47-F27A-B14A-ACC8-C319BCBCD0FF}"/>
              </a:ext>
            </a:extLst>
          </p:cNvPr>
          <p:cNvSpPr>
            <a:spLocks noGrp="1"/>
          </p:cNvSpPr>
          <p:nvPr>
            <p:ph type="title"/>
          </p:nvPr>
        </p:nvSpPr>
        <p:spPr>
          <a:xfrm>
            <a:off x="7218030" y="804520"/>
            <a:ext cx="3866928" cy="1049235"/>
          </a:xfrm>
        </p:spPr>
        <p:txBody>
          <a:bodyPr>
            <a:normAutofit/>
          </a:bodyPr>
          <a:lstStyle/>
          <a:p>
            <a:r>
              <a:rPr lang="en-AE" dirty="0">
                <a:solidFill>
                  <a:srgbClr val="5E5449"/>
                </a:solidFill>
              </a:rPr>
              <a:t>Power &amp; politics</a:t>
            </a:r>
          </a:p>
        </p:txBody>
      </p:sp>
      <p:pic>
        <p:nvPicPr>
          <p:cNvPr id="5" name="Content Placeholder 4" descr="Diagram&#10;&#10;Description automatically generated">
            <a:extLst>
              <a:ext uri="{FF2B5EF4-FFF2-40B4-BE49-F238E27FC236}">
                <a16:creationId xmlns:a16="http://schemas.microsoft.com/office/drawing/2014/main" id="{F9E97299-CE44-4D44-AB48-E9BECE369B44}"/>
              </a:ext>
            </a:extLst>
          </p:cNvPr>
          <p:cNvPicPr>
            <a:picLocks noChangeAspect="1"/>
          </p:cNvPicPr>
          <p:nvPr/>
        </p:nvPicPr>
        <p:blipFill>
          <a:blip r:embed="rId2"/>
          <a:stretch>
            <a:fillRect/>
          </a:stretch>
        </p:blipFill>
        <p:spPr>
          <a:xfrm>
            <a:off x="1271223" y="1776798"/>
            <a:ext cx="4825148" cy="2545265"/>
          </a:xfrm>
          <a:prstGeom prst="rect">
            <a:avLst/>
          </a:prstGeom>
        </p:spPr>
      </p:pic>
      <p:sp>
        <p:nvSpPr>
          <p:cNvPr id="14" name="Content Placeholder 13">
            <a:extLst>
              <a:ext uri="{FF2B5EF4-FFF2-40B4-BE49-F238E27FC236}">
                <a16:creationId xmlns:a16="http://schemas.microsoft.com/office/drawing/2014/main" id="{0DACB3D1-AB80-4288-9892-8E526A4D5FAA}"/>
              </a:ext>
            </a:extLst>
          </p:cNvPr>
          <p:cNvSpPr>
            <a:spLocks noGrp="1"/>
          </p:cNvSpPr>
          <p:nvPr>
            <p:ph idx="1"/>
          </p:nvPr>
        </p:nvSpPr>
        <p:spPr>
          <a:xfrm>
            <a:off x="7218029" y="2015732"/>
            <a:ext cx="4597734" cy="3450613"/>
          </a:xfrm>
        </p:spPr>
        <p:txBody>
          <a:bodyPr>
            <a:normAutofit/>
          </a:bodyPr>
          <a:lstStyle/>
          <a:p>
            <a:pPr>
              <a:buFont typeface="Wingdings" pitchFamily="2" charset="2"/>
              <a:buChar char="Ø"/>
            </a:pPr>
            <a:r>
              <a:rPr lang="en-US" dirty="0">
                <a:solidFill>
                  <a:srgbClr val="484137"/>
                </a:solidFill>
              </a:rPr>
              <a:t>Large net benefits to the organization as a whole, data integration may distribute those benefits and cost in an uneven way</a:t>
            </a:r>
          </a:p>
          <a:p>
            <a:pPr>
              <a:buFont typeface="Wingdings" pitchFamily="2" charset="2"/>
              <a:buChar char="Ø"/>
            </a:pPr>
            <a:r>
              <a:rPr lang="en-US" dirty="0">
                <a:solidFill>
                  <a:srgbClr val="484137"/>
                </a:solidFill>
              </a:rPr>
              <a:t>The disparity between “who pays the costs” &amp; “who gets the benefits “ can lead to less than optimum soln. for everyone involved</a:t>
            </a:r>
          </a:p>
        </p:txBody>
      </p:sp>
      <p:pic>
        <p:nvPicPr>
          <p:cNvPr id="29" name="Picture 28">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131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9" name="Rectangle 3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3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BD19F1C-2589-904B-B8B8-4E7DDBA27675}"/>
              </a:ext>
            </a:extLst>
          </p:cNvPr>
          <p:cNvSpPr>
            <a:spLocks noGrp="1"/>
          </p:cNvSpPr>
          <p:nvPr>
            <p:ph type="title"/>
          </p:nvPr>
        </p:nvSpPr>
        <p:spPr>
          <a:xfrm>
            <a:off x="975727" y="1124250"/>
            <a:ext cx="5136521" cy="1053989"/>
          </a:xfrm>
        </p:spPr>
        <p:txBody>
          <a:bodyPr>
            <a:normAutofit/>
          </a:bodyPr>
          <a:lstStyle/>
          <a:p>
            <a:r>
              <a:rPr lang="en-AE" b="1" dirty="0">
                <a:solidFill>
                  <a:srgbClr val="484137"/>
                </a:solidFill>
                <a:latin typeface="+mn-lt"/>
              </a:rPr>
              <a:t>ConCulsion</a:t>
            </a:r>
          </a:p>
        </p:txBody>
      </p:sp>
      <p:sp>
        <p:nvSpPr>
          <p:cNvPr id="51" name="Rectangle 3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Content Placeholder 8">
            <a:extLst>
              <a:ext uri="{FF2B5EF4-FFF2-40B4-BE49-F238E27FC236}">
                <a16:creationId xmlns:a16="http://schemas.microsoft.com/office/drawing/2014/main" id="{4FED4CE4-54F0-4336-A425-1B2293DC3A64}"/>
              </a:ext>
            </a:extLst>
          </p:cNvPr>
          <p:cNvSpPr>
            <a:spLocks noGrp="1"/>
          </p:cNvSpPr>
          <p:nvPr>
            <p:ph idx="1"/>
          </p:nvPr>
        </p:nvSpPr>
        <p:spPr>
          <a:xfrm>
            <a:off x="975727" y="2008046"/>
            <a:ext cx="4006010" cy="3388843"/>
          </a:xfrm>
        </p:spPr>
        <p:txBody>
          <a:bodyPr>
            <a:normAutofit lnSpcReduction="10000"/>
          </a:bodyPr>
          <a:lstStyle/>
          <a:p>
            <a:pPr>
              <a:buFont typeface="Wingdings" pitchFamily="2" charset="2"/>
              <a:buChar char="Ø"/>
            </a:pPr>
            <a:r>
              <a:rPr lang="en-US" sz="2400" dirty="0">
                <a:ln w="0"/>
                <a:solidFill>
                  <a:schemeClr val="accent1"/>
                </a:solidFill>
                <a:effectLst>
                  <a:outerShdw blurRad="38100" dist="25400" dir="5400000" algn="ctr" rotWithShape="0">
                    <a:srgbClr val="6E747A">
                      <a:alpha val="43000"/>
                    </a:srgbClr>
                  </a:outerShdw>
                </a:effectLst>
              </a:rPr>
              <a:t>The major implication of this analysis is that in general.</a:t>
            </a:r>
          </a:p>
          <a:p>
            <a:pPr>
              <a:buFont typeface="Wingdings" pitchFamily="2" charset="2"/>
              <a:buChar char="Ø"/>
            </a:pPr>
            <a:endParaRPr lang="en-US" sz="2400" dirty="0">
              <a:ln w="0"/>
              <a:solidFill>
                <a:schemeClr val="accent1"/>
              </a:solidFill>
              <a:effectLst>
                <a:outerShdw blurRad="38100" dist="25400" dir="5400000" algn="ctr" rotWithShape="0">
                  <a:srgbClr val="6E747A">
                    <a:alpha val="43000"/>
                  </a:srgbClr>
                </a:outerShdw>
              </a:effectLst>
            </a:endParaRPr>
          </a:p>
          <a:p>
            <a:pPr>
              <a:buFont typeface="Wingdings" pitchFamily="2" charset="2"/>
              <a:buChar char="Ø"/>
            </a:pPr>
            <a:endParaRPr lang="en-US" sz="2400" dirty="0">
              <a:ln w="0"/>
              <a:solidFill>
                <a:schemeClr val="accent1"/>
              </a:solidFill>
              <a:effectLst>
                <a:outerShdw blurRad="38100" dist="25400" dir="5400000" algn="ctr" rotWithShape="0">
                  <a:srgbClr val="6E747A">
                    <a:alpha val="43000"/>
                  </a:srgbClr>
                </a:outerShdw>
              </a:effectLst>
            </a:endParaRPr>
          </a:p>
          <a:p>
            <a:pPr marL="0" indent="0">
              <a:buNone/>
            </a:pPr>
            <a:r>
              <a:rPr lang="en-US" sz="2400" dirty="0">
                <a:ln w="0"/>
                <a:solidFill>
                  <a:srgbClr val="585043"/>
                </a:solidFill>
                <a:effectLst>
                  <a:outerShdw blurRad="38100" dist="25400" dir="5400000" algn="ctr" rotWithShape="0">
                    <a:srgbClr val="6E747A">
                      <a:alpha val="43000"/>
                    </a:srgbClr>
                  </a:outerShdw>
                </a:effectLst>
              </a:rPr>
              <a:t>It will not be cost-effective to integrate all of an organizations data.</a:t>
            </a:r>
          </a:p>
          <a:p>
            <a:pPr marL="0" indent="0">
              <a:buNone/>
            </a:pPr>
            <a:endParaRPr lang="en-US" sz="2400" dirty="0">
              <a:ln w="0"/>
              <a:solidFill>
                <a:srgbClr val="585043"/>
              </a:solidFill>
              <a:effectLst>
                <a:outerShdw blurRad="38100" dist="25400" dir="5400000" algn="ctr" rotWithShape="0">
                  <a:srgbClr val="6E747A">
                    <a:alpha val="43000"/>
                  </a:srgbClr>
                </a:outerShdw>
              </a:effectLst>
            </a:endParaRPr>
          </a:p>
        </p:txBody>
      </p:sp>
      <p:grpSp>
        <p:nvGrpSpPr>
          <p:cNvPr id="52" name="Group 3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8" name="Rectangle 3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3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Rectangle 4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with medium confidence">
            <a:extLst>
              <a:ext uri="{FF2B5EF4-FFF2-40B4-BE49-F238E27FC236}">
                <a16:creationId xmlns:a16="http://schemas.microsoft.com/office/drawing/2014/main" id="{F58E5691-44C3-214D-A9A1-8F8C6EE4A3D0}"/>
              </a:ext>
            </a:extLst>
          </p:cNvPr>
          <p:cNvPicPr>
            <a:picLocks noChangeAspect="1"/>
          </p:cNvPicPr>
          <p:nvPr/>
        </p:nvPicPr>
        <p:blipFill>
          <a:blip r:embed="rId2"/>
          <a:stretch>
            <a:fillRect/>
          </a:stretch>
        </p:blipFill>
        <p:spPr>
          <a:xfrm>
            <a:off x="6093926" y="2145390"/>
            <a:ext cx="4821551" cy="1808081"/>
          </a:xfrm>
          <a:prstGeom prst="rect">
            <a:avLst/>
          </a:prstGeom>
        </p:spPr>
      </p:pic>
      <p:pic>
        <p:nvPicPr>
          <p:cNvPr id="55" name="Picture 4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4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Down Arrow 5">
            <a:extLst>
              <a:ext uri="{FF2B5EF4-FFF2-40B4-BE49-F238E27FC236}">
                <a16:creationId xmlns:a16="http://schemas.microsoft.com/office/drawing/2014/main" id="{6EA20E49-F174-4C48-AEF0-CB08699571BD}"/>
              </a:ext>
            </a:extLst>
          </p:cNvPr>
          <p:cNvSpPr/>
          <p:nvPr/>
        </p:nvSpPr>
        <p:spPr>
          <a:xfrm>
            <a:off x="2085279" y="3054058"/>
            <a:ext cx="602166" cy="646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0" name="Rectangle 9">
            <a:extLst>
              <a:ext uri="{FF2B5EF4-FFF2-40B4-BE49-F238E27FC236}">
                <a16:creationId xmlns:a16="http://schemas.microsoft.com/office/drawing/2014/main" id="{66691A36-8344-8749-B58B-6B2EBB403073}"/>
              </a:ext>
            </a:extLst>
          </p:cNvPr>
          <p:cNvSpPr/>
          <p:nvPr/>
        </p:nvSpPr>
        <p:spPr>
          <a:xfrm>
            <a:off x="5863739" y="1129389"/>
            <a:ext cx="5461780" cy="369332"/>
          </a:xfrm>
          <a:prstGeom prst="rect">
            <a:avLst/>
          </a:prstGeom>
        </p:spPr>
        <p:txBody>
          <a:bodyPr wrap="square">
            <a:spAutoFit/>
          </a:bodyPr>
          <a:lstStyle/>
          <a:p>
            <a:r>
              <a:rPr lang="en-US" u="sng" dirty="0"/>
              <a:t>The Impact of data integration in uncertain environment</a:t>
            </a:r>
            <a:endParaRPr lang="en-AE" u="sng" dirty="0"/>
          </a:p>
        </p:txBody>
      </p:sp>
    </p:spTree>
    <p:extLst>
      <p:ext uri="{BB962C8B-B14F-4D97-AF65-F5344CB8AC3E}">
        <p14:creationId xmlns:p14="http://schemas.microsoft.com/office/powerpoint/2010/main" val="976266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9F16DDA-F18D-CD48-BFEC-EDFE4A66EA46}"/>
              </a:ext>
            </a:extLst>
          </p:cNvPr>
          <p:cNvSpPr>
            <a:spLocks noGrp="1"/>
          </p:cNvSpPr>
          <p:nvPr>
            <p:ph type="title"/>
          </p:nvPr>
        </p:nvSpPr>
        <p:spPr>
          <a:xfrm>
            <a:off x="1451580" y="804520"/>
            <a:ext cx="3530157" cy="1049235"/>
          </a:xfrm>
        </p:spPr>
        <p:txBody>
          <a:bodyPr vert="horz" lIns="91440" tIns="45720" rIns="91440" bIns="0" rtlCol="0">
            <a:normAutofit/>
          </a:bodyPr>
          <a:lstStyle/>
          <a:p>
            <a:r>
              <a:rPr lang="en-US" sz="2000" dirty="0"/>
              <a:t>The Impact of data integration in uncertain environment</a:t>
            </a:r>
          </a:p>
        </p:txBody>
      </p:sp>
      <p:sp>
        <p:nvSpPr>
          <p:cNvPr id="70" name="Rectangle 69">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3" name="Content Placeholder 62">
            <a:extLst>
              <a:ext uri="{FF2B5EF4-FFF2-40B4-BE49-F238E27FC236}">
                <a16:creationId xmlns:a16="http://schemas.microsoft.com/office/drawing/2014/main" id="{CE5F6533-5849-4A29-9314-BD350E1B7FB0}"/>
              </a:ext>
            </a:extLst>
          </p:cNvPr>
          <p:cNvSpPr>
            <a:spLocks noGrp="1"/>
          </p:cNvSpPr>
          <p:nvPr>
            <p:ph idx="1"/>
          </p:nvPr>
        </p:nvSpPr>
        <p:spPr>
          <a:xfrm>
            <a:off x="1451581" y="2015732"/>
            <a:ext cx="3526523" cy="3450613"/>
          </a:xfrm>
        </p:spPr>
        <p:txBody>
          <a:bodyPr>
            <a:normAutofit/>
          </a:bodyPr>
          <a:lstStyle/>
          <a:p>
            <a:r>
              <a:rPr lang="en-US" dirty="0">
                <a:solidFill>
                  <a:srgbClr val="7C3F4C"/>
                </a:solidFill>
              </a:rPr>
              <a:t>Organization will need help in their efforts to ”partially integrate” to achieve the most important benefits and avoid the most burdensome costs.</a:t>
            </a:r>
          </a:p>
        </p:txBody>
      </p:sp>
      <p:grpSp>
        <p:nvGrpSpPr>
          <p:cNvPr id="72" name="Group 71">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3" name="Rectangle 72">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6" name="Rectangle 75">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with medium confidence">
            <a:extLst>
              <a:ext uri="{FF2B5EF4-FFF2-40B4-BE49-F238E27FC236}">
                <a16:creationId xmlns:a16="http://schemas.microsoft.com/office/drawing/2014/main" id="{47E5ECDA-BE55-1A40-ACE3-8B85906AAD1A}"/>
              </a:ext>
            </a:extLst>
          </p:cNvPr>
          <p:cNvPicPr>
            <a:picLocks noChangeAspect="1"/>
          </p:cNvPicPr>
          <p:nvPr/>
        </p:nvPicPr>
        <p:blipFill>
          <a:blip r:embed="rId2"/>
          <a:stretch>
            <a:fillRect/>
          </a:stretch>
        </p:blipFill>
        <p:spPr>
          <a:xfrm>
            <a:off x="6093926" y="2145390"/>
            <a:ext cx="4821551" cy="1808081"/>
          </a:xfrm>
          <a:prstGeom prst="rect">
            <a:avLst/>
          </a:prstGeom>
        </p:spPr>
      </p:pic>
      <p:pic>
        <p:nvPicPr>
          <p:cNvPr id="78" name="Picture 77">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499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8A95-F64D-A841-BC59-9DBDB6EFF6AB}"/>
              </a:ext>
            </a:extLst>
          </p:cNvPr>
          <p:cNvSpPr>
            <a:spLocks noGrp="1"/>
          </p:cNvSpPr>
          <p:nvPr>
            <p:ph type="ctrTitle"/>
          </p:nvPr>
        </p:nvSpPr>
        <p:spPr>
          <a:xfrm>
            <a:off x="1537977" y="129196"/>
            <a:ext cx="8637073" cy="2541431"/>
          </a:xfrm>
        </p:spPr>
        <p:txBody>
          <a:bodyPr>
            <a:normAutofit/>
          </a:bodyPr>
          <a:lstStyle/>
          <a:p>
            <a:r>
              <a:rPr lang="en-US" sz="6000" dirty="0"/>
              <a:t> References</a:t>
            </a:r>
          </a:p>
        </p:txBody>
      </p:sp>
      <p:sp>
        <p:nvSpPr>
          <p:cNvPr id="3" name="Subtitle 2">
            <a:extLst>
              <a:ext uri="{FF2B5EF4-FFF2-40B4-BE49-F238E27FC236}">
                <a16:creationId xmlns:a16="http://schemas.microsoft.com/office/drawing/2014/main" id="{207A1E51-8F7C-F14D-9FC2-115A827CAA23}"/>
              </a:ext>
            </a:extLst>
          </p:cNvPr>
          <p:cNvSpPr>
            <a:spLocks noGrp="1"/>
          </p:cNvSpPr>
          <p:nvPr>
            <p:ph type="subTitle" idx="1"/>
          </p:nvPr>
        </p:nvSpPr>
        <p:spPr>
          <a:xfrm>
            <a:off x="1777464" y="3429000"/>
            <a:ext cx="8637072" cy="2541431"/>
          </a:xfrm>
        </p:spPr>
        <p:txBody>
          <a:bodyPr>
            <a:normAutofit lnSpcReduction="10000"/>
          </a:bodyPr>
          <a:lstStyle/>
          <a:p>
            <a:pPr marL="285750" indent="-285750">
              <a:buFont typeface="Arial" panose="020B0604020202020204" pitchFamily="34" charset="0"/>
              <a:buChar char="•"/>
            </a:pPr>
            <a:r>
              <a:rPr lang="en-US" dirty="0"/>
              <a:t>We have read and studied the paper “</a:t>
            </a:r>
            <a:r>
              <a:rPr lang="en-US" b="1" dirty="0"/>
              <a:t>The Impact of data integration on the costs and benefits of information systems</a:t>
            </a:r>
            <a:r>
              <a:rPr lang="en-US" dirty="0"/>
              <a:t>” By Goodhue and all the references are taken from that.</a:t>
            </a:r>
          </a:p>
          <a:p>
            <a:pPr marL="285750" indent="-285750">
              <a:buFont typeface="Arial" panose="020B0604020202020204" pitchFamily="34" charset="0"/>
              <a:buChar char="•"/>
            </a:pPr>
            <a:r>
              <a:rPr lang="en-US" dirty="0"/>
              <a:t>Other references : </a:t>
            </a:r>
            <a:r>
              <a:rPr lang="en-US" b="1" dirty="0">
                <a:hlinkClick r:id="rId2"/>
              </a:rPr>
              <a:t>https://searchdatamanagement.techtarget.com/tutorial/Structuring-data-integration-models-and-data-integration-architecture</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703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5C16-928D-7540-923E-8362658FF46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725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F499-4ED3-4A27-A3BB-97024AF279C7}"/>
              </a:ext>
            </a:extLst>
          </p:cNvPr>
          <p:cNvSpPr>
            <a:spLocks noGrp="1"/>
          </p:cNvSpPr>
          <p:nvPr>
            <p:ph type="title"/>
          </p:nvPr>
        </p:nvSpPr>
        <p:spPr/>
        <p:txBody>
          <a:bodyPr/>
          <a:lstStyle/>
          <a:p>
            <a:pPr algn="ctr"/>
            <a:r>
              <a:rPr lang="en-US" dirty="0">
                <a:solidFill>
                  <a:srgbClr val="0070C0"/>
                </a:solidFill>
              </a:rPr>
              <a:t>Assumptions and problems</a:t>
            </a:r>
            <a:endParaRPr lang="en-US"/>
          </a:p>
        </p:txBody>
      </p:sp>
      <p:sp>
        <p:nvSpPr>
          <p:cNvPr id="3" name="Content Placeholder 2">
            <a:extLst>
              <a:ext uri="{FF2B5EF4-FFF2-40B4-BE49-F238E27FC236}">
                <a16:creationId xmlns:a16="http://schemas.microsoft.com/office/drawing/2014/main" id="{33D64056-E260-48BE-8154-AF53058C4047}"/>
              </a:ext>
            </a:extLst>
          </p:cNvPr>
          <p:cNvSpPr>
            <a:spLocks noGrp="1"/>
          </p:cNvSpPr>
          <p:nvPr>
            <p:ph idx="1"/>
          </p:nvPr>
        </p:nvSpPr>
        <p:spPr/>
        <p:txBody>
          <a:bodyPr vert="horz" lIns="91440" tIns="45720" rIns="91440" bIns="45720" rtlCol="0" anchor="t">
            <a:noAutofit/>
          </a:bodyPr>
          <a:lstStyle/>
          <a:p>
            <a:pPr marL="0" indent="0">
              <a:buNone/>
            </a:pPr>
            <a:r>
              <a:rPr lang="en-US" sz="2400" b="1" u="sng" dirty="0">
                <a:solidFill>
                  <a:srgbClr val="FF0000"/>
                </a:solidFill>
              </a:rPr>
              <a:t>Assumption</a:t>
            </a:r>
            <a:r>
              <a:rPr lang="en-US" sz="2400" dirty="0"/>
              <a:t> – A Common language for Data Integration exists.</a:t>
            </a:r>
          </a:p>
          <a:p>
            <a:pPr marL="0" indent="0">
              <a:buNone/>
            </a:pPr>
            <a:r>
              <a:rPr lang="en-US" sz="2400" b="1" u="sng" dirty="0">
                <a:solidFill>
                  <a:srgbClr val="FF0000"/>
                </a:solidFill>
              </a:rPr>
              <a:t>Evidence</a:t>
            </a:r>
            <a:r>
              <a:rPr lang="en-US" sz="2400" dirty="0"/>
              <a:t> – It doesn't exist in big organizations. </a:t>
            </a:r>
          </a:p>
          <a:p>
            <a:pPr marL="0" indent="0" algn="ctr">
              <a:buNone/>
            </a:pPr>
            <a:r>
              <a:rPr lang="en-US" sz="2400" b="1" dirty="0"/>
              <a:t>PROBLEMS</a:t>
            </a:r>
            <a:endParaRPr lang="en-US" sz="2400" dirty="0"/>
          </a:p>
          <a:p>
            <a:r>
              <a:rPr lang="en-US" sz="2400" dirty="0"/>
              <a:t>Organizations do not start with a clean slate.</a:t>
            </a:r>
          </a:p>
          <a:p>
            <a:r>
              <a:rPr lang="en-US" sz="2400" dirty="0"/>
              <a:t>Existing systems are not integrated.</a:t>
            </a:r>
          </a:p>
          <a:p>
            <a:r>
              <a:rPr lang="en-US" sz="2400" dirty="0"/>
              <a:t>Organizations failed or faced difficulties in changing their engineering models from non-integrated to integrated forms.</a:t>
            </a:r>
          </a:p>
          <a:p>
            <a:endParaRPr lang="en-US" dirty="0"/>
          </a:p>
        </p:txBody>
      </p:sp>
    </p:spTree>
    <p:extLst>
      <p:ext uri="{BB962C8B-B14F-4D97-AF65-F5344CB8AC3E}">
        <p14:creationId xmlns:p14="http://schemas.microsoft.com/office/powerpoint/2010/main" val="391804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0E1F-4ADA-48D6-9D66-1A4F9840D322}"/>
              </a:ext>
            </a:extLst>
          </p:cNvPr>
          <p:cNvSpPr>
            <a:spLocks noGrp="1"/>
          </p:cNvSpPr>
          <p:nvPr>
            <p:ph type="title"/>
          </p:nvPr>
        </p:nvSpPr>
        <p:spPr/>
        <p:txBody>
          <a:bodyPr/>
          <a:lstStyle/>
          <a:p>
            <a:pPr algn="ctr"/>
            <a:r>
              <a:rPr lang="en-US" dirty="0">
                <a:solidFill>
                  <a:srgbClr val="0070C0"/>
                </a:solidFill>
              </a:rPr>
              <a:t>IF DESIRABLE, WHY IS IT DIFFICULT TO IMPLEMENT DATA INTEGRATION?</a:t>
            </a:r>
          </a:p>
        </p:txBody>
      </p:sp>
      <p:sp>
        <p:nvSpPr>
          <p:cNvPr id="3" name="Content Placeholder 2">
            <a:extLst>
              <a:ext uri="{FF2B5EF4-FFF2-40B4-BE49-F238E27FC236}">
                <a16:creationId xmlns:a16="http://schemas.microsoft.com/office/drawing/2014/main" id="{AE52FEEE-CE68-4BFD-BE6C-4ED004ECEFBF}"/>
              </a:ext>
            </a:extLst>
          </p:cNvPr>
          <p:cNvSpPr>
            <a:spLocks noGrp="1"/>
          </p:cNvSpPr>
          <p:nvPr>
            <p:ph idx="1"/>
          </p:nvPr>
        </p:nvSpPr>
        <p:spPr/>
        <p:txBody>
          <a:bodyPr/>
          <a:lstStyle/>
          <a:p>
            <a:pPr marL="0" indent="0" algn="ctr">
              <a:buNone/>
            </a:pPr>
            <a:r>
              <a:rPr lang="en-US" sz="2400" dirty="0"/>
              <a:t>3 POSSIBLE EXPLAINATIONS</a:t>
            </a:r>
          </a:p>
          <a:p>
            <a:pPr marL="0" indent="0" algn="ctr">
              <a:buNone/>
            </a:pPr>
            <a:endParaRPr lang="en-US" sz="2400" dirty="0"/>
          </a:p>
          <a:p>
            <a:pPr marL="342900" indent="-342900"/>
            <a:r>
              <a:rPr lang="en-US" dirty="0"/>
              <a:t>DIFFICULT IN OBTAINING TOP MANAGEMENT SUPPORT</a:t>
            </a:r>
          </a:p>
          <a:p>
            <a:pPr marL="342900" indent="-342900"/>
            <a:r>
              <a:rPr lang="en-US" dirty="0"/>
              <a:t>SHORTCOMINGS IN THE METHODOLOGIES USED</a:t>
            </a:r>
          </a:p>
          <a:p>
            <a:pPr marL="342900" indent="-342900"/>
            <a:r>
              <a:rPr lang="en-US" dirty="0">
                <a:solidFill>
                  <a:srgbClr val="FF0000"/>
                </a:solidFill>
              </a:rPr>
              <a:t>IN CERTAIN ORGANIZATIONAL CONTEXT, DO NOT PROVIDE SUFFICIENT BENEFITS TO OFFSET THEIR COSTS.</a:t>
            </a:r>
          </a:p>
        </p:txBody>
      </p:sp>
    </p:spTree>
    <p:extLst>
      <p:ext uri="{BB962C8B-B14F-4D97-AF65-F5344CB8AC3E}">
        <p14:creationId xmlns:p14="http://schemas.microsoft.com/office/powerpoint/2010/main" val="252685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718-EEC8-4080-A9FE-E6344E750D94}"/>
              </a:ext>
            </a:extLst>
          </p:cNvPr>
          <p:cNvSpPr>
            <a:spLocks noGrp="1"/>
          </p:cNvSpPr>
          <p:nvPr>
            <p:ph type="title"/>
          </p:nvPr>
        </p:nvSpPr>
        <p:spPr/>
        <p:txBody>
          <a:bodyPr/>
          <a:lstStyle/>
          <a:p>
            <a:r>
              <a:rPr lang="en-US" dirty="0">
                <a:solidFill>
                  <a:srgbClr val="0070C0"/>
                </a:solidFill>
              </a:rPr>
              <a:t>NET RESULT OF DATA INTEGRATION DEPENDS ON</a:t>
            </a:r>
          </a:p>
        </p:txBody>
      </p:sp>
      <p:sp>
        <p:nvSpPr>
          <p:cNvPr id="3" name="Content Placeholder 2">
            <a:extLst>
              <a:ext uri="{FF2B5EF4-FFF2-40B4-BE49-F238E27FC236}">
                <a16:creationId xmlns:a16="http://schemas.microsoft.com/office/drawing/2014/main" id="{056113BD-2EAB-41D6-8E1F-16A1E209B97E}"/>
              </a:ext>
            </a:extLst>
          </p:cNvPr>
          <p:cNvSpPr>
            <a:spLocks noGrp="1"/>
          </p:cNvSpPr>
          <p:nvPr>
            <p:ph idx="1"/>
          </p:nvPr>
        </p:nvSpPr>
        <p:spPr/>
        <p:txBody>
          <a:bodyPr/>
          <a:lstStyle/>
          <a:p>
            <a:pPr marL="457200" indent="-457200">
              <a:buAutoNum type="arabicPeriod"/>
            </a:pPr>
            <a:r>
              <a:rPr lang="en-US" dirty="0"/>
              <a:t>INTERDEPENDENCY OF SUBUNITS.</a:t>
            </a:r>
          </a:p>
          <a:p>
            <a:pPr marL="457200" indent="-457200">
              <a:buAutoNum type="arabicPeriod"/>
            </a:pPr>
            <a:r>
              <a:rPr lang="en-US" dirty="0"/>
              <a:t>NEED FOR LOCALLY UNIQUE OR FLEXIBLE ACTIONS BY SUBUNITS.</a:t>
            </a:r>
          </a:p>
          <a:p>
            <a:pPr marL="457200" indent="-457200">
              <a:buAutoNum type="arabicPeriod"/>
            </a:pPr>
            <a:r>
              <a:rPr lang="en-US" dirty="0"/>
              <a:t>DIFFICULTY OF DESIGNING AND IMPLEMENTING SYSTEMS WITH INTEGRATED SYSTEMS</a:t>
            </a:r>
          </a:p>
          <a:p>
            <a:pPr marL="0" indent="0">
              <a:buNone/>
            </a:pPr>
            <a:endParaRPr lang="en-US" dirty="0">
              <a:latin typeface="Constantia"/>
              <a:ea typeface="MS Gothic"/>
            </a:endParaRPr>
          </a:p>
          <a:p>
            <a:pPr marL="0" indent="0" algn="ctr">
              <a:buNone/>
            </a:pPr>
            <a:r>
              <a:rPr lang="en-US" b="1" dirty="0">
                <a:solidFill>
                  <a:schemeClr val="accent3">
                    <a:lumMod val="50000"/>
                  </a:schemeClr>
                </a:solidFill>
                <a:latin typeface="Constantia"/>
                <a:ea typeface="MS Gothic"/>
              </a:rPr>
              <a:t> It is not necessary that net result of Data Integration will always be positive.</a:t>
            </a:r>
          </a:p>
        </p:txBody>
      </p:sp>
    </p:spTree>
    <p:extLst>
      <p:ext uri="{BB962C8B-B14F-4D97-AF65-F5344CB8AC3E}">
        <p14:creationId xmlns:p14="http://schemas.microsoft.com/office/powerpoint/2010/main" val="156398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D80F-363A-46AC-BE90-71AF632B471C}"/>
              </a:ext>
            </a:extLst>
          </p:cNvPr>
          <p:cNvSpPr>
            <a:spLocks noGrp="1"/>
          </p:cNvSpPr>
          <p:nvPr>
            <p:ph type="title"/>
          </p:nvPr>
        </p:nvSpPr>
        <p:spPr/>
        <p:txBody>
          <a:bodyPr/>
          <a:lstStyle/>
          <a:p>
            <a:pPr algn="ctr"/>
            <a:r>
              <a:rPr lang="en-US" dirty="0">
                <a:solidFill>
                  <a:srgbClr val="0070C0"/>
                </a:solidFill>
              </a:rPr>
              <a:t>TYPE OF DATA INTEGRATIONS</a:t>
            </a:r>
          </a:p>
        </p:txBody>
      </p:sp>
      <p:sp>
        <p:nvSpPr>
          <p:cNvPr id="3" name="Content Placeholder 2">
            <a:extLst>
              <a:ext uri="{FF2B5EF4-FFF2-40B4-BE49-F238E27FC236}">
                <a16:creationId xmlns:a16="http://schemas.microsoft.com/office/drawing/2014/main" id="{09E3DBD4-B8D9-4B0C-B809-72EB213F0E84}"/>
              </a:ext>
            </a:extLst>
          </p:cNvPr>
          <p:cNvSpPr>
            <a:spLocks noGrp="1"/>
          </p:cNvSpPr>
          <p:nvPr>
            <p:ph sz="half" idx="1"/>
          </p:nvPr>
        </p:nvSpPr>
        <p:spPr/>
        <p:txBody>
          <a:bodyPr vert="horz" lIns="91440" tIns="45720" rIns="91440" bIns="45720" rtlCol="0" anchor="t">
            <a:normAutofit fontScale="92500"/>
          </a:bodyPr>
          <a:lstStyle/>
          <a:p>
            <a:pPr marL="0" indent="0">
              <a:buNone/>
            </a:pPr>
            <a:r>
              <a:rPr lang="en-US" dirty="0"/>
              <a:t>IN CASE OF BANKS-</a:t>
            </a:r>
          </a:p>
          <a:p>
            <a:pPr marL="457200" indent="-457200">
              <a:buAutoNum type="arabicPeriod"/>
            </a:pPr>
            <a:r>
              <a:rPr lang="en-US" dirty="0"/>
              <a:t>COMPLETE INTEGRATION</a:t>
            </a:r>
          </a:p>
          <a:p>
            <a:pPr marL="457200" indent="-457200">
              <a:buAutoNum type="arabicPeriod"/>
            </a:pPr>
            <a:r>
              <a:rPr lang="en-US" dirty="0"/>
              <a:t>PARTIAL INTEGRATION</a:t>
            </a:r>
          </a:p>
          <a:p>
            <a:pPr marL="0" indent="0">
              <a:buNone/>
            </a:pPr>
            <a:r>
              <a:rPr lang="en-US" dirty="0"/>
              <a:t>Ex- Van Buren Bank</a:t>
            </a:r>
          </a:p>
          <a:p>
            <a:pPr marL="0" indent="0">
              <a:buNone/>
            </a:pPr>
            <a:endParaRPr lang="en-US" dirty="0">
              <a:latin typeface="Comic Sans MS"/>
              <a:cs typeface="Courier New"/>
            </a:endParaRPr>
          </a:p>
          <a:p>
            <a:pPr marL="0" indent="0">
              <a:buNone/>
            </a:pPr>
            <a:r>
              <a:rPr lang="en-US" sz="2400" dirty="0">
                <a:latin typeface="Comic Sans MS"/>
                <a:cs typeface="Courier New"/>
              </a:rPr>
              <a:t>How many and what data elements to be standardized is </a:t>
            </a:r>
            <a:r>
              <a:rPr lang="en-US" sz="2400" dirty="0">
                <a:solidFill>
                  <a:srgbClr val="FF0000"/>
                </a:solidFill>
                <a:latin typeface="Comic Sans MS"/>
                <a:cs typeface="Courier New"/>
              </a:rPr>
              <a:t>CRITICAL.</a:t>
            </a:r>
          </a:p>
        </p:txBody>
      </p:sp>
      <p:pic>
        <p:nvPicPr>
          <p:cNvPr id="5" name="Picture 5">
            <a:extLst>
              <a:ext uri="{FF2B5EF4-FFF2-40B4-BE49-F238E27FC236}">
                <a16:creationId xmlns:a16="http://schemas.microsoft.com/office/drawing/2014/main" id="{5F755007-3433-43BC-9634-57E0C877AD7C}"/>
              </a:ext>
            </a:extLst>
          </p:cNvPr>
          <p:cNvPicPr>
            <a:picLocks noGrp="1" noChangeAspect="1"/>
          </p:cNvPicPr>
          <p:nvPr>
            <p:ph sz="half" idx="2"/>
          </p:nvPr>
        </p:nvPicPr>
        <p:blipFill>
          <a:blip r:embed="rId2"/>
          <a:stretch>
            <a:fillRect/>
          </a:stretch>
        </p:blipFill>
        <p:spPr>
          <a:xfrm>
            <a:off x="6442000" y="2017343"/>
            <a:ext cx="4588693" cy="3441520"/>
          </a:xfrm>
        </p:spPr>
      </p:pic>
    </p:spTree>
    <p:extLst>
      <p:ext uri="{BB962C8B-B14F-4D97-AF65-F5344CB8AC3E}">
        <p14:creationId xmlns:p14="http://schemas.microsoft.com/office/powerpoint/2010/main" val="1728445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7C93F-2AC0-004D-8D30-8B273F91B1A1}"/>
              </a:ext>
            </a:extLst>
          </p:cNvPr>
          <p:cNvSpPr>
            <a:spLocks noGrp="1"/>
          </p:cNvSpPr>
          <p:nvPr>
            <p:ph type="ctrTitle"/>
          </p:nvPr>
        </p:nvSpPr>
        <p:spPr/>
        <p:txBody>
          <a:bodyPr>
            <a:normAutofit/>
          </a:bodyPr>
          <a:lstStyle/>
          <a:p>
            <a:r>
              <a:rPr lang="en-US" sz="4800" dirty="0"/>
              <a:t>The model for impact of data integration</a:t>
            </a:r>
          </a:p>
        </p:txBody>
      </p:sp>
    </p:spTree>
    <p:extLst>
      <p:ext uri="{BB962C8B-B14F-4D97-AF65-F5344CB8AC3E}">
        <p14:creationId xmlns:p14="http://schemas.microsoft.com/office/powerpoint/2010/main" val="93540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DD51-6BCD-744D-8216-3AA5BE4A4F13}"/>
              </a:ext>
            </a:extLst>
          </p:cNvPr>
          <p:cNvSpPr>
            <a:spLocks noGrp="1"/>
          </p:cNvSpPr>
          <p:nvPr>
            <p:ph type="title"/>
          </p:nvPr>
        </p:nvSpPr>
        <p:spPr/>
        <p:txBody>
          <a:bodyPr/>
          <a:lstStyle/>
          <a:p>
            <a:r>
              <a:rPr lang="en-US" dirty="0"/>
              <a:t>What is a data integration model</a:t>
            </a:r>
          </a:p>
        </p:txBody>
      </p:sp>
      <p:sp>
        <p:nvSpPr>
          <p:cNvPr id="3" name="Content Placeholder 2">
            <a:extLst>
              <a:ext uri="{FF2B5EF4-FFF2-40B4-BE49-F238E27FC236}">
                <a16:creationId xmlns:a16="http://schemas.microsoft.com/office/drawing/2014/main" id="{06DC2EDB-1F5C-FD48-A882-41F4533F9DEA}"/>
              </a:ext>
            </a:extLst>
          </p:cNvPr>
          <p:cNvSpPr>
            <a:spLocks noGrp="1"/>
          </p:cNvSpPr>
          <p:nvPr>
            <p:ph idx="1"/>
          </p:nvPr>
        </p:nvSpPr>
        <p:spPr/>
        <p:txBody>
          <a:bodyPr/>
          <a:lstStyle/>
          <a:p>
            <a:r>
              <a:rPr lang="en-US" dirty="0"/>
              <a:t>Data integration model is basically an art that takes into account the types of models needed based on the types of architectural requirements for data integration and the types of models needed  based on the system development life cycle.</a:t>
            </a:r>
          </a:p>
          <a:p>
            <a:r>
              <a:rPr lang="en-US" dirty="0"/>
              <a:t>The model to be developed here depends upon a very rational view of organizations and organizational design.</a:t>
            </a:r>
          </a:p>
          <a:p>
            <a:r>
              <a:rPr lang="en-US" dirty="0"/>
              <a:t>It summed the benefits and costs at the organizational level and that everyone in the organization should have an overall goal of maximizing benefits</a:t>
            </a:r>
          </a:p>
        </p:txBody>
      </p:sp>
    </p:spTree>
    <p:extLst>
      <p:ext uri="{BB962C8B-B14F-4D97-AF65-F5344CB8AC3E}">
        <p14:creationId xmlns:p14="http://schemas.microsoft.com/office/powerpoint/2010/main" val="40081956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158</TotalTime>
  <Words>2032</Words>
  <Application>Microsoft Office PowerPoint</Application>
  <PresentationFormat>Widescreen</PresentationFormat>
  <Paragraphs>172</Paragraphs>
  <Slides>35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35</vt:i4>
      </vt:variant>
    </vt:vector>
  </HeadingPairs>
  <TitlesOfParts>
    <vt:vector size="45" baseType="lpstr">
      <vt:lpstr>Aparajita</vt:lpstr>
      <vt:lpstr>Arial</vt:lpstr>
      <vt:lpstr>Comic Sans MS</vt:lpstr>
      <vt:lpstr>Constantia</vt:lpstr>
      <vt:lpstr>Gill Sans MT</vt:lpstr>
      <vt:lpstr>Maven Pro</vt:lpstr>
      <vt:lpstr>Wingdings</vt:lpstr>
      <vt:lpstr>Gallery</vt:lpstr>
      <vt:lpstr>Gallery</vt:lpstr>
      <vt:lpstr>Gallery</vt:lpstr>
      <vt:lpstr>Presentation on The impact of data integration on  the costs and benefits of information systems (Goodhue-data_integration_misq_1992)</vt:lpstr>
      <vt:lpstr>WHAT IS DATA INTEGRATION?</vt:lpstr>
      <vt:lpstr>WILL data integration always result in net benefit of an organization?</vt:lpstr>
      <vt:lpstr>Assumptions and problems</vt:lpstr>
      <vt:lpstr>IF DESIRABLE, WHY IS IT DIFFICULT TO IMPLEMENT DATA INTEGRATION?</vt:lpstr>
      <vt:lpstr>NET RESULT OF DATA INTEGRATION DEPENDS ON</vt:lpstr>
      <vt:lpstr>TYPE OF DATA INTEGRATIONS</vt:lpstr>
      <vt:lpstr>The model for impact of data integration</vt:lpstr>
      <vt:lpstr>What is a data integration model</vt:lpstr>
      <vt:lpstr>Costs and benefits of IS</vt:lpstr>
      <vt:lpstr>Organizational information processing</vt:lpstr>
      <vt:lpstr>Organizational uncertainty</vt:lpstr>
      <vt:lpstr>Galbraith’s proposal for low uncertainty</vt:lpstr>
      <vt:lpstr>PowerPoint Presentation</vt:lpstr>
      <vt:lpstr>A model of organizational information processing</vt:lpstr>
      <vt:lpstr>Factors affecting the costs and benefits of an information system</vt:lpstr>
      <vt:lpstr>Factor 1 :Benefits From Integrated and shareable Data </vt:lpstr>
      <vt:lpstr>Factor 1 :Benefits From Integrated and shareable Data </vt:lpstr>
      <vt:lpstr>Improved managerial information for organization wide communication.  </vt:lpstr>
      <vt:lpstr>Improved Operational Coordination between interdependent parts of the organization. </vt:lpstr>
      <vt:lpstr>Factor 1 :Benefits From Integrated and shareable Data</vt:lpstr>
      <vt:lpstr>Factor 2:Flexibility to meet unique subunit requirement</vt:lpstr>
      <vt:lpstr>Factor 2:Flexibility to meet unique subunit requirement</vt:lpstr>
      <vt:lpstr>Factor 2:Flexibility to meet unique subunit requirement</vt:lpstr>
      <vt:lpstr>Factor 2:Flexibility to meet unique subunit requirement</vt:lpstr>
      <vt:lpstr>Factor 3:  Information system design and implementation costs</vt:lpstr>
      <vt:lpstr>Up-front costs</vt:lpstr>
      <vt:lpstr>Long-term costs</vt:lpstr>
      <vt:lpstr>Why The “Rational”model Is The Only Part Of The Picture</vt:lpstr>
      <vt:lpstr> The impact of data integration on the cost &amp; benefits of is</vt:lpstr>
      <vt:lpstr>Power &amp; politics</vt:lpstr>
      <vt:lpstr>ConCulsion</vt:lpstr>
      <vt:lpstr>The Impact of data integration in uncertain environment</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The impact of data integration on  the costs and benefits of information systems (Goodhue-data_integration_misq_1992)</dc:title>
  <dc:creator>Anoushka Gaikwad</dc:creator>
  <cp:lastModifiedBy>Anoushka Gaikwad</cp:lastModifiedBy>
  <cp:revision>10</cp:revision>
  <dcterms:created xsi:type="dcterms:W3CDTF">2021-09-19T15:37:47Z</dcterms:created>
  <dcterms:modified xsi:type="dcterms:W3CDTF">2022-05-07T01:31:29Z</dcterms:modified>
</cp:coreProperties>
</file>