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22" Type="http://schemas.openxmlformats.org/officeDocument/2006/relationships/font" Target="fonts/SourceCodePro-boldItalic.fntdata"/><Relationship Id="rId10" Type="http://schemas.openxmlformats.org/officeDocument/2006/relationships/slide" Target="slides/slide6.xml"/><Relationship Id="rId21" Type="http://schemas.openxmlformats.org/officeDocument/2006/relationships/font" Target="fonts/SourceCode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font" Target="fonts/AmaticS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c1a07393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c1a07393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c1a0739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c1a07393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c277a00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c277a0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c128f0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c128f0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128f0f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128f0f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c1a0739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c1a0739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128f0f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128f0f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128f0f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128f0f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1a07393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1a07393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1a07393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1a07393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128f0f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128f0f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4540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Audio amplifier</a:t>
            </a:r>
            <a:endParaRPr/>
          </a:p>
        </p:txBody>
      </p:sp>
      <p:sp>
        <p:nvSpPr>
          <p:cNvPr id="57" name="Google Shape;57;p13"/>
          <p:cNvSpPr txBox="1"/>
          <p:nvPr>
            <p:ph idx="1" type="subTitle"/>
          </p:nvPr>
        </p:nvSpPr>
        <p:spPr>
          <a:xfrm>
            <a:off x="0" y="3522725"/>
            <a:ext cx="8520600" cy="135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ELECTRONIC WORKSHOP II</a:t>
            </a:r>
            <a:endParaRPr/>
          </a:p>
          <a:p>
            <a:pPr indent="0" lvl="0" marL="0" rtl="0" algn="l">
              <a:spcBef>
                <a:spcPts val="0"/>
              </a:spcBef>
              <a:spcAft>
                <a:spcPts val="0"/>
              </a:spcAft>
              <a:buNone/>
            </a:pPr>
            <a:r>
              <a:rPr lang="en"/>
              <a:t>Saumya Shah   20171193</a:t>
            </a:r>
            <a:endParaRPr/>
          </a:p>
          <a:p>
            <a:pPr indent="0" lvl="0" marL="0" rtl="0" algn="l">
              <a:spcBef>
                <a:spcPts val="0"/>
              </a:spcBef>
              <a:spcAft>
                <a:spcPts val="0"/>
              </a:spcAft>
              <a:buNone/>
            </a:pPr>
            <a:r>
              <a:rPr lang="en"/>
              <a:t>Anoushka Vyas 20171057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Power Amplifier:circuit</a:t>
            </a:r>
            <a:endParaRPr/>
          </a:p>
          <a:p>
            <a:pPr indent="0" lvl="0" marL="0" rtl="0" algn="l">
              <a:spcBef>
                <a:spcPts val="0"/>
              </a:spcBef>
              <a:spcAft>
                <a:spcPts val="0"/>
              </a:spcAft>
              <a:buNone/>
            </a:pPr>
            <a:r>
              <a:t/>
            </a:r>
            <a:endParaRPr/>
          </a:p>
        </p:txBody>
      </p:sp>
      <p:pic>
        <p:nvPicPr>
          <p:cNvPr id="123" name="Google Shape;123;p22"/>
          <p:cNvPicPr preferRelativeResize="0"/>
          <p:nvPr/>
        </p:nvPicPr>
        <p:blipFill rotWithShape="1">
          <a:blip r:embed="rId3">
            <a:alphaModFix/>
          </a:blip>
          <a:srcRect b="14943" l="11621" r="38944" t="23075"/>
          <a:stretch/>
        </p:blipFill>
        <p:spPr>
          <a:xfrm>
            <a:off x="2081375" y="1162400"/>
            <a:ext cx="5078126" cy="345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Buffer Amplifier</a:t>
            </a:r>
            <a:endParaRPr/>
          </a:p>
        </p:txBody>
      </p:sp>
      <p:sp>
        <p:nvSpPr>
          <p:cNvPr id="129" name="Google Shape;129;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Design: Common Drain Amplifier</a:t>
            </a:r>
            <a:endParaRPr/>
          </a:p>
          <a:p>
            <a:pPr indent="0" lvl="0" marL="0" rtl="0" algn="l">
              <a:spcBef>
                <a:spcPts val="1600"/>
              </a:spcBef>
              <a:spcAft>
                <a:spcPts val="0"/>
              </a:spcAft>
              <a:buNone/>
            </a:pPr>
            <a:r>
              <a:rPr lang="en"/>
              <a:t>The Buffer Stage has a gain of 1.  It let’s you drive relatively low-impedance loads without affecting the gain. The buffer transfers the output voltage to the load while delivering as much current as needed. It isolates, as much as possible, the load from the gain stage.</a:t>
            </a:r>
            <a:endParaRPr/>
          </a:p>
          <a:p>
            <a:pPr indent="0" lvl="0" marL="0" rtl="0" algn="l">
              <a:spcBef>
                <a:spcPts val="1600"/>
              </a:spcBef>
              <a:spcAft>
                <a:spcPts val="1600"/>
              </a:spcAft>
              <a:buNone/>
            </a:pPr>
            <a:r>
              <a:rPr lang="en"/>
              <a:t>This stage can be added in the design depending on the need.It can be added between the gain stage and the filter and between the power amplifier and the load.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Volume controller</a:t>
            </a:r>
            <a:endParaRPr/>
          </a:p>
        </p:txBody>
      </p:sp>
      <p:pic>
        <p:nvPicPr>
          <p:cNvPr id="135" name="Google Shape;135;p24"/>
          <p:cNvPicPr preferRelativeResize="0"/>
          <p:nvPr/>
        </p:nvPicPr>
        <p:blipFill rotWithShape="1">
          <a:blip r:embed="rId3">
            <a:alphaModFix/>
          </a:blip>
          <a:srcRect b="19727" l="-1000" r="999" t="19270"/>
          <a:stretch/>
        </p:blipFill>
        <p:spPr>
          <a:xfrm rot="-5400000">
            <a:off x="2325937" y="283263"/>
            <a:ext cx="3884950" cy="5231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 diagram</a:t>
            </a:r>
            <a:endParaRPr/>
          </a:p>
        </p:txBody>
      </p:sp>
      <p:sp>
        <p:nvSpPr>
          <p:cNvPr id="63" name="Google Shape;63;p14"/>
          <p:cNvSpPr/>
          <p:nvPr/>
        </p:nvSpPr>
        <p:spPr>
          <a:xfrm>
            <a:off x="180475" y="1733300"/>
            <a:ext cx="6882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MIC</a:t>
            </a:r>
            <a:endParaRPr/>
          </a:p>
        </p:txBody>
      </p:sp>
      <p:sp>
        <p:nvSpPr>
          <p:cNvPr id="64" name="Google Shape;64;p14"/>
          <p:cNvSpPr/>
          <p:nvPr/>
        </p:nvSpPr>
        <p:spPr>
          <a:xfrm>
            <a:off x="1360338" y="1733300"/>
            <a:ext cx="13200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 (G1) AMPLIFIER</a:t>
            </a:r>
            <a:endParaRPr/>
          </a:p>
        </p:txBody>
      </p:sp>
      <p:sp>
        <p:nvSpPr>
          <p:cNvPr id="65" name="Google Shape;65;p14"/>
          <p:cNvSpPr/>
          <p:nvPr/>
        </p:nvSpPr>
        <p:spPr>
          <a:xfrm>
            <a:off x="3126775" y="1733300"/>
            <a:ext cx="8820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GAIN STAGE (G2)</a:t>
            </a:r>
            <a:endParaRPr/>
          </a:p>
        </p:txBody>
      </p:sp>
      <p:sp>
        <p:nvSpPr>
          <p:cNvPr id="66" name="Google Shape;66;p14"/>
          <p:cNvSpPr/>
          <p:nvPr/>
        </p:nvSpPr>
        <p:spPr>
          <a:xfrm>
            <a:off x="6085388" y="1733300"/>
            <a:ext cx="9846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FILTER</a:t>
            </a:r>
            <a:endParaRPr/>
          </a:p>
        </p:txBody>
      </p:sp>
      <p:sp>
        <p:nvSpPr>
          <p:cNvPr id="67" name="Google Shape;67;p14"/>
          <p:cNvSpPr/>
          <p:nvPr/>
        </p:nvSpPr>
        <p:spPr>
          <a:xfrm>
            <a:off x="7606800" y="1733288"/>
            <a:ext cx="12255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POWER AMPLIFIER</a:t>
            </a:r>
            <a:endParaRPr/>
          </a:p>
        </p:txBody>
      </p:sp>
      <p:sp>
        <p:nvSpPr>
          <p:cNvPr id="68" name="Google Shape;68;p14"/>
          <p:cNvSpPr/>
          <p:nvPr/>
        </p:nvSpPr>
        <p:spPr>
          <a:xfrm>
            <a:off x="7824600" y="2995300"/>
            <a:ext cx="7899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69" name="Google Shape;69;p14"/>
          <p:cNvCxnSpPr>
            <a:stCxn id="63" idx="3"/>
            <a:endCxn id="64" idx="1"/>
          </p:cNvCxnSpPr>
          <p:nvPr/>
        </p:nvCxnSpPr>
        <p:spPr>
          <a:xfrm>
            <a:off x="868675" y="2105600"/>
            <a:ext cx="491700" cy="0"/>
          </a:xfrm>
          <a:prstGeom prst="straightConnector1">
            <a:avLst/>
          </a:prstGeom>
          <a:noFill/>
          <a:ln cap="flat" cmpd="sng" w="28575">
            <a:solidFill>
              <a:schemeClr val="dk2"/>
            </a:solidFill>
            <a:prstDash val="solid"/>
            <a:round/>
            <a:headEnd len="med" w="med" type="none"/>
            <a:tailEnd len="med" w="med" type="triangle"/>
          </a:ln>
        </p:spPr>
      </p:cxnSp>
      <p:cxnSp>
        <p:nvCxnSpPr>
          <p:cNvPr id="70" name="Google Shape;70;p14"/>
          <p:cNvCxnSpPr>
            <a:stCxn id="64" idx="3"/>
            <a:endCxn id="65" idx="1"/>
          </p:cNvCxnSpPr>
          <p:nvPr/>
        </p:nvCxnSpPr>
        <p:spPr>
          <a:xfrm>
            <a:off x="2680338" y="2105600"/>
            <a:ext cx="446400" cy="0"/>
          </a:xfrm>
          <a:prstGeom prst="straightConnector1">
            <a:avLst/>
          </a:prstGeom>
          <a:noFill/>
          <a:ln cap="flat" cmpd="sng" w="28575">
            <a:solidFill>
              <a:schemeClr val="dk2"/>
            </a:solidFill>
            <a:prstDash val="solid"/>
            <a:round/>
            <a:headEnd len="med" w="med" type="none"/>
            <a:tailEnd len="med" w="med" type="triangle"/>
          </a:ln>
        </p:spPr>
      </p:cxnSp>
      <p:cxnSp>
        <p:nvCxnSpPr>
          <p:cNvPr id="71" name="Google Shape;71;p14"/>
          <p:cNvCxnSpPr>
            <a:stCxn id="66" idx="3"/>
            <a:endCxn id="67" idx="1"/>
          </p:cNvCxnSpPr>
          <p:nvPr/>
        </p:nvCxnSpPr>
        <p:spPr>
          <a:xfrm>
            <a:off x="7069988" y="2105600"/>
            <a:ext cx="536700" cy="0"/>
          </a:xfrm>
          <a:prstGeom prst="straightConnector1">
            <a:avLst/>
          </a:prstGeom>
          <a:noFill/>
          <a:ln cap="flat" cmpd="sng" w="28575">
            <a:solidFill>
              <a:schemeClr val="dk2"/>
            </a:solidFill>
            <a:prstDash val="solid"/>
            <a:round/>
            <a:headEnd len="med" w="med" type="none"/>
            <a:tailEnd len="med" w="med" type="triangle"/>
          </a:ln>
        </p:spPr>
      </p:cxnSp>
      <p:sp>
        <p:nvSpPr>
          <p:cNvPr id="72" name="Google Shape;72;p14"/>
          <p:cNvSpPr/>
          <p:nvPr/>
        </p:nvSpPr>
        <p:spPr>
          <a:xfrm>
            <a:off x="4450088" y="1733300"/>
            <a:ext cx="1194000" cy="744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VOLUME CONTROL UNIT</a:t>
            </a:r>
            <a:endParaRPr/>
          </a:p>
        </p:txBody>
      </p:sp>
      <p:cxnSp>
        <p:nvCxnSpPr>
          <p:cNvPr id="73" name="Google Shape;73;p14"/>
          <p:cNvCxnSpPr>
            <a:stCxn id="65" idx="3"/>
            <a:endCxn id="72" idx="1"/>
          </p:cNvCxnSpPr>
          <p:nvPr/>
        </p:nvCxnSpPr>
        <p:spPr>
          <a:xfrm>
            <a:off x="4008775" y="2105600"/>
            <a:ext cx="441300" cy="0"/>
          </a:xfrm>
          <a:prstGeom prst="straightConnector1">
            <a:avLst/>
          </a:prstGeom>
          <a:noFill/>
          <a:ln cap="flat" cmpd="sng" w="28575">
            <a:solidFill>
              <a:schemeClr val="dk2"/>
            </a:solidFill>
            <a:prstDash val="solid"/>
            <a:round/>
            <a:headEnd len="med" w="med" type="none"/>
            <a:tailEnd len="med" w="med" type="triangle"/>
          </a:ln>
        </p:spPr>
      </p:cxnSp>
      <p:cxnSp>
        <p:nvCxnSpPr>
          <p:cNvPr id="74" name="Google Shape;74;p14"/>
          <p:cNvCxnSpPr>
            <a:stCxn id="72" idx="3"/>
            <a:endCxn id="66" idx="1"/>
          </p:cNvCxnSpPr>
          <p:nvPr/>
        </p:nvCxnSpPr>
        <p:spPr>
          <a:xfrm>
            <a:off x="5644088" y="2105600"/>
            <a:ext cx="441300" cy="0"/>
          </a:xfrm>
          <a:prstGeom prst="straightConnector1">
            <a:avLst/>
          </a:prstGeom>
          <a:noFill/>
          <a:ln cap="flat" cmpd="sng" w="28575">
            <a:solidFill>
              <a:schemeClr val="dk2"/>
            </a:solidFill>
            <a:prstDash val="solid"/>
            <a:round/>
            <a:headEnd len="med" w="med" type="none"/>
            <a:tailEnd len="med" w="med" type="triangle"/>
          </a:ln>
        </p:spPr>
      </p:cxnSp>
      <p:cxnSp>
        <p:nvCxnSpPr>
          <p:cNvPr id="75" name="Google Shape;75;p14"/>
          <p:cNvCxnSpPr>
            <a:stCxn id="67" idx="2"/>
            <a:endCxn id="68" idx="0"/>
          </p:cNvCxnSpPr>
          <p:nvPr/>
        </p:nvCxnSpPr>
        <p:spPr>
          <a:xfrm>
            <a:off x="8219550" y="2477888"/>
            <a:ext cx="0" cy="517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Specifications	</a:t>
            </a:r>
            <a:endParaRPr/>
          </a:p>
        </p:txBody>
      </p:sp>
      <p:sp>
        <p:nvSpPr>
          <p:cNvPr id="81" name="Google Shape;81;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Supply: 5V</a:t>
            </a:r>
            <a:endParaRPr/>
          </a:p>
          <a:p>
            <a:pPr indent="-342900" lvl="0" marL="457200" rtl="0" algn="l">
              <a:spcBef>
                <a:spcPts val="0"/>
              </a:spcBef>
              <a:spcAft>
                <a:spcPts val="0"/>
              </a:spcAft>
              <a:buSzPts val="1800"/>
              <a:buAutoNum type="arabicPeriod"/>
            </a:pPr>
            <a:r>
              <a:rPr lang="en"/>
              <a:t>Gain : G1 x G2 &gt;= 500</a:t>
            </a:r>
            <a:endParaRPr/>
          </a:p>
          <a:p>
            <a:pPr indent="-342900" lvl="0" marL="457200" rtl="0" algn="l">
              <a:spcBef>
                <a:spcPts val="0"/>
              </a:spcBef>
              <a:spcAft>
                <a:spcPts val="0"/>
              </a:spcAft>
              <a:buSzPts val="1800"/>
              <a:buAutoNum type="arabicPeriod"/>
            </a:pPr>
            <a:r>
              <a:rPr lang="en"/>
              <a:t>Power: P &gt;= 1.4 W</a:t>
            </a:r>
            <a:endParaRPr/>
          </a:p>
          <a:p>
            <a:pPr indent="-342900" lvl="0" marL="457200" rtl="0" algn="l">
              <a:spcBef>
                <a:spcPts val="0"/>
              </a:spcBef>
              <a:spcAft>
                <a:spcPts val="0"/>
              </a:spcAft>
              <a:buSzPts val="1800"/>
              <a:buAutoNum type="arabicPeriod"/>
            </a:pPr>
            <a:r>
              <a:rPr lang="en"/>
              <a:t>Input is sine wave : 10-20 mV peak to peak</a:t>
            </a:r>
            <a:endParaRPr/>
          </a:p>
          <a:p>
            <a:pPr indent="-342900" lvl="0" marL="457200" rtl="0" algn="l">
              <a:spcBef>
                <a:spcPts val="0"/>
              </a:spcBef>
              <a:spcAft>
                <a:spcPts val="0"/>
              </a:spcAft>
              <a:buSzPts val="1800"/>
              <a:buAutoNum type="arabicPeriod"/>
            </a:pPr>
            <a:r>
              <a:rPr lang="en"/>
              <a:t>Filter should not attenuate the gain</a:t>
            </a:r>
            <a:endParaRPr/>
          </a:p>
          <a:p>
            <a:pPr indent="-342900" lvl="0" marL="457200" rtl="0" algn="l">
              <a:spcBef>
                <a:spcPts val="0"/>
              </a:spcBef>
              <a:spcAft>
                <a:spcPts val="0"/>
              </a:spcAft>
              <a:buSzPts val="1800"/>
              <a:buAutoNum type="arabicPeriod"/>
            </a:pPr>
            <a:r>
              <a:rPr lang="en"/>
              <a:t>Frequency : Audible range(20 Hz - 20KHz)</a:t>
            </a:r>
            <a:endParaRPr/>
          </a:p>
          <a:p>
            <a:pPr indent="-342900" lvl="0" marL="457200" rtl="0" algn="l">
              <a:spcBef>
                <a:spcPts val="0"/>
              </a:spcBef>
              <a:spcAft>
                <a:spcPts val="0"/>
              </a:spcAft>
              <a:buSzPts val="1800"/>
              <a:buAutoNum type="arabicPeriod"/>
            </a:pPr>
            <a:r>
              <a:rPr lang="en"/>
              <a:t>Load: 10 Ohms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 of pre amplifier</a:t>
            </a:r>
            <a:endParaRPr/>
          </a:p>
        </p:txBody>
      </p:sp>
      <p:sp>
        <p:nvSpPr>
          <p:cNvPr id="87" name="Google Shape;87;p16"/>
          <p:cNvSpPr txBox="1"/>
          <p:nvPr>
            <p:ph idx="1" type="body"/>
          </p:nvPr>
        </p:nvSpPr>
        <p:spPr>
          <a:xfrm>
            <a:off x="311700" y="1228675"/>
            <a:ext cx="8520600" cy="37581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Microphone records signal at mic-level i.e. output signal of mic is very weak.</a:t>
            </a:r>
            <a:endParaRPr sz="1400"/>
          </a:p>
          <a:p>
            <a:pPr indent="-317500" lvl="0" marL="457200" rtl="0" algn="l">
              <a:spcBef>
                <a:spcPts val="0"/>
              </a:spcBef>
              <a:spcAft>
                <a:spcPts val="0"/>
              </a:spcAft>
              <a:buSzPts val="1400"/>
              <a:buChar char="●"/>
            </a:pPr>
            <a:r>
              <a:rPr lang="en" sz="1400"/>
              <a:t>We need to boost this mic-level (weak) signal to line-level (Normal sound level at which all incoming signals are) for further amplification without significantly degrading the signal-to-noise ratio(SNR).</a:t>
            </a:r>
            <a:endParaRPr sz="1400"/>
          </a:p>
          <a:p>
            <a:pPr indent="-317500" lvl="0" marL="457200" rtl="0" algn="l">
              <a:spcBef>
                <a:spcPts val="0"/>
              </a:spcBef>
              <a:spcAft>
                <a:spcPts val="0"/>
              </a:spcAft>
              <a:buSzPts val="1400"/>
              <a:buChar char="●"/>
            </a:pPr>
            <a:r>
              <a:rPr lang="en" sz="1400"/>
              <a:t>Pre amplifier stage boosts this weak signal and makes it noise tolerant and strong enough for further processing.</a:t>
            </a:r>
            <a:endParaRPr sz="1400"/>
          </a:p>
          <a:p>
            <a:pPr indent="-317500" lvl="0" marL="457200" rtl="0" algn="l">
              <a:spcBef>
                <a:spcPts val="0"/>
              </a:spcBef>
              <a:spcAft>
                <a:spcPts val="0"/>
              </a:spcAft>
              <a:buSzPts val="1400"/>
              <a:buChar char="●"/>
            </a:pPr>
            <a:r>
              <a:rPr lang="en" sz="1400"/>
              <a:t>This stage is also important to remove noise and distortion.</a:t>
            </a:r>
            <a:endParaRPr sz="1400"/>
          </a:p>
          <a:p>
            <a:pPr indent="-317500" lvl="0" marL="457200" rtl="0" algn="l">
              <a:spcBef>
                <a:spcPts val="0"/>
              </a:spcBef>
              <a:spcAft>
                <a:spcPts val="0"/>
              </a:spcAft>
              <a:buSzPts val="1400"/>
              <a:buChar char="●"/>
            </a:pPr>
            <a:r>
              <a:rPr lang="en" sz="1400"/>
              <a:t>Once it is at the same level as all the other signals, it can be processed along with them by an amplifier. </a:t>
            </a:r>
            <a:endParaRPr sz="1400"/>
          </a:p>
          <a:p>
            <a:pPr indent="-317500" lvl="0" marL="457200" rtl="0" algn="l">
              <a:spcBef>
                <a:spcPts val="0"/>
              </a:spcBef>
              <a:spcAft>
                <a:spcPts val="0"/>
              </a:spcAft>
              <a:buSzPts val="1400"/>
              <a:buChar char="●"/>
            </a:pPr>
            <a:r>
              <a:rPr lang="en" sz="1400">
                <a:highlight>
                  <a:schemeClr val="lt1"/>
                </a:highlight>
              </a:rPr>
              <a:t>The noise performance of a preamplifier is critical.When the gain of the preamplifier is high, the SNR of the final signal is determined by the SNR of the input signal and the noise figure of the preamplifier.</a:t>
            </a:r>
            <a:endParaRPr sz="14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 amplifier:basic design</a:t>
            </a:r>
            <a:endParaRPr/>
          </a:p>
          <a:p>
            <a:pPr indent="0" lvl="0" marL="0" rtl="0" algn="ctr">
              <a:spcBef>
                <a:spcPts val="0"/>
              </a:spcBef>
              <a:spcAft>
                <a:spcPts val="0"/>
              </a:spcAft>
              <a:buNone/>
            </a:pPr>
            <a:r>
              <a:t/>
            </a:r>
            <a:endParaRPr/>
          </a:p>
        </p:txBody>
      </p:sp>
      <p:sp>
        <p:nvSpPr>
          <p:cNvPr id="93" name="Google Shape;93;p17"/>
          <p:cNvSpPr txBox="1"/>
          <p:nvPr>
            <p:ph idx="1" type="body"/>
          </p:nvPr>
        </p:nvSpPr>
        <p:spPr>
          <a:xfrm>
            <a:off x="311700" y="1228675"/>
            <a:ext cx="8520600" cy="3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Basic Design: Differential Amplifier</a:t>
            </a:r>
            <a:endParaRPr sz="1400"/>
          </a:p>
          <a:p>
            <a:pPr indent="0" lvl="0" marL="0" rtl="0" algn="l">
              <a:spcBef>
                <a:spcPts val="1600"/>
              </a:spcBef>
              <a:spcAft>
                <a:spcPts val="0"/>
              </a:spcAft>
              <a:buNone/>
            </a:pPr>
            <a:r>
              <a:rPr lang="en" sz="1400">
                <a:highlight>
                  <a:srgbClr val="FFFFFF"/>
                </a:highlight>
              </a:rPr>
              <a:t>An ideal preamp will be linear (have a constant gain through its operating range), have high input impedance (requiring only a minimal amount of current to sense the input signal) and a low output impedance(when current is drawn from the output there is minimal change in the output voltage).</a:t>
            </a:r>
            <a:endParaRPr sz="1400"/>
          </a:p>
          <a:p>
            <a:pPr indent="-317500" lvl="0" marL="457200" rtl="0" algn="l">
              <a:spcBef>
                <a:spcPts val="1600"/>
              </a:spcBef>
              <a:spcAft>
                <a:spcPts val="0"/>
              </a:spcAft>
              <a:buSzPts val="1400"/>
              <a:buChar char="●"/>
            </a:pPr>
            <a:r>
              <a:rPr lang="en" sz="1400"/>
              <a:t>Why Differential Amplifier?</a:t>
            </a:r>
            <a:endParaRPr sz="1400"/>
          </a:p>
          <a:p>
            <a:pPr indent="-317500" lvl="0" marL="457200" rtl="0" algn="l">
              <a:spcBef>
                <a:spcPts val="0"/>
              </a:spcBef>
              <a:spcAft>
                <a:spcPts val="0"/>
              </a:spcAft>
              <a:buSzPts val="1400"/>
              <a:buAutoNum type="arabicPeriod"/>
            </a:pPr>
            <a:r>
              <a:rPr lang="en" sz="1400"/>
              <a:t>Differential amplifier provides high gain so it can be used to boost mic level signal.</a:t>
            </a:r>
            <a:endParaRPr sz="1400"/>
          </a:p>
          <a:p>
            <a:pPr indent="-317500" lvl="0" marL="457200" rtl="0" algn="l">
              <a:spcBef>
                <a:spcPts val="0"/>
              </a:spcBef>
              <a:spcAft>
                <a:spcPts val="0"/>
              </a:spcAft>
              <a:buSzPts val="1400"/>
              <a:buAutoNum type="arabicPeriod"/>
            </a:pPr>
            <a:r>
              <a:rPr lang="en" sz="1400"/>
              <a:t>Differential amplifier amplifies difference between two inputs.So noise signal which is common to both input will get cancelled and SNR will be improved.</a:t>
            </a:r>
            <a:endParaRPr sz="1400"/>
          </a:p>
          <a:p>
            <a:pPr indent="-317500" lvl="0" marL="457200" rtl="0" algn="l">
              <a:spcBef>
                <a:spcPts val="0"/>
              </a:spcBef>
              <a:spcAft>
                <a:spcPts val="0"/>
              </a:spcAft>
              <a:buSzPts val="1400"/>
              <a:buAutoNum type="arabicPeriod"/>
            </a:pPr>
            <a:r>
              <a:rPr lang="en" sz="1400"/>
              <a:t>It has high input impedance and low output impedance.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Gain stage</a:t>
            </a:r>
            <a:endParaRPr/>
          </a:p>
        </p:txBody>
      </p:sp>
      <p:sp>
        <p:nvSpPr>
          <p:cNvPr id="99" name="Google Shape;99;p18"/>
          <p:cNvSpPr txBox="1"/>
          <p:nvPr>
            <p:ph idx="1" type="body"/>
          </p:nvPr>
        </p:nvSpPr>
        <p:spPr>
          <a:xfrm>
            <a:off x="311700" y="12187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Design: Common Source Amplifier</a:t>
            </a:r>
            <a:endParaRPr>
              <a:highlight>
                <a:srgbClr val="FFFFFF"/>
              </a:highlight>
            </a:endParaRPr>
          </a:p>
          <a:p>
            <a:pPr indent="0" lvl="0" marL="0" rtl="0" algn="l">
              <a:spcBef>
                <a:spcPts val="1600"/>
              </a:spcBef>
              <a:spcAft>
                <a:spcPts val="0"/>
              </a:spcAft>
              <a:buNone/>
            </a:pPr>
            <a:r>
              <a:rPr lang="en"/>
              <a:t>It is used to further amplify the voltage signal</a:t>
            </a:r>
            <a:r>
              <a:rPr lang="en"/>
              <a:t>.</a:t>
            </a:r>
            <a:r>
              <a:rPr lang="en">
                <a:highlight>
                  <a:schemeClr val="lt1"/>
                </a:highlight>
              </a:rPr>
              <a:t>We also place an important component here - the dominant pole capacitor CC which is there between the preamp and the gain stage. It determines the main pole (low-pass filter) of the amplifier.It keeps the amplifier from oscillating, helps present a low impedance to the next stage and linearizes this stage (reduces distortion) with its local feedback.</a:t>
            </a:r>
            <a:endParaRPr>
              <a:highlight>
                <a:schemeClr val="lt1"/>
              </a:highlight>
            </a:endParaRPr>
          </a:p>
          <a:p>
            <a:pPr indent="0" lvl="0" marL="0" rtl="0" algn="l">
              <a:spcBef>
                <a:spcPts val="1600"/>
              </a:spcBef>
              <a:spcAft>
                <a:spcPts val="1600"/>
              </a:spcAft>
              <a:buNone/>
            </a:pPr>
            <a:r>
              <a:t/>
            </a:r>
            <a:endParaRPr>
              <a:highlight>
                <a:srgbClr val="F3F3F3"/>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Filter</a:t>
            </a:r>
            <a:endParaRPr/>
          </a:p>
        </p:txBody>
      </p:sp>
      <p:sp>
        <p:nvSpPr>
          <p:cNvPr id="105" name="Google Shape;10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Design : Active Band Pass filter</a:t>
            </a:r>
            <a:endParaRPr/>
          </a:p>
          <a:p>
            <a:pPr indent="-342900" lvl="0" marL="457200" rtl="0" algn="l">
              <a:spcBef>
                <a:spcPts val="1600"/>
              </a:spcBef>
              <a:spcAft>
                <a:spcPts val="0"/>
              </a:spcAft>
              <a:buSzPts val="1800"/>
              <a:buChar char="●"/>
            </a:pPr>
            <a:r>
              <a:rPr lang="en"/>
              <a:t>Why Band Pass filter?</a:t>
            </a:r>
            <a:endParaRPr/>
          </a:p>
          <a:p>
            <a:pPr indent="-317500" lvl="1" marL="914400" rtl="0" algn="l">
              <a:spcBef>
                <a:spcPts val="0"/>
              </a:spcBef>
              <a:spcAft>
                <a:spcPts val="0"/>
              </a:spcAft>
              <a:buSzPts val="1400"/>
              <a:buChar char="○"/>
            </a:pPr>
            <a:r>
              <a:rPr lang="en"/>
              <a:t>Audible Range is 20 Hz to 20 KHz.</a:t>
            </a:r>
            <a:endParaRPr/>
          </a:p>
          <a:p>
            <a:pPr indent="-317500" lvl="1" marL="914400" rtl="0" algn="l">
              <a:spcBef>
                <a:spcPts val="0"/>
              </a:spcBef>
              <a:spcAft>
                <a:spcPts val="0"/>
              </a:spcAft>
              <a:buSzPts val="1400"/>
              <a:buChar char="○"/>
            </a:pPr>
            <a:r>
              <a:rPr lang="en"/>
              <a:t>So frequencies less than 20 Hz and greater than 20 KHz should be removed.</a:t>
            </a:r>
            <a:endParaRPr/>
          </a:p>
          <a:p>
            <a:pPr indent="-317500" lvl="1" marL="914400" rtl="0" algn="l">
              <a:spcBef>
                <a:spcPts val="0"/>
              </a:spcBef>
              <a:spcAft>
                <a:spcPts val="0"/>
              </a:spcAft>
              <a:buSzPts val="1400"/>
              <a:buChar char="○"/>
            </a:pPr>
            <a:r>
              <a:rPr lang="en"/>
              <a:t>Band Pass filter is </a:t>
            </a:r>
            <a:r>
              <a:rPr lang="en"/>
              <a:t>appropriate</a:t>
            </a:r>
            <a:r>
              <a:rPr lang="en"/>
              <a:t> for above problem.</a:t>
            </a:r>
            <a:endParaRPr/>
          </a:p>
          <a:p>
            <a:pPr indent="-317500" lvl="1" marL="914400" rtl="0" algn="l">
              <a:spcBef>
                <a:spcPts val="0"/>
              </a:spcBef>
              <a:spcAft>
                <a:spcPts val="0"/>
              </a:spcAft>
              <a:buSzPts val="1400"/>
              <a:buChar char="○"/>
            </a:pPr>
            <a:r>
              <a:rPr lang="en"/>
              <a:t>Band Pass filter can be built by cascading Low Pass filter with critical frequency 20 KHz and High Pass filter with critical frequency 20 Hz.</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Filter : circuit</a:t>
            </a:r>
            <a:endParaRPr/>
          </a:p>
        </p:txBody>
      </p:sp>
      <p:pic>
        <p:nvPicPr>
          <p:cNvPr id="111" name="Google Shape;111;p20"/>
          <p:cNvPicPr preferRelativeResize="0"/>
          <p:nvPr/>
        </p:nvPicPr>
        <p:blipFill>
          <a:blip r:embed="rId3">
            <a:alphaModFix/>
          </a:blip>
          <a:stretch>
            <a:fillRect/>
          </a:stretch>
        </p:blipFill>
        <p:spPr>
          <a:xfrm>
            <a:off x="1463500" y="1290300"/>
            <a:ext cx="6405525" cy="361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0"/>
            <a:ext cx="8520600" cy="7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Power amplifier</a:t>
            </a:r>
            <a:endParaRPr/>
          </a:p>
        </p:txBody>
      </p:sp>
      <p:sp>
        <p:nvSpPr>
          <p:cNvPr id="117" name="Google Shape;117;p21"/>
          <p:cNvSpPr txBox="1"/>
          <p:nvPr>
            <p:ph idx="1" type="body"/>
          </p:nvPr>
        </p:nvSpPr>
        <p:spPr>
          <a:xfrm>
            <a:off x="311700" y="728100"/>
            <a:ext cx="8520600" cy="44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Function:</a:t>
            </a:r>
            <a:r>
              <a:rPr lang="en" sz="1600"/>
              <a:t>The main purpose of this amplifier is to raise power level of the input signal to get the large power at the output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600"/>
              <a:t>It </a:t>
            </a:r>
            <a:r>
              <a:rPr lang="en" sz="1600"/>
              <a:t>provides sufficient power to an output load to drive speaker.</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t>Basic Design:</a:t>
            </a:r>
            <a:r>
              <a:rPr lang="en" sz="1600"/>
              <a:t> Class AB Power Amplifier</a:t>
            </a:r>
            <a:endParaRPr sz="1600"/>
          </a:p>
          <a:p>
            <a:pPr indent="-330200" lvl="0" marL="457200" rtl="0" algn="l">
              <a:spcBef>
                <a:spcPts val="1600"/>
              </a:spcBef>
              <a:spcAft>
                <a:spcPts val="0"/>
              </a:spcAft>
              <a:buSzPts val="1600"/>
              <a:buChar char="●"/>
            </a:pPr>
            <a:r>
              <a:rPr lang="en" sz="1600"/>
              <a:t>Why Class AB Amplifier</a:t>
            </a:r>
            <a:endParaRPr sz="1600"/>
          </a:p>
          <a:p>
            <a:pPr indent="-317500" lvl="1" marL="914400" rtl="0" algn="l">
              <a:spcBef>
                <a:spcPts val="0"/>
              </a:spcBef>
              <a:spcAft>
                <a:spcPts val="0"/>
              </a:spcAft>
              <a:buSzPts val="1400"/>
              <a:buChar char="○"/>
            </a:pPr>
            <a:r>
              <a:rPr lang="en"/>
              <a:t>Although amplification of Class A amplifier is too high, it’s efficiency is less than 50%. </a:t>
            </a:r>
            <a:endParaRPr/>
          </a:p>
          <a:p>
            <a:pPr indent="-317500" lvl="1" marL="914400" rtl="0" algn="l">
              <a:spcBef>
                <a:spcPts val="0"/>
              </a:spcBef>
              <a:spcAft>
                <a:spcPts val="0"/>
              </a:spcAft>
              <a:buSzPts val="1400"/>
              <a:buChar char="○"/>
            </a:pPr>
            <a:r>
              <a:rPr lang="en"/>
              <a:t>In class A amplifier transistor is always ON. So power dissipation is too high.</a:t>
            </a:r>
            <a:endParaRPr/>
          </a:p>
          <a:p>
            <a:pPr indent="-317500" lvl="1" marL="914400" rtl="0" algn="l">
              <a:spcBef>
                <a:spcPts val="0"/>
              </a:spcBef>
              <a:spcAft>
                <a:spcPts val="0"/>
              </a:spcAft>
              <a:buSzPts val="1400"/>
              <a:buChar char="○"/>
            </a:pPr>
            <a:r>
              <a:rPr lang="en"/>
              <a:t>Efficiency of Class B amplifier is high but there is signal distortion in class B amplifier.</a:t>
            </a:r>
            <a:endParaRPr/>
          </a:p>
          <a:p>
            <a:pPr indent="-317500" lvl="1" marL="914400" rtl="0" algn="l">
              <a:spcBef>
                <a:spcPts val="0"/>
              </a:spcBef>
              <a:spcAft>
                <a:spcPts val="0"/>
              </a:spcAft>
              <a:buSzPts val="1400"/>
              <a:buChar char="○"/>
            </a:pPr>
            <a:r>
              <a:rPr lang="en"/>
              <a:t>Class AB amplifier is the combination of class A and Class B amplifiers. It has higher efficiency than class A and low distortion.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