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5" r:id="rId8"/>
    <p:sldId id="261" r:id="rId9"/>
    <p:sldId id="270" r:id="rId10"/>
    <p:sldId id="262" r:id="rId11"/>
    <p:sldId id="263" r:id="rId12"/>
    <p:sldId id="276" r:id="rId13"/>
    <p:sldId id="264" r:id="rId14"/>
    <p:sldId id="271" r:id="rId15"/>
    <p:sldId id="279" r:id="rId16"/>
    <p:sldId id="280" r:id="rId17"/>
    <p:sldId id="272" r:id="rId18"/>
    <p:sldId id="277" r:id="rId19"/>
    <p:sldId id="278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248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487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48978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854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16018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743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623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009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350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08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778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588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505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124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05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705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0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396" y="541537"/>
            <a:ext cx="8825658" cy="2797661"/>
          </a:xfrm>
        </p:spPr>
        <p:txBody>
          <a:bodyPr/>
          <a:lstStyle/>
          <a:p>
            <a:r>
              <a:rPr lang="en-GB" altLang="en-US" dirty="0"/>
              <a:t>STOCK MARKET PREDICTION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396" y="629236"/>
            <a:ext cx="10949305" cy="4573079"/>
          </a:xfrm>
        </p:spPr>
        <p:txBody>
          <a:bodyPr/>
          <a:lstStyle/>
          <a:p>
            <a:pPr algn="ctr"/>
            <a:r>
              <a:rPr lang="en-GB" altLang="en-US" dirty="0"/>
              <a:t>SIN Project</a:t>
            </a:r>
          </a:p>
          <a:p>
            <a:pPr algn="l"/>
            <a:endParaRPr lang="en-GB" altLang="en-US" dirty="0"/>
          </a:p>
          <a:p>
            <a:pPr algn="l"/>
            <a:endParaRPr lang="en-GB" altLang="en-US" dirty="0"/>
          </a:p>
          <a:p>
            <a:pPr algn="l"/>
            <a:endParaRPr lang="en-GB" altLang="en-US" dirty="0"/>
          </a:p>
          <a:p>
            <a:endParaRPr lang="en-GB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BUILDING THE RNN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sequential API:- it is linear stack of layer to which you can create a sequential model by passing the list through it</a:t>
            </a:r>
          </a:p>
          <a:p>
            <a:endParaRPr lang="en-GB" altLang="en-US"/>
          </a:p>
          <a:p>
            <a:r>
              <a:rPr lang="en-GB" altLang="en-US"/>
              <a:t>DENSE :- it is a regular deeply connected neural network layer ,it is the most commonly and frequently used layer</a:t>
            </a:r>
          </a:p>
          <a:p>
            <a:pPr marL="0" indent="0">
              <a:buNone/>
            </a:pPr>
            <a:r>
              <a:rPr lang="en-GB" altLang="en-US"/>
              <a:t>   and it is used to change the dimension of our output .</a:t>
            </a:r>
          </a:p>
          <a:p>
            <a:pPr marL="0" indent="0">
              <a:buNone/>
            </a:pPr>
            <a:r>
              <a:rPr lang="en-GB" altLang="en-US"/>
              <a:t>   the dense layer basically represents a matrix vector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5" y="360045"/>
            <a:ext cx="11274425" cy="5767705"/>
          </a:xfrm>
        </p:spPr>
        <p:txBody>
          <a:bodyPr/>
          <a:lstStyle/>
          <a:p>
            <a:pPr marL="0" indent="0">
              <a:buNone/>
            </a:pPr>
            <a:r>
              <a:rPr lang="en-GB" altLang="en-US">
                <a:sym typeface="+mn-ea"/>
              </a:rPr>
              <a:t>multipication so the value in the matrices , which are trainable parameter get updated during backpropagation.</a:t>
            </a:r>
          </a:p>
          <a:p>
            <a:pPr marL="0" indent="0">
              <a:buNone/>
            </a:pPr>
            <a:r>
              <a:rPr lang="en-GB" altLang="en-US"/>
              <a:t>so if you get a M dimesional vector as an output a dense layer is used to change the dimension of your vector.</a:t>
            </a:r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LSTM :- Long Short-Term Memory layer </a:t>
            </a:r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Dropout:- The Dropout layer randomly sets input units to 0 with a frequency of rate at each step during training time, which helps prevent overfitting.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/>
              <a:t>TRAINING NEURAL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855" y="1542415"/>
            <a:ext cx="8270875" cy="41408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sz="4000" b="1">
                <a:ln/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>
                  <a:reflection blurRad="6350" stA="55000" endA="50" endPos="28000" dist="266700" dir="5400000" sy="-100000" algn="bl" rotWithShape="0"/>
                </a:effectLst>
              </a:rPr>
              <a:t>Intialising RNN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" y="1282065"/>
            <a:ext cx="10429875" cy="150876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719455" y="2919095"/>
            <a:ext cx="945515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800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For a time series problem like this </a:t>
            </a:r>
          </a:p>
          <a:p>
            <a:pPr indent="0"/>
            <a:r>
              <a:rPr lang="en-US" sz="2800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we are basically going to be using a regression model</a:t>
            </a:r>
          </a:p>
          <a:p>
            <a:pPr indent="0"/>
            <a:r>
              <a:rPr lang="en-US" sz="2800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So For our regression deep learning model the first step is to read in the data,</a:t>
            </a:r>
          </a:p>
          <a:p>
            <a:pPr indent="0"/>
            <a:r>
              <a:rPr lang="en-US" sz="2800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which is a sequential data</a:t>
            </a:r>
          </a:p>
          <a:p>
            <a:pPr indent="0"/>
            <a:r>
              <a:rPr lang="en-US" sz="2800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And we are going to assign it to the model here named as regressor</a:t>
            </a:r>
          </a:p>
          <a:p>
            <a:pPr indent="0"/>
            <a:r>
              <a:rPr lang="en-US" sz="2800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So basically,  regressor represents our model</a:t>
            </a:r>
            <a:r>
              <a:rPr lang="en-US" sz="2000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;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246505"/>
          </a:xfrm>
        </p:spPr>
        <p:txBody>
          <a:bodyPr>
            <a:normAutofit/>
          </a:bodyPr>
          <a:lstStyle/>
          <a:p>
            <a:pPr algn="ctr"/>
            <a:r>
              <a:rPr lang="en-US"/>
              <a:t>Adding the LSTM layer and some Dropout regularisation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717675"/>
            <a:ext cx="10972800" cy="4410075"/>
          </a:xfrm>
        </p:spPr>
        <p:txBody>
          <a:bodyPr/>
          <a:lstStyle/>
          <a:p>
            <a:r>
              <a:rPr lang="en-US"/>
              <a:t>We </a:t>
            </a:r>
            <a:r>
              <a:rPr lang="en-GB" altLang="en-US"/>
              <a:t>a</a:t>
            </a:r>
            <a:r>
              <a:rPr lang="en-US"/>
              <a:t>r</a:t>
            </a:r>
            <a:r>
              <a:rPr lang="en-GB" altLang="en-US"/>
              <a:t>e</a:t>
            </a:r>
            <a:r>
              <a:rPr lang="en-US"/>
              <a:t> going to assign random biases and weights to our model  </a:t>
            </a:r>
          </a:p>
          <a:p>
            <a:r>
              <a:rPr lang="en-US"/>
              <a:t>Now this LSTM model is composed of a sequential input layer followed by three LSTM layers and dense layer with activation and then finally a dense output layer with linear activation function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50" y="727710"/>
            <a:ext cx="11079480" cy="53314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GB" alt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Dropouts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10105"/>
            <a:ext cx="10972800" cy="3972560"/>
          </a:xfrm>
        </p:spPr>
        <p:txBody>
          <a:bodyPr/>
          <a:lstStyle/>
          <a:p>
            <a:r>
              <a:rPr lang="en-US"/>
              <a:t>Dropouts basically a regularisation technique for</a:t>
            </a:r>
          </a:p>
          <a:p>
            <a:pPr marL="0" indent="0">
              <a:buNone/>
            </a:pPr>
            <a:r>
              <a:rPr lang="en-US"/>
              <a:t>   Reducing overfitting in neural networks so it drops out    units in a neural network when required.</a:t>
            </a:r>
          </a:p>
          <a:p>
            <a:r>
              <a:rPr lang="en-US"/>
              <a:t>Dropouts are used in making the neurons more robust and hence allowing them to predict the trend without focussing on any one neuron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/>
              <a:t>		COMPILING RNN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972185"/>
            <a:ext cx="10392410" cy="13684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610235" y="3208020"/>
            <a:ext cx="1039241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For compiling RNN we are goint to use optimizer,</a:t>
            </a:r>
          </a:p>
          <a:p>
            <a:pPr indent="0"/>
            <a:r>
              <a:rPr lang="en-US" sz="2400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Optimizer is one of the two arguments that are required for compiling Keras model</a:t>
            </a:r>
          </a:p>
          <a:p>
            <a:pPr indent="0"/>
            <a:r>
              <a:rPr lang="en-GB" altLang="en-US" sz="2400"/>
              <a:t>the type of optimizer used can greatly affect how fast the algorithm converges to the minimum value.</a:t>
            </a:r>
          </a:p>
          <a:p>
            <a:pPr indent="0"/>
            <a:r>
              <a:rPr lang="en-GB" altLang="en-US" sz="2400"/>
              <a:t>here we have chosen  “</a:t>
            </a:r>
            <a:r>
              <a:rPr lang="en-GB" altLang="en-US" sz="2400" b="1"/>
              <a:t>adam</a:t>
            </a:r>
            <a:r>
              <a:rPr lang="en-GB" altLang="en-US" sz="2400"/>
              <a:t>” optimizer. this optimizer combine the perks of two other optimizers i:e;</a:t>
            </a:r>
          </a:p>
          <a:p>
            <a:pPr indent="0"/>
            <a:r>
              <a:rPr lang="en-GB" altLang="en-US" sz="2400" b="1"/>
              <a:t>ADAgrad</a:t>
            </a:r>
            <a:r>
              <a:rPr lang="en-GB" altLang="en-US" sz="2400"/>
              <a:t> and </a:t>
            </a:r>
            <a:r>
              <a:rPr lang="en-GB" altLang="en-US" sz="2400" b="1"/>
              <a:t>RMSprop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GB" alt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ADAM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Adaptive movement Estimation </a:t>
            </a:r>
          </a:p>
          <a:p>
            <a:r>
              <a:rPr lang="en-GB" altLang="en-US"/>
              <a:t>it is a method that computes the adaptive learning rates for each parameter based on its past gradients</a:t>
            </a:r>
          </a:p>
          <a:p>
            <a:r>
              <a:rPr lang="en-GB" altLang="en-US"/>
              <a:t>so the final optimizer which we are using is</a:t>
            </a:r>
          </a:p>
          <a:p>
            <a:pPr marL="0" indent="0">
              <a:buNone/>
            </a:pPr>
            <a:r>
              <a:rPr lang="en-GB" altLang="en-US"/>
              <a:t>	Q(</a:t>
            </a:r>
            <a:r>
              <a:rPr lang="en-GB" altLang="en-US" sz="1400"/>
              <a:t>t+1</a:t>
            </a:r>
            <a:r>
              <a:rPr lang="en-GB" altLang="en-US"/>
              <a:t>)=Q(t) - ( n/ (sqrt(v( </a:t>
            </a:r>
            <a:r>
              <a:rPr lang="en-GB" altLang="en-US" sz="1800"/>
              <a:t>t </a:t>
            </a:r>
            <a:r>
              <a:rPr lang="en-GB" altLang="en-US"/>
              <a:t>)))+E) * M( </a:t>
            </a:r>
            <a:r>
              <a:rPr lang="en-GB" altLang="en-US" sz="2000"/>
              <a:t>t </a:t>
            </a:r>
            <a:r>
              <a:rPr lang="en-GB" altLang="en-US"/>
              <a:t>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84555"/>
          </a:xfrm>
        </p:spPr>
        <p:txBody>
          <a:bodyPr/>
          <a:lstStyle/>
          <a:p>
            <a:pPr algn="ctr"/>
            <a:r>
              <a:rPr lang="en-GB" alt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Regularisation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030" y="2110105"/>
            <a:ext cx="10580370" cy="2992120"/>
          </a:xfrm>
        </p:spPr>
        <p:txBody>
          <a:bodyPr/>
          <a:lstStyle/>
          <a:p>
            <a:r>
              <a:rPr lang="en-GB" altLang="en-US"/>
              <a:t>another aspect of training the model is making sure the weights do not get too large ,hence overfit. </a:t>
            </a:r>
          </a:p>
          <a:p>
            <a:r>
              <a:rPr lang="en-GB" altLang="en-US"/>
              <a:t>for this purpose we have chosen t use Tikhonov regularization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REVIEW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Review 1</a:t>
            </a:r>
          </a:p>
          <a:p>
            <a:pPr marL="0" indent="0">
              <a:buNone/>
            </a:pPr>
            <a:r>
              <a:rPr lang="en-GB" altLang="en-US" dirty="0"/>
              <a:t>	</a:t>
            </a:r>
            <a:r>
              <a:rPr lang="en-GB" altLang="en-US" dirty="0" err="1"/>
              <a:t>ide,</a:t>
            </a:r>
            <a:r>
              <a:rPr lang="en-GB" altLang="en-US" dirty="0" err="1">
                <a:sym typeface="+mn-ea"/>
              </a:rPr>
              <a:t>language,packages,libraries</a:t>
            </a:r>
            <a:r>
              <a:rPr lang="en-GB" altLang="en-US" dirty="0">
                <a:sym typeface="+mn-ea"/>
              </a:rPr>
              <a:t>,</a:t>
            </a:r>
          </a:p>
          <a:p>
            <a:pPr marL="0" indent="0">
              <a:buNone/>
            </a:pPr>
            <a:r>
              <a:rPr lang="en-GB" altLang="en-US" dirty="0">
                <a:sym typeface="+mn-ea"/>
              </a:rPr>
              <a:t>	</a:t>
            </a:r>
          </a:p>
          <a:p>
            <a:pPr marL="0" indent="0">
              <a:buNone/>
            </a:pPr>
            <a:r>
              <a:rPr lang="en-GB" altLang="en-US" dirty="0">
                <a:sym typeface="+mn-ea"/>
              </a:rPr>
              <a:t>	algorithms:- Support Vector </a:t>
            </a:r>
            <a:r>
              <a:rPr lang="en-GB" altLang="en-US" dirty="0" err="1">
                <a:sym typeface="+mn-ea"/>
              </a:rPr>
              <a:t>Machine,Logistic</a:t>
            </a:r>
            <a:r>
              <a:rPr lang="en-GB" altLang="en-US" dirty="0">
                <a:sym typeface="+mn-ea"/>
              </a:rPr>
              <a:t> 	</a:t>
            </a:r>
            <a:r>
              <a:rPr lang="en-GB" altLang="en-US" dirty="0" err="1">
                <a:sym typeface="+mn-ea"/>
              </a:rPr>
              <a:t>Regression,Random</a:t>
            </a:r>
            <a:r>
              <a:rPr lang="en-GB" altLang="en-US" dirty="0">
                <a:sym typeface="+mn-ea"/>
              </a:rPr>
              <a:t> Forest</a:t>
            </a:r>
            <a:endParaRPr lang="en-GB" altLang="en-US" dirty="0"/>
          </a:p>
          <a:p>
            <a:pPr marL="0" indent="0">
              <a:buNone/>
            </a:pPr>
            <a:r>
              <a:rPr lang="en-GB" altLang="en-US" dirty="0"/>
              <a:t>	</a:t>
            </a:r>
          </a:p>
          <a:p>
            <a:pPr marL="0" indent="0">
              <a:buNone/>
            </a:pPr>
            <a:r>
              <a:rPr lang="en-GB" altLang="en-US" dirty="0"/>
              <a:t>	datasets(testing and training data)</a:t>
            </a:r>
          </a:p>
          <a:p>
            <a:pPr marL="0" indent="0">
              <a:buNone/>
            </a:pPr>
            <a:r>
              <a:rPr lang="en-GB" altLang="en-US" dirty="0"/>
              <a:t>	</a:t>
            </a:r>
          </a:p>
          <a:p>
            <a:pPr marL="0" indent="0">
              <a:buNone/>
            </a:pPr>
            <a:r>
              <a:rPr lang="en-GB" altLang="en-US" dirty="0"/>
              <a:t>	data homogenization</a:t>
            </a:r>
          </a:p>
          <a:p>
            <a:pPr marL="0" indent="0">
              <a:buNone/>
            </a:pPr>
            <a:r>
              <a:rPr lang="en-GB" altLang="en-US" dirty="0"/>
              <a:t>	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Fitting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5760" y="1113155"/>
            <a:ext cx="9307830" cy="117792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90980" y="2481580"/>
            <a:ext cx="8567420" cy="38944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655" y="1280160"/>
            <a:ext cx="7447915" cy="45034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389890"/>
            <a:ext cx="11334750" cy="5737860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>
                <a:sym typeface="+mn-ea"/>
              </a:rPr>
              <a:t>data </a:t>
            </a:r>
            <a:r>
              <a:rPr lang="en-GB" altLang="en-US" dirty="0" err="1">
                <a:sym typeface="+mn-ea"/>
              </a:rPr>
              <a:t>preprocessing</a:t>
            </a:r>
            <a:r>
              <a:rPr lang="en-GB" altLang="en-US" dirty="0">
                <a:sym typeface="+mn-ea"/>
              </a:rPr>
              <a:t>:-</a:t>
            </a:r>
            <a:r>
              <a:rPr lang="en-GB" altLang="en-US" b="1" dirty="0">
                <a:sym typeface="+mn-ea"/>
              </a:rPr>
              <a:t>DATA DISCRETITION,DATA 	TRANSFORMATION,DATA CLEANING,DATA 	INTEGRATION</a:t>
            </a:r>
          </a:p>
          <a:p>
            <a:pPr marL="0" indent="0">
              <a:buNone/>
            </a:pPr>
            <a:endParaRPr lang="en-GB" altLang="en-US" dirty="0">
              <a:sym typeface="+mn-ea"/>
            </a:endParaRPr>
          </a:p>
          <a:p>
            <a:pPr marL="0" indent="0">
              <a:buNone/>
            </a:pPr>
            <a:r>
              <a:rPr lang="en-GB" altLang="en-US" dirty="0">
                <a:sym typeface="+mn-ea"/>
              </a:rPr>
              <a:t>Feature scaling of data</a:t>
            </a:r>
          </a:p>
          <a:p>
            <a:pPr marL="0" indent="0">
              <a:buNone/>
            </a:pPr>
            <a:r>
              <a:rPr lang="en-GB" altLang="en-US" dirty="0">
                <a:sym typeface="+mn-ea"/>
              </a:rPr>
              <a:t>	</a:t>
            </a:r>
          </a:p>
          <a:p>
            <a:pPr marL="0" indent="0">
              <a:buNone/>
            </a:pPr>
            <a:r>
              <a:rPr lang="en-GB" altLang="en-US" dirty="0">
                <a:sym typeface="+mn-ea"/>
              </a:rPr>
              <a:t>creating timestamp</a:t>
            </a:r>
            <a:endParaRPr lang="en-GB" alt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FEATURE EXTRACTION &amp; training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/>
              <a:t>In this layer , only the features which are to be fed to neural networks are chosen.</a:t>
            </a:r>
          </a:p>
          <a:p>
            <a:r>
              <a:rPr lang="en-GB" altLang="en-US" sz="2400"/>
              <a:t>we will choose</a:t>
            </a:r>
          </a:p>
          <a:p>
            <a:pPr marL="0" indent="0">
              <a:buNone/>
            </a:pPr>
            <a:r>
              <a:rPr lang="en-GB" altLang="en-US" sz="2400"/>
              <a:t>	date</a:t>
            </a:r>
          </a:p>
          <a:p>
            <a:pPr marL="0" indent="0">
              <a:buNone/>
            </a:pPr>
            <a:r>
              <a:rPr lang="en-GB" altLang="en-US" sz="2400"/>
              <a:t>	high</a:t>
            </a:r>
          </a:p>
          <a:p>
            <a:pPr marL="0" indent="0">
              <a:buNone/>
            </a:pPr>
            <a:r>
              <a:rPr lang="en-GB" altLang="en-US" sz="2400"/>
              <a:t>	low </a:t>
            </a:r>
          </a:p>
          <a:p>
            <a:pPr marL="0" indent="0">
              <a:buNone/>
            </a:pPr>
            <a:r>
              <a:rPr lang="en-GB" altLang="en-US" sz="2400"/>
              <a:t>	volume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Keras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it is the first move for building RNN</a:t>
            </a:r>
          </a:p>
          <a:p>
            <a:r>
              <a:rPr lang="en-GB" altLang="en-US" dirty="0" err="1"/>
              <a:t>keras</a:t>
            </a:r>
            <a:r>
              <a:rPr lang="en-GB" altLang="en-US" dirty="0"/>
              <a:t> is a framework that comes under </a:t>
            </a:r>
            <a:r>
              <a:rPr lang="en-GB" altLang="en-US" dirty="0" err="1"/>
              <a:t>tensorflow</a:t>
            </a:r>
            <a:endParaRPr lang="en-GB" altLang="en-US" dirty="0"/>
          </a:p>
          <a:p>
            <a:r>
              <a:rPr lang="en-GB" altLang="en-US" dirty="0"/>
              <a:t>first for setting up the environment we need to install anaconda</a:t>
            </a:r>
          </a:p>
          <a:p>
            <a:r>
              <a:rPr lang="en-GB" altLang="en-US" dirty="0"/>
              <a:t>it is </a:t>
            </a:r>
            <a:r>
              <a:rPr lang="en-GB" altLang="en-US" dirty="0" err="1"/>
              <a:t>tensorflow's</a:t>
            </a:r>
            <a:r>
              <a:rPr lang="en-GB" altLang="en-US" dirty="0"/>
              <a:t> high level API for building and training deep learning models</a:t>
            </a:r>
          </a:p>
          <a:p>
            <a:pPr marL="0" indent="0">
              <a:buNone/>
            </a:pPr>
            <a:endParaRPr lang="en-GB" altLang="en-US" dirty="0"/>
          </a:p>
          <a:p>
            <a:endParaRPr lang="en-GB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Anaconda is a free and open-source distribution of the Python and R programming languages for scientific computing (data science, machine learning applications, large-scale data processing, predictive analytics, etc.), that aims to simplify package management and deployment.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create a virtual environment and activate it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92095" y="2209800"/>
            <a:ext cx="6103620" cy="134302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792095" y="3940810"/>
            <a:ext cx="6583045" cy="1275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download tensorflow,keras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09445" y="1971040"/>
            <a:ext cx="7421880" cy="103568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09445" y="3414395"/>
            <a:ext cx="7422515" cy="1635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building RNN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530" y="1808480"/>
            <a:ext cx="7692390" cy="30651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1423</TotalTime>
  <Words>682</Words>
  <Application>Microsoft Office PowerPoint</Application>
  <PresentationFormat>Widescreen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Wisp</vt:lpstr>
      <vt:lpstr>STOCK MARKET PREDICTION AND ANALYSIS</vt:lpstr>
      <vt:lpstr>REVIEW 2</vt:lpstr>
      <vt:lpstr>PowerPoint Presentation</vt:lpstr>
      <vt:lpstr>FEATURE EXTRACTION &amp; training MODEL</vt:lpstr>
      <vt:lpstr>Keras framework</vt:lpstr>
      <vt:lpstr>ANACONDA</vt:lpstr>
      <vt:lpstr>create a virtual environment and activate it </vt:lpstr>
      <vt:lpstr>download tensorflow,keras</vt:lpstr>
      <vt:lpstr>building RNN </vt:lpstr>
      <vt:lpstr>BUILDING THE RNN</vt:lpstr>
      <vt:lpstr>PowerPoint Presentation</vt:lpstr>
      <vt:lpstr>TRAINING NEURAL NETWORK</vt:lpstr>
      <vt:lpstr>Intialising RNN</vt:lpstr>
      <vt:lpstr>Adding the LSTM layer and some Dropout regularisation</vt:lpstr>
      <vt:lpstr>PowerPoint Presentation</vt:lpstr>
      <vt:lpstr>Dropouts</vt:lpstr>
      <vt:lpstr>  COMPILING RNN</vt:lpstr>
      <vt:lpstr>ADAM</vt:lpstr>
      <vt:lpstr>Regularisation</vt:lpstr>
      <vt:lpstr>Fitting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PREDICTION AND ANALYSIS</dc:title>
  <dc:creator/>
  <cp:lastModifiedBy>ANOVA AJAY PANDEY 19BCE1329</cp:lastModifiedBy>
  <cp:revision>11</cp:revision>
  <dcterms:created xsi:type="dcterms:W3CDTF">2020-10-05T12:59:00Z</dcterms:created>
  <dcterms:modified xsi:type="dcterms:W3CDTF">2021-03-16T18:51:42Z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