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Lobster"/>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Lobst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8cd97e571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8cd97e571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ddeb51b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ddeb51b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de05769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de05769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de05769e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de05769e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de05769e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de05769e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de05769e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de05769e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cd97e57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cd97e57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cd97e57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cd97e57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55" name="Google Shape;55;p13"/>
          <p:cNvSpPr txBox="1"/>
          <p:nvPr/>
        </p:nvSpPr>
        <p:spPr>
          <a:xfrm>
            <a:off x="642375" y="2014725"/>
            <a:ext cx="8085900" cy="27177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accent1"/>
                </a:solidFill>
                <a:latin typeface="Times New Roman"/>
                <a:ea typeface="Times New Roman"/>
                <a:cs typeface="Times New Roman"/>
                <a:sym typeface="Times New Roman"/>
              </a:rPr>
              <a:t>Course Title: Advanced Cryptography</a:t>
            </a:r>
            <a:endParaRPr b="1" sz="1800">
              <a:solidFill>
                <a:schemeClr val="accent1"/>
              </a:solidFill>
              <a:latin typeface="Times New Roman"/>
              <a:ea typeface="Times New Roman"/>
              <a:cs typeface="Times New Roman"/>
              <a:sym typeface="Times New Roman"/>
            </a:endParaRPr>
          </a:p>
          <a:p>
            <a:pPr indent="0" lvl="0" marL="0" rtl="0" algn="ctr">
              <a:spcBef>
                <a:spcPts val="0"/>
              </a:spcBef>
              <a:spcAft>
                <a:spcPts val="0"/>
              </a:spcAft>
              <a:buNone/>
            </a:pPr>
            <a:r>
              <a:rPr b="1" lang="en-GB" sz="1800">
                <a:solidFill>
                  <a:srgbClr val="0000FF"/>
                </a:solidFill>
                <a:latin typeface="Times New Roman"/>
                <a:ea typeface="Times New Roman"/>
                <a:cs typeface="Times New Roman"/>
                <a:sym typeface="Times New Roman"/>
              </a:rPr>
              <a:t>Course Code: ICT-6115</a:t>
            </a:r>
            <a:endParaRPr b="1" sz="18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b="1" lang="en-GB" sz="1800">
                <a:solidFill>
                  <a:srgbClr val="FF00FF"/>
                </a:solidFill>
                <a:latin typeface="Times New Roman"/>
                <a:ea typeface="Times New Roman"/>
                <a:cs typeface="Times New Roman"/>
                <a:sym typeface="Times New Roman"/>
              </a:rPr>
              <a:t>Presentation topic: Cosets and Lagrange’s Theorem</a:t>
            </a:r>
            <a:endParaRPr b="1" sz="1800">
              <a:solidFill>
                <a:srgbClr val="FF00FF"/>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rgbClr val="9900FF"/>
                </a:solidFill>
                <a:latin typeface="Times New Roman"/>
                <a:ea typeface="Times New Roman"/>
                <a:cs typeface="Times New Roman"/>
                <a:sym typeface="Times New Roman"/>
              </a:rPr>
              <a:t>Presented By,                                             Presented To,</a:t>
            </a:r>
            <a:endParaRPr b="1" sz="1800">
              <a:solidFill>
                <a:srgbClr val="9900FF"/>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chemeClr val="dk1"/>
                </a:solidFill>
                <a:latin typeface="Times New Roman"/>
                <a:ea typeface="Times New Roman"/>
                <a:cs typeface="Times New Roman"/>
                <a:sym typeface="Times New Roman"/>
              </a:rPr>
              <a:t>IT-21013                                                     Dr. Mr. Ziaur Rahman</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chemeClr val="dk1"/>
                </a:solidFill>
                <a:latin typeface="Times New Roman"/>
                <a:ea typeface="Times New Roman"/>
                <a:cs typeface="Times New Roman"/>
                <a:sym typeface="Times New Roman"/>
              </a:rPr>
              <a:t>Anowar Hossain                                        Professor</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chemeClr val="dk1"/>
                </a:solidFill>
                <a:latin typeface="Times New Roman"/>
                <a:ea typeface="Times New Roman"/>
                <a:cs typeface="Times New Roman"/>
                <a:sym typeface="Times New Roman"/>
              </a:rPr>
              <a:t>                                                                     Dept. of ICT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chemeClr val="dk1"/>
                </a:solidFill>
                <a:latin typeface="Times New Roman"/>
                <a:ea typeface="Times New Roman"/>
                <a:cs typeface="Times New Roman"/>
                <a:sym typeface="Times New Roman"/>
              </a:rPr>
              <a:t>                                                                     MBSTU.</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800">
              <a:solidFill>
                <a:srgbClr val="FF00FF"/>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rgbClr val="FF00FF"/>
              </a:solidFill>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3616300" y="51325"/>
            <a:ext cx="1803500" cy="1794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221850" y="420025"/>
            <a:ext cx="8520600" cy="561600"/>
          </a:xfrm>
          <a:prstGeom prst="rect">
            <a:avLst/>
          </a:prstGeom>
          <a:ln cap="flat" cmpd="sng" w="19050">
            <a:solidFill>
              <a:schemeClr val="accen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GB" sz="2600">
                <a:solidFill>
                  <a:srgbClr val="0000FF"/>
                </a:solidFill>
                <a:latin typeface="Times New Roman"/>
                <a:ea typeface="Times New Roman"/>
                <a:cs typeface="Times New Roman"/>
                <a:sym typeface="Times New Roman"/>
              </a:rPr>
              <a:t>Introduction of Cosets</a:t>
            </a:r>
            <a:endParaRPr b="1" sz="2600">
              <a:solidFill>
                <a:srgbClr val="0000FF"/>
              </a:solidFill>
              <a:latin typeface="Times New Roman"/>
              <a:ea typeface="Times New Roman"/>
              <a:cs typeface="Times New Roman"/>
              <a:sym typeface="Times New Roman"/>
            </a:endParaRPr>
          </a:p>
        </p:txBody>
      </p:sp>
      <p:sp>
        <p:nvSpPr>
          <p:cNvPr id="62" name="Google Shape;62;p14"/>
          <p:cNvSpPr txBox="1"/>
          <p:nvPr>
            <p:ph idx="1" type="subTitle"/>
          </p:nvPr>
        </p:nvSpPr>
        <p:spPr>
          <a:xfrm>
            <a:off x="221850" y="1294150"/>
            <a:ext cx="8520600" cy="3550500"/>
          </a:xfrm>
          <a:prstGeom prst="rect">
            <a:avLst/>
          </a:prstGeom>
          <a:ln cap="flat" cmpd="sng" w="19050">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GB" sz="3050" u="sng">
                <a:solidFill>
                  <a:srgbClr val="0000FF"/>
                </a:solidFill>
                <a:latin typeface="Times New Roman"/>
                <a:ea typeface="Times New Roman"/>
                <a:cs typeface="Times New Roman"/>
                <a:sym typeface="Times New Roman"/>
              </a:rPr>
              <a:t>Definition:</a:t>
            </a:r>
            <a:r>
              <a:rPr lang="en-GB" sz="3050">
                <a:solidFill>
                  <a:srgbClr val="0000FF"/>
                </a:solidFill>
                <a:latin typeface="Times New Roman"/>
                <a:ea typeface="Times New Roman"/>
                <a:cs typeface="Times New Roman"/>
                <a:sym typeface="Times New Roman"/>
              </a:rPr>
              <a:t> A Coset is a subset of a group that’s created by multiplying every element of a subgroup by a fixed element of the group.</a:t>
            </a:r>
            <a:endParaRPr sz="25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2400">
                <a:solidFill>
                  <a:schemeClr val="dk1"/>
                </a:solidFill>
                <a:latin typeface="Times New Roman"/>
                <a:ea typeface="Times New Roman"/>
                <a:cs typeface="Times New Roman"/>
                <a:sym typeface="Times New Roman"/>
              </a:rPr>
              <a:t>There are left cosets and right cosets . Left cosets are created by multiplying each element of the subgroup by the fixed element on the left, while right cosets are created by multiplying each element of the subgroup by the fixed element on the right. The number of left cosets are equal to the number of right cosets.</a:t>
            </a:r>
            <a:endParaRPr>
              <a:solidFill>
                <a:schemeClr val="dk1"/>
              </a:solidFill>
              <a:latin typeface="Times New Roman"/>
              <a:ea typeface="Times New Roman"/>
              <a:cs typeface="Times New Roman"/>
              <a:sym typeface="Times New Roman"/>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ln cap="flat" cmpd="sng" w="19050">
            <a:solidFill>
              <a:schemeClr val="accen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0000FF"/>
                </a:solidFill>
                <a:latin typeface="Times New Roman"/>
                <a:ea typeface="Times New Roman"/>
                <a:cs typeface="Times New Roman"/>
                <a:sym typeface="Times New Roman"/>
              </a:rPr>
              <a:t>Properties of Cosets</a:t>
            </a:r>
            <a:endParaRPr b="1">
              <a:solidFill>
                <a:srgbClr val="0000FF"/>
              </a:solidFill>
              <a:latin typeface="Times New Roman"/>
              <a:ea typeface="Times New Roman"/>
              <a:cs typeface="Times New Roman"/>
              <a:sym typeface="Times New Roman"/>
            </a:endParaRPr>
          </a:p>
        </p:txBody>
      </p:sp>
      <p:sp>
        <p:nvSpPr>
          <p:cNvPr id="69" name="Google Shape;69;p15"/>
          <p:cNvSpPr txBox="1"/>
          <p:nvPr>
            <p:ph idx="1" type="body"/>
          </p:nvPr>
        </p:nvSpPr>
        <p:spPr>
          <a:xfrm>
            <a:off x="311700" y="1152475"/>
            <a:ext cx="8520600" cy="3692400"/>
          </a:xfrm>
          <a:prstGeom prst="rect">
            <a:avLst/>
          </a:prstGeom>
          <a:ln cap="flat" cmpd="sng" w="19050">
            <a:solidFill>
              <a:schemeClr val="accent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2150">
                <a:solidFill>
                  <a:schemeClr val="dk1"/>
                </a:solidFill>
                <a:latin typeface="Times New Roman"/>
                <a:ea typeface="Times New Roman"/>
                <a:cs typeface="Times New Roman"/>
                <a:sym typeface="Times New Roman"/>
              </a:rPr>
              <a:t>Cosets possess several important properties that make them a central concept in group theory:</a:t>
            </a:r>
            <a:endParaRPr sz="2150">
              <a:solidFill>
                <a:schemeClr val="dk1"/>
              </a:solidFill>
              <a:latin typeface="Times New Roman"/>
              <a:ea typeface="Times New Roman"/>
              <a:cs typeface="Times New Roman"/>
              <a:sym typeface="Times New Roman"/>
            </a:endParaRPr>
          </a:p>
          <a:p>
            <a:pPr indent="-346075" lvl="0" marL="457200" rtl="0" algn="l">
              <a:spcBef>
                <a:spcPts val="1200"/>
              </a:spcBef>
              <a:spcAft>
                <a:spcPts val="0"/>
              </a:spcAft>
              <a:buClr>
                <a:schemeClr val="dk1"/>
              </a:buClr>
              <a:buSzPct val="100000"/>
              <a:buFont typeface="Times New Roman"/>
              <a:buAutoNum type="arabicPeriod"/>
            </a:pPr>
            <a:r>
              <a:rPr b="1" lang="en-GB" sz="2000">
                <a:solidFill>
                  <a:schemeClr val="dk1"/>
                </a:solidFill>
                <a:latin typeface="Times New Roman"/>
                <a:ea typeface="Times New Roman"/>
                <a:cs typeface="Times New Roman"/>
                <a:sym typeface="Times New Roman"/>
              </a:rPr>
              <a:t>Partitioning: </a:t>
            </a:r>
            <a:r>
              <a:rPr lang="en-GB" sz="2000">
                <a:solidFill>
                  <a:schemeClr val="dk1"/>
                </a:solidFill>
                <a:latin typeface="Times New Roman"/>
                <a:ea typeface="Times New Roman"/>
                <a:cs typeface="Times New Roman"/>
                <a:sym typeface="Times New Roman"/>
              </a:rPr>
              <a:t>The left cosets (or right cosets) of a subgroup H partition the group G into disjoint sets. This means every element of G belongs to exactly one left coset and one right coset.</a:t>
            </a:r>
            <a:endParaRPr sz="2000">
              <a:solidFill>
                <a:schemeClr val="dk1"/>
              </a:solidFill>
              <a:latin typeface="Times New Roman"/>
              <a:ea typeface="Times New Roman"/>
              <a:cs typeface="Times New Roman"/>
              <a:sym typeface="Times New Roman"/>
            </a:endParaRPr>
          </a:p>
          <a:p>
            <a:pPr indent="-346075" lvl="0" marL="457200" rtl="0" algn="l">
              <a:spcBef>
                <a:spcPts val="0"/>
              </a:spcBef>
              <a:spcAft>
                <a:spcPts val="0"/>
              </a:spcAft>
              <a:buClr>
                <a:schemeClr val="dk1"/>
              </a:buClr>
              <a:buSzPct val="100000"/>
              <a:buFont typeface="Times New Roman"/>
              <a:buAutoNum type="arabicPeriod"/>
            </a:pPr>
            <a:r>
              <a:rPr b="1" lang="en-GB" sz="2000">
                <a:solidFill>
                  <a:schemeClr val="dk1"/>
                </a:solidFill>
                <a:latin typeface="Times New Roman"/>
                <a:ea typeface="Times New Roman"/>
                <a:cs typeface="Times New Roman"/>
                <a:sym typeface="Times New Roman"/>
              </a:rPr>
              <a:t>Cardinality:</a:t>
            </a:r>
            <a:r>
              <a:rPr lang="en-GB" sz="2000">
                <a:solidFill>
                  <a:schemeClr val="dk1"/>
                </a:solidFill>
                <a:latin typeface="Times New Roman"/>
                <a:ea typeface="Times New Roman"/>
                <a:cs typeface="Times New Roman"/>
                <a:sym typeface="Times New Roman"/>
              </a:rPr>
              <a:t> Each coset(left or right) of a subgroup H has the same number of elements as H. If  H is the order (number of elements ) of H ,then ।gH।= ।H। for any g</a:t>
            </a:r>
            <a:r>
              <a:rPr b="1" lang="en-GB" sz="1050">
                <a:solidFill>
                  <a:srgbClr val="1F1F1F"/>
                </a:solidFill>
                <a:highlight>
                  <a:srgbClr val="FFFFFF"/>
                </a:highlight>
              </a:rPr>
              <a:t>ε</a:t>
            </a:r>
            <a:r>
              <a:rPr lang="en-GB" sz="2000">
                <a:solidFill>
                  <a:schemeClr val="dk1"/>
                </a:solidFill>
                <a:latin typeface="Times New Roman"/>
                <a:ea typeface="Times New Roman"/>
                <a:cs typeface="Times New Roman"/>
                <a:sym typeface="Times New Roman"/>
              </a:rPr>
              <a:t>G.</a:t>
            </a:r>
            <a:endParaRPr sz="2000">
              <a:solidFill>
                <a:schemeClr val="dk1"/>
              </a:solidFill>
              <a:latin typeface="Times New Roman"/>
              <a:ea typeface="Times New Roman"/>
              <a:cs typeface="Times New Roman"/>
              <a:sym typeface="Times New Roman"/>
            </a:endParaRPr>
          </a:p>
          <a:p>
            <a:pPr indent="-346075" lvl="0" marL="457200" rtl="0" algn="l">
              <a:spcBef>
                <a:spcPts val="0"/>
              </a:spcBef>
              <a:spcAft>
                <a:spcPts val="0"/>
              </a:spcAft>
              <a:buClr>
                <a:schemeClr val="dk1"/>
              </a:buClr>
              <a:buSzPct val="100000"/>
              <a:buFont typeface="Times New Roman"/>
              <a:buAutoNum type="arabicPeriod"/>
            </a:pPr>
            <a:r>
              <a:rPr b="1" lang="en-GB" sz="2000">
                <a:solidFill>
                  <a:schemeClr val="dk1"/>
                </a:solidFill>
                <a:latin typeface="Times New Roman"/>
                <a:ea typeface="Times New Roman"/>
                <a:cs typeface="Times New Roman"/>
                <a:sym typeface="Times New Roman"/>
              </a:rPr>
              <a:t>Equivalence Relation:</a:t>
            </a:r>
            <a:r>
              <a:rPr lang="en-GB" sz="2000">
                <a:solidFill>
                  <a:schemeClr val="dk1"/>
                </a:solidFill>
                <a:latin typeface="Times New Roman"/>
                <a:ea typeface="Times New Roman"/>
                <a:cs typeface="Times New Roman"/>
                <a:sym typeface="Times New Roman"/>
              </a:rPr>
              <a:t> The relation defined by g1~g2 if and only if H=g2H (for left cosets) or Hg1=Hg2 (for right cosets) is an equivalence relation on G.</a:t>
            </a:r>
            <a:endParaRPr sz="2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000">
              <a:solidFill>
                <a:schemeClr val="dk1"/>
              </a:solidFill>
              <a:latin typeface="Times New Roman"/>
              <a:ea typeface="Times New Roman"/>
              <a:cs typeface="Times New Roman"/>
              <a:sym typeface="Times New Roman"/>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a:ln cap="flat" cmpd="sng" w="19050">
            <a:solidFill>
              <a:schemeClr val="accen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GB">
                <a:solidFill>
                  <a:srgbClr val="0000FF"/>
                </a:solidFill>
                <a:latin typeface="Times New Roman"/>
                <a:ea typeface="Times New Roman"/>
                <a:cs typeface="Times New Roman"/>
                <a:sym typeface="Times New Roman"/>
              </a:rPr>
              <a:t>Example of Cosets</a:t>
            </a:r>
            <a:endParaRPr b="1">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737100"/>
          </a:xfrm>
          <a:prstGeom prst="rect">
            <a:avLst/>
          </a:prstGeom>
          <a:ln cap="flat" cmpd="sng" w="19050">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chemeClr val="dk1"/>
                </a:solidFill>
                <a:latin typeface="Times New Roman"/>
                <a:ea typeface="Times New Roman"/>
                <a:cs typeface="Times New Roman"/>
                <a:sym typeface="Times New Roman"/>
              </a:rPr>
              <a:t>Let H be the subgroup of S3 defined by the permutations {(1),(1 2 3),(1 3 2)}. </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chemeClr val="dk1"/>
                </a:solidFill>
                <a:latin typeface="Times New Roman"/>
                <a:ea typeface="Times New Roman"/>
                <a:cs typeface="Times New Roman"/>
                <a:sym typeface="Times New Roman"/>
              </a:rPr>
              <a:t>The left cosets of H are </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chemeClr val="dk1"/>
                </a:solidFill>
                <a:latin typeface="Times New Roman"/>
                <a:ea typeface="Times New Roman"/>
                <a:cs typeface="Times New Roman"/>
                <a:sym typeface="Times New Roman"/>
              </a:rPr>
              <a:t>(1)H = (1 2 3)H = (1 3 2)H = {(1),(1 2 3),(1 3 2)} </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chemeClr val="dk1"/>
                </a:solidFill>
                <a:latin typeface="Times New Roman"/>
                <a:ea typeface="Times New Roman"/>
                <a:cs typeface="Times New Roman"/>
                <a:sym typeface="Times New Roman"/>
              </a:rPr>
              <a:t>(1 2)H = (1 3)H = (2 3)H = {(1 2),(1 3),(2 3)}. </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chemeClr val="dk1"/>
                </a:solidFill>
                <a:latin typeface="Times New Roman"/>
                <a:ea typeface="Times New Roman"/>
                <a:cs typeface="Times New Roman"/>
                <a:sym typeface="Times New Roman"/>
              </a:rPr>
              <a:t>The right cosets of H are exactly the same as the left cosets:</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chemeClr val="dk1"/>
                </a:solidFill>
                <a:latin typeface="Times New Roman"/>
                <a:ea typeface="Times New Roman"/>
                <a:cs typeface="Times New Roman"/>
                <a:sym typeface="Times New Roman"/>
              </a:rPr>
              <a:t> H(1) = H(1 2 3) = H(1 3 2) = {(1),(1 2 3),(1 3 2)}</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GB" sz="2000">
                <a:solidFill>
                  <a:schemeClr val="dk1"/>
                </a:solidFill>
                <a:latin typeface="Times New Roman"/>
                <a:ea typeface="Times New Roman"/>
                <a:cs typeface="Times New Roman"/>
                <a:sym typeface="Times New Roman"/>
              </a:rPr>
              <a:t> H(1 2) = H(1 3) = H(2 3) = {(1 2),(1 3),(2 3)}.</a:t>
            </a:r>
            <a:endParaRPr sz="2000">
              <a:solidFill>
                <a:schemeClr val="dk1"/>
              </a:solidFill>
              <a:latin typeface="Times New Roman"/>
              <a:ea typeface="Times New Roman"/>
              <a:cs typeface="Times New Roman"/>
              <a:sym typeface="Times New Roman"/>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a:ln cap="flat" cmpd="sng" w="19050">
            <a:solidFill>
              <a:schemeClr val="accen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0000FF"/>
                </a:solidFill>
                <a:latin typeface="Times New Roman"/>
                <a:ea typeface="Times New Roman"/>
                <a:cs typeface="Times New Roman"/>
                <a:sym typeface="Times New Roman"/>
              </a:rPr>
              <a:t>Lagrange’s Theorem</a:t>
            </a:r>
            <a:endParaRPr b="1">
              <a:solidFill>
                <a:srgbClr val="0000FF"/>
              </a:solidFill>
              <a:latin typeface="Times New Roman"/>
              <a:ea typeface="Times New Roman"/>
              <a:cs typeface="Times New Roman"/>
              <a:sym typeface="Times New Roman"/>
            </a:endParaRPr>
          </a:p>
        </p:txBody>
      </p:sp>
      <p:sp>
        <p:nvSpPr>
          <p:cNvPr id="83" name="Google Shape;83;p17"/>
          <p:cNvSpPr txBox="1"/>
          <p:nvPr>
            <p:ph idx="1" type="body"/>
          </p:nvPr>
        </p:nvSpPr>
        <p:spPr>
          <a:xfrm>
            <a:off x="311700" y="1152475"/>
            <a:ext cx="8520600" cy="3647400"/>
          </a:xfrm>
          <a:prstGeom prst="rect">
            <a:avLst/>
          </a:prstGeom>
          <a:ln cap="flat" cmpd="sng" w="19050">
            <a:solidFill>
              <a:schemeClr val="accent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400">
                <a:solidFill>
                  <a:schemeClr val="dk1"/>
                </a:solidFill>
                <a:latin typeface="Times New Roman"/>
                <a:ea typeface="Times New Roman"/>
                <a:cs typeface="Times New Roman"/>
                <a:sym typeface="Times New Roman"/>
              </a:rPr>
              <a:t>Statement:</a:t>
            </a:r>
            <a:r>
              <a:rPr lang="en-GB" sz="2400">
                <a:solidFill>
                  <a:schemeClr val="dk1"/>
                </a:solidFill>
                <a:latin typeface="Times New Roman"/>
                <a:ea typeface="Times New Roman"/>
                <a:cs typeface="Times New Roman"/>
                <a:sym typeface="Times New Roman"/>
              </a:rPr>
              <a:t> For any finite group G , the order of any subgroup H of G divides the order of G.</a:t>
            </a:r>
            <a:endParaRPr sz="2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400">
                <a:solidFill>
                  <a:schemeClr val="dk1"/>
                </a:solidFill>
                <a:latin typeface="Times New Roman"/>
                <a:ea typeface="Times New Roman"/>
                <a:cs typeface="Times New Roman"/>
                <a:sym typeface="Times New Roman"/>
              </a:rPr>
              <a:t>From the statement , the order of a group is the number of elements in the group. The theorem states that, if ‘H’ is a subgroup of the finite group ‘G’ then the order of ‘H’ divides the order of ‘G’ </a:t>
            </a:r>
            <a:endParaRPr sz="2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chemeClr val="dk1"/>
                </a:solidFill>
                <a:latin typeface="Times New Roman"/>
                <a:ea typeface="Times New Roman"/>
                <a:cs typeface="Times New Roman"/>
                <a:sym typeface="Times New Roman"/>
              </a:rPr>
              <a:t>।H। divides ।G।</a:t>
            </a:r>
            <a:r>
              <a:rPr lang="en-GB" sz="2400">
                <a:solidFill>
                  <a:schemeClr val="dk1"/>
                </a:solidFill>
                <a:latin typeface="Times New Roman"/>
                <a:ea typeface="Times New Roman"/>
                <a:cs typeface="Times New Roman"/>
                <a:sym typeface="Times New Roman"/>
              </a:rPr>
              <a:t> = </a:t>
            </a:r>
            <a:r>
              <a:rPr lang="en-GB" sz="2000">
                <a:solidFill>
                  <a:schemeClr val="dk1"/>
                </a:solidFill>
                <a:latin typeface="Times New Roman"/>
                <a:ea typeface="Times New Roman"/>
                <a:cs typeface="Times New Roman"/>
                <a:sym typeface="Times New Roman"/>
              </a:rPr>
              <a:t>।G। / ।H। </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chemeClr val="dk1"/>
                </a:solidFill>
                <a:latin typeface="Times New Roman"/>
                <a:ea typeface="Times New Roman"/>
                <a:cs typeface="Times New Roman"/>
                <a:sym typeface="Times New Roman"/>
              </a:rPr>
              <a:t>Here, ।H। = order of the subgroup H</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GB" sz="2000">
                <a:solidFill>
                  <a:schemeClr val="dk1"/>
                </a:solidFill>
                <a:latin typeface="Times New Roman"/>
                <a:ea typeface="Times New Roman"/>
                <a:cs typeface="Times New Roman"/>
                <a:sym typeface="Times New Roman"/>
              </a:rPr>
              <a:t>          ।G। = order of the group G</a:t>
            </a:r>
            <a:endParaRPr sz="2000">
              <a:solidFill>
                <a:schemeClr val="dk1"/>
              </a:solidFill>
              <a:latin typeface="Times New Roman"/>
              <a:ea typeface="Times New Roman"/>
              <a:cs typeface="Times New Roman"/>
              <a:sym typeface="Times New Roman"/>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a:ln cap="flat" cmpd="sng" w="19050">
            <a:solidFill>
              <a:schemeClr val="accen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0000FF"/>
                </a:solidFill>
                <a:latin typeface="Times New Roman"/>
                <a:ea typeface="Times New Roman"/>
                <a:cs typeface="Times New Roman"/>
                <a:sym typeface="Times New Roman"/>
              </a:rPr>
              <a:t>Euler’s Theorem</a:t>
            </a:r>
            <a:endParaRPr b="1">
              <a:solidFill>
                <a:srgbClr val="0000FF"/>
              </a:solidFill>
              <a:latin typeface="Times New Roman"/>
              <a:ea typeface="Times New Roman"/>
              <a:cs typeface="Times New Roman"/>
              <a:sym typeface="Times New Roman"/>
            </a:endParaRPr>
          </a:p>
        </p:txBody>
      </p:sp>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91" name="Google Shape;91;p18"/>
          <p:cNvSpPr txBox="1"/>
          <p:nvPr/>
        </p:nvSpPr>
        <p:spPr>
          <a:xfrm>
            <a:off x="343800" y="1259400"/>
            <a:ext cx="8456400" cy="36387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2400"/>
              <a:t>Euler’s theorem states that for any positive integer n and any positive integer a that is coprime to n , the equatio</a:t>
            </a:r>
            <a:r>
              <a:rPr lang="en-GB" sz="2400"/>
              <a:t>n </a:t>
            </a:r>
            <a:r>
              <a:rPr b="1" i="1" lang="en-GB" sz="1800">
                <a:solidFill>
                  <a:srgbClr val="273239"/>
                </a:solidFill>
                <a:highlight>
                  <a:srgbClr val="F9F9F9"/>
                </a:highlight>
              </a:rPr>
              <a:t>aϕ(n) ≡ 1 (mod n)</a:t>
            </a:r>
            <a:r>
              <a:rPr lang="en-GB" sz="2400"/>
              <a:t> h</a:t>
            </a:r>
            <a:r>
              <a:rPr lang="en-GB" sz="2400"/>
              <a:t>olds true. In this equation, </a:t>
            </a:r>
            <a:r>
              <a:rPr b="1" i="1" lang="en-GB" sz="1800">
                <a:solidFill>
                  <a:srgbClr val="273239"/>
                </a:solidFill>
                <a:highlight>
                  <a:srgbClr val="F9F9F9"/>
                </a:highlight>
              </a:rPr>
              <a:t>ϕ(n)</a:t>
            </a:r>
            <a:r>
              <a:rPr lang="en-GB" sz="2400"/>
              <a:t> represents Euler’s totient function , which counts the number of positive integers less than n that are coprime to n.</a:t>
            </a:r>
            <a:endParaRPr sz="2400"/>
          </a:p>
          <a:p>
            <a:pPr indent="0" lvl="0" marL="0" rtl="0" algn="l">
              <a:spcBef>
                <a:spcPts val="0"/>
              </a:spcBef>
              <a:spcAft>
                <a:spcPts val="0"/>
              </a:spcAft>
              <a:buNone/>
            </a:pPr>
            <a:r>
              <a:rPr b="1" i="1" lang="en-GB" sz="1800">
                <a:solidFill>
                  <a:srgbClr val="273239"/>
                </a:solidFill>
                <a:highlight>
                  <a:srgbClr val="F9F9F9"/>
                </a:highlight>
              </a:rPr>
              <a:t>ϕ(n)</a:t>
            </a:r>
            <a:r>
              <a:rPr lang="en-GB" sz="2400"/>
              <a:t> </a:t>
            </a:r>
            <a:r>
              <a:rPr lang="en-GB" sz="2400"/>
              <a:t>defined as follows : </a:t>
            </a:r>
            <a:endParaRPr sz="2400"/>
          </a:p>
          <a:p>
            <a:pPr indent="0" lvl="0" marL="0" rtl="0" algn="l">
              <a:spcBef>
                <a:spcPts val="0"/>
              </a:spcBef>
              <a:spcAft>
                <a:spcPts val="0"/>
              </a:spcAft>
              <a:buNone/>
            </a:pPr>
            <a:r>
              <a:rPr b="1" i="1" lang="en-GB" sz="1800">
                <a:solidFill>
                  <a:srgbClr val="273239"/>
                </a:solidFill>
                <a:highlight>
                  <a:srgbClr val="F9F9F9"/>
                </a:highlight>
              </a:rPr>
              <a:t>ϕ(n)</a:t>
            </a:r>
            <a:r>
              <a:rPr lang="en-GB" sz="2400">
                <a:solidFill>
                  <a:schemeClr val="dk1"/>
                </a:solidFill>
              </a:rPr>
              <a:t> </a:t>
            </a:r>
            <a:r>
              <a:rPr lang="en-GB" sz="2400"/>
              <a:t>=count of integers 1&lt;=a&lt;n such that gcd(a,n)=1</a:t>
            </a:r>
            <a:endParaRPr sz="2400"/>
          </a:p>
          <a:p>
            <a:pPr indent="0" lvl="0" marL="0" rtl="0" algn="l">
              <a:spcBef>
                <a:spcPts val="0"/>
              </a:spcBef>
              <a:spcAft>
                <a:spcPts val="0"/>
              </a:spcAft>
              <a:buNone/>
            </a:pPr>
            <a:r>
              <a:rPr lang="en-GB" sz="2400"/>
              <a:t>Here, gcd(a,n) denotes the greatest common divisor of a and n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a:ln cap="flat" cmpd="sng" w="19050">
            <a:solidFill>
              <a:schemeClr val="accen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GB">
                <a:solidFill>
                  <a:srgbClr val="0000FF"/>
                </a:solidFill>
                <a:latin typeface="Times New Roman"/>
                <a:ea typeface="Times New Roman"/>
                <a:cs typeface="Times New Roman"/>
                <a:sym typeface="Times New Roman"/>
              </a:rPr>
              <a:t>Example of Euler’s Theorem</a:t>
            </a:r>
            <a:endParaRPr b="1">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97" name="Google Shape;97;p19"/>
          <p:cNvSpPr txBox="1"/>
          <p:nvPr>
            <p:ph idx="1" type="body"/>
          </p:nvPr>
        </p:nvSpPr>
        <p:spPr>
          <a:xfrm>
            <a:off x="311700" y="1152475"/>
            <a:ext cx="8520600" cy="3647400"/>
          </a:xfrm>
          <a:prstGeom prst="rect">
            <a:avLst/>
          </a:prstGeom>
          <a:ln cap="flat" cmpd="sng" w="19050">
            <a:solidFill>
              <a:schemeClr val="accent1"/>
            </a:solidFill>
            <a:prstDash val="solid"/>
            <a:round/>
            <a:headEnd len="sm" w="sm" type="none"/>
            <a:tailEnd len="sm" w="sm" type="none"/>
          </a:ln>
        </p:spPr>
        <p:txBody>
          <a:bodyPr anchorCtr="0" anchor="t" bIns="91425" lIns="91425" spcFirstLastPara="1" rIns="0" wrap="square" tIns="91425">
            <a:normAutofit fontScale="85000" lnSpcReduction="20000"/>
          </a:bodyPr>
          <a:lstStyle/>
          <a:p>
            <a:pPr indent="0" lvl="0" marL="0" rtl="0" algn="l">
              <a:spcBef>
                <a:spcPts val="0"/>
              </a:spcBef>
              <a:spcAft>
                <a:spcPts val="0"/>
              </a:spcAft>
              <a:buNone/>
            </a:pPr>
            <a:r>
              <a:rPr lang="en-GB" sz="2000">
                <a:solidFill>
                  <a:schemeClr val="dk1"/>
                </a:solidFill>
                <a:latin typeface="Times New Roman"/>
                <a:ea typeface="Times New Roman"/>
                <a:cs typeface="Times New Roman"/>
                <a:sym typeface="Times New Roman"/>
              </a:rPr>
              <a:t>Verify Euler’s Theorem for a=3 and n=8.</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chemeClr val="dk1"/>
                </a:solidFill>
                <a:latin typeface="Times New Roman"/>
                <a:ea typeface="Times New Roman"/>
                <a:cs typeface="Times New Roman"/>
                <a:sym typeface="Times New Roman"/>
              </a:rPr>
              <a:t>First, we calculate </a:t>
            </a:r>
            <a:r>
              <a:rPr b="1" i="1" lang="en-GB">
                <a:solidFill>
                  <a:srgbClr val="273239"/>
                </a:solidFill>
                <a:highlight>
                  <a:srgbClr val="F9F9F9"/>
                </a:highlight>
              </a:rPr>
              <a:t>ϕ(8)</a:t>
            </a:r>
            <a:r>
              <a:rPr lang="en-GB" sz="2400">
                <a:solidFill>
                  <a:schemeClr val="dk1"/>
                </a:solidFill>
              </a:rPr>
              <a:t> . </a:t>
            </a:r>
            <a:r>
              <a:rPr lang="en-GB" sz="2000">
                <a:solidFill>
                  <a:schemeClr val="dk1"/>
                </a:solidFill>
                <a:latin typeface="Times New Roman"/>
                <a:ea typeface="Times New Roman"/>
                <a:cs typeface="Times New Roman"/>
                <a:sym typeface="Times New Roman"/>
              </a:rPr>
              <a:t>The numbers less than 8 that are coprime to 8 are 1,3,5 and 7 . Thus , </a:t>
            </a:r>
            <a:r>
              <a:rPr b="1" i="1" lang="en-GB">
                <a:solidFill>
                  <a:srgbClr val="273239"/>
                </a:solidFill>
                <a:highlight>
                  <a:srgbClr val="F9F9F9"/>
                </a:highlight>
              </a:rPr>
              <a:t>ϕ(8)</a:t>
            </a:r>
            <a:r>
              <a:rPr lang="en-GB" sz="2000">
                <a:solidFill>
                  <a:schemeClr val="dk1"/>
                </a:solidFill>
                <a:latin typeface="Times New Roman"/>
                <a:ea typeface="Times New Roman"/>
                <a:cs typeface="Times New Roman"/>
                <a:sym typeface="Times New Roman"/>
              </a:rPr>
              <a:t> =4.</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chemeClr val="dk1"/>
                </a:solidFill>
                <a:latin typeface="Times New Roman"/>
                <a:ea typeface="Times New Roman"/>
                <a:cs typeface="Times New Roman"/>
                <a:sym typeface="Times New Roman"/>
              </a:rPr>
              <a:t>Next , calculate 3^4 and find its remainder when divided by 8</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chemeClr val="dk1"/>
                </a:solidFill>
                <a:latin typeface="Times New Roman"/>
                <a:ea typeface="Times New Roman"/>
                <a:cs typeface="Times New Roman"/>
                <a:sym typeface="Times New Roman"/>
              </a:rPr>
              <a:t>3^4=81 </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chemeClr val="dk1"/>
                </a:solidFill>
                <a:latin typeface="Times New Roman"/>
                <a:ea typeface="Times New Roman"/>
                <a:cs typeface="Times New Roman"/>
                <a:sym typeface="Times New Roman"/>
              </a:rPr>
              <a:t>Now , find 81 mod 8 </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chemeClr val="dk1"/>
                </a:solidFill>
                <a:latin typeface="Times New Roman"/>
                <a:ea typeface="Times New Roman"/>
                <a:cs typeface="Times New Roman"/>
                <a:sym typeface="Times New Roman"/>
              </a:rPr>
              <a:t>81 mod 8 </a:t>
            </a:r>
            <a:r>
              <a:rPr b="1" i="1" lang="en-GB">
                <a:solidFill>
                  <a:srgbClr val="273239"/>
                </a:solidFill>
                <a:highlight>
                  <a:srgbClr val="F9F9F9"/>
                </a:highlight>
              </a:rPr>
              <a:t>≡ </a:t>
            </a:r>
            <a:r>
              <a:rPr lang="en-GB" sz="2000">
                <a:solidFill>
                  <a:schemeClr val="dk1"/>
                </a:solidFill>
                <a:latin typeface="Times New Roman"/>
                <a:ea typeface="Times New Roman"/>
                <a:cs typeface="Times New Roman"/>
                <a:sym typeface="Times New Roman"/>
              </a:rPr>
              <a:t>1 </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GB" sz="2000">
                <a:solidFill>
                  <a:schemeClr val="dk1"/>
                </a:solidFill>
                <a:latin typeface="Times New Roman"/>
                <a:ea typeface="Times New Roman"/>
                <a:cs typeface="Times New Roman"/>
                <a:sym typeface="Times New Roman"/>
              </a:rPr>
              <a:t>Thus, 3^4 </a:t>
            </a:r>
            <a:r>
              <a:rPr b="1" i="1" lang="en-GB">
                <a:solidFill>
                  <a:srgbClr val="273239"/>
                </a:solidFill>
                <a:highlight>
                  <a:srgbClr val="F9F9F9"/>
                </a:highlight>
              </a:rPr>
              <a:t>≡ </a:t>
            </a:r>
            <a:r>
              <a:rPr lang="en-GB" sz="2000">
                <a:solidFill>
                  <a:schemeClr val="dk1"/>
                </a:solidFill>
                <a:latin typeface="Times New Roman"/>
                <a:ea typeface="Times New Roman"/>
                <a:cs typeface="Times New Roman"/>
                <a:sym typeface="Times New Roman"/>
              </a:rPr>
              <a:t>1 (mod 8) , which verifies Euler’s Theorem.</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000">
              <a:solidFill>
                <a:schemeClr val="dk1"/>
              </a:solidFill>
              <a:latin typeface="Times New Roman"/>
              <a:ea typeface="Times New Roman"/>
              <a:cs typeface="Times New Roman"/>
              <a:sym typeface="Times New Roman"/>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311700" y="453150"/>
            <a:ext cx="8520600" cy="4127400"/>
          </a:xfrm>
          <a:prstGeom prst="rect">
            <a:avLst/>
          </a:prstGeom>
          <a:ln cap="flat" cmpd="sng" w="19050">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ctr">
              <a:spcBef>
                <a:spcPts val="1200"/>
              </a:spcBef>
              <a:spcAft>
                <a:spcPts val="1200"/>
              </a:spcAft>
              <a:buNone/>
            </a:pPr>
            <a:r>
              <a:rPr b="1" lang="en-GB" sz="3000" u="sng">
                <a:solidFill>
                  <a:schemeClr val="dk1"/>
                </a:solidFill>
                <a:latin typeface="Lobster"/>
                <a:ea typeface="Lobster"/>
                <a:cs typeface="Lobster"/>
                <a:sym typeface="Lobster"/>
              </a:rPr>
              <a:t>Thank You</a:t>
            </a:r>
            <a:endParaRPr b="1" sz="3000" u="sng">
              <a:solidFill>
                <a:schemeClr val="dk1"/>
              </a:solidFill>
              <a:latin typeface="Lobster"/>
              <a:ea typeface="Lobster"/>
              <a:cs typeface="Lobster"/>
              <a:sym typeface="Lobster"/>
            </a:endParaRPr>
          </a:p>
        </p:txBody>
      </p:sp>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