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75" r:id="rId2"/>
    <p:sldId id="332" r:id="rId3"/>
    <p:sldId id="333" r:id="rId4"/>
    <p:sldId id="334" r:id="rId5"/>
    <p:sldId id="335" r:id="rId6"/>
    <p:sldId id="35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50" r:id="rId21"/>
    <p:sldId id="349" r:id="rId22"/>
    <p:sldId id="351" r:id="rId23"/>
    <p:sldId id="352" r:id="rId24"/>
    <p:sldId id="354" r:id="rId25"/>
    <p:sldId id="353" r:id="rId26"/>
    <p:sldId id="330" r:id="rId27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0" autoAdjust="0"/>
    <p:restoredTop sz="75079" autoAdjust="0"/>
  </p:normalViewPr>
  <p:slideViewPr>
    <p:cSldViewPr>
      <p:cViewPr varScale="1">
        <p:scale>
          <a:sx n="58" d="100"/>
          <a:sy n="58" d="100"/>
        </p:scale>
        <p:origin x="1212" y="2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23B85-9C90-4200-A741-B3109BABA7A1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71705-55EE-419C-8E6F-13B1ACBA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C9AFC-31EC-4A40-A525-20A71B538252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E41D4-2216-430C-83C8-0629D276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 this link and download the exe file to install the IDE. Then just follow the wizard steps. </a:t>
            </a:r>
          </a:p>
          <a:p>
            <a:r>
              <a:rPr lang="en-US" altLang="zh-CN" dirty="0"/>
              <a:t>Such file is only the IDE itself, you also need to download the Android SDK, compile tools and hardware debug tools.</a:t>
            </a:r>
          </a:p>
          <a:p>
            <a:r>
              <a:rPr lang="en-US" altLang="zh-CN" dirty="0"/>
              <a:t>All processes are done automatically.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E41D4-2216-430C-83C8-0629D276B2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Just like many other IDEs.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E41D4-2216-430C-83C8-0629D276B2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Remember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E41D4-2216-430C-83C8-0629D276B2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3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Today we only introduce the </a:t>
            </a:r>
            <a:r>
              <a:rPr lang="en-US" altLang="zh-CN"/>
              <a:t>one-level layout.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E41D4-2216-430C-83C8-0629D276B2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7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E41D4-2216-430C-83C8-0629D276B20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5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4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5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19600" cy="412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19600" cy="412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33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0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508000"/>
            <a:ext cx="8791575" cy="5715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19600" cy="41275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143000"/>
            <a:ext cx="4419600" cy="20002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270250"/>
            <a:ext cx="4419600" cy="20002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54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64"/>
          <p:cNvGraphicFramePr>
            <a:graphicFrameLocks noChangeAspect="1"/>
          </p:cNvGraphicFramePr>
          <p:nvPr/>
        </p:nvGraphicFramePr>
        <p:xfrm>
          <a:off x="7010400" y="4488657"/>
          <a:ext cx="2133600" cy="122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Photo Editor Photo" r:id="rId8" imgW="4210638" imgH="2905531" progId="MSPhotoEd.3">
                  <p:embed/>
                </p:oleObj>
              </mc:Choice>
              <mc:Fallback>
                <p:oleObj name="Photo Editor Photo" r:id="rId8" imgW="4210638" imgH="2905531" progId="MSPhotoEd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488657"/>
                        <a:ext cx="2133600" cy="1226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65" descr="DeptOfCo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5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Title</a:t>
            </a:r>
            <a:endParaRPr lang="en-US" altLang="zh-TW"/>
          </a:p>
        </p:txBody>
      </p:sp>
      <p:sp>
        <p:nvSpPr>
          <p:cNvPr id="294980" name="Rectangle 68"/>
          <p:cNvSpPr>
            <a:spLocks noChangeArrowheads="1"/>
          </p:cNvSpPr>
          <p:nvPr/>
        </p:nvSpPr>
        <p:spPr bwMode="auto">
          <a:xfrm>
            <a:off x="2667000" y="0"/>
            <a:ext cx="6477000" cy="317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Tahoma" pitchFamily="34" charset="0"/>
              <a:ea typeface="+mn-ea"/>
            </a:endParaRPr>
          </a:p>
        </p:txBody>
      </p:sp>
      <p:sp>
        <p:nvSpPr>
          <p:cNvPr id="294981" name="Rectangle 69"/>
          <p:cNvSpPr>
            <a:spLocks noChangeArrowheads="1"/>
          </p:cNvSpPr>
          <p:nvPr/>
        </p:nvSpPr>
        <p:spPr bwMode="auto">
          <a:xfrm>
            <a:off x="0" y="5397500"/>
            <a:ext cx="9144000" cy="317500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Tahoma" pitchFamily="34" charset="0"/>
              <a:ea typeface="+mn-ea"/>
            </a:endParaRPr>
          </a:p>
        </p:txBody>
      </p:sp>
      <p:sp>
        <p:nvSpPr>
          <p:cNvPr id="294983" name="Rectangle 71"/>
          <p:cNvSpPr>
            <a:spLocks noChangeArrowheads="1"/>
          </p:cNvSpPr>
          <p:nvPr/>
        </p:nvSpPr>
        <p:spPr bwMode="auto">
          <a:xfrm>
            <a:off x="0" y="5397500"/>
            <a:ext cx="9144000" cy="63500"/>
          </a:xfrm>
          <a:prstGeom prst="rect">
            <a:avLst/>
          </a:prstGeom>
          <a:gradFill rotWithShape="1">
            <a:gsLst>
              <a:gs pos="0">
                <a:srgbClr val="666699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+mn-lt"/>
              <a:ea typeface="PMingLiU" pitchFamily="18" charset="-120"/>
            </a:endParaRPr>
          </a:p>
        </p:txBody>
      </p:sp>
      <p:sp>
        <p:nvSpPr>
          <p:cNvPr id="294985" name="Rectangle 73"/>
          <p:cNvSpPr>
            <a:spLocks noChangeArrowheads="1"/>
          </p:cNvSpPr>
          <p:nvPr/>
        </p:nvSpPr>
        <p:spPr bwMode="auto">
          <a:xfrm>
            <a:off x="2438400" y="254000"/>
            <a:ext cx="6705600" cy="635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+mn-lt"/>
              <a:ea typeface="PMingLiU" pitchFamily="18" charset="-120"/>
            </a:endParaRPr>
          </a:p>
        </p:txBody>
      </p:sp>
      <p:sp>
        <p:nvSpPr>
          <p:cNvPr id="1035" name="Rectangle 7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First</a:t>
            </a:r>
            <a:endParaRPr lang="zh-CN" altLang="en-US"/>
          </a:p>
          <a:p>
            <a:pPr lvl="1"/>
            <a:r>
              <a:rPr lang="en-US" altLang="zh-CN"/>
              <a:t>Second</a:t>
            </a:r>
            <a:endParaRPr lang="zh-CN" altLang="en-US"/>
          </a:p>
          <a:p>
            <a:pPr lvl="2"/>
            <a:r>
              <a:rPr lang="en-US" altLang="zh-CN"/>
              <a:t>Third</a:t>
            </a:r>
            <a:endParaRPr lang="zh-CN" altLang="en-US"/>
          </a:p>
          <a:p>
            <a:pPr lvl="3"/>
            <a:r>
              <a:rPr lang="en-US" altLang="zh-CN"/>
              <a:t>Fourth</a:t>
            </a:r>
            <a:endParaRPr lang="zh-CN" altLang="en-US"/>
          </a:p>
          <a:p>
            <a:pPr lvl="4"/>
            <a:r>
              <a:rPr lang="en-US" altLang="zh-CN"/>
              <a:t>Fifth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libri" pitchFamily="34" charset="0"/>
          <a:ea typeface="PMingLiU" pitchFamily="18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PMingLiU" pitchFamily="18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PMingLiU" pitchFamily="18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PMingLiU" pitchFamily="18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PMingLiU" pitchFamily="18" charset="-12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Blip>
          <a:blip r:embed="rId11"/>
        </a:buBlip>
        <a:defRPr sz="3600" b="1">
          <a:solidFill>
            <a:schemeClr val="tx1"/>
          </a:solidFill>
          <a:latin typeface="Calibri" pitchFamily="34" charset="0"/>
          <a:ea typeface="微软雅黑" pitchFamily="34" charset="-122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Blip>
          <a:blip r:embed="rId12"/>
        </a:buBlip>
        <a:defRPr sz="2800">
          <a:solidFill>
            <a:schemeClr val="tx1"/>
          </a:solidFill>
          <a:latin typeface="Calibri" pitchFamily="34" charset="0"/>
          <a:ea typeface="微软雅黑" pitchFamily="34" charset="-122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Blip>
          <a:blip r:embed="rId13"/>
        </a:buBlip>
        <a:defRPr sz="2000">
          <a:solidFill>
            <a:schemeClr val="tx1"/>
          </a:solidFill>
          <a:latin typeface="Calibri" pitchFamily="34" charset="0"/>
          <a:ea typeface="微软雅黑" pitchFamily="34" charset="-122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Calibri" pitchFamily="34" charset="0"/>
          <a:ea typeface="微软雅黑" pitchFamily="34" charset="-122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Calibri" pitchFamily="34" charset="0"/>
          <a:ea typeface="微软雅黑" pitchFamily="34" charset="-122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ukai.me/android-training-course-in-chinese/basics/firstapp/creating-project.html" TargetMode="External"/><Relationship Id="rId2" Type="http://schemas.openxmlformats.org/officeDocument/2006/relationships/hyperlink" Target="https://developer.android.com/training/basics/firstapp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studio/instal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41276"/>
            <a:ext cx="8280920" cy="14388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altLang="zh-CN" sz="4000" b="1" dirty="0"/>
              <a:t>A Brief Introduction to </a:t>
            </a:r>
          </a:p>
          <a:p>
            <a:pPr algn="ctr">
              <a:spcBef>
                <a:spcPts val="900"/>
              </a:spcBef>
            </a:pPr>
            <a:r>
              <a:rPr lang="en-US" altLang="zh-CN" sz="4000" b="1" dirty="0"/>
              <a:t>Android Developing</a:t>
            </a:r>
            <a:endParaRPr lang="zh-CN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7699" y="3433564"/>
            <a:ext cx="5256584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900"/>
              </a:spcBef>
              <a:spcAft>
                <a:spcPts val="0"/>
              </a:spcAft>
            </a:pPr>
            <a:r>
              <a:rPr lang="en-US" altLang="zh-CN" sz="2800" dirty="0"/>
              <a:t>COMP4342</a:t>
            </a:r>
          </a:p>
          <a:p>
            <a:pPr algn="ctr">
              <a:spcBef>
                <a:spcPts val="900"/>
              </a:spcBef>
              <a:spcAft>
                <a:spcPts val="0"/>
              </a:spcAft>
            </a:pPr>
            <a:r>
              <a:rPr lang="en-US" altLang="zh-CN" sz="2800" dirty="0"/>
              <a:t>An Zhenlin</a:t>
            </a:r>
          </a:p>
        </p:txBody>
      </p:sp>
    </p:spTree>
    <p:extLst>
      <p:ext uri="{BB962C8B-B14F-4D97-AF65-F5344CB8AC3E}">
        <p14:creationId xmlns:p14="http://schemas.microsoft.com/office/powerpoint/2010/main" val="357059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Create linear layout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42" y="819375"/>
            <a:ext cx="6034294" cy="204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130431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i="1" dirty="0" err="1">
                <a:solidFill>
                  <a:srgbClr val="FF0000"/>
                </a:solidFill>
                <a:cs typeface="Arial" panose="020B0604020202020204" pitchFamily="34" charset="0"/>
              </a:rPr>
              <a:t>LinearLayout</a:t>
            </a:r>
            <a:r>
              <a:rPr lang="en-US" altLang="zh-CN" dirty="0">
                <a:cs typeface="Arial" panose="020B0604020202020204" pitchFamily="34" charset="0"/>
              </a:rPr>
              <a:t> is a subclass of </a:t>
            </a:r>
            <a:r>
              <a:rPr lang="en-US" altLang="zh-CN" i="1" dirty="0" err="1">
                <a:solidFill>
                  <a:srgbClr val="FF0000"/>
                </a:solidFill>
                <a:cs typeface="Arial" panose="020B0604020202020204" pitchFamily="34" charset="0"/>
              </a:rPr>
              <a:t>ViewGroup</a:t>
            </a:r>
            <a:r>
              <a:rPr lang="en-US" altLang="zh-CN" dirty="0">
                <a:cs typeface="Arial" panose="020B0604020202020204" pitchFamily="34" charset="0"/>
              </a:rPr>
              <a:t>, it sets the vertical view or horizontal view according to the attribute of </a:t>
            </a:r>
            <a:r>
              <a:rPr lang="en-US" altLang="zh-CN" dirty="0" err="1">
                <a:solidFill>
                  <a:srgbClr val="FF0000"/>
                </a:solidFill>
                <a:cs typeface="Arial" panose="020B0604020202020204" pitchFamily="34" charset="0"/>
              </a:rPr>
              <a:t>android:orientation</a:t>
            </a:r>
            <a:r>
              <a:rPr lang="en-US" altLang="zh-CN" dirty="0">
                <a:cs typeface="Arial" panose="020B0604020202020204" pitchFamily="34" charset="0"/>
              </a:rPr>
              <a:t>.</a:t>
            </a:r>
            <a:endParaRPr lang="zh-CN" altLang="en-US" dirty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i="1" dirty="0" err="1">
                <a:solidFill>
                  <a:srgbClr val="FF0000"/>
                </a:solidFill>
                <a:cs typeface="Arial" panose="020B0604020202020204" pitchFamily="34" charset="0"/>
              </a:rPr>
              <a:t>android:layout_width</a:t>
            </a:r>
            <a:r>
              <a:rPr lang="en-US" altLang="zh-CN" dirty="0">
                <a:cs typeface="Arial" panose="020B0604020202020204" pitchFamily="34" charset="0"/>
              </a:rPr>
              <a:t> and </a:t>
            </a:r>
            <a:r>
              <a:rPr lang="en-US" altLang="zh-CN" dirty="0" err="1">
                <a:solidFill>
                  <a:srgbClr val="FF0000"/>
                </a:solidFill>
                <a:cs typeface="Arial" panose="020B0604020202020204" pitchFamily="34" charset="0"/>
              </a:rPr>
              <a:t>android:layout_height</a:t>
            </a:r>
            <a:r>
              <a:rPr lang="en-US" altLang="zh-CN" dirty="0">
                <a:cs typeface="Arial" panose="020B0604020202020204" pitchFamily="34" charset="0"/>
              </a:rPr>
              <a:t> are two requisite attributes for all views defining their size.</a:t>
            </a:r>
            <a:endParaRPr lang="zh-CN" altLang="en-US" dirty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i="1" dirty="0" err="1">
                <a:solidFill>
                  <a:srgbClr val="FF0000"/>
                </a:solidFill>
                <a:cs typeface="Arial" panose="020B0604020202020204" pitchFamily="34" charset="0"/>
              </a:rPr>
              <a:t>LinearLayout</a:t>
            </a:r>
            <a:r>
              <a:rPr lang="en-US" altLang="zh-CN" dirty="0">
                <a:cs typeface="Arial" panose="020B0604020202020204" pitchFamily="34" charset="0"/>
              </a:rPr>
              <a:t> is the root view in the layout, hence the width and height should be set to </a:t>
            </a:r>
            <a:r>
              <a:rPr lang="en-US" altLang="zh-CN" i="1" dirty="0">
                <a:solidFill>
                  <a:srgbClr val="FF0000"/>
                </a:solidFill>
                <a:cs typeface="Arial" panose="020B0604020202020204" pitchFamily="34" charset="0"/>
              </a:rPr>
              <a:t>“</a:t>
            </a:r>
            <a:r>
              <a:rPr lang="en-US" altLang="zh-CN" i="1" dirty="0" err="1">
                <a:solidFill>
                  <a:srgbClr val="FF0000"/>
                </a:solidFill>
                <a:cs typeface="Arial" panose="020B0604020202020204" pitchFamily="34" charset="0"/>
              </a:rPr>
              <a:t>match_parent</a:t>
            </a:r>
            <a:r>
              <a:rPr lang="en-US" altLang="zh-CN" i="1" dirty="0">
                <a:solidFill>
                  <a:srgbClr val="FF0000"/>
                </a:solidFill>
                <a:cs typeface="Arial" panose="020B0604020202020204" pitchFamily="34" charset="0"/>
              </a:rPr>
              <a:t>” </a:t>
            </a:r>
            <a:r>
              <a:rPr lang="en-US" altLang="zh-CN" dirty="0">
                <a:cs typeface="Arial" panose="020B0604020202020204" pitchFamily="34" charset="0"/>
              </a:rPr>
              <a:t>such that apps can fill the whole display areas to match their parents’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Add text field and button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79086"/>
            <a:ext cx="4402088" cy="279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614487"/>
            <a:ext cx="417646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zh-CN" dirty="0">
                <a:cs typeface="Arial" panose="020B0604020202020204" pitchFamily="34" charset="0"/>
              </a:rPr>
              <a:t>In the element of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cs typeface="Arial" panose="020B0604020202020204" pitchFamily="34" charset="0"/>
              </a:rPr>
              <a:t>LinearLayout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&gt;  </a:t>
            </a:r>
            <a:r>
              <a:rPr lang="en-US" altLang="zh-CN" dirty="0">
                <a:cs typeface="Arial" panose="020B0604020202020204" pitchFamily="34" charset="0"/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activity_main.xml</a:t>
            </a:r>
            <a:r>
              <a:rPr lang="en-US" dirty="0"/>
              <a:t> add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EditText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element and </a:t>
            </a:r>
            <a:r>
              <a:rPr lang="en-US" dirty="0">
                <a:solidFill>
                  <a:srgbClr val="FF0000"/>
                </a:solidFill>
              </a:rPr>
              <a:t>&lt;Button&gt; </a:t>
            </a:r>
            <a:r>
              <a:rPr lang="en-US" dirty="0"/>
              <a:t>element.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&lt;Edit Text&gt; </a:t>
            </a:r>
            <a:r>
              <a:rPr lang="en-US" dirty="0"/>
              <a:t>element is used in the input text box which prompt users to input a message.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&lt;Button&gt; </a:t>
            </a:r>
            <a:r>
              <a:rPr lang="en-US" dirty="0"/>
              <a:t>is a button, after which is clicked an activity will be triggered.</a:t>
            </a:r>
          </a:p>
        </p:txBody>
      </p:sp>
    </p:spTree>
    <p:extLst>
      <p:ext uri="{BB962C8B-B14F-4D97-AF65-F5344CB8AC3E}">
        <p14:creationId xmlns:p14="http://schemas.microsoft.com/office/powerpoint/2010/main" val="150217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Attributes in </a:t>
            </a:r>
            <a:r>
              <a:rPr lang="en-US" sz="3600" dirty="0" err="1">
                <a:latin typeface="Arial" panose="020B0604020202020204" pitchFamily="34" charset="0"/>
              </a:rPr>
              <a:t>LinearLayout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769268"/>
            <a:ext cx="864096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rgbClr val="FF0000"/>
                </a:solidFill>
                <a:cs typeface="Arial" panose="020B0604020202020204" pitchFamily="34" charset="0"/>
              </a:rPr>
              <a:t>android:id</a:t>
            </a:r>
            <a:r>
              <a:rPr lang="en-US" altLang="zh-CN" dirty="0">
                <a:cs typeface="Arial" panose="020B0604020202020204" pitchFamily="34" charset="0"/>
              </a:rPr>
              <a:t> --- the unique ID assigned by View, which can reference objects</a:t>
            </a:r>
            <a:r>
              <a:rPr lang="en-US" altLang="zh-CN" dirty="0"/>
              <a:t>, such as fetching and handling objects.</a:t>
            </a:r>
          </a:p>
          <a:p>
            <a:pPr marL="461963" lvl="1" indent="-2873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@ sign is required when referencing any resource objects from XML followed by input resource type, slash (</a:t>
            </a:r>
            <a:r>
              <a:rPr lang="en-US" altLang="zh-CN" dirty="0"/>
              <a:t>/</a:t>
            </a:r>
            <a:r>
              <a:rPr lang="en-US" dirty="0"/>
              <a:t>) and resource name (</a:t>
            </a:r>
            <a:r>
              <a:rPr lang="en-US" dirty="0" err="1"/>
              <a:t>edit_message</a:t>
            </a:r>
            <a:r>
              <a:rPr lang="en-US" dirty="0"/>
              <a:t>)</a:t>
            </a:r>
          </a:p>
          <a:p>
            <a:pPr marL="461963" lvl="1" indent="-2873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Plus sign (+) is only needed for the first time we defining resource ID. A new resource ID is created referencing &lt;</a:t>
            </a:r>
            <a:r>
              <a:rPr lang="en-US" dirty="0" err="1"/>
              <a:t>EditText</a:t>
            </a:r>
            <a:r>
              <a:rPr lang="en-US" dirty="0"/>
              <a:t>&gt; in R.java file in Project. Once declared, other references to this ID do not require using plus sign (+)</a:t>
            </a:r>
          </a:p>
          <a:p>
            <a:pPr marL="285750" indent="-285750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android:layout_width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and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android:layout_heightelement</a:t>
            </a:r>
            <a:r>
              <a:rPr lang="en-US" dirty="0">
                <a:cs typeface="Arial" panose="020B0604020202020204" pitchFamily="34" charset="0"/>
              </a:rPr>
              <a:t> </a:t>
            </a:r>
          </a:p>
          <a:p>
            <a:pPr marL="461963" lvl="1" indent="-2873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err="1"/>
              <a:t>wrap_content</a:t>
            </a:r>
            <a:r>
              <a:rPr lang="en-US" dirty="0"/>
              <a:t>“, dynamically adjust the display the size of View.</a:t>
            </a:r>
          </a:p>
          <a:p>
            <a:pPr marL="461963" lvl="1" indent="-2873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err="1"/>
              <a:t>match_parent</a:t>
            </a:r>
            <a:r>
              <a:rPr lang="en-US" dirty="0"/>
              <a:t>“, &lt;</a:t>
            </a:r>
            <a:r>
              <a:rPr lang="en-US" dirty="0" err="1"/>
              <a:t>EditText</a:t>
            </a:r>
            <a:r>
              <a:rPr lang="en-US" dirty="0"/>
              <a:t>&gt; fill all display screen, as it matches its </a:t>
            </a:r>
            <a:r>
              <a:rPr lang="en-US" dirty="0" err="1"/>
              <a:t>paraents</a:t>
            </a:r>
            <a:r>
              <a:rPr lang="en-US" dirty="0"/>
              <a:t>’ </a:t>
            </a:r>
            <a:r>
              <a:rPr lang="en-US" dirty="0" err="1"/>
              <a:t>LinearLayout</a:t>
            </a:r>
            <a:r>
              <a:rPr lang="en-US" dirty="0"/>
              <a:t> size.</a:t>
            </a:r>
          </a:p>
          <a:p>
            <a:pPr marL="285750" indent="-285750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android:hint</a:t>
            </a:r>
            <a:r>
              <a:rPr lang="en-US" dirty="0"/>
              <a:t> is the default displaying strings when the input text field is empty. </a:t>
            </a:r>
          </a:p>
          <a:p>
            <a:pPr marL="461963" lvl="1" indent="-2873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references strings from other file while not a hard coding string. A plus sign (+) is not necessary, as it references a specific resource (not just an identifier).</a:t>
            </a:r>
          </a:p>
        </p:txBody>
      </p:sp>
    </p:spTree>
    <p:extLst>
      <p:ext uri="{BB962C8B-B14F-4D97-AF65-F5344CB8AC3E}">
        <p14:creationId xmlns:p14="http://schemas.microsoft.com/office/powerpoint/2010/main" val="325805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Add string resource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75742"/>
            <a:ext cx="49276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970882"/>
            <a:ext cx="8280920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zh-CN" dirty="0">
                <a:cs typeface="Arial" panose="020B0604020202020204" pitchFamily="34" charset="0"/>
              </a:rPr>
              <a:t>In the </a:t>
            </a:r>
            <a:r>
              <a:rPr lang="en-US" altLang="zh-CN" i="1" dirty="0">
                <a:solidFill>
                  <a:srgbClr val="FF0000"/>
                </a:solidFill>
                <a:cs typeface="Arial" panose="020B0604020202020204" pitchFamily="34" charset="0"/>
              </a:rPr>
              <a:t>Project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window, open </a:t>
            </a:r>
            <a:r>
              <a:rPr lang="en-US" i="1" dirty="0">
                <a:solidFill>
                  <a:srgbClr val="FF0000"/>
                </a:solidFill>
                <a:cs typeface="Arial" panose="020B0604020202020204" pitchFamily="34" charset="0"/>
              </a:rPr>
              <a:t>res &gt; values &gt; strings.xml</a:t>
            </a:r>
            <a:r>
              <a:rPr lang="en-US" dirty="0"/>
              <a:t>.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/>
              <a:t>Two more new strings needed to be added in the string resource file, “</a:t>
            </a:r>
            <a:r>
              <a:rPr lang="en-US" altLang="zh-CN" i="1" dirty="0" err="1">
                <a:solidFill>
                  <a:srgbClr val="FF0000"/>
                </a:solidFill>
              </a:rPr>
              <a:t>edit_message</a:t>
            </a:r>
            <a:r>
              <a:rPr lang="en-US" dirty="0"/>
              <a:t>” and “</a:t>
            </a:r>
            <a:r>
              <a:rPr lang="en-US" i="1" dirty="0" err="1">
                <a:solidFill>
                  <a:srgbClr val="FF0000"/>
                </a:solidFill>
              </a:rPr>
              <a:t>button_send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6823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  Start an activity --- add a send button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05730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zh-CN" dirty="0"/>
              <a:t>In </a:t>
            </a:r>
            <a:r>
              <a:rPr lang="en-US" i="1" dirty="0">
                <a:solidFill>
                  <a:srgbClr val="FF0000"/>
                </a:solidFill>
              </a:rPr>
              <a:t>res &gt; layout &gt; activity_main.xml </a:t>
            </a:r>
            <a:r>
              <a:rPr lang="en-US" dirty="0"/>
              <a:t>file</a:t>
            </a:r>
            <a:r>
              <a:rPr lang="zh-CN" altLang="en-US" dirty="0"/>
              <a:t>，</a:t>
            </a:r>
            <a:r>
              <a:rPr lang="en-US" altLang="zh-CN" dirty="0"/>
              <a:t>add </a:t>
            </a:r>
            <a:r>
              <a:rPr lang="en-US" i="1" dirty="0" err="1">
                <a:solidFill>
                  <a:srgbClr val="FF0000"/>
                </a:solidFill>
              </a:rPr>
              <a:t>android:onClick</a:t>
            </a:r>
            <a:r>
              <a:rPr lang="en-US" dirty="0"/>
              <a:t> attribute to </a:t>
            </a:r>
            <a:r>
              <a:rPr lang="en-US" i="1" dirty="0">
                <a:solidFill>
                  <a:srgbClr val="FF0000"/>
                </a:solidFill>
              </a:rPr>
              <a:t>&lt;Button&gt; </a:t>
            </a:r>
            <a:r>
              <a:rPr lang="en-US" dirty="0"/>
              <a:t>element. When user click send button, system will call Activity’s </a:t>
            </a:r>
            <a:r>
              <a:rPr lang="en-US" dirty="0" err="1"/>
              <a:t>sendMessage</a:t>
            </a:r>
            <a:r>
              <a:rPr lang="en-US" dirty="0"/>
              <a:t>() method.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08110"/>
            <a:ext cx="3118148" cy="84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7460"/>
            <a:ext cx="4107297" cy="30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2425452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dirty="0"/>
              <a:t>Add the </a:t>
            </a:r>
            <a:r>
              <a:rPr lang="en-US" altLang="zh-CN" dirty="0" err="1">
                <a:solidFill>
                  <a:srgbClr val="FF0000"/>
                </a:solidFill>
              </a:rPr>
              <a:t>sendMessage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/>
              <a:t>method stub in the file </a:t>
            </a:r>
            <a:r>
              <a:rPr lang="en-US" altLang="zh-CN" i="1" dirty="0">
                <a:solidFill>
                  <a:srgbClr val="FF0000"/>
                </a:solidFill>
              </a:rPr>
              <a:t>app &gt; java &gt;</a:t>
            </a:r>
            <a:r>
              <a:rPr lang="en-US" altLang="zh-CN" i="1" dirty="0" err="1">
                <a:solidFill>
                  <a:srgbClr val="FF0000"/>
                </a:solidFill>
              </a:rPr>
              <a:t>com.example.myfirstapp</a:t>
            </a:r>
            <a:r>
              <a:rPr lang="en-US" altLang="zh-CN" i="1" dirty="0">
                <a:solidFill>
                  <a:srgbClr val="FF0000"/>
                </a:solidFill>
              </a:rPr>
              <a:t> &gt; MainActivity.java </a:t>
            </a:r>
            <a:r>
              <a:rPr lang="en-US" altLang="zh-CN" dirty="0"/>
              <a:t>as shown on the right. This method should be in accordance with method specified by </a:t>
            </a:r>
            <a:r>
              <a:rPr lang="en-US" altLang="zh-CN" i="1" dirty="0" err="1">
                <a:solidFill>
                  <a:srgbClr val="FF0000"/>
                </a:solidFill>
              </a:rPr>
              <a:t>android:onClick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attribute. Specifically, </a:t>
            </a:r>
          </a:p>
          <a:p>
            <a:pPr marL="341313" lvl="1" indent="-23018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Public access</a:t>
            </a:r>
          </a:p>
          <a:p>
            <a:pPr marL="341313" lvl="1" indent="-23018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void return value</a:t>
            </a:r>
          </a:p>
          <a:p>
            <a:pPr marL="341313" lvl="1" indent="-23018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View as the only parameter (it is the View object that was clicked)</a:t>
            </a:r>
          </a:p>
        </p:txBody>
      </p:sp>
    </p:spTree>
    <p:extLst>
      <p:ext uri="{BB962C8B-B14F-4D97-AF65-F5344CB8AC3E}">
        <p14:creationId xmlns:p14="http://schemas.microsoft.com/office/powerpoint/2010/main" val="294538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571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Build an Intent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432" y="697260"/>
            <a:ext cx="86900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Intent</a:t>
            </a:r>
            <a:r>
              <a:rPr lang="en-US" dirty="0"/>
              <a:t> is an object that provides runtime binding between separate components, such as two activities. The Intent represents an app’s “intent to do something”.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53344" y="1345332"/>
            <a:ext cx="6506887" cy="4362450"/>
            <a:chOff x="153344" y="1345332"/>
            <a:chExt cx="6506887" cy="436245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3344" y="1345332"/>
              <a:ext cx="6506887" cy="4362450"/>
              <a:chOff x="153344" y="1057300"/>
              <a:chExt cx="6506887" cy="4362450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512" y="1057300"/>
                <a:ext cx="6356350" cy="436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395536" y="2641476"/>
                <a:ext cx="6120680" cy="216024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53344" y="4083174"/>
                <a:ext cx="6506887" cy="1150590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 bwMode="auto">
            <a:xfrm>
              <a:off x="251520" y="2497460"/>
              <a:ext cx="583264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23267" y="1452180"/>
            <a:ext cx="3708400" cy="2845480"/>
            <a:chOff x="5423267" y="1309702"/>
            <a:chExt cx="3708400" cy="2845480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1309702"/>
              <a:ext cx="23762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Press </a:t>
              </a:r>
              <a:r>
                <a:rPr lang="en-US" i="1" dirty="0">
                  <a:solidFill>
                    <a:srgbClr val="FF0000"/>
                  </a:solidFill>
                </a:rPr>
                <a:t>Alt + Enter </a:t>
              </a:r>
              <a:r>
                <a:rPr lang="en-US" dirty="0"/>
                <a:t>(or </a:t>
              </a:r>
              <a:r>
                <a:rPr lang="en-US" i="1" dirty="0">
                  <a:solidFill>
                    <a:srgbClr val="FF0000"/>
                  </a:solidFill>
                </a:rPr>
                <a:t>Option + Return on Mac</a:t>
              </a:r>
              <a:r>
                <a:rPr lang="en-US" dirty="0"/>
                <a:t>). Your imports should end up as the following:</a:t>
              </a:r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267" y="3145532"/>
              <a:ext cx="3708400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7848364" y="278703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618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Build an Intent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841276"/>
            <a:ext cx="8928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Intent constructor takes two parameters: </a:t>
            </a:r>
          </a:p>
          <a:p>
            <a:pPr marL="341313" lvl="1" indent="-166688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its first parameter (</a:t>
            </a:r>
            <a:r>
              <a:rPr lang="en-US" i="1" dirty="0"/>
              <a:t>this</a:t>
            </a:r>
            <a:r>
              <a:rPr lang="en-US" dirty="0"/>
              <a:t> is used because the Activity class is a subclass of Context) </a:t>
            </a:r>
          </a:p>
          <a:p>
            <a:pPr marL="341313" lvl="1" indent="-166688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Class of the app component to which the system should deliver the Intent (in this case, the </a:t>
            </a:r>
            <a:r>
              <a:rPr lang="en-US" i="1" dirty="0">
                <a:solidFill>
                  <a:srgbClr val="FF0000"/>
                </a:solidFill>
              </a:rPr>
              <a:t>activity</a:t>
            </a:r>
            <a:r>
              <a:rPr lang="en-US" dirty="0"/>
              <a:t> that should be started). 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putExtra</a:t>
            </a:r>
            <a:r>
              <a:rPr lang="en-US" i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 adds the </a:t>
            </a:r>
            <a:r>
              <a:rPr lang="en-US" dirty="0" err="1"/>
              <a:t>EditText's</a:t>
            </a:r>
            <a:r>
              <a:rPr lang="en-US" dirty="0"/>
              <a:t> value to the intent. An Intent can carry data types as key-value pairs called extras. Your key is a public constant </a:t>
            </a:r>
            <a:r>
              <a:rPr lang="en-US" i="1" dirty="0">
                <a:solidFill>
                  <a:srgbClr val="FF0000"/>
                </a:solidFill>
              </a:rPr>
              <a:t>EXTRA_MESSAGE</a:t>
            </a:r>
            <a:r>
              <a:rPr lang="en-US" dirty="0"/>
              <a:t> because the next activity uses the key to retrieve the text value. It's a good practice to define keys for intent extras using your app's package name as a prefix. This ensures the keys are unique, in case your app interacts with other apps.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startActivity</a:t>
            </a:r>
            <a:r>
              <a:rPr lang="en-US" i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 starts an instance of the </a:t>
            </a:r>
            <a:r>
              <a:rPr lang="en-US" i="1" dirty="0" err="1">
                <a:solidFill>
                  <a:srgbClr val="FF0000"/>
                </a:solidFill>
              </a:rPr>
              <a:t>DisplayMessageActivity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specified by the Intent. Now you need to create that class.</a:t>
            </a:r>
          </a:p>
        </p:txBody>
      </p:sp>
    </p:spTree>
    <p:extLst>
      <p:ext uri="{BB962C8B-B14F-4D97-AF65-F5344CB8AC3E}">
        <p14:creationId xmlns:p14="http://schemas.microsoft.com/office/powerpoint/2010/main" val="174158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Start another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067023"/>
            <a:ext cx="8928992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/>
              <a:t>In the Project window, right-click the app folder and select </a:t>
            </a:r>
            <a:r>
              <a:rPr lang="en-US" i="1" dirty="0">
                <a:solidFill>
                  <a:srgbClr val="FF0000"/>
                </a:solidFill>
              </a:rPr>
              <a:t>New &gt; Activity &gt; Empty Activity</a:t>
            </a:r>
            <a:r>
              <a:rPr lang="en-US" dirty="0"/>
              <a:t>.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/>
              <a:t>In the Configure Activity window, enter "</a:t>
            </a:r>
            <a:r>
              <a:rPr lang="en-US" i="1" dirty="0" err="1">
                <a:solidFill>
                  <a:srgbClr val="FF0000"/>
                </a:solidFill>
              </a:rPr>
              <a:t>DisplayMessageActivity</a:t>
            </a:r>
            <a:r>
              <a:rPr lang="en-US" dirty="0"/>
              <a:t>" for Activity Name and click Finish (leave all other properties set to the defaults). </a:t>
            </a:r>
          </a:p>
          <a:p>
            <a:pPr>
              <a:spcAft>
                <a:spcPts val="900"/>
              </a:spcAft>
            </a:pPr>
            <a:r>
              <a:rPr lang="en-US" dirty="0"/>
              <a:t>     Android Studio automatically does three things:</a:t>
            </a:r>
          </a:p>
          <a:p>
            <a:pPr marL="341313" lvl="1" indent="-23018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Creates the </a:t>
            </a:r>
            <a:r>
              <a:rPr lang="en-US" i="1" dirty="0">
                <a:solidFill>
                  <a:srgbClr val="FF0000"/>
                </a:solidFill>
              </a:rPr>
              <a:t>DisplayMessageActivity.java</a:t>
            </a:r>
            <a:r>
              <a:rPr lang="en-US" dirty="0"/>
              <a:t> file.</a:t>
            </a:r>
          </a:p>
          <a:p>
            <a:pPr marL="341313" lvl="1" indent="-23018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Creates the corresponding </a:t>
            </a:r>
            <a:r>
              <a:rPr lang="en-US" i="1" dirty="0">
                <a:solidFill>
                  <a:srgbClr val="FF0000"/>
                </a:solidFill>
              </a:rPr>
              <a:t>activity_display_message.xml</a:t>
            </a:r>
            <a:r>
              <a:rPr lang="en-US" dirty="0"/>
              <a:t> layout file. </a:t>
            </a:r>
          </a:p>
          <a:p>
            <a:pPr marL="341313" lvl="1" indent="-23018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Adds the required </a:t>
            </a:r>
            <a:r>
              <a:rPr lang="en-US" i="1" dirty="0">
                <a:solidFill>
                  <a:srgbClr val="FF0000"/>
                </a:solidFill>
              </a:rPr>
              <a:t>&lt;activity&gt;</a:t>
            </a:r>
            <a:r>
              <a:rPr lang="en-US" dirty="0"/>
              <a:t> element in </a:t>
            </a:r>
            <a:r>
              <a:rPr lang="en-US" i="1" dirty="0">
                <a:solidFill>
                  <a:srgbClr val="FF0000"/>
                </a:solidFill>
              </a:rPr>
              <a:t>AndroidManifest.xml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133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571500"/>
          </a:xfrm>
        </p:spPr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Display the Message</a:t>
            </a:r>
            <a:endParaRPr lang="en-US" sz="3600" dirty="0">
              <a:latin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05056"/>
            <a:ext cx="6552728" cy="306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87036"/>
            <a:ext cx="4078469" cy="107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453" y="3721596"/>
            <a:ext cx="849694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dirty="0"/>
              <a:t>1. In</a:t>
            </a:r>
            <a:r>
              <a:rPr lang="zh-CN" alt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DisplayMessageActivity.java</a:t>
            </a:r>
            <a:r>
              <a:rPr lang="en-US" dirty="0"/>
              <a:t>, fill the codes above in</a:t>
            </a:r>
            <a:r>
              <a:rPr lang="zh-CN" altLang="en-US" dirty="0"/>
              <a:t> </a:t>
            </a:r>
            <a:r>
              <a:rPr lang="en-US" i="1" dirty="0" err="1">
                <a:solidFill>
                  <a:srgbClr val="FF0000"/>
                </a:solidFill>
              </a:rPr>
              <a:t>onCreate</a:t>
            </a:r>
            <a:r>
              <a:rPr lang="en-US" i="1" dirty="0">
                <a:solidFill>
                  <a:srgbClr val="FF0000"/>
                </a:solidFill>
              </a:rPr>
              <a:t>()</a:t>
            </a:r>
            <a:r>
              <a:rPr lang="en-US" dirty="0"/>
              <a:t> </a:t>
            </a:r>
            <a:r>
              <a:rPr lang="en-US" altLang="zh-CN" dirty="0"/>
              <a:t>method.</a:t>
            </a:r>
          </a:p>
          <a:p>
            <a:pPr>
              <a:spcAft>
                <a:spcPts val="900"/>
              </a:spcAft>
            </a:pPr>
            <a:r>
              <a:rPr lang="en-US" dirty="0"/>
              <a:t>2. Press </a:t>
            </a:r>
            <a:r>
              <a:rPr lang="en-US" i="1" dirty="0">
                <a:solidFill>
                  <a:srgbClr val="FF0000"/>
                </a:solidFill>
              </a:rPr>
              <a:t>Alt + Enter </a:t>
            </a:r>
            <a:r>
              <a:rPr lang="en-US" dirty="0"/>
              <a:t>(or </a:t>
            </a:r>
            <a:r>
              <a:rPr lang="en-US" i="1" dirty="0">
                <a:solidFill>
                  <a:srgbClr val="FF0000"/>
                </a:solidFill>
              </a:rPr>
              <a:t>Option + Return on Mac</a:t>
            </a:r>
            <a:r>
              <a:rPr lang="en-US" dirty="0"/>
              <a:t>) to import the missing library.</a:t>
            </a:r>
          </a:p>
        </p:txBody>
      </p:sp>
    </p:spTree>
    <p:extLst>
      <p:ext uri="{BB962C8B-B14F-4D97-AF65-F5344CB8AC3E}">
        <p14:creationId xmlns:p14="http://schemas.microsoft.com/office/powerpoint/2010/main" val="83808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571500"/>
          </a:xfrm>
        </p:spPr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Display the Message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453" y="1057300"/>
            <a:ext cx="8496944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altLang="zh-CN" dirty="0"/>
              <a:t>Calling </a:t>
            </a:r>
            <a:r>
              <a:rPr lang="en-US" altLang="zh-CN" i="1" dirty="0" err="1">
                <a:solidFill>
                  <a:srgbClr val="FF0000"/>
                </a:solidFill>
              </a:rPr>
              <a:t>getIntent</a:t>
            </a:r>
            <a:r>
              <a:rPr lang="en-US" altLang="zh-CN" i="1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 collect the intent from starting </a:t>
            </a:r>
            <a:r>
              <a:rPr lang="en-US" altLang="zh-CN" i="1" dirty="0">
                <a:solidFill>
                  <a:srgbClr val="FF0000"/>
                </a:solidFill>
              </a:rPr>
              <a:t>Activity</a:t>
            </a:r>
            <a:r>
              <a:rPr lang="en-US" altLang="zh-CN" dirty="0"/>
              <a:t>. No matter how users are navigated to the destination, </a:t>
            </a:r>
            <a:r>
              <a:rPr lang="en-US" altLang="zh-CN" i="1" dirty="0">
                <a:solidFill>
                  <a:srgbClr val="FF0000"/>
                </a:solidFill>
              </a:rPr>
              <a:t>every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Activity</a:t>
            </a:r>
            <a:r>
              <a:rPr lang="en-US" altLang="zh-CN" dirty="0"/>
              <a:t> is called by </a:t>
            </a:r>
            <a:r>
              <a:rPr lang="en-US" altLang="zh-CN" i="1" dirty="0">
                <a:solidFill>
                  <a:srgbClr val="FF0000"/>
                </a:solidFill>
              </a:rPr>
              <a:t>one Intent</a:t>
            </a:r>
            <a:r>
              <a:rPr lang="en-US" altLang="zh-CN" dirty="0"/>
              <a:t>. Calling </a:t>
            </a:r>
            <a:r>
              <a:rPr lang="en-US" altLang="zh-CN" i="1" dirty="0" err="1">
                <a:solidFill>
                  <a:srgbClr val="FF0000"/>
                </a:solidFill>
              </a:rPr>
              <a:t>getStringExtra</a:t>
            </a:r>
            <a:r>
              <a:rPr lang="en-US" altLang="zh-CN" i="1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 will retrieve the information from the </a:t>
            </a:r>
            <a:r>
              <a:rPr lang="en-US" altLang="zh-CN" i="1" dirty="0">
                <a:solidFill>
                  <a:srgbClr val="FF0000"/>
                </a:solidFill>
              </a:rPr>
              <a:t>first Activity</a:t>
            </a:r>
            <a:r>
              <a:rPr lang="en-US" altLang="zh-CN" dirty="0"/>
              <a:t>.</a:t>
            </a:r>
            <a:endParaRPr lang="zh-CN" altLang="en-US" dirty="0"/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altLang="zh-CN" dirty="0"/>
              <a:t>You can create </a:t>
            </a:r>
            <a:r>
              <a:rPr lang="en-US" altLang="zh-CN" i="1" dirty="0" err="1">
                <a:solidFill>
                  <a:srgbClr val="FF0000"/>
                </a:solidFill>
              </a:rPr>
              <a:t>TextView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set its size and display message.</a:t>
            </a:r>
            <a:endParaRPr lang="zh-CN" altLang="en-US" dirty="0"/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TextView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added to the layout of </a:t>
            </a:r>
            <a:r>
              <a:rPr lang="en-US" i="1" dirty="0" err="1">
                <a:solidFill>
                  <a:srgbClr val="FF0000"/>
                </a:solidFill>
              </a:rPr>
              <a:t>R.id.activity_display_message</a:t>
            </a:r>
            <a:r>
              <a:rPr lang="en-US" dirty="0"/>
              <a:t> identifier, which will be mapped to </a:t>
            </a:r>
            <a:r>
              <a:rPr lang="en-US" dirty="0" err="1"/>
              <a:t>ViewGroup</a:t>
            </a:r>
            <a:r>
              <a:rPr lang="en-US" dirty="0"/>
              <a:t>, as it is the super class of all layout and includes </a:t>
            </a:r>
            <a:r>
              <a:rPr lang="en-US" dirty="0" err="1"/>
              <a:t>addView</a:t>
            </a:r>
            <a:r>
              <a:rPr lang="en-US" dirty="0"/>
              <a:t>() method.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i="1" dirty="0" err="1">
                <a:solidFill>
                  <a:srgbClr val="FF0000"/>
                </a:solidFill>
              </a:rPr>
              <a:t>android:id</a:t>
            </a:r>
            <a:r>
              <a:rPr lang="en-US" i="1" dirty="0">
                <a:solidFill>
                  <a:srgbClr val="FF0000"/>
                </a:solidFill>
              </a:rPr>
              <a:t>="@+id/</a:t>
            </a:r>
            <a:r>
              <a:rPr lang="en-US" i="1" dirty="0" err="1">
                <a:solidFill>
                  <a:srgbClr val="FF0000"/>
                </a:solidFill>
              </a:rPr>
              <a:t>activity_display_message</a:t>
            </a:r>
            <a:r>
              <a:rPr lang="en-US" i="1" dirty="0">
                <a:solidFill>
                  <a:srgbClr val="FF0000"/>
                </a:solidFill>
              </a:rPr>
              <a:t>” </a:t>
            </a:r>
            <a:r>
              <a:rPr lang="en-US" dirty="0"/>
              <a:t>to the layout </a:t>
            </a:r>
            <a:r>
              <a:rPr lang="en-US" i="1" dirty="0">
                <a:solidFill>
                  <a:srgbClr val="FF0000"/>
                </a:solidFill>
              </a:rPr>
              <a:t>activity_display_message.xml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88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Outlines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9347"/>
            <a:ext cx="8352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Arial" panose="020B0604020202020204" pitchFamily="34" charset="0"/>
              </a:rPr>
              <a:t> Configure the development environment</a:t>
            </a:r>
          </a:p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Arial" panose="020B0604020202020204" pitchFamily="34" charset="0"/>
              </a:rPr>
              <a:t> Create a “Hello </a:t>
            </a:r>
            <a:r>
              <a:rPr lang="en-US" altLang="zh-CN" sz="2400" dirty="0">
                <a:cs typeface="Arial" panose="020B0604020202020204" pitchFamily="34" charset="0"/>
              </a:rPr>
              <a:t>World!</a:t>
            </a:r>
            <a:r>
              <a:rPr lang="en-US" sz="2400" dirty="0">
                <a:cs typeface="Arial" panose="020B0604020202020204" pitchFamily="34" charset="0"/>
              </a:rPr>
              <a:t>" Android application </a:t>
            </a:r>
          </a:p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Arial" panose="020B0604020202020204" pitchFamily="34" charset="0"/>
              </a:rPr>
              <a:t> Understand the various parts of an Android project </a:t>
            </a:r>
          </a:p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Arial" panose="020B0604020202020204" pitchFamily="34" charset="0"/>
              </a:rPr>
              <a:t> Run the Android project on the Android emulator </a:t>
            </a:r>
          </a:p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Arial" panose="020B0604020202020204" pitchFamily="34" charset="0"/>
              </a:rPr>
              <a:t> Create a simple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71535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Task 1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921396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Run The App and Display </a:t>
            </a:r>
          </a:p>
          <a:p>
            <a:pPr algn="ctr"/>
            <a:r>
              <a:rPr lang="en-US" altLang="zh-CN" sz="4800" dirty="0"/>
              <a:t>“Hello World!!!”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757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571500"/>
          </a:xfrm>
        </p:spPr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Run the App</a:t>
            </a:r>
            <a:endParaRPr lang="en-US" sz="3600" dirty="0"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512" y="913283"/>
            <a:ext cx="7920880" cy="4207968"/>
            <a:chOff x="179512" y="913283"/>
            <a:chExt cx="7920880" cy="420796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913283"/>
              <a:ext cx="7920880" cy="420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691680" y="1327531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rgbClr val="FF0000"/>
                  </a:solidFill>
                </a:rPr>
                <a:t>1.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699792" y="1129308"/>
              <a:ext cx="360040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1520" y="379525"/>
            <a:ext cx="2808312" cy="5275483"/>
            <a:chOff x="5364088" y="386842"/>
            <a:chExt cx="2808312" cy="5275483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386842"/>
              <a:ext cx="2808312" cy="5275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812011" y="2036272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rgbClr val="FF0000"/>
                  </a:solidFill>
                </a:rPr>
                <a:t>2.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75856" y="379525"/>
            <a:ext cx="2808311" cy="5275483"/>
            <a:chOff x="3178871" y="386841"/>
            <a:chExt cx="2808311" cy="5275483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871" y="386841"/>
              <a:ext cx="2808311" cy="5275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563888" y="2026503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rgbClr val="FF0000"/>
                  </a:solidFill>
                </a:rPr>
                <a:t>3.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0192" y="395414"/>
            <a:ext cx="2782782" cy="5227526"/>
            <a:chOff x="8773994" y="403504"/>
            <a:chExt cx="2782782" cy="5227526"/>
          </a:xfrm>
        </p:grpSpPr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3994" y="403504"/>
              <a:ext cx="2782782" cy="5227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9252520" y="2065412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rgbClr val="FF0000"/>
                  </a:solidFill>
                </a:rPr>
                <a:t>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9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Task 2 (Bonus)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921396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Add a “Start App” Button and Run the App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7423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419872" y="318321"/>
            <a:ext cx="2808312" cy="5275483"/>
            <a:chOff x="5364088" y="386842"/>
            <a:chExt cx="2808312" cy="5275483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386842"/>
              <a:ext cx="2808312" cy="5275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812011" y="2036272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rgbClr val="FF0000"/>
                  </a:solidFill>
                </a:rPr>
                <a:t>2.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32041" y="318321"/>
            <a:ext cx="2808311" cy="5275483"/>
            <a:chOff x="3178871" y="386841"/>
            <a:chExt cx="2808311" cy="5275483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871" y="386841"/>
              <a:ext cx="2808311" cy="5275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610918" y="2026503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rgbClr val="FF0000"/>
                  </a:solidFill>
                </a:rPr>
                <a:t>3.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53714" y="366278"/>
            <a:ext cx="2782782" cy="5227526"/>
            <a:chOff x="8773994" y="403504"/>
            <a:chExt cx="2782782" cy="5227526"/>
          </a:xfrm>
        </p:grpSpPr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3994" y="403504"/>
              <a:ext cx="2782782" cy="5227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9252520" y="2030630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rgbClr val="FF0000"/>
                  </a:solidFill>
                </a:rPr>
                <a:t>4.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4324" y="323603"/>
            <a:ext cx="2783500" cy="5228875"/>
            <a:chOff x="204324" y="323603"/>
            <a:chExt cx="2783500" cy="52288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24" y="323603"/>
              <a:ext cx="2783500" cy="52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39552" y="1921396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rgbClr val="FF0000"/>
                  </a:solidFill>
                </a:rPr>
                <a:t>1.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67544" y="1417340"/>
              <a:ext cx="2232248" cy="36004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9672" y="19841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Click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1907704" y="1597360"/>
              <a:ext cx="180020" cy="370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25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2575-7B4F-D944-9ED2-8DB23E28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16EC-A49F-B348-B4F3-30876C71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143000"/>
            <a:ext cx="7488832" cy="4127500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/>
              <a:t>Please capture and upload the screenshots of your Android app developed during the lab class:</a:t>
            </a:r>
          </a:p>
          <a:p>
            <a:r>
              <a:rPr lang="en-US" sz="2800" b="0" dirty="0"/>
              <a:t>Task 1: Develop and run the "Hello World".</a:t>
            </a:r>
          </a:p>
          <a:p>
            <a:r>
              <a:rPr lang="en-US" sz="2800" b="0" dirty="0"/>
              <a:t>Task 2 (Bonus): Add a "Start App" button and run the app.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563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Reference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705372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hlinkClick r:id="rId2"/>
            </a:endParaRPr>
          </a:p>
          <a:p>
            <a:pPr marL="457200" indent="-457200">
              <a:buAutoNum type="arabicPeriod"/>
            </a:pPr>
            <a:r>
              <a:rPr lang="en-US" sz="2000" dirty="0">
                <a:hlinkClick r:id="rId2"/>
              </a:rPr>
              <a:t>https://developer.android.com/training/basics/firstapp/index.html</a:t>
            </a:r>
            <a:r>
              <a:rPr lang="en-US" sz="2000" dirty="0"/>
              <a:t> (English) </a:t>
            </a:r>
          </a:p>
          <a:p>
            <a:pPr marL="457200" indent="-457200">
              <a:buAutoNum type="arabicPeriod"/>
            </a:pPr>
            <a:r>
              <a:rPr lang="en-US" sz="2000" dirty="0">
                <a:hlinkClick r:id="rId3"/>
              </a:rPr>
              <a:t>http://hukai.me/android-training-course-in-chinese/basics/firstapp/creating-project.html</a:t>
            </a:r>
            <a:r>
              <a:rPr lang="en-US" sz="2000" dirty="0"/>
              <a:t> (Chinese)</a:t>
            </a:r>
          </a:p>
        </p:txBody>
      </p:sp>
    </p:spTree>
    <p:extLst>
      <p:ext uri="{BB962C8B-B14F-4D97-AF65-F5344CB8AC3E}">
        <p14:creationId xmlns:p14="http://schemas.microsoft.com/office/powerpoint/2010/main" val="154010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016" y="2281436"/>
            <a:ext cx="8749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6000" b="1" dirty="0"/>
              <a:t>THANK YOU!</a:t>
            </a:r>
            <a:endParaRPr lang="en-US" altLang="zh-CN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Configure the development environment</a:t>
            </a:r>
            <a:endParaRPr lang="en-US" sz="3600" dirty="0"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5576" y="1345332"/>
            <a:ext cx="7647112" cy="3331495"/>
            <a:chOff x="755576" y="1345332"/>
            <a:chExt cx="7647112" cy="33314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345332"/>
              <a:ext cx="7647112" cy="3331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 bwMode="auto">
            <a:xfrm>
              <a:off x="2339752" y="3990501"/>
              <a:ext cx="1800200" cy="66719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31760" y="177738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https://developer.android.com/studio/index.html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5576" y="1318572"/>
            <a:ext cx="7647112" cy="3358255"/>
            <a:chOff x="755576" y="1318572"/>
            <a:chExt cx="7647112" cy="335825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318572"/>
              <a:ext cx="7647112" cy="3358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364088" y="1705372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https://developer.android.com/studio/install.html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51661CB-9B1A-4314-BEA7-9C925CCFFFC4}"/>
              </a:ext>
            </a:extLst>
          </p:cNvPr>
          <p:cNvSpPr txBox="1"/>
          <p:nvPr/>
        </p:nvSpPr>
        <p:spPr>
          <a:xfrm>
            <a:off x="2699792" y="4840244"/>
            <a:ext cx="454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https://developer.android.com/studio/install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44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Configure the development environment</a:t>
            </a:r>
            <a:endParaRPr lang="en-US" sz="3600" dirty="0">
              <a:latin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5688632" cy="308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031032" y="1345332"/>
            <a:ext cx="4909120" cy="3098882"/>
            <a:chOff x="2267744" y="1705372"/>
            <a:chExt cx="4909120" cy="309888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705372"/>
              <a:ext cx="4909120" cy="309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 bwMode="auto">
            <a:xfrm>
              <a:off x="2267744" y="2641476"/>
              <a:ext cx="4909120" cy="327953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51720" y="1780333"/>
            <a:ext cx="4786349" cy="3021383"/>
            <a:chOff x="4387594" y="3073524"/>
            <a:chExt cx="4786349" cy="302138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594" y="3073524"/>
              <a:ext cx="4786349" cy="302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 bwMode="auto">
            <a:xfrm>
              <a:off x="5076056" y="4009628"/>
              <a:ext cx="3456384" cy="57458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4844107"/>
            <a:ext cx="269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1. New a Project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03848" y="2140373"/>
            <a:ext cx="4786349" cy="3021383"/>
            <a:chOff x="4211960" y="2356397"/>
            <a:chExt cx="4786349" cy="3021383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356397"/>
              <a:ext cx="4786349" cy="302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 bwMode="auto">
            <a:xfrm>
              <a:off x="6228184" y="2860453"/>
              <a:ext cx="720080" cy="1152128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11960" y="2572422"/>
            <a:ext cx="4786349" cy="3021382"/>
            <a:chOff x="3991601" y="3467175"/>
            <a:chExt cx="4786349" cy="3021382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01" y="3467175"/>
              <a:ext cx="4786349" cy="302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23"/>
            <p:cNvSpPr/>
            <p:nvPr/>
          </p:nvSpPr>
          <p:spPr bwMode="auto">
            <a:xfrm>
              <a:off x="4788024" y="4401802"/>
              <a:ext cx="3960440" cy="75995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8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Configure the development environment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84410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2. Start the Emulator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2" y="1205612"/>
            <a:ext cx="6602934" cy="35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69468"/>
            <a:ext cx="5883165" cy="28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012160" y="1318840"/>
            <a:ext cx="2539265" cy="3914924"/>
            <a:chOff x="6173703" y="1710606"/>
            <a:chExt cx="2539265" cy="3914924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703" y="1710606"/>
              <a:ext cx="2084041" cy="391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7744" y="1710606"/>
              <a:ext cx="455224" cy="391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41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0AF-9EE2-427F-AD57-D0A91F0A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AD04-A0CC-4303-94FF-8D9E806F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An </a:t>
            </a:r>
            <a:r>
              <a:rPr lang="en-US" altLang="zh-CN" b="0" i="1" dirty="0"/>
              <a:t>activity</a:t>
            </a:r>
            <a:r>
              <a:rPr lang="en-US" altLang="zh-CN" b="0" dirty="0"/>
              <a:t> is a type of app component that provides a user interface.</a:t>
            </a:r>
          </a:p>
          <a:p>
            <a:r>
              <a:rPr lang="en-US" altLang="zh-CN" b="0" dirty="0"/>
              <a:t>The "main" activity is what starts when the user taps your app icon, but you can take the user straight into a different activity from other places, such as from a notification or even from a different app.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42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7504" y="769268"/>
            <a:ext cx="2952328" cy="4942952"/>
            <a:chOff x="107504" y="769268"/>
            <a:chExt cx="2952328" cy="494295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9268"/>
              <a:ext cx="2952328" cy="494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395536" y="1849388"/>
              <a:ext cx="1584176" cy="37997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95536" y="2353444"/>
              <a:ext cx="1944216" cy="57606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95536" y="3220726"/>
              <a:ext cx="1944216" cy="1725006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</a:rPr>
              <a:t>Android App development file structure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2368" y="1081107"/>
            <a:ext cx="5724128" cy="120032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AndroidManifest.xml</a:t>
            </a:r>
            <a:r>
              <a:rPr lang="en-US" dirty="0"/>
              <a:t> is a must file in every Android App. It locates at the root directory describing the location of different classes, data and starting file of the exposed components, i.e., activities, services, etc.</a:t>
            </a:r>
          </a:p>
        </p:txBody>
      </p:sp>
      <p:cxnSp>
        <p:nvCxnSpPr>
          <p:cNvPr id="7" name="直接箭头连接符 6"/>
          <p:cNvCxnSpPr>
            <a:stCxn id="6" idx="3"/>
            <a:endCxn id="4" idx="1"/>
          </p:cNvCxnSpPr>
          <p:nvPr/>
        </p:nvCxnSpPr>
        <p:spPr bwMode="auto">
          <a:xfrm flipV="1">
            <a:off x="1979712" y="1681272"/>
            <a:ext cx="1332656" cy="3581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312368" y="2499201"/>
            <a:ext cx="5724128" cy="64633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MainActivity.java</a:t>
            </a:r>
            <a:r>
              <a:rPr lang="en-US" dirty="0"/>
              <a:t> is the default entrance to a project. It defines the major activity classes in the project. </a:t>
            </a:r>
          </a:p>
        </p:txBody>
      </p:sp>
      <p:cxnSp>
        <p:nvCxnSpPr>
          <p:cNvPr id="12" name="直接箭头连接符 11"/>
          <p:cNvCxnSpPr>
            <a:stCxn id="11" idx="3"/>
            <a:endCxn id="10" idx="1"/>
          </p:cNvCxnSpPr>
          <p:nvPr/>
        </p:nvCxnSpPr>
        <p:spPr bwMode="auto">
          <a:xfrm>
            <a:off x="2339752" y="2641476"/>
            <a:ext cx="972616" cy="180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12368" y="3361556"/>
            <a:ext cx="5724128" cy="175432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res folder</a:t>
            </a:r>
            <a:r>
              <a:rPr lang="en-US" dirty="0"/>
              <a:t> stores all the resource files, such as text, figures, icons. </a:t>
            </a:r>
          </a:p>
          <a:p>
            <a:pPr marL="0" lvl="1" indent="34448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res/layout</a:t>
            </a:r>
            <a:r>
              <a:rPr lang="en-US" dirty="0"/>
              <a:t> stores all the layout files in displaying different components in the canvas.</a:t>
            </a:r>
          </a:p>
          <a:p>
            <a:pPr marL="0" lvl="1" indent="34448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res/values</a:t>
            </a:r>
            <a:r>
              <a:rPr lang="en-US" dirty="0"/>
              <a:t> stores resource files’ information in .xml format.</a:t>
            </a:r>
          </a:p>
        </p:txBody>
      </p:sp>
      <p:cxnSp>
        <p:nvCxnSpPr>
          <p:cNvPr id="16" name="直接箭头连接符 15"/>
          <p:cNvCxnSpPr>
            <a:endCxn id="14" idx="1"/>
          </p:cNvCxnSpPr>
          <p:nvPr/>
        </p:nvCxnSpPr>
        <p:spPr bwMode="auto">
          <a:xfrm>
            <a:off x="2339752" y="4083229"/>
            <a:ext cx="972616" cy="1554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998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altLang="zh-CN" sz="3600" dirty="0"/>
              <a:t>Build a simple user interface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13" y="2507456"/>
            <a:ext cx="57785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721067"/>
            <a:ext cx="8496944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n-US" dirty="0"/>
              <a:t>The user interface for an Android app is built using a hierarchy of layouts (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ViewGroup</a:t>
            </a:r>
            <a:r>
              <a:rPr lang="en-US" dirty="0"/>
              <a:t> objects) and widgets (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View</a:t>
            </a:r>
            <a:r>
              <a:rPr lang="en-US" dirty="0"/>
              <a:t> objects). Layouts are invisible containers that control how its child views are positioned on the screen. Widgets are UI components such as buttons and text boxes. </a:t>
            </a:r>
          </a:p>
          <a:p>
            <a:pPr algn="just"/>
            <a:r>
              <a:rPr lang="en-US" dirty="0"/>
              <a:t>Android </a:t>
            </a:r>
            <a:r>
              <a:rPr lang="en-US" altLang="zh-CN" dirty="0"/>
              <a:t>user interface (</a:t>
            </a:r>
            <a:r>
              <a:rPr lang="en-US" dirty="0"/>
              <a:t>UI) can be defined via: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XML vocabulary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Drag-and-dropping views</a:t>
            </a:r>
          </a:p>
        </p:txBody>
      </p:sp>
    </p:spTree>
    <p:extLst>
      <p:ext uri="{BB962C8B-B14F-4D97-AF65-F5344CB8AC3E}">
        <p14:creationId xmlns:p14="http://schemas.microsoft.com/office/powerpoint/2010/main" val="25678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5212"/>
            <a:ext cx="9144000" cy="571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Create linear layout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01316"/>
            <a:ext cx="4752528" cy="3960440"/>
          </a:xfrm>
        </p:spPr>
        <p:txBody>
          <a:bodyPr/>
          <a:lstStyle/>
          <a:p>
            <a:pPr marL="285750" indent="-285750">
              <a:buClrTx/>
              <a:buFont typeface="+mj-lt"/>
              <a:buAutoNum type="arabicPeriod"/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Android Studio </a:t>
            </a:r>
            <a:r>
              <a:rPr lang="en-US" altLang="zh-CN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window, open </a:t>
            </a:r>
            <a:r>
              <a:rPr lang="en-US" altLang="zh-CN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&gt; res &gt; layout &gt; activity_main.xml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Tx/>
              <a:buFont typeface="+mj-lt"/>
              <a:buAutoNum type="arabicPeriod"/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layout editor, you are able to see design and text. Choose text, which means we use XML vocabulary to design the UI while not through drag-and-dropping views.</a:t>
            </a:r>
          </a:p>
          <a:p>
            <a:pPr marL="0" indent="0">
              <a:buClrTx/>
              <a:buNone/>
            </a:pPr>
            <a:endParaRPr lang="en-US" sz="2000" b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23" y="942874"/>
            <a:ext cx="3186225" cy="227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23" y="3401144"/>
            <a:ext cx="3186225" cy="190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5066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ing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Styple Template</Template>
  <TotalTime>53465</TotalTime>
  <Words>1447</Words>
  <Application>Microsoft Office PowerPoint</Application>
  <PresentationFormat>On-screen Show (16:10)</PresentationFormat>
  <Paragraphs>120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Myriad Web</vt:lpstr>
      <vt:lpstr>Arial</vt:lpstr>
      <vt:lpstr>Arial Rounded MT Bold</vt:lpstr>
      <vt:lpstr>Calibri</vt:lpstr>
      <vt:lpstr>Tahoma</vt:lpstr>
      <vt:lpstr>Times New Roman</vt:lpstr>
      <vt:lpstr>Wingdings</vt:lpstr>
      <vt:lpstr>computing</vt:lpstr>
      <vt:lpstr>Photo Editor Photo</vt:lpstr>
      <vt:lpstr>PowerPoint Presentation</vt:lpstr>
      <vt:lpstr>Outlines</vt:lpstr>
      <vt:lpstr>Configure the development environment</vt:lpstr>
      <vt:lpstr>Configure the development environment</vt:lpstr>
      <vt:lpstr>Configure the development environment</vt:lpstr>
      <vt:lpstr>Activity</vt:lpstr>
      <vt:lpstr>Android App development file structure</vt:lpstr>
      <vt:lpstr>Build a simple user interface</vt:lpstr>
      <vt:lpstr>Create linear layout </vt:lpstr>
      <vt:lpstr>Create linear layout </vt:lpstr>
      <vt:lpstr>Add text field and button</vt:lpstr>
      <vt:lpstr>Attributes in LinearLayout</vt:lpstr>
      <vt:lpstr>Add string resource</vt:lpstr>
      <vt:lpstr>  Start an activity --- add a send button</vt:lpstr>
      <vt:lpstr>Build an Intent</vt:lpstr>
      <vt:lpstr>Build an Intent</vt:lpstr>
      <vt:lpstr>Start another activity</vt:lpstr>
      <vt:lpstr>Display the Message</vt:lpstr>
      <vt:lpstr>Display the Message</vt:lpstr>
      <vt:lpstr>Task 1</vt:lpstr>
      <vt:lpstr>Run the App</vt:lpstr>
      <vt:lpstr>Task 2 (Bonus)</vt:lpstr>
      <vt:lpstr>PowerPoint Presentation</vt:lpstr>
      <vt:lpstr>Requirement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540</dc:creator>
  <cp:lastModifiedBy>Zhenlin An</cp:lastModifiedBy>
  <cp:revision>362</cp:revision>
  <dcterms:created xsi:type="dcterms:W3CDTF">2016-09-20T03:36:23Z</dcterms:created>
  <dcterms:modified xsi:type="dcterms:W3CDTF">2019-02-13T09:24:53Z</dcterms:modified>
</cp:coreProperties>
</file>