
<file path=[Content_Types].xml><?xml version="1.0" encoding="utf-8"?>
<Types xmlns="http://schemas.openxmlformats.org/package/2006/content-types">
  <Default Extension="bin" ContentType="application/vnd.openxmlformats-officedocument.oleObject"/>
  <Default Extension="gif" ContentType="image/gi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handoutMasterIdLst>
    <p:handoutMasterId r:id="rId29"/>
  </p:handoutMasterIdLst>
  <p:sldIdLst>
    <p:sldId id="275" r:id="rId2"/>
    <p:sldId id="332" r:id="rId3"/>
    <p:sldId id="357" r:id="rId4"/>
    <p:sldId id="358" r:id="rId5"/>
    <p:sldId id="360" r:id="rId6"/>
    <p:sldId id="359" r:id="rId7"/>
    <p:sldId id="354" r:id="rId8"/>
    <p:sldId id="362" r:id="rId9"/>
    <p:sldId id="363" r:id="rId10"/>
    <p:sldId id="364" r:id="rId11"/>
    <p:sldId id="365" r:id="rId12"/>
    <p:sldId id="379" r:id="rId13"/>
    <p:sldId id="366" r:id="rId14"/>
    <p:sldId id="380" r:id="rId15"/>
    <p:sldId id="367" r:id="rId16"/>
    <p:sldId id="382" r:id="rId17"/>
    <p:sldId id="350" r:id="rId18"/>
    <p:sldId id="378" r:id="rId19"/>
    <p:sldId id="381" r:id="rId20"/>
    <p:sldId id="376" r:id="rId21"/>
    <p:sldId id="384" r:id="rId22"/>
    <p:sldId id="383" r:id="rId23"/>
    <p:sldId id="351" r:id="rId24"/>
    <p:sldId id="377" r:id="rId25"/>
    <p:sldId id="385" r:id="rId26"/>
    <p:sldId id="330" r:id="rId27"/>
  </p:sldIdLst>
  <p:sldSz cx="9144000" cy="5715000" type="screen16x1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18" autoAdjust="0"/>
    <p:restoredTop sz="94256" autoAdjust="0"/>
  </p:normalViewPr>
  <p:slideViewPr>
    <p:cSldViewPr>
      <p:cViewPr varScale="1">
        <p:scale>
          <a:sx n="72" d="100"/>
          <a:sy n="72" d="100"/>
        </p:scale>
        <p:origin x="606" y="27"/>
      </p:cViewPr>
      <p:guideLst>
        <p:guide orient="horz" pos="1800"/>
        <p:guide pos="2880"/>
      </p:guideLst>
    </p:cSldViewPr>
  </p:slideViewPr>
  <p:notesTextViewPr>
    <p:cViewPr>
      <p:scale>
        <a:sx n="1" d="1"/>
        <a:sy n="1" d="1"/>
      </p:scale>
      <p:origin x="0" y="0"/>
    </p:cViewPr>
  </p:notesTextViewPr>
  <p:notesViewPr>
    <p:cSldViewPr>
      <p:cViewPr varScale="1">
        <p:scale>
          <a:sx n="51" d="100"/>
          <a:sy n="51" d="100"/>
        </p:scale>
        <p:origin x="-27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FA23B85-9C90-4200-A741-B3109BABA7A1}" type="datetimeFigureOut">
              <a:rPr lang="zh-CN" altLang="en-US" smtClean="0"/>
              <a:t>2019/3/6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E71705-55EE-419C-8E6F-13B1ACBAE060}" type="slidenum">
              <a:rPr lang="zh-CN" altLang="en-US" smtClean="0"/>
              <a:t>‹#›</a:t>
            </a:fld>
            <a:endParaRPr lang="zh-CN" altLang="en-US"/>
          </a:p>
        </p:txBody>
      </p:sp>
    </p:spTree>
    <p:extLst>
      <p:ext uri="{BB962C8B-B14F-4D97-AF65-F5344CB8AC3E}">
        <p14:creationId xmlns:p14="http://schemas.microsoft.com/office/powerpoint/2010/main" val="191514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9C9AFC-31EC-4A40-A525-20A71B538252}" type="datetimeFigureOut">
              <a:rPr lang="zh-CN" altLang="en-US" smtClean="0"/>
              <a:t>2019/3/6</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BE41D4-2216-430C-83C8-0629D276B20F}" type="slidenum">
              <a:rPr lang="zh-CN" altLang="en-US" smtClean="0"/>
              <a:t>‹#›</a:t>
            </a:fld>
            <a:endParaRPr lang="zh-CN" altLang="en-US"/>
          </a:p>
        </p:txBody>
      </p:sp>
    </p:spTree>
    <p:extLst>
      <p:ext uri="{BB962C8B-B14F-4D97-AF65-F5344CB8AC3E}">
        <p14:creationId xmlns:p14="http://schemas.microsoft.com/office/powerpoint/2010/main" val="1648037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BE41D4-2216-430C-83C8-0629D276B20F}" type="slidenum">
              <a:rPr lang="zh-CN" altLang="en-US" smtClean="0"/>
              <a:t>26</a:t>
            </a:fld>
            <a:endParaRPr lang="zh-CN" altLang="en-US"/>
          </a:p>
        </p:txBody>
      </p:sp>
    </p:spTree>
    <p:extLst>
      <p:ext uri="{BB962C8B-B14F-4D97-AF65-F5344CB8AC3E}">
        <p14:creationId xmlns:p14="http://schemas.microsoft.com/office/powerpoint/2010/main" val="361855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5" name="标题 1"/>
          <p:cNvSpPr>
            <a:spLocks noGrp="1"/>
          </p:cNvSpPr>
          <p:nvPr>
            <p:ph type="ctrTitle"/>
          </p:nvPr>
        </p:nvSpPr>
        <p:spPr>
          <a:xfrm>
            <a:off x="685800" y="1775355"/>
            <a:ext cx="7772400" cy="1225021"/>
          </a:xfrm>
        </p:spPr>
        <p:txBody>
          <a:bodyPr/>
          <a:lstStyle>
            <a:lvl1pPr>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413594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422615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0" y="1143000"/>
            <a:ext cx="4419600" cy="4127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572000" y="1143000"/>
            <a:ext cx="4419600" cy="4127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83333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57200" y="1279261"/>
            <a:ext cx="4040188" cy="533135"/>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45026" y="1279261"/>
            <a:ext cx="4041775" cy="533135"/>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43208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 y="508000"/>
            <a:ext cx="8791575" cy="571500"/>
          </a:xfrm>
        </p:spPr>
        <p:txBody>
          <a:bodyPr/>
          <a:lstStyle>
            <a:lvl1pPr>
              <a:defRPr>
                <a:latin typeface="Arial" pitchFamily="34" charset="0"/>
                <a:cs typeface="Arial" pitchFamily="34" charset="0"/>
              </a:defRPr>
            </a:lvl1p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0" y="1143000"/>
            <a:ext cx="4419600" cy="412750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quarter" idx="2"/>
          </p:nvPr>
        </p:nvSpPr>
        <p:spPr>
          <a:xfrm>
            <a:off x="4572000" y="1143000"/>
            <a:ext cx="4419600" cy="200025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内容占位符 4"/>
          <p:cNvSpPr>
            <a:spLocks noGrp="1"/>
          </p:cNvSpPr>
          <p:nvPr>
            <p:ph sz="quarter" idx="3"/>
          </p:nvPr>
        </p:nvSpPr>
        <p:spPr>
          <a:xfrm>
            <a:off x="4572000" y="3270250"/>
            <a:ext cx="4419600" cy="200025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323546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64"/>
          <p:cNvGraphicFramePr>
            <a:graphicFrameLocks noChangeAspect="1"/>
          </p:cNvGraphicFramePr>
          <p:nvPr/>
        </p:nvGraphicFramePr>
        <p:xfrm>
          <a:off x="7010400" y="4488657"/>
          <a:ext cx="2133600" cy="1226343"/>
        </p:xfrm>
        <a:graphic>
          <a:graphicData uri="http://schemas.openxmlformats.org/presentationml/2006/ole">
            <mc:AlternateContent xmlns:mc="http://schemas.openxmlformats.org/markup-compatibility/2006">
              <mc:Choice xmlns:v="urn:schemas-microsoft-com:vml" Requires="v">
                <p:oleObj spid="_x0000_s1394" name="Photo Editor Photo" r:id="rId8" imgW="4210638" imgH="2905531" progId="MSPhotoEd.3">
                  <p:embed/>
                </p:oleObj>
              </mc:Choice>
              <mc:Fallback>
                <p:oleObj name="Photo Editor Photo" r:id="rId8" imgW="4210638" imgH="2905531" progId="MSPhotoEd.3">
                  <p:embed/>
                  <p:pic>
                    <p:nvPicPr>
                      <p:cNvPr id="0" name="Object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10400" y="4488657"/>
                        <a:ext cx="2133600" cy="1226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28" name="Picture 65" descr="DeptOfCom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419600" cy="54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66"/>
          <p:cNvSpPr>
            <a:spLocks noGrp="1" noChangeArrowheads="1"/>
          </p:cNvSpPr>
          <p:nvPr>
            <p:ph type="title"/>
          </p:nvPr>
        </p:nvSpPr>
        <p:spPr bwMode="auto">
          <a:xfrm>
            <a:off x="0" y="508000"/>
            <a:ext cx="9144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Title</a:t>
            </a:r>
            <a:endParaRPr lang="en-US" altLang="zh-TW"/>
          </a:p>
        </p:txBody>
      </p:sp>
      <p:sp>
        <p:nvSpPr>
          <p:cNvPr id="294980" name="Rectangle 68"/>
          <p:cNvSpPr>
            <a:spLocks noChangeArrowheads="1"/>
          </p:cNvSpPr>
          <p:nvPr/>
        </p:nvSpPr>
        <p:spPr bwMode="auto">
          <a:xfrm>
            <a:off x="2667000" y="0"/>
            <a:ext cx="6477000" cy="317500"/>
          </a:xfrm>
          <a:prstGeom prst="rect">
            <a:avLst/>
          </a:prstGeom>
          <a:gradFill rotWithShape="1">
            <a:gsLst>
              <a:gs pos="0">
                <a:srgbClr val="FFFFFF"/>
              </a:gs>
              <a:gs pos="100000">
                <a:srgbClr val="C0C0C0"/>
              </a:gs>
            </a:gsLst>
            <a:lin ang="0" scaled="1"/>
          </a:gradFill>
          <a:ln w="9525">
            <a:noFill/>
            <a:miter lim="800000"/>
            <a:headEnd/>
            <a:tailEnd/>
          </a:ln>
          <a:effectLst/>
        </p:spPr>
        <p:txBody>
          <a:bodyPr wrap="none" anchor="ctr"/>
          <a:lstStyle/>
          <a:p>
            <a:pPr algn="ctr" fontAlgn="auto">
              <a:spcBef>
                <a:spcPts val="0"/>
              </a:spcBef>
              <a:spcAft>
                <a:spcPts val="0"/>
              </a:spcAft>
              <a:defRPr/>
            </a:pPr>
            <a:endParaRPr lang="en-GB">
              <a:latin typeface="Tahoma" pitchFamily="34" charset="0"/>
              <a:ea typeface="+mn-ea"/>
            </a:endParaRPr>
          </a:p>
        </p:txBody>
      </p:sp>
      <p:sp>
        <p:nvSpPr>
          <p:cNvPr id="294981" name="Rectangle 69"/>
          <p:cNvSpPr>
            <a:spLocks noChangeArrowheads="1"/>
          </p:cNvSpPr>
          <p:nvPr/>
        </p:nvSpPr>
        <p:spPr bwMode="auto">
          <a:xfrm>
            <a:off x="0" y="5397500"/>
            <a:ext cx="9144000" cy="317500"/>
          </a:xfrm>
          <a:prstGeom prst="rect">
            <a:avLst/>
          </a:prstGeom>
          <a:gradFill rotWithShape="0">
            <a:gsLst>
              <a:gs pos="0">
                <a:srgbClr val="33CCFF"/>
              </a:gs>
              <a:gs pos="100000">
                <a:srgbClr val="FFFFFF"/>
              </a:gs>
            </a:gsLst>
            <a:lin ang="0" scaled="1"/>
          </a:gradFill>
          <a:ln w="9525">
            <a:noFill/>
            <a:miter lim="800000"/>
            <a:headEnd/>
            <a:tailEnd/>
          </a:ln>
          <a:effectLst/>
        </p:spPr>
        <p:txBody>
          <a:bodyPr wrap="none" anchor="ctr"/>
          <a:lstStyle/>
          <a:p>
            <a:pPr algn="ctr" fontAlgn="auto">
              <a:spcBef>
                <a:spcPts val="0"/>
              </a:spcBef>
              <a:spcAft>
                <a:spcPts val="0"/>
              </a:spcAft>
              <a:defRPr/>
            </a:pPr>
            <a:endParaRPr lang="en-GB">
              <a:latin typeface="Tahoma" pitchFamily="34" charset="0"/>
              <a:ea typeface="+mn-ea"/>
            </a:endParaRPr>
          </a:p>
        </p:txBody>
      </p:sp>
      <p:sp>
        <p:nvSpPr>
          <p:cNvPr id="294983" name="Rectangle 71"/>
          <p:cNvSpPr>
            <a:spLocks noChangeArrowheads="1"/>
          </p:cNvSpPr>
          <p:nvPr/>
        </p:nvSpPr>
        <p:spPr bwMode="auto">
          <a:xfrm>
            <a:off x="0" y="5397500"/>
            <a:ext cx="9144000" cy="63500"/>
          </a:xfrm>
          <a:prstGeom prst="rect">
            <a:avLst/>
          </a:prstGeom>
          <a:gradFill rotWithShape="1">
            <a:gsLst>
              <a:gs pos="0">
                <a:srgbClr val="666699"/>
              </a:gs>
              <a:gs pos="100000">
                <a:schemeClr val="bg1"/>
              </a:gs>
            </a:gsLst>
            <a:lin ang="0" scaled="1"/>
          </a:gradFill>
          <a:ln w="9525">
            <a:noFill/>
            <a:miter lim="800000"/>
            <a:headEnd/>
            <a:tailEnd/>
          </a:ln>
        </p:spPr>
        <p:txBody>
          <a:bodyPr/>
          <a:lstStyle/>
          <a:p>
            <a:pPr fontAlgn="auto">
              <a:spcBef>
                <a:spcPts val="0"/>
              </a:spcBef>
              <a:spcAft>
                <a:spcPts val="0"/>
              </a:spcAft>
              <a:defRPr/>
            </a:pPr>
            <a:endParaRPr lang="zh-TW" altLang="en-US">
              <a:latin typeface="+mn-lt"/>
              <a:ea typeface="PMingLiU" pitchFamily="18" charset="-120"/>
            </a:endParaRPr>
          </a:p>
        </p:txBody>
      </p:sp>
      <p:sp>
        <p:nvSpPr>
          <p:cNvPr id="294985" name="Rectangle 73"/>
          <p:cNvSpPr>
            <a:spLocks noChangeArrowheads="1"/>
          </p:cNvSpPr>
          <p:nvPr/>
        </p:nvSpPr>
        <p:spPr bwMode="auto">
          <a:xfrm>
            <a:off x="2438400" y="254000"/>
            <a:ext cx="6705600" cy="63500"/>
          </a:xfrm>
          <a:prstGeom prst="rect">
            <a:avLst/>
          </a:prstGeom>
          <a:gradFill rotWithShape="1">
            <a:gsLst>
              <a:gs pos="0">
                <a:schemeClr val="bg1"/>
              </a:gs>
              <a:gs pos="100000">
                <a:schemeClr val="hlink"/>
              </a:gs>
            </a:gsLst>
            <a:lin ang="0" scaled="1"/>
          </a:gradFill>
          <a:ln w="9525">
            <a:noFill/>
            <a:miter lim="800000"/>
            <a:headEnd/>
            <a:tailEnd/>
          </a:ln>
        </p:spPr>
        <p:txBody>
          <a:bodyPr/>
          <a:lstStyle/>
          <a:p>
            <a:pPr fontAlgn="auto">
              <a:spcBef>
                <a:spcPts val="0"/>
              </a:spcBef>
              <a:spcAft>
                <a:spcPts val="0"/>
              </a:spcAft>
              <a:defRPr/>
            </a:pPr>
            <a:endParaRPr lang="zh-TW" altLang="en-US">
              <a:latin typeface="+mn-lt"/>
              <a:ea typeface="PMingLiU" pitchFamily="18" charset="-120"/>
            </a:endParaRPr>
          </a:p>
        </p:txBody>
      </p:sp>
      <p:sp>
        <p:nvSpPr>
          <p:cNvPr id="1035" name="Rectangle 74"/>
          <p:cNvSpPr>
            <a:spLocks noGrp="1" noChangeArrowheads="1"/>
          </p:cNvSpPr>
          <p:nvPr>
            <p:ph type="body" idx="1"/>
          </p:nvPr>
        </p:nvSpPr>
        <p:spPr bwMode="auto">
          <a:xfrm>
            <a:off x="0" y="1143000"/>
            <a:ext cx="914400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First</a:t>
            </a:r>
            <a:endParaRPr lang="zh-CN" altLang="en-US"/>
          </a:p>
          <a:p>
            <a:pPr lvl="1"/>
            <a:r>
              <a:rPr lang="en-US" altLang="zh-CN"/>
              <a:t>Second</a:t>
            </a:r>
            <a:endParaRPr lang="zh-CN" altLang="en-US"/>
          </a:p>
          <a:p>
            <a:pPr lvl="2"/>
            <a:r>
              <a:rPr lang="en-US" altLang="zh-CN"/>
              <a:t>Third</a:t>
            </a:r>
            <a:endParaRPr lang="zh-CN" altLang="en-US"/>
          </a:p>
          <a:p>
            <a:pPr lvl="3"/>
            <a:r>
              <a:rPr lang="en-US" altLang="zh-CN"/>
              <a:t>Fourth</a:t>
            </a:r>
            <a:endParaRPr lang="zh-CN" altLang="en-US"/>
          </a:p>
          <a:p>
            <a:pPr lvl="4"/>
            <a:r>
              <a:rPr lang="en-US" altLang="zh-CN"/>
              <a:t>Fifth</a:t>
            </a:r>
            <a:endParaRPr lang="zh-TW"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ctr" rtl="0" eaLnBrk="1" fontAlgn="base" hangingPunct="1">
        <a:spcBef>
          <a:spcPct val="0"/>
        </a:spcBef>
        <a:spcAft>
          <a:spcPct val="0"/>
        </a:spcAft>
        <a:defRPr kumimoji="1" sz="4800" b="1">
          <a:solidFill>
            <a:schemeClr val="tx1"/>
          </a:solidFill>
          <a:latin typeface="Calibri" pitchFamily="34" charset="0"/>
          <a:ea typeface="PMingLiU" pitchFamily="18" charset="-120"/>
          <a:cs typeface="Arial" pitchFamily="34" charset="0"/>
        </a:defRPr>
      </a:lvl1pPr>
      <a:lvl2pPr algn="ctr" rtl="0" eaLnBrk="1" fontAlgn="base" hangingPunct="1">
        <a:spcBef>
          <a:spcPct val="0"/>
        </a:spcBef>
        <a:spcAft>
          <a:spcPct val="0"/>
        </a:spcAft>
        <a:defRPr kumimoji="1" sz="4800" b="1">
          <a:solidFill>
            <a:schemeClr val="tx1"/>
          </a:solidFill>
          <a:effectLst>
            <a:outerShdw blurRad="38100" dist="38100" dir="2700000" algn="tl">
              <a:srgbClr val="C0C0C0"/>
            </a:outerShdw>
          </a:effectLst>
          <a:latin typeface="Calibri" panose="020F0502020204030204" pitchFamily="34" charset="0"/>
          <a:ea typeface="PMingLiU" pitchFamily="18" charset="-120"/>
          <a:cs typeface="Arial" charset="0"/>
        </a:defRPr>
      </a:lvl2pPr>
      <a:lvl3pPr algn="ctr" rtl="0" eaLnBrk="1" fontAlgn="base" hangingPunct="1">
        <a:spcBef>
          <a:spcPct val="0"/>
        </a:spcBef>
        <a:spcAft>
          <a:spcPct val="0"/>
        </a:spcAft>
        <a:defRPr kumimoji="1" sz="4800" b="1">
          <a:solidFill>
            <a:schemeClr val="tx1"/>
          </a:solidFill>
          <a:effectLst>
            <a:outerShdw blurRad="38100" dist="38100" dir="2700000" algn="tl">
              <a:srgbClr val="C0C0C0"/>
            </a:outerShdw>
          </a:effectLst>
          <a:latin typeface="Calibri" panose="020F0502020204030204" pitchFamily="34" charset="0"/>
          <a:ea typeface="PMingLiU" pitchFamily="18" charset="-120"/>
          <a:cs typeface="Arial" charset="0"/>
        </a:defRPr>
      </a:lvl3pPr>
      <a:lvl4pPr algn="ctr" rtl="0" eaLnBrk="1" fontAlgn="base" hangingPunct="1">
        <a:spcBef>
          <a:spcPct val="0"/>
        </a:spcBef>
        <a:spcAft>
          <a:spcPct val="0"/>
        </a:spcAft>
        <a:defRPr kumimoji="1" sz="4800" b="1">
          <a:solidFill>
            <a:schemeClr val="tx1"/>
          </a:solidFill>
          <a:effectLst>
            <a:outerShdw blurRad="38100" dist="38100" dir="2700000" algn="tl">
              <a:srgbClr val="C0C0C0"/>
            </a:outerShdw>
          </a:effectLst>
          <a:latin typeface="Calibri" panose="020F0502020204030204" pitchFamily="34" charset="0"/>
          <a:ea typeface="PMingLiU" pitchFamily="18" charset="-120"/>
          <a:cs typeface="Arial" charset="0"/>
        </a:defRPr>
      </a:lvl4pPr>
      <a:lvl5pPr algn="ctr" rtl="0" eaLnBrk="1" fontAlgn="base" hangingPunct="1">
        <a:spcBef>
          <a:spcPct val="0"/>
        </a:spcBef>
        <a:spcAft>
          <a:spcPct val="0"/>
        </a:spcAft>
        <a:defRPr kumimoji="1" sz="4800" b="1">
          <a:solidFill>
            <a:schemeClr val="tx1"/>
          </a:solidFill>
          <a:effectLst>
            <a:outerShdw blurRad="38100" dist="38100" dir="2700000" algn="tl">
              <a:srgbClr val="C0C0C0"/>
            </a:outerShdw>
          </a:effectLst>
          <a:latin typeface="Calibri" panose="020F0502020204030204" pitchFamily="34" charset="0"/>
          <a:ea typeface="PMingLiU" pitchFamily="18" charset="-120"/>
          <a:cs typeface="Arial" charset="0"/>
        </a:defRPr>
      </a:lvl5pPr>
      <a:lvl6pPr marL="457200" algn="ctr" rtl="0" eaLnBrk="1" fontAlgn="base" hangingPunct="1">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新細明體" pitchFamily="18" charset="-120"/>
        </a:defRPr>
      </a:lvl6pPr>
      <a:lvl7pPr marL="914400" algn="ctr" rtl="0" eaLnBrk="1" fontAlgn="base" hangingPunct="1">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新細明體" pitchFamily="18" charset="-120"/>
        </a:defRPr>
      </a:lvl7pPr>
      <a:lvl8pPr marL="1371600" algn="ctr" rtl="0" eaLnBrk="1" fontAlgn="base" hangingPunct="1">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新細明體" pitchFamily="18" charset="-120"/>
        </a:defRPr>
      </a:lvl8pPr>
      <a:lvl9pPr marL="1828800" algn="ctr" rtl="0" eaLnBrk="1" fontAlgn="base" hangingPunct="1">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新細明體" pitchFamily="18" charset="-120"/>
        </a:defRPr>
      </a:lvl9pPr>
    </p:titleStyle>
    <p:bodyStyle>
      <a:lvl1pPr marL="342900" indent="-342900" algn="l" rtl="0" eaLnBrk="1" fontAlgn="base" hangingPunct="1">
        <a:spcBef>
          <a:spcPct val="20000"/>
        </a:spcBef>
        <a:spcAft>
          <a:spcPct val="0"/>
        </a:spcAft>
        <a:buClr>
          <a:schemeClr val="folHlink"/>
        </a:buClr>
        <a:buSzPct val="80000"/>
        <a:buFont typeface="Wingdings" panose="05000000000000000000" pitchFamily="2" charset="2"/>
        <a:buBlip>
          <a:blip r:embed="rId11"/>
        </a:buBlip>
        <a:defRPr sz="3600" b="1">
          <a:solidFill>
            <a:schemeClr val="tx1"/>
          </a:solidFill>
          <a:latin typeface="Calibri" pitchFamily="34" charset="0"/>
          <a:ea typeface="微软雅黑" pitchFamily="34" charset="-122"/>
          <a:cs typeface="Tahoma" pitchFamily="34" charset="0"/>
        </a:defRPr>
      </a:lvl1pPr>
      <a:lvl2pPr marL="742950" indent="-285750" algn="l" rtl="0" eaLnBrk="1" fontAlgn="base" hangingPunct="1">
        <a:spcBef>
          <a:spcPct val="20000"/>
        </a:spcBef>
        <a:spcAft>
          <a:spcPct val="0"/>
        </a:spcAft>
        <a:buClr>
          <a:schemeClr val="hlink"/>
        </a:buClr>
        <a:buSzPct val="80000"/>
        <a:buFont typeface="Wingdings" panose="05000000000000000000" pitchFamily="2" charset="2"/>
        <a:buBlip>
          <a:blip r:embed="rId12"/>
        </a:buBlip>
        <a:defRPr sz="2800">
          <a:solidFill>
            <a:schemeClr val="tx1"/>
          </a:solidFill>
          <a:latin typeface="Calibri" pitchFamily="34" charset="0"/>
          <a:ea typeface="微软雅黑" pitchFamily="34" charset="-122"/>
          <a:cs typeface="Tahoma" pitchFamily="34" charset="0"/>
        </a:defRPr>
      </a:lvl2pPr>
      <a:lvl3pPr marL="1143000" indent="-228600" algn="l" rtl="0" eaLnBrk="1" fontAlgn="base" hangingPunct="1">
        <a:spcBef>
          <a:spcPct val="20000"/>
        </a:spcBef>
        <a:spcAft>
          <a:spcPct val="0"/>
        </a:spcAft>
        <a:buClr>
          <a:schemeClr val="folHlink"/>
        </a:buClr>
        <a:buSzPct val="80000"/>
        <a:buFont typeface="Wingdings" panose="05000000000000000000" pitchFamily="2" charset="2"/>
        <a:buBlip>
          <a:blip r:embed="rId13"/>
        </a:buBlip>
        <a:defRPr sz="2000">
          <a:solidFill>
            <a:schemeClr val="tx1"/>
          </a:solidFill>
          <a:latin typeface="Calibri" pitchFamily="34" charset="0"/>
          <a:ea typeface="微软雅黑" pitchFamily="34" charset="-122"/>
          <a:cs typeface="Tahoma" pitchFamily="34" charset="0"/>
        </a:defRPr>
      </a:lvl3pPr>
      <a:lvl4pPr marL="1600200" indent="-228600" algn="l" rtl="0" eaLnBrk="1" fontAlgn="base" hangingPunct="1">
        <a:spcBef>
          <a:spcPct val="20000"/>
        </a:spcBef>
        <a:spcAft>
          <a:spcPct val="0"/>
        </a:spcAft>
        <a:buClr>
          <a:schemeClr val="accent2"/>
        </a:buClr>
        <a:buSzPct val="80000"/>
        <a:buFont typeface="Wingdings" panose="05000000000000000000" pitchFamily="2" charset="2"/>
        <a:buChar char="n"/>
        <a:defRPr sz="1600">
          <a:solidFill>
            <a:schemeClr val="tx1"/>
          </a:solidFill>
          <a:latin typeface="Calibri" pitchFamily="34" charset="0"/>
          <a:ea typeface="微软雅黑" pitchFamily="34" charset="-122"/>
          <a:cs typeface="Tahoma" pitchFamily="34" charset="0"/>
        </a:defRPr>
      </a:lvl4pPr>
      <a:lvl5pPr marL="2057400" indent="-228600" algn="l" rtl="0" eaLnBrk="1" fontAlgn="base" hangingPunct="1">
        <a:spcBef>
          <a:spcPct val="20000"/>
        </a:spcBef>
        <a:spcAft>
          <a:spcPct val="0"/>
        </a:spcAft>
        <a:buClr>
          <a:schemeClr val="accent1"/>
        </a:buClr>
        <a:buSzPct val="80000"/>
        <a:buFont typeface="Wingdings" panose="05000000000000000000" pitchFamily="2" charset="2"/>
        <a:buChar char="n"/>
        <a:defRPr sz="1600">
          <a:solidFill>
            <a:schemeClr val="tx1"/>
          </a:solidFill>
          <a:latin typeface="Calibri" pitchFamily="34" charset="0"/>
          <a:ea typeface="微软雅黑" pitchFamily="34" charset="-122"/>
          <a:cs typeface="Tahoma" pitchFamily="34" charset="0"/>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android.com/guide/topics/sensors/sensors_overview.html#sensors-intr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eveloper.android.com/reference/android/hardware/SensorManager.html#getOrientation(float[], float[])"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eveloper.android.com/reference/android/hardware/Sensor.html#TYPE_MAGNETIC_FIELD" TargetMode="External"/><Relationship Id="rId13" Type="http://schemas.openxmlformats.org/officeDocument/2006/relationships/hyperlink" Target="https://developer.android.com/reference/android/hardware/Sensor.html#TYPE_RELATIVE_HUMIDITY" TargetMode="External"/><Relationship Id="rId3" Type="http://schemas.openxmlformats.org/officeDocument/2006/relationships/hyperlink" Target="https://developer.android.com/reference/android/hardware/Sensor.html#TYPE_AMBIENT_TEMPERATURE" TargetMode="External"/><Relationship Id="rId7" Type="http://schemas.openxmlformats.org/officeDocument/2006/relationships/hyperlink" Target="https://developer.android.com/reference/android/hardware/Sensor.html#TYPE_LINEAR_ACCELERATION" TargetMode="External"/><Relationship Id="rId12" Type="http://schemas.openxmlformats.org/officeDocument/2006/relationships/hyperlink" Target="https://developer.android.com/reference/android/hardware/Sensor.html#TYPE_PROXIMITY" TargetMode="External"/><Relationship Id="rId2" Type="http://schemas.openxmlformats.org/officeDocument/2006/relationships/hyperlink" Target="https://developer.android.com/reference/android/hardware/Sensor.html#TYPE_ACCELEROMETER" TargetMode="External"/><Relationship Id="rId1" Type="http://schemas.openxmlformats.org/officeDocument/2006/relationships/slideLayout" Target="../slideLayouts/slideLayout2.xml"/><Relationship Id="rId6" Type="http://schemas.openxmlformats.org/officeDocument/2006/relationships/hyperlink" Target="https://developer.android.com/reference/android/hardware/Sensor.html#TYPE_LIGHT" TargetMode="External"/><Relationship Id="rId11" Type="http://schemas.openxmlformats.org/officeDocument/2006/relationships/hyperlink" Target="https://developer.android.com/reference/android/hardware/Sensor.html#TYPE_PRESSURE" TargetMode="External"/><Relationship Id="rId5" Type="http://schemas.openxmlformats.org/officeDocument/2006/relationships/hyperlink" Target="https://developer.android.com/reference/android/hardware/Sensor.html#TYPE_GYROSCOPE" TargetMode="External"/><Relationship Id="rId15" Type="http://schemas.openxmlformats.org/officeDocument/2006/relationships/hyperlink" Target="https://developer.android.com/reference/android/hardware/Sensor.html#TYPE_TEMPERATURE" TargetMode="External"/><Relationship Id="rId10" Type="http://schemas.openxmlformats.org/officeDocument/2006/relationships/hyperlink" Target="https://developer.android.com/reference/android/hardware/SensorManager.html#getRotationMatrix(float[], float[], float[], float[])" TargetMode="External"/><Relationship Id="rId4" Type="http://schemas.openxmlformats.org/officeDocument/2006/relationships/hyperlink" Target="https://developer.android.com/reference/android/hardware/Sensor.html#TYPE_GRAVITY" TargetMode="External"/><Relationship Id="rId9" Type="http://schemas.openxmlformats.org/officeDocument/2006/relationships/hyperlink" Target="https://developer.android.com/reference/android/hardware/Sensor.html#TYPE_ORIENTATION" TargetMode="External"/><Relationship Id="rId14" Type="http://schemas.openxmlformats.org/officeDocument/2006/relationships/hyperlink" Target="https://developer.android.com/reference/android/hardware/Sensor.html#TYPE_ROTATION_VECTO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developer.android.com/reference/android/hardware/Sensor.html#TYPE_MAGNETIC_FIELD" TargetMode="External"/><Relationship Id="rId13" Type="http://schemas.openxmlformats.org/officeDocument/2006/relationships/hyperlink" Target="https://developer.android.com/reference/android/hardware/Sensor.html#TYPE_ROTATION_VECTOR" TargetMode="External"/><Relationship Id="rId3" Type="http://schemas.openxmlformats.org/officeDocument/2006/relationships/hyperlink" Target="https://developer.android.com/reference/android/hardware/Sensor.html#TYPE_AMBIENT_TEMPERATURE" TargetMode="External"/><Relationship Id="rId7" Type="http://schemas.openxmlformats.org/officeDocument/2006/relationships/hyperlink" Target="https://developer.android.com/reference/android/hardware/Sensor.html#TYPE_LINEAR_ACCELERATION" TargetMode="External"/><Relationship Id="rId12" Type="http://schemas.openxmlformats.org/officeDocument/2006/relationships/hyperlink" Target="https://developer.android.com/reference/android/hardware/Sensor.html#TYPE_RELATIVE_HUMIDITY" TargetMode="External"/><Relationship Id="rId2" Type="http://schemas.openxmlformats.org/officeDocument/2006/relationships/hyperlink" Target="https://developer.android.com/reference/android/hardware/Sensor.html#TYPE_ACCELEROMETER" TargetMode="External"/><Relationship Id="rId1" Type="http://schemas.openxmlformats.org/officeDocument/2006/relationships/slideLayout" Target="../slideLayouts/slideLayout2.xml"/><Relationship Id="rId6" Type="http://schemas.openxmlformats.org/officeDocument/2006/relationships/hyperlink" Target="https://developer.android.com/reference/android/hardware/Sensor.html#TYPE_LIGHT" TargetMode="External"/><Relationship Id="rId11" Type="http://schemas.openxmlformats.org/officeDocument/2006/relationships/hyperlink" Target="https://developer.android.com/reference/android/hardware/Sensor.html#TYPE_PROXIMITY" TargetMode="External"/><Relationship Id="rId5" Type="http://schemas.openxmlformats.org/officeDocument/2006/relationships/hyperlink" Target="https://developer.android.com/reference/android/hardware/Sensor.html#TYPE_GYROSCOPE" TargetMode="External"/><Relationship Id="rId10" Type="http://schemas.openxmlformats.org/officeDocument/2006/relationships/hyperlink" Target="https://developer.android.com/reference/android/hardware/Sensor.html#TYPE_PRESSURE" TargetMode="External"/><Relationship Id="rId4" Type="http://schemas.openxmlformats.org/officeDocument/2006/relationships/hyperlink" Target="https://developer.android.com/reference/android/hardware/Sensor.html#TYPE_GRAVITY" TargetMode="External"/><Relationship Id="rId9" Type="http://schemas.openxmlformats.org/officeDocument/2006/relationships/hyperlink" Target="https://developer.android.com/reference/android/hardware/Sensor.html#TYPE_ORIENTATION" TargetMode="External"/><Relationship Id="rId14" Type="http://schemas.openxmlformats.org/officeDocument/2006/relationships/hyperlink" Target="https://developer.android.com/reference/android/hardware/Sensor.html#TYPE_TEMPERAT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1921396"/>
            <a:ext cx="8280920" cy="1323439"/>
          </a:xfrm>
          <a:prstGeom prst="rect">
            <a:avLst/>
          </a:prstGeom>
          <a:noFill/>
        </p:spPr>
        <p:txBody>
          <a:bodyPr wrap="square" rtlCol="0" anchor="ctr">
            <a:spAutoFit/>
          </a:bodyPr>
          <a:lstStyle/>
          <a:p>
            <a:pPr algn="ctr">
              <a:spcBef>
                <a:spcPts val="900"/>
              </a:spcBef>
            </a:pPr>
            <a:r>
              <a:rPr lang="en-US" altLang="zh-CN" sz="4000" b="1" dirty="0"/>
              <a:t>Sensors – Display the Orientation Sensor Information</a:t>
            </a:r>
            <a:endParaRPr lang="zh-CN" altLang="en-US" sz="4000" b="1" dirty="0"/>
          </a:p>
        </p:txBody>
      </p:sp>
    </p:spTree>
    <p:extLst>
      <p:ext uri="{BB962C8B-B14F-4D97-AF65-F5344CB8AC3E}">
        <p14:creationId xmlns:p14="http://schemas.microsoft.com/office/powerpoint/2010/main" val="3570598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841276"/>
            <a:ext cx="8712968" cy="4873724"/>
          </a:xfrm>
        </p:spPr>
        <p:txBody>
          <a:bodyPr/>
          <a:lstStyle/>
          <a:p>
            <a:pPr marL="0" indent="0">
              <a:buClrTx/>
              <a:buNone/>
            </a:pPr>
            <a:r>
              <a:rPr lang="en-US" altLang="zh-CN" sz="1700" i="1" dirty="0">
                <a:solidFill>
                  <a:schemeClr val="tx1">
                    <a:lumMod val="95000"/>
                    <a:lumOff val="5000"/>
                  </a:schemeClr>
                </a:solidFill>
                <a:latin typeface="Arial" panose="020B0604020202020204" pitchFamily="34" charset="0"/>
                <a:cs typeface="Arial" panose="020B0604020202020204" pitchFamily="34" charset="0"/>
              </a:rPr>
              <a:t>Step1</a:t>
            </a:r>
            <a:r>
              <a:rPr lang="zh-CN" altLang="en-US" sz="1700" dirty="0">
                <a:solidFill>
                  <a:schemeClr val="tx1">
                    <a:lumMod val="95000"/>
                    <a:lumOff val="5000"/>
                  </a:schemeClr>
                </a:solidFill>
                <a:latin typeface="Arial" panose="020B0604020202020204" pitchFamily="34" charset="0"/>
                <a:cs typeface="Arial" panose="020B0604020202020204" pitchFamily="34" charset="0"/>
              </a:rPr>
              <a:t>：</a:t>
            </a:r>
            <a:r>
              <a:rPr lang="en-US" altLang="zh-CN" sz="1700" dirty="0">
                <a:solidFill>
                  <a:schemeClr val="tx1">
                    <a:lumMod val="95000"/>
                    <a:lumOff val="5000"/>
                  </a:schemeClr>
                </a:solidFill>
                <a:latin typeface="Arial" panose="020B0604020202020204" pitchFamily="34" charset="0"/>
                <a:cs typeface="Arial" panose="020B0604020202020204" pitchFamily="34" charset="0"/>
              </a:rPr>
              <a:t>Obtain Sensor’s Manager</a:t>
            </a:r>
          </a:p>
          <a:p>
            <a:pPr marL="396875" lvl="1" indent="3175">
              <a:buClrTx/>
              <a:buNone/>
            </a:pPr>
            <a:r>
              <a:rPr lang="en-US" altLang="zh-CN" sz="1500" b="0" dirty="0">
                <a:solidFill>
                  <a:schemeClr val="tx1">
                    <a:lumMod val="95000"/>
                    <a:lumOff val="5000"/>
                  </a:schemeClr>
                </a:solidFill>
                <a:latin typeface="Arial" panose="020B0604020202020204" pitchFamily="34" charset="0"/>
                <a:cs typeface="Arial" panose="020B0604020202020204" pitchFamily="34" charset="0"/>
              </a:rPr>
              <a:t>To identify the sensors that are on a device you first need to get a reference to the sensor service. To do this, you create an instance of the </a:t>
            </a:r>
            <a:r>
              <a:rPr lang="en-US" altLang="zh-CN" sz="1500" b="0" i="1" dirty="0" err="1">
                <a:solidFill>
                  <a:srgbClr val="C00000"/>
                </a:solidFill>
                <a:latin typeface="Courier" charset="0"/>
                <a:ea typeface="Courier" charset="0"/>
                <a:cs typeface="Courier" charset="0"/>
              </a:rPr>
              <a:t>SensorManager</a:t>
            </a:r>
            <a:r>
              <a:rPr lang="en-US" altLang="zh-CN" sz="1500" b="0" dirty="0">
                <a:solidFill>
                  <a:srgbClr val="C00000"/>
                </a:solidFill>
                <a:latin typeface="Arial" panose="020B0604020202020204" pitchFamily="34" charset="0"/>
                <a:cs typeface="Arial" panose="020B0604020202020204" pitchFamily="34" charset="0"/>
              </a:rPr>
              <a:t> </a:t>
            </a:r>
            <a:r>
              <a:rPr lang="en-US" altLang="zh-CN" sz="1500" b="0" dirty="0">
                <a:solidFill>
                  <a:schemeClr val="tx1">
                    <a:lumMod val="95000"/>
                    <a:lumOff val="5000"/>
                  </a:schemeClr>
                </a:solidFill>
                <a:latin typeface="Arial" panose="020B0604020202020204" pitchFamily="34" charset="0"/>
                <a:cs typeface="Arial" panose="020B0604020202020204" pitchFamily="34" charset="0"/>
              </a:rPr>
              <a:t>class by calling the </a:t>
            </a:r>
            <a:r>
              <a:rPr lang="en-US" altLang="zh-CN" sz="1500" b="0" i="1" dirty="0" err="1">
                <a:solidFill>
                  <a:srgbClr val="C00000"/>
                </a:solidFill>
                <a:latin typeface="Courier" charset="0"/>
                <a:ea typeface="Courier" charset="0"/>
                <a:cs typeface="Courier" charset="0"/>
              </a:rPr>
              <a:t>getSystemService</a:t>
            </a:r>
            <a:r>
              <a:rPr lang="en-US" altLang="zh-CN" sz="1500" b="0" i="1" dirty="0">
                <a:solidFill>
                  <a:srgbClr val="C00000"/>
                </a:solidFill>
                <a:latin typeface="Courier" charset="0"/>
                <a:ea typeface="Courier" charset="0"/>
                <a:cs typeface="Courier" charset="0"/>
              </a:rPr>
              <a:t>()</a:t>
            </a:r>
            <a:r>
              <a:rPr lang="en-US" altLang="zh-CN" sz="1500" b="0" i="1" dirty="0">
                <a:solidFill>
                  <a:schemeClr val="tx1">
                    <a:lumMod val="95000"/>
                    <a:lumOff val="5000"/>
                  </a:schemeClr>
                </a:solidFill>
                <a:latin typeface="Courier" charset="0"/>
                <a:ea typeface="Courier" charset="0"/>
                <a:cs typeface="Courier" charset="0"/>
              </a:rPr>
              <a:t> </a:t>
            </a:r>
            <a:r>
              <a:rPr lang="en-US" altLang="zh-CN" sz="1500" b="0" dirty="0">
                <a:solidFill>
                  <a:schemeClr val="tx1">
                    <a:lumMod val="95000"/>
                    <a:lumOff val="5000"/>
                  </a:schemeClr>
                </a:solidFill>
                <a:latin typeface="Arial" panose="020B0604020202020204" pitchFamily="34" charset="0"/>
                <a:cs typeface="Arial" panose="020B0604020202020204" pitchFamily="34" charset="0"/>
              </a:rPr>
              <a:t>method and passing in the SENSOR_SERVICE argument. </a:t>
            </a:r>
          </a:p>
          <a:p>
            <a:pPr marL="396875" lvl="1" indent="3175">
              <a:buClrTx/>
              <a:buNone/>
            </a:pPr>
            <a:r>
              <a:rPr lang="en-US" altLang="zh-CN" sz="1500" i="1" dirty="0" err="1">
                <a:solidFill>
                  <a:srgbClr val="C00000"/>
                </a:solidFill>
                <a:latin typeface="Courier" charset="0"/>
                <a:ea typeface="Courier" charset="0"/>
                <a:cs typeface="Courier" charset="0"/>
              </a:rPr>
              <a:t>SensorManager</a:t>
            </a:r>
            <a:r>
              <a:rPr lang="en-US" altLang="zh-CN" sz="1500" i="1" dirty="0">
                <a:solidFill>
                  <a:srgbClr val="C00000"/>
                </a:solidFill>
                <a:latin typeface="Courier" charset="0"/>
                <a:ea typeface="Courier" charset="0"/>
                <a:cs typeface="Courier" charset="0"/>
              </a:rPr>
              <a:t> </a:t>
            </a:r>
            <a:r>
              <a:rPr lang="en-US" altLang="zh-CN" sz="1500" i="1" dirty="0" err="1">
                <a:solidFill>
                  <a:srgbClr val="C00000"/>
                </a:solidFill>
                <a:latin typeface="Courier" charset="0"/>
                <a:ea typeface="Courier" charset="0"/>
                <a:cs typeface="Courier" charset="0"/>
              </a:rPr>
              <a:t>sm</a:t>
            </a:r>
            <a:r>
              <a:rPr lang="en-US" altLang="zh-CN" sz="1500" i="1" dirty="0">
                <a:solidFill>
                  <a:srgbClr val="C00000"/>
                </a:solidFill>
                <a:latin typeface="Courier" charset="0"/>
                <a:ea typeface="Courier" charset="0"/>
                <a:cs typeface="Courier" charset="0"/>
              </a:rPr>
              <a:t> = (</a:t>
            </a:r>
            <a:r>
              <a:rPr lang="en-US" altLang="zh-CN" sz="1500" i="1" dirty="0" err="1">
                <a:solidFill>
                  <a:srgbClr val="C00000"/>
                </a:solidFill>
                <a:latin typeface="Courier" charset="0"/>
                <a:ea typeface="Courier" charset="0"/>
                <a:cs typeface="Courier" charset="0"/>
              </a:rPr>
              <a:t>SensorManager</a:t>
            </a:r>
            <a:r>
              <a:rPr lang="en-US" altLang="zh-CN" sz="1500" i="1" dirty="0">
                <a:solidFill>
                  <a:srgbClr val="C00000"/>
                </a:solidFill>
                <a:latin typeface="Courier" charset="0"/>
                <a:ea typeface="Courier" charset="0"/>
                <a:cs typeface="Courier" charset="0"/>
              </a:rPr>
              <a:t>)</a:t>
            </a:r>
            <a:r>
              <a:rPr lang="en-US" altLang="zh-CN" sz="1500" i="1" dirty="0" err="1">
                <a:solidFill>
                  <a:srgbClr val="C00000"/>
                </a:solidFill>
                <a:latin typeface="Courier" charset="0"/>
                <a:ea typeface="Courier" charset="0"/>
                <a:cs typeface="Courier" charset="0"/>
              </a:rPr>
              <a:t>getSystemService</a:t>
            </a:r>
            <a:r>
              <a:rPr lang="en-US" altLang="zh-CN" sz="1500" i="1" dirty="0">
                <a:solidFill>
                  <a:srgbClr val="C00000"/>
                </a:solidFill>
                <a:latin typeface="Courier" charset="0"/>
                <a:ea typeface="Courier" charset="0"/>
                <a:cs typeface="Courier" charset="0"/>
              </a:rPr>
              <a:t>(SENSOR_SERVICE);</a:t>
            </a:r>
            <a:r>
              <a:rPr lang="en-US" altLang="zh-CN" sz="1500" i="1" dirty="0">
                <a:solidFill>
                  <a:schemeClr val="accent5">
                    <a:lumMod val="50000"/>
                  </a:schemeClr>
                </a:solidFill>
                <a:latin typeface="Courier" charset="0"/>
                <a:ea typeface="Courier" charset="0"/>
                <a:cs typeface="Courier" charset="0"/>
              </a:rPr>
              <a:t> </a:t>
            </a:r>
            <a:endParaRPr lang="en-US" altLang="zh-CN" sz="1500" b="0" i="1" dirty="0">
              <a:solidFill>
                <a:schemeClr val="accent5">
                  <a:lumMod val="50000"/>
                </a:schemeClr>
              </a:solidFill>
              <a:latin typeface="Courier" charset="0"/>
              <a:ea typeface="Courier" charset="0"/>
              <a:cs typeface="Courier" charset="0"/>
            </a:endParaRPr>
          </a:p>
          <a:p>
            <a:pPr marL="0" indent="0">
              <a:buClrTx/>
              <a:buNone/>
            </a:pPr>
            <a:r>
              <a:rPr lang="en-US" altLang="zh-CN" sz="1700" i="1" dirty="0">
                <a:solidFill>
                  <a:schemeClr val="tx1">
                    <a:lumMod val="95000"/>
                    <a:lumOff val="5000"/>
                  </a:schemeClr>
                </a:solidFill>
                <a:latin typeface="Arial" panose="020B0604020202020204" pitchFamily="34" charset="0"/>
                <a:cs typeface="Arial" panose="020B0604020202020204" pitchFamily="34" charset="0"/>
              </a:rPr>
              <a:t>Step2</a:t>
            </a:r>
            <a:r>
              <a:rPr lang="zh-CN" altLang="en-US" sz="1700" dirty="0">
                <a:solidFill>
                  <a:schemeClr val="tx1">
                    <a:lumMod val="95000"/>
                    <a:lumOff val="5000"/>
                  </a:schemeClr>
                </a:solidFill>
                <a:latin typeface="Arial" panose="020B0604020202020204" pitchFamily="34" charset="0"/>
                <a:cs typeface="Arial" panose="020B0604020202020204" pitchFamily="34" charset="0"/>
              </a:rPr>
              <a:t>：</a:t>
            </a:r>
            <a:r>
              <a:rPr lang="en-US" altLang="zh-CN" sz="1700" dirty="0">
                <a:solidFill>
                  <a:schemeClr val="tx1">
                    <a:lumMod val="95000"/>
                    <a:lumOff val="5000"/>
                  </a:schemeClr>
                </a:solidFill>
                <a:latin typeface="Arial" panose="020B0604020202020204" pitchFamily="34" charset="0"/>
                <a:cs typeface="Arial" panose="020B0604020202020204" pitchFamily="34" charset="0"/>
              </a:rPr>
              <a:t>Obtain the Sensor Object List on Device</a:t>
            </a:r>
          </a:p>
          <a:p>
            <a:pPr marL="396875" indent="0">
              <a:buClrTx/>
              <a:buNone/>
            </a:pPr>
            <a:r>
              <a:rPr lang="en-US" altLang="zh-CN" sz="1500" b="0" dirty="0">
                <a:solidFill>
                  <a:schemeClr val="tx1">
                    <a:lumMod val="95000"/>
                    <a:lumOff val="5000"/>
                  </a:schemeClr>
                </a:solidFill>
                <a:latin typeface="Arial" panose="020B0604020202020204" pitchFamily="34" charset="0"/>
                <a:cs typeface="Arial" panose="020B0604020202020204" pitchFamily="34" charset="0"/>
              </a:rPr>
              <a:t>Get a listing of every sensor on a device by calling the </a:t>
            </a:r>
            <a:r>
              <a:rPr lang="en-US" altLang="zh-CN" sz="1500" b="0" dirty="0" err="1">
                <a:solidFill>
                  <a:srgbClr val="C00000"/>
                </a:solidFill>
                <a:latin typeface="Courier" charset="0"/>
                <a:ea typeface="Courier" charset="0"/>
                <a:cs typeface="Courier" charset="0"/>
              </a:rPr>
              <a:t>getSensorList</a:t>
            </a:r>
            <a:r>
              <a:rPr lang="en-US" altLang="zh-CN" sz="1500" b="0" dirty="0">
                <a:solidFill>
                  <a:srgbClr val="C00000"/>
                </a:solidFill>
                <a:latin typeface="Courier" charset="0"/>
                <a:ea typeface="Courier" charset="0"/>
                <a:cs typeface="Courier" charset="0"/>
              </a:rPr>
              <a:t>()</a:t>
            </a:r>
            <a:r>
              <a:rPr lang="en-US" altLang="zh-CN" sz="1500" b="0" dirty="0">
                <a:solidFill>
                  <a:schemeClr val="tx1">
                    <a:lumMod val="95000"/>
                    <a:lumOff val="5000"/>
                  </a:schemeClr>
                </a:solidFill>
                <a:latin typeface="Courier" charset="0"/>
                <a:ea typeface="Courier" charset="0"/>
                <a:cs typeface="Courier" charset="0"/>
              </a:rPr>
              <a:t> </a:t>
            </a:r>
            <a:r>
              <a:rPr lang="en-US" altLang="zh-CN" sz="1500" b="0" dirty="0">
                <a:solidFill>
                  <a:schemeClr val="tx1">
                    <a:lumMod val="95000"/>
                    <a:lumOff val="5000"/>
                  </a:schemeClr>
                </a:solidFill>
                <a:latin typeface="Arial" panose="020B0604020202020204" pitchFamily="34" charset="0"/>
                <a:cs typeface="Arial" panose="020B0604020202020204" pitchFamily="34" charset="0"/>
              </a:rPr>
              <a:t>method and using the TYPE_ALL constant.</a:t>
            </a:r>
          </a:p>
          <a:p>
            <a:pPr marL="396875" indent="0">
              <a:buClrTx/>
              <a:buNone/>
            </a:pPr>
            <a:r>
              <a:rPr lang="en-US" altLang="zh-CN" sz="1500" b="0" i="1" dirty="0">
                <a:solidFill>
                  <a:srgbClr val="C00000"/>
                </a:solidFill>
                <a:latin typeface="Arial" panose="020B0604020202020204" pitchFamily="34" charset="0"/>
                <a:cs typeface="Arial" panose="020B0604020202020204" pitchFamily="34" charset="0"/>
              </a:rPr>
              <a:t>List&lt;Sensor&gt; </a:t>
            </a:r>
            <a:r>
              <a:rPr lang="en-US" altLang="zh-CN" sz="1500" b="0" i="1" dirty="0" err="1">
                <a:solidFill>
                  <a:srgbClr val="C00000"/>
                </a:solidFill>
                <a:latin typeface="Arial" panose="020B0604020202020204" pitchFamily="34" charset="0"/>
                <a:cs typeface="Arial" panose="020B0604020202020204" pitchFamily="34" charset="0"/>
              </a:rPr>
              <a:t>allSensors</a:t>
            </a:r>
            <a:r>
              <a:rPr lang="en-US" altLang="zh-CN" sz="1500" b="0" i="1" dirty="0">
                <a:solidFill>
                  <a:srgbClr val="C00000"/>
                </a:solidFill>
                <a:latin typeface="Arial" panose="020B0604020202020204" pitchFamily="34" charset="0"/>
                <a:cs typeface="Arial" panose="020B0604020202020204" pitchFamily="34" charset="0"/>
              </a:rPr>
              <a:t> = </a:t>
            </a:r>
            <a:r>
              <a:rPr lang="en-US" altLang="zh-CN" sz="1500" b="0" i="1" dirty="0" err="1">
                <a:solidFill>
                  <a:srgbClr val="C00000"/>
                </a:solidFill>
                <a:latin typeface="Arial" panose="020B0604020202020204" pitchFamily="34" charset="0"/>
                <a:cs typeface="Arial" panose="020B0604020202020204" pitchFamily="34" charset="0"/>
              </a:rPr>
              <a:t>sm.getSensorList</a:t>
            </a:r>
            <a:r>
              <a:rPr lang="en-US" altLang="zh-CN" sz="1500" b="0" i="1" dirty="0">
                <a:solidFill>
                  <a:srgbClr val="C00000"/>
                </a:solidFill>
                <a:latin typeface="Arial" panose="020B0604020202020204" pitchFamily="34" charset="0"/>
                <a:cs typeface="Arial" panose="020B0604020202020204" pitchFamily="34" charset="0"/>
              </a:rPr>
              <a:t>(</a:t>
            </a:r>
            <a:r>
              <a:rPr lang="en-US" altLang="zh-CN" sz="1500" b="0" i="1" dirty="0" err="1">
                <a:solidFill>
                  <a:srgbClr val="C00000"/>
                </a:solidFill>
                <a:latin typeface="Arial" panose="020B0604020202020204" pitchFamily="34" charset="0"/>
                <a:cs typeface="Arial" panose="020B0604020202020204" pitchFamily="34" charset="0"/>
              </a:rPr>
              <a:t>Sensor.TYPE_ALL</a:t>
            </a:r>
            <a:r>
              <a:rPr lang="en-US" altLang="zh-CN" sz="1500" b="0" i="1" dirty="0">
                <a:solidFill>
                  <a:srgbClr val="C00000"/>
                </a:solidFill>
                <a:latin typeface="Arial" panose="020B0604020202020204" pitchFamily="34" charset="0"/>
                <a:cs typeface="Arial" panose="020B0604020202020204" pitchFamily="34" charset="0"/>
              </a:rPr>
              <a:t>);</a:t>
            </a:r>
          </a:p>
          <a:p>
            <a:pPr marL="0" indent="0">
              <a:buClrTx/>
              <a:buNone/>
            </a:pPr>
            <a:r>
              <a:rPr lang="en-US" altLang="zh-CN" sz="1700" i="1" dirty="0">
                <a:solidFill>
                  <a:schemeClr val="tx1">
                    <a:lumMod val="95000"/>
                    <a:lumOff val="5000"/>
                  </a:schemeClr>
                </a:solidFill>
                <a:latin typeface="Arial" panose="020B0604020202020204" pitchFamily="34" charset="0"/>
                <a:cs typeface="Arial" panose="020B0604020202020204" pitchFamily="34" charset="0"/>
              </a:rPr>
              <a:t>Step3</a:t>
            </a:r>
            <a:r>
              <a:rPr lang="zh-CN" altLang="en-US" sz="1700" dirty="0">
                <a:solidFill>
                  <a:schemeClr val="tx1">
                    <a:lumMod val="95000"/>
                    <a:lumOff val="5000"/>
                  </a:schemeClr>
                </a:solidFill>
                <a:latin typeface="Arial" panose="020B0604020202020204" pitchFamily="34" charset="0"/>
                <a:cs typeface="Arial" panose="020B0604020202020204" pitchFamily="34" charset="0"/>
              </a:rPr>
              <a:t>：</a:t>
            </a:r>
            <a:r>
              <a:rPr lang="en-US" altLang="zh-CN" sz="1700" dirty="0">
                <a:solidFill>
                  <a:schemeClr val="tx1">
                    <a:lumMod val="95000"/>
                    <a:lumOff val="5000"/>
                  </a:schemeClr>
                </a:solidFill>
                <a:latin typeface="Arial" panose="020B0604020202020204" pitchFamily="34" charset="0"/>
                <a:cs typeface="Arial" panose="020B0604020202020204" pitchFamily="34" charset="0"/>
              </a:rPr>
              <a:t>Obtain the Selected Sensor’s Related Information</a:t>
            </a:r>
          </a:p>
          <a:p>
            <a:pPr marL="396875" indent="0">
              <a:lnSpc>
                <a:spcPts val="1800"/>
              </a:lnSpc>
              <a:spcBef>
                <a:spcPts val="0"/>
              </a:spcBef>
              <a:buClrTx/>
              <a:buNone/>
            </a:pPr>
            <a:r>
              <a:rPr lang="en-US" altLang="zh-CN" sz="1300" b="0" i="1" dirty="0">
                <a:solidFill>
                  <a:srgbClr val="C00000"/>
                </a:solidFill>
                <a:latin typeface="Courier" charset="0"/>
                <a:ea typeface="Courier" charset="0"/>
                <a:cs typeface="Courier" charset="0"/>
              </a:rPr>
              <a:t>f</a:t>
            </a:r>
            <a:r>
              <a:rPr lang="en-US" sz="1300" b="0" i="1" dirty="0">
                <a:solidFill>
                  <a:srgbClr val="C00000"/>
                </a:solidFill>
                <a:latin typeface="Courier" charset="0"/>
                <a:ea typeface="Courier" charset="0"/>
                <a:cs typeface="Courier" charset="0"/>
              </a:rPr>
              <a:t>or (Sensor s:allSensors) {</a:t>
            </a:r>
          </a:p>
          <a:p>
            <a:pPr marL="396875" indent="0">
              <a:lnSpc>
                <a:spcPts val="1800"/>
              </a:lnSpc>
              <a:spcBef>
                <a:spcPts val="0"/>
              </a:spcBef>
              <a:buClrTx/>
              <a:buNone/>
            </a:pPr>
            <a:r>
              <a:rPr lang="en-US" sz="1300" b="0" i="1" dirty="0">
                <a:solidFill>
                  <a:srgbClr val="C00000"/>
                </a:solidFill>
                <a:latin typeface="Courier" charset="0"/>
                <a:ea typeface="Courier" charset="0"/>
                <a:cs typeface="Courier" charset="0"/>
              </a:rPr>
              <a:t>    </a:t>
            </a:r>
            <a:r>
              <a:rPr lang="en-US" sz="1300" b="0" i="1" dirty="0" err="1">
                <a:solidFill>
                  <a:srgbClr val="C00000"/>
                </a:solidFill>
                <a:latin typeface="Courier" charset="0"/>
                <a:ea typeface="Courier" charset="0"/>
                <a:cs typeface="Courier" charset="0"/>
              </a:rPr>
              <a:t>sensor.getName</a:t>
            </a:r>
            <a:r>
              <a:rPr lang="en-US" sz="1300" b="0" i="1" dirty="0">
                <a:solidFill>
                  <a:srgbClr val="C00000"/>
                </a:solidFill>
                <a:latin typeface="Courier" charset="0"/>
                <a:ea typeface="Courier" charset="0"/>
                <a:cs typeface="Courier" charset="0"/>
              </a:rPr>
              <a:t>();   //</a:t>
            </a:r>
            <a:r>
              <a:rPr lang="zh-CN" altLang="en-US" sz="1300" b="0" i="1" dirty="0">
                <a:solidFill>
                  <a:srgbClr val="C00000"/>
                </a:solidFill>
                <a:latin typeface="Courier" charset="0"/>
                <a:ea typeface="Courier" charset="0"/>
                <a:cs typeface="Courier" charset="0"/>
              </a:rPr>
              <a:t> </a:t>
            </a:r>
            <a:r>
              <a:rPr lang="en-US" altLang="zh-CN" sz="1300" b="0" i="1" dirty="0">
                <a:solidFill>
                  <a:srgbClr val="C00000"/>
                </a:solidFill>
                <a:latin typeface="Courier" charset="0"/>
                <a:ea typeface="Courier" charset="0"/>
                <a:cs typeface="Courier" charset="0"/>
              </a:rPr>
              <a:t>Obtain the sensor’s name</a:t>
            </a:r>
            <a:endParaRPr lang="zh-CN" altLang="en-US" sz="1300" b="0" i="1" dirty="0">
              <a:solidFill>
                <a:srgbClr val="C00000"/>
              </a:solidFill>
              <a:latin typeface="Courier" charset="0"/>
              <a:ea typeface="Courier" charset="0"/>
              <a:cs typeface="Courier" charset="0"/>
            </a:endParaRPr>
          </a:p>
          <a:p>
            <a:pPr marL="396875" indent="0">
              <a:lnSpc>
                <a:spcPts val="1800"/>
              </a:lnSpc>
              <a:spcBef>
                <a:spcPts val="0"/>
              </a:spcBef>
              <a:buClrTx/>
              <a:buNone/>
            </a:pPr>
            <a:r>
              <a:rPr lang="zh-CN" altLang="en-US" sz="1300" b="0" i="1" dirty="0">
                <a:solidFill>
                  <a:srgbClr val="C00000"/>
                </a:solidFill>
                <a:latin typeface="Courier" charset="0"/>
                <a:ea typeface="Courier" charset="0"/>
                <a:cs typeface="Courier" charset="0"/>
              </a:rPr>
              <a:t>    </a:t>
            </a:r>
            <a:r>
              <a:rPr lang="en-US" sz="1300" b="0" i="1" dirty="0" err="1">
                <a:solidFill>
                  <a:srgbClr val="C00000"/>
                </a:solidFill>
                <a:latin typeface="Courier" charset="0"/>
                <a:ea typeface="Courier" charset="0"/>
                <a:cs typeface="Courier" charset="0"/>
              </a:rPr>
              <a:t>sensor.getType</a:t>
            </a:r>
            <a:r>
              <a:rPr lang="en-US" sz="1300" b="0" i="1" dirty="0">
                <a:solidFill>
                  <a:srgbClr val="C00000"/>
                </a:solidFill>
                <a:latin typeface="Courier" charset="0"/>
                <a:ea typeface="Courier" charset="0"/>
                <a:cs typeface="Courier" charset="0"/>
              </a:rPr>
              <a:t>();     //</a:t>
            </a:r>
            <a:r>
              <a:rPr lang="zh-CN" altLang="en-US" sz="1300" b="0" i="1" dirty="0">
                <a:solidFill>
                  <a:srgbClr val="C00000"/>
                </a:solidFill>
                <a:latin typeface="Courier" charset="0"/>
                <a:ea typeface="Courier" charset="0"/>
                <a:cs typeface="Courier" charset="0"/>
              </a:rPr>
              <a:t> </a:t>
            </a:r>
            <a:r>
              <a:rPr lang="en-US" altLang="zh-CN" sz="1300" b="0" i="1" dirty="0">
                <a:solidFill>
                  <a:srgbClr val="C00000"/>
                </a:solidFill>
                <a:latin typeface="Courier" charset="0"/>
                <a:ea typeface="Courier" charset="0"/>
                <a:cs typeface="Courier" charset="0"/>
              </a:rPr>
              <a:t>Obtain the sensor’s types</a:t>
            </a:r>
            <a:endParaRPr lang="zh-CN" altLang="en-US" sz="1300" b="0" i="1" dirty="0">
              <a:solidFill>
                <a:srgbClr val="C00000"/>
              </a:solidFill>
              <a:latin typeface="Courier" charset="0"/>
              <a:ea typeface="Courier" charset="0"/>
              <a:cs typeface="Courier" charset="0"/>
            </a:endParaRPr>
          </a:p>
          <a:p>
            <a:pPr marL="396875" indent="0">
              <a:lnSpc>
                <a:spcPts val="1800"/>
              </a:lnSpc>
              <a:spcBef>
                <a:spcPts val="0"/>
              </a:spcBef>
              <a:buClrTx/>
              <a:buNone/>
            </a:pPr>
            <a:r>
              <a:rPr lang="zh-CN" altLang="en-US" sz="1300" b="0" i="1" dirty="0">
                <a:solidFill>
                  <a:srgbClr val="C00000"/>
                </a:solidFill>
                <a:latin typeface="Courier" charset="0"/>
                <a:ea typeface="Courier" charset="0"/>
                <a:cs typeface="Courier" charset="0"/>
              </a:rPr>
              <a:t>    </a:t>
            </a:r>
            <a:r>
              <a:rPr lang="en-US" sz="1300" b="0" i="1" dirty="0" err="1">
                <a:solidFill>
                  <a:srgbClr val="C00000"/>
                </a:solidFill>
                <a:latin typeface="Courier" charset="0"/>
                <a:ea typeface="Courier" charset="0"/>
                <a:cs typeface="Courier" charset="0"/>
              </a:rPr>
              <a:t>sensor.getVendor</a:t>
            </a:r>
            <a:r>
              <a:rPr lang="en-US" sz="1300" b="0" i="1" dirty="0">
                <a:solidFill>
                  <a:srgbClr val="C00000"/>
                </a:solidFill>
                <a:latin typeface="Courier" charset="0"/>
                <a:ea typeface="Courier" charset="0"/>
                <a:cs typeface="Courier" charset="0"/>
              </a:rPr>
              <a:t>();    //</a:t>
            </a:r>
            <a:r>
              <a:rPr lang="zh-CN" altLang="en-US" sz="1300" b="0" i="1" dirty="0">
                <a:solidFill>
                  <a:srgbClr val="C00000"/>
                </a:solidFill>
                <a:latin typeface="Courier" charset="0"/>
                <a:ea typeface="Courier" charset="0"/>
                <a:cs typeface="Courier" charset="0"/>
              </a:rPr>
              <a:t> </a:t>
            </a:r>
            <a:r>
              <a:rPr lang="en-US" altLang="zh-CN" sz="1300" b="0" i="1" dirty="0">
                <a:solidFill>
                  <a:srgbClr val="C00000"/>
                </a:solidFill>
                <a:latin typeface="Courier" charset="0"/>
                <a:ea typeface="Courier" charset="0"/>
                <a:cs typeface="Courier" charset="0"/>
              </a:rPr>
              <a:t>Obtain the sensor’s vendors</a:t>
            </a:r>
            <a:endParaRPr lang="zh-CN" altLang="en-US" sz="1300" b="0" i="1" dirty="0">
              <a:solidFill>
                <a:srgbClr val="C00000"/>
              </a:solidFill>
              <a:latin typeface="Courier" charset="0"/>
              <a:ea typeface="Courier" charset="0"/>
              <a:cs typeface="Courier" charset="0"/>
            </a:endParaRPr>
          </a:p>
          <a:p>
            <a:pPr marL="396875" indent="0">
              <a:lnSpc>
                <a:spcPts val="1800"/>
              </a:lnSpc>
              <a:spcBef>
                <a:spcPts val="0"/>
              </a:spcBef>
              <a:buClrTx/>
              <a:buNone/>
            </a:pPr>
            <a:r>
              <a:rPr lang="zh-CN" altLang="en-US" sz="1300" b="0" i="1" dirty="0">
                <a:solidFill>
                  <a:srgbClr val="C00000"/>
                </a:solidFill>
                <a:latin typeface="Courier" charset="0"/>
                <a:ea typeface="Courier" charset="0"/>
                <a:cs typeface="Courier" charset="0"/>
              </a:rPr>
              <a:t>    </a:t>
            </a:r>
            <a:r>
              <a:rPr lang="en-US" sz="1300" b="0" i="1" dirty="0" err="1">
                <a:solidFill>
                  <a:srgbClr val="C00000"/>
                </a:solidFill>
                <a:latin typeface="Courier" charset="0"/>
                <a:ea typeface="Courier" charset="0"/>
                <a:cs typeface="Courier" charset="0"/>
              </a:rPr>
              <a:t>sensor.getVersion</a:t>
            </a:r>
            <a:r>
              <a:rPr lang="en-US" sz="1300" b="0" i="1" dirty="0">
                <a:solidFill>
                  <a:srgbClr val="C00000"/>
                </a:solidFill>
                <a:latin typeface="Courier" charset="0"/>
                <a:ea typeface="Courier" charset="0"/>
                <a:cs typeface="Courier" charset="0"/>
              </a:rPr>
              <a:t>();    // Obtain the sensor’s version</a:t>
            </a:r>
            <a:endParaRPr lang="zh-CN" altLang="en-US" sz="1300" b="0" i="1" dirty="0">
              <a:solidFill>
                <a:srgbClr val="C00000"/>
              </a:solidFill>
              <a:latin typeface="Courier" charset="0"/>
              <a:ea typeface="Courier" charset="0"/>
              <a:cs typeface="Courier" charset="0"/>
            </a:endParaRPr>
          </a:p>
          <a:p>
            <a:pPr marL="396875" indent="0">
              <a:lnSpc>
                <a:spcPts val="1800"/>
              </a:lnSpc>
              <a:spcBef>
                <a:spcPts val="0"/>
              </a:spcBef>
              <a:buClrTx/>
              <a:buNone/>
            </a:pPr>
            <a:r>
              <a:rPr lang="zh-CN" altLang="en-US" sz="1300" b="0" i="1" dirty="0">
                <a:solidFill>
                  <a:srgbClr val="C00000"/>
                </a:solidFill>
                <a:latin typeface="Courier" charset="0"/>
                <a:ea typeface="Courier" charset="0"/>
                <a:cs typeface="Courier" charset="0"/>
              </a:rPr>
              <a:t>    </a:t>
            </a:r>
            <a:r>
              <a:rPr lang="en-US" sz="1300" b="0" i="1" dirty="0" err="1">
                <a:solidFill>
                  <a:srgbClr val="C00000"/>
                </a:solidFill>
                <a:latin typeface="Courier" charset="0"/>
                <a:ea typeface="Courier" charset="0"/>
                <a:cs typeface="Courier" charset="0"/>
              </a:rPr>
              <a:t>sensor.getResolution</a:t>
            </a:r>
            <a:r>
              <a:rPr lang="en-US" sz="1300" b="0" i="1" dirty="0">
                <a:solidFill>
                  <a:srgbClr val="C00000"/>
                </a:solidFill>
                <a:latin typeface="Courier" charset="0"/>
                <a:ea typeface="Courier" charset="0"/>
                <a:cs typeface="Courier" charset="0"/>
              </a:rPr>
              <a:t>();   //</a:t>
            </a:r>
            <a:r>
              <a:rPr lang="zh-CN" altLang="en-US" sz="1300" b="0" i="1" dirty="0">
                <a:solidFill>
                  <a:srgbClr val="C00000"/>
                </a:solidFill>
                <a:latin typeface="Courier" charset="0"/>
                <a:ea typeface="Courier" charset="0"/>
                <a:cs typeface="Courier" charset="0"/>
              </a:rPr>
              <a:t> </a:t>
            </a:r>
            <a:r>
              <a:rPr lang="en-US" altLang="zh-CN" sz="1300" b="0" i="1" dirty="0">
                <a:solidFill>
                  <a:srgbClr val="C00000"/>
                </a:solidFill>
                <a:latin typeface="Courier" charset="0"/>
                <a:ea typeface="Courier" charset="0"/>
                <a:cs typeface="Courier" charset="0"/>
              </a:rPr>
              <a:t>Obtain the sensor’s resolution</a:t>
            </a:r>
            <a:endParaRPr lang="zh-CN" altLang="en-US" sz="1300" b="0" i="1" dirty="0">
              <a:solidFill>
                <a:srgbClr val="C00000"/>
              </a:solidFill>
              <a:latin typeface="Courier" charset="0"/>
              <a:ea typeface="Courier" charset="0"/>
              <a:cs typeface="Courier" charset="0"/>
            </a:endParaRPr>
          </a:p>
          <a:p>
            <a:pPr marL="396875" indent="0">
              <a:lnSpc>
                <a:spcPts val="1800"/>
              </a:lnSpc>
              <a:spcBef>
                <a:spcPts val="0"/>
              </a:spcBef>
              <a:buClrTx/>
              <a:buNone/>
            </a:pPr>
            <a:r>
              <a:rPr lang="zh-CN" altLang="en-US" sz="1300" b="0" i="1" dirty="0">
                <a:solidFill>
                  <a:srgbClr val="C00000"/>
                </a:solidFill>
                <a:latin typeface="Courier" charset="0"/>
                <a:ea typeface="Courier" charset="0"/>
                <a:cs typeface="Courier" charset="0"/>
              </a:rPr>
              <a:t>    </a:t>
            </a:r>
            <a:r>
              <a:rPr lang="en-US" sz="1300" b="0" i="1" dirty="0" err="1">
                <a:solidFill>
                  <a:srgbClr val="C00000"/>
                </a:solidFill>
                <a:latin typeface="Courier" charset="0"/>
                <a:ea typeface="Courier" charset="0"/>
                <a:cs typeface="Courier" charset="0"/>
              </a:rPr>
              <a:t>sensor.getMaximumRange</a:t>
            </a:r>
            <a:r>
              <a:rPr lang="en-US" sz="1300" b="0" i="1" dirty="0">
                <a:solidFill>
                  <a:srgbClr val="C00000"/>
                </a:solidFill>
                <a:latin typeface="Courier" charset="0"/>
                <a:ea typeface="Courier" charset="0"/>
                <a:cs typeface="Courier" charset="0"/>
              </a:rPr>
              <a:t>();   //</a:t>
            </a:r>
            <a:r>
              <a:rPr lang="zh-CN" altLang="en-US" sz="1300" b="0" i="1" dirty="0">
                <a:solidFill>
                  <a:srgbClr val="C00000"/>
                </a:solidFill>
                <a:latin typeface="Courier" charset="0"/>
                <a:ea typeface="Courier" charset="0"/>
                <a:cs typeface="Courier" charset="0"/>
              </a:rPr>
              <a:t> </a:t>
            </a:r>
            <a:r>
              <a:rPr lang="en-US" altLang="zh-CN" sz="1300" b="0" i="1" dirty="0">
                <a:solidFill>
                  <a:srgbClr val="C00000"/>
                </a:solidFill>
                <a:latin typeface="Courier" charset="0"/>
                <a:ea typeface="Courier" charset="0"/>
                <a:cs typeface="Courier" charset="0"/>
              </a:rPr>
              <a:t>Obtain the sensor’s maximum range</a:t>
            </a:r>
            <a:endParaRPr lang="zh-CN" altLang="en-US" sz="1300" b="0" i="1" dirty="0">
              <a:solidFill>
                <a:srgbClr val="C00000"/>
              </a:solidFill>
              <a:latin typeface="Courier" charset="0"/>
              <a:ea typeface="Courier" charset="0"/>
              <a:cs typeface="Courier" charset="0"/>
            </a:endParaRPr>
          </a:p>
          <a:p>
            <a:pPr marL="396875" indent="0">
              <a:lnSpc>
                <a:spcPts val="1800"/>
              </a:lnSpc>
              <a:spcBef>
                <a:spcPts val="0"/>
              </a:spcBef>
              <a:buClrTx/>
              <a:buNone/>
            </a:pPr>
            <a:r>
              <a:rPr lang="zh-CN" altLang="en-US" sz="1300" b="0" i="1" dirty="0">
                <a:solidFill>
                  <a:srgbClr val="C00000"/>
                </a:solidFill>
                <a:latin typeface="Courier" charset="0"/>
                <a:ea typeface="Courier" charset="0"/>
                <a:cs typeface="Courier" charset="0"/>
              </a:rPr>
              <a:t>    </a:t>
            </a:r>
            <a:r>
              <a:rPr lang="en-US" sz="1300" b="0" i="1" dirty="0" err="1">
                <a:solidFill>
                  <a:srgbClr val="C00000"/>
                </a:solidFill>
                <a:latin typeface="Courier" charset="0"/>
                <a:ea typeface="Courier" charset="0"/>
                <a:cs typeface="Courier" charset="0"/>
              </a:rPr>
              <a:t>sensor.getPower</a:t>
            </a:r>
            <a:r>
              <a:rPr lang="en-US" sz="1300" b="0" i="1" dirty="0">
                <a:solidFill>
                  <a:srgbClr val="C00000"/>
                </a:solidFill>
                <a:latin typeface="Courier" charset="0"/>
                <a:ea typeface="Courier" charset="0"/>
                <a:cs typeface="Courier" charset="0"/>
              </a:rPr>
              <a:t>();        //</a:t>
            </a:r>
            <a:r>
              <a:rPr lang="zh-CN" altLang="en-US" sz="1300" b="0" i="1" dirty="0">
                <a:solidFill>
                  <a:srgbClr val="C00000"/>
                </a:solidFill>
                <a:latin typeface="Courier" charset="0"/>
                <a:ea typeface="Courier" charset="0"/>
                <a:cs typeface="Courier" charset="0"/>
              </a:rPr>
              <a:t> </a:t>
            </a:r>
            <a:r>
              <a:rPr lang="en-US" altLang="zh-CN" sz="1300" b="0" i="1" dirty="0">
                <a:solidFill>
                  <a:srgbClr val="C00000"/>
                </a:solidFill>
                <a:latin typeface="Courier" charset="0"/>
                <a:ea typeface="Courier" charset="0"/>
                <a:cs typeface="Courier" charset="0"/>
              </a:rPr>
              <a:t>Obtain the sensor’s power consumption</a:t>
            </a:r>
            <a:endParaRPr lang="zh-CN" altLang="en-US" sz="1300" b="0" i="1" dirty="0">
              <a:solidFill>
                <a:srgbClr val="C00000"/>
              </a:solidFill>
              <a:latin typeface="Courier" charset="0"/>
              <a:ea typeface="Courier" charset="0"/>
              <a:cs typeface="Courier" charset="0"/>
            </a:endParaRPr>
          </a:p>
          <a:p>
            <a:pPr marL="396875" indent="0">
              <a:lnSpc>
                <a:spcPts val="1800"/>
              </a:lnSpc>
              <a:spcBef>
                <a:spcPts val="0"/>
              </a:spcBef>
              <a:buClrTx/>
              <a:buNone/>
            </a:pPr>
            <a:r>
              <a:rPr lang="en-US" altLang="zh-CN" sz="1300" b="0" i="1" dirty="0">
                <a:solidFill>
                  <a:srgbClr val="C00000"/>
                </a:solidFill>
                <a:latin typeface="Courier" charset="0"/>
                <a:ea typeface="Courier" charset="0"/>
                <a:cs typeface="Courier" charset="0"/>
              </a:rPr>
              <a:t>}</a:t>
            </a:r>
            <a:endParaRPr lang="en-US" sz="1300" b="0" i="1" dirty="0">
              <a:solidFill>
                <a:srgbClr val="C00000"/>
              </a:solidFill>
              <a:latin typeface="Courier" charset="0"/>
              <a:ea typeface="Courier" charset="0"/>
              <a:cs typeface="Courier" charset="0"/>
            </a:endParaRPr>
          </a:p>
        </p:txBody>
      </p:sp>
      <p:sp>
        <p:nvSpPr>
          <p:cNvPr id="2" name="标题 1"/>
          <p:cNvSpPr>
            <a:spLocks noGrp="1"/>
          </p:cNvSpPr>
          <p:nvPr>
            <p:ph type="title"/>
          </p:nvPr>
        </p:nvSpPr>
        <p:spPr>
          <a:xfrm>
            <a:off x="0" y="265212"/>
            <a:ext cx="9144000" cy="571500"/>
          </a:xfrm>
        </p:spPr>
        <p:txBody>
          <a:bodyPr/>
          <a:lstStyle/>
          <a:p>
            <a:r>
              <a:rPr lang="en-US" altLang="zh-CN" sz="3600" dirty="0">
                <a:latin typeface="Arial" panose="020B0604020202020204" pitchFamily="34" charset="0"/>
              </a:rPr>
              <a:t>Identifying Sensors and Its Capabilities</a:t>
            </a:r>
            <a:endParaRPr lang="en-US" sz="3600" dirty="0">
              <a:latin typeface="Arial" panose="020B0604020202020204" pitchFamily="34" charset="0"/>
            </a:endParaRPr>
          </a:p>
        </p:txBody>
      </p:sp>
    </p:spTree>
    <p:extLst>
      <p:ext uri="{BB962C8B-B14F-4D97-AF65-F5344CB8AC3E}">
        <p14:creationId xmlns:p14="http://schemas.microsoft.com/office/powerpoint/2010/main" val="3686671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5212"/>
            <a:ext cx="9144000" cy="571500"/>
          </a:xfrm>
        </p:spPr>
        <p:txBody>
          <a:bodyPr/>
          <a:lstStyle/>
          <a:p>
            <a:r>
              <a:rPr lang="en-US" altLang="zh-CN" sz="3600" dirty="0">
                <a:latin typeface="Arial" panose="020B0604020202020204" pitchFamily="34" charset="0"/>
              </a:rPr>
              <a:t>Monitoring Sensor Events</a:t>
            </a:r>
            <a:endParaRPr lang="en-US" sz="3600" dirty="0">
              <a:latin typeface="Arial" panose="020B0604020202020204" pitchFamily="34" charset="0"/>
            </a:endParaRPr>
          </a:p>
        </p:txBody>
      </p:sp>
      <p:sp>
        <p:nvSpPr>
          <p:cNvPr id="3" name="内容占位符 2"/>
          <p:cNvSpPr>
            <a:spLocks noGrp="1"/>
          </p:cNvSpPr>
          <p:nvPr>
            <p:ph idx="1"/>
          </p:nvPr>
        </p:nvSpPr>
        <p:spPr>
          <a:xfrm>
            <a:off x="539552" y="769268"/>
            <a:ext cx="8640960" cy="4945732"/>
          </a:xfrm>
        </p:spPr>
        <p:txBody>
          <a:bodyPr/>
          <a:lstStyle/>
          <a:p>
            <a:pPr marL="0" indent="0" algn="just">
              <a:buClrTx/>
              <a:buNone/>
            </a:pPr>
            <a:r>
              <a:rPr lang="en-US" altLang="zh-CN" sz="1600" i="1" dirty="0">
                <a:solidFill>
                  <a:schemeClr val="tx1">
                    <a:lumMod val="95000"/>
                    <a:lumOff val="5000"/>
                  </a:schemeClr>
                </a:solidFill>
                <a:latin typeface="Arial" panose="020B0604020202020204" pitchFamily="34" charset="0"/>
                <a:cs typeface="Arial" panose="020B0604020202020204" pitchFamily="34" charset="0"/>
              </a:rPr>
              <a:t>Step1 </a:t>
            </a:r>
            <a:r>
              <a:rPr lang="en-US" altLang="zh-CN" sz="1600" dirty="0">
                <a:solidFill>
                  <a:schemeClr val="tx1">
                    <a:lumMod val="95000"/>
                    <a:lumOff val="5000"/>
                  </a:schemeClr>
                </a:solidFill>
                <a:latin typeface="Arial" panose="020B0604020202020204" pitchFamily="34" charset="0"/>
                <a:cs typeface="Arial" panose="020B0604020202020204" pitchFamily="34" charset="0"/>
              </a:rPr>
              <a:t>: Obtain the</a:t>
            </a:r>
            <a:r>
              <a:rPr lang="en-US" altLang="zh-CN" sz="1600" i="1" dirty="0">
                <a:solidFill>
                  <a:schemeClr val="tx1">
                    <a:lumMod val="95000"/>
                    <a:lumOff val="5000"/>
                  </a:schemeClr>
                </a:solidFill>
                <a:latin typeface="Arial" panose="020B0604020202020204" pitchFamily="34" charset="0"/>
                <a:cs typeface="Arial" panose="020B0604020202020204" pitchFamily="34" charset="0"/>
              </a:rPr>
              <a:t> Sensor’s Manager</a:t>
            </a:r>
          </a:p>
          <a:p>
            <a:pPr marL="285750" indent="0" algn="just">
              <a:buClrTx/>
              <a:buNone/>
            </a:pPr>
            <a:r>
              <a:rPr lang="en-US" altLang="zh-CN" sz="1400" b="0" i="1" dirty="0" err="1">
                <a:solidFill>
                  <a:srgbClr val="C00000"/>
                </a:solidFill>
                <a:latin typeface="Courier" charset="0"/>
                <a:ea typeface="Courier" charset="0"/>
                <a:cs typeface="Courier" charset="0"/>
              </a:rPr>
              <a:t>SensorManager</a:t>
            </a:r>
            <a:r>
              <a:rPr lang="en-US" altLang="zh-CN" sz="1400" b="0" i="1" dirty="0">
                <a:solidFill>
                  <a:srgbClr val="C00000"/>
                </a:solidFill>
                <a:latin typeface="Courier" charset="0"/>
                <a:ea typeface="Courier" charset="0"/>
                <a:cs typeface="Courier" charset="0"/>
              </a:rPr>
              <a:t> </a:t>
            </a:r>
            <a:r>
              <a:rPr lang="en-US" altLang="zh-CN" sz="1400" b="0" i="1" dirty="0" err="1">
                <a:solidFill>
                  <a:srgbClr val="C00000"/>
                </a:solidFill>
                <a:latin typeface="Courier" charset="0"/>
                <a:ea typeface="Courier" charset="0"/>
                <a:cs typeface="Courier" charset="0"/>
              </a:rPr>
              <a:t>sm</a:t>
            </a:r>
            <a:r>
              <a:rPr lang="en-US" altLang="zh-CN" sz="1400" b="0" i="1" dirty="0">
                <a:solidFill>
                  <a:srgbClr val="C00000"/>
                </a:solidFill>
                <a:latin typeface="Courier" charset="0"/>
                <a:ea typeface="Courier" charset="0"/>
                <a:cs typeface="Courier" charset="0"/>
              </a:rPr>
              <a:t> = (</a:t>
            </a:r>
            <a:r>
              <a:rPr lang="en-US" altLang="zh-CN" sz="1400" b="0" i="1" dirty="0" err="1">
                <a:solidFill>
                  <a:srgbClr val="C00000"/>
                </a:solidFill>
                <a:latin typeface="Courier" charset="0"/>
                <a:ea typeface="Courier" charset="0"/>
                <a:cs typeface="Courier" charset="0"/>
              </a:rPr>
              <a:t>SensorManager</a:t>
            </a:r>
            <a:r>
              <a:rPr lang="en-US" altLang="zh-CN" sz="1400" b="0" i="1" dirty="0">
                <a:solidFill>
                  <a:srgbClr val="C00000"/>
                </a:solidFill>
                <a:latin typeface="Courier" charset="0"/>
                <a:ea typeface="Courier" charset="0"/>
                <a:cs typeface="Courier" charset="0"/>
              </a:rPr>
              <a:t>)</a:t>
            </a:r>
            <a:r>
              <a:rPr lang="en-US" altLang="zh-CN" sz="1400" b="0" i="1" dirty="0" err="1">
                <a:solidFill>
                  <a:srgbClr val="C00000"/>
                </a:solidFill>
                <a:latin typeface="Courier" charset="0"/>
                <a:ea typeface="Courier" charset="0"/>
                <a:cs typeface="Courier" charset="0"/>
              </a:rPr>
              <a:t>getSystemService</a:t>
            </a:r>
            <a:r>
              <a:rPr lang="en-US" altLang="zh-CN" sz="1400" b="0" i="1" dirty="0">
                <a:solidFill>
                  <a:srgbClr val="C00000"/>
                </a:solidFill>
                <a:latin typeface="Courier" charset="0"/>
                <a:ea typeface="Courier" charset="0"/>
                <a:cs typeface="Courier" charset="0"/>
              </a:rPr>
              <a:t>(SENSOR_SERVICE);</a:t>
            </a:r>
            <a:endParaRPr lang="en-US" altLang="zh-CN" sz="1600" b="0" i="1" dirty="0">
              <a:solidFill>
                <a:srgbClr val="C00000"/>
              </a:solidFill>
              <a:latin typeface="Courier" charset="0"/>
              <a:ea typeface="Courier" charset="0"/>
              <a:cs typeface="Courier" charset="0"/>
            </a:endParaRPr>
          </a:p>
          <a:p>
            <a:pPr marL="0" indent="0" algn="just">
              <a:buClrTx/>
              <a:buNone/>
            </a:pPr>
            <a:r>
              <a:rPr lang="en-US" altLang="zh-CN" sz="1600" i="1" dirty="0">
                <a:solidFill>
                  <a:schemeClr val="tx1">
                    <a:lumMod val="95000"/>
                    <a:lumOff val="5000"/>
                  </a:schemeClr>
                </a:solidFill>
                <a:latin typeface="Arial" panose="020B0604020202020204" pitchFamily="34" charset="0"/>
                <a:cs typeface="Arial" panose="020B0604020202020204" pitchFamily="34" charset="0"/>
              </a:rPr>
              <a:t>Step2 </a:t>
            </a:r>
            <a:r>
              <a:rPr lang="en-US" altLang="zh-CN" sz="1600" dirty="0">
                <a:solidFill>
                  <a:schemeClr val="tx1">
                    <a:lumMod val="95000"/>
                    <a:lumOff val="5000"/>
                  </a:schemeClr>
                </a:solidFill>
                <a:latin typeface="Arial" panose="020B0604020202020204" pitchFamily="34" charset="0"/>
                <a:cs typeface="Arial" panose="020B0604020202020204" pitchFamily="34" charset="0"/>
              </a:rPr>
              <a:t>: Call the Obtained Sensor for Specific Methods</a:t>
            </a:r>
          </a:p>
          <a:p>
            <a:pPr marL="285750" indent="0" algn="just">
              <a:buClrTx/>
              <a:buNone/>
            </a:pPr>
            <a:r>
              <a:rPr lang="en-US" altLang="zh-CN" sz="1400" b="0" i="1" dirty="0">
                <a:solidFill>
                  <a:srgbClr val="C00000"/>
                </a:solidFill>
                <a:latin typeface="Courier" charset="0"/>
                <a:ea typeface="Courier" charset="0"/>
                <a:cs typeface="Courier" charset="0"/>
              </a:rPr>
              <a:t>Sensor </a:t>
            </a:r>
            <a:r>
              <a:rPr lang="en-US" altLang="zh-CN" sz="1400" b="0" i="1" dirty="0" err="1">
                <a:solidFill>
                  <a:srgbClr val="C00000"/>
                </a:solidFill>
                <a:latin typeface="Courier" charset="0"/>
                <a:ea typeface="Courier" charset="0"/>
                <a:cs typeface="Courier" charset="0"/>
              </a:rPr>
              <a:t>mSensorOrientation</a:t>
            </a:r>
            <a:r>
              <a:rPr lang="en-US" altLang="zh-CN" sz="1400" b="0" i="1" dirty="0">
                <a:solidFill>
                  <a:srgbClr val="C00000"/>
                </a:solidFill>
                <a:latin typeface="Courier" charset="0"/>
                <a:ea typeface="Courier" charset="0"/>
                <a:cs typeface="Courier" charset="0"/>
              </a:rPr>
              <a:t> = </a:t>
            </a:r>
            <a:r>
              <a:rPr lang="en-US" altLang="zh-CN" sz="1400" b="0" i="1" dirty="0" err="1">
                <a:solidFill>
                  <a:srgbClr val="C00000"/>
                </a:solidFill>
                <a:latin typeface="Courier" charset="0"/>
                <a:ea typeface="Courier" charset="0"/>
                <a:cs typeface="Courier" charset="0"/>
              </a:rPr>
              <a:t>sm.getDefaultSensor</a:t>
            </a:r>
            <a:r>
              <a:rPr lang="en-US" altLang="zh-CN" sz="1400" b="0" i="1" dirty="0">
                <a:solidFill>
                  <a:srgbClr val="C00000"/>
                </a:solidFill>
                <a:latin typeface="Courier" charset="0"/>
                <a:ea typeface="Courier" charset="0"/>
                <a:cs typeface="Courier" charset="0"/>
              </a:rPr>
              <a:t>(</a:t>
            </a:r>
            <a:r>
              <a:rPr lang="en-US" altLang="zh-CN" sz="1400" b="0" i="1" dirty="0" err="1">
                <a:solidFill>
                  <a:srgbClr val="C00000"/>
                </a:solidFill>
                <a:latin typeface="Courier" charset="0"/>
                <a:ea typeface="Courier" charset="0"/>
                <a:cs typeface="Courier" charset="0"/>
              </a:rPr>
              <a:t>Sensor.TYPE_ORIENTATION</a:t>
            </a:r>
            <a:r>
              <a:rPr lang="en-US" altLang="zh-CN" sz="1400" b="0" i="1" dirty="0">
                <a:solidFill>
                  <a:srgbClr val="C00000"/>
                </a:solidFill>
                <a:latin typeface="Courier" charset="0"/>
                <a:ea typeface="Courier" charset="0"/>
                <a:cs typeface="Courier" charset="0"/>
              </a:rPr>
              <a:t>);</a:t>
            </a:r>
          </a:p>
          <a:p>
            <a:pPr marL="0" indent="0" algn="just">
              <a:buClrTx/>
              <a:buNone/>
            </a:pPr>
            <a:r>
              <a:rPr lang="en-US" altLang="zh-CN" sz="1600" i="1" dirty="0">
                <a:solidFill>
                  <a:schemeClr val="tx1">
                    <a:lumMod val="95000"/>
                    <a:lumOff val="5000"/>
                  </a:schemeClr>
                </a:solidFill>
                <a:latin typeface="Arial" panose="020B0604020202020204" pitchFamily="34" charset="0"/>
                <a:cs typeface="Arial" panose="020B0604020202020204" pitchFamily="34" charset="0"/>
              </a:rPr>
              <a:t>Step3 </a:t>
            </a:r>
            <a:r>
              <a:rPr lang="en-US" altLang="zh-CN" sz="1600" dirty="0">
                <a:solidFill>
                  <a:schemeClr val="tx1">
                    <a:lumMod val="95000"/>
                    <a:lumOff val="5000"/>
                  </a:schemeClr>
                </a:solidFill>
                <a:latin typeface="Arial" panose="020B0604020202020204" pitchFamily="34" charset="0"/>
                <a:cs typeface="Arial" panose="020B0604020202020204" pitchFamily="34" charset="0"/>
              </a:rPr>
              <a:t>: Register </a:t>
            </a:r>
            <a:r>
              <a:rPr lang="en-US" altLang="zh-CN" sz="1600" i="1" dirty="0" err="1">
                <a:latin typeface="Courier" charset="0"/>
                <a:ea typeface="Courier" charset="0"/>
                <a:cs typeface="Courier" charset="0"/>
              </a:rPr>
              <a:t>SensorEventListener</a:t>
            </a:r>
            <a:r>
              <a:rPr lang="en-US" altLang="zh-CN" sz="1600" dirty="0">
                <a:latin typeface="Arial" panose="020B0604020202020204" pitchFamily="34" charset="0"/>
                <a:cs typeface="Arial" panose="020B0604020202020204" pitchFamily="34" charset="0"/>
              </a:rPr>
              <a:t> </a:t>
            </a:r>
            <a:r>
              <a:rPr lang="en-US" altLang="zh-CN" sz="1600" dirty="0">
                <a:solidFill>
                  <a:schemeClr val="tx1">
                    <a:lumMod val="95000"/>
                    <a:lumOff val="5000"/>
                  </a:schemeClr>
                </a:solidFill>
                <a:latin typeface="Arial" panose="020B0604020202020204" pitchFamily="34" charset="0"/>
                <a:cs typeface="Arial" panose="020B0604020202020204" pitchFamily="34" charset="0"/>
              </a:rPr>
              <a:t>Interface</a:t>
            </a:r>
          </a:p>
          <a:p>
            <a:pPr marL="285750" indent="0" algn="just">
              <a:buClrTx/>
              <a:buNone/>
            </a:pPr>
            <a:r>
              <a:rPr lang="en-US" altLang="zh-CN" sz="1400" b="0" dirty="0">
                <a:solidFill>
                  <a:schemeClr val="tx1">
                    <a:lumMod val="95000"/>
                    <a:lumOff val="5000"/>
                  </a:schemeClr>
                </a:solidFill>
                <a:latin typeface="Arial" panose="020B0604020202020204" pitchFamily="34" charset="0"/>
                <a:cs typeface="Arial" panose="020B0604020202020204" pitchFamily="34" charset="0"/>
              </a:rPr>
              <a:t>Overwrite </a:t>
            </a:r>
            <a:r>
              <a:rPr lang="en-US" altLang="zh-CN" sz="1400" b="0" i="1" dirty="0" err="1">
                <a:solidFill>
                  <a:srgbClr val="C00000"/>
                </a:solidFill>
                <a:latin typeface="Courier" charset="0"/>
                <a:ea typeface="Courier" charset="0"/>
                <a:cs typeface="Courier" charset="0"/>
              </a:rPr>
              <a:t>onSensorChanged</a:t>
            </a:r>
            <a:r>
              <a:rPr lang="en-US" altLang="zh-CN" sz="1400" b="0" i="1" dirty="0">
                <a:solidFill>
                  <a:srgbClr val="C00000"/>
                </a:solidFill>
                <a:latin typeface="Courier" charset="0"/>
                <a:ea typeface="Courier" charset="0"/>
                <a:cs typeface="Courier" charset="0"/>
              </a:rPr>
              <a:t>()</a:t>
            </a:r>
            <a:r>
              <a:rPr lang="zh-CN" altLang="en-US" sz="1400" b="0" i="1" dirty="0">
                <a:solidFill>
                  <a:srgbClr val="C00000"/>
                </a:solidFill>
                <a:latin typeface="Courier" charset="0"/>
                <a:ea typeface="Courier" charset="0"/>
                <a:cs typeface="Courier" charset="0"/>
              </a:rPr>
              <a:t> </a:t>
            </a:r>
            <a:r>
              <a:rPr lang="en-US" altLang="zh-CN" sz="1400" b="0" dirty="0">
                <a:solidFill>
                  <a:schemeClr val="tx1">
                    <a:lumMod val="95000"/>
                    <a:lumOff val="5000"/>
                  </a:schemeClr>
                </a:solidFill>
                <a:latin typeface="Arial" panose="020B0604020202020204" pitchFamily="34" charset="0"/>
                <a:cs typeface="Arial" panose="020B0604020202020204" pitchFamily="34" charset="0"/>
              </a:rPr>
              <a:t>and </a:t>
            </a:r>
            <a:r>
              <a:rPr lang="en-US" altLang="zh-CN" sz="1400" b="0" i="1" dirty="0" err="1">
                <a:solidFill>
                  <a:srgbClr val="C00000"/>
                </a:solidFill>
                <a:latin typeface="Courier" charset="0"/>
                <a:ea typeface="Courier" charset="0"/>
                <a:cs typeface="Courier" charset="0"/>
              </a:rPr>
              <a:t>onAccuracyChanged</a:t>
            </a:r>
            <a:r>
              <a:rPr lang="en-US" altLang="zh-CN" sz="1400" b="0" i="1" dirty="0">
                <a:solidFill>
                  <a:srgbClr val="C00000"/>
                </a:solidFill>
                <a:latin typeface="Courier" charset="0"/>
                <a:ea typeface="Courier" charset="0"/>
                <a:cs typeface="Courier" charset="0"/>
              </a:rPr>
              <a:t>() </a:t>
            </a:r>
            <a:r>
              <a:rPr lang="en-US" altLang="zh-CN" sz="1400" b="0" dirty="0">
                <a:solidFill>
                  <a:schemeClr val="tx1">
                    <a:lumMod val="95000"/>
                    <a:lumOff val="5000"/>
                  </a:schemeClr>
                </a:solidFill>
                <a:latin typeface="Arial" panose="020B0604020202020204" pitchFamily="34" charset="0"/>
                <a:cs typeface="Arial" panose="020B0604020202020204" pitchFamily="34" charset="0"/>
              </a:rPr>
              <a:t>methods</a:t>
            </a:r>
          </a:p>
          <a:p>
            <a:pPr marL="571500" indent="-285750">
              <a:buClrTx/>
              <a:buFont typeface="Courier New" charset="0"/>
              <a:buChar char="o"/>
            </a:pPr>
            <a:r>
              <a:rPr lang="en-US" altLang="zh-CN" sz="1200" b="0" dirty="0">
                <a:latin typeface="Arial" panose="020B0604020202020204" pitchFamily="34" charset="0"/>
                <a:cs typeface="Arial" panose="020B0604020202020204" pitchFamily="34" charset="0"/>
              </a:rPr>
              <a:t>A sensor reports a new value. </a:t>
            </a:r>
            <a:r>
              <a:rPr lang="en-US" altLang="zh-CN" sz="1400" b="0" i="1" dirty="0">
                <a:latin typeface="Courier" charset="0"/>
                <a:ea typeface="Courier" charset="0"/>
                <a:cs typeface="Courier" charset="0"/>
              </a:rPr>
              <a:t>system invokes the </a:t>
            </a:r>
            <a:r>
              <a:rPr lang="en-US" altLang="zh-CN" sz="1400" i="1" dirty="0" err="1">
                <a:solidFill>
                  <a:srgbClr val="FF0000"/>
                </a:solidFill>
                <a:latin typeface="Courier" charset="0"/>
                <a:ea typeface="Courier" charset="0"/>
                <a:cs typeface="Courier" charset="0"/>
              </a:rPr>
              <a:t>onSensorChanged</a:t>
            </a:r>
            <a:r>
              <a:rPr lang="en-US" altLang="zh-CN" sz="1400" i="1" dirty="0">
                <a:solidFill>
                  <a:srgbClr val="FF0000"/>
                </a:solidFill>
                <a:latin typeface="Courier" charset="0"/>
                <a:ea typeface="Courier" charset="0"/>
                <a:cs typeface="Courier" charset="0"/>
              </a:rPr>
              <a:t>() </a:t>
            </a:r>
            <a:r>
              <a:rPr lang="en-US" altLang="zh-CN" sz="1400" b="0" i="1" dirty="0">
                <a:latin typeface="Courier" charset="0"/>
                <a:ea typeface="Courier" charset="0"/>
                <a:cs typeface="Courier" charset="0"/>
              </a:rPr>
              <a:t>method, providing you with a </a:t>
            </a:r>
            <a:r>
              <a:rPr lang="en-US" altLang="zh-CN" sz="1400" b="0" i="1" dirty="0" err="1">
                <a:latin typeface="Courier" charset="0"/>
                <a:ea typeface="Courier" charset="0"/>
                <a:cs typeface="Courier" charset="0"/>
              </a:rPr>
              <a:t>SensorEvent</a:t>
            </a:r>
            <a:r>
              <a:rPr lang="en-US" altLang="zh-CN" sz="1400" b="0" i="1" dirty="0">
                <a:latin typeface="Courier" charset="0"/>
                <a:ea typeface="Courier" charset="0"/>
                <a:cs typeface="Courier" charset="0"/>
              </a:rPr>
              <a:t> object. A </a:t>
            </a:r>
            <a:r>
              <a:rPr lang="en-US" altLang="zh-CN" sz="1400" b="0" i="1" dirty="0" err="1">
                <a:latin typeface="Courier" charset="0"/>
                <a:ea typeface="Courier" charset="0"/>
                <a:cs typeface="Courier" charset="0"/>
              </a:rPr>
              <a:t>SensorEvent</a:t>
            </a:r>
            <a:r>
              <a:rPr lang="en-US" altLang="zh-CN" sz="1400" b="0" i="1" dirty="0">
                <a:latin typeface="Courier" charset="0"/>
                <a:ea typeface="Courier" charset="0"/>
                <a:cs typeface="Courier" charset="0"/>
              </a:rPr>
              <a:t> object contains information about the new sensor data, including: the accuracy of the data, the sensor that generated the data, the timestamp at which the data was generated, and the new data that the sensor recorded. </a:t>
            </a:r>
            <a:endParaRPr lang="en-US" altLang="zh-CN" sz="1400" b="0" dirty="0">
              <a:solidFill>
                <a:srgbClr val="C00000"/>
              </a:solidFill>
              <a:latin typeface="Courier" charset="0"/>
              <a:ea typeface="Courier" charset="0"/>
              <a:cs typeface="Courier" charset="0"/>
            </a:endParaRPr>
          </a:p>
          <a:p>
            <a:pPr marL="571500" indent="-285750">
              <a:buClrTx/>
              <a:buFont typeface="Courier New" charset="0"/>
              <a:buChar char="o"/>
            </a:pPr>
            <a:r>
              <a:rPr lang="en-US" altLang="zh-CN" sz="1200" b="0" dirty="0">
                <a:latin typeface="Arial" panose="020B0604020202020204" pitchFamily="34" charset="0"/>
                <a:cs typeface="Arial" panose="020B0604020202020204" pitchFamily="34" charset="0"/>
              </a:rPr>
              <a:t>A sensor's accuracy changes. </a:t>
            </a:r>
            <a:r>
              <a:rPr lang="en-US" altLang="zh-CN" sz="1400" b="0" dirty="0">
                <a:latin typeface="Courier" charset="0"/>
                <a:ea typeface="Courier" charset="0"/>
                <a:cs typeface="Courier" charset="0"/>
              </a:rPr>
              <a:t>system invokes the </a:t>
            </a:r>
            <a:r>
              <a:rPr lang="en-US" altLang="zh-CN" sz="1400" i="1" dirty="0" err="1">
                <a:solidFill>
                  <a:srgbClr val="FF0000"/>
                </a:solidFill>
                <a:latin typeface="Courier" charset="0"/>
                <a:ea typeface="Courier" charset="0"/>
                <a:cs typeface="Courier" charset="0"/>
              </a:rPr>
              <a:t>onAccuracyChanged</a:t>
            </a:r>
            <a:r>
              <a:rPr lang="en-US" altLang="zh-CN" sz="1400" i="1" dirty="0">
                <a:solidFill>
                  <a:srgbClr val="FF0000"/>
                </a:solidFill>
                <a:latin typeface="Courier" charset="0"/>
                <a:ea typeface="Courier" charset="0"/>
                <a:cs typeface="Courier" charset="0"/>
              </a:rPr>
              <a:t>() </a:t>
            </a:r>
            <a:r>
              <a:rPr lang="en-US" altLang="zh-CN" sz="1400" b="0" dirty="0">
                <a:latin typeface="Courier" charset="0"/>
                <a:ea typeface="Courier" charset="0"/>
                <a:cs typeface="Courier" charset="0"/>
              </a:rPr>
              <a:t>method, providing you with a reference to the Sensor object that changed and the new accuracy of the sensor. Accuracy is represented by one of four status constants: SENSOR_STATUS_ACCURACY_LOW, SENSOR_STATUS_ACCURACY_MEDIUM, SENSOR_STATUS_ACCURACY_HIGH, or SENSOR_STATUS_UNRELIABLE.</a:t>
            </a:r>
          </a:p>
          <a:p>
            <a:pPr marL="285750" indent="0">
              <a:buClrTx/>
              <a:buNone/>
            </a:pPr>
            <a:r>
              <a:rPr lang="en-US" altLang="zh-CN" sz="1200" b="0" dirty="0">
                <a:solidFill>
                  <a:srgbClr val="C00000"/>
                </a:solidFill>
                <a:latin typeface="Courier" charset="0"/>
                <a:ea typeface="Courier" charset="0"/>
                <a:cs typeface="Courier" charset="0"/>
              </a:rPr>
              <a:t>@Override</a:t>
            </a:r>
          </a:p>
          <a:p>
            <a:pPr marL="285750" indent="0" algn="just">
              <a:spcBef>
                <a:spcPts val="0"/>
              </a:spcBef>
              <a:buClrTx/>
              <a:buNone/>
            </a:pPr>
            <a:r>
              <a:rPr lang="en-US" altLang="zh-CN" sz="1200" b="0" dirty="0">
                <a:solidFill>
                  <a:srgbClr val="C00000"/>
                </a:solidFill>
                <a:latin typeface="Courier" charset="0"/>
                <a:ea typeface="Courier" charset="0"/>
                <a:cs typeface="Courier" charset="0"/>
              </a:rPr>
              <a:t>public void </a:t>
            </a:r>
            <a:r>
              <a:rPr lang="en-US" altLang="zh-CN" sz="1200" b="0" dirty="0" err="1">
                <a:solidFill>
                  <a:srgbClr val="C00000"/>
                </a:solidFill>
                <a:latin typeface="Courier" charset="0"/>
                <a:ea typeface="Courier" charset="0"/>
                <a:cs typeface="Courier" charset="0"/>
              </a:rPr>
              <a:t>onSensorChanged</a:t>
            </a:r>
            <a:r>
              <a:rPr lang="en-US" altLang="zh-CN" sz="1200" b="0" dirty="0">
                <a:solidFill>
                  <a:srgbClr val="C00000"/>
                </a:solidFill>
                <a:latin typeface="Courier" charset="0"/>
                <a:ea typeface="Courier" charset="0"/>
                <a:cs typeface="Courier" charset="0"/>
              </a:rPr>
              <a:t>(</a:t>
            </a:r>
            <a:r>
              <a:rPr lang="en-US" altLang="zh-CN" sz="1200" b="0" dirty="0" err="1">
                <a:solidFill>
                  <a:srgbClr val="C00000"/>
                </a:solidFill>
                <a:latin typeface="Courier" charset="0"/>
                <a:ea typeface="Courier" charset="0"/>
                <a:cs typeface="Courier" charset="0"/>
              </a:rPr>
              <a:t>SensorEvent</a:t>
            </a:r>
            <a:r>
              <a:rPr lang="en-US" altLang="zh-CN" sz="1200" b="0" dirty="0">
                <a:solidFill>
                  <a:srgbClr val="C00000"/>
                </a:solidFill>
                <a:latin typeface="Courier" charset="0"/>
                <a:ea typeface="Courier" charset="0"/>
                <a:cs typeface="Courier" charset="0"/>
              </a:rPr>
              <a:t> event) {</a:t>
            </a:r>
          </a:p>
          <a:p>
            <a:pPr marL="285750" indent="0" algn="just">
              <a:spcBef>
                <a:spcPts val="0"/>
              </a:spcBef>
              <a:buClrTx/>
              <a:buNone/>
            </a:pPr>
            <a:r>
              <a:rPr lang="en-US" altLang="zh-CN" sz="1200" b="0" dirty="0">
                <a:solidFill>
                  <a:srgbClr val="C00000"/>
                </a:solidFill>
                <a:latin typeface="Courier" charset="0"/>
                <a:ea typeface="Courier" charset="0"/>
                <a:cs typeface="Courier" charset="0"/>
              </a:rPr>
              <a:t>    </a:t>
            </a:r>
            <a:r>
              <a:rPr lang="en-US" altLang="zh-CN" sz="1200" b="0" dirty="0" err="1">
                <a:solidFill>
                  <a:srgbClr val="C00000"/>
                </a:solidFill>
                <a:latin typeface="Courier" charset="0"/>
                <a:ea typeface="Courier" charset="0"/>
                <a:cs typeface="Courier" charset="0"/>
              </a:rPr>
              <a:t>this.mService.onSensorChanged</a:t>
            </a:r>
            <a:r>
              <a:rPr lang="en-US" altLang="zh-CN" sz="1200" b="0" dirty="0">
                <a:solidFill>
                  <a:srgbClr val="C00000"/>
                </a:solidFill>
                <a:latin typeface="Courier" charset="0"/>
                <a:ea typeface="Courier" charset="0"/>
                <a:cs typeface="Courier" charset="0"/>
              </a:rPr>
              <a:t>(</a:t>
            </a:r>
            <a:r>
              <a:rPr lang="en-US" altLang="zh-CN" sz="1200" b="0" dirty="0" err="1">
                <a:solidFill>
                  <a:srgbClr val="C00000"/>
                </a:solidFill>
                <a:latin typeface="Courier" charset="0"/>
                <a:ea typeface="Courier" charset="0"/>
                <a:cs typeface="Courier" charset="0"/>
              </a:rPr>
              <a:t>event.values</a:t>
            </a:r>
            <a:r>
              <a:rPr lang="en-US" altLang="zh-CN" sz="1200" b="0" dirty="0">
                <a:solidFill>
                  <a:srgbClr val="C00000"/>
                </a:solidFill>
                <a:latin typeface="Courier" charset="0"/>
                <a:ea typeface="Courier" charset="0"/>
                <a:cs typeface="Courier" charset="0"/>
              </a:rPr>
              <a:t>[0], </a:t>
            </a:r>
            <a:r>
              <a:rPr lang="en-US" altLang="zh-CN" sz="1200" b="0" dirty="0" err="1">
                <a:solidFill>
                  <a:srgbClr val="C00000"/>
                </a:solidFill>
                <a:latin typeface="Courier" charset="0"/>
                <a:ea typeface="Courier" charset="0"/>
                <a:cs typeface="Courier" charset="0"/>
              </a:rPr>
              <a:t>event.values</a:t>
            </a:r>
            <a:r>
              <a:rPr lang="en-US" altLang="zh-CN" sz="1200" b="0" dirty="0">
                <a:solidFill>
                  <a:srgbClr val="C00000"/>
                </a:solidFill>
                <a:latin typeface="Courier" charset="0"/>
                <a:ea typeface="Courier" charset="0"/>
                <a:cs typeface="Courier" charset="0"/>
              </a:rPr>
              <a:t>[1], </a:t>
            </a:r>
            <a:r>
              <a:rPr lang="en-US" altLang="zh-CN" sz="1200" b="0" dirty="0" err="1">
                <a:solidFill>
                  <a:srgbClr val="C00000"/>
                </a:solidFill>
                <a:latin typeface="Courier" charset="0"/>
                <a:ea typeface="Courier" charset="0"/>
                <a:cs typeface="Courier" charset="0"/>
              </a:rPr>
              <a:t>event.values</a:t>
            </a:r>
            <a:r>
              <a:rPr lang="en-US" altLang="zh-CN" sz="1200" b="0" dirty="0">
                <a:solidFill>
                  <a:srgbClr val="C00000"/>
                </a:solidFill>
                <a:latin typeface="Courier" charset="0"/>
                <a:ea typeface="Courier" charset="0"/>
                <a:cs typeface="Courier" charset="0"/>
              </a:rPr>
              <a:t>[2]);</a:t>
            </a:r>
          </a:p>
          <a:p>
            <a:pPr marL="285750" indent="0" algn="just">
              <a:spcBef>
                <a:spcPts val="0"/>
              </a:spcBef>
              <a:buClrTx/>
              <a:buNone/>
            </a:pPr>
            <a:r>
              <a:rPr lang="en-US" altLang="zh-CN" sz="1200" b="0" dirty="0">
                <a:solidFill>
                  <a:srgbClr val="C00000"/>
                </a:solidFill>
                <a:latin typeface="Courier" charset="0"/>
                <a:ea typeface="Courier" charset="0"/>
                <a:cs typeface="Courier" charset="0"/>
              </a:rPr>
              <a:t>}</a:t>
            </a:r>
          </a:p>
          <a:p>
            <a:pPr marL="285750" indent="0" algn="just">
              <a:spcBef>
                <a:spcPts val="0"/>
              </a:spcBef>
              <a:buClrTx/>
              <a:buNone/>
            </a:pPr>
            <a:r>
              <a:rPr lang="en-US" altLang="zh-CN" sz="1200" b="0" dirty="0">
                <a:solidFill>
                  <a:srgbClr val="C00000"/>
                </a:solidFill>
                <a:latin typeface="Courier" charset="0"/>
                <a:ea typeface="Courier" charset="0"/>
                <a:cs typeface="Courier" charset="0"/>
              </a:rPr>
              <a:t>@Override</a:t>
            </a:r>
          </a:p>
          <a:p>
            <a:pPr marL="285750" indent="0">
              <a:spcBef>
                <a:spcPts val="0"/>
              </a:spcBef>
              <a:buClrTx/>
              <a:buNone/>
            </a:pPr>
            <a:r>
              <a:rPr lang="en-US" altLang="zh-CN" sz="1200" b="0" dirty="0">
                <a:solidFill>
                  <a:srgbClr val="C00000"/>
                </a:solidFill>
                <a:latin typeface="Courier" charset="0"/>
                <a:ea typeface="Courier" charset="0"/>
                <a:cs typeface="Courier" charset="0"/>
              </a:rPr>
              <a:t>    public void </a:t>
            </a:r>
            <a:r>
              <a:rPr lang="en-US" altLang="zh-CN" sz="1200" b="0" dirty="0" err="1">
                <a:solidFill>
                  <a:srgbClr val="C00000"/>
                </a:solidFill>
                <a:latin typeface="Courier" charset="0"/>
                <a:ea typeface="Courier" charset="0"/>
                <a:cs typeface="Courier" charset="0"/>
              </a:rPr>
              <a:t>onAccuracyChanged</a:t>
            </a:r>
            <a:r>
              <a:rPr lang="en-US" altLang="zh-CN" sz="1200" b="0" dirty="0">
                <a:solidFill>
                  <a:srgbClr val="C00000"/>
                </a:solidFill>
                <a:latin typeface="Courier" charset="0"/>
                <a:ea typeface="Courier" charset="0"/>
                <a:cs typeface="Courier" charset="0"/>
              </a:rPr>
              <a:t>(Sensor </a:t>
            </a:r>
            <a:r>
              <a:rPr lang="en-US" altLang="zh-CN" sz="1200" b="0" dirty="0" err="1">
                <a:solidFill>
                  <a:srgbClr val="C00000"/>
                </a:solidFill>
                <a:latin typeface="Courier" charset="0"/>
                <a:ea typeface="Courier" charset="0"/>
                <a:cs typeface="Courier" charset="0"/>
              </a:rPr>
              <a:t>sensor</a:t>
            </a:r>
            <a:r>
              <a:rPr lang="en-US" altLang="zh-CN" sz="1200" b="0" dirty="0">
                <a:solidFill>
                  <a:srgbClr val="C00000"/>
                </a:solidFill>
                <a:latin typeface="Courier" charset="0"/>
                <a:ea typeface="Courier" charset="0"/>
                <a:cs typeface="Courier" charset="0"/>
              </a:rPr>
              <a:t>, </a:t>
            </a:r>
            <a:r>
              <a:rPr lang="en-US" altLang="zh-CN" sz="1200" b="0" dirty="0" err="1">
                <a:solidFill>
                  <a:srgbClr val="C00000"/>
                </a:solidFill>
                <a:latin typeface="Courier" charset="0"/>
                <a:ea typeface="Courier" charset="0"/>
                <a:cs typeface="Courier" charset="0"/>
              </a:rPr>
              <a:t>int</a:t>
            </a:r>
            <a:r>
              <a:rPr lang="en-US" altLang="zh-CN" sz="1200" b="0" dirty="0">
                <a:solidFill>
                  <a:srgbClr val="C00000"/>
                </a:solidFill>
                <a:latin typeface="Courier" charset="0"/>
                <a:ea typeface="Courier" charset="0"/>
                <a:cs typeface="Courier" charset="0"/>
              </a:rPr>
              <a:t> accuracy) {</a:t>
            </a:r>
          </a:p>
          <a:p>
            <a:pPr marL="285750" indent="0" algn="just">
              <a:spcBef>
                <a:spcPts val="0"/>
              </a:spcBef>
              <a:buClrTx/>
              <a:buNone/>
            </a:pPr>
            <a:r>
              <a:rPr lang="en-US" altLang="zh-CN" sz="1200" b="0" dirty="0">
                <a:solidFill>
                  <a:srgbClr val="C00000"/>
                </a:solidFill>
                <a:latin typeface="Courier" charset="0"/>
                <a:ea typeface="Courier" charset="0"/>
                <a:cs typeface="Courier" charset="0"/>
              </a:rPr>
              <a:t>}</a:t>
            </a:r>
          </a:p>
        </p:txBody>
      </p:sp>
    </p:spTree>
    <p:extLst>
      <p:ext uri="{BB962C8B-B14F-4D97-AF65-F5344CB8AC3E}">
        <p14:creationId xmlns:p14="http://schemas.microsoft.com/office/powerpoint/2010/main" val="4170190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5212"/>
            <a:ext cx="9144000" cy="571500"/>
          </a:xfrm>
        </p:spPr>
        <p:txBody>
          <a:bodyPr/>
          <a:lstStyle/>
          <a:p>
            <a:r>
              <a:rPr lang="en-US" altLang="zh-CN" sz="3600" dirty="0">
                <a:latin typeface="Arial" panose="020B0604020202020204" pitchFamily="34" charset="0"/>
              </a:rPr>
              <a:t>Monitoring Sensor Events</a:t>
            </a:r>
            <a:endParaRPr lang="en-US" sz="3600" dirty="0">
              <a:latin typeface="Arial" panose="020B0604020202020204" pitchFamily="34" charset="0"/>
            </a:endParaRPr>
          </a:p>
        </p:txBody>
      </p:sp>
      <p:sp>
        <p:nvSpPr>
          <p:cNvPr id="3" name="内容占位符 2"/>
          <p:cNvSpPr>
            <a:spLocks noGrp="1"/>
          </p:cNvSpPr>
          <p:nvPr>
            <p:ph idx="1"/>
          </p:nvPr>
        </p:nvSpPr>
        <p:spPr>
          <a:xfrm>
            <a:off x="144016" y="985292"/>
            <a:ext cx="8820472" cy="4392488"/>
          </a:xfrm>
        </p:spPr>
        <p:txBody>
          <a:bodyPr/>
          <a:lstStyle/>
          <a:p>
            <a:pPr marL="0" indent="0" algn="just">
              <a:buClrTx/>
              <a:buNone/>
            </a:pPr>
            <a:r>
              <a:rPr lang="en-US" altLang="zh-CN" sz="1700" i="1" dirty="0">
                <a:solidFill>
                  <a:schemeClr val="tx1">
                    <a:lumMod val="95000"/>
                    <a:lumOff val="5000"/>
                  </a:schemeClr>
                </a:solidFill>
                <a:latin typeface="Arial" panose="020B0604020202020204" pitchFamily="34" charset="0"/>
                <a:cs typeface="Arial" panose="020B0604020202020204" pitchFamily="34" charset="0"/>
              </a:rPr>
              <a:t>Step4 </a:t>
            </a:r>
            <a:r>
              <a:rPr lang="en-US" altLang="zh-CN" sz="1700" dirty="0">
                <a:solidFill>
                  <a:schemeClr val="tx1">
                    <a:lumMod val="95000"/>
                    <a:lumOff val="5000"/>
                  </a:schemeClr>
                </a:solidFill>
                <a:latin typeface="Arial" panose="020B0604020202020204" pitchFamily="34" charset="0"/>
                <a:cs typeface="Arial" panose="020B0604020202020204" pitchFamily="34" charset="0"/>
              </a:rPr>
              <a:t>: Call </a:t>
            </a:r>
            <a:r>
              <a:rPr lang="en-US" altLang="zh-CN" sz="1700" i="1" dirty="0" err="1">
                <a:solidFill>
                  <a:schemeClr val="tx1">
                    <a:lumMod val="95000"/>
                    <a:lumOff val="5000"/>
                  </a:schemeClr>
                </a:solidFill>
                <a:latin typeface="Arial" panose="020B0604020202020204" pitchFamily="34" charset="0"/>
                <a:cs typeface="Arial" panose="020B0604020202020204" pitchFamily="34" charset="0"/>
              </a:rPr>
              <a:t>registerListener</a:t>
            </a:r>
            <a:r>
              <a:rPr lang="en-US" altLang="zh-CN" sz="1700" dirty="0">
                <a:solidFill>
                  <a:schemeClr val="tx1">
                    <a:lumMod val="95000"/>
                    <a:lumOff val="5000"/>
                  </a:schemeClr>
                </a:solidFill>
                <a:latin typeface="Arial" panose="020B0604020202020204" pitchFamily="34" charset="0"/>
                <a:cs typeface="Arial" panose="020B0604020202020204" pitchFamily="34" charset="0"/>
              </a:rPr>
              <a:t> by </a:t>
            </a:r>
            <a:r>
              <a:rPr lang="en-US" altLang="zh-CN" sz="1700" i="1" dirty="0" err="1">
                <a:solidFill>
                  <a:schemeClr val="tx1">
                    <a:lumMod val="95000"/>
                    <a:lumOff val="5000"/>
                  </a:schemeClr>
                </a:solidFill>
                <a:latin typeface="Arial" panose="020B0604020202020204" pitchFamily="34" charset="0"/>
                <a:cs typeface="Arial" panose="020B0604020202020204" pitchFamily="34" charset="0"/>
              </a:rPr>
              <a:t>SensorManager</a:t>
            </a:r>
            <a:r>
              <a:rPr lang="en-US" altLang="zh-CN" sz="1700" dirty="0">
                <a:solidFill>
                  <a:schemeClr val="tx1">
                    <a:lumMod val="95000"/>
                    <a:lumOff val="5000"/>
                  </a:schemeClr>
                </a:solidFill>
                <a:latin typeface="Arial" panose="020B0604020202020204" pitchFamily="34" charset="0"/>
                <a:cs typeface="Arial" panose="020B0604020202020204" pitchFamily="34" charset="0"/>
              </a:rPr>
              <a:t> Object</a:t>
            </a:r>
            <a:endParaRPr lang="en-US" altLang="zh-CN" sz="1700" i="1" dirty="0">
              <a:solidFill>
                <a:schemeClr val="tx1">
                  <a:lumMod val="95000"/>
                  <a:lumOff val="5000"/>
                </a:schemeClr>
              </a:solidFill>
              <a:latin typeface="Arial" panose="020B0604020202020204" pitchFamily="34" charset="0"/>
              <a:cs typeface="Arial" panose="020B0604020202020204" pitchFamily="34" charset="0"/>
            </a:endParaRPr>
          </a:p>
          <a:p>
            <a:pPr marL="285750" indent="0">
              <a:spcBef>
                <a:spcPts val="0"/>
              </a:spcBef>
              <a:buClrTx/>
              <a:buNone/>
            </a:pPr>
            <a:r>
              <a:rPr lang="en-US" altLang="zh-CN" sz="1500" b="0" i="1" dirty="0" err="1">
                <a:solidFill>
                  <a:srgbClr val="C00000"/>
                </a:solidFill>
                <a:latin typeface="Courier" charset="0"/>
                <a:ea typeface="Courier" charset="0"/>
                <a:cs typeface="Courier" charset="0"/>
              </a:rPr>
              <a:t>ms.registerListener</a:t>
            </a:r>
            <a:r>
              <a:rPr lang="en-US" altLang="zh-CN" sz="1500" b="0" i="1" dirty="0">
                <a:solidFill>
                  <a:srgbClr val="C00000"/>
                </a:solidFill>
                <a:latin typeface="Courier" charset="0"/>
                <a:ea typeface="Courier" charset="0"/>
                <a:cs typeface="Courier" charset="0"/>
              </a:rPr>
              <a:t>(</a:t>
            </a:r>
            <a:r>
              <a:rPr lang="en-US" altLang="zh-CN" sz="1500" b="0" i="1" dirty="0" err="1">
                <a:solidFill>
                  <a:srgbClr val="C00000"/>
                </a:solidFill>
                <a:latin typeface="Courier" charset="0"/>
                <a:ea typeface="Courier" charset="0"/>
                <a:cs typeface="Courier" charset="0"/>
              </a:rPr>
              <a:t>mContext</a:t>
            </a:r>
            <a:r>
              <a:rPr lang="en-US" altLang="zh-CN" sz="1500" b="0" i="1" dirty="0">
                <a:solidFill>
                  <a:srgbClr val="C00000"/>
                </a:solidFill>
                <a:latin typeface="Courier" charset="0"/>
                <a:ea typeface="Courier" charset="0"/>
                <a:cs typeface="Courier" charset="0"/>
              </a:rPr>
              <a:t>, </a:t>
            </a:r>
            <a:r>
              <a:rPr lang="en-US" altLang="zh-CN" sz="1500" b="0" i="1" dirty="0" err="1">
                <a:solidFill>
                  <a:srgbClr val="C00000"/>
                </a:solidFill>
                <a:latin typeface="Courier" charset="0"/>
                <a:ea typeface="Courier" charset="0"/>
                <a:cs typeface="Courier" charset="0"/>
              </a:rPr>
              <a:t>Sensor_Object</a:t>
            </a:r>
            <a:r>
              <a:rPr lang="en-US" altLang="zh-CN" sz="1500" b="0" i="1" dirty="0">
                <a:solidFill>
                  <a:srgbClr val="C00000"/>
                </a:solidFill>
                <a:latin typeface="Courier" charset="0"/>
                <a:ea typeface="Courier" charset="0"/>
                <a:cs typeface="Courier" charset="0"/>
              </a:rPr>
              <a:t>, </a:t>
            </a:r>
            <a:r>
              <a:rPr lang="en-US" altLang="zh-CN" sz="1500" b="0" i="1" dirty="0" err="1">
                <a:solidFill>
                  <a:srgbClr val="C00000"/>
                </a:solidFill>
                <a:latin typeface="Courier" charset="0"/>
                <a:ea typeface="Courier" charset="0"/>
                <a:cs typeface="Courier" charset="0"/>
              </a:rPr>
              <a:t>android.hardware.SensorManager</a:t>
            </a:r>
            <a:r>
              <a:rPr lang="en-US" altLang="zh-CN" sz="1500" b="0" i="1" dirty="0">
                <a:solidFill>
                  <a:srgbClr val="C00000"/>
                </a:solidFill>
                <a:latin typeface="Courier" charset="0"/>
                <a:ea typeface="Courier" charset="0"/>
                <a:cs typeface="Courier" charset="0"/>
              </a:rPr>
              <a:t>.</a:t>
            </a:r>
          </a:p>
          <a:p>
            <a:pPr marL="285750" indent="0" algn="just">
              <a:spcBef>
                <a:spcPts val="0"/>
              </a:spcBef>
              <a:buClrTx/>
              <a:buNone/>
            </a:pPr>
            <a:r>
              <a:rPr lang="en-US" altLang="zh-CN" sz="1500" b="0" i="1" dirty="0">
                <a:solidFill>
                  <a:srgbClr val="C00000"/>
                </a:solidFill>
                <a:latin typeface="Courier" charset="0"/>
                <a:ea typeface="Courier" charset="0"/>
                <a:cs typeface="Courier" charset="0"/>
              </a:rPr>
              <a:t>SENSOR_DELAY_UI);</a:t>
            </a:r>
          </a:p>
          <a:p>
            <a:pPr marL="285750" indent="0" algn="just">
              <a:spcBef>
                <a:spcPts val="900"/>
              </a:spcBef>
              <a:buClrTx/>
              <a:buNone/>
            </a:pPr>
            <a:r>
              <a:rPr lang="en-US" altLang="zh-CN" sz="1500" b="0" i="1" dirty="0">
                <a:solidFill>
                  <a:srgbClr val="C00000"/>
                </a:solidFill>
                <a:latin typeface="Courier" charset="0"/>
                <a:ea typeface="Courier" charset="0"/>
                <a:cs typeface="Courier" charset="0"/>
              </a:rPr>
              <a:t>SENSOR_DELAY_FASTEST </a:t>
            </a:r>
            <a:r>
              <a:rPr lang="en-US" altLang="zh-CN" sz="1500" b="0" dirty="0">
                <a:latin typeface="Arial" panose="020B0604020202020204" pitchFamily="34" charset="0"/>
                <a:cs typeface="Arial" panose="020B0604020202020204" pitchFamily="34" charset="0"/>
              </a:rPr>
              <a:t>—— Delay</a:t>
            </a:r>
            <a:r>
              <a:rPr lang="zh-CN" altLang="en-US" sz="1500" b="0" dirty="0">
                <a:latin typeface="Arial" panose="020B0604020202020204" pitchFamily="34" charset="0"/>
                <a:cs typeface="Arial" panose="020B0604020202020204" pitchFamily="34" charset="0"/>
              </a:rPr>
              <a:t>：</a:t>
            </a:r>
            <a:r>
              <a:rPr lang="en-US" altLang="zh-CN" sz="1500" b="0" dirty="0">
                <a:latin typeface="Arial" panose="020B0604020202020204" pitchFamily="34" charset="0"/>
                <a:cs typeface="Arial" panose="020B0604020202020204" pitchFamily="34" charset="0"/>
              </a:rPr>
              <a:t>0ms</a:t>
            </a:r>
          </a:p>
          <a:p>
            <a:pPr marL="285750" indent="0" algn="just">
              <a:spcBef>
                <a:spcPts val="0"/>
              </a:spcBef>
              <a:buClrTx/>
              <a:buNone/>
            </a:pPr>
            <a:r>
              <a:rPr lang="en-US" altLang="zh-CN" sz="1500" b="0" i="1" dirty="0">
                <a:solidFill>
                  <a:srgbClr val="C00000"/>
                </a:solidFill>
                <a:latin typeface="Courier" charset="0"/>
                <a:ea typeface="Courier" charset="0"/>
                <a:cs typeface="Courier" charset="0"/>
              </a:rPr>
              <a:t>SENSOR_DELAY_GAME</a:t>
            </a:r>
            <a:r>
              <a:rPr lang="en-US" altLang="zh-CN" sz="1500" b="0" i="1" dirty="0">
                <a:solidFill>
                  <a:schemeClr val="bg2">
                    <a:lumMod val="60000"/>
                    <a:lumOff val="40000"/>
                  </a:schemeClr>
                </a:solidFill>
                <a:latin typeface="Arial" panose="020B0604020202020204" pitchFamily="34" charset="0"/>
                <a:cs typeface="Arial" panose="020B0604020202020204" pitchFamily="34" charset="0"/>
              </a:rPr>
              <a:t> </a:t>
            </a:r>
            <a:r>
              <a:rPr lang="en-US" altLang="zh-CN" sz="1500" b="0" dirty="0">
                <a:latin typeface="Arial" panose="020B0604020202020204" pitchFamily="34" charset="0"/>
                <a:cs typeface="Arial" panose="020B0604020202020204" pitchFamily="34" charset="0"/>
              </a:rPr>
              <a:t>—— Delay</a:t>
            </a:r>
            <a:r>
              <a:rPr lang="zh-CN" altLang="en-US" sz="1500" b="0" dirty="0">
                <a:latin typeface="Arial" panose="020B0604020202020204" pitchFamily="34" charset="0"/>
                <a:cs typeface="Arial" panose="020B0604020202020204" pitchFamily="34" charset="0"/>
              </a:rPr>
              <a:t>：</a:t>
            </a:r>
            <a:r>
              <a:rPr lang="en-US" altLang="zh-CN" sz="1500" b="0" dirty="0">
                <a:latin typeface="Arial" panose="020B0604020202020204" pitchFamily="34" charset="0"/>
                <a:cs typeface="Arial" panose="020B0604020202020204" pitchFamily="34" charset="0"/>
              </a:rPr>
              <a:t>20ms</a:t>
            </a:r>
          </a:p>
          <a:p>
            <a:pPr marL="285750" indent="0" algn="just">
              <a:spcBef>
                <a:spcPts val="0"/>
              </a:spcBef>
              <a:buClrTx/>
              <a:buNone/>
            </a:pPr>
            <a:r>
              <a:rPr lang="en-US" altLang="zh-CN" sz="1500" b="0" i="1" dirty="0">
                <a:solidFill>
                  <a:srgbClr val="C00000"/>
                </a:solidFill>
                <a:latin typeface="Courier" charset="0"/>
                <a:ea typeface="Courier" charset="0"/>
                <a:cs typeface="Courier" charset="0"/>
              </a:rPr>
              <a:t>SENSOR_DELAY_UI</a:t>
            </a:r>
            <a:r>
              <a:rPr lang="en-US" altLang="zh-CN" sz="1500" b="0" i="1" dirty="0">
                <a:solidFill>
                  <a:schemeClr val="bg2">
                    <a:lumMod val="60000"/>
                    <a:lumOff val="40000"/>
                  </a:schemeClr>
                </a:solidFill>
                <a:latin typeface="Arial" panose="020B0604020202020204" pitchFamily="34" charset="0"/>
                <a:cs typeface="Arial" panose="020B0604020202020204" pitchFamily="34" charset="0"/>
              </a:rPr>
              <a:t> </a:t>
            </a:r>
            <a:r>
              <a:rPr lang="en-US" altLang="zh-CN" sz="1500" b="0" dirty="0">
                <a:latin typeface="Arial" panose="020B0604020202020204" pitchFamily="34" charset="0"/>
                <a:cs typeface="Arial" panose="020B0604020202020204" pitchFamily="34" charset="0"/>
              </a:rPr>
              <a:t>—— Delay</a:t>
            </a:r>
            <a:r>
              <a:rPr lang="zh-CN" altLang="en-US" sz="1500" b="0" dirty="0">
                <a:latin typeface="Arial" panose="020B0604020202020204" pitchFamily="34" charset="0"/>
                <a:cs typeface="Arial" panose="020B0604020202020204" pitchFamily="34" charset="0"/>
              </a:rPr>
              <a:t>：</a:t>
            </a:r>
            <a:r>
              <a:rPr lang="en-US" altLang="zh-CN" sz="1500" b="0" dirty="0">
                <a:latin typeface="Arial" panose="020B0604020202020204" pitchFamily="34" charset="0"/>
                <a:cs typeface="Arial" panose="020B0604020202020204" pitchFamily="34" charset="0"/>
              </a:rPr>
              <a:t>60ms</a:t>
            </a:r>
          </a:p>
          <a:p>
            <a:pPr marL="285750" indent="0" algn="just">
              <a:spcBef>
                <a:spcPts val="0"/>
              </a:spcBef>
              <a:buClrTx/>
              <a:buNone/>
            </a:pPr>
            <a:r>
              <a:rPr lang="en-US" altLang="zh-CN" sz="1500" b="0" i="1" dirty="0">
                <a:solidFill>
                  <a:srgbClr val="C00000"/>
                </a:solidFill>
                <a:latin typeface="Courier" charset="0"/>
                <a:ea typeface="Courier" charset="0"/>
                <a:cs typeface="Courier" charset="0"/>
              </a:rPr>
              <a:t>SENSOR_DELAY_NORMAL</a:t>
            </a:r>
            <a:r>
              <a:rPr lang="en-US" altLang="zh-CN" sz="1500" b="0" i="1" dirty="0">
                <a:solidFill>
                  <a:schemeClr val="bg2">
                    <a:lumMod val="60000"/>
                    <a:lumOff val="40000"/>
                  </a:schemeClr>
                </a:solidFill>
                <a:latin typeface="Arial" panose="020B0604020202020204" pitchFamily="34" charset="0"/>
                <a:cs typeface="Arial" panose="020B0604020202020204" pitchFamily="34" charset="0"/>
              </a:rPr>
              <a:t> </a:t>
            </a:r>
            <a:r>
              <a:rPr lang="en-US" altLang="zh-CN" sz="1500" b="0" i="1" dirty="0">
                <a:latin typeface="Arial" panose="020B0604020202020204" pitchFamily="34" charset="0"/>
                <a:cs typeface="Arial" panose="020B0604020202020204" pitchFamily="34" charset="0"/>
              </a:rPr>
              <a:t>—— </a:t>
            </a:r>
            <a:r>
              <a:rPr lang="en-US" altLang="zh-CN" sz="1500" b="0" dirty="0">
                <a:latin typeface="Arial" panose="020B0604020202020204" pitchFamily="34" charset="0"/>
                <a:cs typeface="Arial" panose="020B0604020202020204" pitchFamily="34" charset="0"/>
              </a:rPr>
              <a:t>Delay</a:t>
            </a:r>
            <a:r>
              <a:rPr lang="zh-CN" altLang="en-US" sz="1500" b="0" dirty="0">
                <a:latin typeface="Arial" panose="020B0604020202020204" pitchFamily="34" charset="0"/>
                <a:cs typeface="Arial" panose="020B0604020202020204" pitchFamily="34" charset="0"/>
              </a:rPr>
              <a:t>：</a:t>
            </a:r>
            <a:r>
              <a:rPr lang="en-US" altLang="zh-CN" sz="1500" b="0" dirty="0">
                <a:latin typeface="Arial" panose="020B0604020202020204" pitchFamily="34" charset="0"/>
                <a:cs typeface="Arial" panose="020B0604020202020204" pitchFamily="34" charset="0"/>
              </a:rPr>
              <a:t>200ms</a:t>
            </a:r>
          </a:p>
          <a:p>
            <a:pPr marL="0" indent="0" algn="just">
              <a:spcBef>
                <a:spcPts val="900"/>
              </a:spcBef>
              <a:buClrTx/>
              <a:buNone/>
            </a:pPr>
            <a:r>
              <a:rPr lang="en-US" altLang="zh-CN" sz="1700" i="1" dirty="0">
                <a:solidFill>
                  <a:schemeClr val="tx1">
                    <a:lumMod val="95000"/>
                    <a:lumOff val="5000"/>
                  </a:schemeClr>
                </a:solidFill>
                <a:latin typeface="Arial" panose="020B0604020202020204" pitchFamily="34" charset="0"/>
                <a:cs typeface="Arial" panose="020B0604020202020204" pitchFamily="34" charset="0"/>
              </a:rPr>
              <a:t>Step5 </a:t>
            </a:r>
            <a:r>
              <a:rPr lang="en-US" altLang="zh-CN" sz="1700" dirty="0">
                <a:solidFill>
                  <a:schemeClr val="tx1">
                    <a:lumMod val="95000"/>
                    <a:lumOff val="5000"/>
                  </a:schemeClr>
                </a:solidFill>
                <a:latin typeface="Arial" panose="020B0604020202020204" pitchFamily="34" charset="0"/>
                <a:cs typeface="Arial" panose="020B0604020202020204" pitchFamily="34" charset="0"/>
              </a:rPr>
              <a:t>: Unregister the Listener</a:t>
            </a:r>
          </a:p>
          <a:p>
            <a:pPr marL="285750" indent="0" algn="just">
              <a:spcBef>
                <a:spcPts val="0"/>
              </a:spcBef>
              <a:buClrTx/>
              <a:buNone/>
            </a:pPr>
            <a:r>
              <a:rPr lang="en-US" altLang="zh-CN" sz="1500" b="0" dirty="0">
                <a:latin typeface="Arial" panose="020B0604020202020204" pitchFamily="34" charset="0"/>
                <a:cs typeface="Arial" panose="020B0604020202020204" pitchFamily="34" charset="0"/>
              </a:rPr>
              <a:t>Release the resource after use it, i.e., including it in </a:t>
            </a:r>
            <a:r>
              <a:rPr lang="en-US" altLang="zh-CN" sz="1500" b="0" i="1" dirty="0">
                <a:latin typeface="Arial" panose="020B0604020202020204" pitchFamily="34" charset="0"/>
                <a:cs typeface="Arial" panose="020B0604020202020204" pitchFamily="34" charset="0"/>
              </a:rPr>
              <a:t>Activity</a:t>
            </a:r>
            <a:r>
              <a:rPr lang="en-US" altLang="zh-CN" sz="1500" b="0" dirty="0">
                <a:latin typeface="Arial" panose="020B0604020202020204" pitchFamily="34" charset="0"/>
                <a:cs typeface="Arial" panose="020B0604020202020204" pitchFamily="34" charset="0"/>
              </a:rPr>
              <a:t> or </a:t>
            </a:r>
            <a:r>
              <a:rPr lang="en-US" altLang="zh-CN" sz="1500" b="0" i="1" dirty="0">
                <a:latin typeface="Arial" panose="020B0604020202020204" pitchFamily="34" charset="0"/>
                <a:cs typeface="Arial" panose="020B0604020202020204" pitchFamily="34" charset="0"/>
              </a:rPr>
              <a:t>Service</a:t>
            </a:r>
            <a:r>
              <a:rPr lang="en-US" altLang="zh-CN" sz="1500" b="0" dirty="0">
                <a:latin typeface="Arial" panose="020B0604020202020204" pitchFamily="34" charset="0"/>
                <a:cs typeface="Arial" panose="020B0604020202020204" pitchFamily="34" charset="0"/>
              </a:rPr>
              <a:t>.</a:t>
            </a:r>
          </a:p>
          <a:p>
            <a:pPr marL="285750" indent="0">
              <a:spcBef>
                <a:spcPts val="0"/>
              </a:spcBef>
              <a:buClrTx/>
              <a:buNone/>
            </a:pPr>
            <a:r>
              <a:rPr lang="en-US" altLang="zh-CN" sz="1800" b="0" i="1" dirty="0" err="1">
                <a:solidFill>
                  <a:srgbClr val="C00000"/>
                </a:solidFill>
                <a:latin typeface="Courier" charset="0"/>
                <a:ea typeface="Courier" charset="0"/>
                <a:cs typeface="Courier" charset="0"/>
              </a:rPr>
              <a:t>ms.unregisterListener</a:t>
            </a:r>
            <a:r>
              <a:rPr lang="en-US" altLang="zh-CN" sz="1800" b="0" i="1" dirty="0">
                <a:solidFill>
                  <a:srgbClr val="C00000"/>
                </a:solidFill>
                <a:latin typeface="Courier" charset="0"/>
                <a:ea typeface="Courier" charset="0"/>
                <a:cs typeface="Courier" charset="0"/>
              </a:rPr>
              <a:t>(</a:t>
            </a:r>
            <a:r>
              <a:rPr lang="en-US" altLang="zh-CN" sz="1800" b="0" i="1" dirty="0" err="1">
                <a:solidFill>
                  <a:srgbClr val="C00000"/>
                </a:solidFill>
                <a:latin typeface="Courier" charset="0"/>
                <a:ea typeface="Courier" charset="0"/>
                <a:cs typeface="Courier" charset="0"/>
              </a:rPr>
              <a:t>mContext</a:t>
            </a:r>
            <a:r>
              <a:rPr lang="en-US" altLang="zh-CN" sz="1800" b="0" i="1" dirty="0">
                <a:solidFill>
                  <a:srgbClr val="C00000"/>
                </a:solidFill>
                <a:latin typeface="Courier" charset="0"/>
                <a:ea typeface="Courier" charset="0"/>
                <a:cs typeface="Courier" charset="0"/>
              </a:rPr>
              <a:t>, </a:t>
            </a:r>
            <a:r>
              <a:rPr lang="en-US" altLang="zh-CN" sz="1800" b="0" i="1" dirty="0" err="1">
                <a:solidFill>
                  <a:srgbClr val="C00000"/>
                </a:solidFill>
                <a:latin typeface="Courier" charset="0"/>
                <a:ea typeface="Courier" charset="0"/>
                <a:cs typeface="Courier" charset="0"/>
              </a:rPr>
              <a:t>mSensorOrientation</a:t>
            </a:r>
            <a:r>
              <a:rPr lang="en-US" altLang="zh-CN" sz="1800" b="0" i="1" dirty="0">
                <a:solidFill>
                  <a:srgbClr val="C00000"/>
                </a:solidFill>
                <a:latin typeface="Courier" charset="0"/>
                <a:ea typeface="Courier" charset="0"/>
                <a:cs typeface="Courier" charset="0"/>
              </a:rPr>
              <a:t>, </a:t>
            </a:r>
            <a:r>
              <a:rPr lang="en-US" altLang="zh-CN" sz="1800" b="0" i="1" dirty="0" err="1">
                <a:solidFill>
                  <a:srgbClr val="C00000"/>
                </a:solidFill>
                <a:latin typeface="Courier" charset="0"/>
                <a:ea typeface="Courier" charset="0"/>
                <a:cs typeface="Courier" charset="0"/>
              </a:rPr>
              <a:t>android.hardware.SensorManager</a:t>
            </a:r>
            <a:r>
              <a:rPr lang="en-US" altLang="zh-CN" sz="1800" b="0" i="1" dirty="0">
                <a:solidFill>
                  <a:srgbClr val="C00000"/>
                </a:solidFill>
                <a:latin typeface="Courier" charset="0"/>
                <a:ea typeface="Courier" charset="0"/>
                <a:cs typeface="Courier" charset="0"/>
              </a:rPr>
              <a:t>.</a:t>
            </a:r>
          </a:p>
          <a:p>
            <a:pPr marL="285750" indent="0" algn="just">
              <a:spcBef>
                <a:spcPts val="0"/>
              </a:spcBef>
              <a:buClrTx/>
              <a:buNone/>
            </a:pPr>
            <a:r>
              <a:rPr lang="en-US" altLang="zh-CN" sz="1800" b="0" i="1" dirty="0">
                <a:solidFill>
                  <a:srgbClr val="C00000"/>
                </a:solidFill>
                <a:latin typeface="Courier" charset="0"/>
                <a:ea typeface="Courier" charset="0"/>
                <a:cs typeface="Courier" charset="0"/>
              </a:rPr>
              <a:t>SENSOR_DELAY_UI);</a:t>
            </a:r>
          </a:p>
        </p:txBody>
      </p:sp>
    </p:spTree>
    <p:extLst>
      <p:ext uri="{BB962C8B-B14F-4D97-AF65-F5344CB8AC3E}">
        <p14:creationId xmlns:p14="http://schemas.microsoft.com/office/powerpoint/2010/main" val="2203227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5212"/>
            <a:ext cx="9144000" cy="576064"/>
          </a:xfrm>
        </p:spPr>
        <p:txBody>
          <a:bodyPr/>
          <a:lstStyle/>
          <a:p>
            <a:r>
              <a:rPr lang="en-US" altLang="zh-CN" sz="3600" dirty="0">
                <a:latin typeface="Arial" panose="020B0604020202020204" pitchFamily="34" charset="0"/>
              </a:rPr>
              <a:t>Sensor Coordinate System</a:t>
            </a:r>
            <a:endParaRPr lang="en-US" sz="2000" dirty="0">
              <a:latin typeface="Arial" panose="020B0604020202020204" pitchFamily="34" charset="0"/>
            </a:endParaRPr>
          </a:p>
        </p:txBody>
      </p:sp>
      <p:sp>
        <p:nvSpPr>
          <p:cNvPr id="3" name="内容占位符 2"/>
          <p:cNvSpPr>
            <a:spLocks noGrp="1"/>
          </p:cNvSpPr>
          <p:nvPr>
            <p:ph idx="1"/>
          </p:nvPr>
        </p:nvSpPr>
        <p:spPr>
          <a:xfrm>
            <a:off x="611560" y="913284"/>
            <a:ext cx="5472608" cy="4536504"/>
          </a:xfrm>
        </p:spPr>
        <p:txBody>
          <a:bodyPr/>
          <a:lstStyle/>
          <a:p>
            <a:pPr marL="0" indent="0">
              <a:spcBef>
                <a:spcPts val="0"/>
              </a:spcBef>
              <a:spcAft>
                <a:spcPts val="900"/>
              </a:spcAft>
              <a:buClrTx/>
              <a:buNone/>
            </a:pPr>
            <a:r>
              <a:rPr lang="en-US" altLang="zh-CN" sz="1700" b="0" dirty="0">
                <a:solidFill>
                  <a:schemeClr val="tx1">
                    <a:lumMod val="95000"/>
                    <a:lumOff val="5000"/>
                  </a:schemeClr>
                </a:solidFill>
                <a:latin typeface="Arial" panose="020B0604020202020204" pitchFamily="34" charset="0"/>
                <a:cs typeface="Arial" panose="020B0604020202020204" pitchFamily="34" charset="0"/>
              </a:rPr>
              <a:t>In general, the sensor framework uses a standard 3-axis coordinate system to express data values. For most sensors, the coordinate system is defined relative to the device's screen when the device is held in its default orientation (see Figure). When a device is held in its default orientation, the </a:t>
            </a:r>
            <a:r>
              <a:rPr lang="en-US" altLang="zh-CN" sz="1700" b="0" dirty="0">
                <a:solidFill>
                  <a:srgbClr val="FF0000"/>
                </a:solidFill>
                <a:latin typeface="Arial" panose="020B0604020202020204" pitchFamily="34" charset="0"/>
                <a:cs typeface="Arial" panose="020B0604020202020204" pitchFamily="34" charset="0"/>
              </a:rPr>
              <a:t>X axis is horizontal</a:t>
            </a:r>
            <a:r>
              <a:rPr lang="en-US" altLang="zh-CN" sz="1700" b="0" dirty="0">
                <a:solidFill>
                  <a:schemeClr val="tx1">
                    <a:lumMod val="95000"/>
                    <a:lumOff val="5000"/>
                  </a:schemeClr>
                </a:solidFill>
                <a:latin typeface="Arial" panose="020B0604020202020204" pitchFamily="34" charset="0"/>
                <a:cs typeface="Arial" panose="020B0604020202020204" pitchFamily="34" charset="0"/>
              </a:rPr>
              <a:t> and points to the right, the </a:t>
            </a:r>
            <a:r>
              <a:rPr lang="en-US" altLang="zh-CN" sz="1700" b="0" dirty="0">
                <a:solidFill>
                  <a:srgbClr val="FF0000"/>
                </a:solidFill>
                <a:latin typeface="Arial" panose="020B0604020202020204" pitchFamily="34" charset="0"/>
                <a:cs typeface="Arial" panose="020B0604020202020204" pitchFamily="34" charset="0"/>
              </a:rPr>
              <a:t>Y axis is vertical </a:t>
            </a:r>
            <a:r>
              <a:rPr lang="en-US" altLang="zh-CN" sz="1700" b="0" dirty="0">
                <a:solidFill>
                  <a:schemeClr val="tx1">
                    <a:lumMod val="95000"/>
                    <a:lumOff val="5000"/>
                  </a:schemeClr>
                </a:solidFill>
                <a:latin typeface="Arial" panose="020B0604020202020204" pitchFamily="34" charset="0"/>
                <a:cs typeface="Arial" panose="020B0604020202020204" pitchFamily="34" charset="0"/>
              </a:rPr>
              <a:t>and points up, and </a:t>
            </a:r>
            <a:r>
              <a:rPr lang="en-US" altLang="zh-CN" sz="1700" b="0" dirty="0">
                <a:solidFill>
                  <a:srgbClr val="FF0000"/>
                </a:solidFill>
                <a:latin typeface="Arial" panose="020B0604020202020204" pitchFamily="34" charset="0"/>
                <a:cs typeface="Arial" panose="020B0604020202020204" pitchFamily="34" charset="0"/>
              </a:rPr>
              <a:t>the Z axis points toward the outside of the screen </a:t>
            </a:r>
            <a:r>
              <a:rPr lang="en-US" altLang="zh-CN" sz="1700" b="0" dirty="0">
                <a:solidFill>
                  <a:schemeClr val="tx1">
                    <a:lumMod val="95000"/>
                    <a:lumOff val="5000"/>
                  </a:schemeClr>
                </a:solidFill>
                <a:latin typeface="Arial" panose="020B0604020202020204" pitchFamily="34" charset="0"/>
                <a:cs typeface="Arial" panose="020B0604020202020204" pitchFamily="34" charset="0"/>
              </a:rPr>
              <a:t>face. In this system, coordinates behind the screen have negative Z values. This coordinate system is used by the following sensors:</a:t>
            </a:r>
          </a:p>
          <a:p>
            <a:pPr algn="just">
              <a:spcBef>
                <a:spcPts val="0"/>
              </a:spcBef>
              <a:buClrTx/>
              <a:buFont typeface="Arial" panose="020B0604020202020204" pitchFamily="34" charset="0"/>
              <a:buChar char="•"/>
            </a:pPr>
            <a:r>
              <a:rPr lang="en-US" altLang="zh-CN" sz="1700" b="0" dirty="0">
                <a:solidFill>
                  <a:schemeClr val="tx1">
                    <a:lumMod val="95000"/>
                    <a:lumOff val="5000"/>
                  </a:schemeClr>
                </a:solidFill>
                <a:latin typeface="Arial" panose="020B0604020202020204" pitchFamily="34" charset="0"/>
                <a:cs typeface="Arial" panose="020B0604020202020204" pitchFamily="34" charset="0"/>
              </a:rPr>
              <a:t>Acceleration sensor</a:t>
            </a:r>
          </a:p>
          <a:p>
            <a:pPr algn="just">
              <a:spcBef>
                <a:spcPts val="0"/>
              </a:spcBef>
              <a:buClrTx/>
              <a:buFont typeface="Arial" panose="020B0604020202020204" pitchFamily="34" charset="0"/>
              <a:buChar char="•"/>
            </a:pPr>
            <a:r>
              <a:rPr lang="en-US" altLang="zh-CN" sz="1700" b="0" dirty="0">
                <a:solidFill>
                  <a:schemeClr val="tx1">
                    <a:lumMod val="95000"/>
                    <a:lumOff val="5000"/>
                  </a:schemeClr>
                </a:solidFill>
                <a:latin typeface="Arial" panose="020B0604020202020204" pitchFamily="34" charset="0"/>
                <a:cs typeface="Arial" panose="020B0604020202020204" pitchFamily="34" charset="0"/>
              </a:rPr>
              <a:t>Gravity sensor</a:t>
            </a:r>
          </a:p>
          <a:p>
            <a:pPr algn="just">
              <a:spcBef>
                <a:spcPts val="0"/>
              </a:spcBef>
              <a:buClrTx/>
              <a:buFont typeface="Arial" panose="020B0604020202020204" pitchFamily="34" charset="0"/>
              <a:buChar char="•"/>
            </a:pPr>
            <a:r>
              <a:rPr lang="en-US" altLang="zh-CN" sz="1700" b="0" dirty="0">
                <a:solidFill>
                  <a:schemeClr val="tx1">
                    <a:lumMod val="95000"/>
                    <a:lumOff val="5000"/>
                  </a:schemeClr>
                </a:solidFill>
                <a:latin typeface="Arial" panose="020B0604020202020204" pitchFamily="34" charset="0"/>
                <a:cs typeface="Arial" panose="020B0604020202020204" pitchFamily="34" charset="0"/>
              </a:rPr>
              <a:t>Gyroscope</a:t>
            </a:r>
          </a:p>
          <a:p>
            <a:pPr algn="just">
              <a:spcBef>
                <a:spcPts val="0"/>
              </a:spcBef>
              <a:buClrTx/>
              <a:buFont typeface="Arial" panose="020B0604020202020204" pitchFamily="34" charset="0"/>
              <a:buChar char="•"/>
            </a:pPr>
            <a:r>
              <a:rPr lang="en-US" altLang="zh-CN" sz="1700" b="0" dirty="0">
                <a:solidFill>
                  <a:schemeClr val="tx1">
                    <a:lumMod val="95000"/>
                    <a:lumOff val="5000"/>
                  </a:schemeClr>
                </a:solidFill>
                <a:latin typeface="Arial" panose="020B0604020202020204" pitchFamily="34" charset="0"/>
                <a:cs typeface="Arial" panose="020B0604020202020204" pitchFamily="34" charset="0"/>
              </a:rPr>
              <a:t>Linear acceleration sensor</a:t>
            </a:r>
          </a:p>
          <a:p>
            <a:pPr algn="just">
              <a:spcBef>
                <a:spcPts val="0"/>
              </a:spcBef>
              <a:buClrTx/>
              <a:buFont typeface="Arial" panose="020B0604020202020204" pitchFamily="34" charset="0"/>
              <a:buChar char="•"/>
            </a:pPr>
            <a:r>
              <a:rPr lang="en-US" altLang="zh-CN" sz="1700" b="0" dirty="0">
                <a:solidFill>
                  <a:schemeClr val="tx1">
                    <a:lumMod val="95000"/>
                    <a:lumOff val="5000"/>
                  </a:schemeClr>
                </a:solidFill>
                <a:latin typeface="Arial" panose="020B0604020202020204" pitchFamily="34" charset="0"/>
                <a:cs typeface="Arial" panose="020B0604020202020204" pitchFamily="34" charset="0"/>
              </a:rPr>
              <a:t>Geomagnetic field sensor</a:t>
            </a:r>
          </a:p>
        </p:txBody>
      </p:sp>
      <p:pic>
        <p:nvPicPr>
          <p:cNvPr id="5122" name="Picture 2" descr="https://developer.android.com/images/axis_dev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142108"/>
            <a:ext cx="2880320" cy="34435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18448" y="4585692"/>
            <a:ext cx="2555776" cy="323165"/>
          </a:xfrm>
          <a:prstGeom prst="rect">
            <a:avLst/>
          </a:prstGeom>
          <a:noFill/>
        </p:spPr>
        <p:txBody>
          <a:bodyPr wrap="square" rtlCol="0">
            <a:spAutoFit/>
          </a:bodyPr>
          <a:lstStyle/>
          <a:p>
            <a:r>
              <a:rPr lang="en-US" sz="1500" dirty="0"/>
              <a:t>Figure. Coordinate system</a:t>
            </a:r>
          </a:p>
        </p:txBody>
      </p:sp>
    </p:spTree>
    <p:extLst>
      <p:ext uri="{BB962C8B-B14F-4D97-AF65-F5344CB8AC3E}">
        <p14:creationId xmlns:p14="http://schemas.microsoft.com/office/powerpoint/2010/main" val="4234419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5212"/>
            <a:ext cx="9144000" cy="504056"/>
          </a:xfrm>
        </p:spPr>
        <p:txBody>
          <a:bodyPr/>
          <a:lstStyle/>
          <a:p>
            <a:r>
              <a:rPr lang="en-US" altLang="zh-CN" sz="3600" dirty="0">
                <a:latin typeface="Arial" panose="020B0604020202020204" pitchFamily="34" charset="0"/>
              </a:rPr>
              <a:t>Test with the Android Emulator</a:t>
            </a:r>
            <a:endParaRPr lang="en-US" sz="2000" dirty="0">
              <a:latin typeface="Arial" panose="020B0604020202020204" pitchFamily="34" charset="0"/>
            </a:endParaRPr>
          </a:p>
        </p:txBody>
      </p:sp>
      <p:pic>
        <p:nvPicPr>
          <p:cNvPr id="2050" name="Picture 2" descr="C:\Users\cliff\Desktop\emulator-sensors.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697261"/>
            <a:ext cx="6553587" cy="4986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949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512" y="49188"/>
            <a:ext cx="9144000" cy="576064"/>
          </a:xfrm>
        </p:spPr>
        <p:txBody>
          <a:bodyPr/>
          <a:lstStyle/>
          <a:p>
            <a:r>
              <a:rPr lang="en-US" altLang="zh-CN" sz="3600" dirty="0">
                <a:latin typeface="Arial" panose="020B0604020202020204" pitchFamily="34" charset="0"/>
              </a:rPr>
              <a:t>Note</a:t>
            </a:r>
            <a:endParaRPr lang="en-US" sz="2000" dirty="0">
              <a:latin typeface="Arial" panose="020B0604020202020204" pitchFamily="34" charset="0"/>
            </a:endParaRPr>
          </a:p>
        </p:txBody>
      </p:sp>
      <p:sp>
        <p:nvSpPr>
          <p:cNvPr id="3" name="内容占位符 2"/>
          <p:cNvSpPr>
            <a:spLocks noGrp="1"/>
          </p:cNvSpPr>
          <p:nvPr>
            <p:ph idx="1"/>
          </p:nvPr>
        </p:nvSpPr>
        <p:spPr>
          <a:xfrm>
            <a:off x="179512" y="625252"/>
            <a:ext cx="8856984" cy="4752528"/>
          </a:xfrm>
        </p:spPr>
        <p:txBody>
          <a:bodyPr/>
          <a:lstStyle/>
          <a:p>
            <a:pPr marL="174625" indent="-174625">
              <a:buClrTx/>
              <a:buFont typeface="Wingdings" panose="05000000000000000000" pitchFamily="2" charset="2"/>
              <a:buChar char="§"/>
            </a:pPr>
            <a:r>
              <a:rPr lang="en-US" altLang="zh-CN" sz="1500" dirty="0">
                <a:solidFill>
                  <a:schemeClr val="tx1">
                    <a:lumMod val="95000"/>
                    <a:lumOff val="5000"/>
                  </a:schemeClr>
                </a:solidFill>
                <a:latin typeface="Arial" panose="020B0604020202020204" pitchFamily="34" charset="0"/>
                <a:cs typeface="Arial" panose="020B0604020202020204" pitchFamily="34" charset="0"/>
              </a:rPr>
              <a:t>Don't block the </a:t>
            </a:r>
            <a:r>
              <a:rPr lang="en-US" altLang="zh-CN" sz="1500" i="1" dirty="0" err="1">
                <a:solidFill>
                  <a:schemeClr val="tx1">
                    <a:lumMod val="95000"/>
                    <a:lumOff val="5000"/>
                  </a:schemeClr>
                </a:solidFill>
                <a:latin typeface="Arial" panose="020B0604020202020204" pitchFamily="34" charset="0"/>
                <a:cs typeface="Arial" panose="020B0604020202020204" pitchFamily="34" charset="0"/>
              </a:rPr>
              <a:t>onSensorChanged</a:t>
            </a:r>
            <a:r>
              <a:rPr lang="en-US" altLang="zh-CN" sz="1500" i="1" dirty="0">
                <a:solidFill>
                  <a:schemeClr val="tx1">
                    <a:lumMod val="95000"/>
                    <a:lumOff val="5000"/>
                  </a:schemeClr>
                </a:solidFill>
                <a:latin typeface="Arial" panose="020B0604020202020204" pitchFamily="34" charset="0"/>
                <a:cs typeface="Arial" panose="020B0604020202020204" pitchFamily="34" charset="0"/>
              </a:rPr>
              <a:t>() </a:t>
            </a:r>
            <a:r>
              <a:rPr lang="en-US" altLang="zh-CN" sz="1500" dirty="0">
                <a:solidFill>
                  <a:schemeClr val="tx1">
                    <a:lumMod val="95000"/>
                    <a:lumOff val="5000"/>
                  </a:schemeClr>
                </a:solidFill>
                <a:latin typeface="Arial" panose="020B0604020202020204" pitchFamily="34" charset="0"/>
                <a:cs typeface="Arial" panose="020B0604020202020204" pitchFamily="34" charset="0"/>
              </a:rPr>
              <a:t>method</a:t>
            </a:r>
          </a:p>
          <a:p>
            <a:pPr marL="0" indent="0">
              <a:buClrTx/>
              <a:buNone/>
            </a:pPr>
            <a:r>
              <a:rPr lang="en-US" altLang="zh-CN" sz="1500" b="0" dirty="0">
                <a:solidFill>
                  <a:schemeClr val="tx1">
                    <a:lumMod val="95000"/>
                    <a:lumOff val="5000"/>
                  </a:schemeClr>
                </a:solidFill>
                <a:latin typeface="Arial" panose="020B0604020202020204" pitchFamily="34" charset="0"/>
                <a:cs typeface="Arial" panose="020B0604020202020204" pitchFamily="34" charset="0"/>
              </a:rPr>
              <a:t>Sensor data can change at a high rate, which means the system may call the </a:t>
            </a:r>
            <a:r>
              <a:rPr lang="en-US" altLang="zh-CN" sz="1500" b="0" i="1" dirty="0" err="1">
                <a:solidFill>
                  <a:schemeClr val="bg2">
                    <a:lumMod val="60000"/>
                    <a:lumOff val="40000"/>
                  </a:schemeClr>
                </a:solidFill>
                <a:latin typeface="Courier" charset="0"/>
                <a:ea typeface="Courier" charset="0"/>
                <a:cs typeface="Courier" charset="0"/>
              </a:rPr>
              <a:t>onSensorChanged</a:t>
            </a:r>
            <a:r>
              <a:rPr lang="en-US" altLang="zh-CN" sz="1500" b="0" i="1" dirty="0">
                <a:solidFill>
                  <a:schemeClr val="bg2">
                    <a:lumMod val="60000"/>
                    <a:lumOff val="40000"/>
                  </a:schemeClr>
                </a:solidFill>
                <a:latin typeface="Courier" charset="0"/>
                <a:ea typeface="Courier" charset="0"/>
                <a:cs typeface="Courier" charset="0"/>
              </a:rPr>
              <a:t>(</a:t>
            </a:r>
            <a:r>
              <a:rPr lang="en-US" altLang="zh-CN" sz="1500" b="0" i="1" dirty="0" err="1">
                <a:solidFill>
                  <a:schemeClr val="bg2">
                    <a:lumMod val="60000"/>
                    <a:lumOff val="40000"/>
                  </a:schemeClr>
                </a:solidFill>
                <a:latin typeface="Courier" charset="0"/>
                <a:ea typeface="Courier" charset="0"/>
                <a:cs typeface="Courier" charset="0"/>
              </a:rPr>
              <a:t>SensorEvent</a:t>
            </a:r>
            <a:r>
              <a:rPr lang="en-US" altLang="zh-CN" sz="1500" b="0" i="1" dirty="0">
                <a:solidFill>
                  <a:schemeClr val="bg2">
                    <a:lumMod val="60000"/>
                    <a:lumOff val="40000"/>
                  </a:schemeClr>
                </a:solidFill>
                <a:latin typeface="Courier" charset="0"/>
                <a:ea typeface="Courier" charset="0"/>
                <a:cs typeface="Courier" charset="0"/>
              </a:rPr>
              <a:t>) </a:t>
            </a:r>
            <a:r>
              <a:rPr lang="en-US" altLang="zh-CN" sz="1500" b="0" dirty="0">
                <a:solidFill>
                  <a:schemeClr val="tx1">
                    <a:lumMod val="95000"/>
                    <a:lumOff val="5000"/>
                  </a:schemeClr>
                </a:solidFill>
                <a:latin typeface="Arial" panose="020B0604020202020204" pitchFamily="34" charset="0"/>
                <a:cs typeface="Arial" panose="020B0604020202020204" pitchFamily="34" charset="0"/>
              </a:rPr>
              <a:t>method quite often. As a best practice, you should do as little as possible within the </a:t>
            </a:r>
            <a:r>
              <a:rPr lang="en-US" altLang="zh-CN" sz="1500" b="0" i="1" dirty="0" err="1">
                <a:solidFill>
                  <a:schemeClr val="bg2">
                    <a:lumMod val="60000"/>
                    <a:lumOff val="40000"/>
                  </a:schemeClr>
                </a:solidFill>
                <a:latin typeface="Courier" charset="0"/>
                <a:ea typeface="Courier" charset="0"/>
                <a:cs typeface="Courier" charset="0"/>
              </a:rPr>
              <a:t>onSensorChanged</a:t>
            </a:r>
            <a:r>
              <a:rPr lang="en-US" altLang="zh-CN" sz="1500" b="0" i="1" dirty="0">
                <a:solidFill>
                  <a:schemeClr val="bg2">
                    <a:lumMod val="60000"/>
                    <a:lumOff val="40000"/>
                  </a:schemeClr>
                </a:solidFill>
                <a:latin typeface="Courier" charset="0"/>
                <a:ea typeface="Courier" charset="0"/>
                <a:cs typeface="Courier" charset="0"/>
              </a:rPr>
              <a:t>(</a:t>
            </a:r>
            <a:r>
              <a:rPr lang="en-US" altLang="zh-CN" sz="1500" b="0" i="1" dirty="0" err="1">
                <a:solidFill>
                  <a:schemeClr val="bg2">
                    <a:lumMod val="60000"/>
                    <a:lumOff val="40000"/>
                  </a:schemeClr>
                </a:solidFill>
                <a:latin typeface="Courier" charset="0"/>
                <a:ea typeface="Courier" charset="0"/>
                <a:cs typeface="Courier" charset="0"/>
              </a:rPr>
              <a:t>SensorEvent</a:t>
            </a:r>
            <a:r>
              <a:rPr lang="en-US" altLang="zh-CN" sz="1500" b="0" i="1" dirty="0">
                <a:solidFill>
                  <a:schemeClr val="bg2">
                    <a:lumMod val="60000"/>
                    <a:lumOff val="40000"/>
                  </a:schemeClr>
                </a:solidFill>
                <a:latin typeface="Courier" charset="0"/>
                <a:ea typeface="Courier" charset="0"/>
                <a:cs typeface="Courier" charset="0"/>
              </a:rPr>
              <a:t>) </a:t>
            </a:r>
            <a:r>
              <a:rPr lang="en-US" altLang="zh-CN" sz="1500" b="0" dirty="0">
                <a:solidFill>
                  <a:schemeClr val="tx1">
                    <a:lumMod val="95000"/>
                    <a:lumOff val="5000"/>
                  </a:schemeClr>
                </a:solidFill>
                <a:latin typeface="Arial" panose="020B0604020202020204" pitchFamily="34" charset="0"/>
                <a:cs typeface="Arial" panose="020B0604020202020204" pitchFamily="34" charset="0"/>
              </a:rPr>
              <a:t>method so you don't block it. If your application requires you to do any data filtering or reduction of sensor data, you should perform that work outside of the </a:t>
            </a:r>
            <a:r>
              <a:rPr lang="en-US" altLang="zh-CN" sz="1500" b="0" i="1" dirty="0" err="1">
                <a:solidFill>
                  <a:schemeClr val="bg2">
                    <a:lumMod val="60000"/>
                    <a:lumOff val="40000"/>
                  </a:schemeClr>
                </a:solidFill>
                <a:latin typeface="Courier" charset="0"/>
                <a:ea typeface="Courier" charset="0"/>
                <a:cs typeface="Courier" charset="0"/>
              </a:rPr>
              <a:t>onSensorChanged</a:t>
            </a:r>
            <a:r>
              <a:rPr lang="en-US" altLang="zh-CN" sz="1500" b="0" i="1" dirty="0">
                <a:solidFill>
                  <a:schemeClr val="bg2">
                    <a:lumMod val="60000"/>
                    <a:lumOff val="40000"/>
                  </a:schemeClr>
                </a:solidFill>
                <a:latin typeface="Courier" charset="0"/>
                <a:ea typeface="Courier" charset="0"/>
                <a:cs typeface="Courier" charset="0"/>
              </a:rPr>
              <a:t>(</a:t>
            </a:r>
            <a:r>
              <a:rPr lang="en-US" altLang="zh-CN" sz="1500" b="0" i="1" dirty="0" err="1">
                <a:solidFill>
                  <a:schemeClr val="bg2">
                    <a:lumMod val="60000"/>
                    <a:lumOff val="40000"/>
                  </a:schemeClr>
                </a:solidFill>
                <a:latin typeface="Courier" charset="0"/>
                <a:ea typeface="Courier" charset="0"/>
                <a:cs typeface="Courier" charset="0"/>
              </a:rPr>
              <a:t>SensorEvent</a:t>
            </a:r>
            <a:r>
              <a:rPr lang="en-US" altLang="zh-CN" sz="1500" b="0" i="1" dirty="0">
                <a:solidFill>
                  <a:schemeClr val="bg2">
                    <a:lumMod val="60000"/>
                    <a:lumOff val="40000"/>
                  </a:schemeClr>
                </a:solidFill>
                <a:latin typeface="Courier" charset="0"/>
                <a:ea typeface="Courier" charset="0"/>
                <a:cs typeface="Courier" charset="0"/>
              </a:rPr>
              <a:t>) </a:t>
            </a:r>
            <a:r>
              <a:rPr lang="en-US" altLang="zh-CN" sz="1500" b="0" dirty="0">
                <a:solidFill>
                  <a:schemeClr val="tx1">
                    <a:lumMod val="95000"/>
                    <a:lumOff val="5000"/>
                  </a:schemeClr>
                </a:solidFill>
                <a:latin typeface="Arial" panose="020B0604020202020204" pitchFamily="34" charset="0"/>
                <a:cs typeface="Arial" panose="020B0604020202020204" pitchFamily="34" charset="0"/>
              </a:rPr>
              <a:t>method.</a:t>
            </a:r>
          </a:p>
          <a:p>
            <a:pPr marL="174625" indent="-174625">
              <a:buClrTx/>
              <a:buFont typeface="Wingdings" panose="05000000000000000000" pitchFamily="2" charset="2"/>
              <a:buChar char="§"/>
            </a:pPr>
            <a:r>
              <a:rPr lang="en-US" altLang="zh-CN" sz="1500" dirty="0">
                <a:solidFill>
                  <a:schemeClr val="tx1">
                    <a:lumMod val="95000"/>
                    <a:lumOff val="5000"/>
                  </a:schemeClr>
                </a:solidFill>
                <a:latin typeface="Arial" panose="020B0604020202020204" pitchFamily="34" charset="0"/>
                <a:cs typeface="Arial" panose="020B0604020202020204" pitchFamily="34" charset="0"/>
              </a:rPr>
              <a:t>Avoid using deprecated methods or sensor types</a:t>
            </a:r>
          </a:p>
          <a:p>
            <a:pPr marL="0" indent="0">
              <a:buClrTx/>
              <a:buNone/>
            </a:pPr>
            <a:r>
              <a:rPr lang="en-US" altLang="zh-CN" sz="1500" b="0" dirty="0">
                <a:solidFill>
                  <a:schemeClr val="tx1">
                    <a:lumMod val="95000"/>
                    <a:lumOff val="5000"/>
                  </a:schemeClr>
                </a:solidFill>
                <a:latin typeface="Arial" panose="020B0604020202020204" pitchFamily="34" charset="0"/>
                <a:cs typeface="Arial" panose="020B0604020202020204" pitchFamily="34" charset="0"/>
              </a:rPr>
              <a:t>Several methods and constants have been deprecated. In particular, the </a:t>
            </a:r>
            <a:r>
              <a:rPr lang="en-US" altLang="zh-CN" sz="1500" b="0" i="1" dirty="0">
                <a:solidFill>
                  <a:schemeClr val="bg2">
                    <a:lumMod val="60000"/>
                    <a:lumOff val="40000"/>
                  </a:schemeClr>
                </a:solidFill>
                <a:latin typeface="Courier" charset="0"/>
                <a:ea typeface="Courier" charset="0"/>
                <a:cs typeface="Courier" charset="0"/>
              </a:rPr>
              <a:t>TYPE_ORIENTATION</a:t>
            </a:r>
            <a:r>
              <a:rPr lang="en-US" altLang="zh-CN" sz="1500" b="0" dirty="0">
                <a:solidFill>
                  <a:schemeClr val="tx1">
                    <a:lumMod val="95000"/>
                    <a:lumOff val="5000"/>
                  </a:schemeClr>
                </a:solidFill>
                <a:latin typeface="Arial" panose="020B0604020202020204" pitchFamily="34" charset="0"/>
                <a:cs typeface="Arial" panose="020B0604020202020204" pitchFamily="34" charset="0"/>
              </a:rPr>
              <a:t> sensor type has been deprecated. To get orientation data you should use the </a:t>
            </a:r>
            <a:r>
              <a:rPr lang="en-US" altLang="zh-CN" sz="1500" b="0" i="1" dirty="0" err="1">
                <a:solidFill>
                  <a:schemeClr val="bg2">
                    <a:lumMod val="60000"/>
                    <a:lumOff val="40000"/>
                  </a:schemeClr>
                </a:solidFill>
                <a:latin typeface="Courier" charset="0"/>
                <a:ea typeface="Courier" charset="0"/>
                <a:cs typeface="Courier" charset="0"/>
              </a:rPr>
              <a:t>getOrientation</a:t>
            </a:r>
            <a:r>
              <a:rPr lang="en-US" altLang="zh-CN" sz="1500" b="0" i="1" dirty="0">
                <a:solidFill>
                  <a:schemeClr val="bg2">
                    <a:lumMod val="60000"/>
                    <a:lumOff val="40000"/>
                  </a:schemeClr>
                </a:solidFill>
                <a:latin typeface="Arial" panose="020B0604020202020204" pitchFamily="34" charset="0"/>
                <a:cs typeface="Arial" panose="020B0604020202020204" pitchFamily="34" charset="0"/>
              </a:rPr>
              <a:t>() </a:t>
            </a:r>
            <a:r>
              <a:rPr lang="en-US" altLang="zh-CN" sz="1500" b="0" dirty="0">
                <a:solidFill>
                  <a:schemeClr val="tx1">
                    <a:lumMod val="95000"/>
                    <a:lumOff val="5000"/>
                  </a:schemeClr>
                </a:solidFill>
                <a:latin typeface="Arial" panose="020B0604020202020204" pitchFamily="34" charset="0"/>
                <a:cs typeface="Arial" panose="020B0604020202020204" pitchFamily="34" charset="0"/>
              </a:rPr>
              <a:t>method instead. Likewise, the </a:t>
            </a:r>
            <a:r>
              <a:rPr lang="en-US" altLang="zh-CN" sz="1500" b="0" i="1" dirty="0">
                <a:solidFill>
                  <a:schemeClr val="bg2">
                    <a:lumMod val="60000"/>
                    <a:lumOff val="40000"/>
                  </a:schemeClr>
                </a:solidFill>
                <a:latin typeface="Courier" charset="0"/>
                <a:ea typeface="Courier" charset="0"/>
                <a:cs typeface="Courier" charset="0"/>
              </a:rPr>
              <a:t>TYPE_TEMPERATURE</a:t>
            </a:r>
            <a:r>
              <a:rPr lang="en-US" altLang="zh-CN" sz="1500" b="0" dirty="0">
                <a:solidFill>
                  <a:schemeClr val="tx1">
                    <a:lumMod val="95000"/>
                    <a:lumOff val="5000"/>
                  </a:schemeClr>
                </a:solidFill>
                <a:latin typeface="Arial" panose="020B0604020202020204" pitchFamily="34" charset="0"/>
                <a:cs typeface="Arial" panose="020B0604020202020204" pitchFamily="34" charset="0"/>
              </a:rPr>
              <a:t> sensor type has been deprecated. You should use the </a:t>
            </a:r>
            <a:r>
              <a:rPr lang="en-US" altLang="zh-CN" sz="1500" b="0" i="1" dirty="0">
                <a:solidFill>
                  <a:schemeClr val="bg2">
                    <a:lumMod val="60000"/>
                    <a:lumOff val="40000"/>
                  </a:schemeClr>
                </a:solidFill>
                <a:latin typeface="Courier" charset="0"/>
                <a:ea typeface="Courier" charset="0"/>
                <a:cs typeface="Courier" charset="0"/>
              </a:rPr>
              <a:t>TYPE_AMBIENT_TEMPERATURE</a:t>
            </a:r>
            <a:r>
              <a:rPr lang="en-US" altLang="zh-CN" sz="1500" b="0" dirty="0">
                <a:solidFill>
                  <a:schemeClr val="tx1">
                    <a:lumMod val="95000"/>
                    <a:lumOff val="5000"/>
                  </a:schemeClr>
                </a:solidFill>
                <a:latin typeface="Arial" panose="020B0604020202020204" pitchFamily="34" charset="0"/>
                <a:cs typeface="Arial" panose="020B0604020202020204" pitchFamily="34" charset="0"/>
              </a:rPr>
              <a:t> sensor type instead on devices that are running Android 4.0.</a:t>
            </a:r>
          </a:p>
          <a:p>
            <a:pPr marL="174625" indent="-174625">
              <a:buClrTx/>
              <a:buFont typeface="Wingdings" panose="05000000000000000000" pitchFamily="2" charset="2"/>
              <a:buChar char="§"/>
            </a:pPr>
            <a:r>
              <a:rPr lang="en-US" altLang="zh-CN" sz="1500" dirty="0">
                <a:solidFill>
                  <a:schemeClr val="tx1">
                    <a:lumMod val="95000"/>
                    <a:lumOff val="5000"/>
                  </a:schemeClr>
                </a:solidFill>
                <a:latin typeface="Arial" panose="020B0604020202020204" pitchFamily="34" charset="0"/>
                <a:cs typeface="Arial" panose="020B0604020202020204" pitchFamily="34" charset="0"/>
              </a:rPr>
              <a:t>Verify sensors before you use them</a:t>
            </a:r>
          </a:p>
          <a:p>
            <a:pPr marL="0" indent="0">
              <a:buClrTx/>
              <a:buNone/>
            </a:pPr>
            <a:r>
              <a:rPr lang="en-US" altLang="zh-CN" sz="1500" b="0" dirty="0">
                <a:solidFill>
                  <a:schemeClr val="tx1">
                    <a:lumMod val="95000"/>
                    <a:lumOff val="5000"/>
                  </a:schemeClr>
                </a:solidFill>
                <a:latin typeface="Arial" panose="020B0604020202020204" pitchFamily="34" charset="0"/>
                <a:cs typeface="Arial" panose="020B0604020202020204" pitchFamily="34" charset="0"/>
              </a:rPr>
              <a:t>Always verify that a sensor exists on a device before you attempt to acquire data from it. Don't assume that a sensor exists simply because it's a frequently-used sensor. Device manufacturers are not required to provide any particular sensors in their devices.</a:t>
            </a:r>
          </a:p>
          <a:p>
            <a:pPr marL="174625" indent="-174625">
              <a:buClrTx/>
              <a:buFont typeface="Wingdings" panose="05000000000000000000" pitchFamily="2" charset="2"/>
              <a:buChar char="§"/>
            </a:pPr>
            <a:r>
              <a:rPr lang="en-US" altLang="zh-CN" sz="1500" dirty="0">
                <a:solidFill>
                  <a:schemeClr val="tx1">
                    <a:lumMod val="95000"/>
                    <a:lumOff val="5000"/>
                  </a:schemeClr>
                </a:solidFill>
                <a:latin typeface="Arial" panose="020B0604020202020204" pitchFamily="34" charset="0"/>
                <a:cs typeface="Arial" panose="020B0604020202020204" pitchFamily="34" charset="0"/>
              </a:rPr>
              <a:t>Choose sensor delays carefully</a:t>
            </a:r>
          </a:p>
          <a:p>
            <a:pPr marL="0" indent="0">
              <a:buClrTx/>
              <a:buNone/>
            </a:pPr>
            <a:r>
              <a:rPr lang="en-US" altLang="zh-CN" sz="1500" b="0" dirty="0">
                <a:solidFill>
                  <a:schemeClr val="tx1">
                    <a:lumMod val="95000"/>
                    <a:lumOff val="5000"/>
                  </a:schemeClr>
                </a:solidFill>
                <a:latin typeface="Arial" panose="020B0604020202020204" pitchFamily="34" charset="0"/>
                <a:cs typeface="Arial" panose="020B0604020202020204" pitchFamily="34" charset="0"/>
              </a:rPr>
              <a:t>When you register a sensor with the </a:t>
            </a:r>
            <a:r>
              <a:rPr lang="en-US" altLang="zh-CN" sz="1500" b="0" i="1" dirty="0" err="1">
                <a:solidFill>
                  <a:schemeClr val="bg2">
                    <a:lumMod val="60000"/>
                    <a:lumOff val="40000"/>
                  </a:schemeClr>
                </a:solidFill>
                <a:latin typeface="Courier" charset="0"/>
                <a:ea typeface="Courier" charset="0"/>
                <a:cs typeface="Courier" charset="0"/>
              </a:rPr>
              <a:t>registerListener</a:t>
            </a:r>
            <a:r>
              <a:rPr lang="en-US" altLang="zh-CN" sz="1500" b="0" i="1" dirty="0">
                <a:solidFill>
                  <a:schemeClr val="bg2">
                    <a:lumMod val="60000"/>
                    <a:lumOff val="40000"/>
                  </a:schemeClr>
                </a:solidFill>
                <a:latin typeface="Arial" panose="020B0604020202020204" pitchFamily="34" charset="0"/>
                <a:cs typeface="Arial" panose="020B0604020202020204" pitchFamily="34" charset="0"/>
              </a:rPr>
              <a:t>() </a:t>
            </a:r>
            <a:r>
              <a:rPr lang="en-US" altLang="zh-CN" sz="1500" b="0" dirty="0">
                <a:solidFill>
                  <a:schemeClr val="tx1">
                    <a:lumMod val="95000"/>
                    <a:lumOff val="5000"/>
                  </a:schemeClr>
                </a:solidFill>
                <a:latin typeface="Arial" panose="020B0604020202020204" pitchFamily="34" charset="0"/>
                <a:cs typeface="Arial" panose="020B0604020202020204" pitchFamily="34" charset="0"/>
              </a:rPr>
              <a:t>method, be sure you choose a delivery rate that is suitable for your application or use-case. Sensors can provide data at very high rates. Allowing the system to send extra data that you don't need</a:t>
            </a:r>
            <a:r>
              <a:rPr lang="en-US" altLang="zh-CN" sz="1500" b="0" dirty="0">
                <a:solidFill>
                  <a:srgbClr val="FF0000"/>
                </a:solidFill>
                <a:latin typeface="Arial" panose="020B0604020202020204" pitchFamily="34" charset="0"/>
                <a:cs typeface="Arial" panose="020B0604020202020204" pitchFamily="34" charset="0"/>
              </a:rPr>
              <a:t> wastes system resources</a:t>
            </a:r>
            <a:r>
              <a:rPr lang="en-US" altLang="zh-CN" sz="1500" b="0" dirty="0">
                <a:solidFill>
                  <a:schemeClr val="tx1">
                    <a:lumMod val="95000"/>
                    <a:lumOff val="5000"/>
                  </a:schemeClr>
                </a:solidFill>
                <a:latin typeface="Arial" panose="020B0604020202020204" pitchFamily="34" charset="0"/>
                <a:cs typeface="Arial" panose="020B0604020202020204" pitchFamily="34" charset="0"/>
              </a:rPr>
              <a:t> and uses battery power.</a:t>
            </a:r>
          </a:p>
          <a:p>
            <a:pPr marL="0" indent="0" algn="just">
              <a:buClrTx/>
              <a:buNone/>
            </a:pPr>
            <a:endParaRPr lang="en-US" altLang="zh-CN" sz="1500" b="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7355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512" y="49188"/>
            <a:ext cx="9144000" cy="576064"/>
          </a:xfrm>
        </p:spPr>
        <p:txBody>
          <a:bodyPr/>
          <a:lstStyle/>
          <a:p>
            <a:r>
              <a:rPr lang="en-US" altLang="zh-CN" sz="3600" dirty="0">
                <a:latin typeface="Arial" panose="020B0604020202020204" pitchFamily="34" charset="0"/>
              </a:rPr>
              <a:t>Note</a:t>
            </a:r>
            <a:endParaRPr lang="en-US" sz="2000" dirty="0">
              <a:latin typeface="Arial" panose="020B0604020202020204" pitchFamily="34" charset="0"/>
            </a:endParaRPr>
          </a:p>
        </p:txBody>
      </p:sp>
      <p:sp>
        <p:nvSpPr>
          <p:cNvPr id="3" name="内容占位符 2"/>
          <p:cNvSpPr>
            <a:spLocks noGrp="1"/>
          </p:cNvSpPr>
          <p:nvPr>
            <p:ph idx="1"/>
          </p:nvPr>
        </p:nvSpPr>
        <p:spPr>
          <a:xfrm>
            <a:off x="179512" y="1777380"/>
            <a:ext cx="8856984" cy="2232248"/>
          </a:xfrm>
        </p:spPr>
        <p:txBody>
          <a:bodyPr/>
          <a:lstStyle/>
          <a:p>
            <a:pPr marL="0" indent="0" algn="just">
              <a:buClrTx/>
              <a:buNone/>
            </a:pPr>
            <a:endParaRPr lang="en-US" altLang="zh-CN" sz="1500" b="0" dirty="0">
              <a:solidFill>
                <a:schemeClr val="tx1">
                  <a:lumMod val="95000"/>
                  <a:lumOff val="5000"/>
                </a:schemeClr>
              </a:solidFill>
              <a:latin typeface="Arial" panose="020B0604020202020204" pitchFamily="34" charset="0"/>
              <a:cs typeface="Arial" panose="020B0604020202020204" pitchFamily="34" charset="0"/>
            </a:endParaRPr>
          </a:p>
          <a:p>
            <a:pPr marL="0" indent="0" algn="just">
              <a:buClrTx/>
              <a:buNone/>
            </a:pPr>
            <a:r>
              <a:rPr lang="en-US" altLang="zh-CN" sz="1800" b="0" dirty="0">
                <a:solidFill>
                  <a:schemeClr val="tx1">
                    <a:lumMod val="95000"/>
                    <a:lumOff val="5000"/>
                  </a:schemeClr>
                </a:solidFill>
                <a:latin typeface="Arial" panose="020B0604020202020204" pitchFamily="34" charset="0"/>
                <a:cs typeface="Arial" panose="020B0604020202020204" pitchFamily="34" charset="0"/>
              </a:rPr>
              <a:t>For more information about sensors, please refer to:</a:t>
            </a:r>
          </a:p>
          <a:p>
            <a:pPr marL="0" indent="0" algn="just">
              <a:buClrTx/>
              <a:buNone/>
            </a:pPr>
            <a:r>
              <a:rPr lang="en-US" altLang="zh-CN" sz="1800" b="0" dirty="0">
                <a:solidFill>
                  <a:schemeClr val="tx1">
                    <a:lumMod val="95000"/>
                    <a:lumOff val="5000"/>
                  </a:schemeClr>
                </a:solidFill>
                <a:latin typeface="Arial" panose="020B0604020202020204" pitchFamily="34" charset="0"/>
                <a:cs typeface="Arial" panose="020B0604020202020204" pitchFamily="34" charset="0"/>
                <a:hlinkClick r:id="rId2"/>
              </a:rPr>
              <a:t>https://developer.android.com/guide/topics/sensors/sensors_overview.html#sensors-intro</a:t>
            </a:r>
            <a:endParaRPr lang="en-US" altLang="zh-CN" sz="1800" b="0" dirty="0">
              <a:solidFill>
                <a:schemeClr val="tx1">
                  <a:lumMod val="95000"/>
                  <a:lumOff val="5000"/>
                </a:schemeClr>
              </a:solidFill>
              <a:latin typeface="Arial" panose="020B0604020202020204" pitchFamily="34" charset="0"/>
              <a:cs typeface="Arial" panose="020B0604020202020204" pitchFamily="34" charset="0"/>
            </a:endParaRPr>
          </a:p>
          <a:p>
            <a:pPr marL="0" indent="0">
              <a:buClrTx/>
              <a:buNone/>
            </a:pPr>
            <a:endParaRPr lang="en-US" altLang="zh-CN" sz="1500" b="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0651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Arial" panose="020B0604020202020204" pitchFamily="34" charset="0"/>
              </a:rPr>
              <a:t>Task 1</a:t>
            </a:r>
            <a:endParaRPr lang="en-US" sz="3600" dirty="0">
              <a:latin typeface="Arial" panose="020B0604020202020204" pitchFamily="34" charset="0"/>
            </a:endParaRPr>
          </a:p>
        </p:txBody>
      </p:sp>
      <p:sp>
        <p:nvSpPr>
          <p:cNvPr id="4" name="TextBox 3"/>
          <p:cNvSpPr txBox="1"/>
          <p:nvPr/>
        </p:nvSpPr>
        <p:spPr>
          <a:xfrm>
            <a:off x="755576" y="1993404"/>
            <a:ext cx="7560840" cy="1754326"/>
          </a:xfrm>
          <a:prstGeom prst="rect">
            <a:avLst/>
          </a:prstGeom>
          <a:noFill/>
        </p:spPr>
        <p:txBody>
          <a:bodyPr wrap="square" rtlCol="0">
            <a:spAutoFit/>
          </a:bodyPr>
          <a:lstStyle/>
          <a:p>
            <a:pPr algn="ctr">
              <a:spcAft>
                <a:spcPts val="1800"/>
              </a:spcAft>
            </a:pPr>
            <a:r>
              <a:rPr lang="en-US" altLang="zh-CN" sz="3600" dirty="0"/>
              <a:t>Display Azimuth (</a:t>
            </a:r>
            <a:r>
              <a:rPr lang="en-US" altLang="zh-CN" sz="3600" i="1" dirty="0"/>
              <a:t>X</a:t>
            </a:r>
            <a:r>
              <a:rPr lang="en-US" altLang="zh-CN" sz="3600" dirty="0"/>
              <a:t>), Pitch (</a:t>
            </a:r>
            <a:r>
              <a:rPr lang="en-US" altLang="zh-CN" sz="3600" i="1" dirty="0"/>
              <a:t>Y</a:t>
            </a:r>
            <a:r>
              <a:rPr lang="en-US" altLang="zh-CN" sz="3600" dirty="0"/>
              <a:t>) and Roll (</a:t>
            </a:r>
            <a:r>
              <a:rPr lang="en-US" altLang="zh-CN" sz="3600" i="1" dirty="0"/>
              <a:t>Z</a:t>
            </a:r>
            <a:r>
              <a:rPr lang="en-US" altLang="zh-CN" sz="3600" dirty="0"/>
              <a:t>) Fetched from Orientation Sensor</a:t>
            </a:r>
          </a:p>
        </p:txBody>
      </p:sp>
    </p:spTree>
    <p:extLst>
      <p:ext uri="{BB962C8B-B14F-4D97-AF65-F5344CB8AC3E}">
        <p14:creationId xmlns:p14="http://schemas.microsoft.com/office/powerpoint/2010/main" val="757579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9776"/>
            <a:ext cx="9144000" cy="571500"/>
          </a:xfrm>
        </p:spPr>
        <p:txBody>
          <a:bodyPr/>
          <a:lstStyle/>
          <a:p>
            <a:r>
              <a:rPr lang="en-US" sz="3600" dirty="0">
                <a:latin typeface="Arial" panose="020B0604020202020204" pitchFamily="34" charset="0"/>
              </a:rPr>
              <a:t>Note</a:t>
            </a:r>
          </a:p>
        </p:txBody>
      </p:sp>
      <p:grpSp>
        <p:nvGrpSpPr>
          <p:cNvPr id="10" name="组合 9"/>
          <p:cNvGrpSpPr/>
          <p:nvPr/>
        </p:nvGrpSpPr>
        <p:grpSpPr>
          <a:xfrm>
            <a:off x="683568" y="985292"/>
            <a:ext cx="5832648" cy="787648"/>
            <a:chOff x="683568" y="985292"/>
            <a:chExt cx="5832648" cy="787648"/>
          </a:xfrm>
        </p:grpSpPr>
        <p:grpSp>
          <p:nvGrpSpPr>
            <p:cNvPr id="7" name="组合 6"/>
            <p:cNvGrpSpPr/>
            <p:nvPr/>
          </p:nvGrpSpPr>
          <p:grpSpPr>
            <a:xfrm>
              <a:off x="827584" y="1057300"/>
              <a:ext cx="5512774" cy="643632"/>
              <a:chOff x="806245" y="1057300"/>
              <a:chExt cx="5512774" cy="643632"/>
            </a:xfrm>
          </p:grpSpPr>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245" y="1057300"/>
                <a:ext cx="2628900" cy="18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219" y="1345332"/>
                <a:ext cx="5511800" cy="35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矩形 7"/>
            <p:cNvSpPr/>
            <p:nvPr/>
          </p:nvSpPr>
          <p:spPr bwMode="auto">
            <a:xfrm>
              <a:off x="683568" y="985292"/>
              <a:ext cx="5832648" cy="787648"/>
            </a:xfrm>
            <a:prstGeom prst="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grpSp>
        <p:nvGrpSpPr>
          <p:cNvPr id="9" name="组合 8"/>
          <p:cNvGrpSpPr/>
          <p:nvPr/>
        </p:nvGrpSpPr>
        <p:grpSpPr>
          <a:xfrm>
            <a:off x="686448" y="2015319"/>
            <a:ext cx="7440434" cy="3322706"/>
            <a:chOff x="686448" y="2015319"/>
            <a:chExt cx="7440434" cy="3322706"/>
          </a:xfrm>
        </p:grpSpPr>
        <p:grpSp>
          <p:nvGrpSpPr>
            <p:cNvPr id="6" name="组合 5"/>
            <p:cNvGrpSpPr/>
            <p:nvPr/>
          </p:nvGrpSpPr>
          <p:grpSpPr>
            <a:xfrm>
              <a:off x="764537" y="2065412"/>
              <a:ext cx="7362345" cy="3205956"/>
              <a:chOff x="764537" y="2065412"/>
              <a:chExt cx="7362345" cy="3205956"/>
            </a:xfrm>
          </p:grpSpPr>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280" y="2065412"/>
                <a:ext cx="45593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493" y="2725875"/>
                <a:ext cx="5969000" cy="35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537" y="3217540"/>
                <a:ext cx="7277100" cy="106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682" y="4369668"/>
                <a:ext cx="73152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9268" y="2529264"/>
                <a:ext cx="4603750" cy="20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8" name="矩形 17"/>
            <p:cNvSpPr/>
            <p:nvPr/>
          </p:nvSpPr>
          <p:spPr bwMode="auto">
            <a:xfrm>
              <a:off x="686448" y="2015319"/>
              <a:ext cx="7440434" cy="3322706"/>
            </a:xfrm>
            <a:prstGeom prst="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sp>
        <p:nvSpPr>
          <p:cNvPr id="11" name="TextBox 10"/>
          <p:cNvSpPr txBox="1"/>
          <p:nvPr/>
        </p:nvSpPr>
        <p:spPr>
          <a:xfrm>
            <a:off x="6764493" y="1092400"/>
            <a:ext cx="1944216" cy="461665"/>
          </a:xfrm>
          <a:prstGeom prst="rect">
            <a:avLst/>
          </a:prstGeom>
          <a:noFill/>
        </p:spPr>
        <p:txBody>
          <a:bodyPr wrap="square" rtlCol="0">
            <a:spAutoFit/>
          </a:bodyPr>
          <a:lstStyle/>
          <a:p>
            <a:r>
              <a:rPr lang="en-US" sz="2400" b="1" dirty="0">
                <a:solidFill>
                  <a:srgbClr val="FF0000"/>
                </a:solidFill>
              </a:rPr>
              <a:t>Deprecated</a:t>
            </a:r>
          </a:p>
        </p:txBody>
      </p:sp>
      <p:sp>
        <p:nvSpPr>
          <p:cNvPr id="13" name="矩形 12"/>
          <p:cNvSpPr/>
          <p:nvPr/>
        </p:nvSpPr>
        <p:spPr bwMode="auto">
          <a:xfrm>
            <a:off x="764537" y="2065412"/>
            <a:ext cx="4598043" cy="342900"/>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4" name="矩形 23"/>
          <p:cNvSpPr/>
          <p:nvPr/>
        </p:nvSpPr>
        <p:spPr bwMode="auto">
          <a:xfrm>
            <a:off x="764537" y="2537160"/>
            <a:ext cx="5999955" cy="552265"/>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2" name="下箭头 11"/>
          <p:cNvSpPr/>
          <p:nvPr/>
        </p:nvSpPr>
        <p:spPr bwMode="auto">
          <a:xfrm>
            <a:off x="5508104" y="1849388"/>
            <a:ext cx="432048" cy="749672"/>
          </a:xfrm>
          <a:prstGeom prst="downArrow">
            <a:avLst/>
          </a:prstGeom>
          <a:solidFill>
            <a:schemeClr val="accent1"/>
          </a:solid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5" name="矩形 24"/>
          <p:cNvSpPr/>
          <p:nvPr/>
        </p:nvSpPr>
        <p:spPr bwMode="auto">
          <a:xfrm>
            <a:off x="755576" y="3241339"/>
            <a:ext cx="7286061" cy="1036651"/>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6" name="矩形 25"/>
          <p:cNvSpPr/>
          <p:nvPr/>
        </p:nvSpPr>
        <p:spPr bwMode="auto">
          <a:xfrm>
            <a:off x="755576" y="4369668"/>
            <a:ext cx="7286061" cy="901700"/>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096582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5212"/>
            <a:ext cx="9144000" cy="571500"/>
          </a:xfrm>
        </p:spPr>
        <p:txBody>
          <a:bodyPr/>
          <a:lstStyle/>
          <a:p>
            <a:r>
              <a:rPr lang="en-US" altLang="zh-CN" sz="3600" dirty="0">
                <a:latin typeface="Arial" panose="020B0604020202020204" pitchFamily="34" charset="0"/>
              </a:rPr>
              <a:t>Note</a:t>
            </a:r>
            <a:endParaRPr lang="en-US" sz="3600" dirty="0">
              <a:latin typeface="Arial" panose="020B0604020202020204" pitchFamily="34" charset="0"/>
            </a:endParaRPr>
          </a:p>
        </p:txBody>
      </p:sp>
      <p:sp>
        <p:nvSpPr>
          <p:cNvPr id="3" name="内容占位符 2"/>
          <p:cNvSpPr>
            <a:spLocks noGrp="1"/>
          </p:cNvSpPr>
          <p:nvPr>
            <p:ph idx="1"/>
          </p:nvPr>
        </p:nvSpPr>
        <p:spPr>
          <a:xfrm>
            <a:off x="143508" y="3505572"/>
            <a:ext cx="8856984" cy="1368152"/>
          </a:xfrm>
        </p:spPr>
        <p:txBody>
          <a:bodyPr/>
          <a:lstStyle/>
          <a:p>
            <a:pPr marL="0" indent="0">
              <a:buClrTx/>
              <a:buNone/>
            </a:pPr>
            <a:r>
              <a:rPr lang="en-US" altLang="zh-CN" sz="1600" b="0" i="1" dirty="0">
                <a:solidFill>
                  <a:schemeClr val="tx1">
                    <a:lumMod val="95000"/>
                    <a:lumOff val="5000"/>
                  </a:schemeClr>
                </a:solidFill>
                <a:latin typeface="Arial" panose="020B0604020202020204" pitchFamily="34" charset="0"/>
                <a:cs typeface="Arial" panose="020B0604020202020204" pitchFamily="34" charset="0"/>
              </a:rPr>
              <a:t>For more information, please refer to: </a:t>
            </a:r>
          </a:p>
          <a:p>
            <a:pPr marL="0" indent="0">
              <a:buClrTx/>
              <a:buNone/>
            </a:pPr>
            <a:r>
              <a:rPr lang="en-US" altLang="zh-CN" sz="1600" b="0" i="1" dirty="0">
                <a:solidFill>
                  <a:schemeClr val="tx1">
                    <a:lumMod val="95000"/>
                    <a:lumOff val="5000"/>
                  </a:schemeClr>
                </a:solidFill>
                <a:latin typeface="Arial" panose="020B0604020202020204" pitchFamily="34" charset="0"/>
                <a:cs typeface="Arial" panose="020B0604020202020204" pitchFamily="34" charset="0"/>
                <a:hlinkClick r:id="rId2"/>
              </a:rPr>
              <a:t>https://developer.android.com/reference/android/hardware/SensorManager.html#getOrientation(float[], float[])</a:t>
            </a:r>
            <a:endParaRPr lang="en-US" altLang="zh-CN" sz="1600" b="0" i="1" dirty="0">
              <a:solidFill>
                <a:schemeClr val="tx1">
                  <a:lumMod val="95000"/>
                  <a:lumOff val="5000"/>
                </a:schemeClr>
              </a:solidFill>
              <a:latin typeface="Arial" panose="020B0604020202020204" pitchFamily="34" charset="0"/>
              <a:cs typeface="Arial" panose="020B0604020202020204" pitchFamily="34" charset="0"/>
            </a:endParaRPr>
          </a:p>
          <a:p>
            <a:pPr marL="0" indent="0">
              <a:buClrTx/>
              <a:buNone/>
            </a:pPr>
            <a:endParaRPr lang="en-US" sz="1600" b="0" i="1" dirty="0">
              <a:solidFill>
                <a:schemeClr val="tx1">
                  <a:lumMod val="95000"/>
                  <a:lumOff val="5000"/>
                </a:schemeClr>
              </a:solidFill>
              <a:latin typeface="Arial" panose="020B0604020202020204" pitchFamily="34" charset="0"/>
              <a:cs typeface="Arial" panose="020B0604020202020204" pitchFamily="34" charset="0"/>
            </a:endParaRPr>
          </a:p>
          <a:p>
            <a:pPr marL="0" indent="0">
              <a:buClrTx/>
              <a:buNone/>
            </a:pPr>
            <a:endParaRPr lang="en-US" sz="1600" b="0" i="1" dirty="0">
              <a:solidFill>
                <a:schemeClr val="tx1">
                  <a:lumMod val="95000"/>
                  <a:lumOff val="5000"/>
                </a:schemeClr>
              </a:solidFill>
              <a:latin typeface="Arial" panose="020B0604020202020204" pitchFamily="34" charset="0"/>
              <a:cs typeface="Arial" panose="020B0604020202020204" pitchFamily="34" charset="0"/>
            </a:endParaRPr>
          </a:p>
        </p:txBody>
      </p:sp>
      <p:grpSp>
        <p:nvGrpSpPr>
          <p:cNvPr id="4" name="组合 3"/>
          <p:cNvGrpSpPr/>
          <p:nvPr/>
        </p:nvGrpSpPr>
        <p:grpSpPr>
          <a:xfrm>
            <a:off x="58099" y="985292"/>
            <a:ext cx="9016051" cy="2222500"/>
            <a:chOff x="58099" y="1219200"/>
            <a:chExt cx="9016051" cy="222250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1219200"/>
              <a:ext cx="900430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99" y="2857500"/>
              <a:ext cx="901065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9464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Arial" panose="020B0604020202020204" pitchFamily="34" charset="0"/>
              </a:rPr>
              <a:t>Outlines</a:t>
            </a:r>
            <a:endParaRPr lang="en-US" sz="3600" dirty="0">
              <a:latin typeface="Arial" panose="020B0604020202020204" pitchFamily="34" charset="0"/>
            </a:endParaRPr>
          </a:p>
        </p:txBody>
      </p:sp>
      <p:sp>
        <p:nvSpPr>
          <p:cNvPr id="5" name="TextBox 4"/>
          <p:cNvSpPr txBox="1"/>
          <p:nvPr/>
        </p:nvSpPr>
        <p:spPr>
          <a:xfrm>
            <a:off x="395536" y="1489347"/>
            <a:ext cx="8352928" cy="3016210"/>
          </a:xfrm>
          <a:prstGeom prst="rect">
            <a:avLst/>
          </a:prstGeom>
          <a:noFill/>
        </p:spPr>
        <p:txBody>
          <a:bodyPr wrap="square" rtlCol="0">
            <a:spAutoFit/>
          </a:bodyPr>
          <a:lstStyle/>
          <a:p>
            <a:pPr>
              <a:spcBef>
                <a:spcPts val="600"/>
              </a:spcBef>
              <a:spcAft>
                <a:spcPts val="300"/>
              </a:spcAft>
              <a:buFont typeface="Wingdings" panose="05000000000000000000" pitchFamily="2" charset="2"/>
              <a:buChar char="Ø"/>
            </a:pPr>
            <a:r>
              <a:rPr lang="en-US" sz="2400" dirty="0">
                <a:cs typeface="Arial" panose="020B0604020202020204" pitchFamily="34" charset="0"/>
              </a:rPr>
              <a:t> Sensors </a:t>
            </a:r>
            <a:r>
              <a:rPr lang="en-US" altLang="zh-CN" sz="2400" dirty="0">
                <a:cs typeface="Arial" panose="020B0604020202020204" pitchFamily="34" charset="0"/>
              </a:rPr>
              <a:t>overview</a:t>
            </a:r>
            <a:endParaRPr lang="en-US" sz="2400" dirty="0">
              <a:cs typeface="Arial" panose="020B0604020202020204" pitchFamily="34" charset="0"/>
            </a:endParaRPr>
          </a:p>
          <a:p>
            <a:pPr marL="0" lvl="1">
              <a:spcBef>
                <a:spcPts val="300"/>
              </a:spcBef>
              <a:spcAft>
                <a:spcPts val="300"/>
              </a:spcAft>
              <a:buFont typeface="Wingdings" panose="05000000000000000000" pitchFamily="2" charset="2"/>
              <a:buChar char="Ø"/>
            </a:pPr>
            <a:r>
              <a:rPr lang="en-US" sz="2400" dirty="0">
                <a:cs typeface="Arial" panose="020B0604020202020204" pitchFamily="34" charset="0"/>
              </a:rPr>
              <a:t> </a:t>
            </a:r>
            <a:r>
              <a:rPr lang="en-US" altLang="zh-CN" sz="2400" dirty="0">
                <a:cs typeface="Arial" panose="020B0604020202020204" pitchFamily="34" charset="0"/>
              </a:rPr>
              <a:t>Introduction to sensors</a:t>
            </a:r>
          </a:p>
          <a:p>
            <a:pPr marL="0" lvl="1">
              <a:spcBef>
                <a:spcPts val="300"/>
              </a:spcBef>
              <a:spcAft>
                <a:spcPts val="300"/>
              </a:spcAft>
              <a:buFont typeface="Wingdings" panose="05000000000000000000" pitchFamily="2" charset="2"/>
              <a:buChar char="Ø"/>
            </a:pPr>
            <a:r>
              <a:rPr lang="en-US" altLang="zh-CN" sz="2400" dirty="0">
                <a:cs typeface="Arial" panose="020B0604020202020204" pitchFamily="34" charset="0"/>
              </a:rPr>
              <a:t> Sensor framework</a:t>
            </a:r>
          </a:p>
          <a:p>
            <a:pPr marL="0" lvl="1">
              <a:spcBef>
                <a:spcPts val="300"/>
              </a:spcBef>
              <a:spcAft>
                <a:spcPts val="300"/>
              </a:spcAft>
              <a:buFont typeface="Wingdings" panose="05000000000000000000" pitchFamily="2" charset="2"/>
              <a:buChar char="Ø"/>
            </a:pPr>
            <a:r>
              <a:rPr lang="en-US" altLang="zh-CN" sz="2400" dirty="0">
                <a:cs typeface="Arial" panose="020B0604020202020204" pitchFamily="34" charset="0"/>
              </a:rPr>
              <a:t> How to use sensors</a:t>
            </a:r>
          </a:p>
          <a:p>
            <a:pPr marL="800100" lvl="2" indent="-342900">
              <a:spcBef>
                <a:spcPts val="300"/>
              </a:spcBef>
              <a:spcAft>
                <a:spcPts val="0"/>
              </a:spcAft>
              <a:buFont typeface="Arial" panose="020B0604020202020204" pitchFamily="34" charset="0"/>
              <a:buChar char="•"/>
            </a:pPr>
            <a:r>
              <a:rPr lang="en-US" altLang="zh-CN" sz="2000" dirty="0">
                <a:cs typeface="Arial" panose="020B0604020202020204" pitchFamily="34" charset="0"/>
              </a:rPr>
              <a:t>Identifying sensors and its capabilities</a:t>
            </a:r>
          </a:p>
          <a:p>
            <a:pPr marL="800100" lvl="2" indent="-342900">
              <a:spcBef>
                <a:spcPts val="300"/>
              </a:spcBef>
              <a:spcAft>
                <a:spcPts val="0"/>
              </a:spcAft>
              <a:buFont typeface="Arial" panose="020B0604020202020204" pitchFamily="34" charset="0"/>
              <a:buChar char="•"/>
            </a:pPr>
            <a:r>
              <a:rPr lang="en-US" altLang="zh-CN" sz="2000" dirty="0">
                <a:cs typeface="Arial" panose="020B0604020202020204" pitchFamily="34" charset="0"/>
              </a:rPr>
              <a:t>Monitoring sensor events</a:t>
            </a:r>
          </a:p>
          <a:p>
            <a:pPr marL="0" lvl="1">
              <a:spcBef>
                <a:spcPts val="300"/>
              </a:spcBef>
              <a:spcAft>
                <a:spcPts val="300"/>
              </a:spcAft>
              <a:buFont typeface="Wingdings" panose="05000000000000000000" pitchFamily="2" charset="2"/>
              <a:buChar char="Ø"/>
            </a:pPr>
            <a:r>
              <a:rPr lang="en-US" sz="2400" dirty="0">
                <a:cs typeface="Arial" panose="020B0604020202020204" pitchFamily="34" charset="0"/>
              </a:rPr>
              <a:t> Lab task specifications</a:t>
            </a:r>
          </a:p>
        </p:txBody>
      </p:sp>
    </p:spTree>
    <p:extLst>
      <p:ext uri="{BB962C8B-B14F-4D97-AF65-F5344CB8AC3E}">
        <p14:creationId xmlns:p14="http://schemas.microsoft.com/office/powerpoint/2010/main" val="3715351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0115" y="481236"/>
            <a:ext cx="4356220" cy="571500"/>
          </a:xfrm>
        </p:spPr>
        <p:txBody>
          <a:bodyPr/>
          <a:lstStyle/>
          <a:p>
            <a:r>
              <a:rPr lang="en-US" altLang="zh-CN" sz="3600" dirty="0">
                <a:latin typeface="Arial" panose="020B0604020202020204" pitchFamily="34" charset="0"/>
              </a:rPr>
              <a:t>Run the App</a:t>
            </a:r>
            <a:endParaRPr lang="en-US" sz="3600" dirty="0">
              <a:latin typeface="Arial" panose="020B0604020202020204" pitchFamily="34" charset="0"/>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8985" y="49188"/>
            <a:ext cx="3065503" cy="5758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168" y="1135455"/>
            <a:ext cx="5519960" cy="4240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640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Activity_main.xml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6268" y="1143000"/>
            <a:ext cx="5891463" cy="4127500"/>
          </a:xfrm>
        </p:spPr>
      </p:pic>
    </p:spTree>
    <p:extLst>
      <p:ext uri="{BB962C8B-B14F-4D97-AF65-F5344CB8AC3E}">
        <p14:creationId xmlns:p14="http://schemas.microsoft.com/office/powerpoint/2010/main" val="1262287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MainActivity</a:t>
            </a:r>
            <a:endParaRPr lang="en-US" dirty="0"/>
          </a:p>
        </p:txBody>
      </p:sp>
      <p:pic>
        <p:nvPicPr>
          <p:cNvPr id="7" name="Content Placeholder 6"/>
          <p:cNvPicPr>
            <a:picLocks noGrp="1" noChangeAspect="1"/>
          </p:cNvPicPr>
          <p:nvPr>
            <p:ph idx="1"/>
          </p:nvPr>
        </p:nvPicPr>
        <p:blipFill>
          <a:blip r:embed="rId2"/>
          <a:stretch>
            <a:fillRect/>
          </a:stretch>
        </p:blipFill>
        <p:spPr>
          <a:xfrm>
            <a:off x="2699792" y="1079500"/>
            <a:ext cx="3538095" cy="4201488"/>
          </a:xfrm>
          <a:prstGeom prst="rect">
            <a:avLst/>
          </a:prstGeom>
        </p:spPr>
      </p:pic>
    </p:spTree>
    <p:extLst>
      <p:ext uri="{BB962C8B-B14F-4D97-AF65-F5344CB8AC3E}">
        <p14:creationId xmlns:p14="http://schemas.microsoft.com/office/powerpoint/2010/main" val="1333784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Arial" panose="020B0604020202020204" pitchFamily="34" charset="0"/>
              </a:rPr>
              <a:t>Task 2 (Bonus)</a:t>
            </a:r>
            <a:endParaRPr lang="en-US" sz="3600" dirty="0">
              <a:latin typeface="Arial" panose="020B0604020202020204" pitchFamily="34" charset="0"/>
            </a:endParaRPr>
          </a:p>
        </p:txBody>
      </p:sp>
      <p:sp>
        <p:nvSpPr>
          <p:cNvPr id="4" name="TextBox 3"/>
          <p:cNvSpPr txBox="1"/>
          <p:nvPr/>
        </p:nvSpPr>
        <p:spPr>
          <a:xfrm>
            <a:off x="909977" y="1663323"/>
            <a:ext cx="7488832" cy="1569660"/>
          </a:xfrm>
          <a:prstGeom prst="rect">
            <a:avLst/>
          </a:prstGeom>
          <a:noFill/>
        </p:spPr>
        <p:txBody>
          <a:bodyPr wrap="square" rtlCol="0">
            <a:spAutoFit/>
          </a:bodyPr>
          <a:lstStyle/>
          <a:p>
            <a:pPr algn="ctr"/>
            <a:r>
              <a:rPr lang="en-US" altLang="zh-CN" sz="4800" dirty="0"/>
              <a:t>Display the Orientation in Degree</a:t>
            </a:r>
          </a:p>
        </p:txBody>
      </p:sp>
    </p:spTree>
    <p:extLst>
      <p:ext uri="{BB962C8B-B14F-4D97-AF65-F5344CB8AC3E}">
        <p14:creationId xmlns:p14="http://schemas.microsoft.com/office/powerpoint/2010/main" val="2574234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8032" y="1074866"/>
            <a:ext cx="4716016" cy="1147564"/>
          </a:xfrm>
        </p:spPr>
        <p:txBody>
          <a:bodyPr/>
          <a:lstStyle/>
          <a:p>
            <a:r>
              <a:rPr lang="en-US" sz="3600" dirty="0">
                <a:latin typeface="Arial" panose="020B0604020202020204" pitchFamily="34" charset="0"/>
              </a:rPr>
              <a:t>Conversion from Rad to Degree</a:t>
            </a:r>
          </a:p>
        </p:txBody>
      </p:sp>
      <p:sp>
        <p:nvSpPr>
          <p:cNvPr id="4" name="TextBox 3"/>
          <p:cNvSpPr txBox="1"/>
          <p:nvPr/>
        </p:nvSpPr>
        <p:spPr>
          <a:xfrm>
            <a:off x="534197" y="2929508"/>
            <a:ext cx="4325835" cy="461665"/>
          </a:xfrm>
          <a:prstGeom prst="rect">
            <a:avLst/>
          </a:prstGeom>
          <a:noFill/>
        </p:spPr>
        <p:txBody>
          <a:bodyPr wrap="square" rtlCol="0">
            <a:spAutoFit/>
          </a:bodyPr>
          <a:lstStyle/>
          <a:p>
            <a:pPr algn="ctr"/>
            <a:r>
              <a:rPr lang="en-US" sz="2400" dirty="0"/>
              <a:t>Degree = (Rad * 180) / PI</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660" y="49188"/>
            <a:ext cx="2977764" cy="5593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753B6271-27ED-4A1D-B6D7-4807763A16A5}"/>
              </a:ext>
            </a:extLst>
          </p:cNvPr>
          <p:cNvSpPr/>
          <p:nvPr/>
        </p:nvSpPr>
        <p:spPr>
          <a:xfrm>
            <a:off x="827584" y="3653794"/>
            <a:ext cx="2581156" cy="461665"/>
          </a:xfrm>
          <a:prstGeom prst="rect">
            <a:avLst/>
          </a:prstGeom>
        </p:spPr>
        <p:txBody>
          <a:bodyPr wrap="none">
            <a:spAutoFit/>
          </a:bodyPr>
          <a:lstStyle/>
          <a:p>
            <a:r>
              <a:rPr lang="en-US" altLang="zh-CN" sz="2400" dirty="0" err="1"/>
              <a:t>Math.toDegrees</a:t>
            </a:r>
            <a:r>
              <a:rPr lang="en-US" altLang="zh-CN" sz="2400" dirty="0"/>
              <a:t>()</a:t>
            </a:r>
            <a:endParaRPr lang="zh-CN" altLang="en-US" sz="2400" dirty="0"/>
          </a:p>
        </p:txBody>
      </p:sp>
    </p:spTree>
    <p:extLst>
      <p:ext uri="{BB962C8B-B14F-4D97-AF65-F5344CB8AC3E}">
        <p14:creationId xmlns:p14="http://schemas.microsoft.com/office/powerpoint/2010/main" val="2977232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AE5E-E217-4F91-9405-3C998395584C}"/>
              </a:ext>
            </a:extLst>
          </p:cNvPr>
          <p:cNvSpPr>
            <a:spLocks noGrp="1"/>
          </p:cNvSpPr>
          <p:nvPr>
            <p:ph type="title"/>
          </p:nvPr>
        </p:nvSpPr>
        <p:spPr/>
        <p:txBody>
          <a:bodyPr/>
          <a:lstStyle/>
          <a:p>
            <a:r>
              <a:rPr lang="en-US" altLang="zh-CN" dirty="0"/>
              <a:t>Task</a:t>
            </a:r>
            <a:endParaRPr lang="zh-CN" altLang="en-US" dirty="0"/>
          </a:p>
        </p:txBody>
      </p:sp>
      <p:sp>
        <p:nvSpPr>
          <p:cNvPr id="3" name="Content Placeholder 2">
            <a:extLst>
              <a:ext uri="{FF2B5EF4-FFF2-40B4-BE49-F238E27FC236}">
                <a16:creationId xmlns:a16="http://schemas.microsoft.com/office/drawing/2014/main" id="{222A2060-9D96-44DF-9131-D0E1FCACA2FD}"/>
              </a:ext>
            </a:extLst>
          </p:cNvPr>
          <p:cNvSpPr>
            <a:spLocks noGrp="1"/>
          </p:cNvSpPr>
          <p:nvPr>
            <p:ph idx="1"/>
          </p:nvPr>
        </p:nvSpPr>
        <p:spPr/>
        <p:txBody>
          <a:bodyPr/>
          <a:lstStyle/>
          <a:p>
            <a:r>
              <a:rPr lang="en-US" altLang="zh-CN" b="0" dirty="0"/>
              <a:t>Please capture and upload the screenshots of your Android app developed during the lab class</a:t>
            </a:r>
            <a:endParaRPr lang="zh-CN" altLang="en-US" dirty="0"/>
          </a:p>
        </p:txBody>
      </p:sp>
    </p:spTree>
    <p:extLst>
      <p:ext uri="{BB962C8B-B14F-4D97-AF65-F5344CB8AC3E}">
        <p14:creationId xmlns:p14="http://schemas.microsoft.com/office/powerpoint/2010/main" val="30218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7016" y="2281436"/>
            <a:ext cx="8749480" cy="1015663"/>
          </a:xfrm>
          <a:prstGeom prst="rect">
            <a:avLst/>
          </a:prstGeom>
          <a:noFill/>
        </p:spPr>
        <p:txBody>
          <a:bodyPr wrap="square" rtlCol="0">
            <a:spAutoFit/>
          </a:bodyPr>
          <a:lstStyle/>
          <a:p>
            <a:pPr algn="ctr">
              <a:spcBef>
                <a:spcPts val="0"/>
              </a:spcBef>
            </a:pPr>
            <a:r>
              <a:rPr lang="en-US" altLang="zh-CN" sz="6000" b="1" dirty="0"/>
              <a:t>THANK YOU!</a:t>
            </a:r>
            <a:endParaRPr lang="en-US" altLang="zh-CN" sz="6000" dirty="0">
              <a:solidFill>
                <a:schemeClr val="accent5">
                  <a:lumMod val="50000"/>
                </a:schemeClr>
              </a:solidFill>
            </a:endParaRPr>
          </a:p>
        </p:txBody>
      </p:sp>
    </p:spTree>
    <p:extLst>
      <p:ext uri="{BB962C8B-B14F-4D97-AF65-F5344CB8AC3E}">
        <p14:creationId xmlns:p14="http://schemas.microsoft.com/office/powerpoint/2010/main" val="163742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57808"/>
            <a:ext cx="9144000" cy="571500"/>
          </a:xfrm>
        </p:spPr>
        <p:txBody>
          <a:bodyPr/>
          <a:lstStyle/>
          <a:p>
            <a:r>
              <a:rPr lang="en-US" sz="3600" dirty="0">
                <a:latin typeface="Arial" panose="020B0604020202020204" pitchFamily="34" charset="0"/>
              </a:rPr>
              <a:t>Sensors Overview</a:t>
            </a:r>
          </a:p>
        </p:txBody>
      </p:sp>
      <p:sp>
        <p:nvSpPr>
          <p:cNvPr id="3" name="内容占位符 2"/>
          <p:cNvSpPr>
            <a:spLocks noGrp="1"/>
          </p:cNvSpPr>
          <p:nvPr>
            <p:ph idx="1"/>
          </p:nvPr>
        </p:nvSpPr>
        <p:spPr>
          <a:xfrm>
            <a:off x="251520" y="1129308"/>
            <a:ext cx="8640960" cy="4320480"/>
          </a:xfrm>
        </p:spPr>
        <p:txBody>
          <a:bodyPr/>
          <a:lstStyle/>
          <a:p>
            <a:pPr marL="0" indent="0">
              <a:buClrTx/>
              <a:buNone/>
            </a:pPr>
            <a:r>
              <a:rPr lang="en-US" sz="2000" b="0" dirty="0">
                <a:solidFill>
                  <a:schemeClr val="tx1">
                    <a:lumMod val="95000"/>
                    <a:lumOff val="5000"/>
                  </a:schemeClr>
                </a:solidFill>
                <a:latin typeface="Arial" panose="020B0604020202020204" pitchFamily="34" charset="0"/>
                <a:cs typeface="Arial" panose="020B0604020202020204" pitchFamily="34" charset="0"/>
              </a:rPr>
              <a:t>Most Android-powered devices have built-in sensors that measure motion, orientation, and various environmental conditions. These sensors are capable of providing raw data with high precision and accuracy, and are useful if you want to monitor three-dimensional device movement or positioning, or you want to monitor changes in the ambient environment near a device. </a:t>
            </a:r>
          </a:p>
          <a:p>
            <a:pPr marL="0" indent="0">
              <a:buClrTx/>
              <a:buNone/>
            </a:pPr>
            <a:r>
              <a:rPr lang="en-US" sz="2000" b="0" dirty="0">
                <a:solidFill>
                  <a:schemeClr val="tx1">
                    <a:lumMod val="95000"/>
                    <a:lumOff val="5000"/>
                  </a:schemeClr>
                </a:solidFill>
                <a:latin typeface="Arial" panose="020B0604020202020204" pitchFamily="34" charset="0"/>
                <a:cs typeface="Arial" panose="020B0604020202020204" pitchFamily="34" charset="0"/>
              </a:rPr>
              <a:t>For example, a game might track readings from a </a:t>
            </a:r>
            <a:r>
              <a:rPr lang="en-US" sz="2000" b="0" dirty="0">
                <a:solidFill>
                  <a:srgbClr val="FF0000"/>
                </a:solidFill>
                <a:latin typeface="Arial" panose="020B0604020202020204" pitchFamily="34" charset="0"/>
                <a:cs typeface="Arial" panose="020B0604020202020204" pitchFamily="34" charset="0"/>
              </a:rPr>
              <a:t>device's gravity sensor </a:t>
            </a:r>
            <a:r>
              <a:rPr lang="en-US" sz="2000" b="0" dirty="0">
                <a:solidFill>
                  <a:schemeClr val="tx1">
                    <a:lumMod val="95000"/>
                    <a:lumOff val="5000"/>
                  </a:schemeClr>
                </a:solidFill>
                <a:latin typeface="Arial" panose="020B0604020202020204" pitchFamily="34" charset="0"/>
                <a:cs typeface="Arial" panose="020B0604020202020204" pitchFamily="34" charset="0"/>
              </a:rPr>
              <a:t>to infer complex user gestures and motions, such as tilt, shake, rotation, or swing. Likewise, a weather application might use a device's temperature sensor and humidity sensor to calculate and report the </a:t>
            </a:r>
            <a:r>
              <a:rPr lang="en-US" sz="2000" b="0" dirty="0" err="1">
                <a:solidFill>
                  <a:schemeClr val="tx1">
                    <a:lumMod val="95000"/>
                    <a:lumOff val="5000"/>
                  </a:schemeClr>
                </a:solidFill>
                <a:latin typeface="Arial" panose="020B0604020202020204" pitchFamily="34" charset="0"/>
                <a:cs typeface="Arial" panose="020B0604020202020204" pitchFamily="34" charset="0"/>
              </a:rPr>
              <a:t>dewpoint</a:t>
            </a:r>
            <a:r>
              <a:rPr lang="en-US" sz="2000" b="0" dirty="0">
                <a:solidFill>
                  <a:schemeClr val="tx1">
                    <a:lumMod val="95000"/>
                    <a:lumOff val="5000"/>
                  </a:schemeClr>
                </a:solidFill>
                <a:latin typeface="Arial" panose="020B0604020202020204" pitchFamily="34" charset="0"/>
                <a:cs typeface="Arial" panose="020B0604020202020204" pitchFamily="34" charset="0"/>
              </a:rPr>
              <a:t>, or a travel application might use the </a:t>
            </a:r>
            <a:r>
              <a:rPr lang="en-US" sz="2000" b="0" dirty="0">
                <a:solidFill>
                  <a:srgbClr val="FF0000"/>
                </a:solidFill>
                <a:latin typeface="Arial" panose="020B0604020202020204" pitchFamily="34" charset="0"/>
                <a:cs typeface="Arial" panose="020B0604020202020204" pitchFamily="34" charset="0"/>
              </a:rPr>
              <a:t>geomagnetic field sensor </a:t>
            </a:r>
            <a:r>
              <a:rPr lang="en-US" sz="2000" b="0" dirty="0">
                <a:solidFill>
                  <a:schemeClr val="tx1">
                    <a:lumMod val="95000"/>
                    <a:lumOff val="5000"/>
                  </a:schemeClr>
                </a:solidFill>
                <a:latin typeface="Arial" panose="020B0604020202020204" pitchFamily="34" charset="0"/>
                <a:cs typeface="Arial" panose="020B0604020202020204" pitchFamily="34" charset="0"/>
              </a:rPr>
              <a:t>and </a:t>
            </a:r>
            <a:r>
              <a:rPr lang="en-US" sz="2000" b="0" dirty="0">
                <a:solidFill>
                  <a:srgbClr val="FF0000"/>
                </a:solidFill>
                <a:latin typeface="Arial" panose="020B0604020202020204" pitchFamily="34" charset="0"/>
                <a:cs typeface="Arial" panose="020B0604020202020204" pitchFamily="34" charset="0"/>
              </a:rPr>
              <a:t>accelerometer</a:t>
            </a:r>
            <a:r>
              <a:rPr lang="en-US" sz="2000" b="0" dirty="0">
                <a:solidFill>
                  <a:schemeClr val="tx1">
                    <a:lumMod val="95000"/>
                    <a:lumOff val="5000"/>
                  </a:schemeClr>
                </a:solidFill>
                <a:latin typeface="Arial" panose="020B0604020202020204" pitchFamily="34" charset="0"/>
                <a:cs typeface="Arial" panose="020B0604020202020204" pitchFamily="34" charset="0"/>
              </a:rPr>
              <a:t> to report a </a:t>
            </a:r>
            <a:r>
              <a:rPr lang="en-US" sz="2000" b="0" dirty="0">
                <a:solidFill>
                  <a:srgbClr val="FF0000"/>
                </a:solidFill>
                <a:latin typeface="Arial" panose="020B0604020202020204" pitchFamily="34" charset="0"/>
                <a:cs typeface="Arial" panose="020B0604020202020204" pitchFamily="34" charset="0"/>
              </a:rPr>
              <a:t>compass bearing</a:t>
            </a:r>
            <a:r>
              <a:rPr lang="en-US" sz="2000" b="0" dirty="0">
                <a:solidFill>
                  <a:schemeClr val="tx1">
                    <a:lumMod val="95000"/>
                    <a:lumOff val="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99535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15096"/>
            <a:ext cx="9144000" cy="571500"/>
          </a:xfrm>
        </p:spPr>
        <p:txBody>
          <a:bodyPr/>
          <a:lstStyle/>
          <a:p>
            <a:r>
              <a:rPr lang="en-US" sz="3600" dirty="0">
                <a:latin typeface="Arial" panose="020B0604020202020204" pitchFamily="34" charset="0"/>
              </a:rPr>
              <a:t>Categories of Sensors</a:t>
            </a:r>
          </a:p>
        </p:txBody>
      </p:sp>
      <p:sp>
        <p:nvSpPr>
          <p:cNvPr id="3" name="内容占位符 2"/>
          <p:cNvSpPr>
            <a:spLocks noGrp="1"/>
          </p:cNvSpPr>
          <p:nvPr>
            <p:ph idx="1"/>
          </p:nvPr>
        </p:nvSpPr>
        <p:spPr>
          <a:xfrm>
            <a:off x="395536" y="985292"/>
            <a:ext cx="8280920" cy="4464496"/>
          </a:xfrm>
        </p:spPr>
        <p:txBody>
          <a:bodyPr/>
          <a:lstStyle/>
          <a:p>
            <a:pPr algn="just">
              <a:buClrTx/>
              <a:buFont typeface="Wingdings" panose="05000000000000000000" pitchFamily="2" charset="2"/>
              <a:buChar char="§"/>
            </a:pPr>
            <a:r>
              <a:rPr lang="en-US" altLang="zh-CN" sz="2000" dirty="0">
                <a:solidFill>
                  <a:schemeClr val="tx1">
                    <a:lumMod val="95000"/>
                    <a:lumOff val="5000"/>
                  </a:schemeClr>
                </a:solidFill>
                <a:latin typeface="Arial" panose="020B0604020202020204" pitchFamily="34" charset="0"/>
                <a:cs typeface="Arial" panose="020B0604020202020204" pitchFamily="34" charset="0"/>
              </a:rPr>
              <a:t>Motion sensors</a:t>
            </a:r>
          </a:p>
          <a:p>
            <a:pPr marL="400050" lvl="2" indent="0">
              <a:spcBef>
                <a:spcPts val="900"/>
              </a:spcBef>
              <a:buClrTx/>
              <a:buNone/>
            </a:pPr>
            <a:r>
              <a:rPr lang="en-US" sz="1700" dirty="0">
                <a:solidFill>
                  <a:schemeClr val="tx1">
                    <a:lumMod val="95000"/>
                    <a:lumOff val="5000"/>
                  </a:schemeClr>
                </a:solidFill>
                <a:latin typeface="Arial" panose="020B0604020202020204" pitchFamily="34" charset="0"/>
                <a:cs typeface="Arial" panose="020B0604020202020204" pitchFamily="34" charset="0"/>
              </a:rPr>
              <a:t>These sensors measure acceleration forces and rotational forces along three axes. This category includes accelerometers, gravity sensors, gyroscopes, and rotational vector sensors.</a:t>
            </a:r>
          </a:p>
          <a:p>
            <a:pPr marL="342900" lvl="1" indent="-342900" algn="just">
              <a:spcBef>
                <a:spcPts val="900"/>
              </a:spcBef>
              <a:buClrTx/>
              <a:buFont typeface="Wingdings" panose="05000000000000000000" pitchFamily="2" charset="2"/>
              <a:buChar char="§"/>
            </a:pPr>
            <a:r>
              <a:rPr lang="en-US" sz="2000" b="1" dirty="0">
                <a:solidFill>
                  <a:schemeClr val="tx1">
                    <a:lumMod val="95000"/>
                    <a:lumOff val="5000"/>
                  </a:schemeClr>
                </a:solidFill>
                <a:latin typeface="Arial" panose="020B0604020202020204" pitchFamily="34" charset="0"/>
                <a:cs typeface="Arial" panose="020B0604020202020204" pitchFamily="34" charset="0"/>
              </a:rPr>
              <a:t>Environmental sensors</a:t>
            </a:r>
          </a:p>
          <a:p>
            <a:pPr marL="400050" lvl="1" indent="0">
              <a:buClrTx/>
              <a:buNone/>
            </a:pPr>
            <a:r>
              <a:rPr lang="en-US" sz="1800" dirty="0">
                <a:solidFill>
                  <a:schemeClr val="tx1">
                    <a:lumMod val="95000"/>
                    <a:lumOff val="5000"/>
                  </a:schemeClr>
                </a:solidFill>
                <a:latin typeface="Arial" panose="020B0604020202020204" pitchFamily="34" charset="0"/>
                <a:cs typeface="Arial" panose="020B0604020202020204" pitchFamily="34" charset="0"/>
              </a:rPr>
              <a:t>These sensors measure various environmental parameters, such as ambient air temperature and pressure, illumination, and humidity. This category includes barometers, photometers, and thermometers.</a:t>
            </a:r>
          </a:p>
          <a:p>
            <a:pPr marL="342900" lvl="1" indent="-342900" algn="just">
              <a:spcBef>
                <a:spcPts val="900"/>
              </a:spcBef>
              <a:buClrTx/>
              <a:buFont typeface="Wingdings" panose="05000000000000000000" pitchFamily="2" charset="2"/>
              <a:buChar char="§"/>
            </a:pPr>
            <a:r>
              <a:rPr lang="en-US" sz="2000" b="1" dirty="0">
                <a:solidFill>
                  <a:schemeClr val="tx1">
                    <a:lumMod val="95000"/>
                    <a:lumOff val="5000"/>
                  </a:schemeClr>
                </a:solidFill>
                <a:latin typeface="Arial" panose="020B0604020202020204" pitchFamily="34" charset="0"/>
                <a:cs typeface="Arial" panose="020B0604020202020204" pitchFamily="34" charset="0"/>
              </a:rPr>
              <a:t>Position sensors</a:t>
            </a:r>
          </a:p>
          <a:p>
            <a:pPr marL="400050" lvl="1" indent="0">
              <a:buClrTx/>
              <a:buNone/>
            </a:pPr>
            <a:r>
              <a:rPr lang="en-US" sz="1800" dirty="0">
                <a:solidFill>
                  <a:schemeClr val="tx1">
                    <a:lumMod val="95000"/>
                    <a:lumOff val="5000"/>
                  </a:schemeClr>
                </a:solidFill>
                <a:latin typeface="Arial" panose="020B0604020202020204" pitchFamily="34" charset="0"/>
                <a:cs typeface="Arial" panose="020B0604020202020204" pitchFamily="34" charset="0"/>
              </a:rPr>
              <a:t>These sensors measure the physical position of a device. This category includes orientation sensors and magnetometers.</a:t>
            </a:r>
            <a:endParaRPr lang="en-US" sz="1800" b="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199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24" y="415096"/>
            <a:ext cx="9144000" cy="571500"/>
          </a:xfrm>
        </p:spPr>
        <p:txBody>
          <a:bodyPr/>
          <a:lstStyle/>
          <a:p>
            <a:r>
              <a:rPr lang="en-US" sz="3600" dirty="0">
                <a:latin typeface="Arial" panose="020B0604020202020204" pitchFamily="34" charset="0"/>
              </a:rPr>
              <a:t>Sensor-Framework Related Tasks</a:t>
            </a:r>
          </a:p>
        </p:txBody>
      </p:sp>
      <p:sp>
        <p:nvSpPr>
          <p:cNvPr id="3" name="内容占位符 2"/>
          <p:cNvSpPr>
            <a:spLocks noGrp="1"/>
          </p:cNvSpPr>
          <p:nvPr>
            <p:ph idx="1"/>
          </p:nvPr>
        </p:nvSpPr>
        <p:spPr>
          <a:xfrm>
            <a:off x="251520" y="913284"/>
            <a:ext cx="8568952" cy="4392488"/>
          </a:xfrm>
        </p:spPr>
        <p:txBody>
          <a:bodyPr/>
          <a:lstStyle/>
          <a:p>
            <a:pPr marL="0" indent="0">
              <a:buClrTx/>
              <a:buNone/>
            </a:pPr>
            <a:r>
              <a:rPr lang="en-US" altLang="zh-CN" sz="2000" b="0" dirty="0">
                <a:solidFill>
                  <a:schemeClr val="tx1">
                    <a:lumMod val="95000"/>
                    <a:lumOff val="5000"/>
                  </a:schemeClr>
                </a:solidFill>
                <a:latin typeface="Arial" panose="020B0604020202020204" pitchFamily="34" charset="0"/>
                <a:cs typeface="Arial" panose="020B0604020202020204" pitchFamily="34" charset="0"/>
              </a:rPr>
              <a:t>You can access sensors available on the device and acquire raw sensor data by using the Android sensor framework. The sensor framework provides several classes and interfaces that help you perform a wide variety of sensor-related tasks. For example, you can use the sensor framework to do the following:</a:t>
            </a:r>
          </a:p>
          <a:p>
            <a:pPr>
              <a:buClrTx/>
              <a:buFont typeface="Arial" panose="020B0604020202020204" pitchFamily="34" charset="0"/>
              <a:buChar char="•"/>
            </a:pPr>
            <a:r>
              <a:rPr lang="en-US" altLang="zh-CN" sz="2000" b="0" dirty="0">
                <a:solidFill>
                  <a:schemeClr val="tx1">
                    <a:lumMod val="95000"/>
                    <a:lumOff val="5000"/>
                  </a:schemeClr>
                </a:solidFill>
                <a:latin typeface="Arial" panose="020B0604020202020204" pitchFamily="34" charset="0"/>
                <a:cs typeface="Arial" panose="020B0604020202020204" pitchFamily="34" charset="0"/>
              </a:rPr>
              <a:t>Check which sensors are available on a device.</a:t>
            </a:r>
          </a:p>
          <a:p>
            <a:pPr>
              <a:buClrTx/>
              <a:buFont typeface="Arial" panose="020B0604020202020204" pitchFamily="34" charset="0"/>
              <a:buChar char="•"/>
            </a:pPr>
            <a:r>
              <a:rPr lang="en-US" altLang="zh-CN" sz="2000" b="0" dirty="0">
                <a:solidFill>
                  <a:schemeClr val="tx1">
                    <a:lumMod val="95000"/>
                    <a:lumOff val="5000"/>
                  </a:schemeClr>
                </a:solidFill>
                <a:latin typeface="Arial" panose="020B0604020202020204" pitchFamily="34" charset="0"/>
                <a:cs typeface="Arial" panose="020B0604020202020204" pitchFamily="34" charset="0"/>
              </a:rPr>
              <a:t>Determine an individual sensor's capabilities, such as its maximum range, manufacturer, power requirements, and resolution.</a:t>
            </a:r>
          </a:p>
          <a:p>
            <a:pPr>
              <a:buClrTx/>
              <a:buFont typeface="Arial" panose="020B0604020202020204" pitchFamily="34" charset="0"/>
              <a:buChar char="•"/>
            </a:pPr>
            <a:r>
              <a:rPr lang="en-US" altLang="zh-CN" sz="2000" b="0" dirty="0">
                <a:solidFill>
                  <a:schemeClr val="tx1">
                    <a:lumMod val="95000"/>
                    <a:lumOff val="5000"/>
                  </a:schemeClr>
                </a:solidFill>
                <a:latin typeface="Arial" panose="020B0604020202020204" pitchFamily="34" charset="0"/>
                <a:cs typeface="Arial" panose="020B0604020202020204" pitchFamily="34" charset="0"/>
              </a:rPr>
              <a:t>Acquire raw sensor data and define the minimum rate at which you acquire sensor data.</a:t>
            </a:r>
          </a:p>
          <a:p>
            <a:pPr>
              <a:buClrTx/>
              <a:buFont typeface="Arial" panose="020B0604020202020204" pitchFamily="34" charset="0"/>
              <a:buChar char="•"/>
            </a:pPr>
            <a:r>
              <a:rPr lang="en-US" altLang="zh-CN" sz="2000" b="0" dirty="0">
                <a:solidFill>
                  <a:schemeClr val="tx1">
                    <a:lumMod val="95000"/>
                    <a:lumOff val="5000"/>
                  </a:schemeClr>
                </a:solidFill>
                <a:latin typeface="Arial" panose="020B0604020202020204" pitchFamily="34" charset="0"/>
                <a:cs typeface="Arial" panose="020B0604020202020204" pitchFamily="34" charset="0"/>
              </a:rPr>
              <a:t>Register and unregister sensor event listeners that monitor sensor changes.</a:t>
            </a:r>
            <a:endParaRPr lang="en-US" sz="17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630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820"/>
            <a:ext cx="9144000" cy="571500"/>
          </a:xfrm>
        </p:spPr>
        <p:txBody>
          <a:bodyPr anchor="ctr"/>
          <a:lstStyle/>
          <a:p>
            <a:r>
              <a:rPr lang="en-US" sz="2800" dirty="0">
                <a:latin typeface="Arial" panose="020B0604020202020204" pitchFamily="34" charset="0"/>
              </a:rPr>
              <a:t>Sensor types supported by the Android platform</a:t>
            </a:r>
          </a:p>
        </p:txBody>
      </p:sp>
      <p:graphicFrame>
        <p:nvGraphicFramePr>
          <p:cNvPr id="5" name="表格 4"/>
          <p:cNvGraphicFramePr>
            <a:graphicFrameLocks noGrp="1"/>
          </p:cNvGraphicFramePr>
          <p:nvPr>
            <p:extLst>
              <p:ext uri="{D42A27DB-BD31-4B8C-83A1-F6EECF244321}">
                <p14:modId xmlns:p14="http://schemas.microsoft.com/office/powerpoint/2010/main" val="1189855755"/>
              </p:ext>
            </p:extLst>
          </p:nvPr>
        </p:nvGraphicFramePr>
        <p:xfrm>
          <a:off x="35496" y="633622"/>
          <a:ext cx="9073008" cy="4888604"/>
        </p:xfrm>
        <a:graphic>
          <a:graphicData uri="http://schemas.openxmlformats.org/drawingml/2006/table">
            <a:tbl>
              <a:tblPr/>
              <a:tblGrid>
                <a:gridCol w="2088232">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4536504">
                  <a:extLst>
                    <a:ext uri="{9D8B030D-6E8A-4147-A177-3AD203B41FA5}">
                      <a16:colId xmlns:a16="http://schemas.microsoft.com/office/drawing/2014/main" val="20002"/>
                    </a:ext>
                  </a:extLst>
                </a:gridCol>
                <a:gridCol w="1728192">
                  <a:extLst>
                    <a:ext uri="{9D8B030D-6E8A-4147-A177-3AD203B41FA5}">
                      <a16:colId xmlns:a16="http://schemas.microsoft.com/office/drawing/2014/main" val="20003"/>
                    </a:ext>
                  </a:extLst>
                </a:gridCol>
              </a:tblGrid>
              <a:tr h="288031">
                <a:tc>
                  <a:txBody>
                    <a:bodyPr/>
                    <a:lstStyle/>
                    <a:p>
                      <a:pPr algn="ctr" fontAlgn="t"/>
                      <a:r>
                        <a:rPr lang="en-US" sz="1100" b="0" dirty="0">
                          <a:solidFill>
                            <a:schemeClr val="tx1"/>
                          </a:solidFill>
                          <a:effectLst/>
                        </a:rPr>
                        <a:t>Sensor</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999999"/>
                    </a:solidFill>
                  </a:tcPr>
                </a:tc>
                <a:tc>
                  <a:txBody>
                    <a:bodyPr/>
                    <a:lstStyle/>
                    <a:p>
                      <a:pPr algn="ctr" fontAlgn="t"/>
                      <a:r>
                        <a:rPr lang="en-US" sz="1100" b="0" dirty="0">
                          <a:solidFill>
                            <a:schemeClr val="tx1"/>
                          </a:solidFill>
                          <a:effectLst/>
                        </a:rPr>
                        <a:t>Type</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999999"/>
                    </a:solidFill>
                  </a:tcPr>
                </a:tc>
                <a:tc>
                  <a:txBody>
                    <a:bodyPr/>
                    <a:lstStyle/>
                    <a:p>
                      <a:pPr algn="ctr" fontAlgn="t"/>
                      <a:r>
                        <a:rPr lang="en-US" sz="1100" b="0" dirty="0">
                          <a:solidFill>
                            <a:schemeClr val="tx1"/>
                          </a:solidFill>
                          <a:effectLst/>
                        </a:rPr>
                        <a:t>Description</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999999"/>
                    </a:solidFill>
                  </a:tcPr>
                </a:tc>
                <a:tc>
                  <a:txBody>
                    <a:bodyPr/>
                    <a:lstStyle/>
                    <a:p>
                      <a:pPr algn="ctr" fontAlgn="t"/>
                      <a:r>
                        <a:rPr lang="en-US" sz="1100" b="0" dirty="0">
                          <a:solidFill>
                            <a:schemeClr val="tx1"/>
                          </a:solidFill>
                          <a:effectLst/>
                        </a:rPr>
                        <a:t>Common Uses</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999999"/>
                    </a:solidFill>
                  </a:tcPr>
                </a:tc>
                <a:extLst>
                  <a:ext uri="{0D108BD9-81ED-4DB2-BD59-A6C34878D82A}">
                    <a16:rowId xmlns:a16="http://schemas.microsoft.com/office/drawing/2014/main" val="10000"/>
                  </a:ext>
                </a:extLst>
              </a:tr>
              <a:tr h="259873">
                <a:tc>
                  <a:txBody>
                    <a:bodyPr/>
                    <a:lstStyle/>
                    <a:p>
                      <a:pPr algn="l" fontAlgn="t"/>
                      <a:r>
                        <a:rPr lang="en-US" sz="1000" u="none" strike="noStrike" dirty="0">
                          <a:solidFill>
                            <a:srgbClr val="039BE5"/>
                          </a:solidFill>
                          <a:effectLst/>
                          <a:hlinkClick r:id="rId2"/>
                        </a:rPr>
                        <a:t>TYPE_ACCELEROMETER</a:t>
                      </a:r>
                      <a:endParaRPr lang="en-US" sz="1000" dirty="0">
                        <a:effectLst/>
                      </a:endParaRP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Hardware</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Measures the acceleration force in m/s</a:t>
                      </a:r>
                      <a:r>
                        <a:rPr lang="en-US" sz="1000" baseline="30000" dirty="0">
                          <a:effectLst/>
                        </a:rPr>
                        <a:t>2</a:t>
                      </a:r>
                      <a:r>
                        <a:rPr lang="en-US" sz="1000" dirty="0">
                          <a:effectLst/>
                        </a:rPr>
                        <a:t> that is applied to a device on all three physical axes (x, y, and z), including the force of gravity.</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Motion detection (shake, tilt, etc.).</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1"/>
                  </a:ext>
                </a:extLst>
              </a:tr>
              <a:tr h="94555">
                <a:tc>
                  <a:txBody>
                    <a:bodyPr/>
                    <a:lstStyle/>
                    <a:p>
                      <a:pPr algn="l" fontAlgn="t"/>
                      <a:r>
                        <a:rPr lang="en-US" sz="1000" u="none" strike="noStrike" dirty="0">
                          <a:solidFill>
                            <a:srgbClr val="039BE5"/>
                          </a:solidFill>
                          <a:effectLst/>
                          <a:hlinkClick r:id="rId3"/>
                        </a:rPr>
                        <a:t>TYPE_AMBIENT_TEMPERATURE</a:t>
                      </a:r>
                      <a:endParaRPr lang="en-US" sz="1000" dirty="0">
                        <a:effectLst/>
                      </a:endParaRP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a:effectLst/>
                        </a:rPr>
                        <a:t>Hardware</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Measures the ambient room temperature in degrees Celsius (°C). See note below.</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Monitoring air temperatures.</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2"/>
                  </a:ext>
                </a:extLst>
              </a:tr>
              <a:tr h="288032">
                <a:tc>
                  <a:txBody>
                    <a:bodyPr/>
                    <a:lstStyle/>
                    <a:p>
                      <a:pPr algn="l" fontAlgn="t"/>
                      <a:r>
                        <a:rPr lang="en-US" sz="1000" u="none" strike="noStrike" dirty="0">
                          <a:solidFill>
                            <a:srgbClr val="039BE5"/>
                          </a:solidFill>
                          <a:effectLst/>
                          <a:hlinkClick r:id="rId4"/>
                        </a:rPr>
                        <a:t>TYPE_GRAVITY</a:t>
                      </a:r>
                      <a:endParaRPr lang="en-US" sz="1000" dirty="0">
                        <a:effectLst/>
                      </a:endParaRP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a:effectLst/>
                        </a:rPr>
                        <a:t>Software or Hardware</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Measures the force of gravity in m/s</a:t>
                      </a:r>
                      <a:r>
                        <a:rPr lang="en-US" sz="1000" baseline="30000" dirty="0">
                          <a:effectLst/>
                        </a:rPr>
                        <a:t>2</a:t>
                      </a:r>
                      <a:r>
                        <a:rPr lang="en-US" sz="1000" dirty="0">
                          <a:effectLst/>
                        </a:rPr>
                        <a:t> that is applied to a device on all three physical axes (x, y, z).</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a:effectLst/>
                        </a:rPr>
                        <a:t>Motion detection (shake, tilt, etc.).</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3"/>
                  </a:ext>
                </a:extLst>
              </a:tr>
              <a:tr h="289165">
                <a:tc>
                  <a:txBody>
                    <a:bodyPr/>
                    <a:lstStyle/>
                    <a:p>
                      <a:pPr algn="l" fontAlgn="t"/>
                      <a:r>
                        <a:rPr lang="en-US" sz="1000" u="none" strike="noStrike" dirty="0">
                          <a:solidFill>
                            <a:srgbClr val="039BE5"/>
                          </a:solidFill>
                          <a:effectLst/>
                          <a:hlinkClick r:id="rId5"/>
                        </a:rPr>
                        <a:t>TYPE_GYROSCOPE</a:t>
                      </a:r>
                      <a:endParaRPr lang="en-US" sz="1000" dirty="0">
                        <a:effectLst/>
                      </a:endParaRP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Hardware</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a:effectLst/>
                        </a:rPr>
                        <a:t>Measures a device's rate of rotation in rad/s around each of the three physical axes (x, y, and z).</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a:effectLst/>
                        </a:rPr>
                        <a:t>Rotation detection (spin, turn, etc.).</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4"/>
                  </a:ext>
                </a:extLst>
              </a:tr>
              <a:tr h="289165">
                <a:tc>
                  <a:txBody>
                    <a:bodyPr/>
                    <a:lstStyle/>
                    <a:p>
                      <a:pPr algn="l" fontAlgn="t"/>
                      <a:r>
                        <a:rPr lang="en-US" sz="1000" u="none" strike="noStrike" dirty="0">
                          <a:solidFill>
                            <a:srgbClr val="039BE5"/>
                          </a:solidFill>
                          <a:effectLst/>
                          <a:hlinkClick r:id="rId6"/>
                        </a:rPr>
                        <a:t>TYPE_LIGHT</a:t>
                      </a:r>
                      <a:endParaRPr lang="en-US" sz="1000" dirty="0">
                        <a:effectLst/>
                      </a:endParaRP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Hardware</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Measures the ambient light level (illumination) in lx.</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a:effectLst/>
                        </a:rPr>
                        <a:t>Controlling screen brightness.</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5"/>
                  </a:ext>
                </a:extLst>
              </a:tr>
              <a:tr h="369387">
                <a:tc>
                  <a:txBody>
                    <a:bodyPr/>
                    <a:lstStyle/>
                    <a:p>
                      <a:pPr algn="l" fontAlgn="t"/>
                      <a:r>
                        <a:rPr lang="en-US" sz="1000" u="none" strike="noStrike" dirty="0">
                          <a:solidFill>
                            <a:srgbClr val="039BE5"/>
                          </a:solidFill>
                          <a:effectLst/>
                          <a:hlinkClick r:id="rId7"/>
                        </a:rPr>
                        <a:t>TYPE_LINEAR_ACCELERATION</a:t>
                      </a:r>
                      <a:endParaRPr lang="en-US" sz="1000" dirty="0">
                        <a:effectLst/>
                      </a:endParaRP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Software or Hardware</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Measures the acceleration force in m/s</a:t>
                      </a:r>
                      <a:r>
                        <a:rPr lang="en-US" sz="1000" baseline="30000" dirty="0">
                          <a:effectLst/>
                        </a:rPr>
                        <a:t>2</a:t>
                      </a:r>
                      <a:r>
                        <a:rPr lang="en-US" sz="1000" dirty="0">
                          <a:effectLst/>
                        </a:rPr>
                        <a:t> that is applied to a device on all three physical axes (x, y, and z), excluding the force of gravity.</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a:effectLst/>
                        </a:rPr>
                        <a:t>Monitoring acceleration along a single axis.</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6"/>
                  </a:ext>
                </a:extLst>
              </a:tr>
              <a:tr h="289165">
                <a:tc>
                  <a:txBody>
                    <a:bodyPr/>
                    <a:lstStyle/>
                    <a:p>
                      <a:pPr algn="l" fontAlgn="t"/>
                      <a:r>
                        <a:rPr lang="en-US" sz="1000" u="none" strike="noStrike" dirty="0">
                          <a:solidFill>
                            <a:srgbClr val="039BE5"/>
                          </a:solidFill>
                          <a:effectLst/>
                          <a:hlinkClick r:id="rId8"/>
                        </a:rPr>
                        <a:t>TYPE_MAGNETIC_FIELD</a:t>
                      </a:r>
                      <a:endParaRPr lang="en-US" sz="1000" dirty="0">
                        <a:effectLst/>
                      </a:endParaRP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Hardware</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Measures the ambient geomagnetic field for all three physical axes (x, y, z) in </a:t>
                      </a:r>
                      <a:r>
                        <a:rPr lang="en-US" sz="1000" dirty="0" err="1">
                          <a:effectLst/>
                        </a:rPr>
                        <a:t>μT</a:t>
                      </a:r>
                      <a:r>
                        <a:rPr lang="en-US" sz="1000" dirty="0">
                          <a:effectLst/>
                        </a:rPr>
                        <a:t>.</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a:effectLst/>
                        </a:rPr>
                        <a:t>Creating a compass.</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7"/>
                  </a:ext>
                </a:extLst>
              </a:tr>
              <a:tr h="259538">
                <a:tc>
                  <a:txBody>
                    <a:bodyPr/>
                    <a:lstStyle/>
                    <a:p>
                      <a:pPr algn="l" fontAlgn="t"/>
                      <a:r>
                        <a:rPr lang="en-US" sz="1000" u="none" strike="noStrike" dirty="0">
                          <a:solidFill>
                            <a:srgbClr val="039BE5"/>
                          </a:solidFill>
                          <a:effectLst/>
                          <a:hlinkClick r:id="rId9"/>
                        </a:rPr>
                        <a:t>TYPE_ORIENTATION</a:t>
                      </a:r>
                      <a:endParaRPr lang="en-US" sz="1000" dirty="0">
                        <a:effectLst/>
                      </a:endParaRP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Software</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Measures degrees of rotation that a device makes around all three physical axes (x, y, z). As of API level 3 you can obtain the inclination matrix and rotation matrix for a device by using the gravity sensor and the geomagnetic field sensor in conjunction with the </a:t>
                      </a:r>
                      <a:r>
                        <a:rPr lang="en-US" sz="1000" u="none" strike="noStrike" dirty="0" err="1">
                          <a:solidFill>
                            <a:srgbClr val="039BE5"/>
                          </a:solidFill>
                          <a:effectLst/>
                          <a:hlinkClick r:id="rId10"/>
                        </a:rPr>
                        <a:t>getRotationMatrix</a:t>
                      </a:r>
                      <a:r>
                        <a:rPr lang="en-US" sz="1000" u="none" strike="noStrike" dirty="0">
                          <a:solidFill>
                            <a:srgbClr val="039BE5"/>
                          </a:solidFill>
                          <a:effectLst/>
                          <a:hlinkClick r:id="rId10"/>
                        </a:rPr>
                        <a:t>()</a:t>
                      </a:r>
                      <a:r>
                        <a:rPr lang="en-US" sz="1000" dirty="0">
                          <a:effectLst/>
                        </a:rPr>
                        <a:t> method.</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a:effectLst/>
                        </a:rPr>
                        <a:t>Determining device position.</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8"/>
                  </a:ext>
                </a:extLst>
              </a:tr>
              <a:tr h="289165">
                <a:tc>
                  <a:txBody>
                    <a:bodyPr/>
                    <a:lstStyle/>
                    <a:p>
                      <a:pPr algn="l" fontAlgn="t"/>
                      <a:r>
                        <a:rPr lang="en-US" sz="1000" u="none" strike="noStrike" dirty="0">
                          <a:solidFill>
                            <a:srgbClr val="039BE5"/>
                          </a:solidFill>
                          <a:effectLst/>
                          <a:hlinkClick r:id="rId11"/>
                        </a:rPr>
                        <a:t>TYPE_PRESSURE</a:t>
                      </a:r>
                      <a:endParaRPr lang="en-US" sz="1000" dirty="0">
                        <a:effectLst/>
                      </a:endParaRP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a:effectLst/>
                        </a:rPr>
                        <a:t>Hardware</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Measures the ambient air pressure in Pa or bar.</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a:effectLst/>
                        </a:rPr>
                        <a:t>Monitoring air pressure changes.</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9"/>
                  </a:ext>
                </a:extLst>
              </a:tr>
              <a:tr h="340574">
                <a:tc>
                  <a:txBody>
                    <a:bodyPr/>
                    <a:lstStyle/>
                    <a:p>
                      <a:pPr algn="l" fontAlgn="t"/>
                      <a:r>
                        <a:rPr lang="en-US" sz="1000" u="none" strike="noStrike" dirty="0">
                          <a:solidFill>
                            <a:srgbClr val="039BE5"/>
                          </a:solidFill>
                          <a:effectLst/>
                          <a:hlinkClick r:id="rId12"/>
                        </a:rPr>
                        <a:t>TYPE_PROXIMITY</a:t>
                      </a:r>
                      <a:endParaRPr lang="en-US" sz="1000" dirty="0">
                        <a:effectLst/>
                      </a:endParaRP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a:effectLst/>
                        </a:rPr>
                        <a:t>Hardware</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Measures the proximity of an object in cm relative to the view screen of a device. This sensor is typically used to determine whether a handset is being held up to a person's ear.</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Phone position during a call.</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10"/>
                  </a:ext>
                </a:extLst>
              </a:tr>
              <a:tr h="59128">
                <a:tc>
                  <a:txBody>
                    <a:bodyPr/>
                    <a:lstStyle/>
                    <a:p>
                      <a:pPr algn="l" fontAlgn="t"/>
                      <a:r>
                        <a:rPr lang="en-US" sz="1000" u="none" strike="noStrike" dirty="0">
                          <a:solidFill>
                            <a:srgbClr val="039BE5"/>
                          </a:solidFill>
                          <a:effectLst/>
                          <a:hlinkClick r:id="rId13"/>
                        </a:rPr>
                        <a:t>TYPE_RELATIVE_HUMIDITY</a:t>
                      </a:r>
                      <a:endParaRPr lang="en-US" sz="1000" dirty="0">
                        <a:effectLst/>
                      </a:endParaRP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a:effectLst/>
                        </a:rPr>
                        <a:t>Hardware</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Measures the relative ambient humidity in percent (%).</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Monitoring </a:t>
                      </a:r>
                      <a:r>
                        <a:rPr lang="en-US" sz="1000" dirty="0" err="1">
                          <a:effectLst/>
                        </a:rPr>
                        <a:t>dewpoint</a:t>
                      </a:r>
                      <a:r>
                        <a:rPr lang="en-US" sz="1000" dirty="0">
                          <a:effectLst/>
                        </a:rPr>
                        <a:t>, absolute, and relative humidity.</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11"/>
                  </a:ext>
                </a:extLst>
              </a:tr>
              <a:tr h="431819">
                <a:tc>
                  <a:txBody>
                    <a:bodyPr/>
                    <a:lstStyle/>
                    <a:p>
                      <a:pPr algn="l" fontAlgn="t"/>
                      <a:r>
                        <a:rPr lang="en-US" sz="1000" u="none" strike="noStrike" dirty="0">
                          <a:solidFill>
                            <a:srgbClr val="039BE5"/>
                          </a:solidFill>
                          <a:effectLst/>
                          <a:hlinkClick r:id="rId14"/>
                        </a:rPr>
                        <a:t>TYPE_ROTATION_VECTOR</a:t>
                      </a:r>
                      <a:endParaRPr lang="en-US" sz="1000" dirty="0">
                        <a:effectLst/>
                      </a:endParaRP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a:effectLst/>
                        </a:rPr>
                        <a:t>Software or Hardware</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Measures the orientation of a device by providing the three elements of the device's rotation vector.</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Motion detection and rotation detection.</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12"/>
                  </a:ext>
                </a:extLst>
              </a:tr>
              <a:tr h="434214">
                <a:tc>
                  <a:txBody>
                    <a:bodyPr/>
                    <a:lstStyle/>
                    <a:p>
                      <a:pPr algn="l" fontAlgn="t"/>
                      <a:r>
                        <a:rPr lang="en-US" sz="1000" u="none" strike="noStrike" dirty="0">
                          <a:solidFill>
                            <a:srgbClr val="039BE5"/>
                          </a:solidFill>
                          <a:effectLst/>
                          <a:hlinkClick r:id="rId15"/>
                        </a:rPr>
                        <a:t>TYPE_TEMPERATURE</a:t>
                      </a:r>
                      <a:endParaRPr lang="en-US" sz="1000" dirty="0">
                        <a:effectLst/>
                      </a:endParaRP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a:effectLst/>
                        </a:rPr>
                        <a:t>Hardware</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Measures the temperature of the device in degrees Celsius (°C). This sensor implementation varies across devices and this sensor was replaced with the </a:t>
                      </a:r>
                      <a:r>
                        <a:rPr lang="en-US" sz="1000" u="none" strike="noStrike" dirty="0">
                          <a:solidFill>
                            <a:srgbClr val="039BE5"/>
                          </a:solidFill>
                          <a:effectLst/>
                          <a:hlinkClick r:id="rId3"/>
                        </a:rPr>
                        <a:t>TYPE_AMBIENT_TEMPERATURE</a:t>
                      </a:r>
                      <a:r>
                        <a:rPr lang="en-US" sz="1000" dirty="0">
                          <a:effectLst/>
                        </a:rPr>
                        <a:t> sensor in API Level 14</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000" dirty="0">
                          <a:effectLst/>
                        </a:rPr>
                        <a:t>Monitoring temperatures.</a:t>
                      </a:r>
                    </a:p>
                  </a:txBody>
                  <a:tcPr marL="6801" marR="6801" marT="2267" marB="226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4528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13792"/>
            <a:ext cx="9144000" cy="571500"/>
          </a:xfrm>
        </p:spPr>
        <p:txBody>
          <a:bodyPr/>
          <a:lstStyle/>
          <a:p>
            <a:r>
              <a:rPr lang="en-US" altLang="zh-CN" sz="3600" dirty="0">
                <a:latin typeface="Arial" panose="020B0604020202020204" pitchFamily="34" charset="0"/>
              </a:rPr>
              <a:t>Sensor Framework</a:t>
            </a:r>
            <a:endParaRPr lang="en-US" sz="3600" dirty="0">
              <a:latin typeface="Arial" panose="020B0604020202020204" pitchFamily="34" charset="0"/>
            </a:endParaRPr>
          </a:p>
        </p:txBody>
      </p:sp>
      <p:sp>
        <p:nvSpPr>
          <p:cNvPr id="3" name="内容占位符 2"/>
          <p:cNvSpPr>
            <a:spLocks noGrp="1"/>
          </p:cNvSpPr>
          <p:nvPr>
            <p:ph idx="1"/>
          </p:nvPr>
        </p:nvSpPr>
        <p:spPr>
          <a:xfrm>
            <a:off x="755576" y="985292"/>
            <a:ext cx="7632848" cy="4320480"/>
          </a:xfrm>
        </p:spPr>
        <p:txBody>
          <a:bodyPr/>
          <a:lstStyle/>
          <a:p>
            <a:pPr marL="174625" indent="-174625" algn="just">
              <a:buClrTx/>
              <a:buFont typeface="Wingdings" panose="05000000000000000000" pitchFamily="2" charset="2"/>
              <a:buChar char="§"/>
            </a:pPr>
            <a:r>
              <a:rPr lang="en-US" altLang="zh-CN" sz="1600" b="0" dirty="0" err="1">
                <a:solidFill>
                  <a:srgbClr val="C00000"/>
                </a:solidFill>
                <a:latin typeface="Courier" charset="0"/>
                <a:ea typeface="Courier" charset="0"/>
                <a:cs typeface="Courier" charset="0"/>
              </a:rPr>
              <a:t>SensorManager</a:t>
            </a:r>
            <a:endParaRPr lang="en-US" altLang="zh-CN" sz="1600" b="0" dirty="0">
              <a:solidFill>
                <a:srgbClr val="C00000"/>
              </a:solidFill>
              <a:latin typeface="Courier" charset="0"/>
              <a:ea typeface="Courier" charset="0"/>
              <a:cs typeface="Courier" charset="0"/>
            </a:endParaRPr>
          </a:p>
          <a:p>
            <a:pPr marL="230188" indent="0" algn="just">
              <a:buClrTx/>
              <a:buNone/>
            </a:pPr>
            <a:r>
              <a:rPr lang="en-US" altLang="zh-CN" sz="1400" b="0" dirty="0">
                <a:solidFill>
                  <a:schemeClr val="tx1">
                    <a:lumMod val="95000"/>
                    <a:lumOff val="5000"/>
                  </a:schemeClr>
                </a:solidFill>
                <a:latin typeface="Arial" panose="020B0604020202020204" pitchFamily="34" charset="0"/>
                <a:cs typeface="Arial" panose="020B0604020202020204" pitchFamily="34" charset="0"/>
              </a:rPr>
              <a:t>You can use this class to create an instance of the sensor service. This class provides various methods for accessing and listing sensors, registering and unregistering sensor event listeners, and acquiring orientation information. This class also provides several sensor constants that are used to report sensor accuracy, set data acquisition rates, and calibrate sensors.</a:t>
            </a:r>
          </a:p>
          <a:p>
            <a:pPr marL="174625" indent="-174625" algn="just">
              <a:buClrTx/>
              <a:buFont typeface="Wingdings" panose="05000000000000000000" pitchFamily="2" charset="2"/>
              <a:buChar char="§"/>
            </a:pPr>
            <a:r>
              <a:rPr lang="en-US" altLang="zh-CN" sz="1600" b="0" dirty="0">
                <a:solidFill>
                  <a:srgbClr val="C00000"/>
                </a:solidFill>
                <a:latin typeface="Courier" charset="0"/>
                <a:ea typeface="Courier" charset="0"/>
                <a:cs typeface="Courier" charset="0"/>
              </a:rPr>
              <a:t>Sensor</a:t>
            </a:r>
          </a:p>
          <a:p>
            <a:pPr marL="230188" indent="0" algn="just">
              <a:buClrTx/>
              <a:buNone/>
            </a:pPr>
            <a:r>
              <a:rPr lang="en-US" altLang="zh-CN" sz="1400" b="0" dirty="0">
                <a:solidFill>
                  <a:schemeClr val="tx1">
                    <a:lumMod val="95000"/>
                    <a:lumOff val="5000"/>
                  </a:schemeClr>
                </a:solidFill>
                <a:latin typeface="Arial" panose="020B0604020202020204" pitchFamily="34" charset="0"/>
                <a:cs typeface="Arial" panose="020B0604020202020204" pitchFamily="34" charset="0"/>
              </a:rPr>
              <a:t>You can use this class to create an instance of a specific sensor. This class provides various methods that let you determine a sensor's capabilities.</a:t>
            </a:r>
          </a:p>
          <a:p>
            <a:pPr marL="174625" indent="-174625" algn="just">
              <a:buClrTx/>
              <a:buFont typeface="Wingdings" panose="05000000000000000000" pitchFamily="2" charset="2"/>
              <a:buChar char="§"/>
            </a:pPr>
            <a:r>
              <a:rPr lang="en-US" altLang="zh-CN" sz="1600" b="0" dirty="0" err="1">
                <a:solidFill>
                  <a:srgbClr val="C00000"/>
                </a:solidFill>
                <a:latin typeface="Courier" charset="0"/>
                <a:ea typeface="Courier" charset="0"/>
                <a:cs typeface="Courier" charset="0"/>
              </a:rPr>
              <a:t>SensorEvent</a:t>
            </a:r>
            <a:endParaRPr lang="en-US" altLang="zh-CN" sz="1600" b="0" dirty="0">
              <a:solidFill>
                <a:srgbClr val="C00000"/>
              </a:solidFill>
              <a:latin typeface="Courier" charset="0"/>
              <a:ea typeface="Courier" charset="0"/>
              <a:cs typeface="Courier" charset="0"/>
            </a:endParaRPr>
          </a:p>
          <a:p>
            <a:pPr marL="230188" indent="0" algn="just">
              <a:buClrTx/>
              <a:buNone/>
            </a:pPr>
            <a:r>
              <a:rPr lang="en-US" altLang="zh-CN" sz="1400" b="0" dirty="0">
                <a:solidFill>
                  <a:schemeClr val="tx1">
                    <a:lumMod val="95000"/>
                    <a:lumOff val="5000"/>
                  </a:schemeClr>
                </a:solidFill>
                <a:latin typeface="Arial" panose="020B0604020202020204" pitchFamily="34" charset="0"/>
                <a:cs typeface="Arial" panose="020B0604020202020204" pitchFamily="34" charset="0"/>
              </a:rPr>
              <a:t>The system uses this class to create a sensor event object, which provides information about a sensor event. A sensor event object includes the following information: the raw sensor data, the type of sensor that generated the event, the accuracy of the data, and the timestamp for the event.</a:t>
            </a:r>
          </a:p>
          <a:p>
            <a:pPr marL="174625" indent="-174625" algn="just">
              <a:buClrTx/>
              <a:buFont typeface="Wingdings" panose="05000000000000000000" pitchFamily="2" charset="2"/>
              <a:buChar char="§"/>
            </a:pPr>
            <a:r>
              <a:rPr lang="en-US" altLang="zh-CN" sz="1600" b="0" dirty="0" err="1">
                <a:solidFill>
                  <a:srgbClr val="C00000"/>
                </a:solidFill>
                <a:latin typeface="Arial" panose="020B0604020202020204" pitchFamily="34" charset="0"/>
                <a:cs typeface="Arial" panose="020B0604020202020204" pitchFamily="34" charset="0"/>
              </a:rPr>
              <a:t>SensorEventListener</a:t>
            </a:r>
            <a:endParaRPr lang="en-US" altLang="zh-CN" sz="1600" b="0" dirty="0">
              <a:solidFill>
                <a:srgbClr val="C00000"/>
              </a:solidFill>
              <a:latin typeface="Courier" charset="0"/>
              <a:ea typeface="Courier" charset="0"/>
              <a:cs typeface="Courier" charset="0"/>
            </a:endParaRPr>
          </a:p>
          <a:p>
            <a:pPr marL="230188" indent="0" algn="just">
              <a:buClrTx/>
              <a:buNone/>
            </a:pPr>
            <a:r>
              <a:rPr lang="en-US" altLang="zh-CN" sz="1400" b="0" dirty="0">
                <a:solidFill>
                  <a:schemeClr val="tx1">
                    <a:lumMod val="95000"/>
                    <a:lumOff val="5000"/>
                  </a:schemeClr>
                </a:solidFill>
                <a:latin typeface="Arial" panose="020B0604020202020204" pitchFamily="34" charset="0"/>
                <a:cs typeface="Arial" panose="020B0604020202020204" pitchFamily="34" charset="0"/>
              </a:rPr>
              <a:t>You can use this interface to create two callback methods that receive notifications (sensor events) when sensor values change or when sensor accuracy changes.</a:t>
            </a:r>
            <a:endParaRPr lang="en-US" sz="1400" b="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7300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5212"/>
            <a:ext cx="9144000" cy="571500"/>
          </a:xfrm>
        </p:spPr>
        <p:txBody>
          <a:bodyPr/>
          <a:lstStyle/>
          <a:p>
            <a:r>
              <a:rPr lang="en-US" altLang="zh-CN" sz="3600" dirty="0">
                <a:latin typeface="Arial" panose="020B0604020202020204" pitchFamily="34" charset="0"/>
              </a:rPr>
              <a:t>Two</a:t>
            </a:r>
            <a:r>
              <a:rPr lang="zh-CN" altLang="en-US" sz="3600" dirty="0">
                <a:latin typeface="Arial" panose="020B0604020202020204" pitchFamily="34" charset="0"/>
              </a:rPr>
              <a:t> </a:t>
            </a:r>
            <a:r>
              <a:rPr lang="en-US" altLang="zh-CN" sz="3600" dirty="0">
                <a:latin typeface="Arial" panose="020B0604020202020204" pitchFamily="34" charset="0"/>
              </a:rPr>
              <a:t>Basic Applications</a:t>
            </a:r>
            <a:endParaRPr lang="en-US" sz="3600" dirty="0">
              <a:latin typeface="Arial" panose="020B0604020202020204" pitchFamily="34" charset="0"/>
            </a:endParaRPr>
          </a:p>
        </p:txBody>
      </p:sp>
      <p:sp>
        <p:nvSpPr>
          <p:cNvPr id="3" name="内容占位符 2"/>
          <p:cNvSpPr>
            <a:spLocks noGrp="1"/>
          </p:cNvSpPr>
          <p:nvPr>
            <p:ph idx="1"/>
          </p:nvPr>
        </p:nvSpPr>
        <p:spPr>
          <a:xfrm>
            <a:off x="287524" y="836712"/>
            <a:ext cx="8568952" cy="4392488"/>
          </a:xfrm>
        </p:spPr>
        <p:txBody>
          <a:bodyPr/>
          <a:lstStyle/>
          <a:p>
            <a:pPr marL="174625" indent="-174625">
              <a:buClrTx/>
              <a:buFont typeface="Wingdings" panose="05000000000000000000" pitchFamily="2" charset="2"/>
              <a:buChar char="§"/>
            </a:pPr>
            <a:r>
              <a:rPr lang="en-US" altLang="zh-CN" sz="2000" b="0" dirty="0">
                <a:solidFill>
                  <a:schemeClr val="tx1">
                    <a:lumMod val="95000"/>
                    <a:lumOff val="5000"/>
                  </a:schemeClr>
                </a:solidFill>
                <a:latin typeface="Arial" panose="020B0604020202020204" pitchFamily="34" charset="0"/>
                <a:cs typeface="Arial" panose="020B0604020202020204" pitchFamily="34" charset="0"/>
              </a:rPr>
              <a:t>Identifying sensors and sensor capabilities</a:t>
            </a:r>
          </a:p>
          <a:p>
            <a:pPr marL="285750" indent="0">
              <a:buClrTx/>
              <a:buNone/>
            </a:pPr>
            <a:r>
              <a:rPr lang="en-US" altLang="zh-CN" sz="1800" b="0" dirty="0">
                <a:solidFill>
                  <a:schemeClr val="tx1">
                    <a:lumMod val="95000"/>
                    <a:lumOff val="5000"/>
                  </a:schemeClr>
                </a:solidFill>
                <a:latin typeface="Arial" panose="020B0604020202020204" pitchFamily="34" charset="0"/>
                <a:cs typeface="Arial" panose="020B0604020202020204" pitchFamily="34" charset="0"/>
              </a:rPr>
              <a:t>Identifying sensors and sensor capabilities at runtime is useful if your application has features that rely on specific sensor types or capabilities. For example, you may want to identify all of the sensors that are present on a device </a:t>
            </a:r>
            <a:r>
              <a:rPr lang="en-US" altLang="zh-CN" sz="1800" b="0" dirty="0">
                <a:solidFill>
                  <a:srgbClr val="FF0000"/>
                </a:solidFill>
                <a:latin typeface="Arial" panose="020B0604020202020204" pitchFamily="34" charset="0"/>
                <a:cs typeface="Arial" panose="020B0604020202020204" pitchFamily="34" charset="0"/>
              </a:rPr>
              <a:t>and disable any application features</a:t>
            </a:r>
            <a:r>
              <a:rPr lang="en-US" altLang="zh-CN" sz="1800" b="0" dirty="0">
                <a:solidFill>
                  <a:schemeClr val="tx1">
                    <a:lumMod val="95000"/>
                    <a:lumOff val="5000"/>
                  </a:schemeClr>
                </a:solidFill>
                <a:latin typeface="Arial" panose="020B0604020202020204" pitchFamily="34" charset="0"/>
                <a:cs typeface="Arial" panose="020B0604020202020204" pitchFamily="34" charset="0"/>
              </a:rPr>
              <a:t> that rely on sensors that are not present. Likewise, you may want to identify all of the sensors of a given type so you can </a:t>
            </a:r>
            <a:r>
              <a:rPr lang="en-US" altLang="zh-CN" sz="1800" b="0" dirty="0">
                <a:solidFill>
                  <a:srgbClr val="FF0000"/>
                </a:solidFill>
                <a:latin typeface="Arial" panose="020B0604020202020204" pitchFamily="34" charset="0"/>
                <a:cs typeface="Arial" panose="020B0604020202020204" pitchFamily="34" charset="0"/>
              </a:rPr>
              <a:t>choose the sensor implementation </a:t>
            </a:r>
            <a:r>
              <a:rPr lang="en-US" altLang="zh-CN" sz="1800" b="0" dirty="0">
                <a:solidFill>
                  <a:schemeClr val="tx1">
                    <a:lumMod val="95000"/>
                    <a:lumOff val="5000"/>
                  </a:schemeClr>
                </a:solidFill>
                <a:latin typeface="Arial" panose="020B0604020202020204" pitchFamily="34" charset="0"/>
                <a:cs typeface="Arial" panose="020B0604020202020204" pitchFamily="34" charset="0"/>
              </a:rPr>
              <a:t>that has the optimum performance for your application.</a:t>
            </a:r>
          </a:p>
          <a:p>
            <a:pPr marL="174625" indent="-174625">
              <a:buClrTx/>
              <a:buFont typeface="Wingdings" panose="05000000000000000000" pitchFamily="2" charset="2"/>
              <a:buChar char="§"/>
            </a:pPr>
            <a:r>
              <a:rPr lang="en-US" altLang="zh-CN" sz="2000" b="0" dirty="0">
                <a:solidFill>
                  <a:schemeClr val="tx1">
                    <a:lumMod val="95000"/>
                    <a:lumOff val="5000"/>
                  </a:schemeClr>
                </a:solidFill>
                <a:latin typeface="Arial" panose="020B0604020202020204" pitchFamily="34" charset="0"/>
                <a:cs typeface="Arial" panose="020B0604020202020204" pitchFamily="34" charset="0"/>
              </a:rPr>
              <a:t>Monitor sensor events</a:t>
            </a:r>
          </a:p>
          <a:p>
            <a:pPr marL="230188" indent="0">
              <a:buClrTx/>
              <a:buNone/>
            </a:pPr>
            <a:r>
              <a:rPr lang="en-US" altLang="zh-CN" sz="1800" b="0" dirty="0">
                <a:solidFill>
                  <a:schemeClr val="tx1">
                    <a:lumMod val="95000"/>
                    <a:lumOff val="5000"/>
                  </a:schemeClr>
                </a:solidFill>
                <a:latin typeface="Arial" panose="020B0604020202020204" pitchFamily="34" charset="0"/>
                <a:cs typeface="Arial" panose="020B0604020202020204" pitchFamily="34" charset="0"/>
              </a:rPr>
              <a:t>Monitoring sensor events is how you </a:t>
            </a:r>
            <a:r>
              <a:rPr lang="en-US" altLang="zh-CN" sz="1800" b="0" dirty="0">
                <a:solidFill>
                  <a:srgbClr val="FF0000"/>
                </a:solidFill>
                <a:latin typeface="Arial" panose="020B0604020202020204" pitchFamily="34" charset="0"/>
                <a:cs typeface="Arial" panose="020B0604020202020204" pitchFamily="34" charset="0"/>
              </a:rPr>
              <a:t>acquire raw sensor data</a:t>
            </a:r>
            <a:r>
              <a:rPr lang="en-US" altLang="zh-CN" sz="1800" b="0" dirty="0">
                <a:solidFill>
                  <a:schemeClr val="tx1">
                    <a:lumMod val="95000"/>
                    <a:lumOff val="5000"/>
                  </a:schemeClr>
                </a:solidFill>
                <a:latin typeface="Arial" panose="020B0604020202020204" pitchFamily="34" charset="0"/>
                <a:cs typeface="Arial" panose="020B0604020202020204" pitchFamily="34" charset="0"/>
              </a:rPr>
              <a:t>. A sensor event occurs every time a sensor detects a change in the parameters it is measuring. A sensor event provides you with four pieces of information: the name of the sensor that triggered the event, the timestamp for the event, the accuracy of the event, and the raw sensor data that triggered the event.</a:t>
            </a:r>
          </a:p>
        </p:txBody>
      </p:sp>
    </p:spTree>
    <p:extLst>
      <p:ext uri="{BB962C8B-B14F-4D97-AF65-F5344CB8AC3E}">
        <p14:creationId xmlns:p14="http://schemas.microsoft.com/office/powerpoint/2010/main" val="1506654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5212"/>
            <a:ext cx="9144000" cy="571500"/>
          </a:xfrm>
        </p:spPr>
        <p:txBody>
          <a:bodyPr/>
          <a:lstStyle/>
          <a:p>
            <a:r>
              <a:rPr lang="en-US" altLang="zh-CN" sz="3600" dirty="0">
                <a:latin typeface="Arial" panose="020B0604020202020204" pitchFamily="34" charset="0"/>
              </a:rPr>
              <a:t>Sensor Availability</a:t>
            </a:r>
            <a:endParaRPr lang="en-US" sz="3600" dirty="0">
              <a:latin typeface="Arial" panose="020B0604020202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844038884"/>
              </p:ext>
            </p:extLst>
          </p:nvPr>
        </p:nvGraphicFramePr>
        <p:xfrm>
          <a:off x="683568" y="985292"/>
          <a:ext cx="8136906" cy="4165211"/>
        </p:xfrm>
        <a:graphic>
          <a:graphicData uri="http://schemas.openxmlformats.org/drawingml/2006/table">
            <a:tbl>
              <a:tblPr/>
              <a:tblGrid>
                <a:gridCol w="2592289">
                  <a:extLst>
                    <a:ext uri="{9D8B030D-6E8A-4147-A177-3AD203B41FA5}">
                      <a16:colId xmlns:a16="http://schemas.microsoft.com/office/drawing/2014/main" val="20000"/>
                    </a:ext>
                  </a:extLst>
                </a:gridCol>
                <a:gridCol w="1440159">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1368154">
                  <a:extLst>
                    <a:ext uri="{9D8B030D-6E8A-4147-A177-3AD203B41FA5}">
                      <a16:colId xmlns:a16="http://schemas.microsoft.com/office/drawing/2014/main" val="20004"/>
                    </a:ext>
                  </a:extLst>
                </a:gridCol>
              </a:tblGrid>
              <a:tr h="362963">
                <a:tc>
                  <a:txBody>
                    <a:bodyPr/>
                    <a:lstStyle/>
                    <a:p>
                      <a:pPr algn="ctr" fontAlgn="t"/>
                      <a:r>
                        <a:rPr lang="en-US" sz="1200" b="0" dirty="0">
                          <a:solidFill>
                            <a:schemeClr val="tx1"/>
                          </a:solidFill>
                          <a:effectLst/>
                        </a:rPr>
                        <a:t>Sensor</a:t>
                      </a:r>
                    </a:p>
                  </a:txBody>
                  <a:tcPr marL="24090" marR="24090" marT="8030" marB="803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999999"/>
                    </a:solidFill>
                  </a:tcPr>
                </a:tc>
                <a:tc>
                  <a:txBody>
                    <a:bodyPr/>
                    <a:lstStyle/>
                    <a:p>
                      <a:pPr algn="ctr" fontAlgn="t"/>
                      <a:r>
                        <a:rPr lang="en-US" sz="1200" b="0" dirty="0">
                          <a:solidFill>
                            <a:schemeClr val="tx1"/>
                          </a:solidFill>
                          <a:effectLst/>
                        </a:rPr>
                        <a:t>Android 4.0 </a:t>
                      </a:r>
                      <a:br>
                        <a:rPr lang="en-US" sz="1200" b="0" dirty="0">
                          <a:solidFill>
                            <a:schemeClr val="tx1"/>
                          </a:solidFill>
                          <a:effectLst/>
                        </a:rPr>
                      </a:br>
                      <a:r>
                        <a:rPr lang="en-US" sz="1200" b="0" dirty="0">
                          <a:solidFill>
                            <a:schemeClr val="tx1"/>
                          </a:solidFill>
                          <a:effectLst/>
                        </a:rPr>
                        <a:t>(API Level 14)</a:t>
                      </a:r>
                    </a:p>
                  </a:txBody>
                  <a:tcPr marL="24090" marR="24090" marT="8030" marB="803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999999"/>
                    </a:solidFill>
                  </a:tcPr>
                </a:tc>
                <a:tc>
                  <a:txBody>
                    <a:bodyPr/>
                    <a:lstStyle/>
                    <a:p>
                      <a:pPr algn="ctr" fontAlgn="t"/>
                      <a:r>
                        <a:rPr lang="en-US" sz="1200" b="0">
                          <a:solidFill>
                            <a:schemeClr val="tx1"/>
                          </a:solidFill>
                          <a:effectLst/>
                        </a:rPr>
                        <a:t>Android 2.3 </a:t>
                      </a:r>
                      <a:br>
                        <a:rPr lang="en-US" sz="1200" b="0">
                          <a:solidFill>
                            <a:schemeClr val="tx1"/>
                          </a:solidFill>
                          <a:effectLst/>
                        </a:rPr>
                      </a:br>
                      <a:r>
                        <a:rPr lang="en-US" sz="1200" b="0">
                          <a:solidFill>
                            <a:schemeClr val="tx1"/>
                          </a:solidFill>
                          <a:effectLst/>
                        </a:rPr>
                        <a:t>(API Level 9)</a:t>
                      </a:r>
                    </a:p>
                  </a:txBody>
                  <a:tcPr marL="24090" marR="24090" marT="8030" marB="803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999999"/>
                    </a:solidFill>
                  </a:tcPr>
                </a:tc>
                <a:tc>
                  <a:txBody>
                    <a:bodyPr/>
                    <a:lstStyle/>
                    <a:p>
                      <a:pPr algn="ctr" fontAlgn="t"/>
                      <a:r>
                        <a:rPr lang="en-US" sz="1200" b="0" dirty="0">
                          <a:solidFill>
                            <a:schemeClr val="tx1"/>
                          </a:solidFill>
                          <a:effectLst/>
                        </a:rPr>
                        <a:t>Android 2.2 </a:t>
                      </a:r>
                      <a:br>
                        <a:rPr lang="en-US" sz="1200" b="0" dirty="0">
                          <a:solidFill>
                            <a:schemeClr val="tx1"/>
                          </a:solidFill>
                          <a:effectLst/>
                        </a:rPr>
                      </a:br>
                      <a:r>
                        <a:rPr lang="en-US" sz="1200" b="0" dirty="0">
                          <a:solidFill>
                            <a:schemeClr val="tx1"/>
                          </a:solidFill>
                          <a:effectLst/>
                        </a:rPr>
                        <a:t>(API Level 8)</a:t>
                      </a:r>
                    </a:p>
                  </a:txBody>
                  <a:tcPr marL="24090" marR="24090" marT="8030" marB="803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999999"/>
                    </a:solidFill>
                  </a:tcPr>
                </a:tc>
                <a:tc>
                  <a:txBody>
                    <a:bodyPr/>
                    <a:lstStyle/>
                    <a:p>
                      <a:pPr algn="ctr" fontAlgn="t"/>
                      <a:r>
                        <a:rPr lang="en-US" sz="1200" b="0" dirty="0">
                          <a:solidFill>
                            <a:schemeClr val="tx1"/>
                          </a:solidFill>
                          <a:effectLst/>
                        </a:rPr>
                        <a:t>Android 1.5 </a:t>
                      </a:r>
                      <a:br>
                        <a:rPr lang="en-US" sz="1200" b="0" dirty="0">
                          <a:solidFill>
                            <a:schemeClr val="tx1"/>
                          </a:solidFill>
                          <a:effectLst/>
                        </a:rPr>
                      </a:br>
                      <a:r>
                        <a:rPr lang="en-US" sz="1200" b="0" dirty="0">
                          <a:solidFill>
                            <a:schemeClr val="tx1"/>
                          </a:solidFill>
                          <a:effectLst/>
                        </a:rPr>
                        <a:t>(API Level 3)</a:t>
                      </a:r>
                    </a:p>
                  </a:txBody>
                  <a:tcPr marL="24090" marR="24090" marT="8030" marB="803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999999"/>
                    </a:solidFill>
                  </a:tcPr>
                </a:tc>
                <a:extLst>
                  <a:ext uri="{0D108BD9-81ED-4DB2-BD59-A6C34878D82A}">
                    <a16:rowId xmlns:a16="http://schemas.microsoft.com/office/drawing/2014/main" val="10000"/>
                  </a:ext>
                </a:extLst>
              </a:tr>
              <a:tr h="276237">
                <a:tc>
                  <a:txBody>
                    <a:bodyPr/>
                    <a:lstStyle/>
                    <a:p>
                      <a:pPr algn="l" fontAlgn="t"/>
                      <a:r>
                        <a:rPr lang="en-US" sz="1200" u="none" strike="noStrike" dirty="0">
                          <a:solidFill>
                            <a:srgbClr val="039BE5"/>
                          </a:solidFill>
                          <a:effectLst/>
                          <a:hlinkClick r:id="rId2"/>
                        </a:rPr>
                        <a:t>TYPE_ACCELEROMETER</a:t>
                      </a:r>
                      <a:endParaRPr lang="en-US" sz="1200" dirty="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dirty="0">
                          <a:effectLst/>
                        </a:rPr>
                        <a:t>Yes</a:t>
                      </a:r>
                      <a:endParaRPr lang="en-US" sz="1200" dirty="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dirty="0">
                          <a:effectLst/>
                        </a:rPr>
                        <a:t>Yes</a:t>
                      </a:r>
                      <a:endParaRPr lang="en-US" sz="1200" dirty="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dirty="0">
                          <a:effectLst/>
                        </a:rPr>
                        <a:t>Yes</a:t>
                      </a:r>
                      <a:endParaRPr lang="en-US" sz="1200" dirty="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dirty="0">
                          <a:effectLst/>
                        </a:rPr>
                        <a:t>Yes</a:t>
                      </a:r>
                      <a:endParaRPr lang="en-US" sz="1200" dirty="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1"/>
                  </a:ext>
                </a:extLst>
              </a:tr>
              <a:tr h="362963">
                <a:tc>
                  <a:txBody>
                    <a:bodyPr/>
                    <a:lstStyle/>
                    <a:p>
                      <a:pPr algn="l" fontAlgn="t"/>
                      <a:r>
                        <a:rPr lang="en-US" sz="1200" u="none" strike="noStrike" dirty="0">
                          <a:solidFill>
                            <a:srgbClr val="039BE5"/>
                          </a:solidFill>
                          <a:effectLst/>
                          <a:hlinkClick r:id="rId3"/>
                        </a:rPr>
                        <a:t>TYPE_AMBIENT_TEMPERATURE</a:t>
                      </a:r>
                      <a:endParaRPr lang="en-US" sz="1200" dirty="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a:effectLst/>
                        </a:rPr>
                        <a:t>n/a</a:t>
                      </a: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a:effectLst/>
                        </a:rPr>
                        <a:t>n/a</a:t>
                      </a: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a:effectLst/>
                        </a:rPr>
                        <a:t>n/a</a:t>
                      </a: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2"/>
                  </a:ext>
                </a:extLst>
              </a:tr>
              <a:tr h="189512">
                <a:tc>
                  <a:txBody>
                    <a:bodyPr/>
                    <a:lstStyle/>
                    <a:p>
                      <a:pPr algn="l" fontAlgn="t"/>
                      <a:r>
                        <a:rPr lang="en-US" sz="1200" u="none" strike="noStrike">
                          <a:solidFill>
                            <a:srgbClr val="039BE5"/>
                          </a:solidFill>
                          <a:effectLst/>
                          <a:hlinkClick r:id="rId4"/>
                        </a:rPr>
                        <a:t>TYPE_GRAVITY</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dirty="0">
                          <a:effectLst/>
                        </a:rPr>
                        <a:t>Yes</a:t>
                      </a:r>
                      <a:endParaRPr lang="en-US" sz="1200" dirty="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a:effectLst/>
                        </a:rPr>
                        <a:t>n/a</a:t>
                      </a: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a:effectLst/>
                        </a:rPr>
                        <a:t>n/a</a:t>
                      </a: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3"/>
                  </a:ext>
                </a:extLst>
              </a:tr>
              <a:tr h="276237">
                <a:tc>
                  <a:txBody>
                    <a:bodyPr/>
                    <a:lstStyle/>
                    <a:p>
                      <a:pPr algn="l" fontAlgn="t"/>
                      <a:r>
                        <a:rPr lang="en-US" sz="1200" u="none" strike="noStrike">
                          <a:solidFill>
                            <a:srgbClr val="039BE5"/>
                          </a:solidFill>
                          <a:effectLst/>
                          <a:hlinkClick r:id="rId5"/>
                        </a:rPr>
                        <a:t>TYPE_GYROSCOPE</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a:effectLst/>
                        </a:rPr>
                        <a:t>n/a</a:t>
                      </a:r>
                      <a:r>
                        <a:rPr lang="en-US" sz="1200" baseline="30000">
                          <a:effectLst/>
                        </a:rPr>
                        <a:t>1</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a:effectLst/>
                        </a:rPr>
                        <a:t>n/a</a:t>
                      </a:r>
                      <a:r>
                        <a:rPr lang="en-US" sz="1200" baseline="30000">
                          <a:effectLst/>
                        </a:rPr>
                        <a:t>1</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4"/>
                  </a:ext>
                </a:extLst>
              </a:tr>
              <a:tr h="189512">
                <a:tc>
                  <a:txBody>
                    <a:bodyPr/>
                    <a:lstStyle/>
                    <a:p>
                      <a:pPr algn="l" fontAlgn="t"/>
                      <a:r>
                        <a:rPr lang="en-US" sz="1200" u="none" strike="noStrike">
                          <a:solidFill>
                            <a:srgbClr val="039BE5"/>
                          </a:solidFill>
                          <a:effectLst/>
                          <a:hlinkClick r:id="rId6"/>
                        </a:rPr>
                        <a:t>TYPE_LIGHT</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5"/>
                  </a:ext>
                </a:extLst>
              </a:tr>
              <a:tr h="362963">
                <a:tc>
                  <a:txBody>
                    <a:bodyPr/>
                    <a:lstStyle/>
                    <a:p>
                      <a:pPr algn="l" fontAlgn="t"/>
                      <a:r>
                        <a:rPr lang="en-US" sz="1200" u="none" strike="noStrike">
                          <a:solidFill>
                            <a:srgbClr val="039BE5"/>
                          </a:solidFill>
                          <a:effectLst/>
                          <a:hlinkClick r:id="rId7"/>
                        </a:rPr>
                        <a:t>TYPE_LINEAR_ACCELERATION</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dirty="0">
                          <a:effectLst/>
                        </a:rPr>
                        <a:t>Yes</a:t>
                      </a:r>
                      <a:endParaRPr lang="en-US" sz="1200" dirty="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dirty="0">
                          <a:effectLst/>
                        </a:rPr>
                        <a:t>Yes</a:t>
                      </a:r>
                      <a:endParaRPr lang="en-US" sz="1200" dirty="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a:effectLst/>
                        </a:rPr>
                        <a:t>n/a</a:t>
                      </a: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a:effectLst/>
                        </a:rPr>
                        <a:t>n/a</a:t>
                      </a: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6"/>
                  </a:ext>
                </a:extLst>
              </a:tr>
              <a:tr h="276237">
                <a:tc>
                  <a:txBody>
                    <a:bodyPr/>
                    <a:lstStyle/>
                    <a:p>
                      <a:pPr algn="l" fontAlgn="t"/>
                      <a:r>
                        <a:rPr lang="en-US" sz="1200" u="none" strike="noStrike">
                          <a:solidFill>
                            <a:srgbClr val="039BE5"/>
                          </a:solidFill>
                          <a:effectLst/>
                          <a:hlinkClick r:id="rId8"/>
                        </a:rPr>
                        <a:t>TYPE_MAGNETIC_FIELD</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dirty="0">
                          <a:effectLst/>
                        </a:rPr>
                        <a:t>Yes</a:t>
                      </a:r>
                      <a:endParaRPr lang="en-US" sz="1200" dirty="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7"/>
                  </a:ext>
                </a:extLst>
              </a:tr>
              <a:tr h="276237">
                <a:tc>
                  <a:txBody>
                    <a:bodyPr/>
                    <a:lstStyle/>
                    <a:p>
                      <a:pPr algn="l" fontAlgn="t"/>
                      <a:r>
                        <a:rPr lang="en-US" sz="1200" u="none" strike="noStrike">
                          <a:solidFill>
                            <a:srgbClr val="039BE5"/>
                          </a:solidFill>
                          <a:effectLst/>
                          <a:hlinkClick r:id="rId9"/>
                        </a:rPr>
                        <a:t>TYPE_ORIENTATION</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r>
                        <a:rPr lang="en-US" sz="1200" baseline="30000">
                          <a:effectLst/>
                        </a:rPr>
                        <a:t>2</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dirty="0">
                          <a:effectLst/>
                        </a:rPr>
                        <a:t>Yes</a:t>
                      </a:r>
                      <a:r>
                        <a:rPr lang="en-US" sz="1200" baseline="30000" dirty="0">
                          <a:effectLst/>
                        </a:rPr>
                        <a:t>2</a:t>
                      </a:r>
                      <a:endParaRPr lang="en-US" sz="1200" dirty="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r>
                        <a:rPr lang="en-US" sz="1200" baseline="30000">
                          <a:effectLst/>
                        </a:rPr>
                        <a:t>2</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8"/>
                  </a:ext>
                </a:extLst>
              </a:tr>
              <a:tr h="276237">
                <a:tc>
                  <a:txBody>
                    <a:bodyPr/>
                    <a:lstStyle/>
                    <a:p>
                      <a:pPr algn="l" fontAlgn="t"/>
                      <a:r>
                        <a:rPr lang="en-US" sz="1200" u="none" strike="noStrike">
                          <a:solidFill>
                            <a:srgbClr val="039BE5"/>
                          </a:solidFill>
                          <a:effectLst/>
                          <a:hlinkClick r:id="rId10"/>
                        </a:rPr>
                        <a:t>TYPE_PRESSURE</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dirty="0">
                          <a:effectLst/>
                        </a:rPr>
                        <a:t>Yes</a:t>
                      </a:r>
                      <a:endParaRPr lang="en-US" sz="1200" dirty="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dirty="0">
                          <a:effectLst/>
                        </a:rPr>
                        <a:t>n/a</a:t>
                      </a:r>
                      <a:r>
                        <a:rPr lang="en-US" sz="1200" baseline="30000" dirty="0">
                          <a:effectLst/>
                        </a:rPr>
                        <a:t>1</a:t>
                      </a:r>
                      <a:endParaRPr lang="en-US" sz="1200" dirty="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a:effectLst/>
                        </a:rPr>
                        <a:t>n/a</a:t>
                      </a:r>
                      <a:r>
                        <a:rPr lang="en-US" sz="1200" baseline="30000">
                          <a:effectLst/>
                        </a:rPr>
                        <a:t>1</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9"/>
                  </a:ext>
                </a:extLst>
              </a:tr>
              <a:tr h="276237">
                <a:tc>
                  <a:txBody>
                    <a:bodyPr/>
                    <a:lstStyle/>
                    <a:p>
                      <a:pPr algn="l" fontAlgn="t"/>
                      <a:r>
                        <a:rPr lang="en-US" sz="1200" u="none" strike="noStrike">
                          <a:solidFill>
                            <a:srgbClr val="039BE5"/>
                          </a:solidFill>
                          <a:effectLst/>
                          <a:hlinkClick r:id="rId11"/>
                        </a:rPr>
                        <a:t>TYPE_PROXIMITY</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dirty="0">
                          <a:effectLst/>
                        </a:rPr>
                        <a:t>Yes</a:t>
                      </a:r>
                      <a:endParaRPr lang="en-US" sz="1200" dirty="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10"/>
                  </a:ext>
                </a:extLst>
              </a:tr>
              <a:tr h="362963">
                <a:tc>
                  <a:txBody>
                    <a:bodyPr/>
                    <a:lstStyle/>
                    <a:p>
                      <a:pPr algn="l" fontAlgn="t"/>
                      <a:r>
                        <a:rPr lang="en-US" sz="1200" u="none" strike="noStrike">
                          <a:solidFill>
                            <a:srgbClr val="039BE5"/>
                          </a:solidFill>
                          <a:effectLst/>
                          <a:hlinkClick r:id="rId12"/>
                        </a:rPr>
                        <a:t>TYPE_RELATIVE_HUMIDITY</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a:effectLst/>
                        </a:rPr>
                        <a:t>n/a</a:t>
                      </a: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dirty="0">
                          <a:effectLst/>
                        </a:rPr>
                        <a:t>n/a</a:t>
                      </a: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dirty="0">
                          <a:effectLst/>
                        </a:rPr>
                        <a:t>n/a</a:t>
                      </a: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11"/>
                  </a:ext>
                </a:extLst>
              </a:tr>
              <a:tr h="362963">
                <a:tc>
                  <a:txBody>
                    <a:bodyPr/>
                    <a:lstStyle/>
                    <a:p>
                      <a:pPr algn="l" fontAlgn="t"/>
                      <a:r>
                        <a:rPr lang="en-US" sz="1200" u="none" strike="noStrike">
                          <a:solidFill>
                            <a:srgbClr val="039BE5"/>
                          </a:solidFill>
                          <a:effectLst/>
                          <a:hlinkClick r:id="rId13"/>
                        </a:rPr>
                        <a:t>TYPE_ROTATION_VECTOR</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a:effectLst/>
                        </a:rPr>
                        <a:t>n/a</a:t>
                      </a: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dirty="0">
                          <a:effectLst/>
                        </a:rPr>
                        <a:t>n/a</a:t>
                      </a: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12"/>
                  </a:ext>
                </a:extLst>
              </a:tr>
              <a:tr h="276237">
                <a:tc>
                  <a:txBody>
                    <a:bodyPr/>
                    <a:lstStyle/>
                    <a:p>
                      <a:pPr algn="l" fontAlgn="t"/>
                      <a:r>
                        <a:rPr lang="en-US" sz="1200" u="none" strike="noStrike">
                          <a:solidFill>
                            <a:srgbClr val="039BE5"/>
                          </a:solidFill>
                          <a:effectLst/>
                          <a:hlinkClick r:id="rId14"/>
                        </a:rPr>
                        <a:t>TYPE_TEMPERATURE</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r>
                        <a:rPr lang="en-US" sz="1200" baseline="30000">
                          <a:effectLst/>
                        </a:rPr>
                        <a:t>2</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a:effectLst/>
                        </a:rPr>
                        <a:t>Yes</a:t>
                      </a:r>
                      <a:endParaRPr lang="en-US" sz="120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200" b="1" dirty="0">
                          <a:effectLst/>
                        </a:rPr>
                        <a:t>Yes</a:t>
                      </a:r>
                      <a:endParaRPr lang="en-US" sz="1200" dirty="0">
                        <a:effectLst/>
                      </a:endParaRPr>
                    </a:p>
                  </a:txBody>
                  <a:tcPr marL="24090" marR="24090" marT="8030" marB="80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4216340293"/>
      </p:ext>
    </p:extLst>
  </p:cSld>
  <p:clrMapOvr>
    <a:masterClrMapping/>
  </p:clrMapOvr>
</p:sld>
</file>

<file path=ppt/theme/theme1.xml><?xml version="1.0" encoding="utf-8"?>
<a:theme xmlns:a="http://schemas.openxmlformats.org/drawingml/2006/main" name="computing">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Rounded MT Bold"/>
        <a:ea typeface="新細明體"/>
        <a:cs typeface=""/>
      </a:majorFont>
      <a:minorFont>
        <a:latin typeface="Myriad Web"/>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Styple Template</Template>
  <TotalTime>29492</TotalTime>
  <Words>2352</Words>
  <Application>Microsoft Office PowerPoint</Application>
  <PresentationFormat>On-screen Show (16:10)</PresentationFormat>
  <Paragraphs>253</Paragraphs>
  <Slides>26</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7" baseType="lpstr">
      <vt:lpstr>Courier</vt:lpstr>
      <vt:lpstr>Myriad Web</vt:lpstr>
      <vt:lpstr>Arial</vt:lpstr>
      <vt:lpstr>Arial Rounded MT Bold</vt:lpstr>
      <vt:lpstr>Calibri</vt:lpstr>
      <vt:lpstr>Courier New</vt:lpstr>
      <vt:lpstr>Tahoma</vt:lpstr>
      <vt:lpstr>Times New Roman</vt:lpstr>
      <vt:lpstr>Wingdings</vt:lpstr>
      <vt:lpstr>computing</vt:lpstr>
      <vt:lpstr>Photo Editor Photo</vt:lpstr>
      <vt:lpstr>PowerPoint Presentation</vt:lpstr>
      <vt:lpstr>Outlines</vt:lpstr>
      <vt:lpstr>Sensors Overview</vt:lpstr>
      <vt:lpstr>Categories of Sensors</vt:lpstr>
      <vt:lpstr>Sensor-Framework Related Tasks</vt:lpstr>
      <vt:lpstr>Sensor types supported by the Android platform</vt:lpstr>
      <vt:lpstr>Sensor Framework</vt:lpstr>
      <vt:lpstr>Two Basic Applications</vt:lpstr>
      <vt:lpstr>Sensor Availability</vt:lpstr>
      <vt:lpstr>Identifying Sensors and Its Capabilities</vt:lpstr>
      <vt:lpstr>Monitoring Sensor Events</vt:lpstr>
      <vt:lpstr>Monitoring Sensor Events</vt:lpstr>
      <vt:lpstr>Sensor Coordinate System</vt:lpstr>
      <vt:lpstr>Test with the Android Emulator</vt:lpstr>
      <vt:lpstr>Note</vt:lpstr>
      <vt:lpstr>Note</vt:lpstr>
      <vt:lpstr>Task 1</vt:lpstr>
      <vt:lpstr>Note</vt:lpstr>
      <vt:lpstr>Note</vt:lpstr>
      <vt:lpstr>Run the App</vt:lpstr>
      <vt:lpstr>Activity_main.xml</vt:lpstr>
      <vt:lpstr>MainActivity</vt:lpstr>
      <vt:lpstr>Task 2 (Bonus)</vt:lpstr>
      <vt:lpstr>Conversion from Rad to Degree</vt:lpstr>
      <vt:lpstr>Task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540</dc:creator>
  <cp:lastModifiedBy>Zhenlin An</cp:lastModifiedBy>
  <cp:revision>439</cp:revision>
  <dcterms:created xsi:type="dcterms:W3CDTF">2016-09-20T03:36:23Z</dcterms:created>
  <dcterms:modified xsi:type="dcterms:W3CDTF">2019-03-06T10:19:46Z</dcterms:modified>
</cp:coreProperties>
</file>