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  <p:sldId id="266" r:id="rId7"/>
  </p:sldIdLst>
  <p:sldSz cx="18288000" cy="10287000"/>
  <p:notesSz cx="6858000" cy="9144000"/>
  <p:embeddedFontLst>
    <p:embeddedFont>
      <p:font typeface="DM Sans" pitchFamily="2" charset="0"/>
      <p:regular r:id="rId8"/>
      <p:bold r:id="rId9"/>
      <p:italic r:id="rId10"/>
      <p:boldItalic r:id="rId11"/>
    </p:embeddedFont>
    <p:embeddedFont>
      <p:font typeface="Hero" panose="020B0604020202020204" charset="0"/>
      <p:regular r:id="rId12"/>
    </p:embeddedFont>
    <p:embeddedFont>
      <p:font typeface="Hero Bold" panose="020B0604020202020204" charset="0"/>
      <p:regular r:id="rId13"/>
    </p:embeddedFont>
    <p:embeddedFont>
      <p:font typeface="Kollektif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2189747" y="3588735"/>
            <a:ext cx="13583653" cy="24401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8000" dirty="0">
                <a:solidFill>
                  <a:srgbClr val="227C9D"/>
                </a:solidFill>
                <a:latin typeface="Kollektif Bold"/>
              </a:rPr>
              <a:t>Astor AI -</a:t>
            </a:r>
          </a:p>
          <a:p>
            <a:pPr algn="ctr">
              <a:lnSpc>
                <a:spcPts val="9999"/>
              </a:lnSpc>
            </a:pPr>
            <a:r>
              <a:rPr lang="en-US" sz="8000" dirty="0">
                <a:solidFill>
                  <a:srgbClr val="227C9D"/>
                </a:solidFill>
                <a:latin typeface="Kollektif Bold"/>
              </a:rPr>
              <a:t>Chatbot for Medical Queries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45397" y="6809551"/>
            <a:ext cx="7197206" cy="523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By A. Phani Charan (Group G33)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flipH="1" flipV="1">
            <a:off x="17100235" y="326451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1" name="Freeform 31"/>
          <p:cNvSpPr/>
          <p:nvPr/>
        </p:nvSpPr>
        <p:spPr>
          <a:xfrm rot="5400000" flipH="1" flipV="1">
            <a:off x="15470621" y="219299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5" name="AutoShape 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Freeform 4">
            <a:extLst>
              <a:ext uri="{FF2B5EF4-FFF2-40B4-BE49-F238E27FC236}">
                <a16:creationId xmlns:a16="http://schemas.microsoft.com/office/drawing/2014/main" id="{56593114-DB29-CBC3-28BF-C6CD5A5297DF}"/>
              </a:ext>
            </a:extLst>
          </p:cNvPr>
          <p:cNvSpPr/>
          <p:nvPr/>
        </p:nvSpPr>
        <p:spPr>
          <a:xfrm>
            <a:off x="7984341" y="1372595"/>
            <a:ext cx="2148368" cy="2148368"/>
          </a:xfrm>
          <a:custGeom>
            <a:avLst/>
            <a:gdLst/>
            <a:ahLst/>
            <a:cxnLst/>
            <a:rect l="l" t="t" r="r" b="b"/>
            <a:pathLst>
              <a:path w="2148368" h="2148368">
                <a:moveTo>
                  <a:pt x="0" y="0"/>
                </a:moveTo>
                <a:lnTo>
                  <a:pt x="2148369" y="0"/>
                </a:lnTo>
                <a:lnTo>
                  <a:pt x="2148369" y="2148368"/>
                </a:lnTo>
                <a:lnTo>
                  <a:pt x="0" y="21483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3290066" y="1349416"/>
            <a:ext cx="12044053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00"/>
              </a:lnSpc>
            </a:pPr>
            <a:r>
              <a:rPr lang="en-US" sz="7100" dirty="0">
                <a:solidFill>
                  <a:srgbClr val="FE6D73"/>
                </a:solidFill>
                <a:latin typeface="Kollektif Bold"/>
              </a:rPr>
              <a:t>Problem Statement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98188" y="3577729"/>
            <a:ext cx="15599211" cy="53384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72"/>
              </a:lnSpc>
            </a:pPr>
            <a:r>
              <a:rPr lang="en-US" sz="2980" dirty="0">
                <a:solidFill>
                  <a:srgbClr val="000000"/>
                </a:solidFill>
                <a:latin typeface="DM Sans" pitchFamily="2" charset="0"/>
                <a:ea typeface="Antonio"/>
                <a:cs typeface="Antonio"/>
                <a:sym typeface="Antonio"/>
              </a:rPr>
              <a:t>In many situations, accessing immediate medical advice can be challenging, particularly for non-critical conditions. There is a significant potential for AI to bridge this gap by providing reliable and timely responses to patient queries, enhancing the accessibility of healthcare information.</a:t>
            </a:r>
          </a:p>
          <a:p>
            <a:pPr marL="643506" lvl="1" indent="-321753" algn="l">
              <a:lnSpc>
                <a:spcPts val="4172"/>
              </a:lnSpc>
              <a:buFont typeface="Arial"/>
              <a:buChar char="•"/>
            </a:pPr>
            <a:r>
              <a:rPr lang="en-US" sz="2980" dirty="0">
                <a:solidFill>
                  <a:srgbClr val="000000"/>
                </a:solidFill>
                <a:latin typeface="DM Sans" pitchFamily="2" charset="0"/>
                <a:ea typeface="Antonio"/>
                <a:cs typeface="Antonio"/>
                <a:sym typeface="Antonio"/>
              </a:rPr>
              <a:t>Develop a robust AI-powered chatbot capable of understanding and responding to medical queries.</a:t>
            </a:r>
          </a:p>
          <a:p>
            <a:pPr marL="643506" lvl="1" indent="-321753" algn="l">
              <a:lnSpc>
                <a:spcPts val="4172"/>
              </a:lnSpc>
              <a:buFont typeface="Arial"/>
              <a:buChar char="•"/>
            </a:pPr>
            <a:r>
              <a:rPr lang="en-US" sz="2980" dirty="0">
                <a:solidFill>
                  <a:srgbClr val="000000"/>
                </a:solidFill>
                <a:latin typeface="DM Sans" pitchFamily="2" charset="0"/>
                <a:ea typeface="Antonio"/>
                <a:cs typeface="Antonio"/>
                <a:sym typeface="Antonio"/>
              </a:rPr>
              <a:t>Ensure the chatbot provides relevant and accurate answers, improving the quality of initial diagnosis and guidance.</a:t>
            </a:r>
          </a:p>
          <a:p>
            <a:pPr marL="643506" lvl="1" indent="-321753" algn="l">
              <a:lnSpc>
                <a:spcPts val="4172"/>
              </a:lnSpc>
              <a:buFont typeface="Arial"/>
              <a:buChar char="•"/>
            </a:pPr>
            <a:r>
              <a:rPr lang="en-US" sz="2980" dirty="0">
                <a:solidFill>
                  <a:srgbClr val="000000"/>
                </a:solidFill>
                <a:latin typeface="DM Sans" pitchFamily="2" charset="0"/>
                <a:ea typeface="Antonio"/>
                <a:cs typeface="Antonio"/>
                <a:sym typeface="Antonio"/>
              </a:rPr>
              <a:t>Implement features that mimic doctor appointments, allowing users to have detailed and contextually relevant interactions.</a:t>
            </a:r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AEADF9CB-04FF-A232-0FB9-747CB95EADDF}"/>
              </a:ext>
            </a:extLst>
          </p:cNvPr>
          <p:cNvSpPr/>
          <p:nvPr/>
        </p:nvSpPr>
        <p:spPr>
          <a:xfrm>
            <a:off x="15654325" y="423050"/>
            <a:ext cx="2148368" cy="2148368"/>
          </a:xfrm>
          <a:custGeom>
            <a:avLst/>
            <a:gdLst/>
            <a:ahLst/>
            <a:cxnLst/>
            <a:rect l="l" t="t" r="r" b="b"/>
            <a:pathLst>
              <a:path w="2148368" h="2148368">
                <a:moveTo>
                  <a:pt x="0" y="0"/>
                </a:moveTo>
                <a:lnTo>
                  <a:pt x="2148369" y="0"/>
                </a:lnTo>
                <a:lnTo>
                  <a:pt x="2148369" y="2148368"/>
                </a:lnTo>
                <a:lnTo>
                  <a:pt x="0" y="2148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 rot="-10800000">
            <a:off x="-14538" y="799850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11089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13946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04191" y="78928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897664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120382" y="68090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78928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15036573" y="897664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 flipH="1" flipV="1">
            <a:off x="12770705" y="897664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6663406" y="571500"/>
            <a:ext cx="9448955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99"/>
              </a:lnSpc>
            </a:pPr>
            <a:r>
              <a:rPr lang="en-US" sz="7099" dirty="0">
                <a:solidFill>
                  <a:srgbClr val="FE6D73"/>
                </a:solidFill>
                <a:latin typeface="Kollektif Bold"/>
              </a:rPr>
              <a:t>Tech 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06844E-E497-CD51-151E-231E12C804B2}"/>
              </a:ext>
            </a:extLst>
          </p:cNvPr>
          <p:cNvSpPr txBox="1"/>
          <p:nvPr/>
        </p:nvSpPr>
        <p:spPr>
          <a:xfrm>
            <a:off x="685800" y="2840528"/>
            <a:ext cx="14770069" cy="477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6107" lvl="1" indent="-313054" algn="just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AI and ML :- Llama </a:t>
            </a:r>
            <a:r>
              <a:rPr lang="en-US" sz="28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3 Model, </a:t>
            </a:r>
            <a:r>
              <a:rPr lang="en-US" sz="2899" dirty="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Huggingface, Ollama, Google Colab</a:t>
            </a:r>
          </a:p>
          <a:p>
            <a:pPr marL="626107" lvl="1" indent="-313054" algn="just">
              <a:lnSpc>
                <a:spcPts val="4059"/>
              </a:lnSpc>
              <a:buFont typeface="Arial"/>
              <a:buChar char="•"/>
            </a:pPr>
            <a:endParaRPr lang="en-US" sz="2899" dirty="0">
              <a:solidFill>
                <a:srgbClr val="000000"/>
              </a:solidFill>
              <a:latin typeface="Hero"/>
              <a:ea typeface="Hero"/>
              <a:cs typeface="Hero"/>
              <a:sym typeface="Hero"/>
            </a:endParaRPr>
          </a:p>
          <a:p>
            <a:pPr marL="626107" lvl="1" indent="-313054" algn="just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Database  :- MongoDB</a:t>
            </a:r>
          </a:p>
          <a:p>
            <a:pPr marL="626107" lvl="1" indent="-313054" algn="just">
              <a:lnSpc>
                <a:spcPts val="4059"/>
              </a:lnSpc>
              <a:buFont typeface="Arial"/>
              <a:buChar char="•"/>
            </a:pPr>
            <a:endParaRPr lang="en-US" sz="2899" dirty="0">
              <a:solidFill>
                <a:srgbClr val="000000"/>
              </a:solidFill>
              <a:latin typeface="Hero"/>
              <a:ea typeface="Hero"/>
              <a:cs typeface="Hero"/>
              <a:sym typeface="Hero"/>
            </a:endParaRPr>
          </a:p>
          <a:p>
            <a:pPr marL="626107" lvl="1" indent="-313054" algn="just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Frontend   :- ReactJS</a:t>
            </a:r>
          </a:p>
          <a:p>
            <a:pPr marL="626107" lvl="1" indent="-313054" algn="just">
              <a:lnSpc>
                <a:spcPts val="4059"/>
              </a:lnSpc>
              <a:buFont typeface="Arial"/>
              <a:buChar char="•"/>
            </a:pPr>
            <a:endParaRPr lang="en-US" sz="2899" dirty="0">
              <a:solidFill>
                <a:srgbClr val="000000"/>
              </a:solidFill>
              <a:latin typeface="Hero"/>
              <a:ea typeface="Hero"/>
              <a:cs typeface="Hero"/>
              <a:sym typeface="Hero"/>
            </a:endParaRPr>
          </a:p>
          <a:p>
            <a:pPr marL="626107" lvl="1" indent="-313054" algn="just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Backend   :- Python, Flask</a:t>
            </a:r>
          </a:p>
          <a:p>
            <a:pPr marL="626107" lvl="1" indent="-313054" algn="just">
              <a:lnSpc>
                <a:spcPts val="4059"/>
              </a:lnSpc>
              <a:buFont typeface="Arial"/>
              <a:buChar char="•"/>
            </a:pPr>
            <a:endParaRPr lang="en-US" sz="2899" dirty="0">
              <a:solidFill>
                <a:srgbClr val="000000"/>
              </a:solidFill>
              <a:latin typeface="Hero"/>
              <a:ea typeface="Hero"/>
              <a:cs typeface="Hero"/>
              <a:sym typeface="Hero"/>
            </a:endParaRPr>
          </a:p>
          <a:p>
            <a:pPr marL="626107" lvl="1" indent="-313054" algn="just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Authorization and Authentication :- </a:t>
            </a:r>
            <a:r>
              <a:rPr lang="en-US" sz="2899" dirty="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JWT</a:t>
            </a:r>
          </a:p>
        </p:txBody>
      </p:sp>
      <p:sp>
        <p:nvSpPr>
          <p:cNvPr id="32" name="Freeform 4">
            <a:extLst>
              <a:ext uri="{FF2B5EF4-FFF2-40B4-BE49-F238E27FC236}">
                <a16:creationId xmlns:a16="http://schemas.microsoft.com/office/drawing/2014/main" id="{D8BC7659-9980-93A1-AC34-6E4C1F3DE35B}"/>
              </a:ext>
            </a:extLst>
          </p:cNvPr>
          <p:cNvSpPr/>
          <p:nvPr/>
        </p:nvSpPr>
        <p:spPr>
          <a:xfrm>
            <a:off x="15654325" y="423050"/>
            <a:ext cx="2148368" cy="2148368"/>
          </a:xfrm>
          <a:custGeom>
            <a:avLst/>
            <a:gdLst/>
            <a:ahLst/>
            <a:cxnLst/>
            <a:rect l="l" t="t" r="r" b="b"/>
            <a:pathLst>
              <a:path w="2148368" h="2148368">
                <a:moveTo>
                  <a:pt x="0" y="0"/>
                </a:moveTo>
                <a:lnTo>
                  <a:pt x="2148369" y="0"/>
                </a:lnTo>
                <a:lnTo>
                  <a:pt x="2148369" y="2148368"/>
                </a:lnTo>
                <a:lnTo>
                  <a:pt x="0" y="21483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3121973" y="486651"/>
            <a:ext cx="12044053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00"/>
              </a:lnSpc>
            </a:pPr>
            <a:r>
              <a:rPr lang="en-US" sz="7100" dirty="0">
                <a:solidFill>
                  <a:srgbClr val="FE6D73"/>
                </a:solidFill>
                <a:latin typeface="Kollektif Bold"/>
              </a:rPr>
              <a:t>Architecture</a:t>
            </a:r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1527EC3A-D1B3-DFDB-9A3D-DA037B72E587}"/>
              </a:ext>
            </a:extLst>
          </p:cNvPr>
          <p:cNvSpPr/>
          <p:nvPr/>
        </p:nvSpPr>
        <p:spPr>
          <a:xfrm>
            <a:off x="2475161" y="1987425"/>
            <a:ext cx="14022231" cy="8375502"/>
          </a:xfrm>
          <a:custGeom>
            <a:avLst/>
            <a:gdLst/>
            <a:ahLst/>
            <a:cxnLst/>
            <a:rect l="l" t="t" r="r" b="b"/>
            <a:pathLst>
              <a:path w="14479677" h="8804962">
                <a:moveTo>
                  <a:pt x="0" y="0"/>
                </a:moveTo>
                <a:lnTo>
                  <a:pt x="14479677" y="0"/>
                </a:lnTo>
                <a:lnTo>
                  <a:pt x="14479677" y="8804962"/>
                </a:lnTo>
                <a:lnTo>
                  <a:pt x="0" y="8804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0" name="Freeform 4">
            <a:extLst>
              <a:ext uri="{FF2B5EF4-FFF2-40B4-BE49-F238E27FC236}">
                <a16:creationId xmlns:a16="http://schemas.microsoft.com/office/drawing/2014/main" id="{7B6A456E-6FCB-3C3A-A059-9DA75B4FB2CC}"/>
              </a:ext>
            </a:extLst>
          </p:cNvPr>
          <p:cNvSpPr/>
          <p:nvPr/>
        </p:nvSpPr>
        <p:spPr>
          <a:xfrm>
            <a:off x="15654325" y="423050"/>
            <a:ext cx="2148368" cy="2148368"/>
          </a:xfrm>
          <a:custGeom>
            <a:avLst/>
            <a:gdLst/>
            <a:ahLst/>
            <a:cxnLst/>
            <a:rect l="l" t="t" r="r" b="b"/>
            <a:pathLst>
              <a:path w="2148368" h="2148368">
                <a:moveTo>
                  <a:pt x="0" y="0"/>
                </a:moveTo>
                <a:lnTo>
                  <a:pt x="2148369" y="0"/>
                </a:lnTo>
                <a:lnTo>
                  <a:pt x="2148369" y="2148368"/>
                </a:lnTo>
                <a:lnTo>
                  <a:pt x="0" y="21483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TextBox 26"/>
          <p:cNvSpPr txBox="1"/>
          <p:nvPr/>
        </p:nvSpPr>
        <p:spPr>
          <a:xfrm>
            <a:off x="3680516" y="4771218"/>
            <a:ext cx="10926967" cy="744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8800" dirty="0">
                <a:solidFill>
                  <a:srgbClr val="227C9D"/>
                </a:solidFill>
                <a:latin typeface="Kollektif Bold"/>
              </a:rPr>
              <a:t>DEMONSTRATION</a:t>
            </a:r>
          </a:p>
        </p:txBody>
      </p:sp>
      <p:sp>
        <p:nvSpPr>
          <p:cNvPr id="32" name="Freeform 32"/>
          <p:cNvSpPr/>
          <p:nvPr/>
        </p:nvSpPr>
        <p:spPr>
          <a:xfrm>
            <a:off x="17204191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16120382" y="59539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6120382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rot="5400000">
            <a:off x="15036573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4">
            <a:extLst>
              <a:ext uri="{FF2B5EF4-FFF2-40B4-BE49-F238E27FC236}">
                <a16:creationId xmlns:a16="http://schemas.microsoft.com/office/drawing/2014/main" id="{2DE1008B-3AF6-0D93-F820-9AD4ADD54784}"/>
              </a:ext>
            </a:extLst>
          </p:cNvPr>
          <p:cNvSpPr/>
          <p:nvPr/>
        </p:nvSpPr>
        <p:spPr>
          <a:xfrm>
            <a:off x="15654325" y="423050"/>
            <a:ext cx="2148368" cy="2148368"/>
          </a:xfrm>
          <a:custGeom>
            <a:avLst/>
            <a:gdLst/>
            <a:ahLst/>
            <a:cxnLst/>
            <a:rect l="l" t="t" r="r" b="b"/>
            <a:pathLst>
              <a:path w="2148368" h="2148368">
                <a:moveTo>
                  <a:pt x="0" y="0"/>
                </a:moveTo>
                <a:lnTo>
                  <a:pt x="2148369" y="0"/>
                </a:lnTo>
                <a:lnTo>
                  <a:pt x="2148369" y="2148368"/>
                </a:lnTo>
                <a:lnTo>
                  <a:pt x="0" y="21483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31744"/>
            <a:ext cx="10620170" cy="188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46" name="Freeform 4">
            <a:extLst>
              <a:ext uri="{FF2B5EF4-FFF2-40B4-BE49-F238E27FC236}">
                <a16:creationId xmlns:a16="http://schemas.microsoft.com/office/drawing/2014/main" id="{71BEDA51-D52A-22FB-2B17-86740D29B3AB}"/>
              </a:ext>
            </a:extLst>
          </p:cNvPr>
          <p:cNvSpPr/>
          <p:nvPr/>
        </p:nvSpPr>
        <p:spPr>
          <a:xfrm>
            <a:off x="7912990" y="2003574"/>
            <a:ext cx="2148368" cy="2148368"/>
          </a:xfrm>
          <a:custGeom>
            <a:avLst/>
            <a:gdLst/>
            <a:ahLst/>
            <a:cxnLst/>
            <a:rect l="l" t="t" r="r" b="b"/>
            <a:pathLst>
              <a:path w="2148368" h="2148368">
                <a:moveTo>
                  <a:pt x="0" y="0"/>
                </a:moveTo>
                <a:lnTo>
                  <a:pt x="2148369" y="0"/>
                </a:lnTo>
                <a:lnTo>
                  <a:pt x="2148369" y="2148368"/>
                </a:lnTo>
                <a:lnTo>
                  <a:pt x="0" y="21483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148</Words>
  <Application>Microsoft Office PowerPoint</Application>
  <PresentationFormat>Custom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Hero Bold</vt:lpstr>
      <vt:lpstr>Arial</vt:lpstr>
      <vt:lpstr>Kollektif Bold</vt:lpstr>
      <vt:lpstr>Hero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Business Infographic Presentation</dc:title>
  <cp:lastModifiedBy>Jaathya</cp:lastModifiedBy>
  <cp:revision>6</cp:revision>
  <dcterms:created xsi:type="dcterms:W3CDTF">2006-08-16T00:00:00Z</dcterms:created>
  <dcterms:modified xsi:type="dcterms:W3CDTF">2024-07-17T11:01:55Z</dcterms:modified>
  <dc:identifier>DAGHXq-208c</dc:identifier>
</cp:coreProperties>
</file>