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21674138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88"/>
    <a:srgbClr val="ED2200"/>
    <a:srgbClr val="ED2201"/>
    <a:srgbClr val="1075C0"/>
    <a:srgbClr val="F0BE2C"/>
    <a:srgbClr val="364E54"/>
    <a:srgbClr val="84BE00"/>
    <a:srgbClr val="3CB13A"/>
    <a:srgbClr val="0E98AF"/>
    <a:srgbClr val="189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127"/>
    <p:restoredTop sz="89890"/>
  </p:normalViewPr>
  <p:slideViewPr>
    <p:cSldViewPr snapToGrid="0" snapToObjects="1">
      <p:cViewPr>
        <p:scale>
          <a:sx n="42" d="100"/>
          <a:sy n="42" d="100"/>
        </p:scale>
        <p:origin x="1672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5" d="100"/>
        <a:sy n="8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196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5B0D4-E21E-2644-AC1D-8AC3E54BFD57}" type="datetimeFigureOut">
              <a:rPr lang="en-US" smtClean="0"/>
              <a:t>6/17/19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21125" y="857250"/>
            <a:ext cx="130175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AEDB6-A175-394E-818A-1FCE059D4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80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AEDB6-A175-394E-818A-1FCE059D40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93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AEDB6-A175-394E-818A-1FCE059D40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40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47135"/>
            <a:ext cx="10363200" cy="754581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83941"/>
            <a:ext cx="9144000" cy="523289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D3DF-80D7-1E4E-AC6C-6FC49E9FFBBC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F861-7549-F24C-BED2-FF31AC1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71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D3DF-80D7-1E4E-AC6C-6FC49E9FFBBC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F861-7549-F24C-BED2-FF31AC1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2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53947"/>
            <a:ext cx="2628900" cy="183678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53947"/>
            <a:ext cx="7734300" cy="183678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D3DF-80D7-1E4E-AC6C-6FC49E9FFBBC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F861-7549-F24C-BED2-FF31AC1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6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D3DF-80D7-1E4E-AC6C-6FC49E9FFBBC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F861-7549-F24C-BED2-FF31AC1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0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403489"/>
            <a:ext cx="10515600" cy="90158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504620"/>
            <a:ext cx="10515600" cy="474121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D3DF-80D7-1E4E-AC6C-6FC49E9FFBBC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F861-7549-F24C-BED2-FF31AC1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6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69736"/>
            <a:ext cx="5181600" cy="137520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69736"/>
            <a:ext cx="5181600" cy="137520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D3DF-80D7-1E4E-AC6C-6FC49E9FFBBC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F861-7549-F24C-BED2-FF31AC1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3952"/>
            <a:ext cx="10515600" cy="41893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313176"/>
            <a:ext cx="5157787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917081"/>
            <a:ext cx="5157787" cy="116448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313176"/>
            <a:ext cx="5183188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917081"/>
            <a:ext cx="5183188" cy="116448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D3DF-80D7-1E4E-AC6C-6FC49E9FFBBC}" type="datetimeFigureOut">
              <a:rPr lang="en-US" smtClean="0"/>
              <a:t>6/17/19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F861-7549-F24C-BED2-FF31AC1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6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D3DF-80D7-1E4E-AC6C-6FC49E9FFBBC}" type="datetimeFigureOut">
              <a:rPr lang="en-US" smtClean="0"/>
              <a:t>6/17/19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F861-7549-F24C-BED2-FF31AC1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9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D3DF-80D7-1E4E-AC6C-6FC49E9FFBBC}" type="datetimeFigureOut">
              <a:rPr lang="en-US" smtClean="0"/>
              <a:t>6/17/19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F861-7549-F24C-BED2-FF31AC1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0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20679"/>
            <a:ext cx="6172200" cy="1540268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D3DF-80D7-1E4E-AC6C-6FC49E9FFBBC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F861-7549-F24C-BED2-FF31AC1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3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20679"/>
            <a:ext cx="6172200" cy="1540268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D3DF-80D7-1E4E-AC6C-6FC49E9FFBBC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F861-7549-F24C-BED2-FF31AC1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6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53952"/>
            <a:ext cx="10515600" cy="418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69736"/>
            <a:ext cx="10515600" cy="13752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9D3DF-80D7-1E4E-AC6C-6FC49E9FFBBC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88720"/>
            <a:ext cx="41148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6F861-7549-F24C-BED2-FF31AC1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1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A2A2641-1B2A-CC44-975D-29B30B770D50}"/>
              </a:ext>
            </a:extLst>
          </p:cNvPr>
          <p:cNvSpPr txBox="1"/>
          <p:nvPr/>
        </p:nvSpPr>
        <p:spPr>
          <a:xfrm>
            <a:off x="3821642" y="683801"/>
            <a:ext cx="3982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FASTQ files (raw reads)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0339B0-E1DC-F142-B959-FAB1D22E855F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5885116" y="1340377"/>
            <a:ext cx="0" cy="68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C91C4E-71A2-5246-BF03-996C46A609EF}"/>
              </a:ext>
            </a:extLst>
          </p:cNvPr>
          <p:cNvSpPr txBox="1"/>
          <p:nvPr/>
        </p:nvSpPr>
        <p:spPr>
          <a:xfrm>
            <a:off x="4935763" y="2024823"/>
            <a:ext cx="1759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Trimming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6965A7-3601-0E46-9D75-E4602EF2E72E}"/>
              </a:ext>
            </a:extLst>
          </p:cNvPr>
          <p:cNvCxnSpPr/>
          <p:nvPr/>
        </p:nvCxnSpPr>
        <p:spPr>
          <a:xfrm>
            <a:off x="8156471" y="1012088"/>
            <a:ext cx="6559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C58CDA-77C0-4140-8D68-5FB5819D11FC}"/>
              </a:ext>
            </a:extLst>
          </p:cNvPr>
          <p:cNvSpPr txBox="1"/>
          <p:nvPr/>
        </p:nvSpPr>
        <p:spPr>
          <a:xfrm>
            <a:off x="8812398" y="683801"/>
            <a:ext cx="679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QC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2180F9-CE5D-EE42-8F10-93BFA37261EA}"/>
              </a:ext>
            </a:extLst>
          </p:cNvPr>
          <p:cNvCxnSpPr>
            <a:cxnSpLocks/>
          </p:cNvCxnSpPr>
          <p:nvPr/>
        </p:nvCxnSpPr>
        <p:spPr>
          <a:xfrm>
            <a:off x="5885118" y="2694222"/>
            <a:ext cx="3079262" cy="7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3C1C7D6-2222-4646-AA29-7FE4BA724207}"/>
              </a:ext>
            </a:extLst>
          </p:cNvPr>
          <p:cNvSpPr txBox="1"/>
          <p:nvPr/>
        </p:nvSpPr>
        <p:spPr>
          <a:xfrm>
            <a:off x="432023" y="3480564"/>
            <a:ext cx="25803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2BA12A"/>
                </a:solidFill>
              </a:rPr>
              <a:t>Build ref index</a:t>
            </a:r>
          </a:p>
          <a:p>
            <a:pPr algn="ctr"/>
            <a:r>
              <a:rPr lang="en-US" sz="3200" dirty="0">
                <a:solidFill>
                  <a:srgbClr val="2BA12A"/>
                </a:solidFill>
              </a:rPr>
              <a:t>Alignment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B553C7-24D1-F949-A6C9-BAC13827CC12}"/>
              </a:ext>
            </a:extLst>
          </p:cNvPr>
          <p:cNvSpPr txBox="1"/>
          <p:nvPr/>
        </p:nvSpPr>
        <p:spPr>
          <a:xfrm>
            <a:off x="4594924" y="3480564"/>
            <a:ext cx="25803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FF7F0E"/>
                </a:solidFill>
              </a:rPr>
              <a:t>Build ref index</a:t>
            </a:r>
          </a:p>
          <a:p>
            <a:pPr algn="ctr"/>
            <a:r>
              <a:rPr lang="en-US" sz="3200" dirty="0">
                <a:solidFill>
                  <a:srgbClr val="FF7F0E"/>
                </a:solidFill>
              </a:rPr>
              <a:t>Alignment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A619B1-BDEB-1844-BDD2-6BC94C40FDF1}"/>
              </a:ext>
            </a:extLst>
          </p:cNvPr>
          <p:cNvSpPr txBox="1"/>
          <p:nvPr/>
        </p:nvSpPr>
        <p:spPr>
          <a:xfrm>
            <a:off x="8754922" y="3562637"/>
            <a:ext cx="25803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Build ref index</a:t>
            </a:r>
          </a:p>
          <a:p>
            <a:pPr algn="ctr"/>
            <a:r>
              <a:rPr lang="en-US" sz="3200" dirty="0"/>
              <a:t>Alignment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C2C17E-D02C-0043-A969-73AF2DE1FC6D}"/>
              </a:ext>
            </a:extLst>
          </p:cNvPr>
          <p:cNvCxnSpPr>
            <a:cxnSpLocks/>
          </p:cNvCxnSpPr>
          <p:nvPr/>
        </p:nvCxnSpPr>
        <p:spPr>
          <a:xfrm flipH="1">
            <a:off x="2825017" y="2701745"/>
            <a:ext cx="3059284" cy="714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1AFD418-8794-CE4E-B9D6-C2FD99ABE00F}"/>
              </a:ext>
            </a:extLst>
          </p:cNvPr>
          <p:cNvCxnSpPr>
            <a:cxnSpLocks/>
          </p:cNvCxnSpPr>
          <p:nvPr/>
        </p:nvCxnSpPr>
        <p:spPr>
          <a:xfrm flipH="1">
            <a:off x="5891722" y="2701442"/>
            <a:ext cx="1343" cy="357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68B1266-E65F-0B4F-AE63-22EDBB66D0EE}"/>
              </a:ext>
            </a:extLst>
          </p:cNvPr>
          <p:cNvCxnSpPr/>
          <p:nvPr/>
        </p:nvCxnSpPr>
        <p:spPr>
          <a:xfrm>
            <a:off x="1071758" y="4711641"/>
            <a:ext cx="0" cy="878007"/>
          </a:xfrm>
          <a:prstGeom prst="straightConnector1">
            <a:avLst/>
          </a:prstGeom>
          <a:ln>
            <a:solidFill>
              <a:srgbClr val="84B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359AF05-8EFB-E340-B221-90D644CEAB95}"/>
              </a:ext>
            </a:extLst>
          </p:cNvPr>
          <p:cNvCxnSpPr/>
          <p:nvPr/>
        </p:nvCxnSpPr>
        <p:spPr>
          <a:xfrm>
            <a:off x="973092" y="4711639"/>
            <a:ext cx="0" cy="878007"/>
          </a:xfrm>
          <a:prstGeom prst="straightConnector1">
            <a:avLst/>
          </a:prstGeom>
          <a:ln>
            <a:solidFill>
              <a:srgbClr val="84B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C9BD577-6BFF-1A41-8A56-73A5C24DE461}"/>
              </a:ext>
            </a:extLst>
          </p:cNvPr>
          <p:cNvCxnSpPr/>
          <p:nvPr/>
        </p:nvCxnSpPr>
        <p:spPr>
          <a:xfrm>
            <a:off x="860032" y="4711639"/>
            <a:ext cx="0" cy="878007"/>
          </a:xfrm>
          <a:prstGeom prst="straightConnector1">
            <a:avLst/>
          </a:prstGeom>
          <a:ln>
            <a:solidFill>
              <a:srgbClr val="84B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13414F-CC7F-6A41-B56D-11BE0EE03B31}"/>
              </a:ext>
            </a:extLst>
          </p:cNvPr>
          <p:cNvCxnSpPr/>
          <p:nvPr/>
        </p:nvCxnSpPr>
        <p:spPr>
          <a:xfrm>
            <a:off x="1342685" y="4711639"/>
            <a:ext cx="0" cy="878007"/>
          </a:xfrm>
          <a:prstGeom prst="straightConnector1">
            <a:avLst/>
          </a:prstGeom>
          <a:ln>
            <a:solidFill>
              <a:srgbClr val="FFC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43E9C9-874D-BE4C-8943-C7D4241C1A6B}"/>
              </a:ext>
            </a:extLst>
          </p:cNvPr>
          <p:cNvCxnSpPr/>
          <p:nvPr/>
        </p:nvCxnSpPr>
        <p:spPr>
          <a:xfrm>
            <a:off x="1444663" y="4711639"/>
            <a:ext cx="0" cy="878007"/>
          </a:xfrm>
          <a:prstGeom prst="straightConnector1">
            <a:avLst/>
          </a:prstGeom>
          <a:ln>
            <a:solidFill>
              <a:srgbClr val="FFC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D829DBC-EAE0-804E-B366-235A46E9A2EB}"/>
              </a:ext>
            </a:extLst>
          </p:cNvPr>
          <p:cNvCxnSpPr/>
          <p:nvPr/>
        </p:nvCxnSpPr>
        <p:spPr>
          <a:xfrm>
            <a:off x="1555051" y="4711639"/>
            <a:ext cx="0" cy="878007"/>
          </a:xfrm>
          <a:prstGeom prst="straightConnector1">
            <a:avLst/>
          </a:prstGeom>
          <a:ln>
            <a:solidFill>
              <a:srgbClr val="FFC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F23ED61-16D7-EA4D-B505-826C78E709EB}"/>
              </a:ext>
            </a:extLst>
          </p:cNvPr>
          <p:cNvCxnSpPr/>
          <p:nvPr/>
        </p:nvCxnSpPr>
        <p:spPr>
          <a:xfrm>
            <a:off x="1881226" y="4711639"/>
            <a:ext cx="0" cy="878007"/>
          </a:xfrm>
          <a:prstGeom prst="straightConnector1">
            <a:avLst/>
          </a:prstGeom>
          <a:ln>
            <a:solidFill>
              <a:srgbClr val="7C87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71AB7EB-6D4C-604B-A0B1-DC77E290C9E6}"/>
              </a:ext>
            </a:extLst>
          </p:cNvPr>
          <p:cNvCxnSpPr/>
          <p:nvPr/>
        </p:nvCxnSpPr>
        <p:spPr>
          <a:xfrm>
            <a:off x="2000036" y="4713164"/>
            <a:ext cx="0" cy="878007"/>
          </a:xfrm>
          <a:prstGeom prst="straightConnector1">
            <a:avLst/>
          </a:prstGeom>
          <a:ln>
            <a:solidFill>
              <a:srgbClr val="7C87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6C67C4F-95BB-C844-82A9-3ABE71A834D6}"/>
              </a:ext>
            </a:extLst>
          </p:cNvPr>
          <p:cNvCxnSpPr/>
          <p:nvPr/>
        </p:nvCxnSpPr>
        <p:spPr>
          <a:xfrm>
            <a:off x="2109377" y="4711643"/>
            <a:ext cx="0" cy="878007"/>
          </a:xfrm>
          <a:prstGeom prst="straightConnector1">
            <a:avLst/>
          </a:prstGeom>
          <a:ln>
            <a:solidFill>
              <a:srgbClr val="7C87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0EBDFB3-167E-1746-9D30-9B381F7DCE1C}"/>
              </a:ext>
            </a:extLst>
          </p:cNvPr>
          <p:cNvCxnSpPr/>
          <p:nvPr/>
        </p:nvCxnSpPr>
        <p:spPr>
          <a:xfrm>
            <a:off x="5417332" y="4725898"/>
            <a:ext cx="0" cy="878007"/>
          </a:xfrm>
          <a:prstGeom prst="straightConnector1">
            <a:avLst/>
          </a:prstGeom>
          <a:ln>
            <a:solidFill>
              <a:srgbClr val="84B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A8D1460-7F42-5341-80CE-FF8C30CB4AD2}"/>
              </a:ext>
            </a:extLst>
          </p:cNvPr>
          <p:cNvCxnSpPr/>
          <p:nvPr/>
        </p:nvCxnSpPr>
        <p:spPr>
          <a:xfrm>
            <a:off x="5311258" y="4725896"/>
            <a:ext cx="0" cy="878007"/>
          </a:xfrm>
          <a:prstGeom prst="straightConnector1">
            <a:avLst/>
          </a:prstGeom>
          <a:ln>
            <a:solidFill>
              <a:srgbClr val="84B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9DFA9B8-D479-5649-93AF-8183C80128FB}"/>
              </a:ext>
            </a:extLst>
          </p:cNvPr>
          <p:cNvCxnSpPr/>
          <p:nvPr/>
        </p:nvCxnSpPr>
        <p:spPr>
          <a:xfrm>
            <a:off x="5205606" y="4725896"/>
            <a:ext cx="0" cy="878007"/>
          </a:xfrm>
          <a:prstGeom prst="straightConnector1">
            <a:avLst/>
          </a:prstGeom>
          <a:ln>
            <a:solidFill>
              <a:srgbClr val="84B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E0AE696-A42B-334E-B2C5-2C55E936F7F4}"/>
              </a:ext>
            </a:extLst>
          </p:cNvPr>
          <p:cNvCxnSpPr/>
          <p:nvPr/>
        </p:nvCxnSpPr>
        <p:spPr>
          <a:xfrm>
            <a:off x="5688259" y="4725896"/>
            <a:ext cx="0" cy="878007"/>
          </a:xfrm>
          <a:prstGeom prst="straightConnector1">
            <a:avLst/>
          </a:prstGeom>
          <a:ln>
            <a:solidFill>
              <a:srgbClr val="FFC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7D16A70-7A71-0D4D-BF75-0EDB8D2E5B05}"/>
              </a:ext>
            </a:extLst>
          </p:cNvPr>
          <p:cNvCxnSpPr/>
          <p:nvPr/>
        </p:nvCxnSpPr>
        <p:spPr>
          <a:xfrm>
            <a:off x="5790237" y="4725896"/>
            <a:ext cx="0" cy="878007"/>
          </a:xfrm>
          <a:prstGeom prst="straightConnector1">
            <a:avLst/>
          </a:prstGeom>
          <a:ln>
            <a:solidFill>
              <a:srgbClr val="FFC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2099796-744F-614B-BE1F-7A04C8BB0221}"/>
              </a:ext>
            </a:extLst>
          </p:cNvPr>
          <p:cNvCxnSpPr/>
          <p:nvPr/>
        </p:nvCxnSpPr>
        <p:spPr>
          <a:xfrm>
            <a:off x="5900625" y="4725896"/>
            <a:ext cx="0" cy="878007"/>
          </a:xfrm>
          <a:prstGeom prst="straightConnector1">
            <a:avLst/>
          </a:prstGeom>
          <a:ln>
            <a:solidFill>
              <a:srgbClr val="FFC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EEE4065-E29C-E643-87D6-F0E5BF86B2C6}"/>
              </a:ext>
            </a:extLst>
          </p:cNvPr>
          <p:cNvCxnSpPr/>
          <p:nvPr/>
        </p:nvCxnSpPr>
        <p:spPr>
          <a:xfrm>
            <a:off x="6226800" y="4725896"/>
            <a:ext cx="0" cy="878007"/>
          </a:xfrm>
          <a:prstGeom prst="straightConnector1">
            <a:avLst/>
          </a:prstGeom>
          <a:ln>
            <a:solidFill>
              <a:srgbClr val="7C87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2EEA3B-D5DA-564F-8633-7CB4ACF9432E}"/>
              </a:ext>
            </a:extLst>
          </p:cNvPr>
          <p:cNvCxnSpPr/>
          <p:nvPr/>
        </p:nvCxnSpPr>
        <p:spPr>
          <a:xfrm>
            <a:off x="6342399" y="4724375"/>
            <a:ext cx="0" cy="878007"/>
          </a:xfrm>
          <a:prstGeom prst="straightConnector1">
            <a:avLst/>
          </a:prstGeom>
          <a:ln>
            <a:solidFill>
              <a:srgbClr val="7C87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04001AE-84DF-A64D-A816-D001D4ADD7D7}"/>
              </a:ext>
            </a:extLst>
          </p:cNvPr>
          <p:cNvCxnSpPr/>
          <p:nvPr/>
        </p:nvCxnSpPr>
        <p:spPr>
          <a:xfrm>
            <a:off x="6454951" y="4725900"/>
            <a:ext cx="0" cy="878007"/>
          </a:xfrm>
          <a:prstGeom prst="straightConnector1">
            <a:avLst/>
          </a:prstGeom>
          <a:ln>
            <a:solidFill>
              <a:srgbClr val="7C87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1DE86FE-7776-2449-8EB6-07F90B20920C}"/>
              </a:ext>
            </a:extLst>
          </p:cNvPr>
          <p:cNvCxnSpPr/>
          <p:nvPr/>
        </p:nvCxnSpPr>
        <p:spPr>
          <a:xfrm>
            <a:off x="9632164" y="4711641"/>
            <a:ext cx="0" cy="878007"/>
          </a:xfrm>
          <a:prstGeom prst="straightConnector1">
            <a:avLst/>
          </a:prstGeom>
          <a:ln>
            <a:solidFill>
              <a:srgbClr val="84B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BDA565-861B-0346-8453-D12A99ADF92A}"/>
              </a:ext>
            </a:extLst>
          </p:cNvPr>
          <p:cNvCxnSpPr/>
          <p:nvPr/>
        </p:nvCxnSpPr>
        <p:spPr>
          <a:xfrm>
            <a:off x="9526090" y="4711639"/>
            <a:ext cx="0" cy="878007"/>
          </a:xfrm>
          <a:prstGeom prst="straightConnector1">
            <a:avLst/>
          </a:prstGeom>
          <a:ln>
            <a:solidFill>
              <a:srgbClr val="84B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FC1749B-E42B-E44E-A7EC-DED2F882B071}"/>
              </a:ext>
            </a:extLst>
          </p:cNvPr>
          <p:cNvCxnSpPr/>
          <p:nvPr/>
        </p:nvCxnSpPr>
        <p:spPr>
          <a:xfrm>
            <a:off x="9420438" y="4711639"/>
            <a:ext cx="0" cy="878007"/>
          </a:xfrm>
          <a:prstGeom prst="straightConnector1">
            <a:avLst/>
          </a:prstGeom>
          <a:ln>
            <a:solidFill>
              <a:srgbClr val="84B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54F951C-A936-A74F-8DDD-D33F191F9A01}"/>
              </a:ext>
            </a:extLst>
          </p:cNvPr>
          <p:cNvCxnSpPr/>
          <p:nvPr/>
        </p:nvCxnSpPr>
        <p:spPr>
          <a:xfrm>
            <a:off x="9903091" y="4711639"/>
            <a:ext cx="0" cy="878007"/>
          </a:xfrm>
          <a:prstGeom prst="straightConnector1">
            <a:avLst/>
          </a:prstGeom>
          <a:ln>
            <a:solidFill>
              <a:srgbClr val="FFC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F4BE88F-B901-D640-A3FE-D4FE1980AF2F}"/>
              </a:ext>
            </a:extLst>
          </p:cNvPr>
          <p:cNvCxnSpPr/>
          <p:nvPr/>
        </p:nvCxnSpPr>
        <p:spPr>
          <a:xfrm>
            <a:off x="10014594" y="4711639"/>
            <a:ext cx="0" cy="878007"/>
          </a:xfrm>
          <a:prstGeom prst="straightConnector1">
            <a:avLst/>
          </a:prstGeom>
          <a:ln>
            <a:solidFill>
              <a:srgbClr val="FFC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CECDABC-AB18-7B42-98BF-FA4B716ACDF9}"/>
              </a:ext>
            </a:extLst>
          </p:cNvPr>
          <p:cNvCxnSpPr/>
          <p:nvPr/>
        </p:nvCxnSpPr>
        <p:spPr>
          <a:xfrm>
            <a:off x="10115457" y="4711639"/>
            <a:ext cx="0" cy="878007"/>
          </a:xfrm>
          <a:prstGeom prst="straightConnector1">
            <a:avLst/>
          </a:prstGeom>
          <a:ln>
            <a:solidFill>
              <a:srgbClr val="FFC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EC928D6-DB59-1543-96F0-B01C763B87F9}"/>
              </a:ext>
            </a:extLst>
          </p:cNvPr>
          <p:cNvCxnSpPr/>
          <p:nvPr/>
        </p:nvCxnSpPr>
        <p:spPr>
          <a:xfrm>
            <a:off x="10441633" y="4711639"/>
            <a:ext cx="0" cy="878007"/>
          </a:xfrm>
          <a:prstGeom prst="straightConnector1">
            <a:avLst/>
          </a:prstGeom>
          <a:ln>
            <a:solidFill>
              <a:srgbClr val="7C87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D3ADA7-AE8A-3146-8876-3B80DF5BEE59}"/>
              </a:ext>
            </a:extLst>
          </p:cNvPr>
          <p:cNvCxnSpPr/>
          <p:nvPr/>
        </p:nvCxnSpPr>
        <p:spPr>
          <a:xfrm>
            <a:off x="10557232" y="4718492"/>
            <a:ext cx="0" cy="878007"/>
          </a:xfrm>
          <a:prstGeom prst="straightConnector1">
            <a:avLst/>
          </a:prstGeom>
          <a:ln>
            <a:solidFill>
              <a:srgbClr val="7C87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E1ABF4-8C78-9F45-BFAB-5D0E9B525DB6}"/>
              </a:ext>
            </a:extLst>
          </p:cNvPr>
          <p:cNvCxnSpPr/>
          <p:nvPr/>
        </p:nvCxnSpPr>
        <p:spPr>
          <a:xfrm>
            <a:off x="10669783" y="4711643"/>
            <a:ext cx="0" cy="878007"/>
          </a:xfrm>
          <a:prstGeom prst="straightConnector1">
            <a:avLst/>
          </a:prstGeom>
          <a:ln>
            <a:solidFill>
              <a:srgbClr val="7C87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8D88CE54-678F-E149-B61C-4C70046B2DC6}"/>
              </a:ext>
            </a:extLst>
          </p:cNvPr>
          <p:cNvSpPr/>
          <p:nvPr/>
        </p:nvSpPr>
        <p:spPr>
          <a:xfrm>
            <a:off x="3821642" y="683801"/>
            <a:ext cx="4126955" cy="6565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1D44C595-003A-ED48-AA7F-E436834600B4}"/>
              </a:ext>
            </a:extLst>
          </p:cNvPr>
          <p:cNvSpPr/>
          <p:nvPr/>
        </p:nvSpPr>
        <p:spPr>
          <a:xfrm>
            <a:off x="4935765" y="2024822"/>
            <a:ext cx="1898707" cy="6565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286A091-A42C-8B4F-A0E5-157AB772EE91}"/>
              </a:ext>
            </a:extLst>
          </p:cNvPr>
          <p:cNvSpPr txBox="1"/>
          <p:nvPr/>
        </p:nvSpPr>
        <p:spPr>
          <a:xfrm>
            <a:off x="3565986" y="5732241"/>
            <a:ext cx="4638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PSI results for each sample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ADF43B91-94E7-1A4B-8A08-02024865D01B}"/>
              </a:ext>
            </a:extLst>
          </p:cNvPr>
          <p:cNvSpPr/>
          <p:nvPr/>
        </p:nvSpPr>
        <p:spPr>
          <a:xfrm>
            <a:off x="358799" y="5732241"/>
            <a:ext cx="11419535" cy="6565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845174-675A-C04A-9FBB-F6A4E5A4E524}"/>
              </a:ext>
            </a:extLst>
          </p:cNvPr>
          <p:cNvSpPr txBox="1"/>
          <p:nvPr/>
        </p:nvSpPr>
        <p:spPr>
          <a:xfrm>
            <a:off x="4070969" y="7116938"/>
            <a:ext cx="36908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Pool and contrast PSI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0E3600F-81E8-A448-A988-11AC6ECD3F27}"/>
              </a:ext>
            </a:extLst>
          </p:cNvPr>
          <p:cNvSpPr/>
          <p:nvPr/>
        </p:nvSpPr>
        <p:spPr>
          <a:xfrm>
            <a:off x="358799" y="7088741"/>
            <a:ext cx="11419535" cy="6565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CEF52E8-9B2E-2E4A-AE0B-2FA345D18052}"/>
              </a:ext>
            </a:extLst>
          </p:cNvPr>
          <p:cNvGrpSpPr/>
          <p:nvPr/>
        </p:nvGrpSpPr>
        <p:grpSpPr>
          <a:xfrm>
            <a:off x="401578" y="8387313"/>
            <a:ext cx="11419535" cy="667998"/>
            <a:chOff x="225808" y="4862355"/>
            <a:chExt cx="6423645" cy="375758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A227F34-6321-CE4D-8F5D-62AC0E54E477}"/>
                </a:ext>
              </a:extLst>
            </p:cNvPr>
            <p:cNvSpPr txBox="1"/>
            <p:nvPr/>
          </p:nvSpPr>
          <p:spPr>
            <a:xfrm>
              <a:off x="1151874" y="4862355"/>
              <a:ext cx="4316997" cy="328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84BE00"/>
                  </a:solidFill>
                </a:rPr>
                <a:t>14</a:t>
              </a:r>
              <a:r>
                <a:rPr lang="en-US" sz="3200" b="1" dirty="0"/>
                <a:t> VS </a:t>
              </a:r>
              <a:r>
                <a:rPr lang="en-US" sz="3200" b="1" dirty="0">
                  <a:solidFill>
                    <a:srgbClr val="7C878D"/>
                  </a:solidFill>
                </a:rPr>
                <a:t>CTRL</a:t>
              </a:r>
              <a:r>
                <a:rPr lang="en-US" sz="3200" b="1" dirty="0"/>
                <a:t>   </a:t>
              </a:r>
              <a:r>
                <a:rPr lang="en-US" sz="3200" dirty="0"/>
                <a:t>&amp;   </a:t>
              </a:r>
              <a:r>
                <a:rPr lang="en-US" sz="3200" b="1" dirty="0">
                  <a:solidFill>
                    <a:srgbClr val="FFCD00"/>
                  </a:solidFill>
                </a:rPr>
                <a:t>89</a:t>
              </a:r>
              <a:r>
                <a:rPr lang="en-US" sz="3200" b="1" dirty="0"/>
                <a:t> VS </a:t>
              </a:r>
              <a:r>
                <a:rPr lang="en-US" sz="3200" b="1" dirty="0">
                  <a:solidFill>
                    <a:srgbClr val="7C878D"/>
                  </a:solidFill>
                </a:rPr>
                <a:t>CTRL</a:t>
              </a:r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B57E1917-4BCB-D044-B2CA-43F3F4EFA670}"/>
                </a:ext>
              </a:extLst>
            </p:cNvPr>
            <p:cNvSpPr/>
            <p:nvPr/>
          </p:nvSpPr>
          <p:spPr>
            <a:xfrm>
              <a:off x="225808" y="4868781"/>
              <a:ext cx="6423645" cy="36933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C0845A8-968C-2341-BE66-5536514E359C}"/>
              </a:ext>
            </a:extLst>
          </p:cNvPr>
          <p:cNvGrpSpPr/>
          <p:nvPr/>
        </p:nvGrpSpPr>
        <p:grpSpPr>
          <a:xfrm>
            <a:off x="1444661" y="6573544"/>
            <a:ext cx="8600451" cy="401126"/>
            <a:chOff x="812558" y="3697707"/>
            <a:chExt cx="4837872" cy="225639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92B7C894-062E-6443-ABD8-223C434443C3}"/>
                </a:ext>
              </a:extLst>
            </p:cNvPr>
            <p:cNvCxnSpPr>
              <a:cxnSpLocks/>
            </p:cNvCxnSpPr>
            <p:nvPr/>
          </p:nvCxnSpPr>
          <p:spPr>
            <a:xfrm>
              <a:off x="812558" y="3697707"/>
              <a:ext cx="1" cy="216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491E8F3C-6081-804C-9932-2E557BA580FD}"/>
                </a:ext>
              </a:extLst>
            </p:cNvPr>
            <p:cNvCxnSpPr>
              <a:cxnSpLocks/>
            </p:cNvCxnSpPr>
            <p:nvPr/>
          </p:nvCxnSpPr>
          <p:spPr>
            <a:xfrm>
              <a:off x="3327975" y="3706778"/>
              <a:ext cx="1" cy="216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ECCA21A-7659-1543-92E5-92EB66D48367}"/>
                </a:ext>
              </a:extLst>
            </p:cNvPr>
            <p:cNvCxnSpPr>
              <a:cxnSpLocks/>
            </p:cNvCxnSpPr>
            <p:nvPr/>
          </p:nvCxnSpPr>
          <p:spPr>
            <a:xfrm>
              <a:off x="5650429" y="3703131"/>
              <a:ext cx="1" cy="216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36B39E8-1E0E-AB4F-87DF-B6B9FA0D62AA}"/>
              </a:ext>
            </a:extLst>
          </p:cNvPr>
          <p:cNvGrpSpPr/>
          <p:nvPr/>
        </p:nvGrpSpPr>
        <p:grpSpPr>
          <a:xfrm>
            <a:off x="1454929" y="7871134"/>
            <a:ext cx="8600451" cy="401126"/>
            <a:chOff x="812558" y="3697707"/>
            <a:chExt cx="4837872" cy="225639"/>
          </a:xfrm>
        </p:grpSpPr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335A8A6-7828-A543-ABBA-161137E40E94}"/>
                </a:ext>
              </a:extLst>
            </p:cNvPr>
            <p:cNvCxnSpPr>
              <a:cxnSpLocks/>
            </p:cNvCxnSpPr>
            <p:nvPr/>
          </p:nvCxnSpPr>
          <p:spPr>
            <a:xfrm>
              <a:off x="812558" y="3697707"/>
              <a:ext cx="1" cy="216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3D7247E-E21B-5448-A032-F0A48B6467D4}"/>
                </a:ext>
              </a:extLst>
            </p:cNvPr>
            <p:cNvCxnSpPr>
              <a:cxnSpLocks/>
            </p:cNvCxnSpPr>
            <p:nvPr/>
          </p:nvCxnSpPr>
          <p:spPr>
            <a:xfrm>
              <a:off x="3327975" y="3706778"/>
              <a:ext cx="1" cy="216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DC6317A-3F10-CA4D-A7D1-37837A8E13CE}"/>
                </a:ext>
              </a:extLst>
            </p:cNvPr>
            <p:cNvCxnSpPr>
              <a:cxnSpLocks/>
            </p:cNvCxnSpPr>
            <p:nvPr/>
          </p:nvCxnSpPr>
          <p:spPr>
            <a:xfrm>
              <a:off x="5650429" y="3703131"/>
              <a:ext cx="1" cy="216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E643FA0-F36C-194C-BD76-3A683C85C4E2}"/>
              </a:ext>
            </a:extLst>
          </p:cNvPr>
          <p:cNvSpPr txBox="1"/>
          <p:nvPr/>
        </p:nvSpPr>
        <p:spPr>
          <a:xfrm>
            <a:off x="182584" y="9732622"/>
            <a:ext cx="305506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2BA12A"/>
                </a:solidFill>
              </a:rPr>
              <a:t>Filter:</a:t>
            </a:r>
          </a:p>
          <a:p>
            <a:pPr algn="ctr"/>
            <a:r>
              <a:rPr lang="en-US" sz="3200" dirty="0">
                <a:solidFill>
                  <a:srgbClr val="2BA12A"/>
                </a:solidFill>
              </a:rPr>
              <a:t>absDeltaPSI &gt; 0.1</a:t>
            </a:r>
          </a:p>
          <a:p>
            <a:pPr algn="ctr"/>
            <a:r>
              <a:rPr lang="en-US" sz="3200" dirty="0">
                <a:solidFill>
                  <a:srgbClr val="2BA12A"/>
                </a:solidFill>
              </a:rPr>
              <a:t>Probability &gt; 0.9</a:t>
            </a:r>
          </a:p>
          <a:p>
            <a:pPr algn="ctr"/>
            <a:r>
              <a:rPr lang="en-US" sz="3200" dirty="0">
                <a:solidFill>
                  <a:srgbClr val="2BA12A"/>
                </a:solidFill>
              </a:rPr>
              <a:t>PSI_KD &gt; 0.1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57CDA8A-BE91-CC4F-BC0C-62E285C17237}"/>
              </a:ext>
            </a:extLst>
          </p:cNvPr>
          <p:cNvSpPr txBox="1"/>
          <p:nvPr/>
        </p:nvSpPr>
        <p:spPr>
          <a:xfrm>
            <a:off x="4521697" y="9755237"/>
            <a:ext cx="30494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7F0E"/>
                </a:solidFill>
              </a:rPr>
              <a:t>Filter: remove known exon and minor isoform</a:t>
            </a:r>
          </a:p>
          <a:p>
            <a:pPr algn="ctr"/>
            <a:r>
              <a:rPr lang="en-US" sz="3200" dirty="0">
                <a:solidFill>
                  <a:srgbClr val="FF7F0E"/>
                </a:solidFill>
              </a:rPr>
              <a:t>FDR &lt; 0.05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D35AB41-D638-6447-B104-8D73E307C842}"/>
              </a:ext>
            </a:extLst>
          </p:cNvPr>
          <p:cNvSpPr txBox="1"/>
          <p:nvPr/>
        </p:nvSpPr>
        <p:spPr>
          <a:xfrm>
            <a:off x="8762792" y="9708728"/>
            <a:ext cx="30494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1F77B4"/>
                </a:solidFill>
              </a:rPr>
              <a:t>Filter: </a:t>
            </a:r>
          </a:p>
          <a:p>
            <a:pPr algn="ctr"/>
            <a:r>
              <a:rPr lang="en-US" sz="3200" dirty="0">
                <a:solidFill>
                  <a:srgbClr val="1F77B4"/>
                </a:solidFill>
              </a:rPr>
              <a:t>FDR &lt; 0.05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6409DDD9-388F-5242-A644-F531A865C84B}"/>
              </a:ext>
            </a:extLst>
          </p:cNvPr>
          <p:cNvSpPr/>
          <p:nvPr/>
        </p:nvSpPr>
        <p:spPr>
          <a:xfrm>
            <a:off x="113253" y="9732622"/>
            <a:ext cx="3193730" cy="21338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8E881A0E-F379-7E41-97C4-6AC2D78FCD0D}"/>
              </a:ext>
            </a:extLst>
          </p:cNvPr>
          <p:cNvSpPr/>
          <p:nvPr/>
        </p:nvSpPr>
        <p:spPr>
          <a:xfrm>
            <a:off x="4462343" y="9746883"/>
            <a:ext cx="3193730" cy="21338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DE0B9864-97D3-7341-9F7C-EF6BFB104BD1}"/>
              </a:ext>
            </a:extLst>
          </p:cNvPr>
          <p:cNvSpPr/>
          <p:nvPr/>
        </p:nvSpPr>
        <p:spPr>
          <a:xfrm>
            <a:off x="8811433" y="9732622"/>
            <a:ext cx="3193730" cy="21338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6144A9D-23ED-6F4E-BA69-BB481A45B2D5}"/>
              </a:ext>
            </a:extLst>
          </p:cNvPr>
          <p:cNvGrpSpPr/>
          <p:nvPr/>
        </p:nvGrpSpPr>
        <p:grpSpPr>
          <a:xfrm>
            <a:off x="344541" y="11861981"/>
            <a:ext cx="2753698" cy="551012"/>
            <a:chOff x="193724" y="6672527"/>
            <a:chExt cx="1548993" cy="309952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E6C17029-47F0-1043-BBAD-4CC853CB2569}"/>
                </a:ext>
              </a:extLst>
            </p:cNvPr>
            <p:cNvCxnSpPr>
              <a:cxnSpLocks/>
            </p:cNvCxnSpPr>
            <p:nvPr/>
          </p:nvCxnSpPr>
          <p:spPr>
            <a:xfrm>
              <a:off x="193724" y="6676905"/>
              <a:ext cx="736071" cy="301930"/>
            </a:xfrm>
            <a:prstGeom prst="straightConnector1">
              <a:avLst/>
            </a:prstGeom>
            <a:ln>
              <a:solidFill>
                <a:srgbClr val="84BE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E9CD214D-7FDD-7F4C-A3EE-098CB817BD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9781" y="6672527"/>
              <a:ext cx="832936" cy="309952"/>
            </a:xfrm>
            <a:prstGeom prst="straightConnector1">
              <a:avLst/>
            </a:prstGeom>
            <a:ln>
              <a:solidFill>
                <a:srgbClr val="FFCD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AFC8368A-3FC3-8B41-8DC6-F1A953AEE307}"/>
              </a:ext>
            </a:extLst>
          </p:cNvPr>
          <p:cNvSpPr txBox="1"/>
          <p:nvPr/>
        </p:nvSpPr>
        <p:spPr>
          <a:xfrm>
            <a:off x="3422710" y="12581717"/>
            <a:ext cx="5286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Significant events: intersection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143BC951-3C1E-4F40-8E7C-B1D1C796967F}"/>
              </a:ext>
            </a:extLst>
          </p:cNvPr>
          <p:cNvSpPr/>
          <p:nvPr/>
        </p:nvSpPr>
        <p:spPr>
          <a:xfrm>
            <a:off x="430097" y="12581716"/>
            <a:ext cx="11433792" cy="6565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E7A3B6D-5214-CF44-9DB7-4D6DA74E20EC}"/>
              </a:ext>
            </a:extLst>
          </p:cNvPr>
          <p:cNvSpPr txBox="1"/>
          <p:nvPr/>
        </p:nvSpPr>
        <p:spPr>
          <a:xfrm>
            <a:off x="5034250" y="13923938"/>
            <a:ext cx="1680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Combine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1D21CA7E-FCDE-5D49-82CA-E310A632DC7C}"/>
              </a:ext>
            </a:extLst>
          </p:cNvPr>
          <p:cNvSpPr/>
          <p:nvPr/>
        </p:nvSpPr>
        <p:spPr>
          <a:xfrm>
            <a:off x="5034251" y="13923938"/>
            <a:ext cx="1898707" cy="6565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DFFD783-B345-C84D-885E-1137A625D5A2}"/>
              </a:ext>
            </a:extLst>
          </p:cNvPr>
          <p:cNvSpPr txBox="1"/>
          <p:nvPr/>
        </p:nvSpPr>
        <p:spPr>
          <a:xfrm>
            <a:off x="4264340" y="15266160"/>
            <a:ext cx="3324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Remove duplicates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95EB9E5E-0225-0E44-B28A-4FADF418F8E8}"/>
              </a:ext>
            </a:extLst>
          </p:cNvPr>
          <p:cNvSpPr/>
          <p:nvPr/>
        </p:nvSpPr>
        <p:spPr>
          <a:xfrm>
            <a:off x="4150267" y="15266159"/>
            <a:ext cx="3469698" cy="6565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757612E-2B43-9843-BD91-0F8BE651D2BE}"/>
              </a:ext>
            </a:extLst>
          </p:cNvPr>
          <p:cNvSpPr txBox="1"/>
          <p:nvPr/>
        </p:nvSpPr>
        <p:spPr>
          <a:xfrm>
            <a:off x="3443525" y="16608381"/>
            <a:ext cx="5014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PSI_KD = (PSI_14 + PSI_89)/2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E595326-3D79-BA4C-AF47-2CACDEFE9E3B}"/>
              </a:ext>
            </a:extLst>
          </p:cNvPr>
          <p:cNvSpPr txBox="1"/>
          <p:nvPr/>
        </p:nvSpPr>
        <p:spPr>
          <a:xfrm>
            <a:off x="3636432" y="18157606"/>
            <a:ext cx="5021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deltaPSI</a:t>
            </a:r>
            <a:r>
              <a:rPr lang="en-US" sz="3200" dirty="0"/>
              <a:t> = PSI_KD – PSI_CTRL</a:t>
            </a: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BD1A21C1-C014-BB40-AA03-ECB271CD461E}"/>
              </a:ext>
            </a:extLst>
          </p:cNvPr>
          <p:cNvSpPr/>
          <p:nvPr/>
        </p:nvSpPr>
        <p:spPr>
          <a:xfrm>
            <a:off x="3374356" y="16608381"/>
            <a:ext cx="5152852" cy="6565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5A0B1F9D-13E5-F045-969B-A8569D7DAF77}"/>
              </a:ext>
            </a:extLst>
          </p:cNvPr>
          <p:cNvSpPr/>
          <p:nvPr/>
        </p:nvSpPr>
        <p:spPr>
          <a:xfrm>
            <a:off x="3567768" y="18157605"/>
            <a:ext cx="5113927" cy="6565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FC78B6E-D1CE-6046-B81B-2342C6C80A0D}"/>
              </a:ext>
            </a:extLst>
          </p:cNvPr>
          <p:cNvCxnSpPr>
            <a:cxnSpLocks/>
          </p:cNvCxnSpPr>
          <p:nvPr/>
        </p:nvCxnSpPr>
        <p:spPr>
          <a:xfrm>
            <a:off x="5870776" y="17536680"/>
            <a:ext cx="2" cy="38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E75709F-C197-2045-8E81-4A329ACF325A}"/>
              </a:ext>
            </a:extLst>
          </p:cNvPr>
          <p:cNvCxnSpPr>
            <a:cxnSpLocks/>
          </p:cNvCxnSpPr>
          <p:nvPr/>
        </p:nvCxnSpPr>
        <p:spPr>
          <a:xfrm>
            <a:off x="5870778" y="16077430"/>
            <a:ext cx="2" cy="38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B6451589-6A72-8546-B581-BC6DBED7FFD2}"/>
              </a:ext>
            </a:extLst>
          </p:cNvPr>
          <p:cNvCxnSpPr>
            <a:cxnSpLocks/>
          </p:cNvCxnSpPr>
          <p:nvPr/>
        </p:nvCxnSpPr>
        <p:spPr>
          <a:xfrm>
            <a:off x="5870780" y="14822924"/>
            <a:ext cx="2" cy="38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B9E63FF-DBB0-C346-BD75-A650F389EB1D}"/>
              </a:ext>
            </a:extLst>
          </p:cNvPr>
          <p:cNvCxnSpPr>
            <a:cxnSpLocks/>
          </p:cNvCxnSpPr>
          <p:nvPr/>
        </p:nvCxnSpPr>
        <p:spPr>
          <a:xfrm>
            <a:off x="5876363" y="13353314"/>
            <a:ext cx="2" cy="38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DAAA246-A4D8-E140-BBF1-031098341C5B}"/>
              </a:ext>
            </a:extLst>
          </p:cNvPr>
          <p:cNvCxnSpPr>
            <a:cxnSpLocks/>
          </p:cNvCxnSpPr>
          <p:nvPr/>
        </p:nvCxnSpPr>
        <p:spPr>
          <a:xfrm>
            <a:off x="5869420" y="18971521"/>
            <a:ext cx="2" cy="38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48C5D1B8-F9D0-F049-8521-1B1792B98F2D}"/>
              </a:ext>
            </a:extLst>
          </p:cNvPr>
          <p:cNvSpPr txBox="1"/>
          <p:nvPr/>
        </p:nvSpPr>
        <p:spPr>
          <a:xfrm>
            <a:off x="4965420" y="19499861"/>
            <a:ext cx="1914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Final table</a:t>
            </a: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945F0D0D-833F-4A4C-82AC-3953FAF2D3B9}"/>
              </a:ext>
            </a:extLst>
          </p:cNvPr>
          <p:cNvSpPr/>
          <p:nvPr/>
        </p:nvSpPr>
        <p:spPr>
          <a:xfrm>
            <a:off x="4935762" y="19499860"/>
            <a:ext cx="1997196" cy="6565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AAD2E7E-7CE9-2F4A-BFEC-12E7647931D5}"/>
              </a:ext>
            </a:extLst>
          </p:cNvPr>
          <p:cNvCxnSpPr>
            <a:cxnSpLocks/>
          </p:cNvCxnSpPr>
          <p:nvPr/>
        </p:nvCxnSpPr>
        <p:spPr>
          <a:xfrm flipH="1">
            <a:off x="6184590" y="19179223"/>
            <a:ext cx="1261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FE2349E4-02F6-414D-BA6A-07828F31F2CF}"/>
              </a:ext>
            </a:extLst>
          </p:cNvPr>
          <p:cNvSpPr txBox="1"/>
          <p:nvPr/>
        </p:nvSpPr>
        <p:spPr>
          <a:xfrm>
            <a:off x="7534645" y="18850935"/>
            <a:ext cx="2949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Add gene name</a:t>
            </a:r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DD0618E2-5D21-974D-A42E-4FA1CFE6A971}"/>
              </a:ext>
            </a:extLst>
          </p:cNvPr>
          <p:cNvSpPr/>
          <p:nvPr/>
        </p:nvSpPr>
        <p:spPr>
          <a:xfrm>
            <a:off x="7571148" y="18953453"/>
            <a:ext cx="2912949" cy="4786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33D7178-C6CB-E64A-A49A-ACB63F0A2CCD}"/>
              </a:ext>
            </a:extLst>
          </p:cNvPr>
          <p:cNvSpPr txBox="1"/>
          <p:nvPr/>
        </p:nvSpPr>
        <p:spPr>
          <a:xfrm>
            <a:off x="498681" y="2967263"/>
            <a:ext cx="1977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>
                <a:solidFill>
                  <a:srgbClr val="2BA12A"/>
                </a:solidFill>
              </a:rPr>
              <a:t>Whippet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684CB7C-3A1C-644F-B829-CEA93E6CD50B}"/>
              </a:ext>
            </a:extLst>
          </p:cNvPr>
          <p:cNvSpPr txBox="1"/>
          <p:nvPr/>
        </p:nvSpPr>
        <p:spPr>
          <a:xfrm>
            <a:off x="4801479" y="2973098"/>
            <a:ext cx="1977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>
                <a:solidFill>
                  <a:srgbClr val="FF7F0E"/>
                </a:solidFill>
              </a:rPr>
              <a:t>IRfinder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5F1CF99-30A3-7440-9C60-D3C7DFAA4617}"/>
              </a:ext>
            </a:extLst>
          </p:cNvPr>
          <p:cNvSpPr txBox="1"/>
          <p:nvPr/>
        </p:nvSpPr>
        <p:spPr>
          <a:xfrm>
            <a:off x="9148329" y="2967263"/>
            <a:ext cx="1977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>
                <a:solidFill>
                  <a:srgbClr val="1F77B4"/>
                </a:solidFill>
              </a:rPr>
              <a:t>rMATS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69B6637-8FAC-DE43-AD0C-3F5CE7985235}"/>
              </a:ext>
            </a:extLst>
          </p:cNvPr>
          <p:cNvGrpSpPr/>
          <p:nvPr/>
        </p:nvGrpSpPr>
        <p:grpSpPr>
          <a:xfrm>
            <a:off x="5696291" y="9252272"/>
            <a:ext cx="415051" cy="385000"/>
            <a:chOff x="802155" y="5216888"/>
            <a:chExt cx="233472" cy="216568"/>
          </a:xfrm>
        </p:grpSpPr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89A362FB-E417-5946-BB3A-AEDD38B65592}"/>
                </a:ext>
              </a:extLst>
            </p:cNvPr>
            <p:cNvCxnSpPr>
              <a:cxnSpLocks/>
            </p:cNvCxnSpPr>
            <p:nvPr/>
          </p:nvCxnSpPr>
          <p:spPr>
            <a:xfrm>
              <a:off x="802155" y="5216888"/>
              <a:ext cx="1" cy="216568"/>
            </a:xfrm>
            <a:prstGeom prst="straightConnector1">
              <a:avLst/>
            </a:prstGeom>
            <a:ln>
              <a:solidFill>
                <a:srgbClr val="84BE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5DE8DAAF-A274-9342-BEBA-6127026CC0AD}"/>
                </a:ext>
              </a:extLst>
            </p:cNvPr>
            <p:cNvCxnSpPr>
              <a:cxnSpLocks/>
            </p:cNvCxnSpPr>
            <p:nvPr/>
          </p:nvCxnSpPr>
          <p:spPr>
            <a:xfrm>
              <a:off x="1035626" y="5216888"/>
              <a:ext cx="1" cy="216568"/>
            </a:xfrm>
            <a:prstGeom prst="straightConnector1">
              <a:avLst/>
            </a:prstGeom>
            <a:ln>
              <a:solidFill>
                <a:srgbClr val="FFCD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C8AF0751-8F1F-5945-97A7-43E5DAF423FA}"/>
              </a:ext>
            </a:extLst>
          </p:cNvPr>
          <p:cNvGrpSpPr/>
          <p:nvPr/>
        </p:nvGrpSpPr>
        <p:grpSpPr>
          <a:xfrm>
            <a:off x="1281515" y="9258743"/>
            <a:ext cx="415051" cy="385000"/>
            <a:chOff x="802155" y="5216888"/>
            <a:chExt cx="233472" cy="216568"/>
          </a:xfrm>
        </p:grpSpPr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AB2693B2-C1A6-6147-B789-2147C780E83E}"/>
                </a:ext>
              </a:extLst>
            </p:cNvPr>
            <p:cNvCxnSpPr>
              <a:cxnSpLocks/>
            </p:cNvCxnSpPr>
            <p:nvPr/>
          </p:nvCxnSpPr>
          <p:spPr>
            <a:xfrm>
              <a:off x="802155" y="5216888"/>
              <a:ext cx="1" cy="216568"/>
            </a:xfrm>
            <a:prstGeom prst="straightConnector1">
              <a:avLst/>
            </a:prstGeom>
            <a:ln>
              <a:solidFill>
                <a:srgbClr val="84BE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B404ADD4-84F0-FA48-9763-BFD30466AA0E}"/>
                </a:ext>
              </a:extLst>
            </p:cNvPr>
            <p:cNvCxnSpPr>
              <a:cxnSpLocks/>
            </p:cNvCxnSpPr>
            <p:nvPr/>
          </p:nvCxnSpPr>
          <p:spPr>
            <a:xfrm>
              <a:off x="1035626" y="5216888"/>
              <a:ext cx="1" cy="216568"/>
            </a:xfrm>
            <a:prstGeom prst="straightConnector1">
              <a:avLst/>
            </a:prstGeom>
            <a:ln>
              <a:solidFill>
                <a:srgbClr val="FFCD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1BB1D195-A164-F445-8BAC-9ED7767ABF56}"/>
              </a:ext>
            </a:extLst>
          </p:cNvPr>
          <p:cNvGrpSpPr/>
          <p:nvPr/>
        </p:nvGrpSpPr>
        <p:grpSpPr>
          <a:xfrm>
            <a:off x="10117026" y="9208704"/>
            <a:ext cx="415051" cy="385000"/>
            <a:chOff x="802155" y="5216888"/>
            <a:chExt cx="233472" cy="216568"/>
          </a:xfrm>
        </p:grpSpPr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F6A437B2-2F11-D140-A27B-0FBA7FA94BD1}"/>
                </a:ext>
              </a:extLst>
            </p:cNvPr>
            <p:cNvCxnSpPr>
              <a:cxnSpLocks/>
            </p:cNvCxnSpPr>
            <p:nvPr/>
          </p:nvCxnSpPr>
          <p:spPr>
            <a:xfrm>
              <a:off x="802155" y="5216888"/>
              <a:ext cx="1" cy="216568"/>
            </a:xfrm>
            <a:prstGeom prst="straightConnector1">
              <a:avLst/>
            </a:prstGeom>
            <a:ln>
              <a:solidFill>
                <a:srgbClr val="84BE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6D0E43E6-9E63-9E4E-B020-645E48664E9B}"/>
                </a:ext>
              </a:extLst>
            </p:cNvPr>
            <p:cNvCxnSpPr>
              <a:cxnSpLocks/>
            </p:cNvCxnSpPr>
            <p:nvPr/>
          </p:nvCxnSpPr>
          <p:spPr>
            <a:xfrm>
              <a:off x="1035626" y="5216888"/>
              <a:ext cx="1" cy="216568"/>
            </a:xfrm>
            <a:prstGeom prst="straightConnector1">
              <a:avLst/>
            </a:prstGeom>
            <a:ln>
              <a:solidFill>
                <a:srgbClr val="FFCD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4387CFB-7CB3-A14D-A16D-4537167248D7}"/>
              </a:ext>
            </a:extLst>
          </p:cNvPr>
          <p:cNvGrpSpPr/>
          <p:nvPr/>
        </p:nvGrpSpPr>
        <p:grpSpPr>
          <a:xfrm>
            <a:off x="9051593" y="11872102"/>
            <a:ext cx="2753698" cy="551012"/>
            <a:chOff x="193724" y="6672527"/>
            <a:chExt cx="1548993" cy="309952"/>
          </a:xfrm>
        </p:grpSpPr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9F1DCD24-0742-7045-A632-6FB2776B8D64}"/>
                </a:ext>
              </a:extLst>
            </p:cNvPr>
            <p:cNvCxnSpPr>
              <a:cxnSpLocks/>
            </p:cNvCxnSpPr>
            <p:nvPr/>
          </p:nvCxnSpPr>
          <p:spPr>
            <a:xfrm>
              <a:off x="193724" y="6676905"/>
              <a:ext cx="736071" cy="301930"/>
            </a:xfrm>
            <a:prstGeom prst="straightConnector1">
              <a:avLst/>
            </a:prstGeom>
            <a:ln>
              <a:solidFill>
                <a:srgbClr val="84BE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6579A920-ACE4-7A49-8C21-E119AA8A09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9781" y="6672527"/>
              <a:ext cx="832936" cy="309952"/>
            </a:xfrm>
            <a:prstGeom prst="straightConnector1">
              <a:avLst/>
            </a:prstGeom>
            <a:ln>
              <a:solidFill>
                <a:srgbClr val="FFCD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F0A727F-6527-1549-B406-5DDABD819A15}"/>
              </a:ext>
            </a:extLst>
          </p:cNvPr>
          <p:cNvGrpSpPr/>
          <p:nvPr/>
        </p:nvGrpSpPr>
        <p:grpSpPr>
          <a:xfrm>
            <a:off x="4687331" y="11897527"/>
            <a:ext cx="2753698" cy="551012"/>
            <a:chOff x="193724" y="6672527"/>
            <a:chExt cx="1548993" cy="309952"/>
          </a:xfrm>
        </p:grpSpPr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39958F3A-424A-9F41-ACA8-9665100CD5CC}"/>
                </a:ext>
              </a:extLst>
            </p:cNvPr>
            <p:cNvCxnSpPr>
              <a:cxnSpLocks/>
            </p:cNvCxnSpPr>
            <p:nvPr/>
          </p:nvCxnSpPr>
          <p:spPr>
            <a:xfrm>
              <a:off x="193724" y="6676905"/>
              <a:ext cx="736071" cy="301930"/>
            </a:xfrm>
            <a:prstGeom prst="straightConnector1">
              <a:avLst/>
            </a:prstGeom>
            <a:ln>
              <a:solidFill>
                <a:srgbClr val="84BE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77CA8979-F0D1-A14B-8312-56619242B9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9781" y="6672527"/>
              <a:ext cx="832936" cy="309952"/>
            </a:xfrm>
            <a:prstGeom prst="straightConnector1">
              <a:avLst/>
            </a:prstGeom>
            <a:ln>
              <a:solidFill>
                <a:srgbClr val="FFCD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160A3D0-006E-274C-BF29-3440172AB553}"/>
              </a:ext>
            </a:extLst>
          </p:cNvPr>
          <p:cNvCxnSpPr>
            <a:cxnSpLocks/>
          </p:cNvCxnSpPr>
          <p:nvPr/>
        </p:nvCxnSpPr>
        <p:spPr>
          <a:xfrm>
            <a:off x="5865932" y="20247048"/>
            <a:ext cx="2" cy="38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2807A84-3894-814F-97C2-995EA5922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567" y="20812447"/>
            <a:ext cx="1078238" cy="58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4F1D55-633D-8541-99E4-F22F19B2FBAA}"/>
              </a:ext>
            </a:extLst>
          </p:cNvPr>
          <p:cNvSpPr txBox="1"/>
          <p:nvPr/>
        </p:nvSpPr>
        <p:spPr>
          <a:xfrm>
            <a:off x="3415509" y="1428115"/>
            <a:ext cx="53478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All the genes </a:t>
            </a:r>
          </a:p>
          <a:p>
            <a:pPr algn="ctr"/>
            <a:r>
              <a:rPr lang="en-US" sz="3200" dirty="0"/>
              <a:t>in the annotation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2CEBA3-7728-5D4D-A91C-7F5ED4DF43BF}"/>
              </a:ext>
            </a:extLst>
          </p:cNvPr>
          <p:cNvSpPr txBox="1"/>
          <p:nvPr/>
        </p:nvSpPr>
        <p:spPr>
          <a:xfrm>
            <a:off x="3359698" y="3427491"/>
            <a:ext cx="53665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Select the genes that have expression in </a:t>
            </a:r>
            <a:r>
              <a:rPr lang="en-US" sz="3200" b="1" dirty="0"/>
              <a:t>≥ </a:t>
            </a:r>
            <a:r>
              <a:rPr lang="en-US" sz="3200" dirty="0"/>
              <a:t>1 sample(s)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759E4F-D28E-4547-BFAE-EE64FCE3F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453" y="4801268"/>
            <a:ext cx="5137080" cy="1592121"/>
          </a:xfrm>
          <a:prstGeom prst="rect">
            <a:avLst/>
          </a:prstGeom>
        </p:spPr>
      </p:pic>
      <p:sp>
        <p:nvSpPr>
          <p:cNvPr id="11" name="Down Arrow 10">
            <a:extLst>
              <a:ext uri="{FF2B5EF4-FFF2-40B4-BE49-F238E27FC236}">
                <a16:creationId xmlns:a16="http://schemas.microsoft.com/office/drawing/2014/main" id="{44065D42-6960-A740-84BF-D3D9B9BE1072}"/>
              </a:ext>
            </a:extLst>
          </p:cNvPr>
          <p:cNvSpPr/>
          <p:nvPr/>
        </p:nvSpPr>
        <p:spPr>
          <a:xfrm>
            <a:off x="5762213" y="2642432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73385466-E621-E049-85FB-DA19919D2BE2}"/>
              </a:ext>
            </a:extLst>
          </p:cNvPr>
          <p:cNvSpPr/>
          <p:nvPr/>
        </p:nvSpPr>
        <p:spPr>
          <a:xfrm>
            <a:off x="5808658" y="6492314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B5AAD8-4125-0B4B-9A23-3C0FC89AEF33}"/>
              </a:ext>
            </a:extLst>
          </p:cNvPr>
          <p:cNvSpPr txBox="1"/>
          <p:nvPr/>
        </p:nvSpPr>
        <p:spPr>
          <a:xfrm>
            <a:off x="3425012" y="7262574"/>
            <a:ext cx="5251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Get the set of unique introns </a:t>
            </a:r>
          </a:p>
          <a:p>
            <a:pPr algn="ctr"/>
            <a:r>
              <a:rPr lang="en-US" sz="3200" dirty="0"/>
              <a:t>from all the transcripts </a:t>
            </a:r>
          </a:p>
          <a:p>
            <a:pPr algn="ctr"/>
            <a:r>
              <a:rPr lang="en-US" sz="3200" dirty="0"/>
              <a:t>of each gene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931310-8889-D14B-9685-AF35CD446E16}"/>
              </a:ext>
            </a:extLst>
          </p:cNvPr>
          <p:cNvSpPr/>
          <p:nvPr/>
        </p:nvSpPr>
        <p:spPr>
          <a:xfrm>
            <a:off x="4894672" y="9367310"/>
            <a:ext cx="496708" cy="162556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62CD19-7E29-EE4A-8EE6-EF890463E7AC}"/>
              </a:ext>
            </a:extLst>
          </p:cNvPr>
          <p:cNvSpPr/>
          <p:nvPr/>
        </p:nvSpPr>
        <p:spPr>
          <a:xfrm>
            <a:off x="5391379" y="9284225"/>
            <a:ext cx="162556" cy="327517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C2E961-5A4C-BB4C-ACD4-AE7A1D0D8E45}"/>
              </a:ext>
            </a:extLst>
          </p:cNvPr>
          <p:cNvSpPr/>
          <p:nvPr/>
        </p:nvSpPr>
        <p:spPr>
          <a:xfrm>
            <a:off x="5824862" y="9284225"/>
            <a:ext cx="565318" cy="327517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552A51-2F41-0247-BE3A-62097C154051}"/>
              </a:ext>
            </a:extLst>
          </p:cNvPr>
          <p:cNvSpPr/>
          <p:nvPr/>
        </p:nvSpPr>
        <p:spPr>
          <a:xfrm>
            <a:off x="6608750" y="9284220"/>
            <a:ext cx="340319" cy="327519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CC2700-9E2F-A645-AD0D-55CB7C15F6B9}"/>
              </a:ext>
            </a:extLst>
          </p:cNvPr>
          <p:cNvSpPr/>
          <p:nvPr/>
        </p:nvSpPr>
        <p:spPr>
          <a:xfrm>
            <a:off x="7472227" y="9284225"/>
            <a:ext cx="565318" cy="327517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BEE8CB-3C57-1E4C-B881-A77CA5A575D6}"/>
              </a:ext>
            </a:extLst>
          </p:cNvPr>
          <p:cNvSpPr/>
          <p:nvPr/>
        </p:nvSpPr>
        <p:spPr>
          <a:xfrm>
            <a:off x="8200343" y="9284225"/>
            <a:ext cx="1212363" cy="327517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695471-80E0-6142-989E-EB1B0CA005E8}"/>
              </a:ext>
            </a:extLst>
          </p:cNvPr>
          <p:cNvSpPr/>
          <p:nvPr/>
        </p:nvSpPr>
        <p:spPr>
          <a:xfrm>
            <a:off x="9783397" y="9367310"/>
            <a:ext cx="496708" cy="162556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6D8A6F-9A88-8B4C-AFEC-2E6CF820FCC8}"/>
              </a:ext>
            </a:extLst>
          </p:cNvPr>
          <p:cNvSpPr/>
          <p:nvPr/>
        </p:nvSpPr>
        <p:spPr>
          <a:xfrm>
            <a:off x="4899573" y="10031237"/>
            <a:ext cx="496708" cy="162556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144CC0-EB86-E748-ABAE-B22CE7DC543E}"/>
              </a:ext>
            </a:extLst>
          </p:cNvPr>
          <p:cNvSpPr/>
          <p:nvPr/>
        </p:nvSpPr>
        <p:spPr>
          <a:xfrm>
            <a:off x="5396280" y="9948152"/>
            <a:ext cx="162556" cy="327517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961AA6-8316-4E42-BC58-6C5A7BCC80A7}"/>
              </a:ext>
            </a:extLst>
          </p:cNvPr>
          <p:cNvSpPr/>
          <p:nvPr/>
        </p:nvSpPr>
        <p:spPr>
          <a:xfrm>
            <a:off x="5829764" y="9948152"/>
            <a:ext cx="565318" cy="327517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A59F28-C170-044D-B285-36ECD48D2285}"/>
              </a:ext>
            </a:extLst>
          </p:cNvPr>
          <p:cNvSpPr/>
          <p:nvPr/>
        </p:nvSpPr>
        <p:spPr>
          <a:xfrm>
            <a:off x="6613651" y="9948147"/>
            <a:ext cx="340319" cy="327519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DDD28E-8F90-9940-921E-9E31D332728B}"/>
              </a:ext>
            </a:extLst>
          </p:cNvPr>
          <p:cNvSpPr/>
          <p:nvPr/>
        </p:nvSpPr>
        <p:spPr>
          <a:xfrm>
            <a:off x="9788298" y="10031237"/>
            <a:ext cx="496708" cy="162556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34A3D4-61AD-0B42-89A5-9E6ADE9806FF}"/>
              </a:ext>
            </a:extLst>
          </p:cNvPr>
          <p:cNvSpPr/>
          <p:nvPr/>
        </p:nvSpPr>
        <p:spPr>
          <a:xfrm>
            <a:off x="6608750" y="10593141"/>
            <a:ext cx="340319" cy="327519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0F2523E-913B-A745-8419-C590610EAB18}"/>
              </a:ext>
            </a:extLst>
          </p:cNvPr>
          <p:cNvSpPr/>
          <p:nvPr/>
        </p:nvSpPr>
        <p:spPr>
          <a:xfrm>
            <a:off x="7951988" y="10667883"/>
            <a:ext cx="496708" cy="162556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D1C81FC-5BD5-2A4D-AAD8-3827DE793AEE}"/>
              </a:ext>
            </a:extLst>
          </p:cNvPr>
          <p:cNvSpPr/>
          <p:nvPr/>
        </p:nvSpPr>
        <p:spPr>
          <a:xfrm>
            <a:off x="5900624" y="10675623"/>
            <a:ext cx="496708" cy="162556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CDEDAC-C74C-494C-9959-235F3619A99D}"/>
              </a:ext>
            </a:extLst>
          </p:cNvPr>
          <p:cNvSpPr/>
          <p:nvPr/>
        </p:nvSpPr>
        <p:spPr>
          <a:xfrm>
            <a:off x="6608750" y="11219594"/>
            <a:ext cx="340319" cy="327519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2AFE10-943C-074E-B8AB-AC50BE7956DB}"/>
              </a:ext>
            </a:extLst>
          </p:cNvPr>
          <p:cNvSpPr/>
          <p:nvPr/>
        </p:nvSpPr>
        <p:spPr>
          <a:xfrm>
            <a:off x="9783395" y="11297204"/>
            <a:ext cx="496708" cy="162556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F7BFFC-A6B4-3C41-B16E-5A39F3A5F65B}"/>
              </a:ext>
            </a:extLst>
          </p:cNvPr>
          <p:cNvSpPr/>
          <p:nvPr/>
        </p:nvSpPr>
        <p:spPr>
          <a:xfrm>
            <a:off x="5900624" y="11292882"/>
            <a:ext cx="496708" cy="162556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EC2FFF-0E2F-FA4F-B681-1EDF774EE6B7}"/>
              </a:ext>
            </a:extLst>
          </p:cNvPr>
          <p:cNvSpPr/>
          <p:nvPr/>
        </p:nvSpPr>
        <p:spPr>
          <a:xfrm>
            <a:off x="8200343" y="11893713"/>
            <a:ext cx="1212363" cy="327517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C4C6EC4-2902-0249-AEA5-D2946C593846}"/>
              </a:ext>
            </a:extLst>
          </p:cNvPr>
          <p:cNvSpPr/>
          <p:nvPr/>
        </p:nvSpPr>
        <p:spPr>
          <a:xfrm>
            <a:off x="9783397" y="11976798"/>
            <a:ext cx="496708" cy="162556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9E9B5BD-25F8-2748-8191-84C31025A117}"/>
              </a:ext>
            </a:extLst>
          </p:cNvPr>
          <p:cNvSpPr/>
          <p:nvPr/>
        </p:nvSpPr>
        <p:spPr>
          <a:xfrm>
            <a:off x="7540837" y="11976190"/>
            <a:ext cx="496708" cy="162556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A033438-2A18-3A47-9459-C9173FD783B7}"/>
              </a:ext>
            </a:extLst>
          </p:cNvPr>
          <p:cNvCxnSpPr>
            <a:stCxn id="17" idx="1"/>
            <a:endCxn id="22" idx="1"/>
          </p:cNvCxnSpPr>
          <p:nvPr/>
        </p:nvCxnSpPr>
        <p:spPr>
          <a:xfrm>
            <a:off x="5391382" y="9447984"/>
            <a:ext cx="4392015" cy="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B814201-BD3A-AD4B-BA65-D9BBD5FEF8DD}"/>
              </a:ext>
            </a:extLst>
          </p:cNvPr>
          <p:cNvCxnSpPr/>
          <p:nvPr/>
        </p:nvCxnSpPr>
        <p:spPr>
          <a:xfrm>
            <a:off x="5472660" y="10111302"/>
            <a:ext cx="4392015" cy="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044E9EB-6551-8947-9B04-1296FB85A713}"/>
              </a:ext>
            </a:extLst>
          </p:cNvPr>
          <p:cNvCxnSpPr>
            <a:stCxn id="32" idx="3"/>
            <a:endCxn id="31" idx="1"/>
          </p:cNvCxnSpPr>
          <p:nvPr/>
        </p:nvCxnSpPr>
        <p:spPr>
          <a:xfrm flipV="1">
            <a:off x="6397332" y="10749161"/>
            <a:ext cx="1554655" cy="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50E0579-0C02-A841-89F8-957F92D94FAB}"/>
              </a:ext>
            </a:extLst>
          </p:cNvPr>
          <p:cNvCxnSpPr>
            <a:cxnSpLocks/>
          </p:cNvCxnSpPr>
          <p:nvPr/>
        </p:nvCxnSpPr>
        <p:spPr>
          <a:xfrm>
            <a:off x="6390180" y="11380484"/>
            <a:ext cx="3386063" cy="10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A46ED01-B24D-CB41-B0B9-3D84549DB28F}"/>
              </a:ext>
            </a:extLst>
          </p:cNvPr>
          <p:cNvCxnSpPr>
            <a:stCxn id="39" idx="3"/>
            <a:endCxn id="38" idx="1"/>
          </p:cNvCxnSpPr>
          <p:nvPr/>
        </p:nvCxnSpPr>
        <p:spPr>
          <a:xfrm>
            <a:off x="8037542" y="12057468"/>
            <a:ext cx="1745852" cy="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5BD9563-07FE-924B-AACF-E809172F4DCF}"/>
              </a:ext>
            </a:extLst>
          </p:cNvPr>
          <p:cNvSpPr txBox="1"/>
          <p:nvPr/>
        </p:nvSpPr>
        <p:spPr>
          <a:xfrm>
            <a:off x="2510897" y="9129161"/>
            <a:ext cx="2380297" cy="475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89" dirty="0"/>
              <a:t>Transcript a: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7318BC-880C-6144-9138-35676BDAB414}"/>
              </a:ext>
            </a:extLst>
          </p:cNvPr>
          <p:cNvSpPr txBox="1"/>
          <p:nvPr/>
        </p:nvSpPr>
        <p:spPr>
          <a:xfrm>
            <a:off x="2522992" y="9758879"/>
            <a:ext cx="2380297" cy="475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89" dirty="0"/>
              <a:t>Transcript b: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31F11-B93D-D548-88B7-31072C10A05B}"/>
              </a:ext>
            </a:extLst>
          </p:cNvPr>
          <p:cNvSpPr txBox="1"/>
          <p:nvPr/>
        </p:nvSpPr>
        <p:spPr>
          <a:xfrm>
            <a:off x="2522992" y="10417606"/>
            <a:ext cx="2380297" cy="475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89" dirty="0"/>
              <a:t>Transcript c: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814E75-4ACB-B743-A933-70941A2444AB}"/>
              </a:ext>
            </a:extLst>
          </p:cNvPr>
          <p:cNvSpPr txBox="1"/>
          <p:nvPr/>
        </p:nvSpPr>
        <p:spPr>
          <a:xfrm>
            <a:off x="2543278" y="11057327"/>
            <a:ext cx="2380297" cy="475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89" dirty="0"/>
              <a:t>Transcript d: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0A5745F-7DCF-D849-AC61-C317FE43A5FD}"/>
              </a:ext>
            </a:extLst>
          </p:cNvPr>
          <p:cNvSpPr txBox="1"/>
          <p:nvPr/>
        </p:nvSpPr>
        <p:spPr>
          <a:xfrm>
            <a:off x="2528898" y="11729183"/>
            <a:ext cx="2380297" cy="475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89" dirty="0"/>
              <a:t>Transcript e:</a:t>
            </a:r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B4A0709C-48A3-E74C-874E-1CEA24F1E537}"/>
              </a:ext>
            </a:extLst>
          </p:cNvPr>
          <p:cNvSpPr/>
          <p:nvPr/>
        </p:nvSpPr>
        <p:spPr>
          <a:xfrm>
            <a:off x="2292398" y="9334488"/>
            <a:ext cx="394197" cy="27645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25F971-A566-9446-9148-00A65A55FF0D}"/>
              </a:ext>
            </a:extLst>
          </p:cNvPr>
          <p:cNvSpPr txBox="1"/>
          <p:nvPr/>
        </p:nvSpPr>
        <p:spPr>
          <a:xfrm>
            <a:off x="722701" y="10111301"/>
            <a:ext cx="13740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e.g.</a:t>
            </a:r>
          </a:p>
          <a:p>
            <a:pPr algn="ctr"/>
            <a:r>
              <a:rPr lang="en-US" sz="3200" dirty="0"/>
              <a:t>Gene X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693AB1F-1C13-4343-87E6-EB25942EBB35}"/>
              </a:ext>
            </a:extLst>
          </p:cNvPr>
          <p:cNvSpPr>
            <a:spLocks noChangeAspect="1"/>
          </p:cNvSpPr>
          <p:nvPr/>
        </p:nvSpPr>
        <p:spPr>
          <a:xfrm>
            <a:off x="5560511" y="9339320"/>
            <a:ext cx="264350" cy="216396"/>
          </a:xfrm>
          <a:prstGeom prst="rect">
            <a:avLst/>
          </a:prstGeom>
          <a:solidFill>
            <a:srgbClr val="FF40FF">
              <a:alpha val="59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D45805C-C271-C341-A3A6-E64624480B81}"/>
              </a:ext>
            </a:extLst>
          </p:cNvPr>
          <p:cNvSpPr>
            <a:spLocks/>
          </p:cNvSpPr>
          <p:nvPr/>
        </p:nvSpPr>
        <p:spPr>
          <a:xfrm>
            <a:off x="5567374" y="9998414"/>
            <a:ext cx="262389" cy="211323"/>
          </a:xfrm>
          <a:prstGeom prst="rect">
            <a:avLst/>
          </a:prstGeom>
          <a:solidFill>
            <a:srgbClr val="FF40FF">
              <a:alpha val="59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1AE4C8B-F73A-FA4F-B78E-E739C7451629}"/>
              </a:ext>
            </a:extLst>
          </p:cNvPr>
          <p:cNvSpPr>
            <a:spLocks/>
          </p:cNvSpPr>
          <p:nvPr/>
        </p:nvSpPr>
        <p:spPr>
          <a:xfrm>
            <a:off x="6390180" y="9342041"/>
            <a:ext cx="214481" cy="211323"/>
          </a:xfrm>
          <a:prstGeom prst="rect">
            <a:avLst/>
          </a:prstGeom>
          <a:solidFill>
            <a:srgbClr val="FFFC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72557C1-07FD-2E47-A3F0-002254380769}"/>
              </a:ext>
            </a:extLst>
          </p:cNvPr>
          <p:cNvSpPr>
            <a:spLocks/>
          </p:cNvSpPr>
          <p:nvPr/>
        </p:nvSpPr>
        <p:spPr>
          <a:xfrm>
            <a:off x="6401467" y="9999218"/>
            <a:ext cx="201170" cy="211323"/>
          </a:xfrm>
          <a:prstGeom prst="rect">
            <a:avLst/>
          </a:prstGeom>
          <a:solidFill>
            <a:srgbClr val="FFFC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D1FB486-CBD8-6848-81EE-3A34D8D20747}"/>
              </a:ext>
            </a:extLst>
          </p:cNvPr>
          <p:cNvSpPr>
            <a:spLocks/>
          </p:cNvSpPr>
          <p:nvPr/>
        </p:nvSpPr>
        <p:spPr>
          <a:xfrm>
            <a:off x="6401466" y="10647846"/>
            <a:ext cx="203195" cy="211323"/>
          </a:xfrm>
          <a:prstGeom prst="rect">
            <a:avLst/>
          </a:prstGeom>
          <a:solidFill>
            <a:srgbClr val="FFFC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A2B5E3B-FE70-7645-95BE-76D571165639}"/>
              </a:ext>
            </a:extLst>
          </p:cNvPr>
          <p:cNvSpPr>
            <a:spLocks/>
          </p:cNvSpPr>
          <p:nvPr/>
        </p:nvSpPr>
        <p:spPr>
          <a:xfrm>
            <a:off x="6400723" y="11269246"/>
            <a:ext cx="203195" cy="211323"/>
          </a:xfrm>
          <a:prstGeom prst="rect">
            <a:avLst/>
          </a:prstGeom>
          <a:solidFill>
            <a:srgbClr val="FFFC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DA4AC9D-7F76-A841-8476-F624F394B927}"/>
              </a:ext>
            </a:extLst>
          </p:cNvPr>
          <p:cNvSpPr>
            <a:spLocks/>
          </p:cNvSpPr>
          <p:nvPr/>
        </p:nvSpPr>
        <p:spPr>
          <a:xfrm>
            <a:off x="6959201" y="10004860"/>
            <a:ext cx="2823311" cy="211323"/>
          </a:xfrm>
          <a:prstGeom prst="rect">
            <a:avLst/>
          </a:prstGeom>
          <a:solidFill>
            <a:srgbClr val="00FA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F07C9D6-074F-E648-93E2-C2E5E1B3FF06}"/>
              </a:ext>
            </a:extLst>
          </p:cNvPr>
          <p:cNvSpPr>
            <a:spLocks/>
          </p:cNvSpPr>
          <p:nvPr/>
        </p:nvSpPr>
        <p:spPr>
          <a:xfrm>
            <a:off x="6956221" y="11276163"/>
            <a:ext cx="2820020" cy="211323"/>
          </a:xfrm>
          <a:prstGeom prst="rect">
            <a:avLst/>
          </a:prstGeom>
          <a:solidFill>
            <a:srgbClr val="00FA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BB0EE80-4409-EC42-BA2F-2B2751EE7F84}"/>
              </a:ext>
            </a:extLst>
          </p:cNvPr>
          <p:cNvSpPr>
            <a:spLocks/>
          </p:cNvSpPr>
          <p:nvPr/>
        </p:nvSpPr>
        <p:spPr>
          <a:xfrm>
            <a:off x="6958905" y="10648112"/>
            <a:ext cx="991592" cy="211323"/>
          </a:xfrm>
          <a:prstGeom prst="rect">
            <a:avLst/>
          </a:prstGeom>
          <a:solidFill>
            <a:srgbClr val="9437F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BDFD431-009D-3942-9CAB-5F365E9BFE4F}"/>
              </a:ext>
            </a:extLst>
          </p:cNvPr>
          <p:cNvSpPr/>
          <p:nvPr/>
        </p:nvSpPr>
        <p:spPr>
          <a:xfrm>
            <a:off x="6956403" y="9342041"/>
            <a:ext cx="515823" cy="211323"/>
          </a:xfrm>
          <a:prstGeom prst="rect">
            <a:avLst/>
          </a:prstGeom>
          <a:solidFill>
            <a:srgbClr val="00FDF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55B7B78-5B85-D147-BE9B-5137B1186B90}"/>
              </a:ext>
            </a:extLst>
          </p:cNvPr>
          <p:cNvSpPr/>
          <p:nvPr/>
        </p:nvSpPr>
        <p:spPr>
          <a:xfrm>
            <a:off x="8044874" y="9342041"/>
            <a:ext cx="155468" cy="211323"/>
          </a:xfrm>
          <a:prstGeom prst="rect">
            <a:avLst/>
          </a:prstGeom>
          <a:solidFill>
            <a:srgbClr val="FF93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7EE3510-71B1-D34E-A6E9-060057C6787C}"/>
              </a:ext>
            </a:extLst>
          </p:cNvPr>
          <p:cNvSpPr/>
          <p:nvPr/>
        </p:nvSpPr>
        <p:spPr>
          <a:xfrm>
            <a:off x="8047713" y="11946724"/>
            <a:ext cx="147591" cy="211323"/>
          </a:xfrm>
          <a:prstGeom prst="rect">
            <a:avLst/>
          </a:prstGeom>
          <a:solidFill>
            <a:srgbClr val="FF93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0C1A070-63EF-3E41-9216-271BEAEDD69A}"/>
              </a:ext>
            </a:extLst>
          </p:cNvPr>
          <p:cNvSpPr/>
          <p:nvPr/>
        </p:nvSpPr>
        <p:spPr>
          <a:xfrm>
            <a:off x="9412707" y="9344132"/>
            <a:ext cx="360980" cy="211323"/>
          </a:xfrm>
          <a:prstGeom prst="rect">
            <a:avLst/>
          </a:prstGeom>
          <a:solidFill>
            <a:srgbClr val="FF26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C3D3D9F-7271-D448-AA0D-52ECFBDABBA0}"/>
              </a:ext>
            </a:extLst>
          </p:cNvPr>
          <p:cNvSpPr/>
          <p:nvPr/>
        </p:nvSpPr>
        <p:spPr>
          <a:xfrm>
            <a:off x="9412706" y="11955117"/>
            <a:ext cx="365653" cy="211323"/>
          </a:xfrm>
          <a:prstGeom prst="rect">
            <a:avLst/>
          </a:prstGeom>
          <a:solidFill>
            <a:srgbClr val="FF26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85DF9E1-6F95-D046-8F71-5C0F62ADB280}"/>
              </a:ext>
            </a:extLst>
          </p:cNvPr>
          <p:cNvCxnSpPr/>
          <p:nvPr/>
        </p:nvCxnSpPr>
        <p:spPr>
          <a:xfrm>
            <a:off x="5667370" y="9097418"/>
            <a:ext cx="0" cy="162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D101D5A-485F-DA4A-B12F-9A12E542E40E}"/>
              </a:ext>
            </a:extLst>
          </p:cNvPr>
          <p:cNvCxnSpPr/>
          <p:nvPr/>
        </p:nvCxnSpPr>
        <p:spPr>
          <a:xfrm>
            <a:off x="7173702" y="9097418"/>
            <a:ext cx="0" cy="162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D65EDE0-5757-0547-9829-4BDCF16370D3}"/>
              </a:ext>
            </a:extLst>
          </p:cNvPr>
          <p:cNvCxnSpPr>
            <a:cxnSpLocks/>
          </p:cNvCxnSpPr>
          <p:nvPr/>
        </p:nvCxnSpPr>
        <p:spPr>
          <a:xfrm>
            <a:off x="8117572" y="9096911"/>
            <a:ext cx="0" cy="162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9CAA3B9-7E7A-F64E-B6D8-D861AAEF4C6D}"/>
              </a:ext>
            </a:extLst>
          </p:cNvPr>
          <p:cNvCxnSpPr/>
          <p:nvPr/>
        </p:nvCxnSpPr>
        <p:spPr>
          <a:xfrm>
            <a:off x="6485557" y="9097418"/>
            <a:ext cx="0" cy="162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D2EC786-EFE8-0F43-A2D6-7374906102C3}"/>
              </a:ext>
            </a:extLst>
          </p:cNvPr>
          <p:cNvCxnSpPr>
            <a:cxnSpLocks/>
          </p:cNvCxnSpPr>
          <p:nvPr/>
        </p:nvCxnSpPr>
        <p:spPr>
          <a:xfrm>
            <a:off x="9572203" y="9101044"/>
            <a:ext cx="0" cy="162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C6DA70B-8547-754F-88E3-363E6539986B}"/>
              </a:ext>
            </a:extLst>
          </p:cNvPr>
          <p:cNvCxnSpPr>
            <a:cxnSpLocks/>
          </p:cNvCxnSpPr>
          <p:nvPr/>
        </p:nvCxnSpPr>
        <p:spPr>
          <a:xfrm>
            <a:off x="8350443" y="9767736"/>
            <a:ext cx="0" cy="162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36D2DAD-6238-B149-8251-C06A9E49CF62}"/>
              </a:ext>
            </a:extLst>
          </p:cNvPr>
          <p:cNvCxnSpPr>
            <a:cxnSpLocks/>
          </p:cNvCxnSpPr>
          <p:nvPr/>
        </p:nvCxnSpPr>
        <p:spPr>
          <a:xfrm>
            <a:off x="7410078" y="10415058"/>
            <a:ext cx="0" cy="162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Down Arrow 95">
            <a:extLst>
              <a:ext uri="{FF2B5EF4-FFF2-40B4-BE49-F238E27FC236}">
                <a16:creationId xmlns:a16="http://schemas.microsoft.com/office/drawing/2014/main" id="{42575610-9D4B-844D-ADAB-EE2C00203116}"/>
              </a:ext>
            </a:extLst>
          </p:cNvPr>
          <p:cNvSpPr/>
          <p:nvPr/>
        </p:nvSpPr>
        <p:spPr>
          <a:xfrm>
            <a:off x="5762213" y="12475359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134A8AA-5F26-C748-9248-1C019CC114D6}"/>
              </a:ext>
            </a:extLst>
          </p:cNvPr>
          <p:cNvSpPr txBox="1"/>
          <p:nvPr/>
        </p:nvSpPr>
        <p:spPr>
          <a:xfrm>
            <a:off x="4595022" y="13321737"/>
            <a:ext cx="30249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Keep the introns </a:t>
            </a:r>
          </a:p>
          <a:p>
            <a:pPr algn="ctr"/>
            <a:r>
              <a:rPr lang="en-US" sz="3200" dirty="0"/>
              <a:t>with length &gt; 30</a:t>
            </a:r>
          </a:p>
        </p:txBody>
      </p:sp>
      <p:sp>
        <p:nvSpPr>
          <p:cNvPr id="98" name="Down Arrow 97">
            <a:extLst>
              <a:ext uri="{FF2B5EF4-FFF2-40B4-BE49-F238E27FC236}">
                <a16:creationId xmlns:a16="http://schemas.microsoft.com/office/drawing/2014/main" id="{27FA853D-1908-754B-91FB-2B2656D627B5}"/>
              </a:ext>
            </a:extLst>
          </p:cNvPr>
          <p:cNvSpPr/>
          <p:nvPr/>
        </p:nvSpPr>
        <p:spPr>
          <a:xfrm>
            <a:off x="5762213" y="14588610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6853E93-3828-354C-A873-3DF564F4F7AD}"/>
              </a:ext>
            </a:extLst>
          </p:cNvPr>
          <p:cNvSpPr txBox="1"/>
          <p:nvPr/>
        </p:nvSpPr>
        <p:spPr>
          <a:xfrm>
            <a:off x="4022875" y="15674631"/>
            <a:ext cx="4056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Total number:  </a:t>
            </a:r>
            <a:r>
              <a:rPr lang="en-US" sz="3200" i="1" dirty="0"/>
              <a:t>335,436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9785F657-8808-8F4A-B0F6-171509E9CFB0}"/>
              </a:ext>
            </a:extLst>
          </p:cNvPr>
          <p:cNvSpPr/>
          <p:nvPr/>
        </p:nvSpPr>
        <p:spPr>
          <a:xfrm>
            <a:off x="3397947" y="3348517"/>
            <a:ext cx="5328345" cy="11887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6DB08B9A-68F9-0245-B1E2-C4AC7B461B89}"/>
              </a:ext>
            </a:extLst>
          </p:cNvPr>
          <p:cNvSpPr/>
          <p:nvPr/>
        </p:nvSpPr>
        <p:spPr>
          <a:xfrm>
            <a:off x="3444543" y="1362992"/>
            <a:ext cx="5328345" cy="11885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16F57D68-D86D-EC49-A5D1-A5ACFB39371C}"/>
              </a:ext>
            </a:extLst>
          </p:cNvPr>
          <p:cNvSpPr/>
          <p:nvPr/>
        </p:nvSpPr>
        <p:spPr>
          <a:xfrm>
            <a:off x="3425012" y="15361144"/>
            <a:ext cx="5328345" cy="11887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5E31E4F2-037D-1E4A-AC00-79B5F5204349}"/>
              </a:ext>
            </a:extLst>
          </p:cNvPr>
          <p:cNvSpPr/>
          <p:nvPr/>
        </p:nvSpPr>
        <p:spPr>
          <a:xfrm>
            <a:off x="3425265" y="13288314"/>
            <a:ext cx="5328345" cy="11887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650236CB-EE2F-4A44-8AA3-35AE1EC7384B}"/>
              </a:ext>
            </a:extLst>
          </p:cNvPr>
          <p:cNvSpPr/>
          <p:nvPr/>
        </p:nvSpPr>
        <p:spPr>
          <a:xfrm>
            <a:off x="3381414" y="7181162"/>
            <a:ext cx="5328345" cy="16712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75113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D9EDB77-5E40-F844-B14F-22EB630897C0}"/>
              </a:ext>
            </a:extLst>
          </p:cNvPr>
          <p:cNvSpPr txBox="1"/>
          <p:nvPr/>
        </p:nvSpPr>
        <p:spPr>
          <a:xfrm>
            <a:off x="3105199" y="6345745"/>
            <a:ext cx="1516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 &lt; 0.05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FB6A87-F883-CC4F-8398-FAD093AAF94A}"/>
              </a:ext>
            </a:extLst>
          </p:cNvPr>
          <p:cNvSpPr txBox="1"/>
          <p:nvPr/>
        </p:nvSpPr>
        <p:spPr>
          <a:xfrm>
            <a:off x="2383735" y="8180345"/>
            <a:ext cx="28453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KD_IRratio &gt; CTRL_IRratio </a:t>
            </a:r>
          </a:p>
          <a:p>
            <a:pPr algn="ctr"/>
            <a:r>
              <a:rPr lang="en-US" sz="3200" dirty="0"/>
              <a:t>for </a:t>
            </a:r>
            <a:r>
              <a:rPr lang="en-US" sz="3200" b="1" dirty="0"/>
              <a:t>increased</a:t>
            </a:r>
            <a:r>
              <a:rPr lang="en-US" sz="3200" dirty="0"/>
              <a:t> </a:t>
            </a:r>
          </a:p>
          <a:p>
            <a:pPr algn="ctr"/>
            <a:r>
              <a:rPr lang="en-US" sz="3200" dirty="0"/>
              <a:t>IR events in KD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D72B9B-05E1-3349-BE01-7CF561FB96EF}"/>
              </a:ext>
            </a:extLst>
          </p:cNvPr>
          <p:cNvSpPr txBox="1"/>
          <p:nvPr/>
        </p:nvSpPr>
        <p:spPr>
          <a:xfrm rot="16200000">
            <a:off x="7051407" y="2009906"/>
            <a:ext cx="463699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3200" dirty="0">
                <a:solidFill>
                  <a:srgbClr val="1075C0"/>
                </a:solidFill>
              </a:rPr>
              <a:t>siSDE2-1 </a:t>
            </a:r>
            <a:r>
              <a:rPr lang="en-US" sz="3200" dirty="0">
                <a:solidFill>
                  <a:srgbClr val="364E54"/>
                </a:solidFill>
              </a:rPr>
              <a:t>VS control</a:t>
            </a:r>
          </a:p>
          <a:p>
            <a:pPr algn="r">
              <a:lnSpc>
                <a:spcPct val="150000"/>
              </a:lnSpc>
            </a:pPr>
            <a:r>
              <a:rPr lang="en-US" sz="3200" dirty="0">
                <a:solidFill>
                  <a:srgbClr val="1075C0"/>
                </a:solidFill>
              </a:rPr>
              <a:t>siSDE2-2 </a:t>
            </a:r>
            <a:r>
              <a:rPr lang="en-US" sz="3200" dirty="0">
                <a:solidFill>
                  <a:srgbClr val="364E54"/>
                </a:solidFill>
              </a:rPr>
              <a:t>VS control</a:t>
            </a:r>
          </a:p>
          <a:p>
            <a:pPr algn="r">
              <a:lnSpc>
                <a:spcPct val="150000"/>
              </a:lnSpc>
            </a:pPr>
            <a:r>
              <a:rPr lang="en-US" sz="3200" dirty="0">
                <a:solidFill>
                  <a:srgbClr val="1075C0"/>
                </a:solidFill>
              </a:rPr>
              <a:t>Intersect of the two</a:t>
            </a:r>
          </a:p>
          <a:p>
            <a:pPr algn="r">
              <a:lnSpc>
                <a:spcPct val="150000"/>
              </a:lnSpc>
            </a:pPr>
            <a:r>
              <a:rPr lang="en-US" sz="3200" dirty="0">
                <a:solidFill>
                  <a:srgbClr val="1075C0"/>
                </a:solidFill>
              </a:rPr>
              <a:t>Union of the two</a:t>
            </a:r>
          </a:p>
          <a:p>
            <a:pPr algn="r"/>
            <a:endParaRPr lang="en-US" sz="3200" dirty="0">
              <a:solidFill>
                <a:srgbClr val="1075C0"/>
              </a:solidFill>
            </a:endParaRPr>
          </a:p>
          <a:p>
            <a:pPr algn="r"/>
            <a:endParaRPr lang="en-US" sz="3200" dirty="0">
              <a:solidFill>
                <a:srgbClr val="1075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AA094C-3D1D-244F-83A9-96D5AB030751}"/>
              </a:ext>
            </a:extLst>
          </p:cNvPr>
          <p:cNvSpPr txBox="1"/>
          <p:nvPr/>
        </p:nvSpPr>
        <p:spPr>
          <a:xfrm rot="16200000">
            <a:off x="2063224" y="545033"/>
            <a:ext cx="3600713" cy="592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3200" dirty="0">
                <a:solidFill>
                  <a:srgbClr val="F0BE2C"/>
                </a:solidFill>
              </a:rPr>
              <a:t>shTIA1 </a:t>
            </a:r>
            <a:r>
              <a:rPr lang="en-US" sz="3200" dirty="0">
                <a:solidFill>
                  <a:srgbClr val="364E54"/>
                </a:solidFill>
              </a:rPr>
              <a:t>VS control</a:t>
            </a:r>
          </a:p>
          <a:p>
            <a:pPr algn="r">
              <a:lnSpc>
                <a:spcPct val="150000"/>
              </a:lnSpc>
            </a:pPr>
            <a:r>
              <a:rPr lang="en-US" sz="3200" dirty="0">
                <a:solidFill>
                  <a:srgbClr val="F0BE2C"/>
                </a:solidFill>
              </a:rPr>
              <a:t>shSRSF1 </a:t>
            </a:r>
            <a:r>
              <a:rPr lang="en-US" sz="3200" dirty="0">
                <a:solidFill>
                  <a:srgbClr val="364E54"/>
                </a:solidFill>
              </a:rPr>
              <a:t>VS control</a:t>
            </a:r>
          </a:p>
          <a:p>
            <a:pPr algn="r">
              <a:lnSpc>
                <a:spcPct val="150000"/>
              </a:lnSpc>
            </a:pPr>
            <a:r>
              <a:rPr lang="en-US" sz="3200" dirty="0">
                <a:solidFill>
                  <a:srgbClr val="F0BE2C"/>
                </a:solidFill>
              </a:rPr>
              <a:t>shU2AF2 </a:t>
            </a:r>
            <a:r>
              <a:rPr lang="en-US" sz="3200" dirty="0">
                <a:solidFill>
                  <a:srgbClr val="364E54"/>
                </a:solidFill>
              </a:rPr>
              <a:t>VS control</a:t>
            </a:r>
          </a:p>
          <a:p>
            <a:pPr algn="r">
              <a:lnSpc>
                <a:spcPct val="150000"/>
              </a:lnSpc>
            </a:pPr>
            <a:r>
              <a:rPr lang="en-US" sz="3200" dirty="0">
                <a:solidFill>
                  <a:srgbClr val="F0BE2C"/>
                </a:solidFill>
              </a:rPr>
              <a:t>shPCBP1 </a:t>
            </a:r>
            <a:r>
              <a:rPr lang="en-US" sz="3200" dirty="0">
                <a:solidFill>
                  <a:srgbClr val="364E54"/>
                </a:solidFill>
              </a:rPr>
              <a:t>VS control</a:t>
            </a:r>
          </a:p>
          <a:p>
            <a:pPr algn="r">
              <a:lnSpc>
                <a:spcPct val="150000"/>
              </a:lnSpc>
            </a:pPr>
            <a:r>
              <a:rPr lang="en-US" sz="3200" dirty="0">
                <a:solidFill>
                  <a:srgbClr val="F0BE2C"/>
                </a:solidFill>
              </a:rPr>
              <a:t>shPCBP2 </a:t>
            </a:r>
            <a:r>
              <a:rPr lang="en-US" sz="3200" dirty="0">
                <a:solidFill>
                  <a:srgbClr val="364E54"/>
                </a:solidFill>
              </a:rPr>
              <a:t>VS control</a:t>
            </a:r>
          </a:p>
          <a:p>
            <a:pPr algn="r">
              <a:lnSpc>
                <a:spcPct val="150000"/>
              </a:lnSpc>
            </a:pPr>
            <a:r>
              <a:rPr lang="en-US" sz="3200" dirty="0">
                <a:solidFill>
                  <a:srgbClr val="F0BE2C"/>
                </a:solidFill>
              </a:rPr>
              <a:t>shPTBP1 </a:t>
            </a:r>
            <a:r>
              <a:rPr lang="en-US" sz="3200" dirty="0">
                <a:solidFill>
                  <a:srgbClr val="364E54"/>
                </a:solidFill>
              </a:rPr>
              <a:t>VS control</a:t>
            </a:r>
          </a:p>
          <a:p>
            <a:pPr algn="r">
              <a:lnSpc>
                <a:spcPct val="150000"/>
              </a:lnSpc>
            </a:pPr>
            <a:r>
              <a:rPr lang="en-US" sz="3200" dirty="0">
                <a:solidFill>
                  <a:srgbClr val="F0BE2C"/>
                </a:solidFill>
              </a:rPr>
              <a:t>shSRSF7 </a:t>
            </a:r>
            <a:r>
              <a:rPr lang="en-US" sz="3200" dirty="0">
                <a:solidFill>
                  <a:srgbClr val="364E54"/>
                </a:solidFill>
              </a:rPr>
              <a:t>VS control </a:t>
            </a:r>
          </a:p>
          <a:p>
            <a:pPr algn="r">
              <a:lnSpc>
                <a:spcPct val="150000"/>
              </a:lnSpc>
            </a:pPr>
            <a:r>
              <a:rPr lang="en-US" sz="3200" dirty="0">
                <a:solidFill>
                  <a:srgbClr val="F0BE2C"/>
                </a:solidFill>
              </a:rPr>
              <a:t>shFUS </a:t>
            </a:r>
            <a:r>
              <a:rPr lang="en-US" sz="3200" dirty="0">
                <a:solidFill>
                  <a:srgbClr val="364E54"/>
                </a:solidFill>
              </a:rPr>
              <a:t>VS control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DAD460-21E9-904C-BBE7-BCA881BD7845}"/>
              </a:ext>
            </a:extLst>
          </p:cNvPr>
          <p:cNvSpPr txBox="1"/>
          <p:nvPr/>
        </p:nvSpPr>
        <p:spPr>
          <a:xfrm>
            <a:off x="2642379" y="791792"/>
            <a:ext cx="2535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ENCODE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C89204-CAAB-0C48-B3FD-51E043340586}"/>
              </a:ext>
            </a:extLst>
          </p:cNvPr>
          <p:cNvSpPr txBox="1"/>
          <p:nvPr/>
        </p:nvSpPr>
        <p:spPr>
          <a:xfrm>
            <a:off x="8043680" y="791792"/>
            <a:ext cx="2049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SDE2 data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12382B97-CF20-3E4E-9A59-F6388255C035}"/>
              </a:ext>
            </a:extLst>
          </p:cNvPr>
          <p:cNvSpPr/>
          <p:nvPr/>
        </p:nvSpPr>
        <p:spPr>
          <a:xfrm>
            <a:off x="3525650" y="5308060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7EF70C3-7C07-C34F-B3A4-0FBED081C112}"/>
              </a:ext>
            </a:extLst>
          </p:cNvPr>
          <p:cNvSpPr/>
          <p:nvPr/>
        </p:nvSpPr>
        <p:spPr>
          <a:xfrm>
            <a:off x="2493492" y="557867"/>
            <a:ext cx="2625875" cy="10526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5FA94FB-E294-CB40-B190-33F8279AAB70}"/>
              </a:ext>
            </a:extLst>
          </p:cNvPr>
          <p:cNvSpPr/>
          <p:nvPr/>
        </p:nvSpPr>
        <p:spPr>
          <a:xfrm>
            <a:off x="7699248" y="554796"/>
            <a:ext cx="2625875" cy="10526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A19DEAD-EADE-894F-8545-67AF88BA884B}"/>
              </a:ext>
            </a:extLst>
          </p:cNvPr>
          <p:cNvSpPr/>
          <p:nvPr/>
        </p:nvSpPr>
        <p:spPr>
          <a:xfrm>
            <a:off x="2493491" y="6072332"/>
            <a:ext cx="2625875" cy="10526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FE0E1F-A721-044D-9F52-649B7435CAB5}"/>
              </a:ext>
            </a:extLst>
          </p:cNvPr>
          <p:cNvSpPr txBox="1"/>
          <p:nvPr/>
        </p:nvSpPr>
        <p:spPr>
          <a:xfrm>
            <a:off x="8310117" y="6326212"/>
            <a:ext cx="1516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 &lt; 0.05</a:t>
            </a: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B8AFA58A-922B-0547-B2DA-B0EEB2DA106B}"/>
              </a:ext>
            </a:extLst>
          </p:cNvPr>
          <p:cNvSpPr/>
          <p:nvPr/>
        </p:nvSpPr>
        <p:spPr>
          <a:xfrm>
            <a:off x="8621526" y="5308060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63840B7-057A-6C48-9A56-5DDAAE745B43}"/>
              </a:ext>
            </a:extLst>
          </p:cNvPr>
          <p:cNvSpPr/>
          <p:nvPr/>
        </p:nvSpPr>
        <p:spPr>
          <a:xfrm>
            <a:off x="7699248" y="6072332"/>
            <a:ext cx="2625875" cy="10526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34D177AD-C501-BC43-8856-87711BEFF717}"/>
              </a:ext>
            </a:extLst>
          </p:cNvPr>
          <p:cNvSpPr/>
          <p:nvPr/>
        </p:nvSpPr>
        <p:spPr>
          <a:xfrm>
            <a:off x="3525650" y="7256383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CFBC5734-66B8-124D-940F-3770B17D6BE6}"/>
              </a:ext>
            </a:extLst>
          </p:cNvPr>
          <p:cNvSpPr/>
          <p:nvPr/>
        </p:nvSpPr>
        <p:spPr>
          <a:xfrm>
            <a:off x="8621526" y="7221877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DD2C1A6-2116-394C-B171-55212123D3F8}"/>
              </a:ext>
            </a:extLst>
          </p:cNvPr>
          <p:cNvSpPr/>
          <p:nvPr/>
        </p:nvSpPr>
        <p:spPr>
          <a:xfrm>
            <a:off x="2493490" y="8018394"/>
            <a:ext cx="2625875" cy="23860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594CB9-F156-C546-8712-7D7CFED3DCC6}"/>
              </a:ext>
            </a:extLst>
          </p:cNvPr>
          <p:cNvSpPr txBox="1"/>
          <p:nvPr/>
        </p:nvSpPr>
        <p:spPr>
          <a:xfrm>
            <a:off x="7589367" y="8139816"/>
            <a:ext cx="28453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KD_IRratio &gt; CTRL_IRratio </a:t>
            </a:r>
          </a:p>
          <a:p>
            <a:pPr algn="ctr"/>
            <a:r>
              <a:rPr lang="en-US" sz="3200" dirty="0"/>
              <a:t>for </a:t>
            </a:r>
            <a:r>
              <a:rPr lang="en-US" sz="3200" b="1" dirty="0"/>
              <a:t>increased</a:t>
            </a:r>
            <a:r>
              <a:rPr lang="en-US" sz="3200" dirty="0"/>
              <a:t> </a:t>
            </a:r>
          </a:p>
          <a:p>
            <a:pPr algn="ctr"/>
            <a:r>
              <a:rPr lang="en-US" sz="3200" dirty="0"/>
              <a:t>IR events in KD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24C3104-64E3-194B-989F-4D3359E43082}"/>
              </a:ext>
            </a:extLst>
          </p:cNvPr>
          <p:cNvSpPr/>
          <p:nvPr/>
        </p:nvSpPr>
        <p:spPr>
          <a:xfrm>
            <a:off x="7699122" y="7977865"/>
            <a:ext cx="2625875" cy="23860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2F0010C4-3FEF-384A-B641-6B2703380E9E}"/>
              </a:ext>
            </a:extLst>
          </p:cNvPr>
          <p:cNvSpPr/>
          <p:nvPr/>
        </p:nvSpPr>
        <p:spPr>
          <a:xfrm rot="18244720">
            <a:off x="5427060" y="15146013"/>
            <a:ext cx="561558" cy="911908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68C08946-EDBF-754A-9DF6-7A56E41CCE80}"/>
              </a:ext>
            </a:extLst>
          </p:cNvPr>
          <p:cNvSpPr/>
          <p:nvPr/>
        </p:nvSpPr>
        <p:spPr>
          <a:xfrm rot="3263484">
            <a:off x="6978145" y="15140306"/>
            <a:ext cx="561558" cy="911908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7206F352-9EED-574C-B0E4-8040A9D2B608}"/>
              </a:ext>
            </a:extLst>
          </p:cNvPr>
          <p:cNvSpPr/>
          <p:nvPr/>
        </p:nvSpPr>
        <p:spPr>
          <a:xfrm>
            <a:off x="3525650" y="10524637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40" name="Down Arrow 39">
            <a:extLst>
              <a:ext uri="{FF2B5EF4-FFF2-40B4-BE49-F238E27FC236}">
                <a16:creationId xmlns:a16="http://schemas.microsoft.com/office/drawing/2014/main" id="{C2611065-E1DF-9248-9B17-E6466091F21B}"/>
              </a:ext>
            </a:extLst>
          </p:cNvPr>
          <p:cNvSpPr/>
          <p:nvPr/>
        </p:nvSpPr>
        <p:spPr>
          <a:xfrm>
            <a:off x="8621526" y="10490131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A5E574C-14C8-7F45-88EB-2250371F91F1}"/>
              </a:ext>
            </a:extLst>
          </p:cNvPr>
          <p:cNvSpPr/>
          <p:nvPr/>
        </p:nvSpPr>
        <p:spPr>
          <a:xfrm>
            <a:off x="2493490" y="11301541"/>
            <a:ext cx="2625875" cy="20836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FAFA6E-7803-5F40-B4C1-B39FF036EF56}"/>
              </a:ext>
            </a:extLst>
          </p:cNvPr>
          <p:cNvSpPr txBox="1"/>
          <p:nvPr/>
        </p:nvSpPr>
        <p:spPr>
          <a:xfrm>
            <a:off x="2654917" y="11323112"/>
            <a:ext cx="24159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Divide by </a:t>
            </a:r>
            <a:r>
              <a:rPr lang="en-US" sz="3200" i="1" dirty="0"/>
              <a:t>the total number of introns in the genome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0EC93581-1129-C143-A5DD-995FD15B6F3C}"/>
              </a:ext>
            </a:extLst>
          </p:cNvPr>
          <p:cNvSpPr/>
          <p:nvPr/>
        </p:nvSpPr>
        <p:spPr>
          <a:xfrm>
            <a:off x="7699122" y="11319982"/>
            <a:ext cx="2625875" cy="20836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05E1A8-50A3-1B4E-9845-8717C62DA6A4}"/>
              </a:ext>
            </a:extLst>
          </p:cNvPr>
          <p:cNvSpPr txBox="1"/>
          <p:nvPr/>
        </p:nvSpPr>
        <p:spPr>
          <a:xfrm>
            <a:off x="7860549" y="11341553"/>
            <a:ext cx="24159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Divide by </a:t>
            </a:r>
            <a:r>
              <a:rPr lang="en-US" sz="3200" i="1" dirty="0"/>
              <a:t>the total number of introns in the genome</a:t>
            </a:r>
          </a:p>
        </p:txBody>
      </p:sp>
      <p:sp>
        <p:nvSpPr>
          <p:cNvPr id="46" name="Down Arrow 45">
            <a:extLst>
              <a:ext uri="{FF2B5EF4-FFF2-40B4-BE49-F238E27FC236}">
                <a16:creationId xmlns:a16="http://schemas.microsoft.com/office/drawing/2014/main" id="{1CA963C3-CB45-1047-AC13-7AE0DD91CDC2}"/>
              </a:ext>
            </a:extLst>
          </p:cNvPr>
          <p:cNvSpPr/>
          <p:nvPr/>
        </p:nvSpPr>
        <p:spPr>
          <a:xfrm>
            <a:off x="3525647" y="13488688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47" name="Down Arrow 46">
            <a:extLst>
              <a:ext uri="{FF2B5EF4-FFF2-40B4-BE49-F238E27FC236}">
                <a16:creationId xmlns:a16="http://schemas.microsoft.com/office/drawing/2014/main" id="{82CB5E1C-4CC4-FF4B-8A62-15B30CCF1701}"/>
              </a:ext>
            </a:extLst>
          </p:cNvPr>
          <p:cNvSpPr/>
          <p:nvPr/>
        </p:nvSpPr>
        <p:spPr>
          <a:xfrm>
            <a:off x="8621526" y="13557647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9437E8-9B66-A040-8B7A-A2AEC7EC894A}"/>
              </a:ext>
            </a:extLst>
          </p:cNvPr>
          <p:cNvSpPr txBox="1"/>
          <p:nvPr/>
        </p:nvSpPr>
        <p:spPr>
          <a:xfrm>
            <a:off x="2689215" y="14516278"/>
            <a:ext cx="2234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0BE2C"/>
                </a:solidFill>
              </a:rPr>
              <a:t>Percentages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89C4D7E3-E19E-1846-8A16-1D432A621C5F}"/>
              </a:ext>
            </a:extLst>
          </p:cNvPr>
          <p:cNvSpPr/>
          <p:nvPr/>
        </p:nvSpPr>
        <p:spPr>
          <a:xfrm>
            <a:off x="2493490" y="14282355"/>
            <a:ext cx="2625875" cy="10526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C3E4E1-86E4-504B-9DF6-FA2CAF782624}"/>
              </a:ext>
            </a:extLst>
          </p:cNvPr>
          <p:cNvSpPr txBox="1"/>
          <p:nvPr/>
        </p:nvSpPr>
        <p:spPr>
          <a:xfrm>
            <a:off x="7952046" y="14507276"/>
            <a:ext cx="2234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1075C0"/>
                </a:solidFill>
              </a:rPr>
              <a:t>Percentages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70CDEAD-9B6C-5944-A485-4D593515324D}"/>
              </a:ext>
            </a:extLst>
          </p:cNvPr>
          <p:cNvSpPr/>
          <p:nvPr/>
        </p:nvSpPr>
        <p:spPr>
          <a:xfrm>
            <a:off x="7756321" y="14282928"/>
            <a:ext cx="2625875" cy="10526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76C4CA5-1D3C-3048-B6BA-EF8B4A338BC1}"/>
              </a:ext>
            </a:extLst>
          </p:cNvPr>
          <p:cNvSpPr txBox="1"/>
          <p:nvPr/>
        </p:nvSpPr>
        <p:spPr>
          <a:xfrm>
            <a:off x="3387556" y="5295720"/>
            <a:ext cx="1045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7F98675-0B51-884D-AD22-814E81C038B8}"/>
              </a:ext>
            </a:extLst>
          </p:cNvPr>
          <p:cNvSpPr txBox="1"/>
          <p:nvPr/>
        </p:nvSpPr>
        <p:spPr>
          <a:xfrm>
            <a:off x="8489544" y="5289696"/>
            <a:ext cx="1045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Filter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24EED8-F375-BB4C-BF55-98F0941585B6}"/>
              </a:ext>
            </a:extLst>
          </p:cNvPr>
          <p:cNvSpPr txBox="1"/>
          <p:nvPr/>
        </p:nvSpPr>
        <p:spPr>
          <a:xfrm>
            <a:off x="3387556" y="7225139"/>
            <a:ext cx="1045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Filter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AE3B391-C46C-BE4F-AEED-61E6A32A4734}"/>
              </a:ext>
            </a:extLst>
          </p:cNvPr>
          <p:cNvSpPr txBox="1"/>
          <p:nvPr/>
        </p:nvSpPr>
        <p:spPr>
          <a:xfrm>
            <a:off x="8489544" y="7223612"/>
            <a:ext cx="1045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Filter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A86BB593-EFEA-F84C-89FD-BD6D9DF95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916" y="15991501"/>
            <a:ext cx="1851742" cy="174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52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6E777D-F866-F344-9175-D5E3A9196A3C}"/>
              </a:ext>
            </a:extLst>
          </p:cNvPr>
          <p:cNvSpPr txBox="1"/>
          <p:nvPr/>
        </p:nvSpPr>
        <p:spPr>
          <a:xfrm>
            <a:off x="59391" y="1400784"/>
            <a:ext cx="3443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IRfinder </a:t>
            </a:r>
          </a:p>
          <a:p>
            <a:pPr algn="ctr"/>
            <a:r>
              <a:rPr lang="en-US" sz="2800" b="1" dirty="0">
                <a:solidFill>
                  <a:srgbClr val="84BE00"/>
                </a:solidFill>
              </a:rPr>
              <a:t>siSDE2-1 </a:t>
            </a:r>
            <a:r>
              <a:rPr lang="en-US" sz="2800" dirty="0"/>
              <a:t>VS </a:t>
            </a:r>
            <a:r>
              <a:rPr lang="en-US" sz="2800" b="1" dirty="0"/>
              <a:t>control</a:t>
            </a:r>
            <a:r>
              <a:rPr lang="en-US" sz="28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CFF748-8062-8349-BD46-D4223DAB43ED}"/>
              </a:ext>
            </a:extLst>
          </p:cNvPr>
          <p:cNvSpPr txBox="1"/>
          <p:nvPr/>
        </p:nvSpPr>
        <p:spPr>
          <a:xfrm>
            <a:off x="4453051" y="1400784"/>
            <a:ext cx="3443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IRfinder </a:t>
            </a:r>
          </a:p>
          <a:p>
            <a:pPr algn="ctr"/>
            <a:r>
              <a:rPr lang="en-US" sz="2800" b="1" dirty="0">
                <a:solidFill>
                  <a:srgbClr val="F0BE2C"/>
                </a:solidFill>
              </a:rPr>
              <a:t>siSDE2-2</a:t>
            </a:r>
            <a:r>
              <a:rPr lang="en-US" sz="2800" dirty="0"/>
              <a:t> VS </a:t>
            </a:r>
            <a:r>
              <a:rPr lang="en-US" sz="2800" b="1" dirty="0"/>
              <a:t>control</a:t>
            </a:r>
            <a:r>
              <a:rPr lang="en-US" sz="28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57D9A5-9A0E-D641-BEEE-5BC6831E587A}"/>
              </a:ext>
            </a:extLst>
          </p:cNvPr>
          <p:cNvSpPr txBox="1"/>
          <p:nvPr/>
        </p:nvSpPr>
        <p:spPr>
          <a:xfrm>
            <a:off x="59391" y="3109608"/>
            <a:ext cx="3443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Remove known exon and minor isoform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E6FE56-B356-E249-9847-820AB3C97B75}"/>
              </a:ext>
            </a:extLst>
          </p:cNvPr>
          <p:cNvSpPr txBox="1"/>
          <p:nvPr/>
        </p:nvSpPr>
        <p:spPr>
          <a:xfrm>
            <a:off x="4453051" y="3109608"/>
            <a:ext cx="3443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Remove known exon and minor isoform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323A22-36B3-AC45-9A11-1F540117C481}"/>
              </a:ext>
            </a:extLst>
          </p:cNvPr>
          <p:cNvSpPr txBox="1"/>
          <p:nvPr/>
        </p:nvSpPr>
        <p:spPr>
          <a:xfrm>
            <a:off x="59391" y="5057956"/>
            <a:ext cx="3443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FDR &lt; 0.05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2A1647-463C-FD41-A215-22B90D4CB334}"/>
              </a:ext>
            </a:extLst>
          </p:cNvPr>
          <p:cNvSpPr txBox="1"/>
          <p:nvPr/>
        </p:nvSpPr>
        <p:spPr>
          <a:xfrm>
            <a:off x="4453051" y="5038501"/>
            <a:ext cx="3443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FDR &lt; 0.05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02EBA2-9A3B-3445-89F3-C4CA6A9D5BC6}"/>
              </a:ext>
            </a:extLst>
          </p:cNvPr>
          <p:cNvSpPr txBox="1"/>
          <p:nvPr/>
        </p:nvSpPr>
        <p:spPr>
          <a:xfrm>
            <a:off x="59391" y="6527255"/>
            <a:ext cx="163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Sig</a:t>
            </a:r>
          </a:p>
          <a:p>
            <a:pPr algn="ctr"/>
            <a:r>
              <a:rPr lang="en-US" sz="2800" dirty="0"/>
              <a:t>events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A137F9-54D0-AA44-ADD9-833DADD5D65A}"/>
              </a:ext>
            </a:extLst>
          </p:cNvPr>
          <p:cNvSpPr txBox="1"/>
          <p:nvPr/>
        </p:nvSpPr>
        <p:spPr>
          <a:xfrm>
            <a:off x="1709853" y="6527255"/>
            <a:ext cx="1987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Non-sig</a:t>
            </a:r>
          </a:p>
          <a:p>
            <a:pPr algn="ctr"/>
            <a:r>
              <a:rPr lang="en-US" sz="2800" dirty="0"/>
              <a:t>events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DBAA69-12A4-F747-A407-4ED96E309D96}"/>
              </a:ext>
            </a:extLst>
          </p:cNvPr>
          <p:cNvSpPr txBox="1"/>
          <p:nvPr/>
        </p:nvSpPr>
        <p:spPr>
          <a:xfrm>
            <a:off x="466331" y="8819738"/>
            <a:ext cx="2629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Intersected</a:t>
            </a:r>
            <a:r>
              <a:rPr lang="en-US" sz="2800" dirty="0"/>
              <a:t> 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Sig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events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C38C86-17BE-C64C-B30D-64224B586808}"/>
              </a:ext>
            </a:extLst>
          </p:cNvPr>
          <p:cNvSpPr txBox="1"/>
          <p:nvPr/>
        </p:nvSpPr>
        <p:spPr>
          <a:xfrm>
            <a:off x="4453051" y="6527255"/>
            <a:ext cx="163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Sig</a:t>
            </a:r>
          </a:p>
          <a:p>
            <a:pPr algn="ctr"/>
            <a:r>
              <a:rPr lang="en-US" sz="2800" dirty="0"/>
              <a:t>events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CE4E0C-891E-1A41-965B-E2733CE3F821}"/>
              </a:ext>
            </a:extLst>
          </p:cNvPr>
          <p:cNvSpPr txBox="1"/>
          <p:nvPr/>
        </p:nvSpPr>
        <p:spPr>
          <a:xfrm>
            <a:off x="6278609" y="6497028"/>
            <a:ext cx="16601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Non-sig</a:t>
            </a:r>
          </a:p>
          <a:p>
            <a:pPr algn="ctr"/>
            <a:r>
              <a:rPr lang="en-US" sz="2800" dirty="0"/>
              <a:t>events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CBC239-DDAB-B74C-AFE7-FD4077F01245}"/>
              </a:ext>
            </a:extLst>
          </p:cNvPr>
          <p:cNvSpPr txBox="1"/>
          <p:nvPr/>
        </p:nvSpPr>
        <p:spPr>
          <a:xfrm>
            <a:off x="4908225" y="8819738"/>
            <a:ext cx="26536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Intersected</a:t>
            </a:r>
            <a:r>
              <a:rPr lang="en-US" sz="2800" dirty="0"/>
              <a:t> </a:t>
            </a:r>
          </a:p>
          <a:p>
            <a:pPr algn="ctr"/>
            <a:r>
              <a:rPr lang="en-US" sz="2800" b="1" dirty="0">
                <a:solidFill>
                  <a:srgbClr val="004188"/>
                </a:solidFill>
              </a:rPr>
              <a:t>Non-sig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4188"/>
                </a:solidFill>
              </a:rPr>
              <a:t>events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999638-A8A5-714C-AC06-BECDE7B5C3B9}"/>
              </a:ext>
            </a:extLst>
          </p:cNvPr>
          <p:cNvSpPr txBox="1"/>
          <p:nvPr/>
        </p:nvSpPr>
        <p:spPr>
          <a:xfrm>
            <a:off x="8846711" y="1400784"/>
            <a:ext cx="3443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364E54"/>
                </a:solidFill>
              </a:rPr>
              <a:t>GENCODE V27 </a:t>
            </a:r>
          </a:p>
          <a:p>
            <a:pPr algn="ctr"/>
            <a:r>
              <a:rPr lang="en-US" sz="2800" dirty="0">
                <a:solidFill>
                  <a:srgbClr val="364E54"/>
                </a:solidFill>
              </a:rPr>
              <a:t>gene annotation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59FB27-F6BF-6A4E-BFFE-1DE13FE4A771}"/>
              </a:ext>
            </a:extLst>
          </p:cNvPr>
          <p:cNvSpPr txBox="1"/>
          <p:nvPr/>
        </p:nvSpPr>
        <p:spPr>
          <a:xfrm>
            <a:off x="8768891" y="3109608"/>
            <a:ext cx="3443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364E54"/>
                </a:solidFill>
              </a:rPr>
              <a:t>Extract all constitutive introns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9C8F79-835D-324E-B498-D6B0DC2042EA}"/>
              </a:ext>
            </a:extLst>
          </p:cNvPr>
          <p:cNvSpPr txBox="1"/>
          <p:nvPr/>
        </p:nvSpPr>
        <p:spPr>
          <a:xfrm>
            <a:off x="8768891" y="4843951"/>
            <a:ext cx="3443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364E54"/>
                </a:solidFill>
              </a:rPr>
              <a:t>Remove </a:t>
            </a:r>
            <a:r>
              <a:rPr lang="en-US" sz="2800" b="1" dirty="0">
                <a:solidFill>
                  <a:srgbClr val="ED2201"/>
                </a:solidFill>
              </a:rPr>
              <a:t>Sig</a:t>
            </a:r>
            <a:r>
              <a:rPr lang="en-US" sz="2800" b="1" dirty="0">
                <a:solidFill>
                  <a:srgbClr val="364E54"/>
                </a:solidFill>
              </a:rPr>
              <a:t> </a:t>
            </a:r>
            <a:r>
              <a:rPr lang="en-US" sz="2800" dirty="0">
                <a:solidFill>
                  <a:srgbClr val="364E54"/>
                </a:solidFill>
              </a:rPr>
              <a:t>and </a:t>
            </a:r>
            <a:r>
              <a:rPr lang="en-US" sz="2800" b="1" dirty="0">
                <a:solidFill>
                  <a:srgbClr val="004188"/>
                </a:solidFill>
              </a:rPr>
              <a:t>Non-sig</a:t>
            </a:r>
            <a:r>
              <a:rPr lang="en-US" sz="2800" dirty="0">
                <a:solidFill>
                  <a:srgbClr val="364E54"/>
                </a:solidFill>
              </a:rPr>
              <a:t> ones from siSDE2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0C2B36-7638-2E48-834A-2E9A4D19815D}"/>
              </a:ext>
            </a:extLst>
          </p:cNvPr>
          <p:cNvSpPr txBox="1"/>
          <p:nvPr/>
        </p:nvSpPr>
        <p:spPr>
          <a:xfrm>
            <a:off x="8846711" y="6449435"/>
            <a:ext cx="31160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364E54"/>
                </a:solidFill>
              </a:rPr>
              <a:t>length &lt; 75</a:t>
            </a:r>
            <a:r>
              <a:rPr lang="en-US" sz="2800" baseline="30000" dirty="0">
                <a:solidFill>
                  <a:srgbClr val="364E54"/>
                </a:solidFill>
              </a:rPr>
              <a:t>th</a:t>
            </a:r>
            <a:r>
              <a:rPr lang="en-US" sz="2800" dirty="0">
                <a:solidFill>
                  <a:srgbClr val="364E54"/>
                </a:solidFill>
              </a:rPr>
              <a:t> percentile of </a:t>
            </a:r>
            <a:r>
              <a:rPr lang="en-US" sz="2800" dirty="0">
                <a:solidFill>
                  <a:srgbClr val="ED2201"/>
                </a:solidFill>
              </a:rPr>
              <a:t>Sig</a:t>
            </a:r>
            <a:r>
              <a:rPr lang="en-US" sz="2800" dirty="0">
                <a:solidFill>
                  <a:srgbClr val="364E54"/>
                </a:solidFill>
              </a:rPr>
              <a:t> events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C82BDD-702A-A442-83BE-F979BFB1284C}"/>
              </a:ext>
            </a:extLst>
          </p:cNvPr>
          <p:cNvSpPr txBox="1"/>
          <p:nvPr/>
        </p:nvSpPr>
        <p:spPr>
          <a:xfrm>
            <a:off x="8710526" y="8586275"/>
            <a:ext cx="163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3CB13A"/>
                </a:solidFill>
              </a:rPr>
              <a:t>Non-AS-short</a:t>
            </a:r>
          </a:p>
          <a:p>
            <a:pPr algn="ctr"/>
            <a:r>
              <a:rPr lang="en-US" sz="2800" b="1" dirty="0">
                <a:solidFill>
                  <a:srgbClr val="3CB13A"/>
                </a:solidFill>
              </a:rPr>
              <a:t>events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9D87E7-60B7-8446-A0F1-9711E912FF74}"/>
              </a:ext>
            </a:extLst>
          </p:cNvPr>
          <p:cNvSpPr txBox="1"/>
          <p:nvPr/>
        </p:nvSpPr>
        <p:spPr>
          <a:xfrm>
            <a:off x="10461502" y="8586275"/>
            <a:ext cx="163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E98AF"/>
                </a:solidFill>
              </a:rPr>
              <a:t>Non-AS-long</a:t>
            </a:r>
          </a:p>
          <a:p>
            <a:pPr algn="ctr"/>
            <a:r>
              <a:rPr lang="en-US" sz="2800" b="1" dirty="0">
                <a:solidFill>
                  <a:srgbClr val="0E98AF"/>
                </a:solidFill>
              </a:rPr>
              <a:t>events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FF8B547-45A9-FC44-B36A-C1522CF6F19A}"/>
              </a:ext>
            </a:extLst>
          </p:cNvPr>
          <p:cNvSpPr/>
          <p:nvPr/>
        </p:nvSpPr>
        <p:spPr>
          <a:xfrm>
            <a:off x="59392" y="1400783"/>
            <a:ext cx="3443592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6A1557B-225C-AE47-BEC8-D5BE1807D72F}"/>
              </a:ext>
            </a:extLst>
          </p:cNvPr>
          <p:cNvSpPr/>
          <p:nvPr/>
        </p:nvSpPr>
        <p:spPr>
          <a:xfrm>
            <a:off x="59391" y="3154231"/>
            <a:ext cx="3443592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9ED310D-10DA-A447-87D1-06BD2D01C1C4}"/>
              </a:ext>
            </a:extLst>
          </p:cNvPr>
          <p:cNvSpPr/>
          <p:nvPr/>
        </p:nvSpPr>
        <p:spPr>
          <a:xfrm>
            <a:off x="59391" y="4840743"/>
            <a:ext cx="3443592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83F23E7-B462-C04F-A0D9-5C6FE396C042}"/>
              </a:ext>
            </a:extLst>
          </p:cNvPr>
          <p:cNvSpPr/>
          <p:nvPr/>
        </p:nvSpPr>
        <p:spPr>
          <a:xfrm>
            <a:off x="59391" y="8586274"/>
            <a:ext cx="3443592" cy="13809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588A687-C098-E34C-9EFB-E2B230B0F2D6}"/>
              </a:ext>
            </a:extLst>
          </p:cNvPr>
          <p:cNvSpPr/>
          <p:nvPr/>
        </p:nvSpPr>
        <p:spPr>
          <a:xfrm>
            <a:off x="4423866" y="1400782"/>
            <a:ext cx="3443592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68C4D5E-74FE-1F41-B240-D19C34284067}"/>
              </a:ext>
            </a:extLst>
          </p:cNvPr>
          <p:cNvSpPr/>
          <p:nvPr/>
        </p:nvSpPr>
        <p:spPr>
          <a:xfrm>
            <a:off x="4414141" y="3139830"/>
            <a:ext cx="3443592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5D39CDD-89C8-AD4D-AA11-062D2FD3201C}"/>
              </a:ext>
            </a:extLst>
          </p:cNvPr>
          <p:cNvSpPr/>
          <p:nvPr/>
        </p:nvSpPr>
        <p:spPr>
          <a:xfrm>
            <a:off x="4414141" y="4818429"/>
            <a:ext cx="3443592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261D438-E713-D545-B43A-0748A9622236}"/>
              </a:ext>
            </a:extLst>
          </p:cNvPr>
          <p:cNvSpPr/>
          <p:nvPr/>
        </p:nvSpPr>
        <p:spPr>
          <a:xfrm>
            <a:off x="4453051" y="8586274"/>
            <a:ext cx="3443592" cy="13849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F416F37-46C2-3F4D-A21A-1A8DF783F885}"/>
              </a:ext>
            </a:extLst>
          </p:cNvPr>
          <p:cNvSpPr/>
          <p:nvPr/>
        </p:nvSpPr>
        <p:spPr>
          <a:xfrm>
            <a:off x="8652156" y="3139829"/>
            <a:ext cx="3443592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D5037DA-4042-8142-8712-A43EB8A0BBC0}"/>
              </a:ext>
            </a:extLst>
          </p:cNvPr>
          <p:cNvSpPr/>
          <p:nvPr/>
        </p:nvSpPr>
        <p:spPr>
          <a:xfrm>
            <a:off x="8652156" y="1400781"/>
            <a:ext cx="3443592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64481BD-FEE4-094C-9A44-8F7123E002F7}"/>
              </a:ext>
            </a:extLst>
          </p:cNvPr>
          <p:cNvSpPr/>
          <p:nvPr/>
        </p:nvSpPr>
        <p:spPr>
          <a:xfrm>
            <a:off x="8652156" y="4840742"/>
            <a:ext cx="3443592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5A55A91-66B1-0847-892A-10B604463F1A}"/>
              </a:ext>
            </a:extLst>
          </p:cNvPr>
          <p:cNvSpPr/>
          <p:nvPr/>
        </p:nvSpPr>
        <p:spPr>
          <a:xfrm>
            <a:off x="8652156" y="6468874"/>
            <a:ext cx="3443592" cy="13371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462F1E4-74CA-4A42-ADE6-4AE089252FC0}"/>
              </a:ext>
            </a:extLst>
          </p:cNvPr>
          <p:cNvSpPr/>
          <p:nvPr/>
        </p:nvSpPr>
        <p:spPr>
          <a:xfrm>
            <a:off x="6262396" y="6468874"/>
            <a:ext cx="1595337" cy="13371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8587E80-02A1-1B4D-81FA-DD3387C668D6}"/>
              </a:ext>
            </a:extLst>
          </p:cNvPr>
          <p:cNvSpPr/>
          <p:nvPr/>
        </p:nvSpPr>
        <p:spPr>
          <a:xfrm>
            <a:off x="4423866" y="6468874"/>
            <a:ext cx="1591056" cy="13371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698744F-391E-2044-B04B-2F227965EC84}"/>
              </a:ext>
            </a:extLst>
          </p:cNvPr>
          <p:cNvSpPr/>
          <p:nvPr/>
        </p:nvSpPr>
        <p:spPr>
          <a:xfrm>
            <a:off x="59391" y="6468873"/>
            <a:ext cx="1591056" cy="13371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C0E43CEE-0807-C046-AE1B-2B96A20FF3C2}"/>
              </a:ext>
            </a:extLst>
          </p:cNvPr>
          <p:cNvSpPr/>
          <p:nvPr/>
        </p:nvSpPr>
        <p:spPr>
          <a:xfrm>
            <a:off x="1884949" y="6449435"/>
            <a:ext cx="1591056" cy="13371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3983763C-DC4C-6343-BC47-54A384289FF1}"/>
              </a:ext>
            </a:extLst>
          </p:cNvPr>
          <p:cNvSpPr/>
          <p:nvPr/>
        </p:nvSpPr>
        <p:spPr>
          <a:xfrm>
            <a:off x="8652156" y="8505246"/>
            <a:ext cx="1601822" cy="146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6578BD14-0EFE-AB47-85C2-A5DBAC774164}"/>
              </a:ext>
            </a:extLst>
          </p:cNvPr>
          <p:cNvSpPr/>
          <p:nvPr/>
        </p:nvSpPr>
        <p:spPr>
          <a:xfrm>
            <a:off x="10519870" y="8505246"/>
            <a:ext cx="1575878" cy="146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4" name="Down Arrow 43">
            <a:extLst>
              <a:ext uri="{FF2B5EF4-FFF2-40B4-BE49-F238E27FC236}">
                <a16:creationId xmlns:a16="http://schemas.microsoft.com/office/drawing/2014/main" id="{E1864245-4BE4-E948-A08F-4418CA1F7A23}"/>
              </a:ext>
            </a:extLst>
          </p:cNvPr>
          <p:cNvSpPr/>
          <p:nvPr/>
        </p:nvSpPr>
        <p:spPr>
          <a:xfrm>
            <a:off x="1500408" y="2432710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45" name="Down Arrow 44">
            <a:extLst>
              <a:ext uri="{FF2B5EF4-FFF2-40B4-BE49-F238E27FC236}">
                <a16:creationId xmlns:a16="http://schemas.microsoft.com/office/drawing/2014/main" id="{D4EFA51B-2A7B-EB4D-A324-F07D6E581125}"/>
              </a:ext>
            </a:extLst>
          </p:cNvPr>
          <p:cNvSpPr/>
          <p:nvPr/>
        </p:nvSpPr>
        <p:spPr>
          <a:xfrm>
            <a:off x="1497166" y="4166696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46" name="Down Arrow 45">
            <a:extLst>
              <a:ext uri="{FF2B5EF4-FFF2-40B4-BE49-F238E27FC236}">
                <a16:creationId xmlns:a16="http://schemas.microsoft.com/office/drawing/2014/main" id="{C1EC82CF-48E7-4142-B772-70659E5D6EC7}"/>
              </a:ext>
            </a:extLst>
          </p:cNvPr>
          <p:cNvSpPr/>
          <p:nvPr/>
        </p:nvSpPr>
        <p:spPr>
          <a:xfrm>
            <a:off x="5894068" y="2421814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47" name="Down Arrow 46">
            <a:extLst>
              <a:ext uri="{FF2B5EF4-FFF2-40B4-BE49-F238E27FC236}">
                <a16:creationId xmlns:a16="http://schemas.microsoft.com/office/drawing/2014/main" id="{4333DBD3-80B3-C942-9E69-DE2F86078424}"/>
              </a:ext>
            </a:extLst>
          </p:cNvPr>
          <p:cNvSpPr/>
          <p:nvPr/>
        </p:nvSpPr>
        <p:spPr>
          <a:xfrm>
            <a:off x="5855157" y="4133071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48" name="Down Arrow 47">
            <a:extLst>
              <a:ext uri="{FF2B5EF4-FFF2-40B4-BE49-F238E27FC236}">
                <a16:creationId xmlns:a16="http://schemas.microsoft.com/office/drawing/2014/main" id="{DDEFEE6C-788C-0541-969B-C9A5CB2CE66B}"/>
              </a:ext>
            </a:extLst>
          </p:cNvPr>
          <p:cNvSpPr/>
          <p:nvPr/>
        </p:nvSpPr>
        <p:spPr>
          <a:xfrm>
            <a:off x="10093173" y="2437485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E8758B75-1FDC-5844-9BA2-4874C6A430E9}"/>
              </a:ext>
            </a:extLst>
          </p:cNvPr>
          <p:cNvSpPr/>
          <p:nvPr/>
        </p:nvSpPr>
        <p:spPr>
          <a:xfrm>
            <a:off x="10093173" y="4170520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7AD91C9B-6B2A-5641-BE02-093E09F0AD36}"/>
              </a:ext>
            </a:extLst>
          </p:cNvPr>
          <p:cNvSpPr/>
          <p:nvPr/>
        </p:nvSpPr>
        <p:spPr>
          <a:xfrm rot="3445397">
            <a:off x="5530793" y="5812144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240B683A-5CAC-7B49-AB47-8E6F83D1BF63}"/>
              </a:ext>
            </a:extLst>
          </p:cNvPr>
          <p:cNvSpPr/>
          <p:nvPr/>
        </p:nvSpPr>
        <p:spPr>
          <a:xfrm rot="17935264">
            <a:off x="6239004" y="5803183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53F6C647-2276-3844-8545-C250F594A95B}"/>
              </a:ext>
            </a:extLst>
          </p:cNvPr>
          <p:cNvSpPr/>
          <p:nvPr/>
        </p:nvSpPr>
        <p:spPr>
          <a:xfrm>
            <a:off x="10127964" y="5875878"/>
            <a:ext cx="526767" cy="568217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7A6FBA6E-00F9-A948-A098-E689B79EC763}"/>
              </a:ext>
            </a:extLst>
          </p:cNvPr>
          <p:cNvSpPr/>
          <p:nvPr/>
        </p:nvSpPr>
        <p:spPr>
          <a:xfrm rot="3445397">
            <a:off x="1128993" y="5790901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54" name="Down Arrow 53">
            <a:extLst>
              <a:ext uri="{FF2B5EF4-FFF2-40B4-BE49-F238E27FC236}">
                <a16:creationId xmlns:a16="http://schemas.microsoft.com/office/drawing/2014/main" id="{ACCBFCCC-76B5-8D42-837B-678EA8845E10}"/>
              </a:ext>
            </a:extLst>
          </p:cNvPr>
          <p:cNvSpPr/>
          <p:nvPr/>
        </p:nvSpPr>
        <p:spPr>
          <a:xfrm rot="17935264">
            <a:off x="1837204" y="5781940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AFC54A7-C295-FB4F-86A1-A23F6F01216A}"/>
              </a:ext>
            </a:extLst>
          </p:cNvPr>
          <p:cNvSpPr/>
          <p:nvPr/>
        </p:nvSpPr>
        <p:spPr>
          <a:xfrm rot="3445397">
            <a:off x="9799846" y="7856036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4E12B3CF-0E70-AD4A-8155-74D5A6CD92AB}"/>
              </a:ext>
            </a:extLst>
          </p:cNvPr>
          <p:cNvSpPr/>
          <p:nvPr/>
        </p:nvSpPr>
        <p:spPr>
          <a:xfrm rot="17935264">
            <a:off x="10508057" y="7847075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58" name="Down Arrow 57">
            <a:extLst>
              <a:ext uri="{FF2B5EF4-FFF2-40B4-BE49-F238E27FC236}">
                <a16:creationId xmlns:a16="http://schemas.microsoft.com/office/drawing/2014/main" id="{1EDDA4EC-F99A-BA4F-9E33-A0D198897F7D}"/>
              </a:ext>
            </a:extLst>
          </p:cNvPr>
          <p:cNvSpPr/>
          <p:nvPr/>
        </p:nvSpPr>
        <p:spPr>
          <a:xfrm>
            <a:off x="574140" y="7905264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59" name="Down Arrow 58">
            <a:extLst>
              <a:ext uri="{FF2B5EF4-FFF2-40B4-BE49-F238E27FC236}">
                <a16:creationId xmlns:a16="http://schemas.microsoft.com/office/drawing/2014/main" id="{037E3961-0511-CF4F-B96D-73ABA9EB5C70}"/>
              </a:ext>
            </a:extLst>
          </p:cNvPr>
          <p:cNvSpPr/>
          <p:nvPr/>
        </p:nvSpPr>
        <p:spPr>
          <a:xfrm>
            <a:off x="6779285" y="7905263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659D45BF-CEEC-B64C-8C73-10070CB6005F}"/>
              </a:ext>
            </a:extLst>
          </p:cNvPr>
          <p:cNvSpPr/>
          <p:nvPr/>
        </p:nvSpPr>
        <p:spPr>
          <a:xfrm rot="4242807">
            <a:off x="3716195" y="7319626"/>
            <a:ext cx="561558" cy="1832899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62" name="Down Arrow 61">
            <a:extLst>
              <a:ext uri="{FF2B5EF4-FFF2-40B4-BE49-F238E27FC236}">
                <a16:creationId xmlns:a16="http://schemas.microsoft.com/office/drawing/2014/main" id="{D77AFE79-4BB4-704C-A29B-7D11CBB7B4B5}"/>
              </a:ext>
            </a:extLst>
          </p:cNvPr>
          <p:cNvSpPr/>
          <p:nvPr/>
        </p:nvSpPr>
        <p:spPr>
          <a:xfrm rot="17445446">
            <a:off x="3765244" y="7299124"/>
            <a:ext cx="561558" cy="1832899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67584D0-BE91-A946-9017-A407E108F37C}"/>
              </a:ext>
            </a:extLst>
          </p:cNvPr>
          <p:cNvSpPr txBox="1"/>
          <p:nvPr/>
        </p:nvSpPr>
        <p:spPr>
          <a:xfrm>
            <a:off x="1076605" y="5940150"/>
            <a:ext cx="669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B78195B-7096-9544-8DC6-6EE031EBDABE}"/>
              </a:ext>
            </a:extLst>
          </p:cNvPr>
          <p:cNvSpPr txBox="1"/>
          <p:nvPr/>
        </p:nvSpPr>
        <p:spPr>
          <a:xfrm>
            <a:off x="5505480" y="5932301"/>
            <a:ext cx="669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EECA33-B982-E748-8960-3BF51A8B54E6}"/>
              </a:ext>
            </a:extLst>
          </p:cNvPr>
          <p:cNvSpPr txBox="1"/>
          <p:nvPr/>
        </p:nvSpPr>
        <p:spPr>
          <a:xfrm>
            <a:off x="9790636" y="7976256"/>
            <a:ext cx="669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64E54"/>
                </a:solidFill>
              </a:rPr>
              <a:t>YES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DE414BA-AB56-0641-A911-A3E087B2BB51}"/>
              </a:ext>
            </a:extLst>
          </p:cNvPr>
          <p:cNvSpPr txBox="1"/>
          <p:nvPr/>
        </p:nvSpPr>
        <p:spPr>
          <a:xfrm>
            <a:off x="1894020" y="5932301"/>
            <a:ext cx="669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AFC4491-85E1-D740-ADBB-5F150EAE6E2C}"/>
              </a:ext>
            </a:extLst>
          </p:cNvPr>
          <p:cNvSpPr txBox="1"/>
          <p:nvPr/>
        </p:nvSpPr>
        <p:spPr>
          <a:xfrm>
            <a:off x="6235036" y="5927561"/>
            <a:ext cx="669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605BB20-A596-3A44-90C9-E5D64D8C5C95}"/>
              </a:ext>
            </a:extLst>
          </p:cNvPr>
          <p:cNvSpPr txBox="1"/>
          <p:nvPr/>
        </p:nvSpPr>
        <p:spPr>
          <a:xfrm>
            <a:off x="10529100" y="7979196"/>
            <a:ext cx="669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64E54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05136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7516DC-1CA5-4E4D-983D-C24E4E47FE13}"/>
              </a:ext>
            </a:extLst>
          </p:cNvPr>
          <p:cNvSpPr txBox="1"/>
          <p:nvPr/>
        </p:nvSpPr>
        <p:spPr>
          <a:xfrm>
            <a:off x="767107" y="780053"/>
            <a:ext cx="2629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ED2200"/>
                </a:solidFill>
              </a:rPr>
              <a:t>Sig IR events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E63F416-C486-CC49-9555-D7130565E96A}"/>
              </a:ext>
            </a:extLst>
          </p:cNvPr>
          <p:cNvSpPr/>
          <p:nvPr/>
        </p:nvSpPr>
        <p:spPr>
          <a:xfrm>
            <a:off x="721885" y="780054"/>
            <a:ext cx="2720156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76FCD-C55A-2B44-BEDB-5DCF49CCA0DA}"/>
              </a:ext>
            </a:extLst>
          </p:cNvPr>
          <p:cNvSpPr txBox="1"/>
          <p:nvPr/>
        </p:nvSpPr>
        <p:spPr>
          <a:xfrm>
            <a:off x="4834600" y="718496"/>
            <a:ext cx="26297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4188"/>
                </a:solidFill>
              </a:rPr>
              <a:t>Non-sig IR events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9E9A728-7DD8-F44F-9D27-3D5D26C7B4A3}"/>
              </a:ext>
            </a:extLst>
          </p:cNvPr>
          <p:cNvSpPr/>
          <p:nvPr/>
        </p:nvSpPr>
        <p:spPr>
          <a:xfrm>
            <a:off x="4744156" y="780053"/>
            <a:ext cx="2720156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B5610DB-36D1-C74D-B759-C7086BBA9056}"/>
              </a:ext>
            </a:extLst>
          </p:cNvPr>
          <p:cNvSpPr/>
          <p:nvPr/>
        </p:nvSpPr>
        <p:spPr>
          <a:xfrm>
            <a:off x="767107" y="2585407"/>
            <a:ext cx="2720156" cy="15696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C9F8ED24-DD8A-BF46-8C14-6A85532EA317}"/>
              </a:ext>
            </a:extLst>
          </p:cNvPr>
          <p:cNvSpPr/>
          <p:nvPr/>
        </p:nvSpPr>
        <p:spPr>
          <a:xfrm>
            <a:off x="1801184" y="1823068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8BA5FB-9CF6-AD43-95AD-5118F0854163}"/>
              </a:ext>
            </a:extLst>
          </p:cNvPr>
          <p:cNvSpPr txBox="1"/>
          <p:nvPr/>
        </p:nvSpPr>
        <p:spPr>
          <a:xfrm>
            <a:off x="767107" y="2585406"/>
            <a:ext cx="26297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Get the middle point of the locus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475F754-5271-9B47-A88A-D848FC8A7C25}"/>
              </a:ext>
            </a:extLst>
          </p:cNvPr>
          <p:cNvSpPr/>
          <p:nvPr/>
        </p:nvSpPr>
        <p:spPr>
          <a:xfrm>
            <a:off x="4744156" y="2585407"/>
            <a:ext cx="2720156" cy="15696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738A65-90FA-5E40-B342-B180A2A8777C}"/>
              </a:ext>
            </a:extLst>
          </p:cNvPr>
          <p:cNvSpPr txBox="1"/>
          <p:nvPr/>
        </p:nvSpPr>
        <p:spPr>
          <a:xfrm>
            <a:off x="4744156" y="2585406"/>
            <a:ext cx="26297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Get the middle point of the locus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BA5CB2D1-F353-B34C-8B92-83812060D447}"/>
              </a:ext>
            </a:extLst>
          </p:cNvPr>
          <p:cNvSpPr/>
          <p:nvPr/>
        </p:nvSpPr>
        <p:spPr>
          <a:xfrm>
            <a:off x="5868677" y="1823068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C36850A-E3F0-BA4B-9F05-3BD538D1963B}"/>
              </a:ext>
            </a:extLst>
          </p:cNvPr>
          <p:cNvSpPr/>
          <p:nvPr/>
        </p:nvSpPr>
        <p:spPr>
          <a:xfrm>
            <a:off x="767107" y="5006313"/>
            <a:ext cx="2720156" cy="15696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1236BA-95AC-6F4D-BE0C-60184B0BCB41}"/>
              </a:ext>
            </a:extLst>
          </p:cNvPr>
          <p:cNvSpPr txBox="1"/>
          <p:nvPr/>
        </p:nvSpPr>
        <p:spPr>
          <a:xfrm>
            <a:off x="767107" y="5006312"/>
            <a:ext cx="26297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Get that gene’s start and end coord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A181935C-72DA-4D41-BE1D-167AE4EBFF89}"/>
              </a:ext>
            </a:extLst>
          </p:cNvPr>
          <p:cNvSpPr/>
          <p:nvPr/>
        </p:nvSpPr>
        <p:spPr>
          <a:xfrm>
            <a:off x="1801184" y="4244472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BBDDA35-254B-0346-899C-547A12C3AC3B}"/>
              </a:ext>
            </a:extLst>
          </p:cNvPr>
          <p:cNvSpPr/>
          <p:nvPr/>
        </p:nvSpPr>
        <p:spPr>
          <a:xfrm>
            <a:off x="4744156" y="5006313"/>
            <a:ext cx="2720156" cy="15696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7625B6-60B2-C442-83A8-0694B6B7AE94}"/>
              </a:ext>
            </a:extLst>
          </p:cNvPr>
          <p:cNvSpPr txBox="1"/>
          <p:nvPr/>
        </p:nvSpPr>
        <p:spPr>
          <a:xfrm>
            <a:off x="4744156" y="5006312"/>
            <a:ext cx="26297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Get that gene’s start and end coord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8F8B6647-7B43-DB48-B5AF-291CA7A8A35A}"/>
              </a:ext>
            </a:extLst>
          </p:cNvPr>
          <p:cNvSpPr/>
          <p:nvPr/>
        </p:nvSpPr>
        <p:spPr>
          <a:xfrm>
            <a:off x="5868677" y="4236561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BED66BB6-C313-204D-A3EC-17AD92CB1CE6}"/>
              </a:ext>
            </a:extLst>
          </p:cNvPr>
          <p:cNvSpPr/>
          <p:nvPr/>
        </p:nvSpPr>
        <p:spPr>
          <a:xfrm>
            <a:off x="1801184" y="6672297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6FDFBEA1-CB2B-4D40-AE00-2FE6B1F9F6F3}"/>
              </a:ext>
            </a:extLst>
          </p:cNvPr>
          <p:cNvSpPr/>
          <p:nvPr/>
        </p:nvSpPr>
        <p:spPr>
          <a:xfrm>
            <a:off x="5868677" y="6664386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A461388-076F-9B4E-BD50-0240BDC04487}"/>
              </a:ext>
            </a:extLst>
          </p:cNvPr>
          <p:cNvGrpSpPr/>
          <p:nvPr/>
        </p:nvGrpSpPr>
        <p:grpSpPr>
          <a:xfrm>
            <a:off x="930457" y="7811383"/>
            <a:ext cx="6370502" cy="830997"/>
            <a:chOff x="1003366" y="7739559"/>
            <a:chExt cx="6370502" cy="83099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589365B-DD2E-954A-A157-71FD67686718}"/>
                </a:ext>
              </a:extLst>
            </p:cNvPr>
            <p:cNvSpPr txBox="1"/>
            <p:nvPr/>
          </p:nvSpPr>
          <p:spPr>
            <a:xfrm>
              <a:off x="2864557" y="7739559"/>
              <a:ext cx="45093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IR middle point – gene start coord</a:t>
              </a:r>
            </a:p>
            <a:p>
              <a:r>
                <a:rPr lang="en-US" sz="2400" dirty="0"/>
                <a:t>gene end coord – gene start coord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5A36F9F-FC54-8A4B-B681-224F684E7941}"/>
                </a:ext>
              </a:extLst>
            </p:cNvPr>
            <p:cNvSpPr txBox="1"/>
            <p:nvPr/>
          </p:nvSpPr>
          <p:spPr>
            <a:xfrm>
              <a:off x="1003366" y="7739559"/>
              <a:ext cx="15956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Location proportion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A9D6A6D-6E70-114E-8A88-B7C128CCE220}"/>
                </a:ext>
              </a:extLst>
            </p:cNvPr>
            <p:cNvSpPr txBox="1"/>
            <p:nvPr/>
          </p:nvSpPr>
          <p:spPr>
            <a:xfrm>
              <a:off x="2526003" y="792422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=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FB2CBBA-C95D-954E-BF08-7C3B0F6739A9}"/>
                </a:ext>
              </a:extLst>
            </p:cNvPr>
            <p:cNvCxnSpPr>
              <a:stCxn id="25" idx="1"/>
              <a:endCxn id="25" idx="3"/>
            </p:cNvCxnSpPr>
            <p:nvPr/>
          </p:nvCxnSpPr>
          <p:spPr>
            <a:xfrm>
              <a:off x="2864557" y="8155058"/>
              <a:ext cx="45093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6D01E9A-F100-DE4B-9249-8C67C6299987}"/>
              </a:ext>
            </a:extLst>
          </p:cNvPr>
          <p:cNvSpPr/>
          <p:nvPr/>
        </p:nvSpPr>
        <p:spPr>
          <a:xfrm>
            <a:off x="767106" y="7442053"/>
            <a:ext cx="6697205" cy="15696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EABAC20D-2C1D-D245-81C2-E6B583D285CC}"/>
              </a:ext>
            </a:extLst>
          </p:cNvPr>
          <p:cNvSpPr/>
          <p:nvPr/>
        </p:nvSpPr>
        <p:spPr>
          <a:xfrm rot="18244720">
            <a:off x="3161262" y="9055217"/>
            <a:ext cx="561558" cy="911908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8638F21F-8A03-1E43-8C2D-415E7B5095AA}"/>
              </a:ext>
            </a:extLst>
          </p:cNvPr>
          <p:cNvSpPr/>
          <p:nvPr/>
        </p:nvSpPr>
        <p:spPr>
          <a:xfrm rot="3263484">
            <a:off x="4712347" y="9049510"/>
            <a:ext cx="561558" cy="911908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0D74502-2EC1-6949-A440-86E16202F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138" y="9999217"/>
            <a:ext cx="2079694" cy="174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14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9612</TotalTime>
  <Words>395</Words>
  <Application>Microsoft Macintosh PowerPoint</Application>
  <PresentationFormat>Custom</PresentationFormat>
  <Paragraphs>124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anqi.dai5@gmail.com</dc:creator>
  <cp:lastModifiedBy>anqi.dai5@gmail.com</cp:lastModifiedBy>
  <cp:revision>95</cp:revision>
  <cp:lastPrinted>2019-06-17T23:49:30Z</cp:lastPrinted>
  <dcterms:created xsi:type="dcterms:W3CDTF">2019-05-19T20:57:20Z</dcterms:created>
  <dcterms:modified xsi:type="dcterms:W3CDTF">2019-06-18T18:18:09Z</dcterms:modified>
</cp:coreProperties>
</file>