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21674138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75C0"/>
    <a:srgbClr val="F0BE2C"/>
    <a:srgbClr val="ED2201"/>
    <a:srgbClr val="3CB13A"/>
    <a:srgbClr val="189AB1"/>
    <a:srgbClr val="2A5D98"/>
    <a:srgbClr val="1F77B4"/>
    <a:srgbClr val="364E54"/>
    <a:srgbClr val="FFCD00"/>
    <a:srgbClr val="84B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4671"/>
  </p:normalViewPr>
  <p:slideViewPr>
    <p:cSldViewPr snapToGrid="0" snapToObjects="1">
      <p:cViewPr>
        <p:scale>
          <a:sx n="43" d="100"/>
          <a:sy n="43" d="100"/>
        </p:scale>
        <p:origin x="720" y="816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D3DF-80D7-1E4E-AC6C-6FC49E9FFBBC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F861-7549-F24C-BED2-FF31AC1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8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D3DF-80D7-1E4E-AC6C-6FC49E9FFBBC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F861-7549-F24C-BED2-FF31AC1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6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D3DF-80D7-1E4E-AC6C-6FC49E9FFBBC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F861-7549-F24C-BED2-FF31AC1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7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D3DF-80D7-1E4E-AC6C-6FC49E9FFBBC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F861-7549-F24C-BED2-FF31AC1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5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D3DF-80D7-1E4E-AC6C-6FC49E9FFBBC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F861-7549-F24C-BED2-FF31AC1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9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D3DF-80D7-1E4E-AC6C-6FC49E9FFBBC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F861-7549-F24C-BED2-FF31AC1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6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D3DF-80D7-1E4E-AC6C-6FC49E9FFBBC}" type="datetimeFigureOut">
              <a:rPr lang="en-US" smtClean="0"/>
              <a:t>6/6/19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F861-7549-F24C-BED2-FF31AC1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8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D3DF-80D7-1E4E-AC6C-6FC49E9FFBBC}" type="datetimeFigureOut">
              <a:rPr lang="en-US" smtClean="0"/>
              <a:t>6/6/19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F861-7549-F24C-BED2-FF31AC1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7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D3DF-80D7-1E4E-AC6C-6FC49E9FFBBC}" type="datetimeFigureOut">
              <a:rPr lang="en-US" smtClean="0"/>
              <a:t>6/6/19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F861-7549-F24C-BED2-FF31AC1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5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D3DF-80D7-1E4E-AC6C-6FC49E9FFBBC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F861-7549-F24C-BED2-FF31AC1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8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D3DF-80D7-1E4E-AC6C-6FC49E9FFBBC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F861-7549-F24C-BED2-FF31AC1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4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9D3DF-80D7-1E4E-AC6C-6FC49E9FFBBC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6F861-7549-F24C-BED2-FF31AC1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4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A2A2641-1B2A-CC44-975D-29B30B770D50}"/>
              </a:ext>
            </a:extLst>
          </p:cNvPr>
          <p:cNvSpPr txBox="1"/>
          <p:nvPr/>
        </p:nvSpPr>
        <p:spPr>
          <a:xfrm>
            <a:off x="9557711" y="384647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FASTQ files (raw reads)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0339B0-E1DC-F142-B959-FAB1D22E855F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10718444" y="753980"/>
            <a:ext cx="0" cy="385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C91C4E-71A2-5246-BF03-996C46A609EF}"/>
              </a:ext>
            </a:extLst>
          </p:cNvPr>
          <p:cNvSpPr txBox="1"/>
          <p:nvPr/>
        </p:nvSpPr>
        <p:spPr>
          <a:xfrm>
            <a:off x="10184420" y="1138990"/>
            <a:ext cx="1068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Trimming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6965A7-3601-0E46-9D75-E4602EF2E72E}"/>
              </a:ext>
            </a:extLst>
          </p:cNvPr>
          <p:cNvCxnSpPr/>
          <p:nvPr/>
        </p:nvCxnSpPr>
        <p:spPr>
          <a:xfrm>
            <a:off x="11996112" y="569313"/>
            <a:ext cx="368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C58CDA-77C0-4140-8D68-5FB5819D11FC}"/>
              </a:ext>
            </a:extLst>
          </p:cNvPr>
          <p:cNvSpPr txBox="1"/>
          <p:nvPr/>
        </p:nvSpPr>
        <p:spPr>
          <a:xfrm>
            <a:off x="12365080" y="384647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2180F9-CE5D-EE42-8F10-93BFA37261EA}"/>
              </a:ext>
            </a:extLst>
          </p:cNvPr>
          <p:cNvCxnSpPr>
            <a:cxnSpLocks/>
          </p:cNvCxnSpPr>
          <p:nvPr/>
        </p:nvCxnSpPr>
        <p:spPr>
          <a:xfrm>
            <a:off x="10718443" y="1508322"/>
            <a:ext cx="1757436" cy="36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3C1C7D6-2222-4646-AA29-7FE4BA724207}"/>
              </a:ext>
            </a:extLst>
          </p:cNvPr>
          <p:cNvSpPr txBox="1"/>
          <p:nvPr/>
        </p:nvSpPr>
        <p:spPr>
          <a:xfrm>
            <a:off x="7609814" y="1957865"/>
            <a:ext cx="1533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2BA12A"/>
                </a:solidFill>
              </a:rPr>
              <a:t>Build ref index</a:t>
            </a:r>
          </a:p>
          <a:p>
            <a:pPr algn="ctr"/>
            <a:r>
              <a:rPr lang="en-US" dirty="0">
                <a:solidFill>
                  <a:srgbClr val="2BA12A"/>
                </a:solidFill>
              </a:rPr>
              <a:t>Alignment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B553C7-24D1-F949-A6C9-BAC13827CC12}"/>
              </a:ext>
            </a:extLst>
          </p:cNvPr>
          <p:cNvSpPr txBox="1"/>
          <p:nvPr/>
        </p:nvSpPr>
        <p:spPr>
          <a:xfrm>
            <a:off x="9951503" y="1957865"/>
            <a:ext cx="1533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7F0E"/>
                </a:solidFill>
              </a:rPr>
              <a:t>Build ref index</a:t>
            </a:r>
          </a:p>
          <a:p>
            <a:pPr algn="ctr"/>
            <a:r>
              <a:rPr lang="en-US" dirty="0">
                <a:solidFill>
                  <a:srgbClr val="FF7F0E"/>
                </a:solidFill>
              </a:rPr>
              <a:t>Alignment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A619B1-BDEB-1844-BDD2-6BC94C40FDF1}"/>
              </a:ext>
            </a:extLst>
          </p:cNvPr>
          <p:cNvSpPr txBox="1"/>
          <p:nvPr/>
        </p:nvSpPr>
        <p:spPr>
          <a:xfrm>
            <a:off x="12291559" y="2004032"/>
            <a:ext cx="1533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Build ref index</a:t>
            </a:r>
          </a:p>
          <a:p>
            <a:pPr algn="ctr"/>
            <a:r>
              <a:rPr lang="en-US" dirty="0"/>
              <a:t>Alignment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C2C17E-D02C-0043-A969-73AF2DE1FC6D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8958262" y="1508323"/>
            <a:ext cx="1760183" cy="36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1AFD418-8794-CE4E-B9D6-C2FD99ABE00F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0718444" y="1508322"/>
            <a:ext cx="0" cy="25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68B1266-E65F-0B4F-AE63-22EDBB66D0EE}"/>
              </a:ext>
            </a:extLst>
          </p:cNvPr>
          <p:cNvCxnSpPr/>
          <p:nvPr/>
        </p:nvCxnSpPr>
        <p:spPr>
          <a:xfrm>
            <a:off x="8010864" y="2650362"/>
            <a:ext cx="0" cy="493891"/>
          </a:xfrm>
          <a:prstGeom prst="straightConnector1">
            <a:avLst/>
          </a:prstGeom>
          <a:ln>
            <a:solidFill>
              <a:srgbClr val="84B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359AF05-8EFB-E340-B221-90D644CEAB95}"/>
              </a:ext>
            </a:extLst>
          </p:cNvPr>
          <p:cNvCxnSpPr/>
          <p:nvPr/>
        </p:nvCxnSpPr>
        <p:spPr>
          <a:xfrm>
            <a:off x="7955363" y="2650361"/>
            <a:ext cx="0" cy="493891"/>
          </a:xfrm>
          <a:prstGeom prst="straightConnector1">
            <a:avLst/>
          </a:prstGeom>
          <a:ln>
            <a:solidFill>
              <a:srgbClr val="84B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C9BD577-6BFF-1A41-8A56-73A5C24DE461}"/>
              </a:ext>
            </a:extLst>
          </p:cNvPr>
          <p:cNvCxnSpPr/>
          <p:nvPr/>
        </p:nvCxnSpPr>
        <p:spPr>
          <a:xfrm>
            <a:off x="7891765" y="2650361"/>
            <a:ext cx="0" cy="493891"/>
          </a:xfrm>
          <a:prstGeom prst="straightConnector1">
            <a:avLst/>
          </a:prstGeom>
          <a:ln>
            <a:solidFill>
              <a:srgbClr val="84B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13414F-CC7F-6A41-B56D-11BE0EE03B31}"/>
              </a:ext>
            </a:extLst>
          </p:cNvPr>
          <p:cNvCxnSpPr/>
          <p:nvPr/>
        </p:nvCxnSpPr>
        <p:spPr>
          <a:xfrm>
            <a:off x="8163264" y="2650361"/>
            <a:ext cx="0" cy="493891"/>
          </a:xfrm>
          <a:prstGeom prst="straightConnector1">
            <a:avLst/>
          </a:prstGeom>
          <a:ln>
            <a:solidFill>
              <a:srgbClr val="FFC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43E9C9-874D-BE4C-8943-C7D4241C1A6B}"/>
              </a:ext>
            </a:extLst>
          </p:cNvPr>
          <p:cNvCxnSpPr/>
          <p:nvPr/>
        </p:nvCxnSpPr>
        <p:spPr>
          <a:xfrm>
            <a:off x="8220628" y="2650361"/>
            <a:ext cx="0" cy="493891"/>
          </a:xfrm>
          <a:prstGeom prst="straightConnector1">
            <a:avLst/>
          </a:prstGeom>
          <a:ln>
            <a:solidFill>
              <a:srgbClr val="FFC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D829DBC-EAE0-804E-B366-235A46E9A2EB}"/>
              </a:ext>
            </a:extLst>
          </p:cNvPr>
          <p:cNvCxnSpPr/>
          <p:nvPr/>
        </p:nvCxnSpPr>
        <p:spPr>
          <a:xfrm>
            <a:off x="8282723" y="2650361"/>
            <a:ext cx="0" cy="493891"/>
          </a:xfrm>
          <a:prstGeom prst="straightConnector1">
            <a:avLst/>
          </a:prstGeom>
          <a:ln>
            <a:solidFill>
              <a:srgbClr val="FFC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F23ED61-16D7-EA4D-B505-826C78E709EB}"/>
              </a:ext>
            </a:extLst>
          </p:cNvPr>
          <p:cNvCxnSpPr/>
          <p:nvPr/>
        </p:nvCxnSpPr>
        <p:spPr>
          <a:xfrm>
            <a:off x="8466201" y="2650361"/>
            <a:ext cx="0" cy="493891"/>
          </a:xfrm>
          <a:prstGeom prst="straightConnector1">
            <a:avLst/>
          </a:prstGeom>
          <a:ln>
            <a:solidFill>
              <a:srgbClr val="7C87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71AB7EB-6D4C-604B-A0B1-DC77E290C9E6}"/>
              </a:ext>
            </a:extLst>
          </p:cNvPr>
          <p:cNvCxnSpPr/>
          <p:nvPr/>
        </p:nvCxnSpPr>
        <p:spPr>
          <a:xfrm>
            <a:off x="8538391" y="2651219"/>
            <a:ext cx="0" cy="493891"/>
          </a:xfrm>
          <a:prstGeom prst="straightConnector1">
            <a:avLst/>
          </a:prstGeom>
          <a:ln>
            <a:solidFill>
              <a:srgbClr val="7C87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6C67C4F-95BB-C844-82A9-3ABE71A834D6}"/>
              </a:ext>
            </a:extLst>
          </p:cNvPr>
          <p:cNvCxnSpPr/>
          <p:nvPr/>
        </p:nvCxnSpPr>
        <p:spPr>
          <a:xfrm>
            <a:off x="8594539" y="2650363"/>
            <a:ext cx="0" cy="493891"/>
          </a:xfrm>
          <a:prstGeom prst="straightConnector1">
            <a:avLst/>
          </a:prstGeom>
          <a:ln>
            <a:solidFill>
              <a:srgbClr val="7C87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0EBDFB3-167E-1746-9D30-9B381F7DCE1C}"/>
              </a:ext>
            </a:extLst>
          </p:cNvPr>
          <p:cNvCxnSpPr/>
          <p:nvPr/>
        </p:nvCxnSpPr>
        <p:spPr>
          <a:xfrm>
            <a:off x="10455309" y="2658382"/>
            <a:ext cx="0" cy="493891"/>
          </a:xfrm>
          <a:prstGeom prst="straightConnector1">
            <a:avLst/>
          </a:prstGeom>
          <a:ln>
            <a:solidFill>
              <a:srgbClr val="84B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A8D1460-7F42-5341-80CE-FF8C30CB4AD2}"/>
              </a:ext>
            </a:extLst>
          </p:cNvPr>
          <p:cNvCxnSpPr/>
          <p:nvPr/>
        </p:nvCxnSpPr>
        <p:spPr>
          <a:xfrm>
            <a:off x="10390283" y="2658381"/>
            <a:ext cx="0" cy="493891"/>
          </a:xfrm>
          <a:prstGeom prst="straightConnector1">
            <a:avLst/>
          </a:prstGeom>
          <a:ln>
            <a:solidFill>
              <a:srgbClr val="84B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9DFA9B8-D479-5649-93AF-8183C80128FB}"/>
              </a:ext>
            </a:extLst>
          </p:cNvPr>
          <p:cNvCxnSpPr/>
          <p:nvPr/>
        </p:nvCxnSpPr>
        <p:spPr>
          <a:xfrm>
            <a:off x="10336210" y="2658381"/>
            <a:ext cx="0" cy="493891"/>
          </a:xfrm>
          <a:prstGeom prst="straightConnector1">
            <a:avLst/>
          </a:prstGeom>
          <a:ln>
            <a:solidFill>
              <a:srgbClr val="84B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E0AE696-A42B-334E-B2C5-2C55E936F7F4}"/>
              </a:ext>
            </a:extLst>
          </p:cNvPr>
          <p:cNvCxnSpPr/>
          <p:nvPr/>
        </p:nvCxnSpPr>
        <p:spPr>
          <a:xfrm>
            <a:off x="10607709" y="2658381"/>
            <a:ext cx="0" cy="493891"/>
          </a:xfrm>
          <a:prstGeom prst="straightConnector1">
            <a:avLst/>
          </a:prstGeom>
          <a:ln>
            <a:solidFill>
              <a:srgbClr val="FFC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7D16A70-7A71-0D4D-BF75-0EDB8D2E5B05}"/>
              </a:ext>
            </a:extLst>
          </p:cNvPr>
          <p:cNvCxnSpPr/>
          <p:nvPr/>
        </p:nvCxnSpPr>
        <p:spPr>
          <a:xfrm>
            <a:off x="10665073" y="2658381"/>
            <a:ext cx="0" cy="493891"/>
          </a:xfrm>
          <a:prstGeom prst="straightConnector1">
            <a:avLst/>
          </a:prstGeom>
          <a:ln>
            <a:solidFill>
              <a:srgbClr val="FFC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2099796-744F-614B-BE1F-7A04C8BB0221}"/>
              </a:ext>
            </a:extLst>
          </p:cNvPr>
          <p:cNvCxnSpPr/>
          <p:nvPr/>
        </p:nvCxnSpPr>
        <p:spPr>
          <a:xfrm>
            <a:off x="10727168" y="2658381"/>
            <a:ext cx="0" cy="493891"/>
          </a:xfrm>
          <a:prstGeom prst="straightConnector1">
            <a:avLst/>
          </a:prstGeom>
          <a:ln>
            <a:solidFill>
              <a:srgbClr val="FFC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EEE4065-E29C-E643-87D6-F0E5BF86B2C6}"/>
              </a:ext>
            </a:extLst>
          </p:cNvPr>
          <p:cNvCxnSpPr/>
          <p:nvPr/>
        </p:nvCxnSpPr>
        <p:spPr>
          <a:xfrm>
            <a:off x="10910646" y="2658381"/>
            <a:ext cx="0" cy="493891"/>
          </a:xfrm>
          <a:prstGeom prst="straightConnector1">
            <a:avLst/>
          </a:prstGeom>
          <a:ln>
            <a:solidFill>
              <a:srgbClr val="7C87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2EEA3B-D5DA-564F-8633-7CB4ACF9432E}"/>
              </a:ext>
            </a:extLst>
          </p:cNvPr>
          <p:cNvCxnSpPr/>
          <p:nvPr/>
        </p:nvCxnSpPr>
        <p:spPr>
          <a:xfrm>
            <a:off x="10975672" y="2657525"/>
            <a:ext cx="0" cy="493891"/>
          </a:xfrm>
          <a:prstGeom prst="straightConnector1">
            <a:avLst/>
          </a:prstGeom>
          <a:ln>
            <a:solidFill>
              <a:srgbClr val="7C87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04001AE-84DF-A64D-A816-D001D4ADD7D7}"/>
              </a:ext>
            </a:extLst>
          </p:cNvPr>
          <p:cNvCxnSpPr/>
          <p:nvPr/>
        </p:nvCxnSpPr>
        <p:spPr>
          <a:xfrm>
            <a:off x="11038984" y="2658383"/>
            <a:ext cx="0" cy="493891"/>
          </a:xfrm>
          <a:prstGeom prst="straightConnector1">
            <a:avLst/>
          </a:prstGeom>
          <a:ln>
            <a:solidFill>
              <a:srgbClr val="7C87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1DE86FE-7776-2449-8EB6-07F90B20920C}"/>
              </a:ext>
            </a:extLst>
          </p:cNvPr>
          <p:cNvCxnSpPr/>
          <p:nvPr/>
        </p:nvCxnSpPr>
        <p:spPr>
          <a:xfrm>
            <a:off x="12826210" y="2650362"/>
            <a:ext cx="0" cy="493891"/>
          </a:xfrm>
          <a:prstGeom prst="straightConnector1">
            <a:avLst/>
          </a:prstGeom>
          <a:ln>
            <a:solidFill>
              <a:srgbClr val="84B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BDA565-861B-0346-8453-D12A99ADF92A}"/>
              </a:ext>
            </a:extLst>
          </p:cNvPr>
          <p:cNvCxnSpPr/>
          <p:nvPr/>
        </p:nvCxnSpPr>
        <p:spPr>
          <a:xfrm>
            <a:off x="12761184" y="2650361"/>
            <a:ext cx="0" cy="493891"/>
          </a:xfrm>
          <a:prstGeom prst="straightConnector1">
            <a:avLst/>
          </a:prstGeom>
          <a:ln>
            <a:solidFill>
              <a:srgbClr val="84B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FC1749B-E42B-E44E-A7EC-DED2F882B071}"/>
              </a:ext>
            </a:extLst>
          </p:cNvPr>
          <p:cNvCxnSpPr/>
          <p:nvPr/>
        </p:nvCxnSpPr>
        <p:spPr>
          <a:xfrm>
            <a:off x="12707111" y="2650361"/>
            <a:ext cx="0" cy="493891"/>
          </a:xfrm>
          <a:prstGeom prst="straightConnector1">
            <a:avLst/>
          </a:prstGeom>
          <a:ln>
            <a:solidFill>
              <a:srgbClr val="84B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54F951C-A936-A74F-8DDD-D33F191F9A01}"/>
              </a:ext>
            </a:extLst>
          </p:cNvPr>
          <p:cNvCxnSpPr/>
          <p:nvPr/>
        </p:nvCxnSpPr>
        <p:spPr>
          <a:xfrm>
            <a:off x="12978610" y="2650361"/>
            <a:ext cx="0" cy="493891"/>
          </a:xfrm>
          <a:prstGeom prst="straightConnector1">
            <a:avLst/>
          </a:prstGeom>
          <a:ln>
            <a:solidFill>
              <a:srgbClr val="FFC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F4BE88F-B901-D640-A3FE-D4FE1980AF2F}"/>
              </a:ext>
            </a:extLst>
          </p:cNvPr>
          <p:cNvCxnSpPr/>
          <p:nvPr/>
        </p:nvCxnSpPr>
        <p:spPr>
          <a:xfrm>
            <a:off x="13035974" y="2650361"/>
            <a:ext cx="0" cy="493891"/>
          </a:xfrm>
          <a:prstGeom prst="straightConnector1">
            <a:avLst/>
          </a:prstGeom>
          <a:ln>
            <a:solidFill>
              <a:srgbClr val="FFC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CECDABC-AB18-7B42-98BF-FA4B716ACDF9}"/>
              </a:ext>
            </a:extLst>
          </p:cNvPr>
          <p:cNvCxnSpPr/>
          <p:nvPr/>
        </p:nvCxnSpPr>
        <p:spPr>
          <a:xfrm>
            <a:off x="13098069" y="2650361"/>
            <a:ext cx="0" cy="493891"/>
          </a:xfrm>
          <a:prstGeom prst="straightConnector1">
            <a:avLst/>
          </a:prstGeom>
          <a:ln>
            <a:solidFill>
              <a:srgbClr val="FFC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EC928D6-DB59-1543-96F0-B01C763B87F9}"/>
              </a:ext>
            </a:extLst>
          </p:cNvPr>
          <p:cNvCxnSpPr/>
          <p:nvPr/>
        </p:nvCxnSpPr>
        <p:spPr>
          <a:xfrm>
            <a:off x="13281547" y="2650361"/>
            <a:ext cx="0" cy="493891"/>
          </a:xfrm>
          <a:prstGeom prst="straightConnector1">
            <a:avLst/>
          </a:prstGeom>
          <a:ln>
            <a:solidFill>
              <a:srgbClr val="7C87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D3ADA7-AE8A-3146-8876-3B80DF5BEE59}"/>
              </a:ext>
            </a:extLst>
          </p:cNvPr>
          <p:cNvCxnSpPr/>
          <p:nvPr/>
        </p:nvCxnSpPr>
        <p:spPr>
          <a:xfrm>
            <a:off x="13346573" y="2648858"/>
            <a:ext cx="0" cy="493891"/>
          </a:xfrm>
          <a:prstGeom prst="straightConnector1">
            <a:avLst/>
          </a:prstGeom>
          <a:ln>
            <a:solidFill>
              <a:srgbClr val="7C87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E1ABF4-8C78-9F45-BFAB-5D0E9B525DB6}"/>
              </a:ext>
            </a:extLst>
          </p:cNvPr>
          <p:cNvCxnSpPr/>
          <p:nvPr/>
        </p:nvCxnSpPr>
        <p:spPr>
          <a:xfrm>
            <a:off x="13409885" y="2650363"/>
            <a:ext cx="0" cy="493891"/>
          </a:xfrm>
          <a:prstGeom prst="straightConnector1">
            <a:avLst/>
          </a:prstGeom>
          <a:ln>
            <a:solidFill>
              <a:srgbClr val="7C87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8D88CE54-678F-E149-B61C-4C70046B2DC6}"/>
              </a:ext>
            </a:extLst>
          </p:cNvPr>
          <p:cNvSpPr/>
          <p:nvPr/>
        </p:nvSpPr>
        <p:spPr>
          <a:xfrm>
            <a:off x="9557711" y="384647"/>
            <a:ext cx="2321469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1D44C595-003A-ED48-AA7F-E436834600B4}"/>
              </a:ext>
            </a:extLst>
          </p:cNvPr>
          <p:cNvSpPr/>
          <p:nvPr/>
        </p:nvSpPr>
        <p:spPr>
          <a:xfrm>
            <a:off x="10184420" y="1138990"/>
            <a:ext cx="1068049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286A091-A42C-8B4F-A0E5-157AB772EE91}"/>
              </a:ext>
            </a:extLst>
          </p:cNvPr>
          <p:cNvSpPr txBox="1"/>
          <p:nvPr/>
        </p:nvSpPr>
        <p:spPr>
          <a:xfrm>
            <a:off x="9373298" y="3224464"/>
            <a:ext cx="269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PSI results for each sample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ADF43B91-94E7-1A4B-8A08-02024865D01B}"/>
              </a:ext>
            </a:extLst>
          </p:cNvPr>
          <p:cNvSpPr/>
          <p:nvPr/>
        </p:nvSpPr>
        <p:spPr>
          <a:xfrm>
            <a:off x="7609814" y="3224464"/>
            <a:ext cx="6423645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845174-675A-C04A-9FBB-F6A4E5A4E524}"/>
              </a:ext>
            </a:extLst>
          </p:cNvPr>
          <p:cNvSpPr txBox="1"/>
          <p:nvPr/>
        </p:nvSpPr>
        <p:spPr>
          <a:xfrm>
            <a:off x="9658636" y="4003375"/>
            <a:ext cx="215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Pool and contrast PSI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0E3600F-81E8-A448-A988-11AC6ECD3F27}"/>
              </a:ext>
            </a:extLst>
          </p:cNvPr>
          <p:cNvSpPr/>
          <p:nvPr/>
        </p:nvSpPr>
        <p:spPr>
          <a:xfrm>
            <a:off x="7609814" y="3987514"/>
            <a:ext cx="6423645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CEF52E8-9B2E-2E4A-AE0B-2FA345D18052}"/>
              </a:ext>
            </a:extLst>
          </p:cNvPr>
          <p:cNvGrpSpPr/>
          <p:nvPr/>
        </p:nvGrpSpPr>
        <p:grpSpPr>
          <a:xfrm>
            <a:off x="7633878" y="4717977"/>
            <a:ext cx="6423645" cy="375758"/>
            <a:chOff x="225808" y="4862355"/>
            <a:chExt cx="6423645" cy="375758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A227F34-6321-CE4D-8F5D-62AC0E54E477}"/>
                </a:ext>
              </a:extLst>
            </p:cNvPr>
            <p:cNvSpPr txBox="1"/>
            <p:nvPr/>
          </p:nvSpPr>
          <p:spPr>
            <a:xfrm>
              <a:off x="1151874" y="4862355"/>
              <a:ext cx="4316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84BE00"/>
                  </a:solidFill>
                </a:rPr>
                <a:t>14</a:t>
              </a:r>
              <a:r>
                <a:rPr lang="en-US" b="1" dirty="0"/>
                <a:t> VS </a:t>
              </a:r>
              <a:r>
                <a:rPr lang="en-US" b="1" dirty="0">
                  <a:solidFill>
                    <a:srgbClr val="7C878D"/>
                  </a:solidFill>
                </a:rPr>
                <a:t>CTRL</a:t>
              </a:r>
              <a:r>
                <a:rPr lang="en-US" b="1" dirty="0"/>
                <a:t>   </a:t>
              </a:r>
              <a:r>
                <a:rPr lang="en-US" dirty="0"/>
                <a:t>&amp;   </a:t>
              </a:r>
              <a:r>
                <a:rPr lang="en-US" b="1" dirty="0">
                  <a:solidFill>
                    <a:srgbClr val="FFCD00"/>
                  </a:solidFill>
                </a:rPr>
                <a:t>89</a:t>
              </a:r>
              <a:r>
                <a:rPr lang="en-US" b="1" dirty="0"/>
                <a:t> VS </a:t>
              </a:r>
              <a:r>
                <a:rPr lang="en-US" b="1" dirty="0">
                  <a:solidFill>
                    <a:srgbClr val="7C878D"/>
                  </a:solidFill>
                </a:rPr>
                <a:t>CTRL</a:t>
              </a:r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B57E1917-4BCB-D044-B2CA-43F3F4EFA670}"/>
                </a:ext>
              </a:extLst>
            </p:cNvPr>
            <p:cNvSpPr/>
            <p:nvPr/>
          </p:nvSpPr>
          <p:spPr>
            <a:xfrm>
              <a:off x="225808" y="4868781"/>
              <a:ext cx="6423645" cy="36933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C0845A8-968C-2341-BE66-5536514E359C}"/>
              </a:ext>
            </a:extLst>
          </p:cNvPr>
          <p:cNvGrpSpPr/>
          <p:nvPr/>
        </p:nvGrpSpPr>
        <p:grpSpPr>
          <a:xfrm>
            <a:off x="8220627" y="3697708"/>
            <a:ext cx="4837872" cy="225639"/>
            <a:chOff x="812558" y="3697707"/>
            <a:chExt cx="4837872" cy="225639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92B7C894-062E-6443-ABD8-223C434443C3}"/>
                </a:ext>
              </a:extLst>
            </p:cNvPr>
            <p:cNvCxnSpPr>
              <a:cxnSpLocks/>
            </p:cNvCxnSpPr>
            <p:nvPr/>
          </p:nvCxnSpPr>
          <p:spPr>
            <a:xfrm>
              <a:off x="812558" y="3697707"/>
              <a:ext cx="1" cy="216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491E8F3C-6081-804C-9932-2E557BA580FD}"/>
                </a:ext>
              </a:extLst>
            </p:cNvPr>
            <p:cNvCxnSpPr>
              <a:cxnSpLocks/>
            </p:cNvCxnSpPr>
            <p:nvPr/>
          </p:nvCxnSpPr>
          <p:spPr>
            <a:xfrm>
              <a:off x="3327975" y="3706778"/>
              <a:ext cx="1" cy="216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ECCA21A-7659-1543-92E5-92EB66D48367}"/>
                </a:ext>
              </a:extLst>
            </p:cNvPr>
            <p:cNvCxnSpPr>
              <a:cxnSpLocks/>
            </p:cNvCxnSpPr>
            <p:nvPr/>
          </p:nvCxnSpPr>
          <p:spPr>
            <a:xfrm>
              <a:off x="5650429" y="3703131"/>
              <a:ext cx="1" cy="216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36B39E8-1E0E-AB4F-87DF-B6B9FA0D62AA}"/>
              </a:ext>
            </a:extLst>
          </p:cNvPr>
          <p:cNvGrpSpPr/>
          <p:nvPr/>
        </p:nvGrpSpPr>
        <p:grpSpPr>
          <a:xfrm>
            <a:off x="8226403" y="4427620"/>
            <a:ext cx="4837872" cy="225639"/>
            <a:chOff x="812558" y="3697707"/>
            <a:chExt cx="4837872" cy="225639"/>
          </a:xfrm>
        </p:grpSpPr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335A8A6-7828-A543-ABBA-161137E40E94}"/>
                </a:ext>
              </a:extLst>
            </p:cNvPr>
            <p:cNvCxnSpPr>
              <a:cxnSpLocks/>
            </p:cNvCxnSpPr>
            <p:nvPr/>
          </p:nvCxnSpPr>
          <p:spPr>
            <a:xfrm>
              <a:off x="812558" y="3697707"/>
              <a:ext cx="1" cy="216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3D7247E-E21B-5448-A032-F0A48B6467D4}"/>
                </a:ext>
              </a:extLst>
            </p:cNvPr>
            <p:cNvCxnSpPr>
              <a:cxnSpLocks/>
            </p:cNvCxnSpPr>
            <p:nvPr/>
          </p:nvCxnSpPr>
          <p:spPr>
            <a:xfrm>
              <a:off x="3327975" y="3706778"/>
              <a:ext cx="1" cy="216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DC6317A-3F10-CA4D-A7D1-37837A8E13CE}"/>
                </a:ext>
              </a:extLst>
            </p:cNvPr>
            <p:cNvCxnSpPr>
              <a:cxnSpLocks/>
            </p:cNvCxnSpPr>
            <p:nvPr/>
          </p:nvCxnSpPr>
          <p:spPr>
            <a:xfrm>
              <a:off x="5650429" y="3703131"/>
              <a:ext cx="1" cy="216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E643FA0-F36C-194C-BD76-3A683C85C4E2}"/>
              </a:ext>
            </a:extLst>
          </p:cNvPr>
          <p:cNvSpPr txBox="1"/>
          <p:nvPr/>
        </p:nvSpPr>
        <p:spPr>
          <a:xfrm>
            <a:off x="7471691" y="5474733"/>
            <a:ext cx="17965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2BA12A"/>
                </a:solidFill>
              </a:rPr>
              <a:t>Filter:</a:t>
            </a:r>
          </a:p>
          <a:p>
            <a:pPr algn="ctr"/>
            <a:r>
              <a:rPr lang="en-US" dirty="0">
                <a:solidFill>
                  <a:srgbClr val="2BA12A"/>
                </a:solidFill>
              </a:rPr>
              <a:t>absDeltaPSI &gt; 0.1</a:t>
            </a:r>
          </a:p>
          <a:p>
            <a:pPr algn="ctr"/>
            <a:r>
              <a:rPr lang="en-US" dirty="0">
                <a:solidFill>
                  <a:srgbClr val="2BA12A"/>
                </a:solidFill>
              </a:rPr>
              <a:t>Probability &gt; 0.9</a:t>
            </a:r>
          </a:p>
          <a:p>
            <a:pPr algn="ctr"/>
            <a:r>
              <a:rPr lang="en-US" dirty="0">
                <a:solidFill>
                  <a:srgbClr val="2BA12A"/>
                </a:solidFill>
              </a:rPr>
              <a:t>PSI_KD &gt; 0.1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57CDA8A-BE91-CC4F-BC0C-62E285C17237}"/>
              </a:ext>
            </a:extLst>
          </p:cNvPr>
          <p:cNvSpPr txBox="1"/>
          <p:nvPr/>
        </p:nvSpPr>
        <p:spPr>
          <a:xfrm>
            <a:off x="9951502" y="5487454"/>
            <a:ext cx="1715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7F0E"/>
                </a:solidFill>
              </a:rPr>
              <a:t>Filter: remove known exon and minor isoform</a:t>
            </a:r>
          </a:p>
          <a:p>
            <a:pPr algn="ctr"/>
            <a:r>
              <a:rPr lang="en-US" dirty="0">
                <a:solidFill>
                  <a:srgbClr val="FF7F0E"/>
                </a:solidFill>
              </a:rPr>
              <a:t>FDR &lt; 0.05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D35AB41-D638-6447-B104-8D73E307C842}"/>
              </a:ext>
            </a:extLst>
          </p:cNvPr>
          <p:cNvSpPr txBox="1"/>
          <p:nvPr/>
        </p:nvSpPr>
        <p:spPr>
          <a:xfrm>
            <a:off x="12337176" y="5461293"/>
            <a:ext cx="1715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F77B4"/>
                </a:solidFill>
              </a:rPr>
              <a:t>Filter: </a:t>
            </a:r>
          </a:p>
          <a:p>
            <a:pPr algn="ctr"/>
            <a:r>
              <a:rPr lang="en-US" dirty="0">
                <a:solidFill>
                  <a:srgbClr val="1F77B4"/>
                </a:solidFill>
              </a:rPr>
              <a:t>FDR &lt; 0.05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6409DDD9-388F-5242-A644-F531A865C84B}"/>
              </a:ext>
            </a:extLst>
          </p:cNvPr>
          <p:cNvSpPr/>
          <p:nvPr/>
        </p:nvSpPr>
        <p:spPr>
          <a:xfrm>
            <a:off x="7471691" y="5474733"/>
            <a:ext cx="1796517" cy="12003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8E881A0E-F379-7E41-97C4-6AC2D78FCD0D}"/>
              </a:ext>
            </a:extLst>
          </p:cNvPr>
          <p:cNvSpPr/>
          <p:nvPr/>
        </p:nvSpPr>
        <p:spPr>
          <a:xfrm>
            <a:off x="9918114" y="5482755"/>
            <a:ext cx="1796517" cy="12003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DE0B9864-97D3-7341-9F7C-EF6BFB104BD1}"/>
              </a:ext>
            </a:extLst>
          </p:cNvPr>
          <p:cNvSpPr/>
          <p:nvPr/>
        </p:nvSpPr>
        <p:spPr>
          <a:xfrm>
            <a:off x="12364537" y="5474733"/>
            <a:ext cx="1796517" cy="12003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6144A9D-23ED-6F4E-BA69-BB481A45B2D5}"/>
              </a:ext>
            </a:extLst>
          </p:cNvPr>
          <p:cNvGrpSpPr/>
          <p:nvPr/>
        </p:nvGrpSpPr>
        <p:grpSpPr>
          <a:xfrm>
            <a:off x="7601794" y="6672527"/>
            <a:ext cx="1548993" cy="309952"/>
            <a:chOff x="193724" y="6672527"/>
            <a:chExt cx="1548993" cy="309952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E6C17029-47F0-1043-BBAD-4CC853CB2569}"/>
                </a:ext>
              </a:extLst>
            </p:cNvPr>
            <p:cNvCxnSpPr>
              <a:cxnSpLocks/>
            </p:cNvCxnSpPr>
            <p:nvPr/>
          </p:nvCxnSpPr>
          <p:spPr>
            <a:xfrm>
              <a:off x="193724" y="6676905"/>
              <a:ext cx="736071" cy="301930"/>
            </a:xfrm>
            <a:prstGeom prst="straightConnector1">
              <a:avLst/>
            </a:prstGeom>
            <a:ln>
              <a:solidFill>
                <a:srgbClr val="84BE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E9CD214D-7FDD-7F4C-A3EE-098CB817BD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9781" y="6672527"/>
              <a:ext cx="832936" cy="309952"/>
            </a:xfrm>
            <a:prstGeom prst="straightConnector1">
              <a:avLst/>
            </a:prstGeom>
            <a:ln>
              <a:solidFill>
                <a:srgbClr val="FFCD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AFC8368A-3FC3-8B41-8DC6-F1A953AEE307}"/>
              </a:ext>
            </a:extLst>
          </p:cNvPr>
          <p:cNvSpPr txBox="1"/>
          <p:nvPr/>
        </p:nvSpPr>
        <p:spPr>
          <a:xfrm>
            <a:off x="9292716" y="7077388"/>
            <a:ext cx="30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Significant events: intersection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143BC951-3C1E-4F40-8E7C-B1D1C796967F}"/>
              </a:ext>
            </a:extLst>
          </p:cNvPr>
          <p:cNvSpPr/>
          <p:nvPr/>
        </p:nvSpPr>
        <p:spPr>
          <a:xfrm>
            <a:off x="7649920" y="7077388"/>
            <a:ext cx="6431665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E7A3B6D-5214-CF44-9DB7-4D6DA74E20EC}"/>
              </a:ext>
            </a:extLst>
          </p:cNvPr>
          <p:cNvSpPr txBox="1"/>
          <p:nvPr/>
        </p:nvSpPr>
        <p:spPr>
          <a:xfrm>
            <a:off x="10239820" y="7832406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Combine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1D21CA7E-FCDE-5D49-82CA-E310A632DC7C}"/>
              </a:ext>
            </a:extLst>
          </p:cNvPr>
          <p:cNvSpPr/>
          <p:nvPr/>
        </p:nvSpPr>
        <p:spPr>
          <a:xfrm>
            <a:off x="10239820" y="7832406"/>
            <a:ext cx="1068049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DFFD783-B345-C84D-885E-1137A625D5A2}"/>
              </a:ext>
            </a:extLst>
          </p:cNvPr>
          <p:cNvSpPr txBox="1"/>
          <p:nvPr/>
        </p:nvSpPr>
        <p:spPr>
          <a:xfrm>
            <a:off x="9806735" y="8587424"/>
            <a:ext cx="1951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duplicates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95EB9E5E-0225-0E44-B28A-4FADF418F8E8}"/>
              </a:ext>
            </a:extLst>
          </p:cNvPr>
          <p:cNvSpPr/>
          <p:nvPr/>
        </p:nvSpPr>
        <p:spPr>
          <a:xfrm>
            <a:off x="9742567" y="8587424"/>
            <a:ext cx="1951753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757612E-2B43-9843-BD91-0F8BE651D2BE}"/>
              </a:ext>
            </a:extLst>
          </p:cNvPr>
          <p:cNvSpPr txBox="1"/>
          <p:nvPr/>
        </p:nvSpPr>
        <p:spPr>
          <a:xfrm>
            <a:off x="9306107" y="9342442"/>
            <a:ext cx="289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PSI_KD = (PSI_14 + PSI_89)/2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E595326-3D79-BA4C-AF47-2CACDEFE9E3B}"/>
              </a:ext>
            </a:extLst>
          </p:cNvPr>
          <p:cNvSpPr txBox="1"/>
          <p:nvPr/>
        </p:nvSpPr>
        <p:spPr>
          <a:xfrm>
            <a:off x="9414905" y="10213902"/>
            <a:ext cx="2901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deltaPSI</a:t>
            </a:r>
            <a:r>
              <a:rPr lang="en-US" dirty="0"/>
              <a:t> = PSI_KD – PSI_CTRL</a:t>
            </a: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BD1A21C1-C014-BB40-AA03-ECB271CD461E}"/>
              </a:ext>
            </a:extLst>
          </p:cNvPr>
          <p:cNvSpPr/>
          <p:nvPr/>
        </p:nvSpPr>
        <p:spPr>
          <a:xfrm>
            <a:off x="9306107" y="9342442"/>
            <a:ext cx="2898550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5A0B1F9D-13E5-F045-969B-A8569D7DAF77}"/>
              </a:ext>
            </a:extLst>
          </p:cNvPr>
          <p:cNvSpPr/>
          <p:nvPr/>
        </p:nvSpPr>
        <p:spPr>
          <a:xfrm>
            <a:off x="9414904" y="10213902"/>
            <a:ext cx="2876654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FC78B6E-D1CE-6046-B81B-2342C6C80A0D}"/>
              </a:ext>
            </a:extLst>
          </p:cNvPr>
          <p:cNvCxnSpPr>
            <a:cxnSpLocks/>
          </p:cNvCxnSpPr>
          <p:nvPr/>
        </p:nvCxnSpPr>
        <p:spPr>
          <a:xfrm>
            <a:off x="10710377" y="9864623"/>
            <a:ext cx="1" cy="21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E75709F-C197-2045-8E81-4A329ACF325A}"/>
              </a:ext>
            </a:extLst>
          </p:cNvPr>
          <p:cNvCxnSpPr>
            <a:cxnSpLocks/>
          </p:cNvCxnSpPr>
          <p:nvPr/>
        </p:nvCxnSpPr>
        <p:spPr>
          <a:xfrm>
            <a:off x="10710378" y="9043775"/>
            <a:ext cx="1" cy="21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B6451589-6A72-8546-B581-BC6DBED7FFD2}"/>
              </a:ext>
            </a:extLst>
          </p:cNvPr>
          <p:cNvCxnSpPr>
            <a:cxnSpLocks/>
          </p:cNvCxnSpPr>
          <p:nvPr/>
        </p:nvCxnSpPr>
        <p:spPr>
          <a:xfrm>
            <a:off x="10710379" y="8338098"/>
            <a:ext cx="1" cy="21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B9E63FF-DBB0-C346-BD75-A650F389EB1D}"/>
              </a:ext>
            </a:extLst>
          </p:cNvPr>
          <p:cNvCxnSpPr>
            <a:cxnSpLocks/>
          </p:cNvCxnSpPr>
          <p:nvPr/>
        </p:nvCxnSpPr>
        <p:spPr>
          <a:xfrm>
            <a:off x="10713520" y="7511422"/>
            <a:ext cx="1" cy="21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DAAA246-A4D8-E140-BBF1-031098341C5B}"/>
              </a:ext>
            </a:extLst>
          </p:cNvPr>
          <p:cNvCxnSpPr>
            <a:cxnSpLocks/>
          </p:cNvCxnSpPr>
          <p:nvPr/>
        </p:nvCxnSpPr>
        <p:spPr>
          <a:xfrm>
            <a:off x="10709614" y="10671741"/>
            <a:ext cx="1" cy="21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48C5D1B8-F9D0-F049-8521-1B1792B98F2D}"/>
              </a:ext>
            </a:extLst>
          </p:cNvPr>
          <p:cNvSpPr txBox="1"/>
          <p:nvPr/>
        </p:nvSpPr>
        <p:spPr>
          <a:xfrm>
            <a:off x="10201102" y="10968939"/>
            <a:ext cx="115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table</a:t>
            </a: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945F0D0D-833F-4A4C-82AC-3953FAF2D3B9}"/>
              </a:ext>
            </a:extLst>
          </p:cNvPr>
          <p:cNvSpPr/>
          <p:nvPr/>
        </p:nvSpPr>
        <p:spPr>
          <a:xfrm>
            <a:off x="10184419" y="10968939"/>
            <a:ext cx="1123450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AAD2E7E-7CE9-2F4A-BFEC-12E7647931D5}"/>
              </a:ext>
            </a:extLst>
          </p:cNvPr>
          <p:cNvCxnSpPr>
            <a:cxnSpLocks/>
          </p:cNvCxnSpPr>
          <p:nvPr/>
        </p:nvCxnSpPr>
        <p:spPr>
          <a:xfrm flipH="1">
            <a:off x="10886902" y="10788576"/>
            <a:ext cx="709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FE2349E4-02F6-414D-BA6A-07828F31F2CF}"/>
              </a:ext>
            </a:extLst>
          </p:cNvPr>
          <p:cNvSpPr txBox="1"/>
          <p:nvPr/>
        </p:nvSpPr>
        <p:spPr>
          <a:xfrm>
            <a:off x="11646326" y="10603910"/>
            <a:ext cx="165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gene name</a:t>
            </a:r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DD0618E2-5D21-974D-A42E-4FA1CFE6A971}"/>
              </a:ext>
            </a:extLst>
          </p:cNvPr>
          <p:cNvSpPr/>
          <p:nvPr/>
        </p:nvSpPr>
        <p:spPr>
          <a:xfrm>
            <a:off x="11666860" y="10661577"/>
            <a:ext cx="1638574" cy="2692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F221BA25-DCE4-384B-A9C7-CDC30CA35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735" y="11723938"/>
            <a:ext cx="443341" cy="356126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2CB9A1ED-CAFF-D642-AE91-86DCC8324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7572" y="11723938"/>
            <a:ext cx="607764" cy="358242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4AD2ACE9-FA64-9D42-AE48-EEF41A61AA71}"/>
              </a:ext>
            </a:extLst>
          </p:cNvPr>
          <p:cNvSpPr txBox="1"/>
          <p:nvPr/>
        </p:nvSpPr>
        <p:spPr>
          <a:xfrm>
            <a:off x="8762299" y="11710732"/>
            <a:ext cx="1011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Pie chart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CC2B0D5-3D9F-DE49-9529-501AE1723E3C}"/>
              </a:ext>
            </a:extLst>
          </p:cNvPr>
          <p:cNvSpPr txBox="1"/>
          <p:nvPr/>
        </p:nvSpPr>
        <p:spPr>
          <a:xfrm>
            <a:off x="11950084" y="1170221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Bar plot</a:t>
            </a:r>
          </a:p>
        </p:txBody>
      </p:sp>
      <p:sp>
        <p:nvSpPr>
          <p:cNvPr id="158" name="Rounded Rectangle 157">
            <a:extLst>
              <a:ext uri="{FF2B5EF4-FFF2-40B4-BE49-F238E27FC236}">
                <a16:creationId xmlns:a16="http://schemas.microsoft.com/office/drawing/2014/main" id="{DF3AEDF8-3D0A-4843-B20C-AD9EF8984534}"/>
              </a:ext>
            </a:extLst>
          </p:cNvPr>
          <p:cNvSpPr/>
          <p:nvPr/>
        </p:nvSpPr>
        <p:spPr>
          <a:xfrm>
            <a:off x="11950084" y="11702211"/>
            <a:ext cx="943853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2167BD08-CFAF-1C41-95F2-B840549313CB}"/>
              </a:ext>
            </a:extLst>
          </p:cNvPr>
          <p:cNvSpPr/>
          <p:nvPr/>
        </p:nvSpPr>
        <p:spPr>
          <a:xfrm>
            <a:off x="8762300" y="11710732"/>
            <a:ext cx="980267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942246A-7B2E-6A4E-A77C-95255B0738BE}"/>
              </a:ext>
            </a:extLst>
          </p:cNvPr>
          <p:cNvCxnSpPr>
            <a:cxnSpLocks/>
          </p:cNvCxnSpPr>
          <p:nvPr/>
        </p:nvCxnSpPr>
        <p:spPr>
          <a:xfrm flipH="1">
            <a:off x="9786816" y="11423486"/>
            <a:ext cx="931169" cy="18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81DB30A-DCA1-2242-BED6-3FB31D50B35E}"/>
              </a:ext>
            </a:extLst>
          </p:cNvPr>
          <p:cNvCxnSpPr>
            <a:cxnSpLocks/>
          </p:cNvCxnSpPr>
          <p:nvPr/>
        </p:nvCxnSpPr>
        <p:spPr>
          <a:xfrm>
            <a:off x="10732203" y="11420075"/>
            <a:ext cx="875702" cy="19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33D7178-C6CB-E64A-A49A-ACB63F0A2CCD}"/>
              </a:ext>
            </a:extLst>
          </p:cNvPr>
          <p:cNvSpPr txBox="1"/>
          <p:nvPr/>
        </p:nvSpPr>
        <p:spPr>
          <a:xfrm>
            <a:off x="7688500" y="1669126"/>
            <a:ext cx="111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>
                <a:solidFill>
                  <a:srgbClr val="2BA12A"/>
                </a:solidFill>
              </a:rPr>
              <a:t>Whippet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684CB7C-3A1C-644F-B829-CEA93E6CD50B}"/>
              </a:ext>
            </a:extLst>
          </p:cNvPr>
          <p:cNvSpPr txBox="1"/>
          <p:nvPr/>
        </p:nvSpPr>
        <p:spPr>
          <a:xfrm>
            <a:off x="10108883" y="1672408"/>
            <a:ext cx="111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>
                <a:solidFill>
                  <a:srgbClr val="FF7F0E"/>
                </a:solidFill>
              </a:rPr>
              <a:t>IRfinder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5F1CF99-30A3-7440-9C60-D3C7DFAA4617}"/>
              </a:ext>
            </a:extLst>
          </p:cNvPr>
          <p:cNvSpPr txBox="1"/>
          <p:nvPr/>
        </p:nvSpPr>
        <p:spPr>
          <a:xfrm>
            <a:off x="12554046" y="1669126"/>
            <a:ext cx="111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>
                <a:solidFill>
                  <a:srgbClr val="1F77B4"/>
                </a:solidFill>
              </a:rPr>
              <a:t>rMATS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69B6637-8FAC-DE43-AD0C-3F5CE7985235}"/>
              </a:ext>
            </a:extLst>
          </p:cNvPr>
          <p:cNvGrpSpPr/>
          <p:nvPr/>
        </p:nvGrpSpPr>
        <p:grpSpPr>
          <a:xfrm>
            <a:off x="10612227" y="5204530"/>
            <a:ext cx="233472" cy="216568"/>
            <a:chOff x="802155" y="5216888"/>
            <a:chExt cx="233472" cy="216568"/>
          </a:xfrm>
        </p:grpSpPr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89A362FB-E417-5946-BB3A-AEDD38B65592}"/>
                </a:ext>
              </a:extLst>
            </p:cNvPr>
            <p:cNvCxnSpPr>
              <a:cxnSpLocks/>
            </p:cNvCxnSpPr>
            <p:nvPr/>
          </p:nvCxnSpPr>
          <p:spPr>
            <a:xfrm>
              <a:off x="802155" y="5216888"/>
              <a:ext cx="1" cy="216568"/>
            </a:xfrm>
            <a:prstGeom prst="straightConnector1">
              <a:avLst/>
            </a:prstGeom>
            <a:ln>
              <a:solidFill>
                <a:srgbClr val="84BE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5DE8DAAF-A274-9342-BEBA-6127026CC0AD}"/>
                </a:ext>
              </a:extLst>
            </p:cNvPr>
            <p:cNvCxnSpPr>
              <a:cxnSpLocks/>
            </p:cNvCxnSpPr>
            <p:nvPr/>
          </p:nvCxnSpPr>
          <p:spPr>
            <a:xfrm>
              <a:off x="1035626" y="5216888"/>
              <a:ext cx="1" cy="216568"/>
            </a:xfrm>
            <a:prstGeom prst="straightConnector1">
              <a:avLst/>
            </a:prstGeom>
            <a:ln>
              <a:solidFill>
                <a:srgbClr val="FFCD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C8AF0751-8F1F-5945-97A7-43E5DAF423FA}"/>
              </a:ext>
            </a:extLst>
          </p:cNvPr>
          <p:cNvGrpSpPr/>
          <p:nvPr/>
        </p:nvGrpSpPr>
        <p:grpSpPr>
          <a:xfrm>
            <a:off x="8172444" y="5208170"/>
            <a:ext cx="233472" cy="216568"/>
            <a:chOff x="802155" y="5216888"/>
            <a:chExt cx="233472" cy="216568"/>
          </a:xfrm>
        </p:grpSpPr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AB2693B2-C1A6-6147-B789-2147C780E83E}"/>
                </a:ext>
              </a:extLst>
            </p:cNvPr>
            <p:cNvCxnSpPr>
              <a:cxnSpLocks/>
            </p:cNvCxnSpPr>
            <p:nvPr/>
          </p:nvCxnSpPr>
          <p:spPr>
            <a:xfrm>
              <a:off x="802155" y="5216888"/>
              <a:ext cx="1" cy="216568"/>
            </a:xfrm>
            <a:prstGeom prst="straightConnector1">
              <a:avLst/>
            </a:prstGeom>
            <a:ln>
              <a:solidFill>
                <a:srgbClr val="84BE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B404ADD4-84F0-FA48-9763-BFD30466AA0E}"/>
                </a:ext>
              </a:extLst>
            </p:cNvPr>
            <p:cNvCxnSpPr>
              <a:cxnSpLocks/>
            </p:cNvCxnSpPr>
            <p:nvPr/>
          </p:nvCxnSpPr>
          <p:spPr>
            <a:xfrm>
              <a:off x="1035626" y="5216888"/>
              <a:ext cx="1" cy="216568"/>
            </a:xfrm>
            <a:prstGeom prst="straightConnector1">
              <a:avLst/>
            </a:prstGeom>
            <a:ln>
              <a:solidFill>
                <a:srgbClr val="FFCD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1BB1D195-A164-F445-8BAC-9ED7767ABF56}"/>
              </a:ext>
            </a:extLst>
          </p:cNvPr>
          <p:cNvGrpSpPr/>
          <p:nvPr/>
        </p:nvGrpSpPr>
        <p:grpSpPr>
          <a:xfrm>
            <a:off x="13088937" y="5205961"/>
            <a:ext cx="233472" cy="216568"/>
            <a:chOff x="802155" y="5216888"/>
            <a:chExt cx="233472" cy="216568"/>
          </a:xfrm>
        </p:grpSpPr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F6A437B2-2F11-D140-A27B-0FBA7FA94BD1}"/>
                </a:ext>
              </a:extLst>
            </p:cNvPr>
            <p:cNvCxnSpPr>
              <a:cxnSpLocks/>
            </p:cNvCxnSpPr>
            <p:nvPr/>
          </p:nvCxnSpPr>
          <p:spPr>
            <a:xfrm>
              <a:off x="802155" y="5216888"/>
              <a:ext cx="1" cy="216568"/>
            </a:xfrm>
            <a:prstGeom prst="straightConnector1">
              <a:avLst/>
            </a:prstGeom>
            <a:ln>
              <a:solidFill>
                <a:srgbClr val="84BE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6D0E43E6-9E63-9E4E-B020-645E48664E9B}"/>
                </a:ext>
              </a:extLst>
            </p:cNvPr>
            <p:cNvCxnSpPr>
              <a:cxnSpLocks/>
            </p:cNvCxnSpPr>
            <p:nvPr/>
          </p:nvCxnSpPr>
          <p:spPr>
            <a:xfrm>
              <a:off x="1035626" y="5216888"/>
              <a:ext cx="1" cy="216568"/>
            </a:xfrm>
            <a:prstGeom prst="straightConnector1">
              <a:avLst/>
            </a:prstGeom>
            <a:ln>
              <a:solidFill>
                <a:srgbClr val="FFCD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4387CFB-7CB3-A14D-A16D-4537167248D7}"/>
              </a:ext>
            </a:extLst>
          </p:cNvPr>
          <p:cNvGrpSpPr/>
          <p:nvPr/>
        </p:nvGrpSpPr>
        <p:grpSpPr>
          <a:xfrm>
            <a:off x="12499630" y="6678220"/>
            <a:ext cx="1548993" cy="309952"/>
            <a:chOff x="193724" y="6672527"/>
            <a:chExt cx="1548993" cy="309952"/>
          </a:xfrm>
        </p:grpSpPr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9F1DCD24-0742-7045-A632-6FB2776B8D64}"/>
                </a:ext>
              </a:extLst>
            </p:cNvPr>
            <p:cNvCxnSpPr>
              <a:cxnSpLocks/>
            </p:cNvCxnSpPr>
            <p:nvPr/>
          </p:nvCxnSpPr>
          <p:spPr>
            <a:xfrm>
              <a:off x="193724" y="6676905"/>
              <a:ext cx="736071" cy="301930"/>
            </a:xfrm>
            <a:prstGeom prst="straightConnector1">
              <a:avLst/>
            </a:prstGeom>
            <a:ln>
              <a:solidFill>
                <a:srgbClr val="84BE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6579A920-ACE4-7A49-8C21-E119AA8A09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9781" y="6672527"/>
              <a:ext cx="832936" cy="309952"/>
            </a:xfrm>
            <a:prstGeom prst="straightConnector1">
              <a:avLst/>
            </a:prstGeom>
            <a:ln>
              <a:solidFill>
                <a:srgbClr val="FFCD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F0A727F-6527-1549-B406-5DDABD819A15}"/>
              </a:ext>
            </a:extLst>
          </p:cNvPr>
          <p:cNvGrpSpPr/>
          <p:nvPr/>
        </p:nvGrpSpPr>
        <p:grpSpPr>
          <a:xfrm>
            <a:off x="10044673" y="6692522"/>
            <a:ext cx="1548993" cy="309952"/>
            <a:chOff x="193724" y="6672527"/>
            <a:chExt cx="1548993" cy="309952"/>
          </a:xfrm>
        </p:grpSpPr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39958F3A-424A-9F41-ACA8-9665100CD5CC}"/>
                </a:ext>
              </a:extLst>
            </p:cNvPr>
            <p:cNvCxnSpPr>
              <a:cxnSpLocks/>
            </p:cNvCxnSpPr>
            <p:nvPr/>
          </p:nvCxnSpPr>
          <p:spPr>
            <a:xfrm>
              <a:off x="193724" y="6676905"/>
              <a:ext cx="736071" cy="301930"/>
            </a:xfrm>
            <a:prstGeom prst="straightConnector1">
              <a:avLst/>
            </a:prstGeom>
            <a:ln>
              <a:solidFill>
                <a:srgbClr val="84BE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77CA8979-F0D1-A14B-8312-56619242B9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9781" y="6672527"/>
              <a:ext cx="832936" cy="309952"/>
            </a:xfrm>
            <a:prstGeom prst="straightConnector1">
              <a:avLst/>
            </a:prstGeom>
            <a:ln>
              <a:solidFill>
                <a:srgbClr val="FFCD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61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4F1D55-633D-8541-99E4-F22F19B2FBAA}"/>
              </a:ext>
            </a:extLst>
          </p:cNvPr>
          <p:cNvSpPr txBox="1"/>
          <p:nvPr/>
        </p:nvSpPr>
        <p:spPr>
          <a:xfrm>
            <a:off x="9329256" y="784964"/>
            <a:ext cx="3008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the genes in the annotation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2CEBA3-7728-5D4D-A91C-7F5ED4DF43BF}"/>
              </a:ext>
            </a:extLst>
          </p:cNvPr>
          <p:cNvSpPr txBox="1"/>
          <p:nvPr/>
        </p:nvSpPr>
        <p:spPr>
          <a:xfrm>
            <a:off x="9297861" y="1781050"/>
            <a:ext cx="3018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 the genes that have expression in </a:t>
            </a:r>
            <a:r>
              <a:rPr lang="en-US" b="1" dirty="0"/>
              <a:t>≥ </a:t>
            </a:r>
            <a:r>
              <a:rPr lang="en-US" dirty="0"/>
              <a:t>1 sample(s)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759E4F-D28E-4547-BFAE-EE64FCE3F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2413" y="2398872"/>
            <a:ext cx="2889678" cy="895590"/>
          </a:xfrm>
          <a:prstGeom prst="rect">
            <a:avLst/>
          </a:prstGeom>
        </p:spPr>
      </p:pic>
      <p:sp>
        <p:nvSpPr>
          <p:cNvPr id="11" name="Down Arrow 10">
            <a:extLst>
              <a:ext uri="{FF2B5EF4-FFF2-40B4-BE49-F238E27FC236}">
                <a16:creationId xmlns:a16="http://schemas.microsoft.com/office/drawing/2014/main" id="{44065D42-6960-A740-84BF-D3D9B9BE1072}"/>
              </a:ext>
            </a:extLst>
          </p:cNvPr>
          <p:cNvSpPr/>
          <p:nvPr/>
        </p:nvSpPr>
        <p:spPr>
          <a:xfrm>
            <a:off x="10649309" y="1431294"/>
            <a:ext cx="315884" cy="378814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73385466-E621-E049-85FB-DA19919D2BE2}"/>
              </a:ext>
            </a:extLst>
          </p:cNvPr>
          <p:cNvSpPr/>
          <p:nvPr/>
        </p:nvSpPr>
        <p:spPr>
          <a:xfrm>
            <a:off x="10649309" y="3431183"/>
            <a:ext cx="315884" cy="378814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B5AAD8-4125-0B4B-9A23-3C0FC89AEF33}"/>
              </a:ext>
            </a:extLst>
          </p:cNvPr>
          <p:cNvSpPr txBox="1"/>
          <p:nvPr/>
        </p:nvSpPr>
        <p:spPr>
          <a:xfrm>
            <a:off x="9106360" y="3883227"/>
            <a:ext cx="3461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Get the set of unique introns from all the transcripts of each gene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931310-8889-D14B-9685-AF35CD446E16}"/>
              </a:ext>
            </a:extLst>
          </p:cNvPr>
          <p:cNvSpPr/>
          <p:nvPr/>
        </p:nvSpPr>
        <p:spPr>
          <a:xfrm>
            <a:off x="10161305" y="4754880"/>
            <a:ext cx="279405" cy="91440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62CD19-7E29-EE4A-8EE6-EF890463E7AC}"/>
              </a:ext>
            </a:extLst>
          </p:cNvPr>
          <p:cNvSpPr/>
          <p:nvPr/>
        </p:nvSpPr>
        <p:spPr>
          <a:xfrm>
            <a:off x="10440710" y="4708143"/>
            <a:ext cx="91440" cy="184233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C2E961-5A4C-BB4C-ACD4-AE7A1D0D8E45}"/>
              </a:ext>
            </a:extLst>
          </p:cNvPr>
          <p:cNvSpPr/>
          <p:nvPr/>
        </p:nvSpPr>
        <p:spPr>
          <a:xfrm>
            <a:off x="10684550" y="4708143"/>
            <a:ext cx="317999" cy="184233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552A51-2F41-0247-BE3A-62097C154051}"/>
              </a:ext>
            </a:extLst>
          </p:cNvPr>
          <p:cNvSpPr/>
          <p:nvPr/>
        </p:nvSpPr>
        <p:spPr>
          <a:xfrm>
            <a:off x="11125498" y="4708141"/>
            <a:ext cx="191434" cy="184234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CC2700-9E2F-A645-AD0D-55CB7C15F6B9}"/>
              </a:ext>
            </a:extLst>
          </p:cNvPr>
          <p:cNvSpPr/>
          <p:nvPr/>
        </p:nvSpPr>
        <p:spPr>
          <a:xfrm>
            <a:off x="11611215" y="4708143"/>
            <a:ext cx="317999" cy="184233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BEE8CB-3C57-1E4C-B881-A77CA5A575D6}"/>
              </a:ext>
            </a:extLst>
          </p:cNvPr>
          <p:cNvSpPr/>
          <p:nvPr/>
        </p:nvSpPr>
        <p:spPr>
          <a:xfrm>
            <a:off x="12020790" y="4708143"/>
            <a:ext cx="681971" cy="184233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695471-80E0-6142-989E-EB1B0CA005E8}"/>
              </a:ext>
            </a:extLst>
          </p:cNvPr>
          <p:cNvSpPr/>
          <p:nvPr/>
        </p:nvSpPr>
        <p:spPr>
          <a:xfrm>
            <a:off x="12911280" y="4754880"/>
            <a:ext cx="279405" cy="91440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6D8A6F-9A88-8B4C-AFEC-2E6CF820FCC8}"/>
              </a:ext>
            </a:extLst>
          </p:cNvPr>
          <p:cNvSpPr/>
          <p:nvPr/>
        </p:nvSpPr>
        <p:spPr>
          <a:xfrm>
            <a:off x="10164062" y="5128348"/>
            <a:ext cx="279405" cy="91440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144CC0-EB86-E748-ABAE-B22CE7DC543E}"/>
              </a:ext>
            </a:extLst>
          </p:cNvPr>
          <p:cNvSpPr/>
          <p:nvPr/>
        </p:nvSpPr>
        <p:spPr>
          <a:xfrm>
            <a:off x="10443467" y="5081611"/>
            <a:ext cx="91440" cy="184233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961AA6-8316-4E42-BC58-6C5A7BCC80A7}"/>
              </a:ext>
            </a:extLst>
          </p:cNvPr>
          <p:cNvSpPr/>
          <p:nvPr/>
        </p:nvSpPr>
        <p:spPr>
          <a:xfrm>
            <a:off x="10687307" y="5081611"/>
            <a:ext cx="317999" cy="184233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A59F28-C170-044D-B285-36ECD48D2285}"/>
              </a:ext>
            </a:extLst>
          </p:cNvPr>
          <p:cNvSpPr/>
          <p:nvPr/>
        </p:nvSpPr>
        <p:spPr>
          <a:xfrm>
            <a:off x="11128255" y="5081609"/>
            <a:ext cx="191434" cy="184234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DDD28E-8F90-9940-921E-9E31D332728B}"/>
              </a:ext>
            </a:extLst>
          </p:cNvPr>
          <p:cNvSpPr/>
          <p:nvPr/>
        </p:nvSpPr>
        <p:spPr>
          <a:xfrm>
            <a:off x="12914037" y="5128348"/>
            <a:ext cx="279405" cy="91440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34A3D4-61AD-0B42-89A5-9E6ADE9806FF}"/>
              </a:ext>
            </a:extLst>
          </p:cNvPr>
          <p:cNvSpPr/>
          <p:nvPr/>
        </p:nvSpPr>
        <p:spPr>
          <a:xfrm>
            <a:off x="11125498" y="5444427"/>
            <a:ext cx="191434" cy="184234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0F2523E-913B-A745-8419-C590610EAB18}"/>
              </a:ext>
            </a:extLst>
          </p:cNvPr>
          <p:cNvSpPr/>
          <p:nvPr/>
        </p:nvSpPr>
        <p:spPr>
          <a:xfrm>
            <a:off x="11881087" y="5486470"/>
            <a:ext cx="279405" cy="91440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D1C81FC-5BD5-2A4D-AAD8-3827DE793AEE}"/>
              </a:ext>
            </a:extLst>
          </p:cNvPr>
          <p:cNvSpPr/>
          <p:nvPr/>
        </p:nvSpPr>
        <p:spPr>
          <a:xfrm>
            <a:off x="10727167" y="5490824"/>
            <a:ext cx="279405" cy="91440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CDEDAC-C74C-494C-9959-235F3619A99D}"/>
              </a:ext>
            </a:extLst>
          </p:cNvPr>
          <p:cNvSpPr/>
          <p:nvPr/>
        </p:nvSpPr>
        <p:spPr>
          <a:xfrm>
            <a:off x="11125498" y="5796815"/>
            <a:ext cx="191434" cy="184234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2AFE10-943C-074E-B8AB-AC50BE7956DB}"/>
              </a:ext>
            </a:extLst>
          </p:cNvPr>
          <p:cNvSpPr/>
          <p:nvPr/>
        </p:nvSpPr>
        <p:spPr>
          <a:xfrm>
            <a:off x="12911279" y="5840472"/>
            <a:ext cx="279405" cy="91440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F7BFFC-A6B4-3C41-B16E-5A39F3A5F65B}"/>
              </a:ext>
            </a:extLst>
          </p:cNvPr>
          <p:cNvSpPr/>
          <p:nvPr/>
        </p:nvSpPr>
        <p:spPr>
          <a:xfrm>
            <a:off x="10727167" y="5838041"/>
            <a:ext cx="279405" cy="91440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EC2FFF-0E2F-FA4F-B681-1EDF774EE6B7}"/>
              </a:ext>
            </a:extLst>
          </p:cNvPr>
          <p:cNvSpPr/>
          <p:nvPr/>
        </p:nvSpPr>
        <p:spPr>
          <a:xfrm>
            <a:off x="12020790" y="6176016"/>
            <a:ext cx="681971" cy="184233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C4C6EC4-2902-0249-AEA5-D2946C593846}"/>
              </a:ext>
            </a:extLst>
          </p:cNvPr>
          <p:cNvSpPr/>
          <p:nvPr/>
        </p:nvSpPr>
        <p:spPr>
          <a:xfrm>
            <a:off x="12911280" y="6222753"/>
            <a:ext cx="279405" cy="91440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9E9B5BD-25F8-2748-8191-84C31025A117}"/>
              </a:ext>
            </a:extLst>
          </p:cNvPr>
          <p:cNvSpPr/>
          <p:nvPr/>
        </p:nvSpPr>
        <p:spPr>
          <a:xfrm>
            <a:off x="11649809" y="6222411"/>
            <a:ext cx="279405" cy="91440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A033438-2A18-3A47-9459-C9173FD783B7}"/>
              </a:ext>
            </a:extLst>
          </p:cNvPr>
          <p:cNvCxnSpPr>
            <a:stCxn id="17" idx="1"/>
            <a:endCxn id="22" idx="1"/>
          </p:cNvCxnSpPr>
          <p:nvPr/>
        </p:nvCxnSpPr>
        <p:spPr>
          <a:xfrm>
            <a:off x="10440711" y="4800260"/>
            <a:ext cx="2470569" cy="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B814201-BD3A-AD4B-BA65-D9BBD5FEF8DD}"/>
              </a:ext>
            </a:extLst>
          </p:cNvPr>
          <p:cNvCxnSpPr/>
          <p:nvPr/>
        </p:nvCxnSpPr>
        <p:spPr>
          <a:xfrm>
            <a:off x="10486431" y="5173385"/>
            <a:ext cx="2470569" cy="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044E9EB-6551-8947-9B04-1296FB85A713}"/>
              </a:ext>
            </a:extLst>
          </p:cNvPr>
          <p:cNvCxnSpPr>
            <a:stCxn id="32" idx="3"/>
            <a:endCxn id="31" idx="1"/>
          </p:cNvCxnSpPr>
          <p:nvPr/>
        </p:nvCxnSpPr>
        <p:spPr>
          <a:xfrm flipV="1">
            <a:off x="11006572" y="5532190"/>
            <a:ext cx="874515" cy="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50E0579-0C02-A841-89F8-957F92D94FAB}"/>
              </a:ext>
            </a:extLst>
          </p:cNvPr>
          <p:cNvCxnSpPr>
            <a:cxnSpLocks/>
          </p:cNvCxnSpPr>
          <p:nvPr/>
        </p:nvCxnSpPr>
        <p:spPr>
          <a:xfrm>
            <a:off x="11002549" y="5887318"/>
            <a:ext cx="1904707" cy="5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A46ED01-B24D-CB41-B0B9-3D84549DB28F}"/>
              </a:ext>
            </a:extLst>
          </p:cNvPr>
          <p:cNvCxnSpPr>
            <a:stCxn id="39" idx="3"/>
            <a:endCxn id="38" idx="1"/>
          </p:cNvCxnSpPr>
          <p:nvPr/>
        </p:nvCxnSpPr>
        <p:spPr>
          <a:xfrm>
            <a:off x="11929213" y="6268131"/>
            <a:ext cx="982066" cy="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5BD9563-07FE-924B-AACF-E809172F4DCF}"/>
              </a:ext>
            </a:extLst>
          </p:cNvPr>
          <p:cNvSpPr txBox="1"/>
          <p:nvPr/>
        </p:nvSpPr>
        <p:spPr>
          <a:xfrm>
            <a:off x="8820399" y="4620918"/>
            <a:ext cx="133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Transcript a: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7318BC-880C-6144-9138-35676BDAB414}"/>
              </a:ext>
            </a:extLst>
          </p:cNvPr>
          <p:cNvSpPr txBox="1"/>
          <p:nvPr/>
        </p:nvSpPr>
        <p:spPr>
          <a:xfrm>
            <a:off x="8827203" y="4975143"/>
            <a:ext cx="133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Transcript b: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31F11-B93D-D548-88B7-31072C10A05B}"/>
              </a:ext>
            </a:extLst>
          </p:cNvPr>
          <p:cNvSpPr txBox="1"/>
          <p:nvPr/>
        </p:nvSpPr>
        <p:spPr>
          <a:xfrm>
            <a:off x="8827203" y="5345686"/>
            <a:ext cx="133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Transcript c: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814E75-4ACB-B743-A933-70941A2444AB}"/>
              </a:ext>
            </a:extLst>
          </p:cNvPr>
          <p:cNvSpPr txBox="1"/>
          <p:nvPr/>
        </p:nvSpPr>
        <p:spPr>
          <a:xfrm>
            <a:off x="8838614" y="5705538"/>
            <a:ext cx="133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Transcript d: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0A5745F-7DCF-D849-AC61-C317FE43A5FD}"/>
              </a:ext>
            </a:extLst>
          </p:cNvPr>
          <p:cNvSpPr txBox="1"/>
          <p:nvPr/>
        </p:nvSpPr>
        <p:spPr>
          <a:xfrm>
            <a:off x="8830525" y="6083466"/>
            <a:ext cx="133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Transcript e:</a:t>
            </a:r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B4A0709C-48A3-E74C-874E-1CEA24F1E537}"/>
              </a:ext>
            </a:extLst>
          </p:cNvPr>
          <p:cNvSpPr/>
          <p:nvPr/>
        </p:nvSpPr>
        <p:spPr>
          <a:xfrm>
            <a:off x="8697490" y="4736417"/>
            <a:ext cx="221741" cy="15550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25F971-A566-9446-9148-00A65A55FF0D}"/>
              </a:ext>
            </a:extLst>
          </p:cNvPr>
          <p:cNvSpPr txBox="1"/>
          <p:nvPr/>
        </p:nvSpPr>
        <p:spPr>
          <a:xfrm>
            <a:off x="7772825" y="5173385"/>
            <a:ext cx="856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e.g.</a:t>
            </a:r>
          </a:p>
          <a:p>
            <a:pPr algn="ctr"/>
            <a:r>
              <a:rPr lang="en-US" dirty="0"/>
              <a:t>Gene X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693AB1F-1C13-4343-87E6-EB25942EBB35}"/>
              </a:ext>
            </a:extLst>
          </p:cNvPr>
          <p:cNvSpPr>
            <a:spLocks noChangeAspect="1"/>
          </p:cNvSpPr>
          <p:nvPr/>
        </p:nvSpPr>
        <p:spPr>
          <a:xfrm>
            <a:off x="10538500" y="4739135"/>
            <a:ext cx="141732" cy="121726"/>
          </a:xfrm>
          <a:prstGeom prst="rect">
            <a:avLst/>
          </a:prstGeom>
          <a:solidFill>
            <a:srgbClr val="FF40FF">
              <a:alpha val="59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D45805C-C271-C341-A3A6-E64624480B81}"/>
              </a:ext>
            </a:extLst>
          </p:cNvPr>
          <p:cNvSpPr>
            <a:spLocks/>
          </p:cNvSpPr>
          <p:nvPr/>
        </p:nvSpPr>
        <p:spPr>
          <a:xfrm>
            <a:off x="10539710" y="5109885"/>
            <a:ext cx="141732" cy="118872"/>
          </a:xfrm>
          <a:prstGeom prst="rect">
            <a:avLst/>
          </a:prstGeom>
          <a:solidFill>
            <a:srgbClr val="FF40FF">
              <a:alpha val="59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1AE4C8B-F73A-FA4F-B78E-E739C7451629}"/>
              </a:ext>
            </a:extLst>
          </p:cNvPr>
          <p:cNvSpPr>
            <a:spLocks/>
          </p:cNvSpPr>
          <p:nvPr/>
        </p:nvSpPr>
        <p:spPr>
          <a:xfrm>
            <a:off x="11008898" y="4740666"/>
            <a:ext cx="114300" cy="118872"/>
          </a:xfrm>
          <a:prstGeom prst="rect">
            <a:avLst/>
          </a:prstGeom>
          <a:solidFill>
            <a:srgbClr val="FFFC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72557C1-07FD-2E47-A3F0-002254380769}"/>
              </a:ext>
            </a:extLst>
          </p:cNvPr>
          <p:cNvSpPr>
            <a:spLocks/>
          </p:cNvSpPr>
          <p:nvPr/>
        </p:nvSpPr>
        <p:spPr>
          <a:xfrm>
            <a:off x="11008898" y="5110337"/>
            <a:ext cx="113161" cy="118872"/>
          </a:xfrm>
          <a:prstGeom prst="rect">
            <a:avLst/>
          </a:prstGeom>
          <a:solidFill>
            <a:srgbClr val="FFFC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D1FB486-CBD8-6848-81EE-3A34D8D20747}"/>
              </a:ext>
            </a:extLst>
          </p:cNvPr>
          <p:cNvSpPr>
            <a:spLocks/>
          </p:cNvSpPr>
          <p:nvPr/>
        </p:nvSpPr>
        <p:spPr>
          <a:xfrm>
            <a:off x="11008898" y="5475199"/>
            <a:ext cx="114300" cy="118872"/>
          </a:xfrm>
          <a:prstGeom prst="rect">
            <a:avLst/>
          </a:prstGeom>
          <a:solidFill>
            <a:srgbClr val="FFFC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A2B5E3B-FE70-7645-95BE-76D571165639}"/>
              </a:ext>
            </a:extLst>
          </p:cNvPr>
          <p:cNvSpPr>
            <a:spLocks/>
          </p:cNvSpPr>
          <p:nvPr/>
        </p:nvSpPr>
        <p:spPr>
          <a:xfrm>
            <a:off x="11008480" y="5824745"/>
            <a:ext cx="114300" cy="118872"/>
          </a:xfrm>
          <a:prstGeom prst="rect">
            <a:avLst/>
          </a:prstGeom>
          <a:solidFill>
            <a:srgbClr val="FFFC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DA4AC9D-7F76-A841-8476-F624F394B927}"/>
              </a:ext>
            </a:extLst>
          </p:cNvPr>
          <p:cNvSpPr>
            <a:spLocks/>
          </p:cNvSpPr>
          <p:nvPr/>
        </p:nvSpPr>
        <p:spPr>
          <a:xfrm>
            <a:off x="11322631" y="5113511"/>
            <a:ext cx="1588151" cy="118872"/>
          </a:xfrm>
          <a:prstGeom prst="rect">
            <a:avLst/>
          </a:prstGeom>
          <a:solidFill>
            <a:srgbClr val="00FA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F07C9D6-074F-E648-93E2-C2E5E1B3FF06}"/>
              </a:ext>
            </a:extLst>
          </p:cNvPr>
          <p:cNvSpPr>
            <a:spLocks/>
          </p:cNvSpPr>
          <p:nvPr/>
        </p:nvSpPr>
        <p:spPr>
          <a:xfrm>
            <a:off x="11320955" y="5828636"/>
            <a:ext cx="1586300" cy="118872"/>
          </a:xfrm>
          <a:prstGeom prst="rect">
            <a:avLst/>
          </a:prstGeom>
          <a:solidFill>
            <a:srgbClr val="00FA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BB0EE80-4409-EC42-BA2F-2B2751EE7F84}"/>
              </a:ext>
            </a:extLst>
          </p:cNvPr>
          <p:cNvSpPr>
            <a:spLocks/>
          </p:cNvSpPr>
          <p:nvPr/>
        </p:nvSpPr>
        <p:spPr>
          <a:xfrm>
            <a:off x="11322465" y="5475349"/>
            <a:ext cx="557784" cy="118872"/>
          </a:xfrm>
          <a:prstGeom prst="rect">
            <a:avLst/>
          </a:prstGeom>
          <a:solidFill>
            <a:srgbClr val="9437F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BDFD431-009D-3942-9CAB-5F365E9BFE4F}"/>
              </a:ext>
            </a:extLst>
          </p:cNvPr>
          <p:cNvSpPr/>
          <p:nvPr/>
        </p:nvSpPr>
        <p:spPr>
          <a:xfrm>
            <a:off x="11323395" y="4740666"/>
            <a:ext cx="283503" cy="118872"/>
          </a:xfrm>
          <a:prstGeom prst="rect">
            <a:avLst/>
          </a:prstGeom>
          <a:solidFill>
            <a:srgbClr val="00FDF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55B7B78-5B85-D147-BE9B-5137B1186B90}"/>
              </a:ext>
            </a:extLst>
          </p:cNvPr>
          <p:cNvSpPr/>
          <p:nvPr/>
        </p:nvSpPr>
        <p:spPr>
          <a:xfrm>
            <a:off x="11935675" y="4740666"/>
            <a:ext cx="78652" cy="118872"/>
          </a:xfrm>
          <a:prstGeom prst="rect">
            <a:avLst/>
          </a:prstGeom>
          <a:solidFill>
            <a:srgbClr val="FF93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7EE3510-71B1-D34E-A6E9-060057C6787C}"/>
              </a:ext>
            </a:extLst>
          </p:cNvPr>
          <p:cNvSpPr/>
          <p:nvPr/>
        </p:nvSpPr>
        <p:spPr>
          <a:xfrm>
            <a:off x="11934935" y="6205836"/>
            <a:ext cx="79392" cy="118872"/>
          </a:xfrm>
          <a:prstGeom prst="rect">
            <a:avLst/>
          </a:prstGeom>
          <a:solidFill>
            <a:srgbClr val="FF93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0C1A070-63EF-3E41-9216-271BEAEDD69A}"/>
              </a:ext>
            </a:extLst>
          </p:cNvPr>
          <p:cNvSpPr/>
          <p:nvPr/>
        </p:nvSpPr>
        <p:spPr>
          <a:xfrm>
            <a:off x="12709222" y="4741842"/>
            <a:ext cx="196596" cy="118872"/>
          </a:xfrm>
          <a:prstGeom prst="rect">
            <a:avLst/>
          </a:prstGeom>
          <a:solidFill>
            <a:srgbClr val="FF26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C3D3D9F-7271-D448-AA0D-52ECFBDABBA0}"/>
              </a:ext>
            </a:extLst>
          </p:cNvPr>
          <p:cNvSpPr/>
          <p:nvPr/>
        </p:nvSpPr>
        <p:spPr>
          <a:xfrm>
            <a:off x="12708961" y="6210557"/>
            <a:ext cx="196596" cy="118872"/>
          </a:xfrm>
          <a:prstGeom prst="rect">
            <a:avLst/>
          </a:prstGeom>
          <a:solidFill>
            <a:srgbClr val="FF26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85DF9E1-6F95-D046-8F71-5C0F62ADB280}"/>
              </a:ext>
            </a:extLst>
          </p:cNvPr>
          <p:cNvCxnSpPr/>
          <p:nvPr/>
        </p:nvCxnSpPr>
        <p:spPr>
          <a:xfrm>
            <a:off x="10595959" y="4603062"/>
            <a:ext cx="0" cy="91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D101D5A-485F-DA4A-B12F-9A12E542E40E}"/>
              </a:ext>
            </a:extLst>
          </p:cNvPr>
          <p:cNvCxnSpPr/>
          <p:nvPr/>
        </p:nvCxnSpPr>
        <p:spPr>
          <a:xfrm>
            <a:off x="11443291" y="4603062"/>
            <a:ext cx="0" cy="91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D65EDE0-5757-0547-9829-4BDCF16370D3}"/>
              </a:ext>
            </a:extLst>
          </p:cNvPr>
          <p:cNvCxnSpPr>
            <a:cxnSpLocks/>
          </p:cNvCxnSpPr>
          <p:nvPr/>
        </p:nvCxnSpPr>
        <p:spPr>
          <a:xfrm>
            <a:off x="11974231" y="4602777"/>
            <a:ext cx="0" cy="91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9CAA3B9-7E7A-F64E-B6D8-D861AAEF4C6D}"/>
              </a:ext>
            </a:extLst>
          </p:cNvPr>
          <p:cNvCxnSpPr/>
          <p:nvPr/>
        </p:nvCxnSpPr>
        <p:spPr>
          <a:xfrm>
            <a:off x="11056200" y="4603062"/>
            <a:ext cx="0" cy="91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D2EC786-EFE8-0F43-A2D6-7374906102C3}"/>
              </a:ext>
            </a:extLst>
          </p:cNvPr>
          <p:cNvCxnSpPr>
            <a:cxnSpLocks/>
          </p:cNvCxnSpPr>
          <p:nvPr/>
        </p:nvCxnSpPr>
        <p:spPr>
          <a:xfrm>
            <a:off x="12792481" y="4605102"/>
            <a:ext cx="0" cy="91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C6DA70B-8547-754F-88E3-363E6539986B}"/>
              </a:ext>
            </a:extLst>
          </p:cNvPr>
          <p:cNvCxnSpPr>
            <a:cxnSpLocks/>
          </p:cNvCxnSpPr>
          <p:nvPr/>
        </p:nvCxnSpPr>
        <p:spPr>
          <a:xfrm>
            <a:off x="12105224" y="4980125"/>
            <a:ext cx="0" cy="91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36D2DAD-6238-B149-8251-C06A9E49CF62}"/>
              </a:ext>
            </a:extLst>
          </p:cNvPr>
          <p:cNvCxnSpPr>
            <a:cxnSpLocks/>
          </p:cNvCxnSpPr>
          <p:nvPr/>
        </p:nvCxnSpPr>
        <p:spPr>
          <a:xfrm>
            <a:off x="11576256" y="5344253"/>
            <a:ext cx="0" cy="91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Down Arrow 95">
            <a:extLst>
              <a:ext uri="{FF2B5EF4-FFF2-40B4-BE49-F238E27FC236}">
                <a16:creationId xmlns:a16="http://schemas.microsoft.com/office/drawing/2014/main" id="{42575610-9D4B-844D-ADAB-EE2C00203116}"/>
              </a:ext>
            </a:extLst>
          </p:cNvPr>
          <p:cNvSpPr/>
          <p:nvPr/>
        </p:nvSpPr>
        <p:spPr>
          <a:xfrm>
            <a:off x="10654664" y="6562919"/>
            <a:ext cx="315884" cy="378814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134A8AA-5F26-C748-9248-1C019CC114D6}"/>
              </a:ext>
            </a:extLst>
          </p:cNvPr>
          <p:cNvSpPr txBox="1"/>
          <p:nvPr/>
        </p:nvSpPr>
        <p:spPr>
          <a:xfrm>
            <a:off x="9191012" y="6997669"/>
            <a:ext cx="330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Keep the introns with length &gt; 30</a:t>
            </a:r>
          </a:p>
        </p:txBody>
      </p:sp>
      <p:sp>
        <p:nvSpPr>
          <p:cNvPr id="98" name="Down Arrow 97">
            <a:extLst>
              <a:ext uri="{FF2B5EF4-FFF2-40B4-BE49-F238E27FC236}">
                <a16:creationId xmlns:a16="http://schemas.microsoft.com/office/drawing/2014/main" id="{27FA853D-1908-754B-91FB-2B2656D627B5}"/>
              </a:ext>
            </a:extLst>
          </p:cNvPr>
          <p:cNvSpPr/>
          <p:nvPr/>
        </p:nvSpPr>
        <p:spPr>
          <a:xfrm>
            <a:off x="10649309" y="7473527"/>
            <a:ext cx="315884" cy="378814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6853E93-3828-354C-A873-3DF564F4F7AD}"/>
              </a:ext>
            </a:extLst>
          </p:cNvPr>
          <p:cNvSpPr txBox="1"/>
          <p:nvPr/>
        </p:nvSpPr>
        <p:spPr>
          <a:xfrm>
            <a:off x="9685743" y="7961468"/>
            <a:ext cx="2362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Total number:  </a:t>
            </a:r>
            <a:r>
              <a:rPr lang="en-US" i="1" dirty="0"/>
              <a:t>335,436</a:t>
            </a:r>
          </a:p>
        </p:txBody>
      </p:sp>
    </p:spTree>
    <p:extLst>
      <p:ext uri="{BB962C8B-B14F-4D97-AF65-F5344CB8AC3E}">
        <p14:creationId xmlns:p14="http://schemas.microsoft.com/office/powerpoint/2010/main" val="275113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C5D1CB-0057-5447-89AC-07F18711DAF5}"/>
              </a:ext>
            </a:extLst>
          </p:cNvPr>
          <p:cNvSpPr txBox="1"/>
          <p:nvPr/>
        </p:nvSpPr>
        <p:spPr>
          <a:xfrm>
            <a:off x="3252806" y="2697746"/>
            <a:ext cx="1811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introns from expressive genes</a:t>
            </a:r>
          </a:p>
          <a:p>
            <a:pPr algn="ctr"/>
            <a:r>
              <a:rPr lang="en-US" dirty="0"/>
              <a:t>(</a:t>
            </a:r>
            <a:r>
              <a:rPr lang="en-US" i="1" dirty="0"/>
              <a:t>335,436</a:t>
            </a:r>
            <a:r>
              <a:rPr lang="en-US" dirty="0"/>
              <a:t>)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56A16185-9B5D-9F4D-9B34-E55EC2DD5223}"/>
              </a:ext>
            </a:extLst>
          </p:cNvPr>
          <p:cNvSpPr/>
          <p:nvPr/>
        </p:nvSpPr>
        <p:spPr>
          <a:xfrm>
            <a:off x="5070763" y="2057400"/>
            <a:ext cx="394854" cy="2119745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F2D8AF-4646-C047-A07B-4BDE01C0A8E9}"/>
              </a:ext>
            </a:extLst>
          </p:cNvPr>
          <p:cNvSpPr txBox="1"/>
          <p:nvPr/>
        </p:nvSpPr>
        <p:spPr>
          <a:xfrm>
            <a:off x="5756564" y="1656919"/>
            <a:ext cx="1347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D2201"/>
                </a:solidFill>
              </a:rPr>
              <a:t>Sig</a:t>
            </a:r>
          </a:p>
          <a:p>
            <a:r>
              <a:rPr lang="en-US" b="1" dirty="0">
                <a:solidFill>
                  <a:srgbClr val="ED2201"/>
                </a:solidFill>
              </a:rPr>
              <a:t>(Significant)</a:t>
            </a:r>
          </a:p>
          <a:p>
            <a:r>
              <a:rPr lang="en-US" b="1" dirty="0">
                <a:solidFill>
                  <a:srgbClr val="ED2201"/>
                </a:solidFill>
              </a:rPr>
              <a:t>1265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6270AC-016C-3A4E-BF41-AA54C4898672}"/>
              </a:ext>
            </a:extLst>
          </p:cNvPr>
          <p:cNvSpPr txBox="1"/>
          <p:nvPr/>
        </p:nvSpPr>
        <p:spPr>
          <a:xfrm>
            <a:off x="5756563" y="2703530"/>
            <a:ext cx="1713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A5D98"/>
                </a:solidFill>
              </a:rPr>
              <a:t>Non-sig</a:t>
            </a:r>
          </a:p>
          <a:p>
            <a:r>
              <a:rPr lang="en-US" b="1" dirty="0">
                <a:solidFill>
                  <a:srgbClr val="2A5D98"/>
                </a:solidFill>
              </a:rPr>
              <a:t>(Not significant)</a:t>
            </a:r>
          </a:p>
          <a:p>
            <a:r>
              <a:rPr lang="en-US" b="1" dirty="0">
                <a:solidFill>
                  <a:srgbClr val="2A5D98"/>
                </a:solidFill>
              </a:rPr>
              <a:t>717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EE0E9A-518F-BF4E-8449-0148C9A1977A}"/>
              </a:ext>
            </a:extLst>
          </p:cNvPr>
          <p:cNvSpPr txBox="1"/>
          <p:nvPr/>
        </p:nvSpPr>
        <p:spPr>
          <a:xfrm>
            <a:off x="5756564" y="3851741"/>
            <a:ext cx="2580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64E54"/>
                </a:solidFill>
              </a:rPr>
              <a:t>Non-AS</a:t>
            </a:r>
          </a:p>
          <a:p>
            <a:r>
              <a:rPr lang="en-US" b="1" dirty="0">
                <a:solidFill>
                  <a:srgbClr val="364E54"/>
                </a:solidFill>
              </a:rPr>
              <a:t>(No Alternative Splicing)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A56E27-E89D-DE4B-9C88-B4D19DF3E4BE}"/>
              </a:ext>
            </a:extLst>
          </p:cNvPr>
          <p:cNvCxnSpPr>
            <a:cxnSpLocks/>
          </p:cNvCxnSpPr>
          <p:nvPr/>
        </p:nvCxnSpPr>
        <p:spPr>
          <a:xfrm flipH="1">
            <a:off x="8337270" y="2145184"/>
            <a:ext cx="13208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913CBB-D732-B042-A763-419CF5BE7A2A}"/>
              </a:ext>
            </a:extLst>
          </p:cNvPr>
          <p:cNvCxnSpPr>
            <a:cxnSpLocks/>
          </p:cNvCxnSpPr>
          <p:nvPr/>
        </p:nvCxnSpPr>
        <p:spPr>
          <a:xfrm flipH="1">
            <a:off x="8337270" y="3160835"/>
            <a:ext cx="13208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FD68E8B-D62E-F34D-AB07-A065AE7C281F}"/>
              </a:ext>
            </a:extLst>
          </p:cNvPr>
          <p:cNvSpPr txBox="1"/>
          <p:nvPr/>
        </p:nvSpPr>
        <p:spPr>
          <a:xfrm>
            <a:off x="8476753" y="1619379"/>
            <a:ext cx="1299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intersection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17494B-1ECC-9041-982C-25705BFBAA8D}"/>
              </a:ext>
            </a:extLst>
          </p:cNvPr>
          <p:cNvSpPr txBox="1"/>
          <p:nvPr/>
        </p:nvSpPr>
        <p:spPr>
          <a:xfrm>
            <a:off x="8476753" y="2635030"/>
            <a:ext cx="1299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intersection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F2BFDE-0A18-C348-A20F-8A70F6A9F05D}"/>
              </a:ext>
            </a:extLst>
          </p:cNvPr>
          <p:cNvSpPr txBox="1"/>
          <p:nvPr/>
        </p:nvSpPr>
        <p:spPr>
          <a:xfrm>
            <a:off x="9981321" y="1775852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D2201"/>
                </a:solidFill>
              </a:rPr>
              <a:t>Sig</a:t>
            </a:r>
            <a:r>
              <a:rPr lang="en-US" dirty="0"/>
              <a:t> </a:t>
            </a:r>
            <a:r>
              <a:rPr lang="en-US" dirty="0">
                <a:solidFill>
                  <a:srgbClr val="84BE00"/>
                </a:solidFill>
              </a:rPr>
              <a:t>SiSDE2-1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4195A9-C6DA-8B48-B821-868D927D97A3}"/>
              </a:ext>
            </a:extLst>
          </p:cNvPr>
          <p:cNvSpPr txBox="1"/>
          <p:nvPr/>
        </p:nvSpPr>
        <p:spPr>
          <a:xfrm>
            <a:off x="9981321" y="2145184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D2201"/>
                </a:solidFill>
              </a:rPr>
              <a:t>Sig</a:t>
            </a:r>
            <a:r>
              <a:rPr lang="en-US" dirty="0"/>
              <a:t> </a:t>
            </a:r>
            <a:r>
              <a:rPr lang="en-US" dirty="0">
                <a:solidFill>
                  <a:srgbClr val="FFCD00"/>
                </a:solidFill>
              </a:rPr>
              <a:t>SiSDE2-2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39E590B4-786D-3540-AD50-C5AD9B070116}"/>
              </a:ext>
            </a:extLst>
          </p:cNvPr>
          <p:cNvSpPr/>
          <p:nvPr/>
        </p:nvSpPr>
        <p:spPr>
          <a:xfrm>
            <a:off x="9776532" y="1960518"/>
            <a:ext cx="204789" cy="369332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3F3679-E333-D94F-AC30-D9FAB412014D}"/>
              </a:ext>
            </a:extLst>
          </p:cNvPr>
          <p:cNvSpPr txBox="1"/>
          <p:nvPr/>
        </p:nvSpPr>
        <p:spPr>
          <a:xfrm>
            <a:off x="9981321" y="2791455"/>
            <a:ext cx="177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A5D98"/>
                </a:solidFill>
              </a:rPr>
              <a:t>Non-sig</a:t>
            </a:r>
            <a:r>
              <a:rPr lang="en-US" dirty="0"/>
              <a:t> </a:t>
            </a:r>
            <a:r>
              <a:rPr lang="en-US" dirty="0">
                <a:solidFill>
                  <a:srgbClr val="84BE00"/>
                </a:solidFill>
              </a:rPr>
              <a:t>SiSDE2-1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041250-3648-2448-88CC-76B09D9A8D5C}"/>
              </a:ext>
            </a:extLst>
          </p:cNvPr>
          <p:cNvSpPr txBox="1"/>
          <p:nvPr/>
        </p:nvSpPr>
        <p:spPr>
          <a:xfrm>
            <a:off x="9981321" y="3160787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A5D98"/>
                </a:solidFill>
              </a:rPr>
              <a:t>Non-sig</a:t>
            </a:r>
            <a:r>
              <a:rPr lang="en-US" dirty="0"/>
              <a:t> </a:t>
            </a:r>
            <a:r>
              <a:rPr lang="en-US" dirty="0">
                <a:solidFill>
                  <a:srgbClr val="FFCD00"/>
                </a:solidFill>
              </a:rPr>
              <a:t>SiSDE2-2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B92DCFA0-2A00-B64B-876F-F973CF8ECF8C}"/>
              </a:ext>
            </a:extLst>
          </p:cNvPr>
          <p:cNvSpPr/>
          <p:nvPr/>
        </p:nvSpPr>
        <p:spPr>
          <a:xfrm>
            <a:off x="9776532" y="2976121"/>
            <a:ext cx="204789" cy="369332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6DD9AB4-078E-094A-B720-05F7BE49BE9C}"/>
              </a:ext>
            </a:extLst>
          </p:cNvPr>
          <p:cNvCxnSpPr>
            <a:cxnSpLocks/>
          </p:cNvCxnSpPr>
          <p:nvPr/>
        </p:nvCxnSpPr>
        <p:spPr>
          <a:xfrm flipH="1">
            <a:off x="11757769" y="2145184"/>
            <a:ext cx="13208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455832-4F4E-6A4B-92B9-FBB0879A09BA}"/>
              </a:ext>
            </a:extLst>
          </p:cNvPr>
          <p:cNvCxnSpPr>
            <a:cxnSpLocks/>
          </p:cNvCxnSpPr>
          <p:nvPr/>
        </p:nvCxnSpPr>
        <p:spPr>
          <a:xfrm flipH="1">
            <a:off x="11757769" y="3172371"/>
            <a:ext cx="13208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0B206EC-21AF-4746-A1A0-E1D43F400DE0}"/>
              </a:ext>
            </a:extLst>
          </p:cNvPr>
          <p:cNvSpPr txBox="1"/>
          <p:nvPr/>
        </p:nvSpPr>
        <p:spPr>
          <a:xfrm>
            <a:off x="11824096" y="161937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FDR &lt; 0.05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D200F7-1C10-234B-BF64-F1F2735E829B}"/>
              </a:ext>
            </a:extLst>
          </p:cNvPr>
          <p:cNvSpPr txBox="1"/>
          <p:nvPr/>
        </p:nvSpPr>
        <p:spPr>
          <a:xfrm>
            <a:off x="11824096" y="2646565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FDR </a:t>
            </a:r>
            <a:r>
              <a:rPr lang="en-US" b="1" dirty="0"/>
              <a:t>≥</a:t>
            </a:r>
            <a:r>
              <a:rPr lang="en-US" dirty="0"/>
              <a:t> 0.05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777675-B464-F448-9FFB-51F461A0E0FA}"/>
              </a:ext>
            </a:extLst>
          </p:cNvPr>
          <p:cNvSpPr txBox="1"/>
          <p:nvPr/>
        </p:nvSpPr>
        <p:spPr>
          <a:xfrm>
            <a:off x="13208464" y="2190513"/>
            <a:ext cx="1635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known exon and minor isoform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9868B32-6325-C642-B0BB-9F088207F09A}"/>
              </a:ext>
            </a:extLst>
          </p:cNvPr>
          <p:cNvCxnSpPr>
            <a:cxnSpLocks/>
          </p:cNvCxnSpPr>
          <p:nvPr/>
        </p:nvCxnSpPr>
        <p:spPr>
          <a:xfrm flipH="1">
            <a:off x="13219043" y="2145184"/>
            <a:ext cx="13208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F2D620B-B332-314B-A006-4C33264F6AEE}"/>
              </a:ext>
            </a:extLst>
          </p:cNvPr>
          <p:cNvCxnSpPr>
            <a:cxnSpLocks/>
          </p:cNvCxnSpPr>
          <p:nvPr/>
        </p:nvCxnSpPr>
        <p:spPr>
          <a:xfrm flipH="1">
            <a:off x="13219043" y="3159411"/>
            <a:ext cx="13208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7E85F39-DCA7-4243-B263-EAC756057F5A}"/>
              </a:ext>
            </a:extLst>
          </p:cNvPr>
          <p:cNvSpPr txBox="1"/>
          <p:nvPr/>
        </p:nvSpPr>
        <p:spPr>
          <a:xfrm>
            <a:off x="14828262" y="1960518"/>
            <a:ext cx="23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result of </a:t>
            </a:r>
            <a:r>
              <a:rPr lang="en-US" dirty="0">
                <a:solidFill>
                  <a:srgbClr val="84BE00"/>
                </a:solidFill>
              </a:rPr>
              <a:t>SiSDE2-1</a:t>
            </a:r>
            <a:r>
              <a:rPr lang="en-US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609F74-8926-3448-94CE-C8DED4099B17}"/>
              </a:ext>
            </a:extLst>
          </p:cNvPr>
          <p:cNvSpPr txBox="1"/>
          <p:nvPr/>
        </p:nvSpPr>
        <p:spPr>
          <a:xfrm>
            <a:off x="14828263" y="2939604"/>
            <a:ext cx="229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result of </a:t>
            </a:r>
            <a:r>
              <a:rPr lang="en-US" dirty="0">
                <a:solidFill>
                  <a:srgbClr val="FFCD00"/>
                </a:solidFill>
              </a:rPr>
              <a:t>SiSDE2-2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E6830CC2-E734-654E-A164-C90B5983BF24}"/>
              </a:ext>
            </a:extLst>
          </p:cNvPr>
          <p:cNvSpPr/>
          <p:nvPr/>
        </p:nvSpPr>
        <p:spPr>
          <a:xfrm>
            <a:off x="8337270" y="3936783"/>
            <a:ext cx="331266" cy="561289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26DB92-285B-624C-8AB3-1D923FB30DCC}"/>
              </a:ext>
            </a:extLst>
          </p:cNvPr>
          <p:cNvSpPr txBox="1"/>
          <p:nvPr/>
        </p:nvSpPr>
        <p:spPr>
          <a:xfrm>
            <a:off x="8736109" y="3805574"/>
            <a:ext cx="190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89AB1"/>
                </a:solidFill>
              </a:rPr>
              <a:t>Non-AS-long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F931EC-6109-CC40-AD96-FE46B47682AC}"/>
              </a:ext>
            </a:extLst>
          </p:cNvPr>
          <p:cNvSpPr txBox="1"/>
          <p:nvPr/>
        </p:nvSpPr>
        <p:spPr>
          <a:xfrm>
            <a:off x="8736108" y="4361103"/>
            <a:ext cx="580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CB13A"/>
                </a:solidFill>
              </a:rPr>
              <a:t>Non-AS-short (length &lt; 75 quantile of the </a:t>
            </a:r>
            <a:r>
              <a:rPr lang="en-US" b="1" dirty="0">
                <a:solidFill>
                  <a:srgbClr val="ED2201"/>
                </a:solidFill>
              </a:rPr>
              <a:t>Sig events</a:t>
            </a:r>
            <a:r>
              <a:rPr lang="en-US" b="1" dirty="0">
                <a:solidFill>
                  <a:srgbClr val="3CB13A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798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86161-DEA7-BF47-BD0C-6945674E6D84}"/>
              </a:ext>
            </a:extLst>
          </p:cNvPr>
          <p:cNvSpPr txBox="1"/>
          <p:nvPr/>
        </p:nvSpPr>
        <p:spPr>
          <a:xfrm>
            <a:off x="145444" y="3014393"/>
            <a:ext cx="1120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IRfinder raw result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47889C-EE00-A840-8267-AFDA936B4B5B}"/>
              </a:ext>
            </a:extLst>
          </p:cNvPr>
          <p:cNvSpPr txBox="1"/>
          <p:nvPr/>
        </p:nvSpPr>
        <p:spPr>
          <a:xfrm>
            <a:off x="1266092" y="3014393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075C0"/>
                </a:solidFill>
              </a:rPr>
              <a:t>SiSDE2-1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395EF8-B4B3-F54E-8B11-B8BD6CA103AB}"/>
              </a:ext>
            </a:extLst>
          </p:cNvPr>
          <p:cNvSpPr txBox="1"/>
          <p:nvPr/>
        </p:nvSpPr>
        <p:spPr>
          <a:xfrm>
            <a:off x="1266091" y="3476058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075C0"/>
                </a:solidFill>
              </a:rPr>
              <a:t>SiSDE2-2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8DCCDF-9C0A-134C-BD58-9D57CBDDE582}"/>
              </a:ext>
            </a:extLst>
          </p:cNvPr>
          <p:cNvCxnSpPr/>
          <p:nvPr/>
        </p:nvCxnSpPr>
        <p:spPr>
          <a:xfrm>
            <a:off x="2327601" y="3476058"/>
            <a:ext cx="111302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D9EDB77-5E40-F844-B14F-22EB630897C0}"/>
              </a:ext>
            </a:extLst>
          </p:cNvPr>
          <p:cNvSpPr txBox="1"/>
          <p:nvPr/>
        </p:nvSpPr>
        <p:spPr>
          <a:xfrm>
            <a:off x="2336692" y="2883943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&lt; 0.05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C80B45-C4EC-674E-A438-552E05824C83}"/>
              </a:ext>
            </a:extLst>
          </p:cNvPr>
          <p:cNvCxnSpPr>
            <a:cxnSpLocks/>
          </p:cNvCxnSpPr>
          <p:nvPr/>
        </p:nvCxnSpPr>
        <p:spPr>
          <a:xfrm>
            <a:off x="3564882" y="3476058"/>
            <a:ext cx="14255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FFB6A87-F883-CC4F-8398-FAD093AAF94A}"/>
              </a:ext>
            </a:extLst>
          </p:cNvPr>
          <p:cNvSpPr txBox="1"/>
          <p:nvPr/>
        </p:nvSpPr>
        <p:spPr>
          <a:xfrm>
            <a:off x="3564882" y="2691227"/>
            <a:ext cx="1399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KD_IRratio &gt; WT_IRratio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B2D967-27B6-9F43-8CF6-28E7DFD105AE}"/>
              </a:ext>
            </a:extLst>
          </p:cNvPr>
          <p:cNvSpPr txBox="1"/>
          <p:nvPr/>
        </p:nvSpPr>
        <p:spPr>
          <a:xfrm>
            <a:off x="5114712" y="3145989"/>
            <a:ext cx="1565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Increased</a:t>
            </a:r>
            <a:r>
              <a:rPr lang="en-US" dirty="0"/>
              <a:t> events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D72B9B-05E1-3349-BE01-7CF561FB96EF}"/>
              </a:ext>
            </a:extLst>
          </p:cNvPr>
          <p:cNvSpPr txBox="1"/>
          <p:nvPr/>
        </p:nvSpPr>
        <p:spPr>
          <a:xfrm>
            <a:off x="5114712" y="3845390"/>
            <a:ext cx="16925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1075C0"/>
                </a:solidFill>
              </a:rPr>
              <a:t>SiSDE2-1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1075C0"/>
                </a:solidFill>
              </a:rPr>
              <a:t>SiSDE2-2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1075C0"/>
                </a:solidFill>
              </a:rPr>
              <a:t>SiSDE2 intersect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1075C0"/>
                </a:solidFill>
              </a:rPr>
              <a:t>SiSDE2 union  </a:t>
            </a:r>
          </a:p>
          <a:p>
            <a:endParaRPr lang="en-US" dirty="0">
              <a:solidFill>
                <a:srgbClr val="1075C0"/>
              </a:solidFill>
            </a:endParaRPr>
          </a:p>
          <a:p>
            <a:endParaRPr lang="en-US" dirty="0">
              <a:solidFill>
                <a:srgbClr val="1075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AA094C-3D1D-244F-83A9-96D5AB030751}"/>
              </a:ext>
            </a:extLst>
          </p:cNvPr>
          <p:cNvSpPr txBox="1"/>
          <p:nvPr/>
        </p:nvSpPr>
        <p:spPr>
          <a:xfrm>
            <a:off x="5114712" y="5517597"/>
            <a:ext cx="805029" cy="337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F0BE2C"/>
                </a:solidFill>
              </a:rPr>
              <a:t>TIA1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0BE2C"/>
                </a:solidFill>
              </a:rPr>
              <a:t>SRSF1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0BE2C"/>
                </a:solidFill>
              </a:rPr>
              <a:t>U2AF2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0BE2C"/>
                </a:solidFill>
              </a:rPr>
              <a:t>PCBP1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0BE2C"/>
                </a:solidFill>
              </a:rPr>
              <a:t>PCBP2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0BE2C"/>
                </a:solidFill>
              </a:rPr>
              <a:t>PTBP1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0BE2C"/>
                </a:solidFill>
              </a:rPr>
              <a:t>SRSF7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0BE2C"/>
                </a:solidFill>
              </a:rPr>
              <a:t>FUS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1A86F6-7F37-3B43-8E42-F83B76E25C67}"/>
              </a:ext>
            </a:extLst>
          </p:cNvPr>
          <p:cNvSpPr txBox="1"/>
          <p:nvPr/>
        </p:nvSpPr>
        <p:spPr>
          <a:xfrm>
            <a:off x="145444" y="6407075"/>
            <a:ext cx="1471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0BE2C"/>
                </a:solidFill>
              </a:rPr>
              <a:t>ENCODE data</a:t>
            </a:r>
          </a:p>
          <a:p>
            <a:r>
              <a:rPr lang="en-US" dirty="0">
                <a:solidFill>
                  <a:srgbClr val="F0BE2C"/>
                </a:solidFill>
              </a:rPr>
              <a:t>from IRfinder</a:t>
            </a:r>
          </a:p>
          <a:p>
            <a:r>
              <a:rPr lang="en-US" dirty="0">
                <a:solidFill>
                  <a:srgbClr val="F0BE2C"/>
                </a:solidFill>
              </a:rPr>
              <a:t>paper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036512-9A02-AC4B-93B6-C2F62BA5EB2F}"/>
              </a:ext>
            </a:extLst>
          </p:cNvPr>
          <p:cNvCxnSpPr>
            <a:cxnSpLocks/>
          </p:cNvCxnSpPr>
          <p:nvPr/>
        </p:nvCxnSpPr>
        <p:spPr>
          <a:xfrm>
            <a:off x="1616809" y="6868740"/>
            <a:ext cx="337364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52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8426</TotalTime>
  <Words>276</Words>
  <Application>Microsoft Macintosh PowerPoint</Application>
  <PresentationFormat>Custom</PresentationFormat>
  <Paragraphs>89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anqi.dai5@gmail.com</dc:creator>
  <cp:lastModifiedBy>anqi.dai5@gmail.com</cp:lastModifiedBy>
  <cp:revision>56</cp:revision>
  <cp:lastPrinted>2019-06-11T17:35:29Z</cp:lastPrinted>
  <dcterms:created xsi:type="dcterms:W3CDTF">2019-05-19T20:57:20Z</dcterms:created>
  <dcterms:modified xsi:type="dcterms:W3CDTF">2019-06-12T01:20:17Z</dcterms:modified>
</cp:coreProperties>
</file>