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6" r:id="rId7"/>
    <p:sldId id="262" r:id="rId8"/>
    <p:sldId id="265" r:id="rId9"/>
    <p:sldId id="264" r:id="rId10"/>
  </p:sldIdLst>
  <p:sldSz cx="12192000" cy="21674138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8"/>
    <a:srgbClr val="F0BE2C"/>
    <a:srgbClr val="0E98AF"/>
    <a:srgbClr val="41B53D"/>
    <a:srgbClr val="ED2200"/>
    <a:srgbClr val="364E54"/>
    <a:srgbClr val="ED2201"/>
    <a:srgbClr val="1075C0"/>
    <a:srgbClr val="84BE00"/>
    <a:srgbClr val="3CB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6"/>
    <p:restoredTop sz="89890"/>
  </p:normalViewPr>
  <p:slideViewPr>
    <p:cSldViewPr snapToGrid="0" snapToObjects="1">
      <p:cViewPr>
        <p:scale>
          <a:sx n="95" d="100"/>
          <a:sy n="95" d="100"/>
        </p:scale>
        <p:origin x="-96" y="-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9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B0D4-E21E-2644-AC1D-8AC3E54BFD57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EDB6-A175-394E-818A-1FCE059D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EDB6-A175-394E-818A-1FCE059D4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EDB6-A175-394E-818A-1FCE059D4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D3DF-80D7-1E4E-AC6C-6FC49E9FFBB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2A2641-1B2A-CC44-975D-29B30B770D50}"/>
              </a:ext>
            </a:extLst>
          </p:cNvPr>
          <p:cNvSpPr txBox="1"/>
          <p:nvPr/>
        </p:nvSpPr>
        <p:spPr>
          <a:xfrm>
            <a:off x="3821642" y="683801"/>
            <a:ext cx="398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FASTQ files (raw reads)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339B0-E1DC-F142-B959-FAB1D22E855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885116" y="1340377"/>
            <a:ext cx="0" cy="68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C91C4E-71A2-5246-BF03-996C46A609EF}"/>
              </a:ext>
            </a:extLst>
          </p:cNvPr>
          <p:cNvSpPr txBox="1"/>
          <p:nvPr/>
        </p:nvSpPr>
        <p:spPr>
          <a:xfrm>
            <a:off x="4935763" y="2024823"/>
            <a:ext cx="175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Trimming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965A7-3601-0E46-9D75-E4602EF2E72E}"/>
              </a:ext>
            </a:extLst>
          </p:cNvPr>
          <p:cNvCxnSpPr/>
          <p:nvPr/>
        </p:nvCxnSpPr>
        <p:spPr>
          <a:xfrm>
            <a:off x="8156471" y="1012088"/>
            <a:ext cx="655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58CDA-77C0-4140-8D68-5FB5819D11FC}"/>
              </a:ext>
            </a:extLst>
          </p:cNvPr>
          <p:cNvSpPr txBox="1"/>
          <p:nvPr/>
        </p:nvSpPr>
        <p:spPr>
          <a:xfrm>
            <a:off x="8812398" y="683801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2180F9-CE5D-EE42-8F10-93BFA37261EA}"/>
              </a:ext>
            </a:extLst>
          </p:cNvPr>
          <p:cNvCxnSpPr>
            <a:cxnSpLocks/>
          </p:cNvCxnSpPr>
          <p:nvPr/>
        </p:nvCxnSpPr>
        <p:spPr>
          <a:xfrm>
            <a:off x="5885118" y="2694222"/>
            <a:ext cx="3079262" cy="7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C1C7D6-2222-4646-AA29-7FE4BA724207}"/>
              </a:ext>
            </a:extLst>
          </p:cNvPr>
          <p:cNvSpPr txBox="1"/>
          <p:nvPr/>
        </p:nvSpPr>
        <p:spPr>
          <a:xfrm>
            <a:off x="432023" y="3480564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2BA12A"/>
                </a:solidFill>
              </a:rPr>
              <a:t>Build ref index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Alignment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553C7-24D1-F949-A6C9-BAC13827CC12}"/>
              </a:ext>
            </a:extLst>
          </p:cNvPr>
          <p:cNvSpPr txBox="1"/>
          <p:nvPr/>
        </p:nvSpPr>
        <p:spPr>
          <a:xfrm>
            <a:off x="4594924" y="3480564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7F0E"/>
                </a:solidFill>
              </a:rPr>
              <a:t>Build ref index</a:t>
            </a:r>
          </a:p>
          <a:p>
            <a:pPr algn="ctr"/>
            <a:r>
              <a:rPr lang="en-US" sz="3200" dirty="0">
                <a:solidFill>
                  <a:srgbClr val="FF7F0E"/>
                </a:solidFill>
              </a:rPr>
              <a:t>Alignment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619B1-BDEB-1844-BDD2-6BC94C40FDF1}"/>
              </a:ext>
            </a:extLst>
          </p:cNvPr>
          <p:cNvSpPr txBox="1"/>
          <p:nvPr/>
        </p:nvSpPr>
        <p:spPr>
          <a:xfrm>
            <a:off x="8754922" y="3562637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Build ref index</a:t>
            </a:r>
          </a:p>
          <a:p>
            <a:pPr algn="ctr"/>
            <a:r>
              <a:rPr lang="en-US" sz="3200" dirty="0"/>
              <a:t>Alignment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2C17E-D02C-0043-A969-73AF2DE1FC6D}"/>
              </a:ext>
            </a:extLst>
          </p:cNvPr>
          <p:cNvCxnSpPr>
            <a:cxnSpLocks/>
          </p:cNvCxnSpPr>
          <p:nvPr/>
        </p:nvCxnSpPr>
        <p:spPr>
          <a:xfrm flipH="1">
            <a:off x="2825017" y="2701745"/>
            <a:ext cx="3059284" cy="71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AFD418-8794-CE4E-B9D6-C2FD99ABE00F}"/>
              </a:ext>
            </a:extLst>
          </p:cNvPr>
          <p:cNvCxnSpPr>
            <a:cxnSpLocks/>
          </p:cNvCxnSpPr>
          <p:nvPr/>
        </p:nvCxnSpPr>
        <p:spPr>
          <a:xfrm flipH="1">
            <a:off x="5891722" y="2701442"/>
            <a:ext cx="1343" cy="35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8B1266-E65F-0B4F-AE63-22EDBB66D0EE}"/>
              </a:ext>
            </a:extLst>
          </p:cNvPr>
          <p:cNvCxnSpPr/>
          <p:nvPr/>
        </p:nvCxnSpPr>
        <p:spPr>
          <a:xfrm>
            <a:off x="1071758" y="4711641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59AF05-8EFB-E340-B221-90D644CEAB95}"/>
              </a:ext>
            </a:extLst>
          </p:cNvPr>
          <p:cNvCxnSpPr/>
          <p:nvPr/>
        </p:nvCxnSpPr>
        <p:spPr>
          <a:xfrm>
            <a:off x="973092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9BD577-6BFF-1A41-8A56-73A5C24DE461}"/>
              </a:ext>
            </a:extLst>
          </p:cNvPr>
          <p:cNvCxnSpPr/>
          <p:nvPr/>
        </p:nvCxnSpPr>
        <p:spPr>
          <a:xfrm>
            <a:off x="860032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3414F-CC7F-6A41-B56D-11BE0EE03B31}"/>
              </a:ext>
            </a:extLst>
          </p:cNvPr>
          <p:cNvCxnSpPr/>
          <p:nvPr/>
        </p:nvCxnSpPr>
        <p:spPr>
          <a:xfrm>
            <a:off x="1342685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43E9C9-874D-BE4C-8943-C7D4241C1A6B}"/>
              </a:ext>
            </a:extLst>
          </p:cNvPr>
          <p:cNvCxnSpPr/>
          <p:nvPr/>
        </p:nvCxnSpPr>
        <p:spPr>
          <a:xfrm>
            <a:off x="1444663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829DBC-EAE0-804E-B366-235A46E9A2EB}"/>
              </a:ext>
            </a:extLst>
          </p:cNvPr>
          <p:cNvCxnSpPr/>
          <p:nvPr/>
        </p:nvCxnSpPr>
        <p:spPr>
          <a:xfrm>
            <a:off x="1555051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23ED61-16D7-EA4D-B505-826C78E709EB}"/>
              </a:ext>
            </a:extLst>
          </p:cNvPr>
          <p:cNvCxnSpPr/>
          <p:nvPr/>
        </p:nvCxnSpPr>
        <p:spPr>
          <a:xfrm>
            <a:off x="1881226" y="4711639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1AB7EB-6D4C-604B-A0B1-DC77E290C9E6}"/>
              </a:ext>
            </a:extLst>
          </p:cNvPr>
          <p:cNvCxnSpPr/>
          <p:nvPr/>
        </p:nvCxnSpPr>
        <p:spPr>
          <a:xfrm>
            <a:off x="2000036" y="4713164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C67C4F-95BB-C844-82A9-3ABE71A834D6}"/>
              </a:ext>
            </a:extLst>
          </p:cNvPr>
          <p:cNvCxnSpPr/>
          <p:nvPr/>
        </p:nvCxnSpPr>
        <p:spPr>
          <a:xfrm>
            <a:off x="2109377" y="4711643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EBDFB3-167E-1746-9D30-9B381F7DCE1C}"/>
              </a:ext>
            </a:extLst>
          </p:cNvPr>
          <p:cNvCxnSpPr/>
          <p:nvPr/>
        </p:nvCxnSpPr>
        <p:spPr>
          <a:xfrm>
            <a:off x="5417332" y="4725898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8D1460-7F42-5341-80CE-FF8C30CB4AD2}"/>
              </a:ext>
            </a:extLst>
          </p:cNvPr>
          <p:cNvCxnSpPr/>
          <p:nvPr/>
        </p:nvCxnSpPr>
        <p:spPr>
          <a:xfrm>
            <a:off x="5311258" y="4725896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DFA9B8-D479-5649-93AF-8183C80128FB}"/>
              </a:ext>
            </a:extLst>
          </p:cNvPr>
          <p:cNvCxnSpPr/>
          <p:nvPr/>
        </p:nvCxnSpPr>
        <p:spPr>
          <a:xfrm>
            <a:off x="5205606" y="4725896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0AE696-A42B-334E-B2C5-2C55E936F7F4}"/>
              </a:ext>
            </a:extLst>
          </p:cNvPr>
          <p:cNvCxnSpPr/>
          <p:nvPr/>
        </p:nvCxnSpPr>
        <p:spPr>
          <a:xfrm>
            <a:off x="5688259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D16A70-7A71-0D4D-BF75-0EDB8D2E5B05}"/>
              </a:ext>
            </a:extLst>
          </p:cNvPr>
          <p:cNvCxnSpPr/>
          <p:nvPr/>
        </p:nvCxnSpPr>
        <p:spPr>
          <a:xfrm>
            <a:off x="5790237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099796-744F-614B-BE1F-7A04C8BB0221}"/>
              </a:ext>
            </a:extLst>
          </p:cNvPr>
          <p:cNvCxnSpPr/>
          <p:nvPr/>
        </p:nvCxnSpPr>
        <p:spPr>
          <a:xfrm>
            <a:off x="5900625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E4065-E29C-E643-87D6-F0E5BF86B2C6}"/>
              </a:ext>
            </a:extLst>
          </p:cNvPr>
          <p:cNvCxnSpPr/>
          <p:nvPr/>
        </p:nvCxnSpPr>
        <p:spPr>
          <a:xfrm>
            <a:off x="6226800" y="4725896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2EEA3B-D5DA-564F-8633-7CB4ACF9432E}"/>
              </a:ext>
            </a:extLst>
          </p:cNvPr>
          <p:cNvCxnSpPr/>
          <p:nvPr/>
        </p:nvCxnSpPr>
        <p:spPr>
          <a:xfrm>
            <a:off x="6342399" y="4724375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4001AE-84DF-A64D-A816-D001D4ADD7D7}"/>
              </a:ext>
            </a:extLst>
          </p:cNvPr>
          <p:cNvCxnSpPr/>
          <p:nvPr/>
        </p:nvCxnSpPr>
        <p:spPr>
          <a:xfrm>
            <a:off x="6454951" y="4725900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DE86FE-7776-2449-8EB6-07F90B20920C}"/>
              </a:ext>
            </a:extLst>
          </p:cNvPr>
          <p:cNvCxnSpPr/>
          <p:nvPr/>
        </p:nvCxnSpPr>
        <p:spPr>
          <a:xfrm>
            <a:off x="9632164" y="4711641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BDA565-861B-0346-8453-D12A99ADF92A}"/>
              </a:ext>
            </a:extLst>
          </p:cNvPr>
          <p:cNvCxnSpPr/>
          <p:nvPr/>
        </p:nvCxnSpPr>
        <p:spPr>
          <a:xfrm>
            <a:off x="9526090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C1749B-E42B-E44E-A7EC-DED2F882B071}"/>
              </a:ext>
            </a:extLst>
          </p:cNvPr>
          <p:cNvCxnSpPr/>
          <p:nvPr/>
        </p:nvCxnSpPr>
        <p:spPr>
          <a:xfrm>
            <a:off x="9420438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4F951C-A936-A74F-8DDD-D33F191F9A01}"/>
              </a:ext>
            </a:extLst>
          </p:cNvPr>
          <p:cNvCxnSpPr/>
          <p:nvPr/>
        </p:nvCxnSpPr>
        <p:spPr>
          <a:xfrm>
            <a:off x="9903091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4BE88F-B901-D640-A3FE-D4FE1980AF2F}"/>
              </a:ext>
            </a:extLst>
          </p:cNvPr>
          <p:cNvCxnSpPr/>
          <p:nvPr/>
        </p:nvCxnSpPr>
        <p:spPr>
          <a:xfrm>
            <a:off x="10014594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ECDABC-AB18-7B42-98BF-FA4B716ACDF9}"/>
              </a:ext>
            </a:extLst>
          </p:cNvPr>
          <p:cNvCxnSpPr/>
          <p:nvPr/>
        </p:nvCxnSpPr>
        <p:spPr>
          <a:xfrm>
            <a:off x="10115457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C928D6-DB59-1543-96F0-B01C763B87F9}"/>
              </a:ext>
            </a:extLst>
          </p:cNvPr>
          <p:cNvCxnSpPr/>
          <p:nvPr/>
        </p:nvCxnSpPr>
        <p:spPr>
          <a:xfrm>
            <a:off x="10441633" y="4711639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D3ADA7-AE8A-3146-8876-3B80DF5BEE59}"/>
              </a:ext>
            </a:extLst>
          </p:cNvPr>
          <p:cNvCxnSpPr/>
          <p:nvPr/>
        </p:nvCxnSpPr>
        <p:spPr>
          <a:xfrm>
            <a:off x="10557232" y="4718492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E1ABF4-8C78-9F45-BFAB-5D0E9B525DB6}"/>
              </a:ext>
            </a:extLst>
          </p:cNvPr>
          <p:cNvCxnSpPr/>
          <p:nvPr/>
        </p:nvCxnSpPr>
        <p:spPr>
          <a:xfrm>
            <a:off x="10669783" y="4711643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D88CE54-678F-E149-B61C-4C70046B2DC6}"/>
              </a:ext>
            </a:extLst>
          </p:cNvPr>
          <p:cNvSpPr/>
          <p:nvPr/>
        </p:nvSpPr>
        <p:spPr>
          <a:xfrm>
            <a:off x="3821642" y="683801"/>
            <a:ext cx="412695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D44C595-003A-ED48-AA7F-E436834600B4}"/>
              </a:ext>
            </a:extLst>
          </p:cNvPr>
          <p:cNvSpPr/>
          <p:nvPr/>
        </p:nvSpPr>
        <p:spPr>
          <a:xfrm>
            <a:off x="4935765" y="2024822"/>
            <a:ext cx="189870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86A091-A42C-8B4F-A0E5-157AB772EE91}"/>
              </a:ext>
            </a:extLst>
          </p:cNvPr>
          <p:cNvSpPr txBox="1"/>
          <p:nvPr/>
        </p:nvSpPr>
        <p:spPr>
          <a:xfrm>
            <a:off x="3565986" y="5732241"/>
            <a:ext cx="463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PSI results for each sample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DF43B91-94E7-1A4B-8A08-02024865D01B}"/>
              </a:ext>
            </a:extLst>
          </p:cNvPr>
          <p:cNvSpPr/>
          <p:nvPr/>
        </p:nvSpPr>
        <p:spPr>
          <a:xfrm>
            <a:off x="358799" y="5732241"/>
            <a:ext cx="1141953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5174-675A-C04A-9FBB-F6A4E5A4E524}"/>
              </a:ext>
            </a:extLst>
          </p:cNvPr>
          <p:cNvSpPr txBox="1"/>
          <p:nvPr/>
        </p:nvSpPr>
        <p:spPr>
          <a:xfrm>
            <a:off x="4070969" y="7116938"/>
            <a:ext cx="369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Pool and contrast PSI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E3600F-81E8-A448-A988-11AC6ECD3F27}"/>
              </a:ext>
            </a:extLst>
          </p:cNvPr>
          <p:cNvSpPr/>
          <p:nvPr/>
        </p:nvSpPr>
        <p:spPr>
          <a:xfrm>
            <a:off x="358799" y="7088741"/>
            <a:ext cx="1141953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EF52E8-9B2E-2E4A-AE0B-2FA345D18052}"/>
              </a:ext>
            </a:extLst>
          </p:cNvPr>
          <p:cNvGrpSpPr/>
          <p:nvPr/>
        </p:nvGrpSpPr>
        <p:grpSpPr>
          <a:xfrm>
            <a:off x="401578" y="8387313"/>
            <a:ext cx="11419535" cy="667998"/>
            <a:chOff x="225808" y="4862355"/>
            <a:chExt cx="6423645" cy="3757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27F34-6321-CE4D-8F5D-62AC0E54E477}"/>
                </a:ext>
              </a:extLst>
            </p:cNvPr>
            <p:cNvSpPr txBox="1"/>
            <p:nvPr/>
          </p:nvSpPr>
          <p:spPr>
            <a:xfrm>
              <a:off x="1151874" y="4862355"/>
              <a:ext cx="4316997" cy="32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4BE00"/>
                  </a:solidFill>
                </a:rPr>
                <a:t>14</a:t>
              </a:r>
              <a:r>
                <a:rPr lang="en-US" sz="3200" b="1" dirty="0"/>
                <a:t> VS </a:t>
              </a:r>
              <a:r>
                <a:rPr lang="en-US" sz="3200" b="1" dirty="0">
                  <a:solidFill>
                    <a:srgbClr val="7C878D"/>
                  </a:solidFill>
                </a:rPr>
                <a:t>CTRL</a:t>
              </a:r>
              <a:r>
                <a:rPr lang="en-US" sz="3200" b="1" dirty="0"/>
                <a:t>   </a:t>
              </a:r>
              <a:r>
                <a:rPr lang="en-US" sz="3200" dirty="0"/>
                <a:t>&amp;   </a:t>
              </a:r>
              <a:r>
                <a:rPr lang="en-US" sz="3200" b="1" dirty="0">
                  <a:solidFill>
                    <a:srgbClr val="FFCD00"/>
                  </a:solidFill>
                </a:rPr>
                <a:t>89</a:t>
              </a:r>
              <a:r>
                <a:rPr lang="en-US" sz="3200" b="1" dirty="0"/>
                <a:t> VS </a:t>
              </a:r>
              <a:r>
                <a:rPr lang="en-US" sz="3200" b="1" dirty="0">
                  <a:solidFill>
                    <a:srgbClr val="7C878D"/>
                  </a:solidFill>
                </a:rPr>
                <a:t>CTRL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57E1917-4BCB-D044-B2CA-43F3F4EFA670}"/>
                </a:ext>
              </a:extLst>
            </p:cNvPr>
            <p:cNvSpPr/>
            <p:nvPr/>
          </p:nvSpPr>
          <p:spPr>
            <a:xfrm>
              <a:off x="225808" y="4868781"/>
              <a:ext cx="6423645" cy="369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0845A8-968C-2341-BE66-5536514E359C}"/>
              </a:ext>
            </a:extLst>
          </p:cNvPr>
          <p:cNvGrpSpPr/>
          <p:nvPr/>
        </p:nvGrpSpPr>
        <p:grpSpPr>
          <a:xfrm>
            <a:off x="1444661" y="6573544"/>
            <a:ext cx="8600451" cy="401126"/>
            <a:chOff x="812558" y="3697707"/>
            <a:chExt cx="4837872" cy="22563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2B7C894-062E-6443-ABD8-223C434443C3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1E8F3C-6081-804C-9932-2E557BA580FD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ECCA21A-7659-1543-92E5-92EB66D48367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6B39E8-1E0E-AB4F-87DF-B6B9FA0D62AA}"/>
              </a:ext>
            </a:extLst>
          </p:cNvPr>
          <p:cNvGrpSpPr/>
          <p:nvPr/>
        </p:nvGrpSpPr>
        <p:grpSpPr>
          <a:xfrm>
            <a:off x="1454929" y="7871134"/>
            <a:ext cx="8600451" cy="401126"/>
            <a:chOff x="812558" y="3697707"/>
            <a:chExt cx="4837872" cy="225639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335A8A6-7828-A543-ABBA-161137E40E94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3D7247E-E21B-5448-A032-F0A48B6467D4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DC6317A-3F10-CA4D-A7D1-37837A8E13CE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E643FA0-F36C-194C-BD76-3A683C85C4E2}"/>
              </a:ext>
            </a:extLst>
          </p:cNvPr>
          <p:cNvSpPr txBox="1"/>
          <p:nvPr/>
        </p:nvSpPr>
        <p:spPr>
          <a:xfrm>
            <a:off x="182584" y="9732622"/>
            <a:ext cx="30550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2BA12A"/>
                </a:solidFill>
              </a:rPr>
              <a:t>Filter: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absDeltaPSI &gt; 0.1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Probability &gt; 0.9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PSI_KD &gt; 0.1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CDA8A-BE91-CC4F-BC0C-62E285C17237}"/>
              </a:ext>
            </a:extLst>
          </p:cNvPr>
          <p:cNvSpPr txBox="1"/>
          <p:nvPr/>
        </p:nvSpPr>
        <p:spPr>
          <a:xfrm>
            <a:off x="4521697" y="9755237"/>
            <a:ext cx="3049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7F0E"/>
                </a:solidFill>
              </a:rPr>
              <a:t>Filter: remove known exon and minor isoform</a:t>
            </a:r>
          </a:p>
          <a:p>
            <a:pPr algn="ctr"/>
            <a:r>
              <a:rPr lang="en-US" sz="3200" dirty="0">
                <a:solidFill>
                  <a:srgbClr val="FF7F0E"/>
                </a:solidFill>
              </a:rPr>
              <a:t>FDR &lt; 0.05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35AB41-D638-6447-B104-8D73E307C842}"/>
              </a:ext>
            </a:extLst>
          </p:cNvPr>
          <p:cNvSpPr txBox="1"/>
          <p:nvPr/>
        </p:nvSpPr>
        <p:spPr>
          <a:xfrm>
            <a:off x="8762792" y="9708728"/>
            <a:ext cx="3049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F77B4"/>
                </a:solidFill>
              </a:rPr>
              <a:t>Filter: </a:t>
            </a:r>
          </a:p>
          <a:p>
            <a:pPr algn="ctr"/>
            <a:r>
              <a:rPr lang="en-US" sz="3200" dirty="0">
                <a:solidFill>
                  <a:srgbClr val="1F77B4"/>
                </a:solidFill>
              </a:rPr>
              <a:t>FDR &lt; 0.05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409DDD9-388F-5242-A644-F531A865C84B}"/>
              </a:ext>
            </a:extLst>
          </p:cNvPr>
          <p:cNvSpPr/>
          <p:nvPr/>
        </p:nvSpPr>
        <p:spPr>
          <a:xfrm>
            <a:off x="113253" y="9732622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E881A0E-F379-7E41-97C4-6AC2D78FCD0D}"/>
              </a:ext>
            </a:extLst>
          </p:cNvPr>
          <p:cNvSpPr/>
          <p:nvPr/>
        </p:nvSpPr>
        <p:spPr>
          <a:xfrm>
            <a:off x="4462343" y="9746883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E0B9864-97D3-7341-9F7C-EF6BFB104BD1}"/>
              </a:ext>
            </a:extLst>
          </p:cNvPr>
          <p:cNvSpPr/>
          <p:nvPr/>
        </p:nvSpPr>
        <p:spPr>
          <a:xfrm>
            <a:off x="8811433" y="9732622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144A9D-23ED-6F4E-BA69-BB481A45B2D5}"/>
              </a:ext>
            </a:extLst>
          </p:cNvPr>
          <p:cNvGrpSpPr/>
          <p:nvPr/>
        </p:nvGrpSpPr>
        <p:grpSpPr>
          <a:xfrm>
            <a:off x="344541" y="11861981"/>
            <a:ext cx="2753698" cy="551012"/>
            <a:chOff x="193724" y="6672527"/>
            <a:chExt cx="1548993" cy="309952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6C17029-47F0-1043-BBAD-4CC853CB2569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9CD214D-7FDD-7F4C-A3EE-098CB817B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8368A-3FC3-8B41-8DC6-F1A953AEE307}"/>
              </a:ext>
            </a:extLst>
          </p:cNvPr>
          <p:cNvSpPr txBox="1"/>
          <p:nvPr/>
        </p:nvSpPr>
        <p:spPr>
          <a:xfrm>
            <a:off x="3422710" y="12581717"/>
            <a:ext cx="5286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Significant events: intersection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43BC951-3C1E-4F40-8E7C-B1D1C796967F}"/>
              </a:ext>
            </a:extLst>
          </p:cNvPr>
          <p:cNvSpPr/>
          <p:nvPr/>
        </p:nvSpPr>
        <p:spPr>
          <a:xfrm>
            <a:off x="430097" y="12581716"/>
            <a:ext cx="11433792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7A3B6D-5214-CF44-9DB7-4D6DA74E20EC}"/>
              </a:ext>
            </a:extLst>
          </p:cNvPr>
          <p:cNvSpPr txBox="1"/>
          <p:nvPr/>
        </p:nvSpPr>
        <p:spPr>
          <a:xfrm>
            <a:off x="5034250" y="13923938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Combine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D21CA7E-FCDE-5D49-82CA-E310A632DC7C}"/>
              </a:ext>
            </a:extLst>
          </p:cNvPr>
          <p:cNvSpPr/>
          <p:nvPr/>
        </p:nvSpPr>
        <p:spPr>
          <a:xfrm>
            <a:off x="5034251" y="13923938"/>
            <a:ext cx="189870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FFD783-B345-C84D-885E-1137A625D5A2}"/>
              </a:ext>
            </a:extLst>
          </p:cNvPr>
          <p:cNvSpPr txBox="1"/>
          <p:nvPr/>
        </p:nvSpPr>
        <p:spPr>
          <a:xfrm>
            <a:off x="4264340" y="15266160"/>
            <a:ext cx="3324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duplicates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5EB9E5E-0225-0E44-B28A-4FADF418F8E8}"/>
              </a:ext>
            </a:extLst>
          </p:cNvPr>
          <p:cNvSpPr/>
          <p:nvPr/>
        </p:nvSpPr>
        <p:spPr>
          <a:xfrm>
            <a:off x="4150267" y="15266159"/>
            <a:ext cx="3469698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57612E-2B43-9843-BD91-0F8BE651D2BE}"/>
              </a:ext>
            </a:extLst>
          </p:cNvPr>
          <p:cNvSpPr txBox="1"/>
          <p:nvPr/>
        </p:nvSpPr>
        <p:spPr>
          <a:xfrm>
            <a:off x="3443525" y="16608381"/>
            <a:ext cx="501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PSI_KD = (PSI_14 + PSI_89)/2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E595326-3D79-BA4C-AF47-2CACDEFE9E3B}"/>
              </a:ext>
            </a:extLst>
          </p:cNvPr>
          <p:cNvSpPr txBox="1"/>
          <p:nvPr/>
        </p:nvSpPr>
        <p:spPr>
          <a:xfrm>
            <a:off x="3636432" y="18157606"/>
            <a:ext cx="502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deltaPSI</a:t>
            </a:r>
            <a:r>
              <a:rPr lang="en-US" sz="3200" dirty="0"/>
              <a:t> = PSI_KD – PSI_CTRL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D1A21C1-C014-BB40-AA03-ECB271CD461E}"/>
              </a:ext>
            </a:extLst>
          </p:cNvPr>
          <p:cNvSpPr/>
          <p:nvPr/>
        </p:nvSpPr>
        <p:spPr>
          <a:xfrm>
            <a:off x="3374356" y="16608381"/>
            <a:ext cx="5152852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5A0B1F9D-13E5-F045-969B-A8569D7DAF77}"/>
              </a:ext>
            </a:extLst>
          </p:cNvPr>
          <p:cNvSpPr/>
          <p:nvPr/>
        </p:nvSpPr>
        <p:spPr>
          <a:xfrm>
            <a:off x="3567768" y="18157605"/>
            <a:ext cx="511392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C78B6E-D1CE-6046-B81B-2342C6C80A0D}"/>
              </a:ext>
            </a:extLst>
          </p:cNvPr>
          <p:cNvCxnSpPr>
            <a:cxnSpLocks/>
          </p:cNvCxnSpPr>
          <p:nvPr/>
        </p:nvCxnSpPr>
        <p:spPr>
          <a:xfrm>
            <a:off x="5870776" y="17536680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E75709F-C197-2045-8E81-4A329ACF325A}"/>
              </a:ext>
            </a:extLst>
          </p:cNvPr>
          <p:cNvCxnSpPr>
            <a:cxnSpLocks/>
          </p:cNvCxnSpPr>
          <p:nvPr/>
        </p:nvCxnSpPr>
        <p:spPr>
          <a:xfrm>
            <a:off x="5870778" y="16077430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6451589-6A72-8546-B581-BC6DBED7FFD2}"/>
              </a:ext>
            </a:extLst>
          </p:cNvPr>
          <p:cNvCxnSpPr>
            <a:cxnSpLocks/>
          </p:cNvCxnSpPr>
          <p:nvPr/>
        </p:nvCxnSpPr>
        <p:spPr>
          <a:xfrm>
            <a:off x="5870780" y="14822924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B9E63FF-DBB0-C346-BD75-A650F389EB1D}"/>
              </a:ext>
            </a:extLst>
          </p:cNvPr>
          <p:cNvCxnSpPr>
            <a:cxnSpLocks/>
          </p:cNvCxnSpPr>
          <p:nvPr/>
        </p:nvCxnSpPr>
        <p:spPr>
          <a:xfrm>
            <a:off x="5876363" y="13353314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DAAA246-A4D8-E140-BBF1-031098341C5B}"/>
              </a:ext>
            </a:extLst>
          </p:cNvPr>
          <p:cNvCxnSpPr>
            <a:cxnSpLocks/>
          </p:cNvCxnSpPr>
          <p:nvPr/>
        </p:nvCxnSpPr>
        <p:spPr>
          <a:xfrm>
            <a:off x="5869420" y="18971521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8C5D1B8-F9D0-F049-8521-1B1792B98F2D}"/>
              </a:ext>
            </a:extLst>
          </p:cNvPr>
          <p:cNvSpPr txBox="1"/>
          <p:nvPr/>
        </p:nvSpPr>
        <p:spPr>
          <a:xfrm>
            <a:off x="4965420" y="19499861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 table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945F0D0D-833F-4A4C-82AC-3953FAF2D3B9}"/>
              </a:ext>
            </a:extLst>
          </p:cNvPr>
          <p:cNvSpPr/>
          <p:nvPr/>
        </p:nvSpPr>
        <p:spPr>
          <a:xfrm>
            <a:off x="4935762" y="19499860"/>
            <a:ext cx="1997196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AAD2E7E-7CE9-2F4A-BFEC-12E7647931D5}"/>
              </a:ext>
            </a:extLst>
          </p:cNvPr>
          <p:cNvCxnSpPr>
            <a:cxnSpLocks/>
          </p:cNvCxnSpPr>
          <p:nvPr/>
        </p:nvCxnSpPr>
        <p:spPr>
          <a:xfrm flipH="1">
            <a:off x="6184590" y="19179223"/>
            <a:ext cx="126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E2349E4-02F6-414D-BA6A-07828F31F2CF}"/>
              </a:ext>
            </a:extLst>
          </p:cNvPr>
          <p:cNvSpPr txBox="1"/>
          <p:nvPr/>
        </p:nvSpPr>
        <p:spPr>
          <a:xfrm>
            <a:off x="7534645" y="18850935"/>
            <a:ext cx="294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Add gene name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DD0618E2-5D21-974D-A42E-4FA1CFE6A971}"/>
              </a:ext>
            </a:extLst>
          </p:cNvPr>
          <p:cNvSpPr/>
          <p:nvPr/>
        </p:nvSpPr>
        <p:spPr>
          <a:xfrm>
            <a:off x="7571148" y="18953453"/>
            <a:ext cx="2912949" cy="478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3D7178-C6CB-E64A-A49A-ACB63F0A2CCD}"/>
              </a:ext>
            </a:extLst>
          </p:cNvPr>
          <p:cNvSpPr txBox="1"/>
          <p:nvPr/>
        </p:nvSpPr>
        <p:spPr>
          <a:xfrm>
            <a:off x="498681" y="2967263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2BA12A"/>
                </a:solidFill>
              </a:rPr>
              <a:t>Whippet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684CB7C-3A1C-644F-B829-CEA93E6CD50B}"/>
              </a:ext>
            </a:extLst>
          </p:cNvPr>
          <p:cNvSpPr txBox="1"/>
          <p:nvPr/>
        </p:nvSpPr>
        <p:spPr>
          <a:xfrm>
            <a:off x="4801479" y="2973098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7F0E"/>
                </a:solidFill>
              </a:rPr>
              <a:t>IRfinder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5F1CF99-30A3-7440-9C60-D3C7DFAA4617}"/>
              </a:ext>
            </a:extLst>
          </p:cNvPr>
          <p:cNvSpPr txBox="1"/>
          <p:nvPr/>
        </p:nvSpPr>
        <p:spPr>
          <a:xfrm>
            <a:off x="9148329" y="2967263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1F77B4"/>
                </a:solidFill>
              </a:rPr>
              <a:t>rMATS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69B6637-8FAC-DE43-AD0C-3F5CE7985235}"/>
              </a:ext>
            </a:extLst>
          </p:cNvPr>
          <p:cNvGrpSpPr/>
          <p:nvPr/>
        </p:nvGrpSpPr>
        <p:grpSpPr>
          <a:xfrm>
            <a:off x="5696291" y="9252272"/>
            <a:ext cx="415051" cy="385000"/>
            <a:chOff x="802155" y="5216888"/>
            <a:chExt cx="233472" cy="21656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9A362FB-E417-5946-BB3A-AEDD38B6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DE8DAAF-A274-9342-BEBA-6127026CC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8AF0751-8F1F-5945-97A7-43E5DAF423FA}"/>
              </a:ext>
            </a:extLst>
          </p:cNvPr>
          <p:cNvGrpSpPr/>
          <p:nvPr/>
        </p:nvGrpSpPr>
        <p:grpSpPr>
          <a:xfrm>
            <a:off x="1281515" y="9258743"/>
            <a:ext cx="415051" cy="385000"/>
            <a:chOff x="802155" y="5216888"/>
            <a:chExt cx="233472" cy="216568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AB2693B2-C1A6-6147-B789-2147C780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404ADD4-84F0-FA48-9763-BFD30466AA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BB1D195-A164-F445-8BAC-9ED7767ABF56}"/>
              </a:ext>
            </a:extLst>
          </p:cNvPr>
          <p:cNvGrpSpPr/>
          <p:nvPr/>
        </p:nvGrpSpPr>
        <p:grpSpPr>
          <a:xfrm>
            <a:off x="10117026" y="9208704"/>
            <a:ext cx="415051" cy="385000"/>
            <a:chOff x="802155" y="5216888"/>
            <a:chExt cx="233472" cy="216568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6A437B2-2F11-D140-A27B-0FBA7FA94BD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D0E43E6-9E63-9E4E-B020-645E48664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387CFB-7CB3-A14D-A16D-4537167248D7}"/>
              </a:ext>
            </a:extLst>
          </p:cNvPr>
          <p:cNvGrpSpPr/>
          <p:nvPr/>
        </p:nvGrpSpPr>
        <p:grpSpPr>
          <a:xfrm>
            <a:off x="9051593" y="11872102"/>
            <a:ext cx="2753698" cy="551012"/>
            <a:chOff x="193724" y="6672527"/>
            <a:chExt cx="1548993" cy="30995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F1DCD24-0742-7045-A632-6FB2776B8D6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579A920-ACE4-7A49-8C21-E119AA8A0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0A727F-6527-1549-B406-5DDABD819A15}"/>
              </a:ext>
            </a:extLst>
          </p:cNvPr>
          <p:cNvGrpSpPr/>
          <p:nvPr/>
        </p:nvGrpSpPr>
        <p:grpSpPr>
          <a:xfrm>
            <a:off x="4687331" y="11897527"/>
            <a:ext cx="2753698" cy="551012"/>
            <a:chOff x="193724" y="6672527"/>
            <a:chExt cx="1548993" cy="3099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9958F3A-424A-9F41-ACA8-9665100CD5CC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7CA8979-F0D1-A14B-8312-56619242B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60A3D0-006E-274C-BF29-3440172AB553}"/>
              </a:ext>
            </a:extLst>
          </p:cNvPr>
          <p:cNvCxnSpPr>
            <a:cxnSpLocks/>
          </p:cNvCxnSpPr>
          <p:nvPr/>
        </p:nvCxnSpPr>
        <p:spPr>
          <a:xfrm>
            <a:off x="5865932" y="20247048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807A84-3894-814F-97C2-995EA592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67" y="20812447"/>
            <a:ext cx="1078238" cy="5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F1D55-633D-8541-99E4-F22F19B2FBAA}"/>
              </a:ext>
            </a:extLst>
          </p:cNvPr>
          <p:cNvSpPr txBox="1"/>
          <p:nvPr/>
        </p:nvSpPr>
        <p:spPr>
          <a:xfrm>
            <a:off x="3415509" y="1428115"/>
            <a:ext cx="5347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the genes </a:t>
            </a:r>
          </a:p>
          <a:p>
            <a:pPr algn="ctr"/>
            <a:r>
              <a:rPr lang="en-US" sz="3200" dirty="0"/>
              <a:t>in the annotation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CEBA3-7728-5D4D-A91C-7F5ED4DF43BF}"/>
              </a:ext>
            </a:extLst>
          </p:cNvPr>
          <p:cNvSpPr txBox="1"/>
          <p:nvPr/>
        </p:nvSpPr>
        <p:spPr>
          <a:xfrm>
            <a:off x="3359698" y="3427491"/>
            <a:ext cx="5366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Select the genes that have expression in </a:t>
            </a:r>
            <a:r>
              <a:rPr lang="en-US" sz="3200" b="1" dirty="0"/>
              <a:t>≥ </a:t>
            </a:r>
            <a:r>
              <a:rPr lang="en-US" sz="3200" dirty="0"/>
              <a:t>1 sample(s)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9E4F-D28E-4547-BFAE-EE64FCE3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53" y="4801268"/>
            <a:ext cx="5137080" cy="1592121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44065D42-6960-A740-84BF-D3D9B9BE1072}"/>
              </a:ext>
            </a:extLst>
          </p:cNvPr>
          <p:cNvSpPr/>
          <p:nvPr/>
        </p:nvSpPr>
        <p:spPr>
          <a:xfrm>
            <a:off x="5762213" y="264243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3385466-E621-E049-85FB-DA19919D2BE2}"/>
              </a:ext>
            </a:extLst>
          </p:cNvPr>
          <p:cNvSpPr/>
          <p:nvPr/>
        </p:nvSpPr>
        <p:spPr>
          <a:xfrm>
            <a:off x="5808658" y="649231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AAD8-4125-0B4B-9A23-3C0FC89AEF33}"/>
              </a:ext>
            </a:extLst>
          </p:cNvPr>
          <p:cNvSpPr txBox="1"/>
          <p:nvPr/>
        </p:nvSpPr>
        <p:spPr>
          <a:xfrm>
            <a:off x="3425012" y="7262574"/>
            <a:ext cx="5251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set of unique introns </a:t>
            </a:r>
          </a:p>
          <a:p>
            <a:pPr algn="ctr"/>
            <a:r>
              <a:rPr lang="en-US" sz="3200" dirty="0"/>
              <a:t>from all the transcripts </a:t>
            </a:r>
          </a:p>
          <a:p>
            <a:pPr algn="ctr"/>
            <a:r>
              <a:rPr lang="en-US" sz="3200" dirty="0"/>
              <a:t>of each gene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31310-8889-D14B-9685-AF35CD446E16}"/>
              </a:ext>
            </a:extLst>
          </p:cNvPr>
          <p:cNvSpPr/>
          <p:nvPr/>
        </p:nvSpPr>
        <p:spPr>
          <a:xfrm>
            <a:off x="4894672" y="936731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2CD19-7E29-EE4A-8EE6-EF890463E7AC}"/>
              </a:ext>
            </a:extLst>
          </p:cNvPr>
          <p:cNvSpPr/>
          <p:nvPr/>
        </p:nvSpPr>
        <p:spPr>
          <a:xfrm>
            <a:off x="5391379" y="9284225"/>
            <a:ext cx="162556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2E961-5A4C-BB4C-ACD4-AE7A1D0D8E45}"/>
              </a:ext>
            </a:extLst>
          </p:cNvPr>
          <p:cNvSpPr/>
          <p:nvPr/>
        </p:nvSpPr>
        <p:spPr>
          <a:xfrm>
            <a:off x="5824862" y="9284225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2A51-2F41-0247-BE3A-62097C154051}"/>
              </a:ext>
            </a:extLst>
          </p:cNvPr>
          <p:cNvSpPr/>
          <p:nvPr/>
        </p:nvSpPr>
        <p:spPr>
          <a:xfrm>
            <a:off x="6608750" y="9284220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CC2700-9E2F-A645-AD0D-55CB7C15F6B9}"/>
              </a:ext>
            </a:extLst>
          </p:cNvPr>
          <p:cNvSpPr/>
          <p:nvPr/>
        </p:nvSpPr>
        <p:spPr>
          <a:xfrm>
            <a:off x="7472227" y="9284225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E8CB-3C57-1E4C-B881-A77CA5A575D6}"/>
              </a:ext>
            </a:extLst>
          </p:cNvPr>
          <p:cNvSpPr/>
          <p:nvPr/>
        </p:nvSpPr>
        <p:spPr>
          <a:xfrm>
            <a:off x="8200343" y="9284225"/>
            <a:ext cx="1212363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695471-80E0-6142-989E-EB1B0CA005E8}"/>
              </a:ext>
            </a:extLst>
          </p:cNvPr>
          <p:cNvSpPr/>
          <p:nvPr/>
        </p:nvSpPr>
        <p:spPr>
          <a:xfrm>
            <a:off x="9783397" y="936731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6D8A6F-9A88-8B4C-AFEC-2E6CF820FCC8}"/>
              </a:ext>
            </a:extLst>
          </p:cNvPr>
          <p:cNvSpPr/>
          <p:nvPr/>
        </p:nvSpPr>
        <p:spPr>
          <a:xfrm>
            <a:off x="4899573" y="10031237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44CC0-EB86-E748-ABAE-B22CE7DC543E}"/>
              </a:ext>
            </a:extLst>
          </p:cNvPr>
          <p:cNvSpPr/>
          <p:nvPr/>
        </p:nvSpPr>
        <p:spPr>
          <a:xfrm>
            <a:off x="5396280" y="9948152"/>
            <a:ext cx="162556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961AA6-8316-4E42-BC58-6C5A7BCC80A7}"/>
              </a:ext>
            </a:extLst>
          </p:cNvPr>
          <p:cNvSpPr/>
          <p:nvPr/>
        </p:nvSpPr>
        <p:spPr>
          <a:xfrm>
            <a:off x="5829764" y="9948152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A59F28-C170-044D-B285-36ECD48D2285}"/>
              </a:ext>
            </a:extLst>
          </p:cNvPr>
          <p:cNvSpPr/>
          <p:nvPr/>
        </p:nvSpPr>
        <p:spPr>
          <a:xfrm>
            <a:off x="6613651" y="9948147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DD28E-8F90-9940-921E-9E31D332728B}"/>
              </a:ext>
            </a:extLst>
          </p:cNvPr>
          <p:cNvSpPr/>
          <p:nvPr/>
        </p:nvSpPr>
        <p:spPr>
          <a:xfrm>
            <a:off x="9788298" y="10031237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34A3D4-61AD-0B42-89A5-9E6ADE9806FF}"/>
              </a:ext>
            </a:extLst>
          </p:cNvPr>
          <p:cNvSpPr/>
          <p:nvPr/>
        </p:nvSpPr>
        <p:spPr>
          <a:xfrm>
            <a:off x="6608750" y="10593141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2523E-913B-A745-8419-C590610EAB18}"/>
              </a:ext>
            </a:extLst>
          </p:cNvPr>
          <p:cNvSpPr/>
          <p:nvPr/>
        </p:nvSpPr>
        <p:spPr>
          <a:xfrm>
            <a:off x="7951988" y="10667883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1C81FC-5BD5-2A4D-AAD8-3827DE793AEE}"/>
              </a:ext>
            </a:extLst>
          </p:cNvPr>
          <p:cNvSpPr/>
          <p:nvPr/>
        </p:nvSpPr>
        <p:spPr>
          <a:xfrm>
            <a:off x="5900624" y="10675623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DEDAC-C74C-494C-9959-235F3619A99D}"/>
              </a:ext>
            </a:extLst>
          </p:cNvPr>
          <p:cNvSpPr/>
          <p:nvPr/>
        </p:nvSpPr>
        <p:spPr>
          <a:xfrm>
            <a:off x="6608750" y="11219594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2AFE10-943C-074E-B8AB-AC50BE7956DB}"/>
              </a:ext>
            </a:extLst>
          </p:cNvPr>
          <p:cNvSpPr/>
          <p:nvPr/>
        </p:nvSpPr>
        <p:spPr>
          <a:xfrm>
            <a:off x="9783395" y="11297204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F7BFFC-A6B4-3C41-B16E-5A39F3A5F65B}"/>
              </a:ext>
            </a:extLst>
          </p:cNvPr>
          <p:cNvSpPr/>
          <p:nvPr/>
        </p:nvSpPr>
        <p:spPr>
          <a:xfrm>
            <a:off x="5900624" y="11292882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EC2FFF-0E2F-FA4F-B681-1EDF774EE6B7}"/>
              </a:ext>
            </a:extLst>
          </p:cNvPr>
          <p:cNvSpPr/>
          <p:nvPr/>
        </p:nvSpPr>
        <p:spPr>
          <a:xfrm>
            <a:off x="8200343" y="11893713"/>
            <a:ext cx="1212363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C6EC4-2902-0249-AEA5-D2946C593846}"/>
              </a:ext>
            </a:extLst>
          </p:cNvPr>
          <p:cNvSpPr/>
          <p:nvPr/>
        </p:nvSpPr>
        <p:spPr>
          <a:xfrm>
            <a:off x="9783397" y="11976798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E9B5BD-25F8-2748-8191-84C31025A117}"/>
              </a:ext>
            </a:extLst>
          </p:cNvPr>
          <p:cNvSpPr/>
          <p:nvPr/>
        </p:nvSpPr>
        <p:spPr>
          <a:xfrm>
            <a:off x="7540837" y="1197619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33438-2A18-3A47-9459-C9173FD783B7}"/>
              </a:ext>
            </a:extLst>
          </p:cNvPr>
          <p:cNvCxnSpPr>
            <a:stCxn id="17" idx="1"/>
            <a:endCxn id="22" idx="1"/>
          </p:cNvCxnSpPr>
          <p:nvPr/>
        </p:nvCxnSpPr>
        <p:spPr>
          <a:xfrm>
            <a:off x="5391382" y="9447984"/>
            <a:ext cx="4392015" cy="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814201-BD3A-AD4B-BA65-D9BBD5FEF8DD}"/>
              </a:ext>
            </a:extLst>
          </p:cNvPr>
          <p:cNvCxnSpPr/>
          <p:nvPr/>
        </p:nvCxnSpPr>
        <p:spPr>
          <a:xfrm>
            <a:off x="5472660" y="10111302"/>
            <a:ext cx="4392015" cy="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4E9EB-6551-8947-9B04-1296FB85A71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6397332" y="10749161"/>
            <a:ext cx="1554655" cy="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0E0579-0C02-A841-89F8-957F92D94FAB}"/>
              </a:ext>
            </a:extLst>
          </p:cNvPr>
          <p:cNvCxnSpPr>
            <a:cxnSpLocks/>
          </p:cNvCxnSpPr>
          <p:nvPr/>
        </p:nvCxnSpPr>
        <p:spPr>
          <a:xfrm>
            <a:off x="6390180" y="11380484"/>
            <a:ext cx="3386063" cy="1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46ED01-B24D-CB41-B0B9-3D84549DB28F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8037542" y="12057468"/>
            <a:ext cx="1745852" cy="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BD9563-07FE-924B-AACF-E809172F4DCF}"/>
              </a:ext>
            </a:extLst>
          </p:cNvPr>
          <p:cNvSpPr txBox="1"/>
          <p:nvPr/>
        </p:nvSpPr>
        <p:spPr>
          <a:xfrm>
            <a:off x="2510897" y="9129161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a: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7318BC-880C-6144-9138-35676BDAB414}"/>
              </a:ext>
            </a:extLst>
          </p:cNvPr>
          <p:cNvSpPr txBox="1"/>
          <p:nvPr/>
        </p:nvSpPr>
        <p:spPr>
          <a:xfrm>
            <a:off x="2522992" y="9758879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b: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31F11-B93D-D548-88B7-31072C10A05B}"/>
              </a:ext>
            </a:extLst>
          </p:cNvPr>
          <p:cNvSpPr txBox="1"/>
          <p:nvPr/>
        </p:nvSpPr>
        <p:spPr>
          <a:xfrm>
            <a:off x="2522992" y="10417606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c: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14E75-4ACB-B743-A933-70941A2444AB}"/>
              </a:ext>
            </a:extLst>
          </p:cNvPr>
          <p:cNvSpPr txBox="1"/>
          <p:nvPr/>
        </p:nvSpPr>
        <p:spPr>
          <a:xfrm>
            <a:off x="2543278" y="11057327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d: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A5745F-7DCF-D849-AC61-C317FE43A5FD}"/>
              </a:ext>
            </a:extLst>
          </p:cNvPr>
          <p:cNvSpPr txBox="1"/>
          <p:nvPr/>
        </p:nvSpPr>
        <p:spPr>
          <a:xfrm>
            <a:off x="2528898" y="11729183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e: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B4A0709C-48A3-E74C-874E-1CEA24F1E537}"/>
              </a:ext>
            </a:extLst>
          </p:cNvPr>
          <p:cNvSpPr/>
          <p:nvPr/>
        </p:nvSpPr>
        <p:spPr>
          <a:xfrm>
            <a:off x="2292398" y="9334488"/>
            <a:ext cx="394197" cy="2764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5F971-A566-9446-9148-00A65A55FF0D}"/>
              </a:ext>
            </a:extLst>
          </p:cNvPr>
          <p:cNvSpPr txBox="1"/>
          <p:nvPr/>
        </p:nvSpPr>
        <p:spPr>
          <a:xfrm>
            <a:off x="722701" y="10111301"/>
            <a:ext cx="1374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e.g.</a:t>
            </a:r>
          </a:p>
          <a:p>
            <a:pPr algn="ctr"/>
            <a:r>
              <a:rPr lang="en-US" sz="3200" dirty="0"/>
              <a:t>Gene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93AB1F-1C13-4343-87E6-EB25942EBB35}"/>
              </a:ext>
            </a:extLst>
          </p:cNvPr>
          <p:cNvSpPr>
            <a:spLocks noChangeAspect="1"/>
          </p:cNvSpPr>
          <p:nvPr/>
        </p:nvSpPr>
        <p:spPr>
          <a:xfrm>
            <a:off x="5560511" y="9339320"/>
            <a:ext cx="264350" cy="216396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45805C-C271-C341-A3A6-E64624480B81}"/>
              </a:ext>
            </a:extLst>
          </p:cNvPr>
          <p:cNvSpPr>
            <a:spLocks/>
          </p:cNvSpPr>
          <p:nvPr/>
        </p:nvSpPr>
        <p:spPr>
          <a:xfrm>
            <a:off x="5567374" y="9998414"/>
            <a:ext cx="262389" cy="211323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AE4C8B-F73A-FA4F-B78E-E739C7451629}"/>
              </a:ext>
            </a:extLst>
          </p:cNvPr>
          <p:cNvSpPr>
            <a:spLocks/>
          </p:cNvSpPr>
          <p:nvPr/>
        </p:nvSpPr>
        <p:spPr>
          <a:xfrm>
            <a:off x="6390180" y="9342041"/>
            <a:ext cx="214481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2557C1-07FD-2E47-A3F0-002254380769}"/>
              </a:ext>
            </a:extLst>
          </p:cNvPr>
          <p:cNvSpPr>
            <a:spLocks/>
          </p:cNvSpPr>
          <p:nvPr/>
        </p:nvSpPr>
        <p:spPr>
          <a:xfrm>
            <a:off x="6401467" y="9999218"/>
            <a:ext cx="201170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1FB486-CBD8-6848-81EE-3A34D8D20747}"/>
              </a:ext>
            </a:extLst>
          </p:cNvPr>
          <p:cNvSpPr>
            <a:spLocks/>
          </p:cNvSpPr>
          <p:nvPr/>
        </p:nvSpPr>
        <p:spPr>
          <a:xfrm>
            <a:off x="6401466" y="10647846"/>
            <a:ext cx="203195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2B5E3B-FE70-7645-95BE-76D571165639}"/>
              </a:ext>
            </a:extLst>
          </p:cNvPr>
          <p:cNvSpPr>
            <a:spLocks/>
          </p:cNvSpPr>
          <p:nvPr/>
        </p:nvSpPr>
        <p:spPr>
          <a:xfrm>
            <a:off x="6400723" y="11269246"/>
            <a:ext cx="203195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A4AC9D-7F76-A841-8476-F624F394B927}"/>
              </a:ext>
            </a:extLst>
          </p:cNvPr>
          <p:cNvSpPr>
            <a:spLocks/>
          </p:cNvSpPr>
          <p:nvPr/>
        </p:nvSpPr>
        <p:spPr>
          <a:xfrm>
            <a:off x="6959201" y="10004860"/>
            <a:ext cx="2823311" cy="211323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07C9D6-074F-E648-93E2-C2E5E1B3FF06}"/>
              </a:ext>
            </a:extLst>
          </p:cNvPr>
          <p:cNvSpPr>
            <a:spLocks/>
          </p:cNvSpPr>
          <p:nvPr/>
        </p:nvSpPr>
        <p:spPr>
          <a:xfrm>
            <a:off x="6956221" y="11276163"/>
            <a:ext cx="2820020" cy="211323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B0EE80-4409-EC42-BA2F-2B2751EE7F84}"/>
              </a:ext>
            </a:extLst>
          </p:cNvPr>
          <p:cNvSpPr>
            <a:spLocks/>
          </p:cNvSpPr>
          <p:nvPr/>
        </p:nvSpPr>
        <p:spPr>
          <a:xfrm>
            <a:off x="6958905" y="10648112"/>
            <a:ext cx="991592" cy="211323"/>
          </a:xfrm>
          <a:prstGeom prst="rect">
            <a:avLst/>
          </a:prstGeom>
          <a:solidFill>
            <a:srgbClr val="9437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DFD431-009D-3942-9CAB-5F365E9BFE4F}"/>
              </a:ext>
            </a:extLst>
          </p:cNvPr>
          <p:cNvSpPr/>
          <p:nvPr/>
        </p:nvSpPr>
        <p:spPr>
          <a:xfrm>
            <a:off x="6956403" y="9342041"/>
            <a:ext cx="515823" cy="211323"/>
          </a:xfrm>
          <a:prstGeom prst="rect">
            <a:avLst/>
          </a:prstGeom>
          <a:solidFill>
            <a:srgbClr val="00FD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5B7B78-5B85-D147-BE9B-5137B1186B90}"/>
              </a:ext>
            </a:extLst>
          </p:cNvPr>
          <p:cNvSpPr/>
          <p:nvPr/>
        </p:nvSpPr>
        <p:spPr>
          <a:xfrm>
            <a:off x="8044874" y="9342041"/>
            <a:ext cx="155468" cy="211323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EE3510-71B1-D34E-A6E9-060057C6787C}"/>
              </a:ext>
            </a:extLst>
          </p:cNvPr>
          <p:cNvSpPr/>
          <p:nvPr/>
        </p:nvSpPr>
        <p:spPr>
          <a:xfrm>
            <a:off x="8047713" y="11946724"/>
            <a:ext cx="147591" cy="211323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1A070-63EF-3E41-9216-271BEAEDD69A}"/>
              </a:ext>
            </a:extLst>
          </p:cNvPr>
          <p:cNvSpPr/>
          <p:nvPr/>
        </p:nvSpPr>
        <p:spPr>
          <a:xfrm>
            <a:off x="9412707" y="9344132"/>
            <a:ext cx="360980" cy="211323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3D3D9F-7271-D448-AA0D-52ECFBDABBA0}"/>
              </a:ext>
            </a:extLst>
          </p:cNvPr>
          <p:cNvSpPr/>
          <p:nvPr/>
        </p:nvSpPr>
        <p:spPr>
          <a:xfrm>
            <a:off x="9412706" y="11955117"/>
            <a:ext cx="365653" cy="211323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85DF9E1-6F95-D046-8F71-5C0F62ADB280}"/>
              </a:ext>
            </a:extLst>
          </p:cNvPr>
          <p:cNvCxnSpPr/>
          <p:nvPr/>
        </p:nvCxnSpPr>
        <p:spPr>
          <a:xfrm>
            <a:off x="5667370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101D5A-485F-DA4A-B12F-9A12E542E40E}"/>
              </a:ext>
            </a:extLst>
          </p:cNvPr>
          <p:cNvCxnSpPr/>
          <p:nvPr/>
        </p:nvCxnSpPr>
        <p:spPr>
          <a:xfrm>
            <a:off x="7173702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65EDE0-5757-0547-9829-4BDCF16370D3}"/>
              </a:ext>
            </a:extLst>
          </p:cNvPr>
          <p:cNvCxnSpPr>
            <a:cxnSpLocks/>
          </p:cNvCxnSpPr>
          <p:nvPr/>
        </p:nvCxnSpPr>
        <p:spPr>
          <a:xfrm>
            <a:off x="8117572" y="9096911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CAA3B9-7E7A-F64E-B6D8-D861AAEF4C6D}"/>
              </a:ext>
            </a:extLst>
          </p:cNvPr>
          <p:cNvCxnSpPr/>
          <p:nvPr/>
        </p:nvCxnSpPr>
        <p:spPr>
          <a:xfrm>
            <a:off x="6485557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D2EC786-EFE8-0F43-A2D6-7374906102C3}"/>
              </a:ext>
            </a:extLst>
          </p:cNvPr>
          <p:cNvCxnSpPr>
            <a:cxnSpLocks/>
          </p:cNvCxnSpPr>
          <p:nvPr/>
        </p:nvCxnSpPr>
        <p:spPr>
          <a:xfrm>
            <a:off x="9572203" y="9101044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6DA70B-8547-754F-88E3-363E6539986B}"/>
              </a:ext>
            </a:extLst>
          </p:cNvPr>
          <p:cNvCxnSpPr>
            <a:cxnSpLocks/>
          </p:cNvCxnSpPr>
          <p:nvPr/>
        </p:nvCxnSpPr>
        <p:spPr>
          <a:xfrm>
            <a:off x="8350443" y="9767736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6D2DAD-6238-B149-8251-C06A9E49CF62}"/>
              </a:ext>
            </a:extLst>
          </p:cNvPr>
          <p:cNvCxnSpPr>
            <a:cxnSpLocks/>
          </p:cNvCxnSpPr>
          <p:nvPr/>
        </p:nvCxnSpPr>
        <p:spPr>
          <a:xfrm>
            <a:off x="7410078" y="1041505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>
            <a:extLst>
              <a:ext uri="{FF2B5EF4-FFF2-40B4-BE49-F238E27FC236}">
                <a16:creationId xmlns:a16="http://schemas.microsoft.com/office/drawing/2014/main" id="{42575610-9D4B-844D-ADAB-EE2C00203116}"/>
              </a:ext>
            </a:extLst>
          </p:cNvPr>
          <p:cNvSpPr/>
          <p:nvPr/>
        </p:nvSpPr>
        <p:spPr>
          <a:xfrm>
            <a:off x="5762213" y="12475359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34A8AA-5F26-C748-9248-1C019CC114D6}"/>
              </a:ext>
            </a:extLst>
          </p:cNvPr>
          <p:cNvSpPr txBox="1"/>
          <p:nvPr/>
        </p:nvSpPr>
        <p:spPr>
          <a:xfrm>
            <a:off x="4595022" y="13321737"/>
            <a:ext cx="30249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Keep the introns </a:t>
            </a:r>
          </a:p>
          <a:p>
            <a:pPr algn="ctr"/>
            <a:r>
              <a:rPr lang="en-US" sz="3200" dirty="0"/>
              <a:t>with length &gt; 30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27FA853D-1908-754B-91FB-2B2656D627B5}"/>
              </a:ext>
            </a:extLst>
          </p:cNvPr>
          <p:cNvSpPr/>
          <p:nvPr/>
        </p:nvSpPr>
        <p:spPr>
          <a:xfrm>
            <a:off x="5762213" y="1458861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853E93-3828-354C-A873-3DF564F4F7AD}"/>
              </a:ext>
            </a:extLst>
          </p:cNvPr>
          <p:cNvSpPr txBox="1"/>
          <p:nvPr/>
        </p:nvSpPr>
        <p:spPr>
          <a:xfrm>
            <a:off x="4022875" y="15674631"/>
            <a:ext cx="4056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Total number:  </a:t>
            </a:r>
            <a:r>
              <a:rPr lang="en-US" sz="3200" i="1" dirty="0"/>
              <a:t>335,436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785F657-8808-8F4A-B0F6-171509E9CFB0}"/>
              </a:ext>
            </a:extLst>
          </p:cNvPr>
          <p:cNvSpPr/>
          <p:nvPr/>
        </p:nvSpPr>
        <p:spPr>
          <a:xfrm>
            <a:off x="3397947" y="3348517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DB08B9A-68F9-0245-B1E2-C4AC7B461B89}"/>
              </a:ext>
            </a:extLst>
          </p:cNvPr>
          <p:cNvSpPr/>
          <p:nvPr/>
        </p:nvSpPr>
        <p:spPr>
          <a:xfrm>
            <a:off x="3444543" y="1362992"/>
            <a:ext cx="5328345" cy="1188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6F57D68-D86D-EC49-A5D1-A5ACFB39371C}"/>
              </a:ext>
            </a:extLst>
          </p:cNvPr>
          <p:cNvSpPr/>
          <p:nvPr/>
        </p:nvSpPr>
        <p:spPr>
          <a:xfrm>
            <a:off x="3425012" y="15361144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E31E4F2-037D-1E4A-AC00-79B5F5204349}"/>
              </a:ext>
            </a:extLst>
          </p:cNvPr>
          <p:cNvSpPr/>
          <p:nvPr/>
        </p:nvSpPr>
        <p:spPr>
          <a:xfrm>
            <a:off x="3425265" y="13288314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50236CB-EE2F-4A44-8AA3-35AE1EC7384B}"/>
              </a:ext>
            </a:extLst>
          </p:cNvPr>
          <p:cNvSpPr/>
          <p:nvPr/>
        </p:nvSpPr>
        <p:spPr>
          <a:xfrm>
            <a:off x="3381414" y="7181162"/>
            <a:ext cx="5328345" cy="1671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511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E777D-F866-F344-9175-D5E3A9196A3C}"/>
              </a:ext>
            </a:extLst>
          </p:cNvPr>
          <p:cNvSpPr txBox="1"/>
          <p:nvPr/>
        </p:nvSpPr>
        <p:spPr>
          <a:xfrm>
            <a:off x="5939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IRfinder </a:t>
            </a:r>
          </a:p>
          <a:p>
            <a:pPr algn="ctr"/>
            <a:r>
              <a:rPr lang="en-US" sz="2800" b="1" dirty="0">
                <a:solidFill>
                  <a:srgbClr val="84BE00"/>
                </a:solidFill>
              </a:rPr>
              <a:t>siSDE2-1 </a:t>
            </a:r>
            <a:r>
              <a:rPr lang="en-US" sz="2800" dirty="0"/>
              <a:t>VS </a:t>
            </a:r>
            <a:r>
              <a:rPr lang="en-US" sz="2800" b="1" dirty="0"/>
              <a:t>control</a:t>
            </a:r>
            <a:r>
              <a:rPr lang="en-US" sz="2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FF748-8062-8349-BD46-D4223DAB43ED}"/>
              </a:ext>
            </a:extLst>
          </p:cNvPr>
          <p:cNvSpPr txBox="1"/>
          <p:nvPr/>
        </p:nvSpPr>
        <p:spPr>
          <a:xfrm>
            <a:off x="445305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IRfinder </a:t>
            </a:r>
          </a:p>
          <a:p>
            <a:pPr algn="ctr"/>
            <a:r>
              <a:rPr lang="en-US" sz="2800" b="1" dirty="0">
                <a:solidFill>
                  <a:srgbClr val="F0BE2C"/>
                </a:solidFill>
              </a:rPr>
              <a:t>siSDE2-2</a:t>
            </a:r>
            <a:r>
              <a:rPr lang="en-US" sz="2800" dirty="0"/>
              <a:t> VS </a:t>
            </a:r>
            <a:r>
              <a:rPr lang="en-US" sz="2800" b="1" dirty="0"/>
              <a:t>control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7D9A5-9A0E-D641-BEEE-5BC6831E587A}"/>
              </a:ext>
            </a:extLst>
          </p:cNvPr>
          <p:cNvSpPr txBox="1"/>
          <p:nvPr/>
        </p:nvSpPr>
        <p:spPr>
          <a:xfrm>
            <a:off x="5939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known exon and minor isoform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6FE56-B356-E249-9847-820AB3C97B75}"/>
              </a:ext>
            </a:extLst>
          </p:cNvPr>
          <p:cNvSpPr txBox="1"/>
          <p:nvPr/>
        </p:nvSpPr>
        <p:spPr>
          <a:xfrm>
            <a:off x="445305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known exon and minor isoform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3A22-36B3-AC45-9A11-1F540117C481}"/>
              </a:ext>
            </a:extLst>
          </p:cNvPr>
          <p:cNvSpPr txBox="1"/>
          <p:nvPr/>
        </p:nvSpPr>
        <p:spPr>
          <a:xfrm>
            <a:off x="59391" y="5057956"/>
            <a:ext cx="344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FDR &lt; 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A1647-463C-FD41-A215-22B90D4CB334}"/>
              </a:ext>
            </a:extLst>
          </p:cNvPr>
          <p:cNvSpPr txBox="1"/>
          <p:nvPr/>
        </p:nvSpPr>
        <p:spPr>
          <a:xfrm>
            <a:off x="4453051" y="5038501"/>
            <a:ext cx="344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FDR &lt; 0.05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2EBA2-9A3B-3445-89F3-C4CA6A9D5BC6}"/>
              </a:ext>
            </a:extLst>
          </p:cNvPr>
          <p:cNvSpPr txBox="1"/>
          <p:nvPr/>
        </p:nvSpPr>
        <p:spPr>
          <a:xfrm>
            <a:off x="59391" y="6527255"/>
            <a:ext cx="163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137F9-54D0-AA44-ADD9-833DADD5D65A}"/>
              </a:ext>
            </a:extLst>
          </p:cNvPr>
          <p:cNvSpPr txBox="1"/>
          <p:nvPr/>
        </p:nvSpPr>
        <p:spPr>
          <a:xfrm>
            <a:off x="1709853" y="6527255"/>
            <a:ext cx="198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Non-sig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BAA69-12A4-F747-A407-4ED96E309D96}"/>
              </a:ext>
            </a:extLst>
          </p:cNvPr>
          <p:cNvSpPr txBox="1"/>
          <p:nvPr/>
        </p:nvSpPr>
        <p:spPr>
          <a:xfrm>
            <a:off x="466331" y="8819738"/>
            <a:ext cx="262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Intersected</a:t>
            </a:r>
            <a:r>
              <a:rPr lang="en-US" sz="2800" dirty="0"/>
              <a:t>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Sig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38C86-17BE-C64C-B30D-64224B586808}"/>
              </a:ext>
            </a:extLst>
          </p:cNvPr>
          <p:cNvSpPr txBox="1"/>
          <p:nvPr/>
        </p:nvSpPr>
        <p:spPr>
          <a:xfrm>
            <a:off x="4453051" y="6527255"/>
            <a:ext cx="163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E4E0C-891E-1A41-965B-E2733CE3F821}"/>
              </a:ext>
            </a:extLst>
          </p:cNvPr>
          <p:cNvSpPr txBox="1"/>
          <p:nvPr/>
        </p:nvSpPr>
        <p:spPr>
          <a:xfrm>
            <a:off x="6278609" y="6497028"/>
            <a:ext cx="166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Non-sig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BC239-DDAB-B74C-AFE7-FD4077F01245}"/>
              </a:ext>
            </a:extLst>
          </p:cNvPr>
          <p:cNvSpPr txBox="1"/>
          <p:nvPr/>
        </p:nvSpPr>
        <p:spPr>
          <a:xfrm>
            <a:off x="4908225" y="8819738"/>
            <a:ext cx="2653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Intersected</a:t>
            </a:r>
            <a:r>
              <a:rPr lang="en-US" sz="2800" dirty="0"/>
              <a:t> </a:t>
            </a:r>
          </a:p>
          <a:p>
            <a:pPr algn="ctr"/>
            <a:r>
              <a:rPr lang="en-US" sz="2800" b="1" dirty="0">
                <a:solidFill>
                  <a:srgbClr val="004188"/>
                </a:solidFill>
              </a:rPr>
              <a:t>Non-sig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4188"/>
                </a:solidFill>
              </a:rPr>
              <a:t>events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99638-A8A5-714C-AC06-BECDE7B5C3B9}"/>
              </a:ext>
            </a:extLst>
          </p:cNvPr>
          <p:cNvSpPr txBox="1"/>
          <p:nvPr/>
        </p:nvSpPr>
        <p:spPr>
          <a:xfrm>
            <a:off x="884671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GENCODE V27 </a:t>
            </a:r>
          </a:p>
          <a:p>
            <a:pPr algn="ctr"/>
            <a:r>
              <a:rPr lang="en-US" sz="2800" dirty="0">
                <a:solidFill>
                  <a:srgbClr val="364E54"/>
                </a:solidFill>
              </a:rPr>
              <a:t>gene annotation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9FB27-F6BF-6A4E-BFFE-1DE13FE4A771}"/>
              </a:ext>
            </a:extLst>
          </p:cNvPr>
          <p:cNvSpPr txBox="1"/>
          <p:nvPr/>
        </p:nvSpPr>
        <p:spPr>
          <a:xfrm>
            <a:off x="876889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Extract all constitutive introns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8F79-835D-324E-B498-D6B0DC2042EA}"/>
              </a:ext>
            </a:extLst>
          </p:cNvPr>
          <p:cNvSpPr txBox="1"/>
          <p:nvPr/>
        </p:nvSpPr>
        <p:spPr>
          <a:xfrm>
            <a:off x="8768891" y="4843951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64E54"/>
                </a:solidFill>
              </a:rPr>
              <a:t>Remove </a:t>
            </a:r>
            <a:r>
              <a:rPr lang="en-US" sz="2800" b="1" dirty="0">
                <a:solidFill>
                  <a:srgbClr val="ED2201"/>
                </a:solidFill>
              </a:rPr>
              <a:t>Sig</a:t>
            </a:r>
            <a:r>
              <a:rPr lang="en-US" sz="2800" b="1" dirty="0">
                <a:solidFill>
                  <a:srgbClr val="364E54"/>
                </a:solidFill>
              </a:rPr>
              <a:t> </a:t>
            </a:r>
            <a:r>
              <a:rPr lang="en-US" sz="2800" dirty="0">
                <a:solidFill>
                  <a:srgbClr val="364E54"/>
                </a:solidFill>
              </a:rPr>
              <a:t>and </a:t>
            </a:r>
            <a:r>
              <a:rPr lang="en-US" sz="2800" b="1" dirty="0">
                <a:solidFill>
                  <a:srgbClr val="004188"/>
                </a:solidFill>
              </a:rPr>
              <a:t>Non-sig</a:t>
            </a:r>
            <a:r>
              <a:rPr lang="en-US" sz="2800" dirty="0">
                <a:solidFill>
                  <a:srgbClr val="364E54"/>
                </a:solidFill>
              </a:rPr>
              <a:t> ones from siSDE2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C2B36-7638-2E48-834A-2E9A4D19815D}"/>
              </a:ext>
            </a:extLst>
          </p:cNvPr>
          <p:cNvSpPr txBox="1"/>
          <p:nvPr/>
        </p:nvSpPr>
        <p:spPr>
          <a:xfrm>
            <a:off x="8846711" y="6449435"/>
            <a:ext cx="3116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length &lt; 75</a:t>
            </a:r>
            <a:r>
              <a:rPr lang="en-US" sz="2800" baseline="30000" dirty="0">
                <a:solidFill>
                  <a:srgbClr val="364E54"/>
                </a:solidFill>
              </a:rPr>
              <a:t>th</a:t>
            </a:r>
            <a:r>
              <a:rPr lang="en-US" sz="2800" dirty="0">
                <a:solidFill>
                  <a:srgbClr val="364E54"/>
                </a:solidFill>
              </a:rPr>
              <a:t> percentile of </a:t>
            </a:r>
            <a:r>
              <a:rPr lang="en-US" sz="2800" dirty="0">
                <a:solidFill>
                  <a:srgbClr val="ED2201"/>
                </a:solidFill>
              </a:rPr>
              <a:t>Sig</a:t>
            </a:r>
            <a:r>
              <a:rPr lang="en-US" sz="2800" dirty="0">
                <a:solidFill>
                  <a:srgbClr val="364E54"/>
                </a:solidFill>
              </a:rPr>
              <a:t>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82BDD-702A-A442-83BE-F979BFB1284C}"/>
              </a:ext>
            </a:extLst>
          </p:cNvPr>
          <p:cNvSpPr txBox="1"/>
          <p:nvPr/>
        </p:nvSpPr>
        <p:spPr>
          <a:xfrm>
            <a:off x="8710526" y="8586275"/>
            <a:ext cx="163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CB13A"/>
                </a:solidFill>
              </a:rPr>
              <a:t>Non-AS-short</a:t>
            </a:r>
          </a:p>
          <a:p>
            <a:pPr algn="ctr"/>
            <a:r>
              <a:rPr lang="en-US" sz="2800" b="1" dirty="0">
                <a:solidFill>
                  <a:srgbClr val="3CB13A"/>
                </a:solidFill>
              </a:rPr>
              <a:t>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9D87E7-60B7-8446-A0F1-9711E912FF74}"/>
              </a:ext>
            </a:extLst>
          </p:cNvPr>
          <p:cNvSpPr txBox="1"/>
          <p:nvPr/>
        </p:nvSpPr>
        <p:spPr>
          <a:xfrm>
            <a:off x="10461502" y="8586275"/>
            <a:ext cx="163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E98AF"/>
                </a:solidFill>
              </a:rPr>
              <a:t>Non-AS-long</a:t>
            </a:r>
          </a:p>
          <a:p>
            <a:pPr algn="ctr"/>
            <a:r>
              <a:rPr lang="en-US" sz="2800" b="1" dirty="0">
                <a:solidFill>
                  <a:srgbClr val="0E98AF"/>
                </a:solidFill>
              </a:rPr>
              <a:t>events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F8B547-45A9-FC44-B36A-C1522CF6F19A}"/>
              </a:ext>
            </a:extLst>
          </p:cNvPr>
          <p:cNvSpPr/>
          <p:nvPr/>
        </p:nvSpPr>
        <p:spPr>
          <a:xfrm>
            <a:off x="59392" y="1400783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A1557B-225C-AE47-BEC8-D5BE1807D72F}"/>
              </a:ext>
            </a:extLst>
          </p:cNvPr>
          <p:cNvSpPr/>
          <p:nvPr/>
        </p:nvSpPr>
        <p:spPr>
          <a:xfrm>
            <a:off x="59391" y="3154231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ED310D-10DA-A447-87D1-06BD2D01C1C4}"/>
              </a:ext>
            </a:extLst>
          </p:cNvPr>
          <p:cNvSpPr/>
          <p:nvPr/>
        </p:nvSpPr>
        <p:spPr>
          <a:xfrm>
            <a:off x="59391" y="4840743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3F23E7-B462-C04F-A0D9-5C6FE396C042}"/>
              </a:ext>
            </a:extLst>
          </p:cNvPr>
          <p:cNvSpPr/>
          <p:nvPr/>
        </p:nvSpPr>
        <p:spPr>
          <a:xfrm>
            <a:off x="59391" y="8586274"/>
            <a:ext cx="3443592" cy="1380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588A687-C098-E34C-9EFB-E2B230B0F2D6}"/>
              </a:ext>
            </a:extLst>
          </p:cNvPr>
          <p:cNvSpPr/>
          <p:nvPr/>
        </p:nvSpPr>
        <p:spPr>
          <a:xfrm>
            <a:off x="4423866" y="1400782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68C4D5E-74FE-1F41-B240-D19C34284067}"/>
              </a:ext>
            </a:extLst>
          </p:cNvPr>
          <p:cNvSpPr/>
          <p:nvPr/>
        </p:nvSpPr>
        <p:spPr>
          <a:xfrm>
            <a:off x="4414141" y="3139830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D39CDD-89C8-AD4D-AA11-062D2FD3201C}"/>
              </a:ext>
            </a:extLst>
          </p:cNvPr>
          <p:cNvSpPr/>
          <p:nvPr/>
        </p:nvSpPr>
        <p:spPr>
          <a:xfrm>
            <a:off x="4414141" y="4818429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261D438-E713-D545-B43A-0748A9622236}"/>
              </a:ext>
            </a:extLst>
          </p:cNvPr>
          <p:cNvSpPr/>
          <p:nvPr/>
        </p:nvSpPr>
        <p:spPr>
          <a:xfrm>
            <a:off x="4453051" y="8586274"/>
            <a:ext cx="3443592" cy="1384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F416F37-46C2-3F4D-A21A-1A8DF783F885}"/>
              </a:ext>
            </a:extLst>
          </p:cNvPr>
          <p:cNvSpPr/>
          <p:nvPr/>
        </p:nvSpPr>
        <p:spPr>
          <a:xfrm>
            <a:off x="8652156" y="3139829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D5037DA-4042-8142-8712-A43EB8A0BBC0}"/>
              </a:ext>
            </a:extLst>
          </p:cNvPr>
          <p:cNvSpPr/>
          <p:nvPr/>
        </p:nvSpPr>
        <p:spPr>
          <a:xfrm>
            <a:off x="8652156" y="1400781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64481BD-FEE4-094C-9A44-8F7123E002F7}"/>
              </a:ext>
            </a:extLst>
          </p:cNvPr>
          <p:cNvSpPr/>
          <p:nvPr/>
        </p:nvSpPr>
        <p:spPr>
          <a:xfrm>
            <a:off x="8652156" y="4840742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5A55A91-66B1-0847-892A-10B604463F1A}"/>
              </a:ext>
            </a:extLst>
          </p:cNvPr>
          <p:cNvSpPr/>
          <p:nvPr/>
        </p:nvSpPr>
        <p:spPr>
          <a:xfrm>
            <a:off x="8652156" y="6468874"/>
            <a:ext cx="3443592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462F1E4-74CA-4A42-ADE6-4AE089252FC0}"/>
              </a:ext>
            </a:extLst>
          </p:cNvPr>
          <p:cNvSpPr/>
          <p:nvPr/>
        </p:nvSpPr>
        <p:spPr>
          <a:xfrm>
            <a:off x="6262396" y="6468874"/>
            <a:ext cx="1595337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587E80-02A1-1B4D-81FA-DD3387C668D6}"/>
              </a:ext>
            </a:extLst>
          </p:cNvPr>
          <p:cNvSpPr/>
          <p:nvPr/>
        </p:nvSpPr>
        <p:spPr>
          <a:xfrm>
            <a:off x="4423866" y="6468874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698744F-391E-2044-B04B-2F227965EC84}"/>
              </a:ext>
            </a:extLst>
          </p:cNvPr>
          <p:cNvSpPr/>
          <p:nvPr/>
        </p:nvSpPr>
        <p:spPr>
          <a:xfrm>
            <a:off x="59391" y="6468873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0E43CEE-0807-C046-AE1B-2B96A20FF3C2}"/>
              </a:ext>
            </a:extLst>
          </p:cNvPr>
          <p:cNvSpPr/>
          <p:nvPr/>
        </p:nvSpPr>
        <p:spPr>
          <a:xfrm>
            <a:off x="1884949" y="6449435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983763C-DC4C-6343-BC47-54A384289FF1}"/>
              </a:ext>
            </a:extLst>
          </p:cNvPr>
          <p:cNvSpPr/>
          <p:nvPr/>
        </p:nvSpPr>
        <p:spPr>
          <a:xfrm>
            <a:off x="8652156" y="8505246"/>
            <a:ext cx="1601822" cy="146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578BD14-0EFE-AB47-85C2-A5DBAC774164}"/>
              </a:ext>
            </a:extLst>
          </p:cNvPr>
          <p:cNvSpPr/>
          <p:nvPr/>
        </p:nvSpPr>
        <p:spPr>
          <a:xfrm>
            <a:off x="10519870" y="8505246"/>
            <a:ext cx="1575878" cy="146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E1864245-4BE4-E948-A08F-4418CA1F7A23}"/>
              </a:ext>
            </a:extLst>
          </p:cNvPr>
          <p:cNvSpPr/>
          <p:nvPr/>
        </p:nvSpPr>
        <p:spPr>
          <a:xfrm>
            <a:off x="1500408" y="243271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D4EFA51B-2A7B-EB4D-A324-F07D6E581125}"/>
              </a:ext>
            </a:extLst>
          </p:cNvPr>
          <p:cNvSpPr/>
          <p:nvPr/>
        </p:nvSpPr>
        <p:spPr>
          <a:xfrm>
            <a:off x="1497166" y="416669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C1EC82CF-48E7-4142-B772-70659E5D6EC7}"/>
              </a:ext>
            </a:extLst>
          </p:cNvPr>
          <p:cNvSpPr/>
          <p:nvPr/>
        </p:nvSpPr>
        <p:spPr>
          <a:xfrm>
            <a:off x="5894068" y="242181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4333DBD3-80B3-C942-9E69-DE2F86078424}"/>
              </a:ext>
            </a:extLst>
          </p:cNvPr>
          <p:cNvSpPr/>
          <p:nvPr/>
        </p:nvSpPr>
        <p:spPr>
          <a:xfrm>
            <a:off x="5855157" y="413307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DDEFEE6C-788C-0541-969B-C9A5CB2CE66B}"/>
              </a:ext>
            </a:extLst>
          </p:cNvPr>
          <p:cNvSpPr/>
          <p:nvPr/>
        </p:nvSpPr>
        <p:spPr>
          <a:xfrm>
            <a:off x="10093173" y="2437485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8758B75-1FDC-5844-9BA2-4874C6A430E9}"/>
              </a:ext>
            </a:extLst>
          </p:cNvPr>
          <p:cNvSpPr/>
          <p:nvPr/>
        </p:nvSpPr>
        <p:spPr>
          <a:xfrm>
            <a:off x="10093173" y="417052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7AD91C9B-6B2A-5641-BE02-093E09F0AD36}"/>
              </a:ext>
            </a:extLst>
          </p:cNvPr>
          <p:cNvSpPr/>
          <p:nvPr/>
        </p:nvSpPr>
        <p:spPr>
          <a:xfrm rot="3445397">
            <a:off x="5530793" y="581214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40B683A-5CAC-7B49-AB47-8E6F83D1BF63}"/>
              </a:ext>
            </a:extLst>
          </p:cNvPr>
          <p:cNvSpPr/>
          <p:nvPr/>
        </p:nvSpPr>
        <p:spPr>
          <a:xfrm rot="17935264">
            <a:off x="6239004" y="580318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53F6C647-2276-3844-8545-C250F594A95B}"/>
              </a:ext>
            </a:extLst>
          </p:cNvPr>
          <p:cNvSpPr/>
          <p:nvPr/>
        </p:nvSpPr>
        <p:spPr>
          <a:xfrm>
            <a:off x="10127964" y="5875878"/>
            <a:ext cx="526767" cy="568217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7A6FBA6E-00F9-A948-A098-E689B79EC763}"/>
              </a:ext>
            </a:extLst>
          </p:cNvPr>
          <p:cNvSpPr/>
          <p:nvPr/>
        </p:nvSpPr>
        <p:spPr>
          <a:xfrm rot="3445397">
            <a:off x="1128993" y="579090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ACCBFCCC-76B5-8D42-837B-678EA8845E10}"/>
              </a:ext>
            </a:extLst>
          </p:cNvPr>
          <p:cNvSpPr/>
          <p:nvPr/>
        </p:nvSpPr>
        <p:spPr>
          <a:xfrm rot="17935264">
            <a:off x="1837204" y="578194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AFC54A7-C295-FB4F-86A1-A23F6F01216A}"/>
              </a:ext>
            </a:extLst>
          </p:cNvPr>
          <p:cNvSpPr/>
          <p:nvPr/>
        </p:nvSpPr>
        <p:spPr>
          <a:xfrm rot="3445397">
            <a:off x="9799846" y="785603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E12B3CF-0E70-AD4A-8155-74D5A6CD92AB}"/>
              </a:ext>
            </a:extLst>
          </p:cNvPr>
          <p:cNvSpPr/>
          <p:nvPr/>
        </p:nvSpPr>
        <p:spPr>
          <a:xfrm rot="17935264">
            <a:off x="10508057" y="7847075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1EDDA4EC-F99A-BA4F-9E33-A0D198897F7D}"/>
              </a:ext>
            </a:extLst>
          </p:cNvPr>
          <p:cNvSpPr/>
          <p:nvPr/>
        </p:nvSpPr>
        <p:spPr>
          <a:xfrm>
            <a:off x="574140" y="790526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037E3961-0511-CF4F-B96D-73ABA9EB5C70}"/>
              </a:ext>
            </a:extLst>
          </p:cNvPr>
          <p:cNvSpPr/>
          <p:nvPr/>
        </p:nvSpPr>
        <p:spPr>
          <a:xfrm>
            <a:off x="6779285" y="790526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659D45BF-CEEC-B64C-8C73-10070CB6005F}"/>
              </a:ext>
            </a:extLst>
          </p:cNvPr>
          <p:cNvSpPr/>
          <p:nvPr/>
        </p:nvSpPr>
        <p:spPr>
          <a:xfrm rot="4242807">
            <a:off x="3716195" y="7319626"/>
            <a:ext cx="561558" cy="1832899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D77AFE79-4BB4-704C-A29B-7D11CBB7B4B5}"/>
              </a:ext>
            </a:extLst>
          </p:cNvPr>
          <p:cNvSpPr/>
          <p:nvPr/>
        </p:nvSpPr>
        <p:spPr>
          <a:xfrm rot="17445446">
            <a:off x="3765244" y="7299124"/>
            <a:ext cx="561558" cy="1832899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7584D0-BE91-A946-9017-A407E108F37C}"/>
              </a:ext>
            </a:extLst>
          </p:cNvPr>
          <p:cNvSpPr txBox="1"/>
          <p:nvPr/>
        </p:nvSpPr>
        <p:spPr>
          <a:xfrm>
            <a:off x="1076605" y="5940150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78195B-7096-9544-8DC6-6EE031EBDABE}"/>
              </a:ext>
            </a:extLst>
          </p:cNvPr>
          <p:cNvSpPr txBox="1"/>
          <p:nvPr/>
        </p:nvSpPr>
        <p:spPr>
          <a:xfrm>
            <a:off x="5505480" y="593230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EECA33-B982-E748-8960-3BF51A8B54E6}"/>
              </a:ext>
            </a:extLst>
          </p:cNvPr>
          <p:cNvSpPr txBox="1"/>
          <p:nvPr/>
        </p:nvSpPr>
        <p:spPr>
          <a:xfrm>
            <a:off x="9790636" y="7976256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64E54"/>
                </a:solidFill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E414BA-AB56-0641-A911-A3E087B2BB51}"/>
              </a:ext>
            </a:extLst>
          </p:cNvPr>
          <p:cNvSpPr txBox="1"/>
          <p:nvPr/>
        </p:nvSpPr>
        <p:spPr>
          <a:xfrm>
            <a:off x="1894020" y="593230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FC4491-85E1-D740-ADBB-5F150EAE6E2C}"/>
              </a:ext>
            </a:extLst>
          </p:cNvPr>
          <p:cNvSpPr txBox="1"/>
          <p:nvPr/>
        </p:nvSpPr>
        <p:spPr>
          <a:xfrm>
            <a:off x="6235036" y="592756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05BB20-A596-3A44-90C9-E5D64D8C5C95}"/>
              </a:ext>
            </a:extLst>
          </p:cNvPr>
          <p:cNvSpPr txBox="1"/>
          <p:nvPr/>
        </p:nvSpPr>
        <p:spPr>
          <a:xfrm>
            <a:off x="10529100" y="7979196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64E54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513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9EDB77-5E40-F844-B14F-22EB630897C0}"/>
              </a:ext>
            </a:extLst>
          </p:cNvPr>
          <p:cNvSpPr txBox="1"/>
          <p:nvPr/>
        </p:nvSpPr>
        <p:spPr>
          <a:xfrm>
            <a:off x="2066103" y="6345745"/>
            <a:ext cx="151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&lt;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B6A87-F883-CC4F-8398-FAD093AAF94A}"/>
              </a:ext>
            </a:extLst>
          </p:cNvPr>
          <p:cNvSpPr txBox="1"/>
          <p:nvPr/>
        </p:nvSpPr>
        <p:spPr>
          <a:xfrm>
            <a:off x="1344639" y="8180345"/>
            <a:ext cx="2845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KD_IRratio &gt; CTRL_IRratio </a:t>
            </a:r>
          </a:p>
          <a:p>
            <a:pPr algn="ctr"/>
            <a:r>
              <a:rPr lang="en-US" sz="3200" dirty="0"/>
              <a:t>for </a:t>
            </a:r>
            <a:r>
              <a:rPr lang="en-US" sz="3200" b="1" dirty="0"/>
              <a:t>increased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IR events in KD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72B9B-05E1-3349-BE01-7CF561FB96EF}"/>
              </a:ext>
            </a:extLst>
          </p:cNvPr>
          <p:cNvSpPr txBox="1"/>
          <p:nvPr/>
        </p:nvSpPr>
        <p:spPr>
          <a:xfrm rot="16200000">
            <a:off x="4983611" y="2502348"/>
            <a:ext cx="4636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075C0"/>
                </a:solidFill>
              </a:rPr>
              <a:t>siSDE2-1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1075C0"/>
                </a:solidFill>
              </a:rPr>
              <a:t>siSDE2-2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1075C0"/>
                </a:solidFill>
              </a:rPr>
              <a:t>Intersect of the two</a:t>
            </a:r>
          </a:p>
          <a:p>
            <a:pPr algn="r"/>
            <a:r>
              <a:rPr lang="en-US" sz="3200" dirty="0">
                <a:solidFill>
                  <a:srgbClr val="1075C0"/>
                </a:solidFill>
              </a:rPr>
              <a:t>Union of the two</a:t>
            </a:r>
          </a:p>
          <a:p>
            <a:pPr algn="r"/>
            <a:endParaRPr lang="en-US" sz="3200" dirty="0">
              <a:solidFill>
                <a:srgbClr val="1075C0"/>
              </a:solidFill>
            </a:endParaRPr>
          </a:p>
          <a:p>
            <a:pPr algn="r"/>
            <a:endParaRPr lang="en-US" sz="3200" dirty="0">
              <a:solidFill>
                <a:srgbClr val="1075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A094C-3D1D-244F-83A9-96D5AB030751}"/>
              </a:ext>
            </a:extLst>
          </p:cNvPr>
          <p:cNvSpPr txBox="1"/>
          <p:nvPr/>
        </p:nvSpPr>
        <p:spPr>
          <a:xfrm rot="16200000">
            <a:off x="1024128" y="1491766"/>
            <a:ext cx="36007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0BE2C"/>
                </a:solidFill>
              </a:rPr>
              <a:t>shTIA1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shSRSF1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shU2AF2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shPCBP1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shPCBP2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shPTBP1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shSRSF7 </a:t>
            </a:r>
            <a:r>
              <a:rPr lang="en-US" sz="3200" dirty="0">
                <a:solidFill>
                  <a:srgbClr val="364E54"/>
                </a:solidFill>
              </a:rPr>
              <a:t>VS control 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shFUS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AD460-21E9-904C-BBE7-BCA881BD7845}"/>
              </a:ext>
            </a:extLst>
          </p:cNvPr>
          <p:cNvSpPr txBox="1"/>
          <p:nvPr/>
        </p:nvSpPr>
        <p:spPr>
          <a:xfrm>
            <a:off x="1603283" y="791792"/>
            <a:ext cx="25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ENCODE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89204-CAAB-0C48-B3FD-51E043340586}"/>
              </a:ext>
            </a:extLst>
          </p:cNvPr>
          <p:cNvSpPr txBox="1"/>
          <p:nvPr/>
        </p:nvSpPr>
        <p:spPr>
          <a:xfrm>
            <a:off x="5975884" y="791792"/>
            <a:ext cx="204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SDE2 data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2382B97-CF20-3E4E-9A59-F6388255C035}"/>
              </a:ext>
            </a:extLst>
          </p:cNvPr>
          <p:cNvSpPr/>
          <p:nvPr/>
        </p:nvSpPr>
        <p:spPr>
          <a:xfrm>
            <a:off x="2486554" y="530806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EF70C3-7C07-C34F-B3A4-0FBED081C112}"/>
              </a:ext>
            </a:extLst>
          </p:cNvPr>
          <p:cNvSpPr/>
          <p:nvPr/>
        </p:nvSpPr>
        <p:spPr>
          <a:xfrm>
            <a:off x="1454396" y="557867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5FA94FB-E294-CB40-B190-33F8279AAB70}"/>
              </a:ext>
            </a:extLst>
          </p:cNvPr>
          <p:cNvSpPr/>
          <p:nvPr/>
        </p:nvSpPr>
        <p:spPr>
          <a:xfrm>
            <a:off x="5631452" y="554796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19DEAD-EADE-894F-8545-67AF88BA884B}"/>
              </a:ext>
            </a:extLst>
          </p:cNvPr>
          <p:cNvSpPr/>
          <p:nvPr/>
        </p:nvSpPr>
        <p:spPr>
          <a:xfrm>
            <a:off x="1454395" y="6072332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E0E1F-A721-044D-9F52-649B7435CAB5}"/>
              </a:ext>
            </a:extLst>
          </p:cNvPr>
          <p:cNvSpPr txBox="1"/>
          <p:nvPr/>
        </p:nvSpPr>
        <p:spPr>
          <a:xfrm>
            <a:off x="6242321" y="6326212"/>
            <a:ext cx="151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&lt; 0.05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8AFA58A-922B-0547-B2DA-B0EEB2DA106B}"/>
              </a:ext>
            </a:extLst>
          </p:cNvPr>
          <p:cNvSpPr/>
          <p:nvPr/>
        </p:nvSpPr>
        <p:spPr>
          <a:xfrm>
            <a:off x="6553730" y="530806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3840B7-057A-6C48-9A56-5DDAAE745B43}"/>
              </a:ext>
            </a:extLst>
          </p:cNvPr>
          <p:cNvSpPr/>
          <p:nvPr/>
        </p:nvSpPr>
        <p:spPr>
          <a:xfrm>
            <a:off x="5631452" y="6072332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4D177AD-C501-BC43-8856-87711BEFF717}"/>
              </a:ext>
            </a:extLst>
          </p:cNvPr>
          <p:cNvSpPr/>
          <p:nvPr/>
        </p:nvSpPr>
        <p:spPr>
          <a:xfrm>
            <a:off x="2486554" y="725638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FBC5734-66B8-124D-940F-3770B17D6BE6}"/>
              </a:ext>
            </a:extLst>
          </p:cNvPr>
          <p:cNvSpPr/>
          <p:nvPr/>
        </p:nvSpPr>
        <p:spPr>
          <a:xfrm>
            <a:off x="6553730" y="722187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D2C1A6-2116-394C-B171-55212123D3F8}"/>
              </a:ext>
            </a:extLst>
          </p:cNvPr>
          <p:cNvSpPr/>
          <p:nvPr/>
        </p:nvSpPr>
        <p:spPr>
          <a:xfrm>
            <a:off x="1454394" y="8018394"/>
            <a:ext cx="2625875" cy="2386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94CB9-F156-C546-8712-7D7CFED3DCC6}"/>
              </a:ext>
            </a:extLst>
          </p:cNvPr>
          <p:cNvSpPr txBox="1"/>
          <p:nvPr/>
        </p:nvSpPr>
        <p:spPr>
          <a:xfrm>
            <a:off x="5521571" y="8139816"/>
            <a:ext cx="2845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KD_IRratio &gt; CTRL_IRratio </a:t>
            </a:r>
          </a:p>
          <a:p>
            <a:pPr algn="ctr"/>
            <a:r>
              <a:rPr lang="en-US" sz="3200" dirty="0"/>
              <a:t>for </a:t>
            </a:r>
            <a:r>
              <a:rPr lang="en-US" sz="3200" b="1" dirty="0"/>
              <a:t>increased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IR events in KD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24C3104-64E3-194B-989F-4D3359E43082}"/>
              </a:ext>
            </a:extLst>
          </p:cNvPr>
          <p:cNvSpPr/>
          <p:nvPr/>
        </p:nvSpPr>
        <p:spPr>
          <a:xfrm>
            <a:off x="5631326" y="7977865"/>
            <a:ext cx="2625875" cy="2386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2F0010C4-3FEF-384A-B641-6B2703380E9E}"/>
              </a:ext>
            </a:extLst>
          </p:cNvPr>
          <p:cNvSpPr/>
          <p:nvPr/>
        </p:nvSpPr>
        <p:spPr>
          <a:xfrm rot="18244720">
            <a:off x="4197618" y="15146012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68C08946-EDBF-754A-9DF6-7A56E41CCE80}"/>
              </a:ext>
            </a:extLst>
          </p:cNvPr>
          <p:cNvSpPr/>
          <p:nvPr/>
        </p:nvSpPr>
        <p:spPr>
          <a:xfrm rot="3263484">
            <a:off x="5036311" y="15137105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7206F352-9EED-574C-B0E4-8040A9D2B608}"/>
              </a:ext>
            </a:extLst>
          </p:cNvPr>
          <p:cNvSpPr/>
          <p:nvPr/>
        </p:nvSpPr>
        <p:spPr>
          <a:xfrm>
            <a:off x="2486554" y="1052463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C2611065-E1DF-9248-9B17-E6466091F21B}"/>
              </a:ext>
            </a:extLst>
          </p:cNvPr>
          <p:cNvSpPr/>
          <p:nvPr/>
        </p:nvSpPr>
        <p:spPr>
          <a:xfrm>
            <a:off x="6553730" y="1049013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E574C-14C8-7F45-88EB-2250371F91F1}"/>
              </a:ext>
            </a:extLst>
          </p:cNvPr>
          <p:cNvSpPr/>
          <p:nvPr/>
        </p:nvSpPr>
        <p:spPr>
          <a:xfrm>
            <a:off x="1454394" y="11301541"/>
            <a:ext cx="2625875" cy="2083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FAFA6E-7803-5F40-B4C1-B39FF036EF56}"/>
              </a:ext>
            </a:extLst>
          </p:cNvPr>
          <p:cNvSpPr txBox="1"/>
          <p:nvPr/>
        </p:nvSpPr>
        <p:spPr>
          <a:xfrm>
            <a:off x="1615821" y="11323112"/>
            <a:ext cx="2415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by </a:t>
            </a:r>
            <a:r>
              <a:rPr lang="en-US" sz="3200" i="1" dirty="0"/>
              <a:t>the total number of introns in the genome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EC93581-1129-C143-A5DD-995FD15B6F3C}"/>
              </a:ext>
            </a:extLst>
          </p:cNvPr>
          <p:cNvSpPr/>
          <p:nvPr/>
        </p:nvSpPr>
        <p:spPr>
          <a:xfrm>
            <a:off x="5631326" y="11319982"/>
            <a:ext cx="2625875" cy="2083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05E1A8-50A3-1B4E-9845-8717C62DA6A4}"/>
              </a:ext>
            </a:extLst>
          </p:cNvPr>
          <p:cNvSpPr txBox="1"/>
          <p:nvPr/>
        </p:nvSpPr>
        <p:spPr>
          <a:xfrm>
            <a:off x="5792753" y="11341553"/>
            <a:ext cx="2415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by </a:t>
            </a:r>
            <a:r>
              <a:rPr lang="en-US" sz="3200" i="1" dirty="0"/>
              <a:t>the total number of introns in the genome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1CA963C3-CB45-1047-AC13-7AE0DD91CDC2}"/>
              </a:ext>
            </a:extLst>
          </p:cNvPr>
          <p:cNvSpPr/>
          <p:nvPr/>
        </p:nvSpPr>
        <p:spPr>
          <a:xfrm>
            <a:off x="2486551" y="1348868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82CB5E1C-4CC4-FF4B-8A62-15B30CCF1701}"/>
              </a:ext>
            </a:extLst>
          </p:cNvPr>
          <p:cNvSpPr/>
          <p:nvPr/>
        </p:nvSpPr>
        <p:spPr>
          <a:xfrm>
            <a:off x="6553730" y="1355764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437E8-9B66-A040-8B7A-A2AEC7EC894A}"/>
              </a:ext>
            </a:extLst>
          </p:cNvPr>
          <p:cNvSpPr txBox="1"/>
          <p:nvPr/>
        </p:nvSpPr>
        <p:spPr>
          <a:xfrm>
            <a:off x="1650119" y="14516278"/>
            <a:ext cx="223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0BE2C"/>
                </a:solidFill>
              </a:rPr>
              <a:t>Percentages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9C4D7E3-E19E-1846-8A16-1D432A621C5F}"/>
              </a:ext>
            </a:extLst>
          </p:cNvPr>
          <p:cNvSpPr/>
          <p:nvPr/>
        </p:nvSpPr>
        <p:spPr>
          <a:xfrm>
            <a:off x="1454394" y="14282355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C3E4E1-86E4-504B-9DF6-FA2CAF782624}"/>
              </a:ext>
            </a:extLst>
          </p:cNvPr>
          <p:cNvSpPr txBox="1"/>
          <p:nvPr/>
        </p:nvSpPr>
        <p:spPr>
          <a:xfrm>
            <a:off x="5884250" y="14507276"/>
            <a:ext cx="223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075C0"/>
                </a:solidFill>
              </a:rPr>
              <a:t>Percentages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70CDEAD-9B6C-5944-A485-4D593515324D}"/>
              </a:ext>
            </a:extLst>
          </p:cNvPr>
          <p:cNvSpPr/>
          <p:nvPr/>
        </p:nvSpPr>
        <p:spPr>
          <a:xfrm>
            <a:off x="5688525" y="14282928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C4CA5-1D3C-3048-B6BA-EF8B4A338BC1}"/>
              </a:ext>
            </a:extLst>
          </p:cNvPr>
          <p:cNvSpPr txBox="1"/>
          <p:nvPr/>
        </p:nvSpPr>
        <p:spPr>
          <a:xfrm>
            <a:off x="2348460" y="5295720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98675-0B51-884D-AD22-814E81C038B8}"/>
              </a:ext>
            </a:extLst>
          </p:cNvPr>
          <p:cNvSpPr txBox="1"/>
          <p:nvPr/>
        </p:nvSpPr>
        <p:spPr>
          <a:xfrm>
            <a:off x="6421748" y="5289696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24EED8-F375-BB4C-BF55-98F0941585B6}"/>
              </a:ext>
            </a:extLst>
          </p:cNvPr>
          <p:cNvSpPr txBox="1"/>
          <p:nvPr/>
        </p:nvSpPr>
        <p:spPr>
          <a:xfrm>
            <a:off x="2348460" y="7225139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E3B391-C46C-BE4F-AEED-61E6A32A4734}"/>
              </a:ext>
            </a:extLst>
          </p:cNvPr>
          <p:cNvSpPr txBox="1"/>
          <p:nvPr/>
        </p:nvSpPr>
        <p:spPr>
          <a:xfrm>
            <a:off x="6421748" y="7223612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86BB593-EFEA-F84C-89FD-BD6D9DF9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8" y="16042361"/>
            <a:ext cx="1851742" cy="17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516DC-1CA5-4E4D-983D-C24E4E47FE13}"/>
              </a:ext>
            </a:extLst>
          </p:cNvPr>
          <p:cNvSpPr txBox="1"/>
          <p:nvPr/>
        </p:nvSpPr>
        <p:spPr>
          <a:xfrm>
            <a:off x="767107" y="780053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63F416-C486-CC49-9555-D7130565E96A}"/>
              </a:ext>
            </a:extLst>
          </p:cNvPr>
          <p:cNvSpPr/>
          <p:nvPr/>
        </p:nvSpPr>
        <p:spPr>
          <a:xfrm>
            <a:off x="721885" y="780054"/>
            <a:ext cx="272015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76FCD-C55A-2B44-BEDB-5DCF49CCA0DA}"/>
              </a:ext>
            </a:extLst>
          </p:cNvPr>
          <p:cNvSpPr txBox="1"/>
          <p:nvPr/>
        </p:nvSpPr>
        <p:spPr>
          <a:xfrm>
            <a:off x="4834600" y="718496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4188"/>
                </a:solidFill>
              </a:rPr>
              <a:t>Non-sig IR events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E9A728-7DD8-F44F-9D27-3D5D26C7B4A3}"/>
              </a:ext>
            </a:extLst>
          </p:cNvPr>
          <p:cNvSpPr/>
          <p:nvPr/>
        </p:nvSpPr>
        <p:spPr>
          <a:xfrm>
            <a:off x="4744156" y="780053"/>
            <a:ext cx="272015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5610DB-36D1-C74D-B759-C7086BBA9056}"/>
              </a:ext>
            </a:extLst>
          </p:cNvPr>
          <p:cNvSpPr/>
          <p:nvPr/>
        </p:nvSpPr>
        <p:spPr>
          <a:xfrm>
            <a:off x="767107" y="2585407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9F8ED24-DD8A-BF46-8C14-6A85532EA317}"/>
              </a:ext>
            </a:extLst>
          </p:cNvPr>
          <p:cNvSpPr/>
          <p:nvPr/>
        </p:nvSpPr>
        <p:spPr>
          <a:xfrm>
            <a:off x="1801184" y="182306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BA5FB-9CF6-AD43-95AD-5118F0854163}"/>
              </a:ext>
            </a:extLst>
          </p:cNvPr>
          <p:cNvSpPr txBox="1"/>
          <p:nvPr/>
        </p:nvSpPr>
        <p:spPr>
          <a:xfrm>
            <a:off x="767107" y="2585406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middle point of the locus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75F754-5271-9B47-A88A-D848FC8A7C25}"/>
              </a:ext>
            </a:extLst>
          </p:cNvPr>
          <p:cNvSpPr/>
          <p:nvPr/>
        </p:nvSpPr>
        <p:spPr>
          <a:xfrm>
            <a:off x="4744156" y="2585407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38A65-90FA-5E40-B342-B180A2A8777C}"/>
              </a:ext>
            </a:extLst>
          </p:cNvPr>
          <p:cNvSpPr txBox="1"/>
          <p:nvPr/>
        </p:nvSpPr>
        <p:spPr>
          <a:xfrm>
            <a:off x="4744156" y="2585406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middle point of the locus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BA5CB2D1-F353-B34C-8B92-83812060D447}"/>
              </a:ext>
            </a:extLst>
          </p:cNvPr>
          <p:cNvSpPr/>
          <p:nvPr/>
        </p:nvSpPr>
        <p:spPr>
          <a:xfrm>
            <a:off x="5868677" y="182306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C36850A-E3F0-BA4B-9F05-3BD538D1963B}"/>
              </a:ext>
            </a:extLst>
          </p:cNvPr>
          <p:cNvSpPr/>
          <p:nvPr/>
        </p:nvSpPr>
        <p:spPr>
          <a:xfrm>
            <a:off x="767107" y="5006313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236BA-95AC-6F4D-BE0C-60184B0BCB41}"/>
              </a:ext>
            </a:extLst>
          </p:cNvPr>
          <p:cNvSpPr txBox="1"/>
          <p:nvPr/>
        </p:nvSpPr>
        <p:spPr>
          <a:xfrm>
            <a:off x="767107" y="5006312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that gene’s start and end coord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181935C-72DA-4D41-BE1D-167AE4EBFF89}"/>
              </a:ext>
            </a:extLst>
          </p:cNvPr>
          <p:cNvSpPr/>
          <p:nvPr/>
        </p:nvSpPr>
        <p:spPr>
          <a:xfrm>
            <a:off x="1801184" y="424447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BBDDA35-254B-0346-899C-547A12C3AC3B}"/>
              </a:ext>
            </a:extLst>
          </p:cNvPr>
          <p:cNvSpPr/>
          <p:nvPr/>
        </p:nvSpPr>
        <p:spPr>
          <a:xfrm>
            <a:off x="4744156" y="5006313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625B6-60B2-C442-83A8-0694B6B7AE94}"/>
              </a:ext>
            </a:extLst>
          </p:cNvPr>
          <p:cNvSpPr txBox="1"/>
          <p:nvPr/>
        </p:nvSpPr>
        <p:spPr>
          <a:xfrm>
            <a:off x="4744156" y="5006312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that gene’s start and end coord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F8B6647-7B43-DB48-B5AF-291CA7A8A35A}"/>
              </a:ext>
            </a:extLst>
          </p:cNvPr>
          <p:cNvSpPr/>
          <p:nvPr/>
        </p:nvSpPr>
        <p:spPr>
          <a:xfrm>
            <a:off x="5868677" y="423656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BED66BB6-C313-204D-A3EC-17AD92CB1CE6}"/>
              </a:ext>
            </a:extLst>
          </p:cNvPr>
          <p:cNvSpPr/>
          <p:nvPr/>
        </p:nvSpPr>
        <p:spPr>
          <a:xfrm>
            <a:off x="1801184" y="667229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6FDFBEA1-CB2B-4D40-AE00-2FE6B1F9F6F3}"/>
              </a:ext>
            </a:extLst>
          </p:cNvPr>
          <p:cNvSpPr/>
          <p:nvPr/>
        </p:nvSpPr>
        <p:spPr>
          <a:xfrm>
            <a:off x="5868677" y="666438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461388-076F-9B4E-BD50-0240BDC04487}"/>
              </a:ext>
            </a:extLst>
          </p:cNvPr>
          <p:cNvGrpSpPr/>
          <p:nvPr/>
        </p:nvGrpSpPr>
        <p:grpSpPr>
          <a:xfrm>
            <a:off x="922775" y="7719050"/>
            <a:ext cx="6378184" cy="1015663"/>
            <a:chOff x="995684" y="7647226"/>
            <a:chExt cx="6378184" cy="10156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89365B-DD2E-954A-A157-71FD67686718}"/>
                </a:ext>
              </a:extLst>
            </p:cNvPr>
            <p:cNvSpPr txBox="1"/>
            <p:nvPr/>
          </p:nvSpPr>
          <p:spPr>
            <a:xfrm>
              <a:off x="2864557" y="7739559"/>
              <a:ext cx="4509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IR middle point – gene start coord</a:t>
              </a:r>
            </a:p>
            <a:p>
              <a:r>
                <a:rPr lang="en-US" sz="2400" dirty="0"/>
                <a:t>gene end coord – gene start coord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A36F9F-FC54-8A4B-B681-224F684E7941}"/>
                </a:ext>
              </a:extLst>
            </p:cNvPr>
            <p:cNvSpPr txBox="1"/>
            <p:nvPr/>
          </p:nvSpPr>
          <p:spPr>
            <a:xfrm>
              <a:off x="995684" y="7647226"/>
              <a:ext cx="15956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Normalized gene body 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9D6A6D-6E70-114E-8A88-B7C128CCE220}"/>
                </a:ext>
              </a:extLst>
            </p:cNvPr>
            <p:cNvSpPr txBox="1"/>
            <p:nvPr/>
          </p:nvSpPr>
          <p:spPr>
            <a:xfrm>
              <a:off x="2526003" y="792422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B2CBBA-C95D-954E-BF08-7C3B0F6739A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>
              <a:off x="2864557" y="8155058"/>
              <a:ext cx="43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6D01E9A-F100-DE4B-9249-8C67C6299987}"/>
              </a:ext>
            </a:extLst>
          </p:cNvPr>
          <p:cNvSpPr/>
          <p:nvPr/>
        </p:nvSpPr>
        <p:spPr>
          <a:xfrm>
            <a:off x="767106" y="7442053"/>
            <a:ext cx="6697205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ABAC20D-2C1D-D245-81C2-E6B583D285CC}"/>
              </a:ext>
            </a:extLst>
          </p:cNvPr>
          <p:cNvSpPr/>
          <p:nvPr/>
        </p:nvSpPr>
        <p:spPr>
          <a:xfrm rot="18244720">
            <a:off x="3161262" y="9055217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8638F21F-8A03-1E43-8C2D-415E7B5095AA}"/>
              </a:ext>
            </a:extLst>
          </p:cNvPr>
          <p:cNvSpPr/>
          <p:nvPr/>
        </p:nvSpPr>
        <p:spPr>
          <a:xfrm rot="3263484">
            <a:off x="4712347" y="9049510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D74502-2EC1-6949-A440-86E16202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8" y="9999217"/>
            <a:ext cx="207969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8DB56-F437-CF48-9700-70B48F8C3ADD}"/>
              </a:ext>
            </a:extLst>
          </p:cNvPr>
          <p:cNvSpPr txBox="1"/>
          <p:nvPr/>
        </p:nvSpPr>
        <p:spPr>
          <a:xfrm>
            <a:off x="244350" y="1441425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E8A3E8-DA05-3C4C-A958-0566BC1AACF2}"/>
              </a:ext>
            </a:extLst>
          </p:cNvPr>
          <p:cNvSpPr/>
          <p:nvPr/>
        </p:nvSpPr>
        <p:spPr>
          <a:xfrm>
            <a:off x="306976" y="1231714"/>
            <a:ext cx="2410697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E1A26-96A6-014C-9D8C-723B14AAE2E6}"/>
              </a:ext>
            </a:extLst>
          </p:cNvPr>
          <p:cNvSpPr txBox="1"/>
          <p:nvPr/>
        </p:nvSpPr>
        <p:spPr>
          <a:xfrm>
            <a:off x="2817903" y="1191985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4188"/>
                </a:solidFill>
              </a:rPr>
              <a:t>Non-sig IR events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36D25D-5A47-7247-B19F-56C9A83C5098}"/>
              </a:ext>
            </a:extLst>
          </p:cNvPr>
          <p:cNvSpPr/>
          <p:nvPr/>
        </p:nvSpPr>
        <p:spPr>
          <a:xfrm>
            <a:off x="2925751" y="1231713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CED2CB-4753-8A45-8046-F1754A96B362}"/>
              </a:ext>
            </a:extLst>
          </p:cNvPr>
          <p:cNvSpPr/>
          <p:nvPr/>
        </p:nvSpPr>
        <p:spPr>
          <a:xfrm>
            <a:off x="5523256" y="1231711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9E9D-2039-2B4C-978A-6174EB22F10A}"/>
              </a:ext>
            </a:extLst>
          </p:cNvPr>
          <p:cNvSpPr txBox="1"/>
          <p:nvPr/>
        </p:nvSpPr>
        <p:spPr>
          <a:xfrm>
            <a:off x="5419623" y="1231711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64E54"/>
                </a:solidFill>
              </a:rPr>
              <a:t>Non-AS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5913F-2D34-6045-8119-A29691871974}"/>
              </a:ext>
            </a:extLst>
          </p:cNvPr>
          <p:cNvSpPr txBox="1"/>
          <p:nvPr/>
        </p:nvSpPr>
        <p:spPr>
          <a:xfrm>
            <a:off x="5492978" y="1708764"/>
            <a:ext cx="248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4E54"/>
                </a:solidFill>
              </a:rPr>
              <a:t>All the introns in the genome except the </a:t>
            </a:r>
            <a:r>
              <a:rPr lang="en-US" sz="1400" dirty="0">
                <a:solidFill>
                  <a:srgbClr val="ED2200"/>
                </a:solidFill>
              </a:rPr>
              <a:t>Sig</a:t>
            </a:r>
            <a:r>
              <a:rPr lang="en-US" sz="1400" dirty="0">
                <a:solidFill>
                  <a:srgbClr val="364E54"/>
                </a:solidFill>
              </a:rPr>
              <a:t> and </a:t>
            </a:r>
            <a:r>
              <a:rPr lang="en-US" sz="1400" dirty="0">
                <a:solidFill>
                  <a:srgbClr val="004188"/>
                </a:solidFill>
              </a:rPr>
              <a:t>Non-sig</a:t>
            </a:r>
            <a:r>
              <a:rPr lang="en-US" sz="1400" dirty="0">
                <a:solidFill>
                  <a:srgbClr val="364E54"/>
                </a:solidFill>
              </a:rPr>
              <a:t> ones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1DE2CB-560F-4549-9023-A42B789B127D}"/>
              </a:ext>
            </a:extLst>
          </p:cNvPr>
          <p:cNvSpPr/>
          <p:nvPr/>
        </p:nvSpPr>
        <p:spPr>
          <a:xfrm>
            <a:off x="352198" y="3010068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ED06C40-D33C-DD4D-ADFD-0787F845D238}"/>
              </a:ext>
            </a:extLst>
          </p:cNvPr>
          <p:cNvSpPr/>
          <p:nvPr/>
        </p:nvSpPr>
        <p:spPr>
          <a:xfrm>
            <a:off x="1228421" y="2261229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6C846-CC32-DF4E-BA68-54E4E5033EFA}"/>
              </a:ext>
            </a:extLst>
          </p:cNvPr>
          <p:cNvSpPr txBox="1"/>
          <p:nvPr/>
        </p:nvSpPr>
        <p:spPr>
          <a:xfrm>
            <a:off x="441427" y="3274301"/>
            <a:ext cx="226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 = end – start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120EC0-6FF4-8B42-B830-2E8BD28B993D}"/>
              </a:ext>
            </a:extLst>
          </p:cNvPr>
          <p:cNvSpPr/>
          <p:nvPr/>
        </p:nvSpPr>
        <p:spPr>
          <a:xfrm>
            <a:off x="2925751" y="3010068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6DA6F2-DAD2-9C4A-B84E-4EE75DD4948C}"/>
              </a:ext>
            </a:extLst>
          </p:cNvPr>
          <p:cNvSpPr/>
          <p:nvPr/>
        </p:nvSpPr>
        <p:spPr>
          <a:xfrm>
            <a:off x="5524929" y="3010068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E2AE32B-6121-5E4B-8C51-18D69BD8099D}"/>
              </a:ext>
            </a:extLst>
          </p:cNvPr>
          <p:cNvSpPr/>
          <p:nvPr/>
        </p:nvSpPr>
        <p:spPr>
          <a:xfrm>
            <a:off x="3858133" y="2261229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44CC154-B620-C44D-84CA-66E38FEDA58D}"/>
              </a:ext>
            </a:extLst>
          </p:cNvPr>
          <p:cNvSpPr/>
          <p:nvPr/>
        </p:nvSpPr>
        <p:spPr>
          <a:xfrm>
            <a:off x="6414936" y="226920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51261CF-04DF-B941-9BF3-9663F2A1DE6B}"/>
              </a:ext>
            </a:extLst>
          </p:cNvPr>
          <p:cNvSpPr/>
          <p:nvPr/>
        </p:nvSpPr>
        <p:spPr>
          <a:xfrm rot="18244720">
            <a:off x="1592254" y="3899361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B22A046-C8F6-1243-86D5-BA54AEEB39DE}"/>
              </a:ext>
            </a:extLst>
          </p:cNvPr>
          <p:cNvSpPr/>
          <p:nvPr/>
        </p:nvSpPr>
        <p:spPr>
          <a:xfrm rot="3263484">
            <a:off x="6134158" y="3951588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CFCC726-4824-4847-9CA9-30F17A326CAC}"/>
              </a:ext>
            </a:extLst>
          </p:cNvPr>
          <p:cNvSpPr/>
          <p:nvPr/>
        </p:nvSpPr>
        <p:spPr>
          <a:xfrm>
            <a:off x="3858133" y="4037480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000BCA-3443-6648-84BC-1A9C1852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54" y="4705040"/>
            <a:ext cx="2075688" cy="1745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73BD4A-1D03-494D-B742-E171E0711BB8}"/>
              </a:ext>
            </a:extLst>
          </p:cNvPr>
          <p:cNvSpPr txBox="1"/>
          <p:nvPr/>
        </p:nvSpPr>
        <p:spPr>
          <a:xfrm>
            <a:off x="3000493" y="3274301"/>
            <a:ext cx="226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 = end – 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93E87-5C6B-C645-8568-A011C27CC03F}"/>
              </a:ext>
            </a:extLst>
          </p:cNvPr>
          <p:cNvSpPr txBox="1"/>
          <p:nvPr/>
        </p:nvSpPr>
        <p:spPr>
          <a:xfrm>
            <a:off x="5563449" y="3274301"/>
            <a:ext cx="226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 = end – start</a:t>
            </a:r>
          </a:p>
        </p:txBody>
      </p:sp>
    </p:spTree>
    <p:extLst>
      <p:ext uri="{BB962C8B-B14F-4D97-AF65-F5344CB8AC3E}">
        <p14:creationId xmlns:p14="http://schemas.microsoft.com/office/powerpoint/2010/main" val="389774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47BD1-3E45-E840-89F1-6D1BB3AA886D}"/>
              </a:ext>
            </a:extLst>
          </p:cNvPr>
          <p:cNvSpPr txBox="1"/>
          <p:nvPr/>
        </p:nvSpPr>
        <p:spPr>
          <a:xfrm>
            <a:off x="186936" y="1033221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AC703C8-47BF-584B-B39C-A4AE6336A271}"/>
              </a:ext>
            </a:extLst>
          </p:cNvPr>
          <p:cNvSpPr/>
          <p:nvPr/>
        </p:nvSpPr>
        <p:spPr>
          <a:xfrm>
            <a:off x="301241" y="1090785"/>
            <a:ext cx="2410697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94C00-3BA1-8F40-99FA-A04C02576BCD}"/>
              </a:ext>
            </a:extLst>
          </p:cNvPr>
          <p:cNvSpPr txBox="1"/>
          <p:nvPr/>
        </p:nvSpPr>
        <p:spPr>
          <a:xfrm>
            <a:off x="2702398" y="1033221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4188"/>
                </a:solidFill>
              </a:rPr>
              <a:t>Non-sig IR events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F93555-8CCC-D340-825F-93C11F61DBB6}"/>
              </a:ext>
            </a:extLst>
          </p:cNvPr>
          <p:cNvSpPr/>
          <p:nvPr/>
        </p:nvSpPr>
        <p:spPr>
          <a:xfrm>
            <a:off x="2810246" y="1094779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A0DBC3-2AB7-B24A-A79A-0635F9D51AB0}"/>
              </a:ext>
            </a:extLst>
          </p:cNvPr>
          <p:cNvSpPr/>
          <p:nvPr/>
        </p:nvSpPr>
        <p:spPr>
          <a:xfrm>
            <a:off x="288382" y="2182068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6667B-DD37-B54F-B131-A6A0B8E2BCEA}"/>
              </a:ext>
            </a:extLst>
          </p:cNvPr>
          <p:cNvSpPr txBox="1"/>
          <p:nvPr/>
        </p:nvSpPr>
        <p:spPr>
          <a:xfrm>
            <a:off x="180783" y="2120512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1B53D"/>
                </a:solidFill>
              </a:rPr>
              <a:t>Non-AS-short</a:t>
            </a:r>
          </a:p>
          <a:p>
            <a:pPr algn="ctr"/>
            <a:r>
              <a:rPr lang="en-US" sz="3200" b="1" dirty="0">
                <a:solidFill>
                  <a:srgbClr val="41B53D"/>
                </a:solidFill>
              </a:rPr>
              <a:t>events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D93B94-4C58-AD42-822A-E9DC2195834C}"/>
              </a:ext>
            </a:extLst>
          </p:cNvPr>
          <p:cNvSpPr/>
          <p:nvPr/>
        </p:nvSpPr>
        <p:spPr>
          <a:xfrm>
            <a:off x="314149" y="3983448"/>
            <a:ext cx="4910113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226B355-9979-6648-A3B4-224DF8751ED9}"/>
              </a:ext>
            </a:extLst>
          </p:cNvPr>
          <p:cNvSpPr/>
          <p:nvPr/>
        </p:nvSpPr>
        <p:spPr>
          <a:xfrm>
            <a:off x="2483467" y="505667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EAFE67A-9FA9-0E4F-8881-CBC9074DD74A}"/>
              </a:ext>
            </a:extLst>
          </p:cNvPr>
          <p:cNvSpPr/>
          <p:nvPr/>
        </p:nvSpPr>
        <p:spPr>
          <a:xfrm>
            <a:off x="2478027" y="321386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FFCCCA-2026-734F-B8F1-3FBEF274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62" y="5790152"/>
            <a:ext cx="2075688" cy="17877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D84A1BC-5D93-1243-957A-32C507E97208}"/>
              </a:ext>
            </a:extLst>
          </p:cNvPr>
          <p:cNvSpPr/>
          <p:nvPr/>
        </p:nvSpPr>
        <p:spPr>
          <a:xfrm>
            <a:off x="2810246" y="2169766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6F442F-21FB-0F41-8863-79B2ABF1FAEF}"/>
              </a:ext>
            </a:extLst>
          </p:cNvPr>
          <p:cNvSpPr txBox="1"/>
          <p:nvPr/>
        </p:nvSpPr>
        <p:spPr>
          <a:xfrm>
            <a:off x="2758806" y="2120512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E98AF"/>
                </a:solidFill>
              </a:rPr>
              <a:t>Non-AS-long</a:t>
            </a:r>
          </a:p>
          <a:p>
            <a:pPr algn="ctr"/>
            <a:r>
              <a:rPr lang="en-US" sz="3200" b="1" dirty="0">
                <a:solidFill>
                  <a:srgbClr val="0E98AF"/>
                </a:solidFill>
              </a:rPr>
              <a:t>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34874-EBEF-2E47-8017-A187D03E9F6E}"/>
              </a:ext>
            </a:extLst>
          </p:cNvPr>
          <p:cNvSpPr txBox="1"/>
          <p:nvPr/>
        </p:nvSpPr>
        <p:spPr>
          <a:xfrm>
            <a:off x="792513" y="4136698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GC% =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BE667-C8D3-0042-BAA6-D31D5EC04D46}"/>
              </a:ext>
            </a:extLst>
          </p:cNvPr>
          <p:cNvSpPr txBox="1"/>
          <p:nvPr/>
        </p:nvSpPr>
        <p:spPr>
          <a:xfrm>
            <a:off x="2103863" y="3911075"/>
            <a:ext cx="2758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#G + #C</a:t>
            </a:r>
          </a:p>
          <a:p>
            <a:pPr algn="ctr"/>
            <a:r>
              <a:rPr lang="en-US" sz="3200" dirty="0"/>
              <a:t>IR event length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394269-0CB6-294B-B1B6-E218B389B0F5}"/>
              </a:ext>
            </a:extLst>
          </p:cNvPr>
          <p:cNvCxnSpPr>
            <a:cxnSpLocks/>
          </p:cNvCxnSpPr>
          <p:nvPr/>
        </p:nvCxnSpPr>
        <p:spPr>
          <a:xfrm>
            <a:off x="2062298" y="4449684"/>
            <a:ext cx="2758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8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197457-E181-2144-8288-C61835A47E42}"/>
              </a:ext>
            </a:extLst>
          </p:cNvPr>
          <p:cNvSpPr/>
          <p:nvPr/>
        </p:nvSpPr>
        <p:spPr>
          <a:xfrm>
            <a:off x="537215" y="4409230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E3D622C-D1E1-8041-A44E-D30B4F521B3C}"/>
              </a:ext>
            </a:extLst>
          </p:cNvPr>
          <p:cNvSpPr/>
          <p:nvPr/>
        </p:nvSpPr>
        <p:spPr>
          <a:xfrm rot="1934041">
            <a:off x="1590801" y="3232064"/>
            <a:ext cx="623782" cy="785844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83AAD48-D208-C746-BC76-DA4F0ADCB15E}"/>
              </a:ext>
            </a:extLst>
          </p:cNvPr>
          <p:cNvSpPr/>
          <p:nvPr/>
        </p:nvSpPr>
        <p:spPr>
          <a:xfrm>
            <a:off x="1463444" y="7251871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62CA-01EF-DD41-8EB7-22431AC763F2}"/>
              </a:ext>
            </a:extLst>
          </p:cNvPr>
          <p:cNvSpPr txBox="1"/>
          <p:nvPr/>
        </p:nvSpPr>
        <p:spPr>
          <a:xfrm>
            <a:off x="422910" y="951685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91BD32-C9E9-CF41-9790-BC70CA6624FB}"/>
              </a:ext>
            </a:extLst>
          </p:cNvPr>
          <p:cNvSpPr/>
          <p:nvPr/>
        </p:nvSpPr>
        <p:spPr>
          <a:xfrm>
            <a:off x="537215" y="1009249"/>
            <a:ext cx="2410697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6DDE7-3563-944C-B9A5-6D84AE4CE008}"/>
              </a:ext>
            </a:extLst>
          </p:cNvPr>
          <p:cNvSpPr txBox="1"/>
          <p:nvPr/>
        </p:nvSpPr>
        <p:spPr>
          <a:xfrm>
            <a:off x="2938372" y="951685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4188"/>
                </a:solidFill>
              </a:rPr>
              <a:t>Non-sig IR events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6FA53F-4783-9F4D-854E-D572CF3D30B6}"/>
              </a:ext>
            </a:extLst>
          </p:cNvPr>
          <p:cNvSpPr/>
          <p:nvPr/>
        </p:nvSpPr>
        <p:spPr>
          <a:xfrm>
            <a:off x="3046220" y="1013243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8F2AD2-31B3-C844-BCE5-A9E964A481B8}"/>
              </a:ext>
            </a:extLst>
          </p:cNvPr>
          <p:cNvSpPr/>
          <p:nvPr/>
        </p:nvSpPr>
        <p:spPr>
          <a:xfrm>
            <a:off x="524356" y="2100532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8E091-CD8D-2D4C-9612-940D7CDD8854}"/>
              </a:ext>
            </a:extLst>
          </p:cNvPr>
          <p:cNvSpPr txBox="1"/>
          <p:nvPr/>
        </p:nvSpPr>
        <p:spPr>
          <a:xfrm>
            <a:off x="416757" y="2038976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1B53D"/>
                </a:solidFill>
              </a:rPr>
              <a:t>Non-AS-short</a:t>
            </a:r>
          </a:p>
          <a:p>
            <a:pPr algn="ctr"/>
            <a:r>
              <a:rPr lang="en-US" sz="3200" b="1" dirty="0">
                <a:solidFill>
                  <a:srgbClr val="41B53D"/>
                </a:solidFill>
              </a:rPr>
              <a:t>events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5D3462-6696-864F-8548-41B92A374314}"/>
              </a:ext>
            </a:extLst>
          </p:cNvPr>
          <p:cNvSpPr/>
          <p:nvPr/>
        </p:nvSpPr>
        <p:spPr>
          <a:xfrm>
            <a:off x="3046220" y="2088230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4DAC7-C20A-A247-854D-5A8CB9B6606E}"/>
              </a:ext>
            </a:extLst>
          </p:cNvPr>
          <p:cNvSpPr txBox="1"/>
          <p:nvPr/>
        </p:nvSpPr>
        <p:spPr>
          <a:xfrm>
            <a:off x="2994780" y="2038976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E98AF"/>
                </a:solidFill>
              </a:rPr>
              <a:t>Non-AS-long</a:t>
            </a:r>
          </a:p>
          <a:p>
            <a:pPr algn="ctr"/>
            <a:r>
              <a:rPr lang="en-US" sz="3200" b="1" dirty="0">
                <a:solidFill>
                  <a:srgbClr val="0E98AF"/>
                </a:solidFill>
              </a:rPr>
              <a:t>events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7D1BA335-6777-D24E-BA3B-3FE3690B6304}"/>
              </a:ext>
            </a:extLst>
          </p:cNvPr>
          <p:cNvSpPr/>
          <p:nvPr/>
        </p:nvSpPr>
        <p:spPr>
          <a:xfrm rot="19608458">
            <a:off x="3688400" y="3222828"/>
            <a:ext cx="623782" cy="785844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AACB8-037F-294A-A06A-DD881A349A2F}"/>
              </a:ext>
            </a:extLst>
          </p:cNvPr>
          <p:cNvSpPr txBox="1"/>
          <p:nvPr/>
        </p:nvSpPr>
        <p:spPr>
          <a:xfrm>
            <a:off x="731907" y="3876431"/>
            <a:ext cx="203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5’ end seq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55769-E7C6-C04E-9F6F-5D64AF45CF01}"/>
              </a:ext>
            </a:extLst>
          </p:cNvPr>
          <p:cNvSpPr txBox="1"/>
          <p:nvPr/>
        </p:nvSpPr>
        <p:spPr>
          <a:xfrm>
            <a:off x="3367758" y="3876431"/>
            <a:ext cx="1883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3’ end seq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2557ABC-8C4E-B74A-9FE9-C8C5A3DB3D72}"/>
              </a:ext>
            </a:extLst>
          </p:cNvPr>
          <p:cNvSpPr/>
          <p:nvPr/>
        </p:nvSpPr>
        <p:spPr>
          <a:xfrm>
            <a:off x="3040605" y="4409230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5481C4-EB1D-5643-8B7F-0DDEB1627867}"/>
              </a:ext>
            </a:extLst>
          </p:cNvPr>
          <p:cNvSpPr/>
          <p:nvPr/>
        </p:nvSpPr>
        <p:spPr>
          <a:xfrm>
            <a:off x="542156" y="6203783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018FA-13A7-0741-B986-697040FE7120}"/>
              </a:ext>
            </a:extLst>
          </p:cNvPr>
          <p:cNvSpPr txBox="1"/>
          <p:nvPr/>
        </p:nvSpPr>
        <p:spPr>
          <a:xfrm>
            <a:off x="627322" y="7973309"/>
            <a:ext cx="4732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≥ 50% of the seq should have the correct signal at the position</a:t>
            </a:r>
          </a:p>
          <a:p>
            <a:pPr algn="ctr"/>
            <a:r>
              <a:rPr lang="en-US" sz="2000" dirty="0"/>
              <a:t>(e.g. GT at 5’ and AG at 3’)</a:t>
            </a:r>
          </a:p>
          <a:p>
            <a:pPr algn="ctr"/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A8B379-3A37-404F-9DAE-C8A6F4251A1C}"/>
              </a:ext>
            </a:extLst>
          </p:cNvPr>
          <p:cNvSpPr txBox="1"/>
          <p:nvPr/>
        </p:nvSpPr>
        <p:spPr>
          <a:xfrm>
            <a:off x="621654" y="6419098"/>
            <a:ext cx="224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MaxEntScan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572F56-8AF2-7A40-8C7C-2975C4210B3B}"/>
              </a:ext>
            </a:extLst>
          </p:cNvPr>
          <p:cNvSpPr/>
          <p:nvPr/>
        </p:nvSpPr>
        <p:spPr>
          <a:xfrm>
            <a:off x="3035670" y="6203783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0BE474-B62B-E04E-A092-21302912C362}"/>
              </a:ext>
            </a:extLst>
          </p:cNvPr>
          <p:cNvSpPr txBox="1"/>
          <p:nvPr/>
        </p:nvSpPr>
        <p:spPr>
          <a:xfrm>
            <a:off x="3115168" y="6419098"/>
            <a:ext cx="224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MaxEntScan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CE88100-53CE-EA44-A359-97683AD20271}"/>
              </a:ext>
            </a:extLst>
          </p:cNvPr>
          <p:cNvSpPr/>
          <p:nvPr/>
        </p:nvSpPr>
        <p:spPr>
          <a:xfrm>
            <a:off x="3956958" y="5449780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FAEF2A-E45D-5F48-8532-05D2E7BC01C0}"/>
              </a:ext>
            </a:extLst>
          </p:cNvPr>
          <p:cNvSpPr/>
          <p:nvPr/>
        </p:nvSpPr>
        <p:spPr>
          <a:xfrm>
            <a:off x="533896" y="8013412"/>
            <a:ext cx="4915790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0126F32-0FFE-E646-9444-132061C13C8B}"/>
              </a:ext>
            </a:extLst>
          </p:cNvPr>
          <p:cNvSpPr/>
          <p:nvPr/>
        </p:nvSpPr>
        <p:spPr>
          <a:xfrm>
            <a:off x="1463444" y="5457299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0167DD1F-9B41-E140-A14A-5528ECCFCB5C}"/>
              </a:ext>
            </a:extLst>
          </p:cNvPr>
          <p:cNvSpPr/>
          <p:nvPr/>
        </p:nvSpPr>
        <p:spPr>
          <a:xfrm>
            <a:off x="3956958" y="7251871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9EB49074-3550-9343-8333-607CCAAC9EF9}"/>
              </a:ext>
            </a:extLst>
          </p:cNvPr>
          <p:cNvSpPr/>
          <p:nvPr/>
        </p:nvSpPr>
        <p:spPr>
          <a:xfrm>
            <a:off x="1463444" y="9055945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29630EEB-D97D-A941-B495-DAB252BA71F7}"/>
              </a:ext>
            </a:extLst>
          </p:cNvPr>
          <p:cNvSpPr/>
          <p:nvPr/>
        </p:nvSpPr>
        <p:spPr>
          <a:xfrm>
            <a:off x="3956958" y="9055945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F2EC43-41E5-BD49-991E-0BC35CEF72C8}"/>
              </a:ext>
            </a:extLst>
          </p:cNvPr>
          <p:cNvSpPr/>
          <p:nvPr/>
        </p:nvSpPr>
        <p:spPr>
          <a:xfrm>
            <a:off x="550123" y="9783501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7990F-C7A7-3D4B-876B-394137339416}"/>
              </a:ext>
            </a:extLst>
          </p:cNvPr>
          <p:cNvSpPr txBox="1"/>
          <p:nvPr/>
        </p:nvSpPr>
        <p:spPr>
          <a:xfrm>
            <a:off x="639260" y="9723505"/>
            <a:ext cx="2235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Filtering:</a:t>
            </a:r>
          </a:p>
          <a:p>
            <a:pPr algn="ctr"/>
            <a:r>
              <a:rPr lang="en-US" sz="3200" dirty="0"/>
              <a:t>Score ≥ -7.2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32A65F0-584E-E842-936D-C169FBA8B181}"/>
              </a:ext>
            </a:extLst>
          </p:cNvPr>
          <p:cNvSpPr/>
          <p:nvPr/>
        </p:nvSpPr>
        <p:spPr>
          <a:xfrm>
            <a:off x="3046220" y="9783501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2D1B4D-07F6-7C4D-A328-904526158A25}"/>
              </a:ext>
            </a:extLst>
          </p:cNvPr>
          <p:cNvSpPr txBox="1"/>
          <p:nvPr/>
        </p:nvSpPr>
        <p:spPr>
          <a:xfrm>
            <a:off x="3246766" y="9723505"/>
            <a:ext cx="20129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Filtering:</a:t>
            </a:r>
          </a:p>
          <a:p>
            <a:pPr algn="ctr"/>
            <a:r>
              <a:rPr lang="en-US" sz="3200" dirty="0"/>
              <a:t>Score ≥ 1.4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8719ACF0-3DC1-404C-8661-D14295D671E4}"/>
              </a:ext>
            </a:extLst>
          </p:cNvPr>
          <p:cNvSpPr/>
          <p:nvPr/>
        </p:nvSpPr>
        <p:spPr>
          <a:xfrm rot="18244720">
            <a:off x="1817483" y="10828746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47CA3040-0591-3240-8CF5-6D7B1F905043}"/>
              </a:ext>
            </a:extLst>
          </p:cNvPr>
          <p:cNvSpPr/>
          <p:nvPr/>
        </p:nvSpPr>
        <p:spPr>
          <a:xfrm rot="3263484">
            <a:off x="3368568" y="10823039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54D5D1B-B581-ED4C-B9DB-25721343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5" y="11637757"/>
            <a:ext cx="2075688" cy="203342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EE6BFED-B11D-B64A-9A7F-8DAB8D21D13D}"/>
              </a:ext>
            </a:extLst>
          </p:cNvPr>
          <p:cNvSpPr/>
          <p:nvPr/>
        </p:nvSpPr>
        <p:spPr>
          <a:xfrm>
            <a:off x="4662101" y="4944833"/>
            <a:ext cx="565318" cy="327517"/>
          </a:xfrm>
          <a:prstGeom prst="rect">
            <a:avLst/>
          </a:prstGeom>
          <a:solidFill>
            <a:srgbClr val="004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8A7FC1-9B95-C649-822D-10C6FDB329E5}"/>
              </a:ext>
            </a:extLst>
          </p:cNvPr>
          <p:cNvSpPr/>
          <p:nvPr/>
        </p:nvSpPr>
        <p:spPr>
          <a:xfrm>
            <a:off x="3239628" y="5002649"/>
            <a:ext cx="1426464" cy="211323"/>
          </a:xfrm>
          <a:prstGeom prst="rect">
            <a:avLst/>
          </a:prstGeom>
          <a:solidFill>
            <a:srgbClr val="F0BE2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9E1FF-829E-6945-9008-CDFC97D15A12}"/>
              </a:ext>
            </a:extLst>
          </p:cNvPr>
          <p:cNvSpPr txBox="1"/>
          <p:nvPr/>
        </p:nvSpPr>
        <p:spPr>
          <a:xfrm>
            <a:off x="4705578" y="4981352"/>
            <a:ext cx="478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9FB3DD-A7DE-8442-8991-C8B031893275}"/>
              </a:ext>
            </a:extLst>
          </p:cNvPr>
          <p:cNvSpPr txBox="1"/>
          <p:nvPr/>
        </p:nvSpPr>
        <p:spPr>
          <a:xfrm>
            <a:off x="3786890" y="4981352"/>
            <a:ext cx="656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Intron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358DA8-B247-7346-B58F-82023161D2E8}"/>
              </a:ext>
            </a:extLst>
          </p:cNvPr>
          <p:cNvSpPr txBox="1"/>
          <p:nvPr/>
        </p:nvSpPr>
        <p:spPr>
          <a:xfrm>
            <a:off x="3786890" y="4492884"/>
            <a:ext cx="75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20 bases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0193F-E165-9E49-996E-8E97234ED632}"/>
              </a:ext>
            </a:extLst>
          </p:cNvPr>
          <p:cNvSpPr txBox="1"/>
          <p:nvPr/>
        </p:nvSpPr>
        <p:spPr>
          <a:xfrm>
            <a:off x="4520876" y="4496912"/>
            <a:ext cx="75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 bases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D417C430-FEDB-444F-99B9-316C111B0953}"/>
              </a:ext>
            </a:extLst>
          </p:cNvPr>
          <p:cNvSpPr/>
          <p:nvPr/>
        </p:nvSpPr>
        <p:spPr>
          <a:xfrm rot="5400000">
            <a:off x="4034016" y="4235638"/>
            <a:ext cx="140602" cy="1115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D2C46259-BD00-D34D-AE76-2C2C5809B5F5}"/>
              </a:ext>
            </a:extLst>
          </p:cNvPr>
          <p:cNvSpPr/>
          <p:nvPr/>
        </p:nvSpPr>
        <p:spPr>
          <a:xfrm rot="5400000">
            <a:off x="4699548" y="4684637"/>
            <a:ext cx="137160" cy="212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D91450-53AB-4D4A-97F1-51F3AEAF8991}"/>
              </a:ext>
            </a:extLst>
          </p:cNvPr>
          <p:cNvSpPr/>
          <p:nvPr/>
        </p:nvSpPr>
        <p:spPr>
          <a:xfrm>
            <a:off x="765346" y="4947776"/>
            <a:ext cx="565318" cy="327517"/>
          </a:xfrm>
          <a:prstGeom prst="rect">
            <a:avLst/>
          </a:prstGeom>
          <a:solidFill>
            <a:srgbClr val="004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94F156-5227-0648-B335-4C6DE62215C4}"/>
              </a:ext>
            </a:extLst>
          </p:cNvPr>
          <p:cNvSpPr/>
          <p:nvPr/>
        </p:nvSpPr>
        <p:spPr>
          <a:xfrm>
            <a:off x="1329156" y="5004555"/>
            <a:ext cx="1426464" cy="211323"/>
          </a:xfrm>
          <a:prstGeom prst="rect">
            <a:avLst/>
          </a:prstGeom>
          <a:solidFill>
            <a:srgbClr val="F0BE2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EA175B-94AE-7C42-9E88-857657673065}"/>
              </a:ext>
            </a:extLst>
          </p:cNvPr>
          <p:cNvSpPr txBox="1"/>
          <p:nvPr/>
        </p:nvSpPr>
        <p:spPr>
          <a:xfrm>
            <a:off x="821180" y="4984295"/>
            <a:ext cx="478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982297-4A48-C74B-B98B-60FA4F562CAD}"/>
              </a:ext>
            </a:extLst>
          </p:cNvPr>
          <p:cNvSpPr txBox="1"/>
          <p:nvPr/>
        </p:nvSpPr>
        <p:spPr>
          <a:xfrm>
            <a:off x="1789919" y="4983258"/>
            <a:ext cx="656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Intron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D4E00A-527F-D345-A611-61F67D6643B5}"/>
              </a:ext>
            </a:extLst>
          </p:cNvPr>
          <p:cNvSpPr txBox="1"/>
          <p:nvPr/>
        </p:nvSpPr>
        <p:spPr>
          <a:xfrm>
            <a:off x="1330551" y="4494790"/>
            <a:ext cx="75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 bases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0C5BA0-197F-B14F-8230-9ED63348B405}"/>
              </a:ext>
            </a:extLst>
          </p:cNvPr>
          <p:cNvSpPr txBox="1"/>
          <p:nvPr/>
        </p:nvSpPr>
        <p:spPr>
          <a:xfrm>
            <a:off x="846543" y="4499855"/>
            <a:ext cx="75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 bases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5767F873-2C2B-4641-B09B-63D1D851CA3F}"/>
              </a:ext>
            </a:extLst>
          </p:cNvPr>
          <p:cNvSpPr/>
          <p:nvPr/>
        </p:nvSpPr>
        <p:spPr>
          <a:xfrm rot="5400000">
            <a:off x="1477436" y="4566728"/>
            <a:ext cx="140602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A28F0E8-EA47-6E41-9E87-CDA1931509A0}"/>
              </a:ext>
            </a:extLst>
          </p:cNvPr>
          <p:cNvSpPr/>
          <p:nvPr/>
        </p:nvSpPr>
        <p:spPr>
          <a:xfrm rot="5400000">
            <a:off x="1132460" y="4687580"/>
            <a:ext cx="137160" cy="212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05145-8DD6-594D-9BBA-76CACBB3A2A0}"/>
              </a:ext>
            </a:extLst>
          </p:cNvPr>
          <p:cNvSpPr txBox="1"/>
          <p:nvPr/>
        </p:nvSpPr>
        <p:spPr>
          <a:xfrm>
            <a:off x="1312280" y="821356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94BD13-3259-E541-8477-61FE7EE14362}"/>
              </a:ext>
            </a:extLst>
          </p:cNvPr>
          <p:cNvSpPr/>
          <p:nvPr/>
        </p:nvSpPr>
        <p:spPr>
          <a:xfrm>
            <a:off x="775876" y="636691"/>
            <a:ext cx="3702520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463633-AFEB-E749-A7FE-6CF1D57C4979}"/>
              </a:ext>
            </a:extLst>
          </p:cNvPr>
          <p:cNvSpPr/>
          <p:nvPr/>
        </p:nvSpPr>
        <p:spPr>
          <a:xfrm>
            <a:off x="775876" y="2454319"/>
            <a:ext cx="3702520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622B35D-8818-0249-B4A1-2D1757A0F73E}"/>
              </a:ext>
            </a:extLst>
          </p:cNvPr>
          <p:cNvSpPr/>
          <p:nvPr/>
        </p:nvSpPr>
        <p:spPr>
          <a:xfrm>
            <a:off x="2346357" y="1688549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41C1B-0135-374B-80AF-48E219F3DA53}"/>
              </a:ext>
            </a:extLst>
          </p:cNvPr>
          <p:cNvSpPr txBox="1"/>
          <p:nvPr/>
        </p:nvSpPr>
        <p:spPr>
          <a:xfrm>
            <a:off x="867095" y="2400074"/>
            <a:ext cx="3465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unique Ensembl Gene IDs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A09AA1F-461B-B840-A467-3EF3CEAC7EFE}"/>
              </a:ext>
            </a:extLst>
          </p:cNvPr>
          <p:cNvSpPr/>
          <p:nvPr/>
        </p:nvSpPr>
        <p:spPr>
          <a:xfrm>
            <a:off x="2346357" y="3503873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80FF-74C6-B445-AC28-BB72B7B02858}"/>
              </a:ext>
            </a:extLst>
          </p:cNvPr>
          <p:cNvSpPr/>
          <p:nvPr/>
        </p:nvSpPr>
        <p:spPr>
          <a:xfrm>
            <a:off x="775876" y="4255827"/>
            <a:ext cx="3702520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47069-D950-C441-B94B-8F105BDE846E}"/>
              </a:ext>
            </a:extLst>
          </p:cNvPr>
          <p:cNvSpPr txBox="1"/>
          <p:nvPr/>
        </p:nvSpPr>
        <p:spPr>
          <a:xfrm>
            <a:off x="867095" y="4439555"/>
            <a:ext cx="361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Geneset enrichment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3490-7F14-7D4B-8679-233C2DD7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99" y="4324693"/>
            <a:ext cx="444874" cy="419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20072-2FF8-9B4A-BDC9-F51849A4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33" y="4365861"/>
            <a:ext cx="1911232" cy="374669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C0397A19-1BB6-C942-B7DE-1C0E2237239F}"/>
              </a:ext>
            </a:extLst>
          </p:cNvPr>
          <p:cNvSpPr/>
          <p:nvPr/>
        </p:nvSpPr>
        <p:spPr>
          <a:xfrm>
            <a:off x="2346357" y="5303256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20EFD1-94C8-164F-BC9B-1CE363D4490D}"/>
              </a:ext>
            </a:extLst>
          </p:cNvPr>
          <p:cNvSpPr/>
          <p:nvPr/>
        </p:nvSpPr>
        <p:spPr>
          <a:xfrm>
            <a:off x="775876" y="6067273"/>
            <a:ext cx="3702520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158D6-B184-414F-B4EA-F76381A1E13C}"/>
              </a:ext>
            </a:extLst>
          </p:cNvPr>
          <p:cNvSpPr txBox="1"/>
          <p:nvPr/>
        </p:nvSpPr>
        <p:spPr>
          <a:xfrm>
            <a:off x="775876" y="6255894"/>
            <a:ext cx="346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Sort by –log</a:t>
            </a:r>
            <a:r>
              <a:rPr lang="en-US" sz="3200" baseline="-25000" dirty="0"/>
              <a:t>10</a:t>
            </a:r>
            <a:r>
              <a:rPr lang="en-US" sz="3200" dirty="0"/>
              <a:t>(FDR)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D8DB7A-6657-B140-967C-EF5779BE97CA}"/>
              </a:ext>
            </a:extLst>
          </p:cNvPr>
          <p:cNvCxnSpPr/>
          <p:nvPr/>
        </p:nvCxnSpPr>
        <p:spPr>
          <a:xfrm>
            <a:off x="4241850" y="6399326"/>
            <a:ext cx="0" cy="36576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17779F4D-52B1-1A44-BDC1-489E89498233}"/>
              </a:ext>
            </a:extLst>
          </p:cNvPr>
          <p:cNvSpPr/>
          <p:nvPr/>
        </p:nvSpPr>
        <p:spPr>
          <a:xfrm>
            <a:off x="2360891" y="7116003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7A5942C-3EF7-E545-85A8-3346782D291B}"/>
              </a:ext>
            </a:extLst>
          </p:cNvPr>
          <p:cNvSpPr/>
          <p:nvPr/>
        </p:nvSpPr>
        <p:spPr>
          <a:xfrm>
            <a:off x="778182" y="7896573"/>
            <a:ext cx="3702520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1F7E6-B6C1-4945-8181-A5FD4D738578}"/>
              </a:ext>
            </a:extLst>
          </p:cNvPr>
          <p:cNvSpPr txBox="1"/>
          <p:nvPr/>
        </p:nvSpPr>
        <p:spPr>
          <a:xfrm>
            <a:off x="908683" y="8089161"/>
            <a:ext cx="346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Top 10 terms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3B6BDF4E-8C9E-A340-9A92-22F4C5E9811E}"/>
              </a:ext>
            </a:extLst>
          </p:cNvPr>
          <p:cNvSpPr/>
          <p:nvPr/>
        </p:nvSpPr>
        <p:spPr>
          <a:xfrm>
            <a:off x="2360891" y="8961209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9EC5D4-7164-2A48-A44C-4E3DB93FD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901" y="9725873"/>
            <a:ext cx="2075688" cy="18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9890</TotalTime>
  <Words>543</Words>
  <Application>Microsoft Macintosh PowerPoint</Application>
  <PresentationFormat>Custom</PresentationFormat>
  <Paragraphs>170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anqi.dai5@gmail.com</dc:creator>
  <cp:lastModifiedBy>anqi.dai5@gmail.com</cp:lastModifiedBy>
  <cp:revision>142</cp:revision>
  <cp:lastPrinted>2019-06-24T18:38:01Z</cp:lastPrinted>
  <dcterms:created xsi:type="dcterms:W3CDTF">2019-05-19T20:57:20Z</dcterms:created>
  <dcterms:modified xsi:type="dcterms:W3CDTF">2019-06-25T16:47:00Z</dcterms:modified>
</cp:coreProperties>
</file>