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7" r:id="rId9"/>
    <p:sldId id="261" r:id="rId10"/>
    <p:sldId id="262" r:id="rId11"/>
    <p:sldId id="491" r:id="rId12"/>
    <p:sldId id="453" r:id="rId13"/>
    <p:sldId id="532" r:id="rId14"/>
    <p:sldId id="388" r:id="rId15"/>
    <p:sldId id="265" r:id="rId16"/>
    <p:sldId id="356" r:id="rId17"/>
    <p:sldId id="357" r:id="rId18"/>
    <p:sldId id="336" r:id="rId19"/>
    <p:sldId id="358" r:id="rId20"/>
    <p:sldId id="359" r:id="rId21"/>
    <p:sldId id="360" r:id="rId22"/>
    <p:sldId id="425" r:id="rId23"/>
    <p:sldId id="322" r:id="rId24"/>
    <p:sldId id="323" r:id="rId25"/>
    <p:sldId id="337" r:id="rId26"/>
    <p:sldId id="324" r:id="rId27"/>
    <p:sldId id="362" r:id="rId28"/>
    <p:sldId id="363" r:id="rId29"/>
    <p:sldId id="364" r:id="rId30"/>
    <p:sldId id="390" r:id="rId31"/>
    <p:sldId id="392" r:id="rId32"/>
    <p:sldId id="391" r:id="rId33"/>
    <p:sldId id="394" r:id="rId34"/>
    <p:sldId id="313" r:id="rId35"/>
    <p:sldId id="314" r:id="rId36"/>
    <p:sldId id="354" r:id="rId37"/>
    <p:sldId id="353" r:id="rId38"/>
    <p:sldId id="315" r:id="rId39"/>
    <p:sldId id="316" r:id="rId40"/>
    <p:sldId id="317" r:id="rId41"/>
    <p:sldId id="319" r:id="rId42"/>
    <p:sldId id="365" r:id="rId43"/>
    <p:sldId id="530" r:id="rId44"/>
    <p:sldId id="531" r:id="rId45"/>
    <p:sldId id="533" r:id="rId46"/>
    <p:sldId id="573" r:id="rId47"/>
    <p:sldId id="395" r:id="rId48"/>
    <p:sldId id="320" r:id="rId49"/>
    <p:sldId id="321" r:id="rId50"/>
    <p:sldId id="389" r:id="rId51"/>
    <p:sldId id="289" r:id="rId52"/>
    <p:sldId id="393" r:id="rId53"/>
    <p:sldId id="489" r:id="rId54"/>
    <p:sldId id="490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24"/>
        <p:guide pos="29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 smtClean="0">
                <a:sym typeface="+mn-ea"/>
              </a:rPr>
              <a:t>例如，图 3、图 4 中红色的边就是图 2 的匹配。图4是最大匹配的同时也是完备匹配。</a:t>
            </a:r>
            <a:endParaRPr lang="zh-CN" altLang="zh-CN" dirty="0" smtClean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 altLang="en-US" dirty="0" smtClean="0">
                <a:sym typeface="+mn-ea"/>
              </a:rPr>
              <a:t>是指最少的顶点数使得二分图</a:t>
            </a:r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中的每条边都至少与其中一个点相连</a:t>
            </a:r>
            <a:endParaRPr lang="zh-CN" altLang="en-US" dirty="0" smtClean="0">
              <a:sym typeface="+mn-ea"/>
            </a:endParaRPr>
          </a:p>
          <a:p>
            <a:pPr marL="0" lvl="1"/>
            <a:r>
              <a:rPr lang="zh-CN" altLang="en-US" dirty="0" smtClean="0">
                <a:sym typeface="+mn-ea"/>
              </a:rPr>
              <a:t>也称为最小边覆盖，是指用尽量少的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顶点不相交</a:t>
            </a:r>
            <a:r>
              <a:rPr lang="zh-CN" altLang="en-US" dirty="0" smtClean="0">
                <a:sym typeface="+mn-ea"/>
              </a:rPr>
              <a:t>的简单路径覆盖二分图中的所有顶点</a:t>
            </a:r>
            <a:endParaRPr lang="zh-CN" altLang="en-US" dirty="0" smtClean="0"/>
          </a:p>
          <a:p>
            <a:pPr marL="0" lvl="1"/>
            <a:r>
              <a:rPr lang="zh-CN" altLang="en-US" dirty="0" smtClean="0">
                <a:sym typeface="+mn-ea"/>
              </a:rPr>
              <a:t>最大独立集是指寻找一个点集，使得其中任意两点在图中无对应边。</a:t>
            </a:r>
            <a:endParaRPr lang="zh-CN" altLang="en-US" dirty="0" smtClean="0"/>
          </a:p>
          <a:p>
            <a:pPr marL="0" lvl="1"/>
            <a:endParaRPr lang="zh-CN" altLang="en-US" dirty="0" smtClean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3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0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C:\Users\1V994W2\Documents\Tencent%20Files\574576071\FileRecv\&#25340;&#35013;&#32032;&#26448;\&#20845;&#21313;\\58\subject_holdright_60,120,186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2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2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190750" y="2223227"/>
            <a:ext cx="47625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190750" y="3754537"/>
            <a:ext cx="47625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234513" y="4386036"/>
            <a:ext cx="1488402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  <p:custDataLst>
              <p:tags r:id="rId11"/>
            </p:custDataLst>
          </p:nvPr>
        </p:nvSpPr>
        <p:spPr>
          <a:xfrm>
            <a:off x="5441036" y="4386036"/>
            <a:ext cx="1488402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2314575" y="4255408"/>
            <a:ext cx="451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2559605" y="2331720"/>
            <a:ext cx="4024313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2559605" y="4133215"/>
            <a:ext cx="4024789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8" name="直接连接符 8"/>
          <p:cNvCxnSpPr/>
          <p:nvPr>
            <p:custDataLst>
              <p:tags r:id="rId10"/>
            </p:custDataLst>
          </p:nvPr>
        </p:nvCxnSpPr>
        <p:spPr>
          <a:xfrm>
            <a:off x="4207193" y="3930015"/>
            <a:ext cx="729139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6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8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6"/>
          <p:cNvPicPr/>
          <p:nvPr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6372864"/>
            <a:ext cx="540068" cy="485136"/>
          </a:xfrm>
          <a:prstGeom prst="rect">
            <a:avLst/>
          </a:prstGeom>
        </p:spPr>
      </p:pic>
      <p:pic>
        <p:nvPicPr>
          <p:cNvPr id="10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6"/>
          <p:cNvPicPr/>
          <p:nvPr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48" y="5766444"/>
            <a:ext cx="1215152" cy="1091556"/>
          </a:xfrm>
          <a:prstGeom prst="rect">
            <a:avLst/>
          </a:prstGeom>
        </p:spPr>
      </p:pic>
      <p:pic>
        <p:nvPicPr>
          <p:cNvPr id="8" name="图片 8"/>
          <p:cNvPicPr/>
          <p:nvPr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444"/>
            <a:ext cx="121515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709334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6" y="1397000"/>
            <a:ext cx="2709334" cy="4064000"/>
          </a:xfrm>
          <a:prstGeom prst="rect">
            <a:avLst/>
          </a:prstGeom>
        </p:spPr>
      </p:pic>
      <p:sp>
        <p:nvSpPr>
          <p:cNvPr id="7" name="矩形 8"/>
          <p:cNvSpPr/>
          <p:nvPr>
            <p:custDataLst>
              <p:tags r:id="rId8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3569970" y="2888298"/>
            <a:ext cx="3660458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36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10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2194560"/>
            <a:ext cx="3291840" cy="2468880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5484971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pic>
        <p:nvPicPr>
          <p:cNvPr id="6" name="图片 8"/>
          <p:cNvPicPr/>
          <p:nvPr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8" cy="485136"/>
          </a:xfrm>
          <a:prstGeom prst="rect">
            <a:avLst/>
          </a:prstGeom>
        </p:spPr>
      </p:pic>
      <p:pic>
        <p:nvPicPr>
          <p:cNvPr id="7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33" y="0"/>
            <a:ext cx="540068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61398"/>
            <a:ext cx="8139178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2" Type="http://schemas.openxmlformats.org/officeDocument/2006/relationships/image" Target="../media/image15.jpeg"/><Relationship Id="rId1" Type="http://schemas.openxmlformats.org/officeDocument/2006/relationships/tags" Target="../tags/tag1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9.xml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s://blog.csdn.net/dark_scope/article/details/888054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14.png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</p:nvPr>
        </p:nvSpPr>
        <p:spPr>
          <a:xfrm>
            <a:off x="1727200" y="2154555"/>
            <a:ext cx="5690235" cy="126111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dirty="0" smtClean="0"/>
              <a:t>二分图</a:t>
            </a:r>
            <a:r>
              <a:rPr lang="en-US" altLang="zh-CN" sz="6600" dirty="0" smtClean="0"/>
              <a:t>&amp;</a:t>
            </a:r>
            <a:r>
              <a:rPr lang="zh-CN" altLang="en-US" sz="6600" dirty="0" smtClean="0"/>
              <a:t>网络流</a:t>
            </a:r>
            <a:endParaRPr lang="zh-CN" altLang="en-US" sz="6600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4"/>
          </p:nvPr>
        </p:nvSpPr>
        <p:spPr>
          <a:xfrm>
            <a:off x="3686175" y="3865662"/>
            <a:ext cx="4762500" cy="361315"/>
          </a:xfrm>
        </p:spPr>
        <p:txBody>
          <a:bodyPr/>
          <a:lstStyle/>
          <a:p>
            <a:r>
              <a:rPr lang="zh-CN" smtClean="0"/>
              <a:t>余慧</a:t>
            </a:r>
            <a:endParaRPr smtClean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9120" y="1030605"/>
            <a:ext cx="3942715" cy="4238625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</a:pPr>
            <a:r>
              <a:rPr sz="2400" dirty="0" smtClean="0"/>
              <a:t>见文件</a:t>
            </a:r>
            <a:endParaRPr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匈牙利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来个题目康康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有n</a:t>
            </a:r>
            <a:r>
              <a:rPr lang="en-US" altLang="zh-CN" sz="2000"/>
              <a:t>∈[1,1e9]</a:t>
            </a:r>
            <a:r>
              <a:rPr lang="zh-CN" altLang="en-US" sz="2000"/>
              <a:t>个人，编号从s+1到s+n，</a:t>
            </a:r>
            <a:r>
              <a:rPr lang="en-US" altLang="zh-CN" sz="2000"/>
              <a:t>s∈[1,1e9]</a:t>
            </a:r>
            <a:r>
              <a:rPr lang="zh-CN" altLang="en-US" sz="2000"/>
              <a:t>，把他们重新排列使得每个人的编号可以整除他们所在位置的下标。问是否存在这样的排列。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最大匹配数：最大匹配的匹配边的数目</a:t>
            </a:r>
            <a:endParaRPr lang="zh-CN" altLang="en-US" sz="1800" dirty="0" smtClean="0"/>
          </a:p>
          <a:p>
            <a:r>
              <a:rPr lang="zh-CN" altLang="en-US" sz="1800" dirty="0" smtClean="0"/>
              <a:t>最小顶点覆盖数：选取最少的点，使任意</a:t>
            </a:r>
            <a:r>
              <a:rPr lang="zh-CN" altLang="en-US" sz="1800" dirty="0" smtClean="0">
                <a:solidFill>
                  <a:srgbClr val="C00000"/>
                </a:solidFill>
              </a:rPr>
              <a:t>一条边至少</a:t>
            </a:r>
            <a:r>
              <a:rPr lang="zh-CN" altLang="en-US" sz="1800" dirty="0" smtClean="0"/>
              <a:t>有一个端点被选择</a:t>
            </a:r>
            <a:endParaRPr lang="zh-CN" altLang="en-US" sz="1800" dirty="0" smtClean="0"/>
          </a:p>
          <a:p>
            <a:r>
              <a:rPr lang="zh-CN" altLang="en-US" sz="1800" dirty="0" smtClean="0"/>
              <a:t>最大独立数：选取最多的点，使</a:t>
            </a:r>
            <a:r>
              <a:rPr lang="zh-CN" altLang="en-US" sz="1800" dirty="0" smtClean="0">
                <a:solidFill>
                  <a:srgbClr val="C00000"/>
                </a:solidFill>
              </a:rPr>
              <a:t>任意所选两点均不相连</a:t>
            </a:r>
            <a:endParaRPr lang="zh-CN" altLang="en-US" sz="1800" dirty="0" smtClean="0"/>
          </a:p>
          <a:p>
            <a:r>
              <a:rPr lang="zh-CN" altLang="en-US" sz="1800" dirty="0" smtClean="0"/>
              <a:t>最小路径覆盖数：对于一个 </a:t>
            </a:r>
            <a:r>
              <a:rPr lang="zh-CN" altLang="en-US" sz="1800" dirty="0" smtClean="0">
                <a:solidFill>
                  <a:srgbClr val="C00000"/>
                </a:solidFill>
              </a:rPr>
              <a:t>DAG（有向无环图）</a:t>
            </a:r>
            <a:r>
              <a:rPr lang="zh-CN" altLang="en-US" sz="1800" dirty="0" smtClean="0"/>
              <a:t>，选取最少条路径，使得每个顶点属于且仅属于一条路径。路径长可以为 0（即单个点）。</a:t>
            </a:r>
            <a:endParaRPr lang="zh-CN" altLang="en-US" sz="1800" dirty="0" smtClean="0"/>
          </a:p>
          <a:p>
            <a:endParaRPr lang="zh-CN" altLang="en-US" sz="1800" dirty="0" smtClean="0"/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dirty="0" smtClean="0"/>
              <a:t>定理1：最大匹配数 = 最小点覆盖数（这是 Konig 定理）</a:t>
            </a:r>
            <a:endParaRPr lang="zh-CN" altLang="en-US" sz="1800" dirty="0" smtClean="0"/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dirty="0" smtClean="0"/>
              <a:t>定理2：最大匹配数 = 最大独立数</a:t>
            </a:r>
            <a:endParaRPr lang="zh-CN" altLang="en-US" sz="1800" dirty="0" smtClean="0"/>
          </a:p>
          <a:p>
            <a:pPr lvl="1">
              <a:buFont typeface="Wingdings" panose="05000000000000000000" charset="0"/>
              <a:buChar char="p"/>
            </a:pPr>
            <a:r>
              <a:rPr lang="zh-CN" altLang="en-US" sz="1800" dirty="0" smtClean="0"/>
              <a:t>定理3：最小路径覆盖数 = 顶点数 - 最大匹配数</a:t>
            </a:r>
            <a:endParaRPr lang="zh-CN" altLang="en-U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4" name="图片 3" descr="tim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2575" y="5147310"/>
            <a:ext cx="2213610" cy="1710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1780" y="885190"/>
            <a:ext cx="8600440" cy="5621655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二分图最小顶点覆盖</a:t>
            </a:r>
            <a:endParaRPr lang="zh-CN" altLang="en-US" sz="2000" dirty="0" smtClean="0"/>
          </a:p>
          <a:p>
            <a:pPr lvl="1" algn="l">
              <a:buSzTx/>
            </a:pPr>
            <a:r>
              <a:rPr lang="zh-CN" altLang="en-US" sz="1600" dirty="0" smtClean="0"/>
              <a:t>二分图的最小顶点覆盖数=二分图的最大匹配数</a:t>
            </a:r>
            <a:endParaRPr lang="zh-CN" altLang="en-US" sz="1600" dirty="0" smtClean="0"/>
          </a:p>
          <a:p>
            <a:pPr lvl="1" algn="l">
              <a:buSzTx/>
            </a:pPr>
            <a:r>
              <a:rPr sz="1600" smtClean="0">
                <a:sym typeface="+mn-ea"/>
              </a:rPr>
              <a:t>证明：</a:t>
            </a:r>
            <a:r>
              <a:rPr lang="zh-CN" altLang="en-US" sz="1600" dirty="0" smtClean="0"/>
              <a:t>http://www.matrix67.com/blog/archives/116 </a:t>
            </a:r>
            <a:endParaRPr lang="zh-CN" altLang="en-US" sz="1600" dirty="0" smtClean="0"/>
          </a:p>
          <a:p>
            <a:pPr marL="342900" lvl="1" indent="0" algn="l">
              <a:buSzTx/>
              <a:buNone/>
            </a:pPr>
            <a:endParaRPr lang="zh-CN" altLang="en-US" sz="1600" dirty="0" smtClean="0"/>
          </a:p>
          <a:p>
            <a:pPr lvl="0"/>
            <a:r>
              <a:rPr lang="zh-CN" altLang="en-US" sz="1800" dirty="0" smtClean="0">
                <a:solidFill>
                  <a:srgbClr val="C00000"/>
                </a:solidFill>
              </a:rPr>
              <a:t>有向无环图</a:t>
            </a:r>
            <a:r>
              <a:rPr lang="zh-CN" altLang="en-US" sz="1800" dirty="0" smtClean="0"/>
              <a:t>最小不相交路径覆盖</a:t>
            </a:r>
            <a:endParaRPr lang="zh-CN" altLang="en-US" sz="1800" dirty="0" smtClean="0"/>
          </a:p>
          <a:p>
            <a:pPr lvl="1" algn="l">
              <a:buSzTx/>
            </a:pPr>
            <a:r>
              <a:rPr lang="zh-CN" altLang="en-US" sz="1600" dirty="0" smtClean="0">
                <a:sym typeface="+mn-ea"/>
              </a:rPr>
              <a:t>二分图的最小路径覆盖数=|V|-二分图的最大匹配数</a:t>
            </a:r>
            <a:endParaRPr lang="zh-CN" altLang="en-US" sz="1800" dirty="0" smtClean="0"/>
          </a:p>
          <a:p>
            <a:pPr lvl="1"/>
            <a:r>
              <a:rPr lang="zh-CN" altLang="en-US" sz="1600" dirty="0" smtClean="0"/>
              <a:t>*最小可相交路径覆盖https://www.cnblogs.com/shenben/p/6380144.html</a:t>
            </a:r>
            <a:endParaRPr lang="zh-CN" altLang="en-US" sz="16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1800" dirty="0" smtClean="0"/>
              <a:t>二分图最大独立集 </a:t>
            </a:r>
            <a:endParaRPr lang="en-US" altLang="zh-CN" sz="2000" dirty="0" smtClean="0"/>
          </a:p>
          <a:p>
            <a:pPr lvl="1" algn="l">
              <a:buSzTx/>
            </a:pPr>
            <a:r>
              <a:rPr lang="zh-CN" altLang="en-US" sz="1600" dirty="0" smtClean="0"/>
              <a:t>对于一般图来说，最大独立集是一个NP完全问题，对于二分图来说最大独立集=|V|-二分图的最大匹配数。</a:t>
            </a:r>
            <a:endParaRPr lang="zh-CN" altLang="en-US" sz="1600" dirty="0" smtClean="0"/>
          </a:p>
          <a:p>
            <a:pPr lvl="1" algn="l">
              <a:buSzTx/>
            </a:pPr>
            <a:r>
              <a:rPr lang="zh-CN" altLang="en-US" sz="1600" dirty="0" smtClean="0"/>
              <a:t>证明：https://blog.csdn.net/Morning_Glory_JR/article/details/89409408</a:t>
            </a:r>
            <a:endParaRPr lang="zh-CN" altLang="en-US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其他相关概念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7990" y="1109980"/>
            <a:ext cx="8288020" cy="4343400"/>
          </a:xfrm>
        </p:spPr>
        <p:txBody>
          <a:bodyPr/>
          <a:p>
            <a:r>
              <a:rPr lang="en-US" altLang="zh-CN" sz="2400">
                <a:sym typeface="+mn-ea"/>
              </a:rPr>
              <a:t>POJ3041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      有一个N*N的网格,该网格有K个障碍物.你有一把武器,每次你使用武器可以清除该网格特定行或列的所有障碍.问你最少需要使用多少次武器能清除网格的所有障碍物?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例题来一个看看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285" y="952500"/>
            <a:ext cx="8315325" cy="2252980"/>
          </a:xfrm>
        </p:spPr>
        <p:txBody>
          <a:bodyPr/>
          <a:p>
            <a:r>
              <a:rPr lang="zh-CN" altLang="en-US" sz="2400"/>
              <a:t>最小点覆盖问题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做法划重点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2285" y="1769110"/>
            <a:ext cx="789114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15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经典模型</a:t>
            </a:r>
            <a:r>
              <a:rPr lang="zh-CN" altLang="en-US" sz="2400" spc="150">
                <a:solidFill>
                  <a:srgbClr val="C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行列建图~</a:t>
            </a:r>
            <a:endParaRPr lang="zh-CN" altLang="en-US" sz="2400" spc="15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15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使左部点表示行，右部点表示列，边表示障碍第r行第c列有障碍就在左点r和右点c之间连边</a:t>
            </a:r>
            <a:endParaRPr lang="zh-CN" altLang="en-US" sz="2400" spc="150"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pc="15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选择一个点（即一行或者一列）就覆盖了所有与之相连的边~要求选择的点最少-&gt;最小点覆盖</a:t>
            </a:r>
            <a:endParaRPr lang="zh-CN" altLang="en-US" sz="24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65733"/>
            <a:ext cx="8229600" cy="4525963"/>
          </a:xfrm>
        </p:spPr>
        <p:txBody>
          <a:bodyPr>
            <a:normAutofit/>
          </a:bodyPr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zh-CN" altLang="en-US" sz="2000"/>
              <a:t>将每个点i拆成入出点x</a:t>
            </a:r>
            <a:r>
              <a:rPr lang="zh-CN" altLang="en-US" sz="2000" baseline="-25000"/>
              <a:t>i</a:t>
            </a:r>
            <a:r>
              <a:rPr lang="zh-CN" altLang="en-US" sz="2000"/>
              <a:t>与入点y</a:t>
            </a:r>
            <a:r>
              <a:rPr lang="zh-CN" altLang="en-US" sz="2000" baseline="-25000"/>
              <a:t>i</a:t>
            </a:r>
            <a:endParaRPr lang="zh-CN" altLang="en-US" sz="2000"/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zh-CN" altLang="en-US" sz="2000"/>
              <a:t>若点u-&gt;v右边则在x</a:t>
            </a:r>
            <a:r>
              <a:rPr lang="zh-CN" altLang="en-US" sz="2000" baseline="-25000"/>
              <a:t>u</a:t>
            </a:r>
            <a:r>
              <a:rPr lang="zh-CN" altLang="en-US" sz="2000"/>
              <a:t>-&gt;y</a:t>
            </a:r>
            <a:r>
              <a:rPr lang="zh-CN" altLang="en-US" sz="2000" baseline="-25000"/>
              <a:t>v</a:t>
            </a:r>
            <a:r>
              <a:rPr lang="zh-CN" altLang="en-US" sz="2000"/>
              <a:t>之间建边；如果是双向边，就在x</a:t>
            </a:r>
            <a:r>
              <a:rPr lang="zh-CN" altLang="en-US" sz="2000" baseline="-25000"/>
              <a:t>u</a:t>
            </a:r>
            <a:r>
              <a:rPr lang="zh-CN" altLang="en-US" sz="2000"/>
              <a:t>-&gt;y</a:t>
            </a:r>
            <a:r>
              <a:rPr lang="zh-CN" altLang="en-US" sz="2000" baseline="-25000"/>
              <a:t>v</a:t>
            </a:r>
            <a:r>
              <a:rPr lang="zh-CN" altLang="en-US" sz="2000"/>
              <a:t>,x</a:t>
            </a:r>
            <a:r>
              <a:rPr lang="zh-CN" altLang="en-US" sz="2000" baseline="-25000"/>
              <a:t>v</a:t>
            </a:r>
            <a:r>
              <a:rPr lang="zh-CN" altLang="en-US" sz="2000"/>
              <a:t>-&gt;y</a:t>
            </a:r>
            <a:r>
              <a:rPr lang="zh-CN" altLang="en-US" sz="2000" baseline="-25000"/>
              <a:t>u</a:t>
            </a:r>
            <a:r>
              <a:rPr lang="zh-CN" altLang="en-US" sz="2000"/>
              <a:t>各建一条边</a:t>
            </a:r>
            <a:endParaRPr lang="zh-CN" altLang="en-US" sz="2000"/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zh-CN" altLang="en-US" sz="2000"/>
              <a:t>一条路径上的每个点的入点和出点分别可以且最多使用一次，符合最大匹配的限制</a:t>
            </a:r>
            <a:endParaRPr lang="zh-CN" altLang="en-US" sz="2000"/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zh-CN" altLang="en-US" sz="2000"/>
              <a:t>如果x</a:t>
            </a:r>
            <a:r>
              <a:rPr lang="zh-CN" altLang="en-US" sz="2000" baseline="-25000"/>
              <a:t>u</a:t>
            </a:r>
            <a:r>
              <a:rPr lang="zh-CN" altLang="en-US" sz="2000"/>
              <a:t>-&gt;y</a:t>
            </a:r>
            <a:r>
              <a:rPr lang="zh-CN" altLang="en-US" sz="2000" baseline="-25000"/>
              <a:t>v</a:t>
            </a:r>
            <a:r>
              <a:rPr lang="zh-CN" altLang="en-US" sz="2000"/>
              <a:t>,x</a:t>
            </a:r>
            <a:r>
              <a:rPr lang="zh-CN" altLang="en-US" sz="2000" baseline="-25000"/>
              <a:t>v</a:t>
            </a:r>
            <a:r>
              <a:rPr lang="zh-CN" altLang="en-US" sz="2000"/>
              <a:t>-&gt;y</a:t>
            </a:r>
            <a:r>
              <a:rPr lang="zh-CN" altLang="en-US" sz="2000" baseline="-25000"/>
              <a:t>w</a:t>
            </a:r>
            <a:r>
              <a:rPr lang="zh-CN" altLang="en-US" sz="2000"/>
              <a:t>都是匹配边,可以理解成存在路径u-&gt;v-&gt;w</a:t>
            </a:r>
            <a:endParaRPr lang="zh-CN" altLang="en-US" sz="2000"/>
          </a:p>
          <a:p>
            <a:pPr marL="457200" indent="-457200" algn="l">
              <a:lnSpc>
                <a:spcPct val="90000"/>
              </a:lnSpc>
              <a:buAutoNum type="arabicPeriod"/>
            </a:pPr>
            <a:r>
              <a:rPr lang="zh-CN" altLang="en-US" sz="2000"/>
              <a:t>每多一个匹配，可以理解成两条路径被并在一起，路径数-1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DAG</a:t>
            </a:r>
            <a:r>
              <a:rPr lang="zh-CN" altLang="en-US" dirty="0" smtClean="0">
                <a:sym typeface="+mn-ea"/>
              </a:rPr>
              <a:t>最小不相交路径覆盖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689350"/>
            <a:ext cx="6505575" cy="3168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POJ1422 Air Raid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      有n个点和m条有向边，现在要在点上放一些伞兵，然后伞兵沿着图走，直到不能走为止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  每条边只能是一个伞兵走过，问最少放多少个伞兵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再来一个例题看看（</a:t>
            </a:r>
            <a:r>
              <a:rPr strike="sngStrike">
                <a:solidFill>
                  <a:schemeClr val="tx1"/>
                </a:solidFill>
                <a:uFillTx/>
                <a:sym typeface="+mn-ea"/>
              </a:rPr>
              <a:t>不要了不要了</a:t>
            </a:r>
            <a:endParaRPr lang="en-US" altLang="zh-CN" strike="sngStrike">
              <a:solidFill>
                <a:schemeClr val="tx1"/>
              </a:solidFill>
              <a:uFillTx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这是一个很明显的最小路径覆盖，用二分图来做</a:t>
            </a:r>
            <a:endParaRPr lang="zh-CN" altLang="en-US" sz="2000"/>
          </a:p>
          <a:p>
            <a:r>
              <a:rPr lang="zh-CN" altLang="en-US" sz="2000"/>
              <a:t>对于这样的一个有向图做最小路径覆盖，首先建图</a:t>
            </a:r>
            <a:endParaRPr lang="zh-CN" altLang="en-US" sz="2000"/>
          </a:p>
          <a:p>
            <a:r>
              <a:rPr lang="zh-CN" altLang="en-US" sz="2000"/>
              <a:t>先拆点，将每个点分为两个点，左边是1到n个点，右边是1-n个点</a:t>
            </a:r>
            <a:endParaRPr lang="zh-CN" altLang="en-US" sz="2000"/>
          </a:p>
          <a:p>
            <a:r>
              <a:rPr lang="zh-CN" altLang="en-US" sz="2000"/>
              <a:t>然后每一条有向边对应左边的点指向右边的点</a:t>
            </a:r>
            <a:endParaRPr lang="zh-CN" altLang="en-US" sz="2000"/>
          </a:p>
          <a:p>
            <a:r>
              <a:rPr lang="zh-CN" altLang="en-US" sz="2000"/>
              <a:t>这样建好图之后求最大匹配数</a:t>
            </a:r>
            <a:endParaRPr lang="zh-CN" altLang="en-US" sz="2000"/>
          </a:p>
          <a:p>
            <a:r>
              <a:rPr lang="zh-CN" altLang="en-US" sz="2000"/>
              <a:t>因为最小路径覆盖=点数-最大匹配数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POJ1422 Air Raid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285" y="1457833"/>
            <a:ext cx="8229600" cy="4525963"/>
          </a:xfrm>
        </p:spPr>
        <p:txBody>
          <a:bodyPr>
            <a:normAutofit/>
          </a:bodyPr>
          <a:p>
            <a:pPr algn="l"/>
            <a:r>
              <a:rPr lang="zh-CN" altLang="en-US" sz="2000">
                <a:sym typeface="+mn-ea"/>
              </a:rPr>
              <a:t>给出一些互不相同的值，你现在需要找出一个最大的集合，使得任意两个数的异或不是2的幂次。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1&lt;=N&lt;=5000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1&lt;=a</a:t>
            </a:r>
            <a:r>
              <a:rPr lang="en-US" altLang="zh-CN" sz="2000" baseline="-25000">
                <a:sym typeface="+mn-ea"/>
              </a:rPr>
              <a:t>i</a:t>
            </a:r>
            <a:r>
              <a:rPr lang="en-US" altLang="zh-CN" sz="2000">
                <a:sym typeface="+mn-ea"/>
              </a:rPr>
              <a:t>&lt;=1e9,</a:t>
            </a:r>
            <a:r>
              <a:rPr sz="2000">
                <a:sym typeface="+mn-ea"/>
              </a:rPr>
              <a:t>且两两保证不同</a:t>
            </a:r>
            <a:endParaRPr sz="200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牛客2019多校第五场 ——MAXIMUM CLIQUE 1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假设大家已经会了：</a:t>
            </a:r>
            <a:endParaRPr lang="zh-CN" altLang="en-US" sz="1800" dirty="0" smtClean="0"/>
          </a:p>
          <a:p>
            <a:pPr algn="l"/>
            <a:r>
              <a:rPr lang="zh-CN" altLang="en-US" sz="1800" dirty="0" smtClean="0"/>
              <a:t>建图：邻接表 </a:t>
            </a:r>
            <a:r>
              <a:rPr lang="en-US" altLang="zh-CN" sz="1800" dirty="0" smtClean="0"/>
              <a:t>&amp; </a:t>
            </a:r>
            <a:r>
              <a:rPr lang="zh-CN" altLang="en-US" sz="1800" dirty="0" smtClean="0"/>
              <a:t>链式前向星 </a:t>
            </a:r>
            <a:endParaRPr lang="zh-CN" altLang="en-US" sz="1800" dirty="0" smtClean="0"/>
          </a:p>
          <a:p>
            <a:r>
              <a:rPr lang="zh-CN" altLang="en-US" sz="1800" dirty="0" smtClean="0"/>
              <a:t>判断图连通：并查集</a:t>
            </a:r>
            <a:endParaRPr lang="en-US" altLang="zh-CN" sz="1800" dirty="0" smtClean="0"/>
          </a:p>
          <a:p>
            <a:r>
              <a:rPr lang="zh-CN" altLang="en-US" sz="1800" dirty="0" smtClean="0"/>
              <a:t>图的遍历：</a:t>
            </a:r>
            <a:r>
              <a:rPr lang="en-US" altLang="zh-CN" sz="1800" dirty="0" smtClean="0"/>
              <a:t>DFS,BFS</a:t>
            </a:r>
            <a:endParaRPr lang="en-US" altLang="zh-CN" sz="1800" dirty="0" smtClean="0"/>
          </a:p>
          <a:p>
            <a:r>
              <a:rPr lang="zh-CN" altLang="en-US" sz="1800" dirty="0" smtClean="0"/>
              <a:t>最小生成树：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Prim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Kruskal</a:t>
            </a:r>
            <a:r>
              <a:rPr lang="zh-CN" altLang="en-US" sz="1600" dirty="0" smtClean="0"/>
              <a:t>算法（常用）</a:t>
            </a:r>
            <a:endParaRPr lang="en-US" altLang="zh-CN" sz="1600" dirty="0" smtClean="0"/>
          </a:p>
          <a:p>
            <a:r>
              <a:rPr lang="zh-CN" altLang="en-US" sz="1800" dirty="0" smtClean="0"/>
              <a:t>最短路：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SPFA-</a:t>
            </a:r>
            <a:r>
              <a:rPr lang="zh-CN" altLang="en-US" sz="1600" dirty="0" smtClean="0"/>
              <a:t>可处理有负权边的图，可以找负环</a:t>
            </a:r>
            <a:endParaRPr lang="zh-CN" altLang="en-US" sz="1600" dirty="0" smtClean="0"/>
          </a:p>
          <a:p>
            <a:pPr lvl="1"/>
            <a:r>
              <a:rPr lang="en-US" altLang="zh-CN" sz="1600" dirty="0" err="1" smtClean="0"/>
              <a:t>Dijkstra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堆优化，不能处理带负权边的图）</a:t>
            </a:r>
            <a:endParaRPr lang="zh-CN" altLang="en-US" sz="1600" dirty="0" smtClean="0"/>
          </a:p>
          <a:p>
            <a:pPr lvl="2"/>
            <a:r>
              <a:rPr lang="zh-CN" altLang="en-US" sz="1600" dirty="0">
                <a:sym typeface="+mn-ea"/>
              </a:rPr>
              <a:t>stl优先队列是O(eloge)，</a:t>
            </a:r>
            <a:r>
              <a:rPr lang="zh-CN" altLang="en-US" sz="1600" dirty="0"/>
              <a:t>手写二叉堆</a:t>
            </a:r>
            <a:r>
              <a:rPr lang="en-US" altLang="zh-CN" sz="1600" dirty="0"/>
              <a:t>(elogv)</a:t>
            </a:r>
            <a:r>
              <a:rPr lang="zh-CN" altLang="en-US" sz="1600" dirty="0"/>
              <a:t>，斐波那契堆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基本知识点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285" y="1202690"/>
            <a:ext cx="8079740" cy="2545080"/>
          </a:xfrm>
        </p:spPr>
        <p:txBody>
          <a:bodyPr/>
          <a:p>
            <a:pPr algn="l"/>
            <a:r>
              <a:rPr lang="zh-CN" altLang="en-US" sz="2000"/>
              <a:t>首先观察值与值之间的关系。</a:t>
            </a:r>
            <a:endParaRPr lang="zh-CN" altLang="en-US" sz="2000"/>
          </a:p>
          <a:p>
            <a:pPr algn="l"/>
            <a:r>
              <a:rPr lang="zh-CN" altLang="en-US" sz="2000"/>
              <a:t>因为和一个数异或后为2的幂次的数不会超过30个，所以我们把异或起来为2的幂次的数之间连上边，那么问题就变成了求最大独立集。</a:t>
            </a:r>
            <a:endParaRPr lang="zh-CN" altLang="en-US" sz="2000"/>
          </a:p>
          <a:p>
            <a:pPr algn="l"/>
            <a:endParaRPr lang="zh-CN" altLang="en-US" sz="200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牛客2019多校第五场 —— MAXIMUM CLIQUE 1</a:t>
            </a:r>
            <a:endParaRPr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285" y="3488690"/>
            <a:ext cx="7171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再深入观察，两个值连边的话，说明二进制位刚好差一个1，所以可以看成一个二分图了，奇数个1为一边，偶数个1为一边。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71450" indent="-1714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二分图的最大独立集=顶点个数-最大匹配数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000"/>
          </a:p>
          <a:p>
            <a:r>
              <a:rPr lang="zh-CN" altLang="en-US" sz="2000"/>
              <a:t>用于求带权二分图求匹配边权值和最大的完备匹配（实际上就是每个左边的点都要匹配上）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顶标：一个用于衡量边是否在相等子图内的数值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相等子图：点还是原图的点，边是原图边集的子集，包含所有 端点顶标和（即点</a:t>
            </a:r>
            <a:r>
              <a:rPr lang="en-US" altLang="zh-CN" sz="2000">
                <a:sym typeface="+mn-ea"/>
              </a:rPr>
              <a:t>u</a:t>
            </a:r>
            <a:r>
              <a:rPr lang="zh-CN" altLang="en-US" sz="2000">
                <a:sym typeface="+mn-ea"/>
              </a:rPr>
              <a:t>和点</a:t>
            </a:r>
            <a:r>
              <a:rPr lang="en-US" altLang="zh-CN" sz="2000">
                <a:sym typeface="+mn-ea"/>
              </a:rPr>
              <a:t>v</a:t>
            </a:r>
            <a:r>
              <a:rPr lang="zh-CN" altLang="en-US" sz="2000">
                <a:sym typeface="+mn-ea"/>
              </a:rPr>
              <a:t>的顶标和）</a:t>
            </a:r>
            <a:r>
              <a:rPr lang="en-US" altLang="zh-CN" sz="2000">
                <a:sym typeface="+mn-ea"/>
              </a:rPr>
              <a:t>=</a:t>
            </a:r>
            <a:r>
              <a:rPr lang="zh-CN" altLang="en-US" sz="2000">
                <a:sym typeface="+mn-ea"/>
              </a:rPr>
              <a:t>边权 的边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复杂度</a:t>
            </a:r>
            <a:r>
              <a:rPr lang="en-US" altLang="zh-CN" sz="2000">
                <a:sym typeface="+mn-ea"/>
              </a:rPr>
              <a:t>:O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n^4)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O(n^3)</a:t>
            </a:r>
            <a:r>
              <a:rPr lang="zh-CN" altLang="en-US" sz="2000">
                <a:sym typeface="+mn-ea"/>
              </a:rPr>
              <a:t>的写法都有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</a:t>
            </a:r>
            <a:r>
              <a:rPr lang="en-US" altLang="zh-CN"/>
              <a:t>——</a:t>
            </a:r>
            <a:r>
              <a:rPr lang="zh-CN" altLang="en-US"/>
              <a:t>二分图最佳匹配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600"/>
              <a:t>大概步骤：</a:t>
            </a:r>
            <a:endParaRPr lang="zh-CN" altLang="en-US" sz="1600"/>
          </a:p>
          <a:p>
            <a:r>
              <a:rPr lang="en-US" altLang="zh-CN" sz="1600"/>
              <a:t>1.</a:t>
            </a:r>
            <a:r>
              <a:rPr lang="zh-CN" altLang="en-US" sz="1600"/>
              <a:t>初始化顶标，将左边的顶点赋值为该点所连边的最大权重，右部点赋值为</a:t>
            </a:r>
            <a:r>
              <a:rPr lang="en-US" altLang="zh-CN" sz="1600"/>
              <a:t>0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尝试为每一个左部的点寻找匹配（匈牙利算法）。</a:t>
            </a:r>
            <a:endParaRPr lang="zh-CN" altLang="en-US" sz="1600"/>
          </a:p>
          <a:p>
            <a:pPr lvl="1"/>
            <a:r>
              <a:rPr lang="zh-CN" altLang="en-US" sz="2400"/>
              <a:t>匹配过程中只使用相等子图中的边。</a:t>
            </a:r>
            <a:endParaRPr lang="zh-CN" altLang="en-US"/>
          </a:p>
          <a:p>
            <a:r>
              <a:rPr lang="en-US" altLang="zh-CN" sz="1600"/>
              <a:t>2.</a:t>
            </a:r>
            <a:r>
              <a:rPr lang="zh-CN" altLang="en-US" sz="1600"/>
              <a:t>如果某点匹配失败就修改顶标。修改顶标的过程会扩大相等子图的边集，再次尝试匹配，重复该过程直至该点匹配成功。</a:t>
            </a:r>
            <a:endParaRPr lang="zh-CN" altLang="en-US" sz="1600"/>
          </a:p>
          <a:p>
            <a:r>
              <a:rPr lang="zh-CN" altLang="en-US" sz="1600"/>
              <a:t>顶标的修改过程：</a:t>
            </a:r>
            <a:endParaRPr lang="zh-CN" altLang="en-US" sz="1600"/>
          </a:p>
          <a:p>
            <a:pPr lvl="1"/>
            <a:r>
              <a:rPr lang="zh-CN" altLang="en-US" sz="2400"/>
              <a:t>找出过程中涉及的边中 与 当前该边所连左部点的匹配边权值的最小差</a:t>
            </a:r>
            <a:r>
              <a:rPr lang="en-US" altLang="zh-CN" sz="2400"/>
              <a:t>d</a:t>
            </a:r>
            <a:endParaRPr lang="en-US" altLang="zh-CN" sz="2400"/>
          </a:p>
          <a:p>
            <a:pPr lvl="1"/>
            <a:r>
              <a:rPr lang="zh-CN" altLang="en-US" sz="1600"/>
              <a:t>所有参与该次匹配的左部点 的顶标</a:t>
            </a:r>
            <a:r>
              <a:rPr lang="en-US" altLang="zh-CN" sz="1600"/>
              <a:t>-=d</a:t>
            </a:r>
            <a:endParaRPr lang="en-US" altLang="zh-CN" sz="1600"/>
          </a:p>
          <a:p>
            <a:pPr lvl="1"/>
            <a:r>
              <a:rPr lang="zh-CN" altLang="en-US" sz="1600"/>
              <a:t>所有参与该次匹配的右部点 的顶标</a:t>
            </a:r>
            <a:r>
              <a:rPr lang="en-US" altLang="zh-CN" sz="1600"/>
              <a:t>+=d</a:t>
            </a:r>
            <a:endParaRPr lang="en-US" altLang="zh-CN" sz="1600"/>
          </a:p>
          <a:p>
            <a:pPr lvl="1"/>
            <a:r>
              <a:rPr lang="zh-CN" altLang="en-US" sz="1600"/>
              <a:t>栗子：https://www.cnblogs.com/wenruo/p/5264235.html</a:t>
            </a:r>
            <a:endParaRPr lang="zh-CN" altLang="en-US" sz="1600"/>
          </a:p>
          <a:p>
            <a:pPr lvl="1"/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5620" y="4307840"/>
            <a:ext cx="818388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0.初始化顶标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1.尝试给每个点找匹配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2.左部点3匹配失败，过程中涉及到左点2，3和右点3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3.找到所有尝试匹配过程中涉及的左点与未涉及的右点间的边，d为所有边权与该边左点顶标的最小差值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4.涉及匹配的左点顶标-=d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5.涉及匹配的右点顶标+=d（扩大相等子图）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6.再次尝试匹配，成功啦~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1400"/>
          </a:p>
        </p:txBody>
      </p:sp>
      <p:pic>
        <p:nvPicPr>
          <p:cNvPr id="21" name="内容占位符 20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3" t="4361" r="123" b="2071"/>
          <a:stretch>
            <a:fillRect/>
          </a:stretch>
        </p:blipFill>
        <p:spPr>
          <a:xfrm>
            <a:off x="502920" y="779145"/>
            <a:ext cx="8209280" cy="3528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KM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sz="2400" smtClean="0">
                <a:sym typeface="+mn-ea"/>
              </a:rPr>
              <a:t>见文件</a:t>
            </a:r>
            <a:endParaRPr sz="2400" dirty="0" smtClean="0"/>
          </a:p>
          <a:p>
            <a:endParaRPr lang="zh-CN" altLang="en-US" sz="24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 smtClean="0">
                <a:sym typeface="+mn-ea"/>
              </a:rPr>
              <a:t>某公司有职员</a:t>
            </a:r>
            <a:r>
              <a:rPr lang="en-US" altLang="zh-CN" sz="2000" dirty="0" smtClean="0">
                <a:sym typeface="+mn-ea"/>
              </a:rPr>
              <a:t>x</a:t>
            </a:r>
            <a:r>
              <a:rPr lang="en-US" altLang="zh-CN" sz="2000" baseline="-25000" dirty="0" smtClean="0">
                <a:sym typeface="+mn-ea"/>
              </a:rPr>
              <a:t>1</a:t>
            </a:r>
            <a:r>
              <a:rPr lang="en-US" altLang="zh-CN" sz="2000" dirty="0" smtClean="0">
                <a:sym typeface="+mn-ea"/>
              </a:rPr>
              <a:t>,x</a:t>
            </a:r>
            <a:r>
              <a:rPr lang="en-US" altLang="zh-CN" sz="2000" baseline="-25000" dirty="0" smtClean="0">
                <a:sym typeface="+mn-ea"/>
              </a:rPr>
              <a:t>2</a:t>
            </a:r>
            <a:r>
              <a:rPr lang="en-US" altLang="zh-CN" sz="2000" dirty="0" smtClean="0">
                <a:sym typeface="+mn-ea"/>
              </a:rPr>
              <a:t>,…,</a:t>
            </a:r>
            <a:r>
              <a:rPr lang="en-US" altLang="zh-CN" sz="2000" dirty="0" err="1" smtClean="0">
                <a:sym typeface="+mn-ea"/>
              </a:rPr>
              <a:t>x</a:t>
            </a:r>
            <a:r>
              <a:rPr lang="en-US" altLang="zh-CN" sz="2000" baseline="-25000" dirty="0" err="1" smtClean="0">
                <a:sym typeface="+mn-ea"/>
              </a:rPr>
              <a:t>n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zh-CN" altLang="en-US" sz="2000" dirty="0" smtClean="0">
                <a:sym typeface="+mn-ea"/>
              </a:rPr>
              <a:t>他们去做工作</a:t>
            </a:r>
            <a:r>
              <a:rPr lang="en-US" altLang="zh-CN" sz="2000" dirty="0" smtClean="0">
                <a:sym typeface="+mn-ea"/>
              </a:rPr>
              <a:t>y</a:t>
            </a:r>
            <a:r>
              <a:rPr lang="en-US" altLang="zh-CN" sz="2000" baseline="-25000" dirty="0" smtClean="0">
                <a:sym typeface="+mn-ea"/>
              </a:rPr>
              <a:t>1</a:t>
            </a:r>
            <a:r>
              <a:rPr lang="en-US" altLang="zh-CN" sz="2000" dirty="0" smtClean="0">
                <a:sym typeface="+mn-ea"/>
              </a:rPr>
              <a:t>,y</a:t>
            </a:r>
            <a:r>
              <a:rPr lang="en-US" altLang="zh-CN" sz="2000" baseline="-25000" dirty="0" smtClean="0">
                <a:sym typeface="+mn-ea"/>
              </a:rPr>
              <a:t>2</a:t>
            </a:r>
            <a:r>
              <a:rPr lang="en-US" altLang="zh-CN" sz="2000" dirty="0" smtClean="0">
                <a:sym typeface="+mn-ea"/>
              </a:rPr>
              <a:t>,…,</a:t>
            </a:r>
            <a:r>
              <a:rPr lang="en-US" altLang="zh-CN" sz="2000" dirty="0" err="1" smtClean="0">
                <a:sym typeface="+mn-ea"/>
              </a:rPr>
              <a:t>y</a:t>
            </a:r>
            <a:r>
              <a:rPr lang="en-US" altLang="zh-CN" sz="2000" baseline="-25000" dirty="0" err="1" smtClean="0">
                <a:sym typeface="+mn-ea"/>
              </a:rPr>
              <a:t>n</a:t>
            </a:r>
            <a:r>
              <a:rPr lang="en-US" altLang="zh-CN" sz="2000" dirty="0" smtClean="0">
                <a:sym typeface="+mn-ea"/>
              </a:rPr>
              <a:t>,</a:t>
            </a:r>
            <a:r>
              <a:rPr lang="zh-CN" altLang="en-US" sz="2000" dirty="0" smtClean="0">
                <a:sym typeface="+mn-ea"/>
              </a:rPr>
              <a:t>每个职员做各项工作的效益未必一致，需要制定一个分工方案，使得人尽其才，让公司获得的总效益最大。</a:t>
            </a:r>
            <a:endParaRPr lang="zh-CN" altLang="en-US" sz="2000" dirty="0" smtClean="0">
              <a:sym typeface="+mn-ea"/>
            </a:endParaRPr>
          </a:p>
          <a:p>
            <a:r>
              <a:rPr lang="zh-CN" altLang="en-US" sz="2000"/>
              <a:t>题目中了给定了一个现有的工作分配方案，现在要求现有的分配方案效益最多可以增长多少？至少需要改变多少人的工作才能够获得最大效益？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HDU2853 Assignment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412" y="885198"/>
            <a:ext cx="8139178" cy="5388907"/>
          </a:xfrm>
        </p:spPr>
        <p:txBody>
          <a:bodyPr>
            <a:noAutofit/>
          </a:bodyPr>
          <a:p>
            <a:r>
              <a:rPr lang="zh-CN" altLang="en-US" sz="2000"/>
              <a:t>二分图嘛，左部点表示员工，右部点表示工作，边表示某员工可以选某工作，得到该边边权辣么多的收益</a:t>
            </a:r>
            <a:endParaRPr lang="zh-CN" altLang="en-US" sz="2000"/>
          </a:p>
          <a:p>
            <a:r>
              <a:rPr lang="zh-CN" altLang="en-US" sz="2000"/>
              <a:t>怎么改变最少的边呢</a:t>
            </a:r>
            <a:r>
              <a:rPr lang="en-US" altLang="zh-CN" sz="2000"/>
              <a:t>~</a:t>
            </a:r>
            <a:endParaRPr lang="en-US" altLang="zh-CN" sz="2000"/>
          </a:p>
          <a:p>
            <a:r>
              <a:rPr lang="zh-CN" altLang="en-US" sz="2000"/>
              <a:t>因为左部点有</a:t>
            </a:r>
            <a:r>
              <a:rPr lang="en-US" altLang="zh-CN" sz="2000"/>
              <a:t>n</a:t>
            </a:r>
            <a:r>
              <a:rPr lang="zh-CN" altLang="en-US" sz="2000"/>
              <a:t>个，所以最多有</a:t>
            </a:r>
            <a:r>
              <a:rPr lang="en-US" altLang="zh-CN" sz="2000"/>
              <a:t>n</a:t>
            </a:r>
            <a:r>
              <a:rPr lang="zh-CN" altLang="en-US" sz="2000"/>
              <a:t>个匹配。我们可以将所有边的效益都</a:t>
            </a:r>
            <a:r>
              <a:rPr lang="en-US" altLang="zh-CN" sz="2000"/>
              <a:t>*(n+1)</a:t>
            </a:r>
            <a:r>
              <a:rPr lang="zh-CN" altLang="en-US" sz="2000"/>
              <a:t>，然后属于现有分配方案的边边权</a:t>
            </a:r>
            <a:r>
              <a:rPr lang="en-US" altLang="zh-CN" sz="2000"/>
              <a:t>+1</a:t>
            </a:r>
            <a:r>
              <a:rPr lang="zh-CN" altLang="en-US" sz="2000"/>
              <a:t>（表示更加优先考虑选择原有的边</a:t>
            </a:r>
            <a:r>
              <a:rPr lang="en-US" altLang="zh-CN" sz="2000"/>
              <a:t>)</a:t>
            </a:r>
            <a:endParaRPr lang="en-US" altLang="zh-CN" sz="2000"/>
          </a:p>
          <a:p>
            <a:r>
              <a:rPr lang="zh-CN" altLang="en-US" sz="2000"/>
              <a:t>最终得到的最大效益除以</a:t>
            </a:r>
            <a:r>
              <a:rPr lang="en-US" altLang="zh-CN" sz="2000"/>
              <a:t>(n+1)</a:t>
            </a:r>
            <a:r>
              <a:rPr lang="zh-CN" altLang="en-US" sz="2000"/>
              <a:t>就是可以获得的最大收益，因为最多有</a:t>
            </a:r>
            <a:r>
              <a:rPr lang="en-US" altLang="zh-CN" sz="2000"/>
              <a:t>n</a:t>
            </a:r>
            <a:r>
              <a:rPr lang="zh-CN" altLang="en-US" sz="2000"/>
              <a:t>条匹配边，也就是最多选择</a:t>
            </a:r>
            <a:r>
              <a:rPr lang="en-US" altLang="zh-CN" sz="2000"/>
              <a:t>n</a:t>
            </a:r>
            <a:r>
              <a:rPr lang="zh-CN" altLang="en-US" sz="2000"/>
              <a:t>条原有的边。假设不改变边权能获得的最大效益是</a:t>
            </a:r>
            <a:r>
              <a:rPr lang="en-US" altLang="zh-CN" sz="2000"/>
              <a:t>x</a:t>
            </a:r>
            <a:r>
              <a:rPr lang="zh-CN" altLang="en-US" sz="2000"/>
              <a:t>，则改变后可能能获得的最大效益</a:t>
            </a:r>
            <a:r>
              <a:rPr lang="en-US" altLang="zh-CN" sz="2000"/>
              <a:t>x'</a:t>
            </a:r>
            <a:r>
              <a:rPr lang="zh-CN" altLang="en-US" sz="2000"/>
              <a:t>是在</a:t>
            </a:r>
            <a:r>
              <a:rPr lang="en-US" altLang="zh-CN" sz="2000"/>
              <a:t>[x*(n+1),x*(n+1)+n]</a:t>
            </a:r>
            <a:r>
              <a:rPr lang="zh-CN" altLang="en-US" sz="2000"/>
              <a:t>之间的（</a:t>
            </a:r>
            <a:r>
              <a:rPr lang="en-US" altLang="zh-CN" sz="2000"/>
              <a:t>x*(n+1)</a:t>
            </a:r>
            <a:r>
              <a:rPr lang="zh-CN" altLang="en-US" sz="2000"/>
              <a:t>：一条原有的边都取不到；</a:t>
            </a:r>
            <a:r>
              <a:rPr lang="en-US" altLang="zh-CN" sz="2000"/>
              <a:t>x*</a:t>
            </a:r>
            <a:r>
              <a:rPr lang="zh-CN" altLang="en-US" sz="2000"/>
              <a:t>（</a:t>
            </a:r>
            <a:r>
              <a:rPr lang="en-US" altLang="zh-CN" sz="2000"/>
              <a:t>n+1)+n</a:t>
            </a:r>
            <a:r>
              <a:rPr lang="zh-CN" altLang="en-US" sz="2000"/>
              <a:t>：所有的匹配边都是原来的边）</a:t>
            </a:r>
            <a:r>
              <a:rPr lang="en-US" altLang="zh-CN" sz="2000"/>
              <a:t>,</a:t>
            </a:r>
            <a:r>
              <a:rPr lang="zh-CN" altLang="en-US" sz="2000"/>
              <a:t>除以</a:t>
            </a:r>
            <a:r>
              <a:rPr lang="en-US" altLang="zh-CN" sz="2000"/>
              <a:t>n+1</a:t>
            </a:r>
            <a:r>
              <a:rPr lang="zh-CN" altLang="en-US" sz="2000"/>
              <a:t>还是等于</a:t>
            </a:r>
            <a:r>
              <a:rPr lang="en-US" altLang="zh-CN" sz="2000"/>
              <a:t>x</a:t>
            </a:r>
            <a:endParaRPr lang="zh-CN" altLang="en-US" sz="2000"/>
          </a:p>
          <a:p>
            <a:r>
              <a:rPr lang="zh-CN" altLang="en-US" sz="2000"/>
              <a:t>此时获得的最大效益</a:t>
            </a:r>
            <a:r>
              <a:rPr lang="en-US" altLang="zh-CN" sz="2000"/>
              <a:t>x'  %</a:t>
            </a:r>
            <a:r>
              <a:rPr lang="zh-CN" altLang="en-US" sz="2000"/>
              <a:t>（</a:t>
            </a:r>
            <a:r>
              <a:rPr lang="en-US" altLang="zh-CN" sz="2000"/>
              <a:t>n+1</a:t>
            </a:r>
            <a:r>
              <a:rPr lang="zh-CN" altLang="en-US" sz="2000"/>
              <a:t>）就是最多能取多少条原有方案中的边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HDU2853 Assignment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段忠杰学长倾情提供的他总结的二分图相关博客：</a:t>
            </a:r>
            <a:endParaRPr lang="zh-CN" altLang="en-US" sz="1600"/>
          </a:p>
          <a:p>
            <a:r>
              <a:rPr lang="zh-CN" altLang="en-US" sz="1600"/>
              <a:t>https://blog.csdn.net/acterminate/article/category/7181664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:)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C00000"/>
                </a:solidFill>
                <a:sym typeface="+mn-ea"/>
              </a:rPr>
              <a:t>△</a:t>
            </a:r>
            <a:r>
              <a:rPr lang="zh-CN" altLang="en-US"/>
              <a:t>拓展</a:t>
            </a:r>
            <a:r>
              <a:rPr lang="en-US" altLang="zh-CN"/>
              <a:t>1</a:t>
            </a:r>
            <a:r>
              <a:rPr lang="zh-CN" altLang="en-US"/>
              <a:t>：普通无向图的最大独立集（最大团）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1800"/>
          </a:p>
          <a:p>
            <a:r>
              <a:rPr lang="zh-CN" altLang="en-US" sz="1800"/>
              <a:t>团：团(clique)就是一个无向图的完全子图，每对顶点之间都必须要有边相连。</a:t>
            </a:r>
            <a:endParaRPr lang="zh-CN" altLang="en-US" sz="1800"/>
          </a:p>
          <a:p>
            <a:r>
              <a:rPr lang="zh-CN" altLang="en-US" sz="1800"/>
              <a:t>结论：无向图的最大独立集等于其补图的最大团</a:t>
            </a:r>
            <a:endParaRPr lang="zh-CN" altLang="en-US" sz="1800"/>
          </a:p>
          <a:p>
            <a:r>
              <a:rPr lang="zh-CN" altLang="en-US" sz="1800"/>
              <a:t>算法模板：Bron-Kerbosch</a:t>
            </a:r>
            <a:endParaRPr lang="zh-CN" altLang="en-US" sz="1800"/>
          </a:p>
          <a:p>
            <a:r>
              <a:rPr lang="zh-CN" altLang="en-US" sz="1800"/>
              <a:t>复杂度：</a:t>
            </a:r>
            <a:r>
              <a:rPr lang="zh-CN" altLang="en-US" sz="1800" b="1">
                <a:solidFill>
                  <a:srgbClr val="C00000"/>
                </a:solidFill>
              </a:rPr>
              <a:t>O(3</a:t>
            </a:r>
            <a:r>
              <a:rPr lang="en-US" altLang="zh-CN" sz="1800" b="1">
                <a:solidFill>
                  <a:srgbClr val="C00000"/>
                </a:solidFill>
              </a:rPr>
              <a:t>^</a:t>
            </a:r>
            <a:r>
              <a:rPr lang="zh-CN" altLang="en-US" sz="1800" b="1">
                <a:solidFill>
                  <a:srgbClr val="C00000"/>
                </a:solidFill>
              </a:rPr>
              <a:t>(n/3)</a:t>
            </a:r>
            <a:r>
              <a:rPr lang="en-US" altLang="zh-CN" sz="1800" b="1">
                <a:solidFill>
                  <a:srgbClr val="C00000"/>
                </a:solidFill>
              </a:rPr>
              <a:t>)</a:t>
            </a:r>
            <a:endParaRPr lang="zh-CN" altLang="en-US" sz="1800"/>
          </a:p>
          <a:p>
            <a:r>
              <a:rPr lang="zh-CN" altLang="en-US" sz="1800"/>
              <a:t>复杂度证明：https://www.sciencedirect.com/science/article/pii/S0304397506003586?via%3Dihub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C00000"/>
                </a:solidFill>
                <a:sym typeface="+mn-ea"/>
              </a:rPr>
              <a:t>△</a:t>
            </a:r>
            <a:r>
              <a:rPr lang="zh-CN" altLang="en-US"/>
              <a:t>拓展</a:t>
            </a:r>
            <a:r>
              <a:rPr lang="en-US" altLang="zh-CN"/>
              <a:t>1</a:t>
            </a:r>
            <a:r>
              <a:rPr lang="zh-CN" altLang="en-US"/>
              <a:t>：普通无向图的最大独立集（最大团）实现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sz="2400" smtClean="0">
                <a:sym typeface="+mn-ea"/>
              </a:rPr>
              <a:t>见文件</a:t>
            </a:r>
            <a:endParaRPr sz="2400" dirty="0" smtClean="0"/>
          </a:p>
          <a:p>
            <a:endParaRPr lang="zh-CN" altLang="en-US" sz="24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43808" y="2276872"/>
            <a:ext cx="4104456" cy="1008112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PART1</a:t>
            </a:r>
            <a:r>
              <a:rPr lang="zh-CN" altLang="en-US" sz="8800" dirty="0" smtClean="0">
                <a:solidFill>
                  <a:srgbClr val="C00000"/>
                </a:solidFill>
              </a:rPr>
              <a:t>二分图</a:t>
            </a:r>
            <a:endParaRPr lang="zh-CN" altLang="en-US" sz="8800" dirty="0" smtClean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</a:rPr>
              <a:t>△</a:t>
            </a:r>
            <a:r>
              <a:rPr>
                <a:solidFill>
                  <a:srgbClr val="C00000"/>
                </a:solidFill>
                <a:sym typeface="+mn-ea"/>
              </a:rPr>
              <a:t>△</a:t>
            </a:r>
            <a:r>
              <a:rPr lang="zh-CN" altLang="en-US"/>
              <a:t>拓展</a:t>
            </a:r>
            <a:r>
              <a:rPr lang="en-US" altLang="zh-CN"/>
              <a:t>2</a:t>
            </a:r>
            <a:r>
              <a:rPr lang="zh-CN" altLang="en-US"/>
              <a:t>：普通无向图的最大匹配（带花树）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305800" cy="6072505"/>
          </a:xfrm>
        </p:spPr>
        <p:txBody>
          <a:bodyPr>
            <a:normAutofit lnSpcReduction="10000"/>
          </a:bodyPr>
          <a:p>
            <a:r>
              <a:rPr lang="zh-CN" altLang="en-US" sz="2000"/>
              <a:t>对不起解释啥的就不给了，大家有兴趣自己学</a:t>
            </a:r>
            <a:endParaRPr lang="zh-CN" altLang="en-US" sz="2000"/>
          </a:p>
          <a:p>
            <a:r>
              <a:rPr lang="zh-CN" altLang="en-US" sz="2000"/>
              <a:t>复杂度：没有明确的一个定义，有说</a:t>
            </a:r>
            <a:r>
              <a:rPr lang="en-US" altLang="zh-CN" sz="2000"/>
              <a:t>O(n</a:t>
            </a:r>
            <a:r>
              <a:rPr lang="en-US" altLang="zh-CN" sz="2000" baseline="30000"/>
              <a:t>2</a:t>
            </a:r>
            <a:r>
              <a:rPr lang="en-US" altLang="zh-CN" sz="2000"/>
              <a:t>)</a:t>
            </a:r>
            <a:r>
              <a:rPr sz="2000"/>
              <a:t>的，也有说的</a:t>
            </a:r>
            <a:r>
              <a:rPr lang="en-US" altLang="zh-CN" sz="2000"/>
              <a:t>O(nm)</a:t>
            </a:r>
            <a:r>
              <a:rPr sz="2000"/>
              <a:t>的。但是一般</a:t>
            </a:r>
            <a:r>
              <a:rPr lang="zh-CN" altLang="en-US" sz="2000"/>
              <a:t>在实践中带花树跑得比理论上界快很多（如果是用这个算法能做的一般数据不卡你）。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贴几个当初我学习的链接：</a:t>
            </a:r>
            <a:endParaRPr lang="zh-CN" altLang="en-US" sz="2000"/>
          </a:p>
          <a:p>
            <a:r>
              <a:rPr lang="zh-CN" altLang="en-US" sz="2000"/>
              <a:t>https://blog.csdn.net/qq_36797743/article/details/60968291</a:t>
            </a:r>
            <a:endParaRPr lang="zh-CN" altLang="en-US" sz="2000"/>
          </a:p>
          <a:p>
            <a:r>
              <a:rPr lang="zh-CN" altLang="en-US" sz="2000"/>
              <a:t>https://www.cnblogs.com/zhsl/p/3271754.html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我的板子：</a:t>
            </a:r>
            <a:endParaRPr lang="zh-CN" altLang="en-US" sz="2000"/>
          </a:p>
          <a:p>
            <a:r>
              <a:rPr lang="zh-CN" altLang="en-US" sz="2000"/>
              <a:t>https://blog.csdn.net/qq_41955236/article/details/96832875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</a:rPr>
              <a:t>△</a:t>
            </a:r>
            <a:r>
              <a:rPr>
                <a:solidFill>
                  <a:srgbClr val="C00000"/>
                </a:solidFill>
                <a:sym typeface="+mn-ea"/>
              </a:rPr>
              <a:t>△</a:t>
            </a:r>
            <a:r>
              <a:rPr lang="zh-CN" altLang="en-US"/>
              <a:t>拓展</a:t>
            </a:r>
            <a:r>
              <a:rPr lang="en-US" altLang="zh-CN"/>
              <a:t>2</a:t>
            </a:r>
            <a:r>
              <a:rPr lang="zh-CN" altLang="en-US"/>
              <a:t>：普通无向图的最大匹配（带花树）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305800" cy="6072505"/>
          </a:xfrm>
        </p:spPr>
        <p:txBody>
          <a:bodyPr>
            <a:normAutofit lnSpcReduction="10000"/>
          </a:bodyPr>
          <a:p>
            <a:r>
              <a:rPr sz="2000">
                <a:sym typeface="+mn-ea"/>
              </a:rPr>
              <a:t>牛客</a:t>
            </a:r>
            <a:r>
              <a:rPr lang="en-US" altLang="zh-CN" sz="2000">
                <a:sym typeface="+mn-ea"/>
              </a:rPr>
              <a:t>2020</a:t>
            </a:r>
            <a:r>
              <a:rPr sz="2000">
                <a:sym typeface="+mn-ea"/>
              </a:rPr>
              <a:t>多校第一场 ——</a:t>
            </a:r>
            <a:r>
              <a:rPr sz="2000"/>
              <a:t> 1 or 2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43808" y="2276872"/>
            <a:ext cx="4104456" cy="1008112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PART2</a:t>
            </a:r>
            <a:r>
              <a:rPr lang="zh-CN" altLang="en-US" sz="8800" dirty="0" smtClean="0"/>
              <a:t>网络流</a:t>
            </a:r>
            <a:endParaRPr lang="zh-CN" altLang="en-US" sz="88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4660" y="1491615"/>
            <a:ext cx="8230235" cy="3154045"/>
          </a:xfrm>
        </p:spPr>
        <p:txBody>
          <a:bodyPr>
            <a:noAutofit/>
          </a:bodyPr>
          <a:p>
            <a:pPr algn="l"/>
            <a:r>
              <a:rPr lang="zh-CN" altLang="en-US" sz="2000"/>
              <a:t>源点：只出不进</a:t>
            </a:r>
            <a:endParaRPr lang="zh-CN" altLang="en-US" sz="2000"/>
          </a:p>
          <a:p>
            <a:pPr algn="l"/>
            <a:r>
              <a:rPr lang="zh-CN" altLang="en-US" sz="2000"/>
              <a:t>汇点：只进不出</a:t>
            </a:r>
            <a:endParaRPr lang="zh-CN" altLang="en-US" sz="2000"/>
          </a:p>
          <a:p>
            <a:pPr algn="l"/>
            <a:r>
              <a:rPr lang="zh-CN" altLang="en-US" sz="2000"/>
              <a:t>容量：每条边可以通过的流量</a:t>
            </a:r>
            <a:endParaRPr lang="zh-CN" altLang="en-US" sz="2000"/>
          </a:p>
          <a:p>
            <a:pPr algn="l"/>
            <a:r>
              <a:rPr lang="zh-CN" altLang="en-US" sz="2000"/>
              <a:t>流量：流过的量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反向弧：提供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反悔</a:t>
            </a:r>
            <a:r>
              <a:rPr lang="zh-CN" altLang="en-US" sz="2000">
                <a:sym typeface="+mn-ea"/>
              </a:rPr>
              <a:t>功能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https://blog.csdn.net/zhouzi2018/article/details/81865934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4660" y="338138"/>
            <a:ext cx="8229600" cy="1143000"/>
          </a:xfrm>
        </p:spPr>
        <p:txBody>
          <a:bodyPr/>
          <a:p>
            <a:r>
              <a:rPr lang="zh-CN" altLang="en-US"/>
              <a:t>最大流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050790" y="2607310"/>
            <a:ext cx="215900" cy="215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796915" y="217678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96915" y="307022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10020" y="265430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00265" y="2176780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00265" y="307022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133715" y="2623820"/>
            <a:ext cx="215900" cy="215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4" idx="0"/>
            <a:endCxn id="5" idx="3"/>
          </p:cNvCxnSpPr>
          <p:nvPr/>
        </p:nvCxnSpPr>
        <p:spPr>
          <a:xfrm flipV="1">
            <a:off x="5158740" y="2360930"/>
            <a:ext cx="669925" cy="246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5"/>
            <a:endCxn id="6" idx="2"/>
          </p:cNvCxnSpPr>
          <p:nvPr/>
        </p:nvCxnSpPr>
        <p:spPr>
          <a:xfrm>
            <a:off x="5234940" y="2791460"/>
            <a:ext cx="561975" cy="386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5"/>
            <a:endCxn id="7" idx="1"/>
          </p:cNvCxnSpPr>
          <p:nvPr/>
        </p:nvCxnSpPr>
        <p:spPr>
          <a:xfrm>
            <a:off x="5981065" y="2360930"/>
            <a:ext cx="5607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9" idx="2"/>
          </p:cNvCxnSpPr>
          <p:nvPr/>
        </p:nvCxnSpPr>
        <p:spPr>
          <a:xfrm>
            <a:off x="6012815" y="3178175"/>
            <a:ext cx="1187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4"/>
            <a:endCxn id="6" idx="0"/>
          </p:cNvCxnSpPr>
          <p:nvPr/>
        </p:nvCxnSpPr>
        <p:spPr>
          <a:xfrm>
            <a:off x="5904865" y="2392680"/>
            <a:ext cx="0" cy="677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5"/>
            <a:endCxn id="9" idx="1"/>
          </p:cNvCxnSpPr>
          <p:nvPr/>
        </p:nvCxnSpPr>
        <p:spPr>
          <a:xfrm>
            <a:off x="6694170" y="2838450"/>
            <a:ext cx="537845" cy="26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7"/>
            <a:endCxn id="8" idx="3"/>
          </p:cNvCxnSpPr>
          <p:nvPr/>
        </p:nvCxnSpPr>
        <p:spPr>
          <a:xfrm flipV="1">
            <a:off x="6694170" y="2360930"/>
            <a:ext cx="53784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6"/>
            <a:endCxn id="10" idx="1"/>
          </p:cNvCxnSpPr>
          <p:nvPr/>
        </p:nvCxnSpPr>
        <p:spPr>
          <a:xfrm>
            <a:off x="7416165" y="2284730"/>
            <a:ext cx="74930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6"/>
            <a:endCxn id="10" idx="2"/>
          </p:cNvCxnSpPr>
          <p:nvPr/>
        </p:nvCxnSpPr>
        <p:spPr>
          <a:xfrm>
            <a:off x="6012815" y="2284730"/>
            <a:ext cx="212090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6"/>
            <a:endCxn id="10" idx="3"/>
          </p:cNvCxnSpPr>
          <p:nvPr/>
        </p:nvCxnSpPr>
        <p:spPr>
          <a:xfrm flipV="1">
            <a:off x="7416165" y="2807970"/>
            <a:ext cx="749300" cy="37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5235099" y="228493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14 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266849" y="293136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5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068854" y="2440512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1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340634" y="213126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9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7780179" y="228493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4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6846729" y="2484962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3 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6726079" y="287040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7 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7684294" y="2931367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1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340634" y="3177112"/>
            <a:ext cx="3851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charset="0"/>
                <a:ea typeface="宋体" panose="02010600030101010101" pitchFamily="2" charset="-122"/>
              </a:rPr>
              <a:t>2  </a:t>
            </a:r>
            <a:endParaRPr lang="en-US" altLang="zh-CN" sz="1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" name="内容占位符 1"/>
          <p:cNvSpPr>
            <a:spLocks noGrp="1"/>
          </p:cNvSpPr>
          <p:nvPr/>
        </p:nvSpPr>
        <p:spPr>
          <a:xfrm>
            <a:off x="422910" y="4989195"/>
            <a:ext cx="7710805" cy="15678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pc="150">
                <a:uFillTx/>
                <a:latin typeface="Arial" panose="020B0604020202020204" pitchFamily="34" charset="0"/>
                <a:ea typeface="微软雅黑" panose="020B0503020204020204" charset="-122"/>
              </a:rPr>
              <a:t>最大流问题：水流从一个源点s通过很多路径，经过很多点，到达汇点t，问你最多能有多少水能够到达t点。</a:t>
            </a:r>
            <a:endParaRPr lang="zh-CN" altLang="en-US" sz="2000" spc="15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0208"/>
            <a:ext cx="8229600" cy="4525963"/>
          </a:xfrm>
        </p:spPr>
        <p:txBody>
          <a:bodyPr/>
          <a:p>
            <a:r>
              <a:rPr lang="en-US" altLang="zh-CN" sz="2000"/>
              <a:t>1.</a:t>
            </a:r>
            <a:r>
              <a:rPr lang="zh-CN" altLang="en-US" sz="2000"/>
              <a:t>给所有点一个编号（顶点、汇点、源点）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加边（单向边则反向弧容量</a:t>
            </a:r>
            <a:r>
              <a:rPr lang="en-US" altLang="zh-CN" sz="2000"/>
              <a:t>=0</a:t>
            </a:r>
            <a:r>
              <a:rPr lang="zh-CN" altLang="en-US" sz="2000"/>
              <a:t>，</a:t>
            </a:r>
            <a:r>
              <a:rPr lang="zh-CN" altLang="en-US" sz="2000" b="1"/>
              <a:t>双向边则反向弧容量</a:t>
            </a:r>
            <a:r>
              <a:rPr lang="en-US" altLang="zh-CN" sz="2000" b="1"/>
              <a:t>=</a:t>
            </a:r>
            <a:r>
              <a:rPr lang="zh-CN" altLang="en-US" sz="2000" b="1"/>
              <a:t>该边容量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最大流</a:t>
            </a:r>
            <a:r>
              <a:rPr lang="en-US" altLang="zh-CN"/>
              <a:t>——</a:t>
            </a:r>
            <a:r>
              <a:rPr lang="zh-CN" altLang="en-US"/>
              <a:t>建图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内容占位符 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285" y="975995"/>
            <a:ext cx="7816215" cy="479044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最大流</a:t>
            </a:r>
            <a:r>
              <a:rPr lang="en-US" altLang="zh-CN"/>
              <a:t>——</a:t>
            </a:r>
            <a:r>
              <a:rPr lang="zh-CN" altLang="en-US"/>
              <a:t>反向弧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87655" y="4612640"/>
            <a:ext cx="788098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0.</a:t>
            </a:r>
            <a:r>
              <a:rPr lang="zh-CN" altLang="en-US" sz="2000"/>
              <a:t>建图，加边的同时加上反向弧</a:t>
            </a:r>
            <a:endParaRPr lang="zh-CN" altLang="en-US" sz="2000"/>
          </a:p>
          <a:p>
            <a:r>
              <a:rPr lang="en-US" altLang="zh-CN" sz="2000"/>
              <a:t>1.</a:t>
            </a:r>
            <a:r>
              <a:rPr lang="zh-CN" altLang="en-US" sz="2000"/>
              <a:t>找到一条增广路（可增广流量为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增广一下，回溯过程中修改路上的边权边权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回溯修改边权的同时修改反向弧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又找到一条增广路</a:t>
            </a:r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en-US" sz="2000"/>
              <a:t>再次增广</a:t>
            </a:r>
            <a:endParaRPr lang="zh-CN" altLang="en-US" sz="2000"/>
          </a:p>
          <a:p>
            <a:r>
              <a:rPr lang="en-US" altLang="zh-CN" sz="2000"/>
              <a:t>5.</a:t>
            </a:r>
            <a:r>
              <a:rPr lang="zh-CN" altLang="en-US" sz="2000"/>
              <a:t>再次修改反向弧边权 </a:t>
            </a:r>
            <a:r>
              <a:rPr lang="en-US" altLang="zh-CN" sz="2000"/>
              <a:t>-&gt;</a:t>
            </a:r>
            <a:r>
              <a:rPr lang="zh-CN" altLang="en-US" sz="2000"/>
              <a:t>看起来像是增广了</a:t>
            </a:r>
            <a:r>
              <a:rPr lang="en-US" altLang="zh-CN" sz="2000"/>
              <a:t>s-&gt;v-&gt;t</a:t>
            </a:r>
            <a:r>
              <a:rPr lang="zh-CN" altLang="en-US" sz="2000"/>
              <a:t>和</a:t>
            </a:r>
            <a:r>
              <a:rPr lang="en-US" altLang="zh-CN" sz="2000"/>
              <a:t>s-&gt;u-&gt;t</a:t>
            </a:r>
            <a:r>
              <a:rPr lang="zh-CN" altLang="en-US" sz="2000"/>
              <a:t>这两条路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zh-CN" altLang="en-US" sz="2000"/>
              <a:t>增广路：增广路是指从s到t的一条路，这条路上所有边的最小边权</a:t>
            </a:r>
            <a:r>
              <a:rPr lang="en-US" altLang="zh-CN" sz="2000"/>
              <a:t>d&gt;0</a:t>
            </a:r>
            <a:r>
              <a:rPr lang="zh-CN" altLang="en-US" sz="2000"/>
              <a:t>，则当前的网络上还可以增加</a:t>
            </a:r>
            <a:r>
              <a:rPr lang="en-US" altLang="zh-CN" sz="2000"/>
              <a:t>d</a:t>
            </a:r>
            <a:r>
              <a:rPr lang="zh-CN" altLang="en-US" sz="2000"/>
              <a:t>的流量。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000"/>
              <a:t>当前图上找不到增广路的时候说明已经到最大流状态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FF</a:t>
            </a:r>
            <a:r>
              <a:rPr lang="zh-CN" altLang="en-US" sz="2000"/>
              <a:t>方法：佛系</a:t>
            </a:r>
            <a:r>
              <a:rPr lang="en-US" altLang="zh-CN" sz="2000"/>
              <a:t>dfs</a:t>
            </a:r>
            <a:r>
              <a:rPr lang="zh-CN" altLang="en-US" sz="2000"/>
              <a:t>随缘寻找增广路，复杂度爆炸</a:t>
            </a:r>
            <a:r>
              <a:rPr lang="en-US" altLang="zh-CN" sz="2000"/>
              <a:t>~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/>
              <a:t>EK</a:t>
            </a:r>
            <a:r>
              <a:rPr lang="zh-CN" altLang="en-US" sz="2000"/>
              <a:t>（Edmond—Karp）算法：每次</a:t>
            </a:r>
            <a:r>
              <a:rPr lang="en-US" altLang="zh-CN" sz="2000"/>
              <a:t>bfs</a:t>
            </a:r>
            <a:r>
              <a:rPr lang="zh-CN" altLang="en-US" sz="2000"/>
              <a:t>找最短增广路，</a:t>
            </a:r>
            <a:r>
              <a:rPr lang="en-US" altLang="zh-CN" sz="2000"/>
              <a:t>O</a:t>
            </a:r>
            <a:r>
              <a:rPr lang="zh-CN" altLang="en-US" sz="2000"/>
              <a:t>（</a:t>
            </a:r>
            <a:r>
              <a:rPr lang="en-US" altLang="zh-CN" sz="2000"/>
              <a:t>V*E^2</a:t>
            </a:r>
            <a:r>
              <a:rPr lang="zh-CN" altLang="en-US" sz="2000"/>
              <a:t>）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C00000"/>
                </a:solidFill>
              </a:rPr>
              <a:t>Dinic</a:t>
            </a:r>
            <a:r>
              <a:rPr lang="zh-CN" altLang="en-US" sz="2000">
                <a:solidFill>
                  <a:srgbClr val="C00000"/>
                </a:solidFill>
              </a:rPr>
              <a:t>算法</a:t>
            </a:r>
            <a:r>
              <a:rPr lang="zh-CN" altLang="en-US" sz="2000"/>
              <a:t>：在</a:t>
            </a:r>
            <a:r>
              <a:rPr lang="en-US" altLang="zh-CN" sz="2000"/>
              <a:t>EK</a:t>
            </a:r>
            <a:r>
              <a:rPr lang="zh-CN" altLang="en-US" sz="2000"/>
              <a:t>的基础上增加分层图的概念，多路增广，普通图</a:t>
            </a:r>
            <a:r>
              <a:rPr lang="en-US" altLang="zh-CN" sz="2000"/>
              <a:t>O(V^2*E)</a:t>
            </a:r>
            <a:r>
              <a:rPr lang="zh-CN" altLang="en-US" sz="2000"/>
              <a:t>，二分图</a:t>
            </a:r>
            <a:r>
              <a:rPr lang="en-US" altLang="zh-CN" sz="2000"/>
              <a:t>O(V*sqrt(E))</a:t>
            </a: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 sz="2000"/>
              <a:t>大致步骤：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 sz="2000"/>
              <a:t>1.bfs</a:t>
            </a:r>
            <a:r>
              <a:rPr lang="zh-CN" altLang="en-US" sz="2000"/>
              <a:t>构建分层图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分层图：记录每个点到源点的距离</a:t>
            </a:r>
            <a:r>
              <a:rPr lang="en-US" altLang="zh-CN" sz="2000"/>
              <a:t>:)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zh-CN" sz="2000"/>
              <a:t>2.dfs</a:t>
            </a:r>
            <a:r>
              <a:rPr lang="zh-CN" altLang="en-US" sz="2000"/>
              <a:t>找增广路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每次只走比当前点</a:t>
            </a:r>
            <a:r>
              <a:rPr lang="en-US" altLang="zh-CN" sz="2000"/>
              <a:t>u</a:t>
            </a:r>
            <a:r>
              <a:rPr lang="zh-CN" altLang="en-US" sz="2000"/>
              <a:t>的深度深</a:t>
            </a:r>
            <a:r>
              <a:rPr lang="en-US" altLang="zh-CN" sz="2000"/>
              <a:t>1</a:t>
            </a:r>
            <a:r>
              <a:rPr lang="zh-CN" altLang="en-US" sz="2000"/>
              <a:t>的点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找到一条就回溯修改边权，找到找不到为止（多路增广）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 sz="2000"/>
              <a:t>3.</a:t>
            </a:r>
            <a:r>
              <a:rPr lang="zh-CN" altLang="en-US" sz="2000"/>
              <a:t>再次</a:t>
            </a:r>
            <a:r>
              <a:rPr lang="en-US" altLang="zh-CN" sz="2000"/>
              <a:t>bfs</a:t>
            </a:r>
            <a:r>
              <a:rPr lang="zh-CN" altLang="en-US" sz="2000"/>
              <a:t>（重复</a:t>
            </a:r>
            <a:r>
              <a:rPr lang="en-US" altLang="zh-CN" sz="2000"/>
              <a:t>1-2</a:t>
            </a:r>
            <a:r>
              <a:rPr lang="zh-CN" altLang="en-US" sz="2000"/>
              <a:t>步骤），直到</a:t>
            </a:r>
            <a:r>
              <a:rPr lang="en-US" altLang="zh-CN" sz="2000"/>
              <a:t>bfs</a:t>
            </a:r>
            <a:r>
              <a:rPr lang="zh-CN" altLang="en-US" sz="2000"/>
              <a:t>时无法走到汇点（某些边在</a:t>
            </a:r>
            <a:r>
              <a:rPr lang="en-US" altLang="zh-CN" sz="2000"/>
              <a:t>dfs</a:t>
            </a:r>
            <a:r>
              <a:rPr lang="zh-CN" altLang="en-US" sz="2000"/>
              <a:t>过程中容量被填满走不了了，无法到达汇点说明不存在增广路了）</a:t>
            </a:r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最大流</a:t>
            </a:r>
            <a:r>
              <a:rPr lang="en-US" altLang="zh-CN"/>
              <a:t>——Dinic</a:t>
            </a:r>
            <a:r>
              <a:rPr lang="zh-CN" altLang="en-US"/>
              <a:t>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最大流</a:t>
            </a:r>
            <a:r>
              <a:rPr lang="en-US" altLang="zh-CN"/>
              <a:t>——Dinic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sz="2400" smtClean="0">
                <a:sym typeface="+mn-ea"/>
              </a:rPr>
              <a:t>见文件</a:t>
            </a:r>
            <a:endParaRPr sz="2400" dirty="0" smtClean="0"/>
          </a:p>
          <a:p>
            <a:endParaRPr lang="zh-CN" altLang="en-US" sz="2400" dirty="0" smtClean="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6580" y="952500"/>
            <a:ext cx="8065135" cy="4547235"/>
          </a:xfrm>
        </p:spPr>
        <p:txBody>
          <a:bodyPr/>
          <a:p>
            <a:pPr marL="109855" indent="0">
              <a:buNone/>
            </a:pPr>
            <a:r>
              <a:rPr lang="zh-CN" altLang="en-US" sz="2000"/>
              <a:t>每条边增加一个经过</a:t>
            </a:r>
            <a:r>
              <a:rPr lang="zh-CN" altLang="en-US" sz="2000">
                <a:solidFill>
                  <a:srgbClr val="C00000"/>
                </a:solidFill>
              </a:rPr>
              <a:t>单位流量</a:t>
            </a:r>
            <a:r>
              <a:rPr lang="zh-CN" altLang="en-US" sz="2000"/>
              <a:t>的花费</a:t>
            </a:r>
            <a:endParaRPr lang="zh-CN" altLang="en-US" sz="2000"/>
          </a:p>
          <a:p>
            <a:pPr marL="109855" indent="0">
              <a:buNone/>
            </a:pPr>
            <a:r>
              <a:rPr lang="zh-CN" altLang="en-US" sz="2000"/>
              <a:t>最小费用最大流</a:t>
            </a:r>
            <a:r>
              <a:rPr lang="en-US" altLang="zh-CN" sz="2000"/>
              <a:t>=</a:t>
            </a:r>
            <a:r>
              <a:rPr lang="zh-CN" altLang="en-US" sz="2000"/>
              <a:t>最大流的同时花费最小</a:t>
            </a:r>
            <a:endParaRPr lang="zh-CN" altLang="en-US" sz="2000"/>
          </a:p>
          <a:p>
            <a:pPr marL="109855" indent="0">
              <a:buNone/>
            </a:pPr>
            <a:r>
              <a:rPr lang="zh-CN" altLang="en-US" sz="2000"/>
              <a:t>最常见的模板是最短路增广，非常自然求出来就是花费最小，类似</a:t>
            </a:r>
            <a:r>
              <a:rPr lang="en-US" altLang="zh-CN" sz="2000"/>
              <a:t>EK</a:t>
            </a:r>
            <a:r>
              <a:rPr lang="zh-CN" altLang="en-US" sz="2000"/>
              <a:t>的思想。复杂度</a:t>
            </a:r>
            <a:r>
              <a:rPr lang="en-US" altLang="zh-CN" sz="2000"/>
              <a:t>O</a:t>
            </a:r>
            <a:r>
              <a:rPr lang="zh-CN" altLang="en-US" sz="2000"/>
              <a:t>（不清楚，玄学</a:t>
            </a:r>
            <a:r>
              <a:rPr lang="en-US" altLang="zh-CN" sz="2000"/>
              <a:t>)</a:t>
            </a:r>
            <a:r>
              <a:rPr lang="zh-CN" altLang="en-US" sz="2000"/>
              <a:t>，个人认为</a:t>
            </a:r>
            <a:r>
              <a:rPr lang="en-US" altLang="zh-CN" sz="2000"/>
              <a:t>&gt;=O(V^2E)</a:t>
            </a:r>
            <a:endParaRPr lang="en-US" altLang="zh-CN" sz="2000"/>
          </a:p>
          <a:p>
            <a:pPr marL="109855" indent="0">
              <a:buNone/>
            </a:pP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最小费用最大流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2299" y="100142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sz="2400" dirty="0" smtClean="0"/>
              <a:t>二分图：图中所有顶点可分为两集合</a:t>
            </a:r>
            <a:r>
              <a:rPr lang="en-US" altLang="zh-CN" sz="2400" dirty="0" smtClean="0"/>
              <a:t>X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zh-CN" sz="2400" dirty="0" smtClean="0"/>
              <a:t>，所有的边关联的两顶点中，</a:t>
            </a:r>
            <a:r>
              <a:rPr lang="zh-CN" altLang="zh-CN" sz="2400" b="1" dirty="0" smtClean="0"/>
              <a:t>恰</a:t>
            </a:r>
            <a:r>
              <a:rPr lang="zh-CN" altLang="zh-CN" sz="2400" dirty="0" smtClean="0"/>
              <a:t>一个属于Ｘ，另一个属于Ｙ。同一集合的结点不相</a:t>
            </a:r>
            <a:r>
              <a:rPr lang="zh-CN" altLang="en-US" sz="2400" dirty="0" smtClean="0"/>
              <a:t>连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 </a:t>
            </a:r>
            <a:r>
              <a:rPr lang="zh-CN" altLang="en-US" sz="2400" dirty="0" smtClean="0">
                <a:solidFill>
                  <a:srgbClr val="C00000"/>
                </a:solidFill>
              </a:rPr>
              <a:t>如果一图是二分图</a:t>
            </a:r>
            <a:r>
              <a:rPr lang="en-US" altLang="zh-CN" sz="2400" dirty="0" smtClean="0">
                <a:solidFill>
                  <a:srgbClr val="C00000"/>
                </a:solidFill>
              </a:rPr>
              <a:t>,</a:t>
            </a:r>
            <a:r>
              <a:rPr lang="zh-CN" altLang="en-US" sz="2400" dirty="0" smtClean="0">
                <a:solidFill>
                  <a:srgbClr val="C00000"/>
                </a:solidFill>
              </a:rPr>
              <a:t>那么它一定没有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奇环</a:t>
            </a:r>
            <a:r>
              <a:rPr lang="zh-CN" altLang="en-US" sz="2400" dirty="0" smtClean="0">
                <a:solidFill>
                  <a:srgbClr val="C00000"/>
                </a:solidFill>
              </a:rPr>
              <a:t>。如果一图没有奇环的话</a:t>
            </a:r>
            <a:r>
              <a:rPr lang="en-US" altLang="zh-CN" sz="2400" dirty="0" smtClean="0">
                <a:solidFill>
                  <a:srgbClr val="C00000"/>
                </a:solidFill>
              </a:rPr>
              <a:t>,</a:t>
            </a:r>
            <a:r>
              <a:rPr lang="zh-CN" altLang="en-US" sz="2400" dirty="0" smtClean="0">
                <a:solidFill>
                  <a:srgbClr val="C00000"/>
                </a:solidFill>
              </a:rPr>
              <a:t>那么它可以是二分图。</a:t>
            </a:r>
            <a:br>
              <a:rPr lang="en-US" altLang="zh-CN" sz="2000" dirty="0" smtClean="0"/>
            </a:br>
            <a:br>
              <a:rPr lang="en-US" altLang="zh-CN" sz="2000" dirty="0" smtClean="0"/>
            </a:b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相关概念</a:t>
            </a:r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4014470" y="4940935"/>
            <a:ext cx="3246755" cy="1734185"/>
            <a:chOff x="0" y="0"/>
            <a:chExt cx="2041" cy="112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68" y="204"/>
              <a:ext cx="25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318" y="204"/>
              <a:ext cx="227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45" y="204"/>
              <a:ext cx="249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21" y="204"/>
              <a:ext cx="249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497" y="204"/>
              <a:ext cx="25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21" y="204"/>
              <a:ext cx="726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793" y="204"/>
              <a:ext cx="1181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746" y="204"/>
              <a:ext cx="227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37" y="952"/>
              <a:ext cx="297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1'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77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04" y="952"/>
              <a:ext cx="227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2'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953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089" y="952"/>
              <a:ext cx="34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3'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429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565" y="952"/>
              <a:ext cx="33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4'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905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US" altLang="zh-CN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502285" y="3244850"/>
            <a:ext cx="823849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spc="150" dirty="0" smtClean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二分图的判定：</a:t>
            </a:r>
            <a:endParaRPr lang="zh-CN" altLang="en-US" sz="2400" spc="150" dirty="0" smtClean="0"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/>
            <a:r>
              <a:rPr lang="zh-CN" altLang="en-US" sz="2400" spc="150" dirty="0" smtClean="0"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染色法：假设DFS初始点A涂黑色，与它相邻的点就涂白色。如果搜到某一个点u的相邻点v已经涂色并且与u同色，就不可能是二分图啦~</a:t>
            </a:r>
            <a:br>
              <a:rPr lang="en-US" altLang="zh-CN" sz="2000" dirty="0" smtClean="0">
                <a:sym typeface="+mn-ea"/>
              </a:rPr>
            </a:br>
            <a:endParaRPr lang="en-US" altLang="zh-CN" sz="2000" dirty="0" smtClean="0">
              <a:sym typeface="+mn-ea"/>
            </a:endParaRPr>
          </a:p>
        </p:txBody>
      </p:sp>
      <p:sp>
        <p:nvSpPr>
          <p:cNvPr id="23" name="内容占位符 1"/>
          <p:cNvSpPr>
            <a:spLocks noGrp="1"/>
          </p:cNvSpPr>
          <p:nvPr/>
        </p:nvSpPr>
        <p:spPr>
          <a:xfrm>
            <a:off x="416109" y="1001420"/>
            <a:ext cx="8229600" cy="4525963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 smtClean="0"/>
              <a:t>二分图：</a:t>
            </a:r>
            <a:r>
              <a:rPr sz="2400" dirty="0" smtClean="0"/>
              <a:t>设G=(V,E)是一个无向图，如果顶点V可分割为两个互不相交的子集(A,B)，并且图中的每条边（i，j）所关联的两个顶点i和j分别属于这两个不同的顶点集(i in A,j in B)，则称图G为一个二分图。</a:t>
            </a:r>
            <a:br>
              <a:rPr lang="en-US" altLang="zh-CN" sz="2000" dirty="0" smtClean="0"/>
            </a:br>
            <a:br>
              <a:rPr lang="en-US" altLang="zh-CN" sz="2000" dirty="0" smtClean="0"/>
            </a:br>
            <a:endParaRPr lang="en-US" altLang="zh-CN" sz="2000" dirty="0" smtClean="0"/>
          </a:p>
        </p:txBody>
      </p:sp>
      <p:pic>
        <p:nvPicPr>
          <p:cNvPr id="24" name="图片 23" descr="2~4(MG6$53WZ0Q)B59{0B%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3670" y="3007360"/>
            <a:ext cx="609600" cy="514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" grpId="0" build="p"/>
      <p:bldP spid="22" grpId="0"/>
      <p:bldP spid="2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sym typeface="+mn-ea"/>
              </a:rPr>
              <a:t>https://www.cnblogs.com/smashfun/p/13259192.html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最小</a:t>
            </a:r>
            <a:r>
              <a:rPr lang="en-US" altLang="zh-CN"/>
              <a:t>/</a:t>
            </a:r>
            <a:r>
              <a:rPr lang="zh-CN" altLang="en-US"/>
              <a:t>最大费用可行流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建图想法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100</a:t>
            </a:r>
            <a:r>
              <a:rPr lang="zh-CN" altLang="en-US" sz="2000"/>
              <a:t>头牛，</a:t>
            </a:r>
            <a:r>
              <a:rPr lang="en-US" altLang="zh-CN" sz="2000"/>
              <a:t>100</a:t>
            </a:r>
            <a:r>
              <a:rPr lang="zh-CN" altLang="en-US" sz="2000"/>
              <a:t>种食物，</a:t>
            </a:r>
            <a:r>
              <a:rPr lang="en-US" altLang="zh-CN" sz="2000"/>
              <a:t>100</a:t>
            </a:r>
            <a:r>
              <a:rPr lang="zh-CN" altLang="en-US" sz="2000"/>
              <a:t>种饮料，每一头牛都有自己喜欢的食物和饮料，且每一种食物和饮料都只有一份，让你分配这些食物和饮料，问能使多少头牛同时获得自己喜欢的食物和饮料。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建图想法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 有n个城市（分别从1-n进行标记），在第i个城市里有g个人，现在发生了一场大地震，n个城市中有m个城市是安全的（接下来会给你m个安全的城市的坐标），这些人要从i城市中向其他城市跑，只有s秒的逃跑时间。接下来会给你r条路，每条路的信息有a b p t 表示从a到b城市有一条单向边，每秒钟可以有p个人进入这条路，通过这条路要花费t秒。问s秒之后最多有多少人成功到达安全地点。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建图想法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20 </a:t>
            </a:r>
            <a:r>
              <a:rPr lang="zh-CN" altLang="en-US" sz="2000"/>
              <a:t>∗</a:t>
            </a:r>
            <a:r>
              <a:rPr lang="en-US" altLang="zh-CN" sz="2000"/>
              <a:t>20</a:t>
            </a:r>
            <a:r>
              <a:rPr lang="zh-CN" altLang="en-US" sz="2000"/>
              <a:t>个格子，每个格子的石柱高度不同，蜥蜴可以跳到距离不超过d的石柱处，并且先前所站的石柱高度减一，为0则不能站，然后求最少有多少只蜥蜴不可以逃脱。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建图想法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sz="2000"/>
              <a:t>给定</a:t>
            </a:r>
            <a:r>
              <a:rPr lang="en-US" altLang="zh-CN" sz="2000"/>
              <a:t>1000</a:t>
            </a:r>
            <a:r>
              <a:rPr sz="2000"/>
              <a:t>个猪圈，一开始这些都是上了锁的；</a:t>
            </a:r>
            <a:endParaRPr sz="2000"/>
          </a:p>
          <a:p>
            <a:r>
              <a:rPr sz="2000"/>
              <a:t>现在Mike知道所有要来买猪的顾客</a:t>
            </a:r>
            <a:r>
              <a:rPr lang="en-US" altLang="zh-CN" sz="2000"/>
              <a:t>(100</a:t>
            </a:r>
            <a:r>
              <a:rPr sz="2000"/>
              <a:t>个</a:t>
            </a:r>
            <a:r>
              <a:rPr lang="en-US" altLang="zh-CN" sz="2000"/>
              <a:t>)</a:t>
            </a:r>
            <a:r>
              <a:rPr sz="2000"/>
              <a:t>的信息：</a:t>
            </a:r>
            <a:endParaRPr sz="2000"/>
          </a:p>
          <a:p>
            <a:r>
              <a:rPr sz="2000"/>
              <a:t>1.顾客拥有的钥匙。</a:t>
            </a:r>
            <a:endParaRPr sz="2000"/>
          </a:p>
          <a:p>
            <a:r>
              <a:rPr sz="2000"/>
              <a:t>2.顾客想要购买的数量。</a:t>
            </a:r>
            <a:endParaRPr sz="2000"/>
          </a:p>
          <a:p>
            <a:r>
              <a:rPr sz="2000"/>
              <a:t>销售过程为：当每个顾客到来的时候，他将他拥有钥匙的猪圈全部打开，Mike从这些猪圈中挑选一些猪卖给他们；</a:t>
            </a:r>
            <a:endParaRPr sz="2000"/>
          </a:p>
          <a:p>
            <a:r>
              <a:rPr sz="2000"/>
              <a:t>如果Mike愿意，他可以重新分配这些被打开的猪圈中的猪，顾客离开时，这些猪圈将被再次锁上，计算Mike卖出猪的最大数目。</a:t>
            </a: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285" y="952500"/>
            <a:ext cx="8225155" cy="3404235"/>
          </a:xfrm>
        </p:spPr>
        <p:txBody>
          <a:bodyPr/>
          <a:p>
            <a:r>
              <a:rPr sz="2400"/>
              <a:t>杭电2019多校第一场 HDU——6582 Path</a:t>
            </a:r>
            <a:endParaRPr sz="2400"/>
          </a:p>
          <a:p>
            <a:r>
              <a:rPr sz="2400">
                <a:sym typeface="+mn-ea"/>
              </a:rPr>
              <a:t>杭电201</a:t>
            </a:r>
            <a:r>
              <a:rPr lang="en-US" altLang="zh-CN" sz="2400">
                <a:sym typeface="+mn-ea"/>
              </a:rPr>
              <a:t>8</a:t>
            </a:r>
            <a:r>
              <a:rPr sz="2400">
                <a:sym typeface="+mn-ea"/>
              </a:rPr>
              <a:t>多校第十场 HDU——6437 Videos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杭电</a:t>
            </a:r>
            <a:r>
              <a:rPr lang="en-US" altLang="zh-CN" sz="2400">
                <a:sym typeface="+mn-ea"/>
              </a:rPr>
              <a:t>2019</a:t>
            </a:r>
            <a:r>
              <a:rPr sz="2400">
                <a:sym typeface="+mn-ea"/>
              </a:rPr>
              <a:t>多校第三场 HDU——</a:t>
            </a:r>
            <a:r>
              <a:rPr sz="2400">
                <a:sym typeface="+mn-ea"/>
              </a:rPr>
              <a:t>6611</a:t>
            </a:r>
            <a:r>
              <a:rPr sz="2400">
                <a:sym typeface="+mn-ea"/>
              </a:rPr>
              <a:t> Subsequence（</a:t>
            </a:r>
            <a:r>
              <a:rPr lang="en-US" altLang="zh-CN" sz="2400">
                <a:sym typeface="+mn-ea"/>
              </a:rPr>
              <a:t>Dijkstra优化</a:t>
            </a:r>
            <a:r>
              <a:rPr sz="2400">
                <a:sym typeface="+mn-ea"/>
              </a:rPr>
              <a:t>）</a:t>
            </a:r>
            <a:endParaRPr sz="2400">
              <a:sym typeface="+mn-ea"/>
            </a:endParaRPr>
          </a:p>
          <a:p>
            <a:endParaRPr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1.</a:t>
            </a:r>
            <a:r>
              <a:rPr lang="zh-CN" altLang="en-US" sz="1600"/>
              <a:t>最小割</a:t>
            </a:r>
            <a:r>
              <a:rPr sz="1600"/>
              <a:t>=</a:t>
            </a:r>
            <a:r>
              <a:rPr lang="zh-CN" altLang="en-US" sz="1600"/>
              <a:t>最大流</a:t>
            </a:r>
            <a:endParaRPr lang="zh-CN" altLang="en-US" sz="1600"/>
          </a:p>
          <a:p>
            <a:pPr lvl="1"/>
            <a:r>
              <a:rPr lang="zh-CN" altLang="en-US" sz="1600">
                <a:solidFill>
                  <a:srgbClr val="C00000"/>
                </a:solidFill>
              </a:rPr>
              <a:t>割边</a:t>
            </a:r>
            <a:r>
              <a:rPr sz="1600"/>
              <a:t>-BZOJ1001</a:t>
            </a:r>
            <a:r>
              <a:rPr lang="zh-CN" altLang="en-US" sz="1600"/>
              <a:t>狼抓兔子（平面图</a:t>
            </a:r>
            <a:r>
              <a:rPr sz="1600"/>
              <a:t>-&gt;</a:t>
            </a:r>
            <a:r>
              <a:rPr lang="zh-CN" altLang="en-US" sz="1600"/>
              <a:t>对偶图）</a:t>
            </a:r>
            <a:endParaRPr lang="zh-CN" altLang="en-US" sz="1600"/>
          </a:p>
          <a:p>
            <a:pPr lvl="1"/>
            <a:r>
              <a:rPr lang="zh-CN" altLang="en-US" sz="1600"/>
              <a:t>割点</a:t>
            </a:r>
            <a:r>
              <a:rPr sz="1600"/>
              <a:t>-Luogu13</a:t>
            </a:r>
            <a:r>
              <a:rPr lang="en-US" altLang="zh-CN" sz="1600"/>
              <a:t>45 奶牛的</a:t>
            </a:r>
            <a:r>
              <a:rPr lang="zh-CN" altLang="en-US" sz="1600"/>
              <a:t>电信（涉及到拆点）</a:t>
            </a:r>
            <a:endParaRPr lang="en-US" altLang="zh-CN" sz="1600"/>
          </a:p>
          <a:p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最大权闭合子图</a:t>
            </a:r>
            <a:endParaRPr lang="zh-CN" altLang="en-US" sz="1600"/>
          </a:p>
          <a:p>
            <a:pPr lvl="1"/>
            <a:r>
              <a:rPr lang="zh-CN" altLang="en-US" sz="1600">
                <a:solidFill>
                  <a:srgbClr val="C00000"/>
                </a:solidFill>
              </a:rPr>
              <a:t>最大收益</a:t>
            </a:r>
            <a:r>
              <a:rPr lang="en-US" altLang="zh-CN" sz="1600">
                <a:solidFill>
                  <a:srgbClr val="C00000"/>
                </a:solidFill>
              </a:rPr>
              <a:t>=</a:t>
            </a:r>
            <a:r>
              <a:rPr lang="zh-CN" altLang="en-US" sz="1600">
                <a:solidFill>
                  <a:srgbClr val="C00000"/>
                </a:solidFill>
              </a:rPr>
              <a:t>所有收益</a:t>
            </a:r>
            <a:r>
              <a:rPr lang="en-US" altLang="zh-CN" sz="1600">
                <a:solidFill>
                  <a:srgbClr val="C00000"/>
                </a:solidFill>
              </a:rPr>
              <a:t>-</a:t>
            </a:r>
            <a:r>
              <a:rPr lang="zh-CN" altLang="en-US" sz="1600">
                <a:solidFill>
                  <a:srgbClr val="C00000"/>
                </a:solidFill>
              </a:rPr>
              <a:t>不可得收益，涉及到最小割</a:t>
            </a:r>
            <a:endParaRPr lang="zh-CN" altLang="en-US" sz="800">
              <a:solidFill>
                <a:srgbClr val="C00000"/>
              </a:solidFill>
            </a:endParaRPr>
          </a:p>
          <a:p>
            <a:pPr lvl="1"/>
            <a:r>
              <a:rPr lang="en-US" altLang="zh-CN" sz="1600"/>
              <a:t>Luogu2762-</a:t>
            </a:r>
            <a:r>
              <a:rPr lang="zh-CN" altLang="en-US" sz="1600">
                <a:sym typeface="+mn-ea"/>
              </a:rPr>
              <a:t>太空飞行计划</a:t>
            </a:r>
            <a:endParaRPr lang="zh-CN" altLang="en-US" sz="1600">
              <a:sym typeface="+mn-ea"/>
            </a:endParaRPr>
          </a:p>
          <a:p>
            <a:pPr lvl="1"/>
            <a:r>
              <a:rPr lang="zh-CN" altLang="en-US" sz="1600"/>
              <a:t>可以注意一下和拓扑排序模型的不同</a:t>
            </a:r>
            <a:endParaRPr lang="zh-CN" altLang="en-US" sz="1600"/>
          </a:p>
          <a:p>
            <a:pPr lvl="1"/>
            <a:endParaRPr lang="zh-CN" altLang="en-US" sz="1600"/>
          </a:p>
          <a:p>
            <a:r>
              <a:rPr lang="en-US" altLang="zh-CN" sz="1600"/>
              <a:t>3.</a:t>
            </a:r>
            <a:r>
              <a:rPr lang="zh-CN" altLang="en-US" sz="1600"/>
              <a:t>黑白染色</a:t>
            </a:r>
            <a:endParaRPr lang="zh-CN" altLang="en-US" sz="1600"/>
          </a:p>
          <a:p>
            <a:pPr lvl="1"/>
            <a:r>
              <a:rPr lang="zh-CN" altLang="en-US" sz="1600"/>
              <a:t>棋盘图。</a:t>
            </a:r>
            <a:endParaRPr lang="zh-CN" altLang="en-US" sz="1600"/>
          </a:p>
          <a:p>
            <a:pPr lvl="1"/>
            <a:r>
              <a:rPr lang="en-US" altLang="zh-CN" sz="1600"/>
              <a:t>Luogu2774-</a:t>
            </a:r>
            <a:r>
              <a:rPr lang="zh-CN" altLang="en-US" sz="1600"/>
              <a:t>方格取数</a:t>
            </a:r>
            <a:r>
              <a:rPr lang="en-US" altLang="zh-CN" sz="1600"/>
              <a:t>(</a:t>
            </a:r>
            <a:r>
              <a:rPr lang="zh-CN" altLang="en-US" sz="1600"/>
              <a:t>最大权闭合子图模型</a:t>
            </a:r>
            <a:r>
              <a:rPr lang="en-US" altLang="zh-CN" sz="1600"/>
              <a:t>)</a:t>
            </a:r>
            <a:endParaRPr lang="en-US" altLang="zh-CN" sz="1600"/>
          </a:p>
          <a:p>
            <a:pPr lvl="1"/>
            <a:r>
              <a:rPr lang="en-US" altLang="zh-CN" sz="1600"/>
              <a:t>Luogu3355-</a:t>
            </a:r>
            <a:r>
              <a:rPr lang="zh-CN" altLang="en-US" sz="1600"/>
              <a:t>骑士共存问题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C00000"/>
                </a:solidFill>
              </a:rPr>
              <a:t>常见模型</a:t>
            </a:r>
            <a:r>
              <a:rPr lang="en-US" altLang="zh-CN">
                <a:solidFill>
                  <a:srgbClr val="C00000"/>
                </a:solidFill>
              </a:rPr>
              <a:t>&amp;</a:t>
            </a:r>
            <a:r>
              <a:rPr lang="zh-CN" altLang="en-US">
                <a:solidFill>
                  <a:srgbClr val="C00000"/>
                </a:solidFill>
              </a:rPr>
              <a:t>技巧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4.</a:t>
            </a:r>
            <a:r>
              <a:rPr lang="zh-CN" altLang="en-US" sz="1600"/>
              <a:t>拆点</a:t>
            </a:r>
            <a:endParaRPr lang="zh-CN" altLang="en-US" sz="1600"/>
          </a:p>
          <a:p>
            <a:pPr lvl="1"/>
            <a:r>
              <a:rPr lang="zh-CN" altLang="en-US" sz="1600"/>
              <a:t>基本拆点</a:t>
            </a:r>
            <a:r>
              <a:rPr lang="en-US" altLang="zh-CN" sz="1600"/>
              <a:t>-</a:t>
            </a:r>
            <a:r>
              <a:rPr lang="zh-CN" altLang="en-US" sz="1600"/>
              <a:t>入点与出点</a:t>
            </a:r>
            <a:endParaRPr lang="zh-CN" altLang="en-US" sz="1600"/>
          </a:p>
          <a:p>
            <a:pPr lvl="2"/>
            <a:r>
              <a:rPr lang="zh-CN" altLang="en-US" sz="1600"/>
              <a:t>常见于对点有限制时，比如说只能经过一次之类的</a:t>
            </a:r>
            <a:endParaRPr lang="zh-CN" altLang="en-US" sz="1600"/>
          </a:p>
          <a:p>
            <a:pPr lvl="1"/>
            <a:r>
              <a:rPr lang="en-US" altLang="zh-CN" sz="1600"/>
              <a:t>*</a:t>
            </a:r>
            <a:r>
              <a:rPr lang="zh-CN" altLang="en-US" sz="1600"/>
              <a:t>按时间拆点</a:t>
            </a:r>
            <a:endParaRPr lang="zh-CN" altLang="en-US" sz="1600"/>
          </a:p>
          <a:p>
            <a:pPr lvl="2"/>
            <a:r>
              <a:rPr lang="zh-CN" altLang="en-US" sz="1600"/>
              <a:t>不同时间下有不同的状态和限制条件</a:t>
            </a:r>
            <a:endParaRPr lang="zh-CN" altLang="en-US" sz="1600"/>
          </a:p>
          <a:p>
            <a:pPr lvl="1"/>
            <a:r>
              <a:rPr lang="en-US" altLang="zh-CN" sz="1600"/>
              <a:t>*</a:t>
            </a:r>
            <a:r>
              <a:rPr lang="zh-CN" altLang="en-US" sz="1600"/>
              <a:t>按阶段拆点</a:t>
            </a:r>
            <a:endParaRPr lang="zh-CN" altLang="en-US" sz="1600"/>
          </a:p>
          <a:p>
            <a:pPr lvl="2"/>
            <a:r>
              <a:rPr lang="zh-CN" altLang="en-US" sz="1600"/>
              <a:t>不同阶段的条件不同</a:t>
            </a:r>
            <a:endParaRPr lang="zh-CN" altLang="en-US" sz="1600"/>
          </a:p>
          <a:p>
            <a:pPr lvl="2"/>
            <a:endParaRPr lang="zh-CN" altLang="en-US" sz="1600"/>
          </a:p>
          <a:p>
            <a:pPr lvl="0"/>
            <a:r>
              <a:rPr lang="en-US" altLang="zh-CN" sz="1600"/>
              <a:t>5.</a:t>
            </a:r>
            <a:r>
              <a:rPr lang="zh-CN" altLang="en-US" sz="1600"/>
              <a:t>枚举和二分</a:t>
            </a:r>
            <a:endParaRPr lang="zh-CN" altLang="en-US" sz="1600"/>
          </a:p>
          <a:p>
            <a:pPr lvl="1"/>
            <a:r>
              <a:rPr lang="zh-CN" altLang="en-US" sz="1600"/>
              <a:t>枚举</a:t>
            </a:r>
            <a:r>
              <a:rPr lang="en-US" altLang="zh-CN" sz="1600"/>
              <a:t>or</a:t>
            </a:r>
            <a:r>
              <a:rPr lang="zh-CN" altLang="en-US" sz="1600"/>
              <a:t>二分</a:t>
            </a:r>
            <a:r>
              <a:rPr lang="en-US" altLang="zh-CN" sz="1600"/>
              <a:t>——</a:t>
            </a:r>
            <a:r>
              <a:rPr lang="zh-CN" altLang="en-US" sz="1600"/>
              <a:t>流量</a:t>
            </a:r>
            <a:r>
              <a:rPr lang="en-US" altLang="zh-CN" sz="1600"/>
              <a:t>/</a:t>
            </a:r>
            <a:r>
              <a:rPr lang="zh-CN" altLang="en-US" sz="1600"/>
              <a:t>费用</a:t>
            </a:r>
            <a:r>
              <a:rPr lang="en-US" altLang="zh-CN" sz="1600"/>
              <a:t>/</a:t>
            </a:r>
            <a:r>
              <a:rPr lang="zh-CN" altLang="en-US" sz="1600"/>
              <a:t>顶点等等。</a:t>
            </a:r>
            <a:endParaRPr lang="zh-CN" altLang="en-US" sz="1600"/>
          </a:p>
          <a:p>
            <a:pPr lvl="1"/>
            <a:r>
              <a:rPr lang="en-US" altLang="zh-CN" sz="1600"/>
              <a:t>Luogu2765</a:t>
            </a:r>
            <a:r>
              <a:rPr lang="zh-CN" altLang="en-US" sz="1600"/>
              <a:t>魔术球问题 枚举顶点</a:t>
            </a:r>
            <a:endParaRPr lang="zh-CN" altLang="en-US" sz="1600"/>
          </a:p>
          <a:p>
            <a:pPr lvl="1"/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常见模型</a:t>
            </a:r>
            <a:r>
              <a:rPr lang="en-US" altLang="zh-CN"/>
              <a:t>&amp;</a:t>
            </a:r>
            <a:r>
              <a:rPr lang="zh-CN" altLang="en-US"/>
              <a:t>技巧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412" y="628023"/>
            <a:ext cx="8139178" cy="5388907"/>
          </a:xfrm>
        </p:spPr>
        <p:txBody>
          <a:bodyPr>
            <a:noAutofit/>
          </a:bodyPr>
          <a:p>
            <a:pPr marL="342900" lvl="1" indent="0">
              <a:buNone/>
            </a:pPr>
            <a:endParaRPr lang="zh-CN" altLang="en-US" sz="1600"/>
          </a:p>
          <a:p>
            <a:pPr lvl="0"/>
            <a:r>
              <a:rPr lang="en-US" altLang="zh-CN" sz="1600"/>
              <a:t>6.</a:t>
            </a:r>
            <a:r>
              <a:rPr lang="zh-CN" altLang="en-US" sz="1600"/>
              <a:t>数据结构优化建图</a:t>
            </a:r>
            <a:endParaRPr lang="zh-CN" altLang="en-US" sz="1600"/>
          </a:p>
          <a:p>
            <a:pPr lvl="1"/>
            <a:r>
              <a:rPr lang="zh-CN" altLang="en-US" sz="1600"/>
              <a:t>比如某个区间的点条件都是一样的，可以使用线段树，表示某个区间的点可以参与建图，减少了图中点的数量。</a:t>
            </a:r>
            <a:endParaRPr lang="zh-CN" altLang="en-US" sz="1600"/>
          </a:p>
          <a:p>
            <a:pPr lvl="1"/>
            <a:endParaRPr lang="zh-CN" altLang="en-US" sz="1600"/>
          </a:p>
          <a:p>
            <a:pPr lvl="0"/>
            <a:r>
              <a:rPr lang="en-US" altLang="zh-CN" sz="1600">
                <a:sym typeface="+mn-ea"/>
              </a:rPr>
              <a:t>7.</a:t>
            </a:r>
            <a:r>
              <a:rPr sz="1600">
                <a:sym typeface="+mn-ea"/>
              </a:rPr>
              <a:t>放缩</a:t>
            </a:r>
            <a:endParaRPr sz="1600">
              <a:sym typeface="+mn-ea"/>
            </a:endParaRPr>
          </a:p>
          <a:p>
            <a:pPr lvl="1"/>
            <a:r>
              <a:rPr sz="1600">
                <a:sym typeface="+mn-ea"/>
              </a:rPr>
              <a:t>精度要求不高的实数流可以通过放缩的方式计算,即乘以大倍率再除去</a:t>
            </a:r>
            <a:endParaRPr sz="1600">
              <a:sym typeface="+mn-ea"/>
            </a:endParaRPr>
          </a:p>
          <a:p>
            <a:pPr lvl="1"/>
            <a:endParaRPr sz="16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8.</a:t>
            </a:r>
            <a:r>
              <a:rPr sz="1600">
                <a:sym typeface="+mn-ea"/>
              </a:rPr>
              <a:t>费用递增</a:t>
            </a:r>
            <a:endParaRPr sz="1600">
              <a:sym typeface="+mn-ea"/>
            </a:endParaRPr>
          </a:p>
          <a:p>
            <a:pPr lvl="1"/>
            <a:r>
              <a:rPr sz="1600">
                <a:sym typeface="+mn-ea"/>
              </a:rPr>
              <a:t>若对某条边，其费用是关于流量的一个函数，且满足其斜率是单调增加的，我们可拆边，第x条费用设为f(x)−f(x−1)</a:t>
            </a:r>
            <a:endParaRPr sz="1600">
              <a:sym typeface="+mn-ea"/>
            </a:endParaRPr>
          </a:p>
          <a:p>
            <a:pPr lvl="1"/>
            <a:r>
              <a:rPr sz="1600">
                <a:sym typeface="+mn-ea"/>
              </a:rPr>
              <a:t>这样由于我们跑最小费用，每次就会找最小的，流了x时就能正好计算了对应的f(x)</a:t>
            </a:r>
            <a:endParaRPr sz="1600">
              <a:sym typeface="+mn-ea"/>
            </a:endParaRPr>
          </a:p>
          <a:p>
            <a:pPr lvl="1"/>
            <a:endParaRPr lang="zh-CN" altLang="en-US" sz="1600"/>
          </a:p>
          <a:p>
            <a:pPr marL="342900" lvl="1" indent="0">
              <a:buNone/>
            </a:pP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常见模型</a:t>
            </a:r>
            <a:r>
              <a:rPr lang="en-US" altLang="zh-CN"/>
              <a:t>&amp;</a:t>
            </a:r>
            <a:r>
              <a:rPr lang="zh-CN" altLang="en-US"/>
              <a:t>技巧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400" dirty="0" smtClean="0"/>
              <a:t>二分图最佳匹配：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KM</a:t>
            </a:r>
            <a:r>
              <a:rPr sz="1400" dirty="0" smtClean="0"/>
              <a:t>（</a:t>
            </a:r>
            <a:r>
              <a:rPr lang="zh-CN" altLang="en-US" sz="1400" dirty="0" smtClean="0"/>
              <a:t>一般碰到都直接用网络流最大流解决了</a:t>
            </a:r>
            <a:r>
              <a:rPr lang="en-US" altLang="zh-CN" sz="1400" dirty="0" smtClean="0">
                <a:sym typeface="Wingdings" panose="05000000000000000000" pitchFamily="2" charset="2"/>
              </a:rPr>
              <a:t></a:t>
            </a:r>
            <a:r>
              <a:rPr sz="1400" dirty="0" smtClean="0">
                <a:sym typeface="Wingdings" panose="05000000000000000000" pitchFamily="2" charset="2"/>
              </a:rPr>
              <a:t>）</a:t>
            </a:r>
            <a:endParaRPr lang="en-US" altLang="zh-CN" sz="1400" dirty="0" smtClean="0"/>
          </a:p>
          <a:p>
            <a:r>
              <a:rPr lang="zh-CN" altLang="en-US" sz="1400" dirty="0" smtClean="0"/>
              <a:t>网络流最大流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最小割：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Dinic</a:t>
            </a:r>
            <a:r>
              <a:rPr sz="1400" dirty="0" err="1" smtClean="0"/>
              <a:t>（</a:t>
            </a:r>
            <a:r>
              <a:rPr lang="zh-CN" altLang="en-US" sz="1400" dirty="0" smtClean="0"/>
              <a:t>一般最大流</a:t>
            </a:r>
            <a:r>
              <a:rPr lang="en-US" altLang="zh-CN" sz="1400" dirty="0" err="1" smtClean="0"/>
              <a:t>Dinic</a:t>
            </a:r>
            <a:r>
              <a:rPr lang="zh-CN" altLang="en-US" sz="1400" dirty="0" smtClean="0"/>
              <a:t>就够用了，</a:t>
            </a:r>
            <a:r>
              <a:rPr lang="en-US" altLang="zh-CN" sz="1400" dirty="0" smtClean="0"/>
              <a:t>SAP</a:t>
            </a:r>
            <a:r>
              <a:rPr lang="zh-CN" altLang="en-US" sz="1400" dirty="0" smtClean="0"/>
              <a:t>貌似只快一丢丢）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SAP</a:t>
            </a:r>
            <a:r>
              <a:rPr lang="zh-CN" altLang="en-US" sz="1400" dirty="0" smtClean="0"/>
              <a:t>（要先学会</a:t>
            </a:r>
            <a:r>
              <a:rPr lang="en-US" altLang="zh-CN" sz="1400" dirty="0" smtClean="0"/>
              <a:t>KM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zh-CN" altLang="en-US" sz="1400" dirty="0" smtClean="0"/>
              <a:t>最小费用最大流</a:t>
            </a:r>
            <a:endParaRPr lang="zh-CN" altLang="en-US" sz="1400" dirty="0" smtClean="0"/>
          </a:p>
          <a:p>
            <a:r>
              <a:rPr lang="zh-CN" altLang="en-US" sz="1400" dirty="0" smtClean="0"/>
              <a:t>最小费用流</a:t>
            </a:r>
            <a:endParaRPr lang="en-US" altLang="zh-CN" sz="1400" dirty="0" smtClean="0"/>
          </a:p>
          <a:p>
            <a:r>
              <a:rPr lang="zh-CN" altLang="en-US" sz="1400" dirty="0" smtClean="0"/>
              <a:t>差分约束系统</a:t>
            </a:r>
            <a:endParaRPr lang="en-US" altLang="zh-CN" sz="1400" dirty="0" smtClean="0"/>
          </a:p>
          <a:p>
            <a:r>
              <a:rPr lang="zh-CN" altLang="en-US" sz="1400" dirty="0"/>
              <a:t>最大权闭合子图</a:t>
            </a:r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供参考的图论学习方向（</a:t>
            </a:r>
            <a:r>
              <a:rPr lang="zh-CN" altLang="en-US" strike="sngStrike" dirty="0" smtClean="0">
                <a:solidFill>
                  <a:schemeClr val="tx1"/>
                </a:solidFill>
                <a:uFillTx/>
              </a:rPr>
              <a:t>要结束了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2412" y="943618"/>
            <a:ext cx="8139178" cy="5388907"/>
          </a:xfrm>
        </p:spPr>
        <p:txBody>
          <a:bodyPr/>
          <a:lstStyle/>
          <a:p>
            <a:r>
              <a:rPr lang="zh-CN" altLang="en-US" sz="2000" dirty="0" smtClean="0"/>
              <a:t>匹配：给定一个二分图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的一个子图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中，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的边集</a:t>
            </a:r>
            <a:r>
              <a:rPr lang="en-US" altLang="zh-CN" sz="2000" dirty="0" smtClean="0"/>
              <a:t>{E}</a:t>
            </a:r>
            <a:r>
              <a:rPr lang="zh-CN" altLang="en-US" sz="2000" dirty="0" smtClean="0"/>
              <a:t>中的任意两条边都不依附于同一个顶点，则称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是一个匹配。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最大匹配：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包含的边数最多的匹配。</a:t>
            </a:r>
            <a:endParaRPr lang="zh-CN" altLang="zh-CN" sz="2000" dirty="0" smtClean="0"/>
          </a:p>
          <a:p>
            <a:pPr lvl="0"/>
            <a:r>
              <a:rPr altLang="zh-CN" sz="2000" smtClean="0">
                <a:sym typeface="+mn-ea"/>
              </a:rPr>
              <a:t>多重匹配：即一个左节点或右节点可以与多个右节点或左节点相连。这样的匹配叫做多重匹配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完美匹配</a:t>
            </a:r>
            <a:r>
              <a:rPr lang="zh-CN" altLang="en-US" sz="2000" dirty="0" smtClean="0"/>
              <a:t>（完备匹配）</a:t>
            </a:r>
            <a:r>
              <a:rPr lang="zh-CN" altLang="zh-CN" sz="2000" dirty="0" smtClean="0"/>
              <a:t>：所有的点都在匹配边上的匹配。</a:t>
            </a:r>
            <a:endParaRPr lang="en-US" altLang="zh-CN" sz="2000" dirty="0" smtClean="0"/>
          </a:p>
          <a:p>
            <a:pPr algn="l"/>
            <a:r>
              <a:rPr lang="zh-CN" altLang="zh-CN" sz="2000" dirty="0" smtClean="0"/>
              <a:t>最佳匹配：如果G为加权二分图,则权值和最大的完备匹配称为最佳匹配。</a:t>
            </a:r>
            <a:endParaRPr lang="zh-CN" altLang="zh-CN" sz="2000" dirty="0" smtClean="0"/>
          </a:p>
          <a:p>
            <a:pPr lvl="0" algn="l"/>
            <a:endParaRPr lang="zh-CN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10" name="Picture 5" descr="Matchi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75" y="4953104"/>
            <a:ext cx="13335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Bipartite Graph(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04" y="4953104"/>
            <a:ext cx="13335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Maximum Match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74" y="4953104"/>
            <a:ext cx="13335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400" dirty="0"/>
              <a:t>Hall定理</a:t>
            </a:r>
            <a:endParaRPr lang="zh-CN" altLang="en-US" sz="1400" dirty="0"/>
          </a:p>
          <a:p>
            <a:r>
              <a:rPr lang="zh-CN" altLang="en-US" sz="1400" dirty="0"/>
              <a:t>圆方树</a:t>
            </a:r>
            <a:endParaRPr lang="zh-CN" altLang="en-US" sz="1400" dirty="0"/>
          </a:p>
          <a:p>
            <a:r>
              <a:rPr lang="zh-CN" altLang="en-US" sz="1400" dirty="0"/>
              <a:t>支配树</a:t>
            </a:r>
            <a:endParaRPr lang="zh-CN" altLang="en-US" sz="1400" dirty="0"/>
          </a:p>
          <a:p>
            <a:r>
              <a:rPr lang="en-US" altLang="zh-CN" sz="1400" smtClean="0">
                <a:sym typeface="+mn-ea"/>
              </a:rPr>
              <a:t>2-SAT</a:t>
            </a:r>
            <a:r>
              <a:rPr sz="1400" smtClean="0">
                <a:sym typeface="+mn-ea"/>
              </a:rPr>
              <a:t>问题</a:t>
            </a:r>
            <a:endParaRPr sz="1400" smtClean="0">
              <a:sym typeface="+mn-ea"/>
            </a:endParaRPr>
          </a:p>
          <a:p>
            <a:r>
              <a:rPr sz="1400" smtClean="0">
                <a:sym typeface="+mn-ea"/>
              </a:rPr>
              <a:t>欧拉路径</a:t>
            </a:r>
            <a:r>
              <a:rPr lang="en-US" altLang="zh-CN" sz="1400" smtClean="0">
                <a:sym typeface="+mn-ea"/>
              </a:rPr>
              <a:t>/</a:t>
            </a:r>
            <a:r>
              <a:rPr sz="1400" smtClean="0">
                <a:sym typeface="+mn-ea"/>
              </a:rPr>
              <a:t>回路</a:t>
            </a:r>
            <a:r>
              <a:rPr lang="en-US" altLang="zh-CN" sz="1400" smtClean="0">
                <a:sym typeface="+mn-ea"/>
              </a:rPr>
              <a:t>:FLUERY</a:t>
            </a:r>
            <a:r>
              <a:rPr sz="1400" smtClean="0">
                <a:sym typeface="+mn-ea"/>
              </a:rPr>
              <a:t>算法</a:t>
            </a:r>
            <a:r>
              <a:rPr lang="en-US" altLang="zh-CN" sz="1400" smtClean="0">
                <a:sym typeface="+mn-ea"/>
              </a:rPr>
              <a:t>O(E^2)</a:t>
            </a:r>
            <a:r>
              <a:rPr sz="1400" smtClean="0">
                <a:sym typeface="+mn-ea"/>
              </a:rPr>
              <a:t>，套圈法</a:t>
            </a:r>
            <a:r>
              <a:rPr lang="en-US" altLang="zh-CN" sz="1400" smtClean="0">
                <a:sym typeface="+mn-ea"/>
              </a:rPr>
              <a:t>O(E)</a:t>
            </a:r>
            <a:endParaRPr lang="en-US" altLang="zh-CN" sz="1400" smtClean="0">
              <a:sym typeface="+mn-ea"/>
            </a:endParaRPr>
          </a:p>
          <a:p>
            <a:r>
              <a:rPr sz="1400" smtClean="0">
                <a:sym typeface="+mn-ea"/>
              </a:rPr>
              <a:t>汉密顿路径</a:t>
            </a:r>
            <a:r>
              <a:rPr lang="en-US" altLang="zh-CN" sz="1400" smtClean="0">
                <a:sym typeface="+mn-ea"/>
              </a:rPr>
              <a:t>/</a:t>
            </a:r>
            <a:r>
              <a:rPr sz="1400" smtClean="0">
                <a:sym typeface="+mn-ea"/>
              </a:rPr>
              <a:t>回路</a:t>
            </a:r>
            <a:endParaRPr sz="1400" smtClean="0">
              <a:sym typeface="+mn-ea"/>
            </a:endParaRPr>
          </a:p>
          <a:p>
            <a:r>
              <a:rPr sz="1400" smtClean="0">
                <a:sym typeface="+mn-ea"/>
              </a:rPr>
              <a:t>区间</a:t>
            </a:r>
            <a:r>
              <a:rPr lang="en-US" altLang="zh-CN" sz="1400" smtClean="0">
                <a:sym typeface="+mn-ea"/>
              </a:rPr>
              <a:t>K</a:t>
            </a:r>
            <a:r>
              <a:rPr sz="1400" smtClean="0">
                <a:sym typeface="+mn-ea"/>
              </a:rPr>
              <a:t>覆盖</a:t>
            </a:r>
            <a:endParaRPr sz="1400" smtClean="0">
              <a:sym typeface="+mn-ea"/>
            </a:endParaRPr>
          </a:p>
          <a:p>
            <a:r>
              <a:rPr sz="1400" smtClean="0">
                <a:sym typeface="+mn-ea"/>
              </a:rPr>
              <a:t>稳定婚姻</a:t>
            </a:r>
            <a:endParaRPr sz="1400" smtClean="0">
              <a:sym typeface="+mn-ea"/>
            </a:endParaRPr>
          </a:p>
          <a:p>
            <a:r>
              <a:rPr sz="1400" smtClean="0">
                <a:sym typeface="+mn-ea"/>
              </a:rPr>
              <a:t>有上下界的网络流</a:t>
            </a:r>
            <a:endParaRPr sz="1400" smtClean="0">
              <a:sym typeface="+mn-ea"/>
            </a:endParaRPr>
          </a:p>
          <a:p>
            <a:r>
              <a:rPr sz="1400" smtClean="0">
                <a:sym typeface="+mn-ea"/>
              </a:rPr>
              <a:t>△</a:t>
            </a:r>
            <a:r>
              <a:rPr sz="1400" smtClean="0">
                <a:sym typeface="+mn-ea"/>
              </a:rPr>
              <a:t>网络流求解矩阵行列式</a:t>
            </a:r>
            <a:endParaRPr sz="1400" smtClean="0">
              <a:sym typeface="+mn-ea"/>
            </a:endParaRPr>
          </a:p>
          <a:p>
            <a:pPr marL="0" indent="0">
              <a:buNone/>
            </a:pPr>
            <a:endParaRPr lang="en-US" altLang="zh-CN" sz="1400" dirty="0" smtClean="0"/>
          </a:p>
          <a:p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一些比较偏的算法和理论（</a:t>
            </a:r>
            <a:r>
              <a:rPr lang="zh-CN" altLang="en-US" strike="sngStrike" dirty="0" smtClean="0">
                <a:solidFill>
                  <a:schemeClr val="tx1"/>
                </a:solidFill>
                <a:uFillTx/>
              </a:rPr>
              <a:t>真的快结束了别催哈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温馨提示（</a:t>
            </a:r>
            <a:r>
              <a:rPr strike="sngStrike">
                <a:solidFill>
                  <a:schemeClr val="tx1"/>
                </a:solidFill>
                <a:uFillTx/>
              </a:rPr>
              <a:t>真的真的真的要结束了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大部分题目在洛谷上有模板题，如果看不懂我的还是怎么的，大家可以自行去扒别人更快的模板自己优化</a:t>
            </a:r>
            <a:endParaRPr lang="zh-CN" altLang="en-US" sz="2000"/>
          </a:p>
          <a:p>
            <a:r>
              <a:rPr sz="2000">
                <a:sym typeface="+mn-ea"/>
              </a:rPr>
              <a:t>匹配、网络流这种题出现的概率蛮低的，出现的时候要么就是一眼题要么就是卡金题的亚子</a:t>
            </a:r>
            <a:endParaRPr lang="zh-CN" altLang="en-US" sz="2000"/>
          </a:p>
          <a:p>
            <a:r>
              <a:rPr lang="zh-CN" altLang="en-US" sz="2000"/>
              <a:t>网络流的题目考的是想法，只要会建图就是王者，所以题目要多做多熟悉</a:t>
            </a:r>
            <a:endParaRPr lang="zh-CN" altLang="en-US" sz="2000"/>
          </a:p>
          <a:p>
            <a:r>
              <a:rPr lang="zh-CN" altLang="en-US" sz="2000"/>
              <a:t>下面是一个网络流题目集</a:t>
            </a:r>
            <a:endParaRPr lang="zh-CN" altLang="en-US" sz="2000"/>
          </a:p>
          <a:p>
            <a:r>
              <a:rPr lang="zh-CN" altLang="en-US" sz="2000"/>
              <a:t>https://blog.csdn.net/shahdza/article/details/7779537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910" y="2169795"/>
            <a:ext cx="8336915" cy="1868805"/>
          </a:xfrm>
        </p:spPr>
        <p:txBody>
          <a:bodyPr>
            <a:noAutofit/>
          </a:bodyPr>
          <a:p>
            <a:r>
              <a:rPr lang="zh-CN" altLang="en-US" sz="3600"/>
              <a:t>内容有部分从</a:t>
            </a:r>
            <a:r>
              <a:rPr lang="en-US" altLang="zh-CN" sz="3600"/>
              <a:t>16</a:t>
            </a:r>
            <a:r>
              <a:rPr sz="3600"/>
              <a:t>级凌静学姐的</a:t>
            </a:r>
            <a:r>
              <a:rPr lang="en-US" altLang="zh-CN" sz="3600"/>
              <a:t>ppt</a:t>
            </a:r>
            <a:r>
              <a:rPr sz="3600"/>
              <a:t>中</a:t>
            </a:r>
            <a:r>
              <a:rPr sz="3600"/>
              <a:t>参考，在此说明</a:t>
            </a:r>
            <a:endParaRPr sz="3600"/>
          </a:p>
        </p:txBody>
      </p:sp>
      <p:pic>
        <p:nvPicPr>
          <p:cNvPr id="3" name="图片 2" descr="X%_SH8V[_461D`KQQ](00@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3430" y="5397500"/>
            <a:ext cx="1202055" cy="957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二分图最大匹配：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olidFill>
                  <a:srgbClr val="C00000"/>
                </a:solidFill>
              </a:rPr>
              <a:t>匈牙利算法 </a:t>
            </a:r>
            <a:r>
              <a:rPr lang="en-US" altLang="zh-CN" sz="1800" dirty="0" smtClean="0">
                <a:solidFill>
                  <a:srgbClr val="C00000"/>
                </a:solidFill>
              </a:rPr>
              <a:t>O(V*E)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sz="1800" dirty="0" smtClean="0"/>
              <a:t>HK</a:t>
            </a:r>
            <a:r>
              <a:rPr lang="zh-CN" altLang="en-US" sz="1800" dirty="0" smtClean="0"/>
              <a:t>算法 </a:t>
            </a:r>
            <a:r>
              <a:rPr lang="en-US" altLang="zh-CN" sz="1800" dirty="0" smtClean="0"/>
              <a:t>O(</a:t>
            </a:r>
            <a:r>
              <a:rPr lang="en-US" altLang="zh-CN" sz="1800" dirty="0" err="1" smtClean="0"/>
              <a:t>sqrt</a:t>
            </a:r>
            <a:r>
              <a:rPr lang="en-US" altLang="zh-CN" sz="1800" dirty="0" smtClean="0"/>
              <a:t>(n) *E)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网络流最大流</a:t>
            </a:r>
            <a:endParaRPr lang="en-US" altLang="zh-CN" sz="1800" dirty="0" smtClean="0"/>
          </a:p>
          <a:p>
            <a:r>
              <a:rPr lang="zh-CN" altLang="en-US" sz="1800" dirty="0" smtClean="0"/>
              <a:t>二分图多重匹配：某些点可以被匹配多次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网络流最大流</a:t>
            </a:r>
            <a:endParaRPr lang="en-US" altLang="zh-CN" sz="1800" dirty="0" smtClean="0"/>
          </a:p>
          <a:p>
            <a:r>
              <a:rPr lang="zh-CN" altLang="en-US" sz="1800" dirty="0" smtClean="0"/>
              <a:t>二分图最佳匹配</a:t>
            </a:r>
            <a:r>
              <a:rPr lang="en-US" altLang="zh-CN" sz="1800" dirty="0" smtClean="0"/>
              <a:t>: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KM</a:t>
            </a:r>
            <a:r>
              <a:rPr lang="zh-CN" altLang="en-US" sz="1800" dirty="0" smtClean="0"/>
              <a:t>算法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优化版本</a:t>
            </a:r>
            <a:r>
              <a:rPr lang="en-US" altLang="zh-CN" sz="1800" dirty="0" smtClean="0"/>
              <a:t>O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n^3))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网络流最大流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交替路</a:t>
            </a:r>
            <a:r>
              <a:rPr lang="zh-CN" altLang="en-US" sz="2000" dirty="0" smtClean="0"/>
              <a:t>：从一个未匹配点出发，依次经过非匹配边、匹配边、非匹配边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形成的路径叫交替路。</a:t>
            </a:r>
            <a:endParaRPr lang="zh-CN" altLang="en-US" sz="2000" dirty="0" smtClean="0"/>
          </a:p>
          <a:p>
            <a:r>
              <a:rPr lang="zh-CN" altLang="en-US" sz="2000" b="1" dirty="0" smtClean="0"/>
              <a:t>增广路</a:t>
            </a:r>
            <a:r>
              <a:rPr lang="zh-CN" altLang="en-US" sz="2000" dirty="0" smtClean="0"/>
              <a:t>：从一个未匹配点出发，走交替路，如果途径另一个未匹配点（出发的点不算），则这条交替路称为增广路（</a:t>
            </a:r>
            <a:r>
              <a:rPr lang="en-US" altLang="zh-CN" sz="2000" dirty="0" err="1" smtClean="0"/>
              <a:t>agumenting</a:t>
            </a:r>
            <a:r>
              <a:rPr lang="en-US" altLang="zh-CN" sz="2000" dirty="0" smtClean="0"/>
              <a:t> path</a:t>
            </a:r>
            <a:r>
              <a:rPr lang="zh-CN" altLang="en-US" sz="2000" dirty="0" smtClean="0"/>
              <a:t>）。例如，图 </a:t>
            </a:r>
            <a:r>
              <a:rPr lang="en-US" altLang="zh-CN" sz="2000" dirty="0" smtClean="0"/>
              <a:t>5 </a:t>
            </a:r>
            <a:r>
              <a:rPr lang="zh-CN" altLang="en-US" sz="2000" dirty="0" smtClean="0"/>
              <a:t>中的一条增广路如图 </a:t>
            </a:r>
            <a:r>
              <a:rPr lang="en-US" altLang="zh-CN" sz="2000" dirty="0" smtClean="0"/>
              <a:t>6 </a:t>
            </a:r>
            <a:r>
              <a:rPr lang="zh-CN" altLang="en-US" sz="2000" dirty="0" smtClean="0"/>
              <a:t>所示（图中的匹配点均用红色标出）：</a:t>
            </a:r>
            <a:endParaRPr lang="en-US" altLang="zh-CN" sz="2000" dirty="0" smtClean="0"/>
          </a:p>
          <a:p>
            <a:r>
              <a:rPr lang="zh-CN" altLang="en-US" sz="1600" dirty="0" smtClean="0">
                <a:hlinkClick r:id="rId1"/>
              </a:rPr>
              <a:t>参考博客</a:t>
            </a:r>
            <a:r>
              <a:rPr lang="en-US" altLang="zh-CN" sz="1600" dirty="0" smtClean="0">
                <a:hlinkClick r:id="rId1"/>
              </a:rPr>
              <a:t>https://blog.csdn.net/dark_scope/article/details/8880547</a:t>
            </a:r>
            <a:endParaRPr lang="zh-CN" altLang="en-US" sz="16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匈牙利算法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求二分图最大匹配</a:t>
            </a:r>
            <a:endParaRPr lang="zh-CN" altLang="en-US" dirty="0"/>
          </a:p>
        </p:txBody>
      </p:sp>
      <p:pic>
        <p:nvPicPr>
          <p:cNvPr id="4" name="Picture 2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70" y="4448165"/>
            <a:ext cx="2016224" cy="215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66" y="4952221"/>
            <a:ext cx="353044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2910" y="1132205"/>
            <a:ext cx="8619490" cy="5725795"/>
          </a:xfrm>
        </p:spPr>
        <p:txBody>
          <a:bodyPr>
            <a:normAutofit fontScale="80000"/>
          </a:bodyPr>
          <a:lstStyle/>
          <a:p>
            <a:r>
              <a:rPr lang="zh-CN" altLang="en-US" sz="2400" dirty="0" smtClean="0"/>
              <a:t>由增广路的定义可以推出下述三个结论：</a:t>
            </a:r>
            <a:endParaRPr lang="zh-CN" altLang="en-US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的路径长度必定为</a:t>
            </a:r>
            <a:r>
              <a:rPr lang="zh-CN" altLang="en-US" sz="2400" b="1" dirty="0" smtClean="0"/>
              <a:t>奇数</a:t>
            </a:r>
            <a:r>
              <a:rPr lang="zh-CN" altLang="en-US" sz="2400" dirty="0" smtClean="0"/>
              <a:t>，第一条边和最后一条边都不属于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经过取反操作可以得到一个</a:t>
            </a:r>
            <a:r>
              <a:rPr lang="zh-CN" altLang="en-US" sz="2400" b="1" dirty="0" smtClean="0"/>
              <a:t>更大</a:t>
            </a:r>
            <a:r>
              <a:rPr lang="zh-CN" altLang="en-US" sz="2400" dirty="0" smtClean="0"/>
              <a:t>的匹配</a:t>
            </a:r>
            <a:r>
              <a:rPr lang="en-US" altLang="zh-CN" sz="2400" dirty="0" smtClean="0"/>
              <a:t>M’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的最大匹配当且仅当</a:t>
            </a:r>
            <a:r>
              <a:rPr lang="zh-CN" altLang="en-US" sz="2400" b="1" dirty="0" smtClean="0"/>
              <a:t>不存在</a:t>
            </a:r>
            <a:r>
              <a:rPr lang="zh-CN" altLang="en-US" sz="2400" dirty="0" smtClean="0"/>
              <a:t>相对于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的增广路径。</a:t>
            </a:r>
            <a:endParaRPr lang="zh-CN" alt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算法轮廓：</a:t>
            </a:r>
            <a:endParaRPr lang="zh-CN" altLang="en-US" sz="2400" dirty="0" smtClean="0"/>
          </a:p>
          <a:p>
            <a:pPr marL="342900" lvl="1" indent="0">
              <a:buNone/>
            </a:pPr>
            <a:r>
              <a:rPr lang="en-US" altLang="zh-CN" sz="2400" dirty="0" smtClean="0"/>
              <a:t>(1)</a:t>
            </a:r>
            <a:r>
              <a:rPr lang="zh-CN" altLang="en-US" sz="2400" dirty="0" smtClean="0"/>
              <a:t>置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为空</a:t>
            </a:r>
            <a:endParaRPr lang="zh-CN" altLang="en-US" sz="2400" dirty="0" smtClean="0"/>
          </a:p>
          <a:p>
            <a:pPr marL="342900" lvl="1" indent="0">
              <a:buNone/>
            </a:pPr>
            <a:r>
              <a:rPr lang="en-US" altLang="zh-CN" sz="2400" dirty="0" smtClean="0"/>
              <a:t>(2)</a:t>
            </a:r>
            <a:r>
              <a:rPr lang="zh-CN" altLang="en-US" sz="2400" dirty="0" smtClean="0"/>
              <a:t>找出一条增广路径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，通过取反操作获得更大的匹配</a:t>
            </a:r>
            <a:r>
              <a:rPr lang="en-US" altLang="zh-CN" sz="2400" dirty="0" smtClean="0"/>
              <a:t>M’</a:t>
            </a:r>
            <a:r>
              <a:rPr lang="zh-CN" altLang="en-US" sz="2400" dirty="0" smtClean="0"/>
              <a:t>代替</a:t>
            </a:r>
            <a:r>
              <a:rPr lang="en-US" altLang="zh-CN" sz="2400" dirty="0" smtClean="0"/>
              <a:t>M</a:t>
            </a:r>
            <a:endParaRPr lang="en-US" altLang="zh-CN" sz="2400" dirty="0" smtClean="0"/>
          </a:p>
          <a:p>
            <a:pPr marL="342900" lvl="1" indent="0">
              <a:buNone/>
            </a:pPr>
            <a:r>
              <a:rPr lang="en-US" altLang="zh-CN" sz="2400" dirty="0" smtClean="0"/>
              <a:t>(3)</a:t>
            </a:r>
            <a:r>
              <a:rPr lang="zh-CN" altLang="en-US" sz="2400" dirty="0" smtClean="0"/>
              <a:t>重复</a:t>
            </a:r>
            <a:r>
              <a:rPr lang="en-US" altLang="zh-CN" sz="2400" dirty="0" smtClean="0"/>
              <a:t>(2)</a:t>
            </a:r>
            <a:r>
              <a:rPr lang="zh-CN" altLang="en-US" sz="2400" dirty="0" smtClean="0"/>
              <a:t>操作直到找不出增广路径为止</a:t>
            </a:r>
            <a:endParaRPr lang="zh-CN" altLang="en-US" sz="2400" dirty="0" smtClean="0"/>
          </a:p>
          <a:p>
            <a:pPr marL="342900" lvl="1" indent="0">
              <a:buNone/>
            </a:pPr>
            <a:r>
              <a:rPr lang="zh-CN" altLang="en-US" sz="2400" dirty="0" smtClean="0">
                <a:sym typeface="+mn-ea"/>
              </a:rPr>
              <a:t>时间复杂度：</a:t>
            </a:r>
            <a:r>
              <a:rPr lang="en-US" altLang="zh-CN" sz="2400" dirty="0" smtClean="0">
                <a:sym typeface="+mn-ea"/>
              </a:rPr>
              <a:t>O(V*E)</a:t>
            </a:r>
            <a:endParaRPr lang="zh-CN" altLang="en-US" sz="2400" dirty="0" smtClean="0"/>
          </a:p>
          <a:p>
            <a:pPr marL="0" indent="0">
              <a:buNone/>
            </a:pP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匈牙利算法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求二分图最大匹配</a:t>
            </a:r>
            <a:endParaRPr lang="zh-CN" altLang="en-US" dirty="0"/>
          </a:p>
        </p:txBody>
      </p:sp>
      <p:pic>
        <p:nvPicPr>
          <p:cNvPr id="4" name="图片 3" descr="%LJ4N}N`YP)I7IW1HIF99]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690" y="5883275"/>
            <a:ext cx="817245" cy="676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3613" r="29161" b="1578"/>
          <a:stretch>
            <a:fillRect/>
          </a:stretch>
        </p:blipFill>
        <p:spPr>
          <a:xfrm>
            <a:off x="2987675" y="1628775"/>
            <a:ext cx="2448560" cy="475234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2915816" y="2132856"/>
            <a:ext cx="252028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 flipV="1">
            <a:off x="2843808" y="3356992"/>
            <a:ext cx="2664296" cy="33593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2915816" y="2132856"/>
            <a:ext cx="252028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 flipV="1">
            <a:off x="2880638" y="3354451"/>
            <a:ext cx="2664296" cy="33593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2843808" y="3407381"/>
            <a:ext cx="2520280" cy="105523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2915816" y="2123154"/>
            <a:ext cx="2520280" cy="1208643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 flipV="1">
            <a:off x="2880256" y="2123360"/>
            <a:ext cx="2592288" cy="2496389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标题 2"/>
          <p:cNvSpPr>
            <a:spLocks noGrp="1"/>
          </p:cNvSpPr>
          <p:nvPr/>
        </p:nvSpPr>
        <p:spPr>
          <a:xfrm>
            <a:off x="502412" y="443234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 smtClean="0"/>
              <a:t>匈牙利算法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过程模拟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78285" b="250"/>
          <a:stretch>
            <a:fillRect/>
          </a:stretch>
        </p:blipFill>
        <p:spPr>
          <a:xfrm>
            <a:off x="5436235" y="1628775"/>
            <a:ext cx="1125855" cy="481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l="72345" r="10986" b="-697"/>
          <a:stretch>
            <a:fillRect/>
          </a:stretch>
        </p:blipFill>
        <p:spPr>
          <a:xfrm>
            <a:off x="2051685" y="1744980"/>
            <a:ext cx="864235" cy="4862195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145.xml><?xml version="1.0" encoding="utf-8"?>
<p:tagLst xmlns:p="http://schemas.openxmlformats.org/presentationml/2006/main">
  <p:tag name="KSO_WM_SLIDE_MODEL_TYPE" val="cover"/>
  <p:tag name="KSO_WM_TEMPLATE_CATEGORY" val="custom"/>
  <p:tag name="KSO_WM_TEMPLATE_INDEX" val="20204421"/>
</p:tagLst>
</file>

<file path=ppt/tags/tag146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47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48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4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1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2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3.xml><?xml version="1.0" encoding="utf-8"?>
<p:tagLst xmlns:p="http://schemas.openxmlformats.org/presentationml/2006/main">
  <p:tag name="KSO_WM_UNIT_PLACING_PICTURE_USER_VIEWPORT" val="{&quot;height&quot;:7604.1275590551177,&quot;width&quot;:8164.686614173228}"/>
</p:tagLst>
</file>

<file path=ppt/tags/tag154.xml><?xml version="1.0" encoding="utf-8"?>
<p:tagLst xmlns:p="http://schemas.openxmlformats.org/presentationml/2006/main">
  <p:tag name="KSO_WM_UNIT_PLACING_PICTURE_USER_VIEWPORT" val="{&quot;height&quot;:7604.1275590551177,&quot;width&quot;:8164.686614173228}"/>
</p:tagLst>
</file>

<file path=ppt/tags/tag155.xml><?xml version="1.0" encoding="utf-8"?>
<p:tagLst xmlns:p="http://schemas.openxmlformats.org/presentationml/2006/main">
  <p:tag name="KSO_WM_UNIT_PLACING_PICTURE_USER_VIEWPORT" val="{&quot;height&quot;:7604.1275590551177,&quot;width&quot;:8164.686614173228}"/>
</p:tagLst>
</file>

<file path=ppt/tags/tag156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58.xml><?xml version="1.0" encoding="utf-8"?>
<p:tagLst xmlns:p="http://schemas.openxmlformats.org/presentationml/2006/main">
  <p:tag name="KSO_WM_UNIT_PLACING_PICTURE_USER_VIEWPORT" val="{&quot;height&quot;:5780,&quot;width&quot;:7480}"/>
</p:tagLst>
</file>

<file path=ppt/tags/tag15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1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2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3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4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5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6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7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8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6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1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2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3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4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79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1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2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3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4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5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6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7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92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93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94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95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96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97.xml><?xml version="1.0" encoding="utf-8"?>
<p:tagLst xmlns:p="http://schemas.openxmlformats.org/presentationml/2006/main">
  <p:tag name="KSO_WM_TEMPLATE_CATEGORY" val="custom"/>
  <p:tag name="KSO_WM_TEMPLATE_INDEX" val="20204421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2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6916</Words>
  <Application>WPS 演示</Application>
  <PresentationFormat>全屏显示(4:3)</PresentationFormat>
  <Paragraphs>473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Arial</vt:lpstr>
      <vt:lpstr>宋体</vt:lpstr>
      <vt:lpstr>Wingdings</vt:lpstr>
      <vt:lpstr>微软雅黑</vt:lpstr>
      <vt:lpstr>汉仪旗黑-85S</vt:lpstr>
      <vt:lpstr>Wingdings 2</vt:lpstr>
      <vt:lpstr>Gill Sans MT</vt:lpstr>
      <vt:lpstr>黑体</vt:lpstr>
      <vt:lpstr>Arial Unicode MS</vt:lpstr>
      <vt:lpstr>Calibri</vt:lpstr>
      <vt:lpstr>Wingdings</vt:lpstr>
      <vt:lpstr>Times New Roman</vt:lpstr>
      <vt:lpstr>Wingdings 3</vt:lpstr>
      <vt:lpstr>Verdana</vt:lpstr>
      <vt:lpstr>Wingdings 2</vt:lpstr>
      <vt:lpstr>1_Office 主题​​</vt:lpstr>
      <vt:lpstr>二分图&amp;网络流</vt:lpstr>
      <vt:lpstr>基本知识点</vt:lpstr>
      <vt:lpstr>PART1二分图</vt:lpstr>
      <vt:lpstr>相关概念</vt:lpstr>
      <vt:lpstr>相关概念</vt:lpstr>
      <vt:lpstr>相关概念</vt:lpstr>
      <vt:lpstr>匈牙利算法-求二分图最大匹配</vt:lpstr>
      <vt:lpstr>匈牙利算法-求二分图最大匹配</vt:lpstr>
      <vt:lpstr>PowerPoint 演示文稿</vt:lpstr>
      <vt:lpstr>匈牙利算法实现</vt:lpstr>
      <vt:lpstr>来个题目康康 </vt:lpstr>
      <vt:lpstr>相关概念</vt:lpstr>
      <vt:lpstr>其他相关概念</vt:lpstr>
      <vt:lpstr>例题来一个看看</vt:lpstr>
      <vt:lpstr>做法划重点</vt:lpstr>
      <vt:lpstr>DAG最小不相交路径覆盖</vt:lpstr>
      <vt:lpstr>再来一个例题看看（不要了不要了</vt:lpstr>
      <vt:lpstr>POJ1422 Air Raid</vt:lpstr>
      <vt:lpstr>牛客2019多校第五场 ——MAXIMUM CLIQUE 1</vt:lpstr>
      <vt:lpstr>牛客2019多校第五场 —— MAXIMUM CLIQUE 1</vt:lpstr>
      <vt:lpstr>KM算法——二分图最佳匹配</vt:lpstr>
      <vt:lpstr>KM算法</vt:lpstr>
      <vt:lpstr>KM算法</vt:lpstr>
      <vt:lpstr>KM算法</vt:lpstr>
      <vt:lpstr>HDU2853 Assignment</vt:lpstr>
      <vt:lpstr>HDU2853 Assignment</vt:lpstr>
      <vt:lpstr>:)</vt:lpstr>
      <vt:lpstr>△拓展1：普通无向图的最大独立集（最大团）</vt:lpstr>
      <vt:lpstr>△拓展1：普通无向图的最大独立集（最大团）实现</vt:lpstr>
      <vt:lpstr>△△拓展2：普通无向图的最大匹配（带花树）</vt:lpstr>
      <vt:lpstr>△△拓展2：普通无向图的最大匹配（带花树）</vt:lpstr>
      <vt:lpstr>PART2网络流</vt:lpstr>
      <vt:lpstr>最大流</vt:lpstr>
      <vt:lpstr>最大流——建图</vt:lpstr>
      <vt:lpstr>最大流——反向弧</vt:lpstr>
      <vt:lpstr>最大流</vt:lpstr>
      <vt:lpstr>最大流——Dinic算法</vt:lpstr>
      <vt:lpstr>最大流——Dinic算法</vt:lpstr>
      <vt:lpstr>最小费用最大流</vt:lpstr>
      <vt:lpstr>最小/最大费用可行流</vt:lpstr>
      <vt:lpstr>建图想法</vt:lpstr>
      <vt:lpstr>建图想法</vt:lpstr>
      <vt:lpstr>建图想法</vt:lpstr>
      <vt:lpstr>建图想法</vt:lpstr>
      <vt:lpstr>例题</vt:lpstr>
      <vt:lpstr>常见模型&amp;技巧</vt:lpstr>
      <vt:lpstr>常见模型&amp;技巧</vt:lpstr>
      <vt:lpstr>常见模型&amp;技巧</vt:lpstr>
      <vt:lpstr>供参考的图论学习方向（要结束了）</vt:lpstr>
      <vt:lpstr>一些比较偏的算法和理论（真的快结束了别催哈）</vt:lpstr>
      <vt:lpstr>温馨提示（真的真的真的要结束了）</vt:lpstr>
      <vt:lpstr>结束啦！大家下午好好学好好练叭！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二分图&amp;连通分量</dc:title>
  <dc:creator>ThinkPad</dc:creator>
  <cp:lastModifiedBy>人心</cp:lastModifiedBy>
  <cp:revision>414</cp:revision>
  <dcterms:created xsi:type="dcterms:W3CDTF">2019-05-17T13:39:00Z</dcterms:created>
  <dcterms:modified xsi:type="dcterms:W3CDTF">2020-07-29T04:34:53Z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