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1"/>
  </p:sldMasterIdLst>
  <p:notesMasterIdLst>
    <p:notesMasterId r:id="rId26"/>
  </p:notesMasterIdLst>
  <p:sldIdLst>
    <p:sldId id="2745" r:id="rId2"/>
    <p:sldId id="2777" r:id="rId3"/>
    <p:sldId id="2752" r:id="rId4"/>
    <p:sldId id="2786" r:id="rId5"/>
    <p:sldId id="2785" r:id="rId6"/>
    <p:sldId id="2784" r:id="rId7"/>
    <p:sldId id="2788" r:id="rId8"/>
    <p:sldId id="2787" r:id="rId9"/>
    <p:sldId id="2790" r:id="rId10"/>
    <p:sldId id="2792" r:id="rId11"/>
    <p:sldId id="2793" r:id="rId12"/>
    <p:sldId id="2794" r:id="rId13"/>
    <p:sldId id="2795" r:id="rId14"/>
    <p:sldId id="2796" r:id="rId15"/>
    <p:sldId id="2797" r:id="rId16"/>
    <p:sldId id="2798" r:id="rId17"/>
    <p:sldId id="2799" r:id="rId18"/>
    <p:sldId id="2800" r:id="rId19"/>
    <p:sldId id="2801" r:id="rId20"/>
    <p:sldId id="2802" r:id="rId21"/>
    <p:sldId id="2803" r:id="rId22"/>
    <p:sldId id="2804" r:id="rId23"/>
    <p:sldId id="2805" r:id="rId24"/>
    <p:sldId id="2780" r:id="rId25"/>
  </p:sldIdLst>
  <p:sldSz cx="12858750" cy="7232650"/>
  <p:notesSz cx="6858000" cy="9144000"/>
  <p:custDataLst>
    <p:tags r:id="rId2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userDrawn="1">
          <p15:clr>
            <a:srgbClr val="A4A3A4"/>
          </p15:clr>
        </p15:guide>
        <p15:guide id="2" pos="4050" userDrawn="1">
          <p15:clr>
            <a:srgbClr val="A4A3A4"/>
          </p15:clr>
        </p15:guide>
        <p15:guide id="3" pos="512" userDrawn="1">
          <p15:clr>
            <a:srgbClr val="A4A3A4"/>
          </p15:clr>
        </p15:guide>
        <p15:guide id="5" orient="horz" pos="4183" userDrawn="1">
          <p15:clr>
            <a:srgbClr val="A4A3A4"/>
          </p15:clr>
        </p15:guide>
        <p15:guide id="6" pos="75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212E3C"/>
    <a:srgbClr val="FBBF09"/>
    <a:srgbClr val="EF4232"/>
    <a:srgbClr val="03A9F0"/>
    <a:srgbClr val="FFFFFF"/>
    <a:srgbClr val="FABCA8"/>
    <a:srgbClr val="57562F"/>
    <a:srgbClr val="FBCDBE"/>
    <a:srgbClr val="6B6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9" autoAdjust="0"/>
    <p:restoredTop sz="92986" autoAdjust="0"/>
  </p:normalViewPr>
  <p:slideViewPr>
    <p:cSldViewPr>
      <p:cViewPr varScale="1">
        <p:scale>
          <a:sx n="39" d="100"/>
          <a:sy n="39" d="100"/>
        </p:scale>
        <p:origin x="940" y="28"/>
      </p:cViewPr>
      <p:guideLst>
        <p:guide orient="horz" pos="373"/>
        <p:guide pos="4050"/>
        <p:guide pos="512"/>
        <p:guide orient="horz" pos="4183"/>
        <p:guide pos="75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2020/7/30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509881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042684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1683013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185607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390107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516034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079478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2044633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264680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271560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56376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253372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144873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3354338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570483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891488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3622694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602292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585624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2217532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336022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50423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18243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94834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039" y="6703596"/>
            <a:ext cx="2893219" cy="386187"/>
          </a:xfrm>
          <a:prstGeom prst="rect">
            <a:avLst/>
          </a:prstGeom>
        </p:spPr>
        <p:txBody>
          <a:bodyPr/>
          <a:lstStyle/>
          <a:p>
            <a:fld id="{E3AD87B8-9A4B-45E2-BBE5-FB86ADE287A3}" type="datetimeFigureOut">
              <a:rPr lang="zh-CN" altLang="en-US" smtClean="0"/>
              <a:t>2020/7/30</a:t>
            </a:fld>
            <a:endParaRPr lang="zh-CN" altLang="en-US"/>
          </a:p>
        </p:txBody>
      </p:sp>
      <p:sp>
        <p:nvSpPr>
          <p:cNvPr id="3" name="页脚占位符 2"/>
          <p:cNvSpPr>
            <a:spLocks noGrp="1"/>
          </p:cNvSpPr>
          <p:nvPr>
            <p:ph type="ftr" sz="quarter" idx="11"/>
          </p:nvPr>
        </p:nvSpPr>
        <p:spPr>
          <a:xfrm>
            <a:off x="4259461" y="6703596"/>
            <a:ext cx="4339828" cy="38618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492" y="6703596"/>
            <a:ext cx="2893219" cy="386187"/>
          </a:xfrm>
          <a:prstGeom prst="rect">
            <a:avLst/>
          </a:prstGeom>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4249512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21781"/>
      </p:ext>
    </p:extLst>
  </p:cSld>
  <p:clrMap bg1="lt1" tx1="dk1" bg2="lt2" tx2="dk2" accent1="accent1" accent2="accent2" accent3="accent3" accent4="accent4" accent5="accent5" accent6="accent6" hlink="hlink" folHlink="folHlink"/>
  <p:sldLayoutIdLst>
    <p:sldLayoutId id="2147484030" r:id="rId1"/>
  </p:sldLayoutIdLst>
  <p:txStyles>
    <p:titleStyle>
      <a:lvl1pPr algn="l" defTabSz="91447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76" rtl="0" eaLnBrk="1" latinLnBrk="0" hangingPunct="1">
        <a:defRPr sz="1800" kern="1200">
          <a:solidFill>
            <a:schemeClr val="tx1"/>
          </a:solidFill>
          <a:latin typeface="+mn-lt"/>
          <a:ea typeface="+mn-ea"/>
          <a:cs typeface="+mn-cs"/>
        </a:defRPr>
      </a:lvl1pPr>
      <a:lvl2pPr marL="457239" algn="l" defTabSz="914476" rtl="0" eaLnBrk="1" latinLnBrk="0" hangingPunct="1">
        <a:defRPr sz="1800" kern="1200">
          <a:solidFill>
            <a:schemeClr val="tx1"/>
          </a:solidFill>
          <a:latin typeface="+mn-lt"/>
          <a:ea typeface="+mn-ea"/>
          <a:cs typeface="+mn-cs"/>
        </a:defRPr>
      </a:lvl2pPr>
      <a:lvl3pPr marL="914476" algn="l" defTabSz="914476" rtl="0" eaLnBrk="1" latinLnBrk="0" hangingPunct="1">
        <a:defRPr sz="1800" kern="1200">
          <a:solidFill>
            <a:schemeClr val="tx1"/>
          </a:solidFill>
          <a:latin typeface="+mn-lt"/>
          <a:ea typeface="+mn-ea"/>
          <a:cs typeface="+mn-cs"/>
        </a:defRPr>
      </a:lvl3pPr>
      <a:lvl4pPr marL="1371714" algn="l" defTabSz="914476" rtl="0" eaLnBrk="1" latinLnBrk="0" hangingPunct="1">
        <a:defRPr sz="1800" kern="1200">
          <a:solidFill>
            <a:schemeClr val="tx1"/>
          </a:solidFill>
          <a:latin typeface="+mn-lt"/>
          <a:ea typeface="+mn-ea"/>
          <a:cs typeface="+mn-cs"/>
        </a:defRPr>
      </a:lvl4pPr>
      <a:lvl5pPr marL="1828953" algn="l" defTabSz="914476" rtl="0" eaLnBrk="1" latinLnBrk="0" hangingPunct="1">
        <a:defRPr sz="1800" kern="1200">
          <a:solidFill>
            <a:schemeClr val="tx1"/>
          </a:solidFill>
          <a:latin typeface="+mn-lt"/>
          <a:ea typeface="+mn-ea"/>
          <a:cs typeface="+mn-cs"/>
        </a:defRPr>
      </a:lvl5pPr>
      <a:lvl6pPr marL="2286191" algn="l" defTabSz="914476" rtl="0" eaLnBrk="1" latinLnBrk="0" hangingPunct="1">
        <a:defRPr sz="1800" kern="1200">
          <a:solidFill>
            <a:schemeClr val="tx1"/>
          </a:solidFill>
          <a:latin typeface="+mn-lt"/>
          <a:ea typeface="+mn-ea"/>
          <a:cs typeface="+mn-cs"/>
        </a:defRPr>
      </a:lvl6pPr>
      <a:lvl7pPr marL="2743429" algn="l" defTabSz="914476" rtl="0" eaLnBrk="1" latinLnBrk="0" hangingPunct="1">
        <a:defRPr sz="1800" kern="1200">
          <a:solidFill>
            <a:schemeClr val="tx1"/>
          </a:solidFill>
          <a:latin typeface="+mn-lt"/>
          <a:ea typeface="+mn-ea"/>
          <a:cs typeface="+mn-cs"/>
        </a:defRPr>
      </a:lvl7pPr>
      <a:lvl8pPr marL="3200667" algn="l" defTabSz="914476" rtl="0" eaLnBrk="1" latinLnBrk="0" hangingPunct="1">
        <a:defRPr sz="1800" kern="1200">
          <a:solidFill>
            <a:schemeClr val="tx1"/>
          </a:solidFill>
          <a:latin typeface="+mn-lt"/>
          <a:ea typeface="+mn-ea"/>
          <a:cs typeface="+mn-cs"/>
        </a:defRPr>
      </a:lvl8pPr>
      <a:lvl9pPr marL="3657906" algn="l" defTabSz="91447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hyperlink" Target="http://poj.org/problem?id=2096" TargetMode="Externa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tags" Target="../tags/tag18.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0.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hyperlink" Target="http://acm.hdu.edu.cn/showproblem.php?pid=2089" TargetMode="External"/><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3032579" y="2587357"/>
            <a:ext cx="6793592" cy="17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cap="all" dirty="0">
                <a:solidFill>
                  <a:schemeClr val="accent1"/>
                </a:solidFill>
                <a:cs typeface="Arial" panose="020B0604020202020204" pitchFamily="34" charset="0"/>
              </a:rPr>
              <a:t>动态规划</a:t>
            </a:r>
            <a:endParaRPr lang="en-US" altLang="zh-CN" sz="4400" b="1" cap="all" dirty="0">
              <a:solidFill>
                <a:schemeClr val="accent1"/>
              </a:solidFill>
              <a:cs typeface="Arial" panose="020B0604020202020204" pitchFamily="34" charset="0"/>
            </a:endParaRPr>
          </a:p>
          <a:p>
            <a:pPr algn="ctr">
              <a:buNone/>
            </a:pPr>
            <a:r>
              <a:rPr lang="zh-CN" altLang="en-US" sz="1400" b="1" cap="all" dirty="0">
                <a:solidFill>
                  <a:schemeClr val="accent1"/>
                </a:solidFill>
                <a:cs typeface="Arial" panose="020B0604020202020204" pitchFamily="34" charset="0"/>
              </a:rPr>
              <a:t>                          </a:t>
            </a:r>
            <a:endParaRPr lang="en-US" altLang="zh-CN" sz="1400" b="1" cap="all" dirty="0">
              <a:solidFill>
                <a:schemeClr val="accent1"/>
              </a:solidFill>
              <a:cs typeface="Arial" panose="020B0604020202020204" pitchFamily="34" charset="0"/>
            </a:endParaRPr>
          </a:p>
          <a:p>
            <a:pPr algn="ctr">
              <a:buNone/>
            </a:pPr>
            <a:r>
              <a:rPr lang="en-US" altLang="zh-CN" sz="1400" b="1" cap="all" dirty="0">
                <a:solidFill>
                  <a:schemeClr val="accent1"/>
                </a:solidFill>
                <a:cs typeface="Arial" panose="020B0604020202020204" pitchFamily="34" charset="0"/>
              </a:rPr>
              <a:t>                                       </a:t>
            </a:r>
          </a:p>
          <a:p>
            <a:pPr algn="ctr">
              <a:buNone/>
            </a:pPr>
            <a:endParaRPr lang="en-US" altLang="zh-CN" sz="1400" b="1" cap="all" dirty="0">
              <a:solidFill>
                <a:schemeClr val="accent1"/>
              </a:solidFill>
              <a:cs typeface="Arial" panose="020B0604020202020204" pitchFamily="34" charset="0"/>
            </a:endParaRPr>
          </a:p>
          <a:p>
            <a:pPr algn="ctr">
              <a:buNone/>
            </a:pPr>
            <a:r>
              <a:rPr lang="en-US" altLang="zh-CN" sz="1400" b="1" cap="all" dirty="0">
                <a:solidFill>
                  <a:schemeClr val="accent1"/>
                </a:solidFill>
                <a:cs typeface="Arial" panose="020B0604020202020204" pitchFamily="34" charset="0"/>
              </a:rPr>
              <a:t>                                               </a:t>
            </a:r>
            <a:r>
              <a:rPr lang="zh-CN" altLang="en-US" sz="1400" b="1" cap="all" dirty="0">
                <a:solidFill>
                  <a:schemeClr val="accent1"/>
                </a:solidFill>
                <a:cs typeface="Arial" panose="020B0604020202020204" pitchFamily="34" charset="0"/>
              </a:rPr>
              <a:t>浙江师范大学 黄正结</a:t>
            </a:r>
            <a:endParaRPr lang="en-US" altLang="zh-CN" sz="1400" b="1" cap="all" dirty="0">
              <a:solidFill>
                <a:schemeClr val="accent1"/>
              </a:solidFill>
              <a:cs typeface="Arial" panose="020B0604020202020204" pitchFamily="34" charset="0"/>
            </a:endParaRPr>
          </a:p>
        </p:txBody>
      </p:sp>
      <p:sp>
        <p:nvSpPr>
          <p:cNvPr id="9"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0"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70119897"/>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par>
                          <p:cTn id="20" fill="hold">
                            <p:stCondLst>
                              <p:cond delay="2100"/>
                            </p:stCondLst>
                            <p:childTnLst>
                              <p:par>
                                <p:cTn id="21" presetID="26" presetClass="emph" presetSubtype="0" fill="hold" grpId="1" nodeType="afterEffect">
                                  <p:stCondLst>
                                    <p:cond delay="0"/>
                                  </p:stCondLst>
                                  <p:iterate type="lt">
                                    <p:tmPct val="0"/>
                                  </p:iterate>
                                  <p:childTnLst>
                                    <p:animEffect transition="out" filter="fade">
                                      <p:cBhvr>
                                        <p:cTn id="22" dur="500" tmFilter="0, 0; .2, .5; .8, .5; 1, 0"/>
                                        <p:tgtEl>
                                          <p:spTgt spid="4"/>
                                        </p:tgtEl>
                                      </p:cBhvr>
                                    </p:animEffect>
                                    <p:animScale>
                                      <p:cBhvr>
                                        <p:cTn id="23"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608929" y="260554"/>
            <a:ext cx="3067050" cy="307777"/>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数位</a:t>
            </a:r>
            <a:r>
              <a:rPr lang="en-US" altLang="zh-CN" sz="20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dp</a:t>
            </a:r>
            <a:endParaRPr 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5CA1DC21-54EC-41D3-96EB-DDC104A933F2}"/>
              </a:ext>
            </a:extLst>
          </p:cNvPr>
          <p:cNvSpPr/>
          <p:nvPr/>
        </p:nvSpPr>
        <p:spPr>
          <a:xfrm>
            <a:off x="1064779" y="1672109"/>
            <a:ext cx="10729191" cy="369332"/>
          </a:xfrm>
          <a:prstGeom prst="rect">
            <a:avLst/>
          </a:prstGeom>
        </p:spPr>
        <p:txBody>
          <a:bodyPr wrap="square">
            <a:spAutoFit/>
          </a:bodyPr>
          <a:lstStyle/>
          <a:p>
            <a:r>
              <a:rPr lang="zh-CN" altLang="en-US" dirty="0"/>
              <a:t>再好好看一下这个搜索，你有没有发现什么可以进行再一步优化的地方？</a:t>
            </a:r>
            <a:endParaRPr lang="en-US" altLang="zh-CN" dirty="0"/>
          </a:p>
        </p:txBody>
      </p:sp>
      <p:pic>
        <p:nvPicPr>
          <p:cNvPr id="10" name="图片 9">
            <a:extLst>
              <a:ext uri="{FF2B5EF4-FFF2-40B4-BE49-F238E27FC236}">
                <a16:creationId xmlns:a16="http://schemas.microsoft.com/office/drawing/2014/main" id="{FC9B5534-4F2C-44D4-9E99-EF7B6716B5D9}"/>
              </a:ext>
            </a:extLst>
          </p:cNvPr>
          <p:cNvPicPr>
            <a:picLocks noChangeAspect="1"/>
          </p:cNvPicPr>
          <p:nvPr/>
        </p:nvPicPr>
        <p:blipFill>
          <a:blip r:embed="rId5"/>
          <a:stretch>
            <a:fillRect/>
          </a:stretch>
        </p:blipFill>
        <p:spPr>
          <a:xfrm>
            <a:off x="1244799" y="2686940"/>
            <a:ext cx="3800000" cy="1990476"/>
          </a:xfrm>
          <a:prstGeom prst="rect">
            <a:avLst/>
          </a:prstGeom>
        </p:spPr>
      </p:pic>
      <p:pic>
        <p:nvPicPr>
          <p:cNvPr id="12" name="图片 11">
            <a:extLst>
              <a:ext uri="{FF2B5EF4-FFF2-40B4-BE49-F238E27FC236}">
                <a16:creationId xmlns:a16="http://schemas.microsoft.com/office/drawing/2014/main" id="{A4BA4952-50CE-4E5A-BC6E-DD0E268D61DC}"/>
              </a:ext>
            </a:extLst>
          </p:cNvPr>
          <p:cNvPicPr>
            <a:picLocks noChangeAspect="1"/>
          </p:cNvPicPr>
          <p:nvPr/>
        </p:nvPicPr>
        <p:blipFill>
          <a:blip r:embed="rId6"/>
          <a:stretch>
            <a:fillRect/>
          </a:stretch>
        </p:blipFill>
        <p:spPr>
          <a:xfrm>
            <a:off x="1244799" y="2686940"/>
            <a:ext cx="3999323" cy="2517866"/>
          </a:xfrm>
          <a:prstGeom prst="rect">
            <a:avLst/>
          </a:prstGeom>
        </p:spPr>
      </p:pic>
      <p:sp>
        <p:nvSpPr>
          <p:cNvPr id="13" name="文本框 12">
            <a:extLst>
              <a:ext uri="{FF2B5EF4-FFF2-40B4-BE49-F238E27FC236}">
                <a16:creationId xmlns:a16="http://schemas.microsoft.com/office/drawing/2014/main" id="{0D58A2F7-B19C-4DDB-BCFB-58C26B53DEF0}"/>
              </a:ext>
            </a:extLst>
          </p:cNvPr>
          <p:cNvSpPr txBox="1"/>
          <p:nvPr/>
        </p:nvSpPr>
        <p:spPr>
          <a:xfrm>
            <a:off x="6429375" y="3328293"/>
            <a:ext cx="3384376" cy="646331"/>
          </a:xfrm>
          <a:prstGeom prst="rect">
            <a:avLst/>
          </a:prstGeom>
          <a:noFill/>
        </p:spPr>
        <p:txBody>
          <a:bodyPr wrap="square" rtlCol="0">
            <a:spAutoFit/>
          </a:bodyPr>
          <a:lstStyle/>
          <a:p>
            <a:r>
              <a:rPr lang="zh-CN" altLang="en-US" dirty="0"/>
              <a:t>优化到这里，它就已经变成数位</a:t>
            </a:r>
            <a:r>
              <a:rPr lang="en-US" altLang="zh-CN" dirty="0" err="1"/>
              <a:t>dp</a:t>
            </a:r>
            <a:r>
              <a:rPr lang="zh-CN" altLang="en-US" dirty="0"/>
              <a:t>啦，有没有感觉很神奇？</a:t>
            </a:r>
          </a:p>
        </p:txBody>
      </p:sp>
    </p:spTree>
    <p:extLst>
      <p:ext uri="{BB962C8B-B14F-4D97-AF65-F5344CB8AC3E}">
        <p14:creationId xmlns:p14="http://schemas.microsoft.com/office/powerpoint/2010/main" val="3415201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6429375" y="2721066"/>
            <a:ext cx="3960439" cy="677108"/>
          </a:xfrm>
          <a:prstGeom prst="rect">
            <a:avLst/>
          </a:prstGeom>
          <a:noFill/>
        </p:spPr>
        <p:txBody>
          <a:bodyPr wrap="square" lIns="0" tIns="0" rIns="0" bIns="0" rtlCol="0">
            <a:spAutoFit/>
          </a:bodyPr>
          <a:lstStyle/>
          <a:p>
            <a:r>
              <a:rPr lang="zh-CN" altLang="en-US" sz="4400" dirty="0">
                <a:solidFill>
                  <a:schemeClr val="accent1"/>
                </a:solidFill>
                <a:latin typeface="微软雅黑" panose="020B0503020204020204" pitchFamily="34" charset="-122"/>
                <a:ea typeface="微软雅黑" panose="020B0503020204020204" pitchFamily="34" charset="-122"/>
                <a:cs typeface="+mn-ea"/>
                <a:sym typeface="+mn-lt"/>
              </a:rPr>
              <a:t>概率</a:t>
            </a:r>
            <a:r>
              <a:rPr lang="en-US" altLang="zh-CN" sz="4400" dirty="0" err="1">
                <a:solidFill>
                  <a:schemeClr val="accent1"/>
                </a:solidFill>
                <a:latin typeface="微软雅黑" panose="020B0503020204020204" pitchFamily="34" charset="-122"/>
                <a:ea typeface="微软雅黑" panose="020B0503020204020204" pitchFamily="34" charset="-122"/>
                <a:cs typeface="+mn-ea"/>
                <a:sym typeface="+mn-lt"/>
              </a:rPr>
              <a:t>dp</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04</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8980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608929" y="260554"/>
            <a:ext cx="3067050" cy="307777"/>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概率</a:t>
            </a:r>
            <a:r>
              <a:rPr lang="en-US" altLang="zh-CN" sz="20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dp</a:t>
            </a:r>
            <a:endParaRPr 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5CA1DC21-54EC-41D3-96EB-DDC104A933F2}"/>
              </a:ext>
            </a:extLst>
          </p:cNvPr>
          <p:cNvSpPr/>
          <p:nvPr/>
        </p:nvSpPr>
        <p:spPr>
          <a:xfrm>
            <a:off x="1064779" y="1672109"/>
            <a:ext cx="10729191" cy="3416320"/>
          </a:xfrm>
          <a:prstGeom prst="rect">
            <a:avLst/>
          </a:prstGeom>
        </p:spPr>
        <p:txBody>
          <a:bodyPr wrap="square">
            <a:spAutoFit/>
          </a:bodyPr>
          <a:lstStyle/>
          <a:p>
            <a:r>
              <a:rPr lang="zh-CN" altLang="en-US" dirty="0"/>
              <a:t>概率</a:t>
            </a:r>
            <a:r>
              <a:rPr lang="en-US" altLang="zh-CN" dirty="0"/>
              <a:t>DP</a:t>
            </a:r>
            <a:r>
              <a:rPr lang="zh-CN" altLang="en-US" dirty="0"/>
              <a:t>主要用于求解期望、概率等题目。</a:t>
            </a:r>
          </a:p>
          <a:p>
            <a:endParaRPr lang="zh-CN" altLang="en-US" dirty="0"/>
          </a:p>
          <a:p>
            <a:r>
              <a:rPr lang="zh-CN" altLang="en-US" dirty="0"/>
              <a:t>转移方程有时候比较灵活。</a:t>
            </a:r>
            <a:endParaRPr lang="en-US" altLang="zh-CN" dirty="0"/>
          </a:p>
          <a:p>
            <a:endParaRPr lang="en-US" altLang="zh-CN" dirty="0"/>
          </a:p>
          <a:p>
            <a:r>
              <a:rPr lang="zh-CN" altLang="en-US" dirty="0"/>
              <a:t>先来简单了解一下基础概念（更加详细的建议自己去研究一下概率论与数理统计）</a:t>
            </a:r>
            <a:endParaRPr lang="en-US" altLang="zh-CN" dirty="0"/>
          </a:p>
          <a:p>
            <a:endParaRPr lang="en-US" altLang="zh-CN" dirty="0"/>
          </a:p>
          <a:p>
            <a:r>
              <a:rPr lang="zh-CN" altLang="en-US" dirty="0"/>
              <a:t>概率：发生的可能性。</a:t>
            </a:r>
            <a:r>
              <a:rPr lang="en-US" altLang="zh-CN" dirty="0"/>
              <a:t>A</a:t>
            </a:r>
            <a:r>
              <a:rPr lang="zh-CN" altLang="en-US" dirty="0"/>
              <a:t>事件的概率可以简单的理解为</a:t>
            </a:r>
            <a:r>
              <a:rPr lang="en-US" altLang="zh-CN" dirty="0"/>
              <a:t>p(A)=m/n</a:t>
            </a:r>
          </a:p>
          <a:p>
            <a:endParaRPr lang="en-US" altLang="zh-CN" dirty="0"/>
          </a:p>
          <a:p>
            <a:r>
              <a:rPr lang="zh-CN" altLang="en-US" dirty="0"/>
              <a:t>期望：反映随机变量的均值。随机变量</a:t>
            </a:r>
            <a:r>
              <a:rPr lang="en-US" altLang="zh-CN" dirty="0"/>
              <a:t>X</a:t>
            </a:r>
            <a:r>
              <a:rPr lang="zh-CN" altLang="en-US" dirty="0"/>
              <a:t>的期望可以简单理解为：</a:t>
            </a:r>
            <a:endParaRPr lang="en-US" altLang="zh-CN" dirty="0"/>
          </a:p>
          <a:p>
            <a:endParaRPr lang="zh-CN" altLang="en-US" dirty="0"/>
          </a:p>
          <a:p>
            <a:endParaRPr lang="zh-CN" altLang="en-US" dirty="0"/>
          </a:p>
          <a:p>
            <a:r>
              <a:rPr lang="zh-CN" altLang="en-US" dirty="0"/>
              <a:t>一般求概率是正推，求期望是逆推。至于为什么，可以去了解一下条件概率和贝叶斯法则</a:t>
            </a:r>
            <a:endParaRPr lang="en-US" altLang="zh-CN" dirty="0"/>
          </a:p>
        </p:txBody>
      </p:sp>
      <p:pic>
        <p:nvPicPr>
          <p:cNvPr id="4" name="图片 3">
            <a:extLst>
              <a:ext uri="{FF2B5EF4-FFF2-40B4-BE49-F238E27FC236}">
                <a16:creationId xmlns:a16="http://schemas.microsoft.com/office/drawing/2014/main" id="{BF38959C-A752-4B5D-8F3C-FECB4DDF7FBE}"/>
              </a:ext>
            </a:extLst>
          </p:cNvPr>
          <p:cNvPicPr>
            <a:picLocks noChangeAspect="1"/>
          </p:cNvPicPr>
          <p:nvPr/>
        </p:nvPicPr>
        <p:blipFill>
          <a:blip r:embed="rId5"/>
          <a:stretch>
            <a:fillRect/>
          </a:stretch>
        </p:blipFill>
        <p:spPr>
          <a:xfrm>
            <a:off x="7509495" y="3760341"/>
            <a:ext cx="2085013" cy="713294"/>
          </a:xfrm>
          <a:prstGeom prst="rect">
            <a:avLst/>
          </a:prstGeom>
        </p:spPr>
      </p:pic>
    </p:spTree>
    <p:extLst>
      <p:ext uri="{BB962C8B-B14F-4D97-AF65-F5344CB8AC3E}">
        <p14:creationId xmlns:p14="http://schemas.microsoft.com/office/powerpoint/2010/main" val="4108542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608929" y="260554"/>
            <a:ext cx="3067050" cy="307777"/>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概率</a:t>
            </a:r>
            <a:r>
              <a:rPr lang="en-US" altLang="zh-CN" sz="20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dp</a:t>
            </a:r>
            <a:endParaRPr 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5CA1DC21-54EC-41D3-96EB-DDC104A933F2}"/>
              </a:ext>
            </a:extLst>
          </p:cNvPr>
          <p:cNvSpPr/>
          <p:nvPr/>
        </p:nvSpPr>
        <p:spPr>
          <a:xfrm>
            <a:off x="1064779" y="1168053"/>
            <a:ext cx="10729191" cy="1754326"/>
          </a:xfrm>
          <a:prstGeom prst="rect">
            <a:avLst/>
          </a:prstGeom>
        </p:spPr>
        <p:txBody>
          <a:bodyPr wrap="square">
            <a:spAutoFit/>
          </a:bodyPr>
          <a:lstStyle/>
          <a:p>
            <a:r>
              <a:rPr lang="zh-CN" altLang="en-US" dirty="0"/>
              <a:t>简单入门题：</a:t>
            </a:r>
            <a:endParaRPr lang="en-US" altLang="zh-CN" dirty="0"/>
          </a:p>
          <a:p>
            <a:r>
              <a:rPr lang="en-US" altLang="zh-CN" dirty="0">
                <a:hlinkClick r:id="rId5"/>
              </a:rPr>
              <a:t>POJ 2096 Collecting Bugs</a:t>
            </a:r>
            <a:endParaRPr lang="zh-CN" altLang="en-US" dirty="0"/>
          </a:p>
          <a:p>
            <a:r>
              <a:rPr lang="zh-CN" altLang="en-US" dirty="0"/>
              <a:t> 题意：</a:t>
            </a:r>
            <a:endParaRPr lang="en-US" altLang="zh-CN" dirty="0"/>
          </a:p>
          <a:p>
            <a:r>
              <a:rPr lang="zh-CN" altLang="en-US" dirty="0"/>
              <a:t>一个软件有</a:t>
            </a:r>
            <a:r>
              <a:rPr lang="en-US" altLang="zh-CN" dirty="0"/>
              <a:t>s</a:t>
            </a:r>
            <a:r>
              <a:rPr lang="zh-CN" altLang="en-US" dirty="0"/>
              <a:t>个子系统，会产生</a:t>
            </a:r>
            <a:r>
              <a:rPr lang="en-US" altLang="zh-CN" dirty="0"/>
              <a:t>n</a:t>
            </a:r>
            <a:r>
              <a:rPr lang="zh-CN" altLang="en-US" dirty="0"/>
              <a:t>种</a:t>
            </a:r>
            <a:r>
              <a:rPr lang="en-US" altLang="zh-CN" dirty="0"/>
              <a:t>bug</a:t>
            </a:r>
          </a:p>
          <a:p>
            <a:r>
              <a:rPr lang="zh-CN" altLang="en-US" dirty="0"/>
              <a:t>某人一天发现一个</a:t>
            </a:r>
            <a:r>
              <a:rPr lang="en-US" altLang="zh-CN" dirty="0"/>
              <a:t>bug</a:t>
            </a:r>
            <a:r>
              <a:rPr lang="zh-CN" altLang="en-US" dirty="0"/>
              <a:t>，这个</a:t>
            </a:r>
            <a:r>
              <a:rPr lang="en-US" altLang="zh-CN" dirty="0"/>
              <a:t>bug</a:t>
            </a:r>
            <a:r>
              <a:rPr lang="zh-CN" altLang="en-US" dirty="0"/>
              <a:t>属于一个子系统，属于一个分类，每个</a:t>
            </a:r>
            <a:r>
              <a:rPr lang="en-US" altLang="zh-CN" dirty="0"/>
              <a:t>bug</a:t>
            </a:r>
            <a:r>
              <a:rPr lang="zh-CN" altLang="en-US" dirty="0"/>
              <a:t>属于某个子系统的概率是</a:t>
            </a:r>
            <a:r>
              <a:rPr lang="en-US" altLang="zh-CN" dirty="0"/>
              <a:t>1/s,</a:t>
            </a:r>
            <a:r>
              <a:rPr lang="zh-CN" altLang="en-US" dirty="0"/>
              <a:t>属于某种分类的概率是</a:t>
            </a:r>
            <a:r>
              <a:rPr lang="en-US" altLang="zh-CN" dirty="0"/>
              <a:t>1/n</a:t>
            </a:r>
            <a:r>
              <a:rPr lang="zh-CN" altLang="en-US" dirty="0"/>
              <a:t>，问发现</a:t>
            </a:r>
            <a:r>
              <a:rPr lang="en-US" altLang="zh-CN" dirty="0"/>
              <a:t>n</a:t>
            </a:r>
            <a:r>
              <a:rPr lang="zh-CN" altLang="en-US" dirty="0"/>
              <a:t>种</a:t>
            </a:r>
            <a:r>
              <a:rPr lang="en-US" altLang="zh-CN" dirty="0"/>
              <a:t>bug,</a:t>
            </a:r>
            <a:r>
              <a:rPr lang="zh-CN" altLang="en-US" dirty="0"/>
              <a:t>并且每个子系统都发现</a:t>
            </a:r>
            <a:r>
              <a:rPr lang="en-US" altLang="zh-CN" dirty="0"/>
              <a:t>bug</a:t>
            </a:r>
            <a:r>
              <a:rPr lang="zh-CN" altLang="en-US" dirty="0"/>
              <a:t>的天数的期望。（</a:t>
            </a:r>
            <a:r>
              <a:rPr lang="en-US" altLang="zh-CN" dirty="0" err="1"/>
              <a:t>n,s</a:t>
            </a:r>
            <a:r>
              <a:rPr lang="en-US" altLang="zh-CN" dirty="0"/>
              <a:t>&lt;=1000</a:t>
            </a:r>
            <a:r>
              <a:rPr lang="zh-CN" altLang="en-US" dirty="0"/>
              <a:t>）</a:t>
            </a:r>
          </a:p>
        </p:txBody>
      </p:sp>
      <p:sp>
        <p:nvSpPr>
          <p:cNvPr id="5" name="文本框 4">
            <a:extLst>
              <a:ext uri="{FF2B5EF4-FFF2-40B4-BE49-F238E27FC236}">
                <a16:creationId xmlns:a16="http://schemas.microsoft.com/office/drawing/2014/main" id="{F014CA27-B6BB-4270-AC1E-4915C477F27C}"/>
              </a:ext>
            </a:extLst>
          </p:cNvPr>
          <p:cNvSpPr txBox="1"/>
          <p:nvPr/>
        </p:nvSpPr>
        <p:spPr>
          <a:xfrm>
            <a:off x="1064779" y="3112269"/>
            <a:ext cx="11125236" cy="2554545"/>
          </a:xfrm>
          <a:prstGeom prst="rect">
            <a:avLst/>
          </a:prstGeom>
          <a:noFill/>
        </p:spPr>
        <p:txBody>
          <a:bodyPr wrap="square" rtlCol="0">
            <a:spAutoFit/>
          </a:bodyPr>
          <a:lstStyle/>
          <a:p>
            <a:r>
              <a:rPr lang="zh-CN" altLang="en-US" sz="1600" dirty="0"/>
              <a:t>解：</a:t>
            </a:r>
            <a:r>
              <a:rPr lang="en-US" altLang="zh-CN" sz="1600" dirty="0" err="1"/>
              <a:t>dp</a:t>
            </a:r>
            <a:r>
              <a:rPr lang="en-US" altLang="zh-CN" sz="1600" dirty="0"/>
              <a:t>[</a:t>
            </a:r>
            <a:r>
              <a:rPr lang="en-US" altLang="zh-CN" sz="1600" dirty="0" err="1"/>
              <a:t>i</a:t>
            </a:r>
            <a:r>
              <a:rPr lang="en-US" altLang="zh-CN" sz="1600" dirty="0"/>
              <a:t>][j]</a:t>
            </a:r>
            <a:r>
              <a:rPr lang="zh-CN" altLang="en-US" sz="1600" dirty="0"/>
              <a:t>表示已经找到</a:t>
            </a:r>
            <a:r>
              <a:rPr lang="en-US" altLang="zh-CN" sz="1600" dirty="0" err="1"/>
              <a:t>i</a:t>
            </a:r>
            <a:r>
              <a:rPr lang="zh-CN" altLang="en-US" sz="1600" dirty="0"/>
              <a:t>种</a:t>
            </a:r>
            <a:r>
              <a:rPr lang="en-US" altLang="zh-CN" sz="1600" dirty="0" err="1"/>
              <a:t>bug,j</a:t>
            </a:r>
            <a:r>
              <a:rPr lang="zh-CN" altLang="en-US" sz="1600" dirty="0"/>
              <a:t>个系统的</a:t>
            </a:r>
            <a:r>
              <a:rPr lang="en-US" altLang="zh-CN" sz="1600" dirty="0"/>
              <a:t>bug</a:t>
            </a:r>
            <a:r>
              <a:rPr lang="zh-CN" altLang="en-US" sz="1600" dirty="0"/>
              <a:t>，达到目标状态的天数的期望</a:t>
            </a:r>
          </a:p>
          <a:p>
            <a:r>
              <a:rPr lang="zh-CN" altLang="en-US" sz="1600" dirty="0"/>
              <a:t>         </a:t>
            </a:r>
            <a:r>
              <a:rPr lang="en-US" altLang="zh-CN" sz="1600" dirty="0" err="1"/>
              <a:t>dp</a:t>
            </a:r>
            <a:r>
              <a:rPr lang="en-US" altLang="zh-CN" sz="1600" dirty="0"/>
              <a:t>[n][s]=0;</a:t>
            </a:r>
            <a:r>
              <a:rPr lang="zh-CN" altLang="en-US" sz="1600" dirty="0"/>
              <a:t>要求的答案是</a:t>
            </a:r>
            <a:r>
              <a:rPr lang="en-US" altLang="zh-CN" sz="1600" dirty="0" err="1"/>
              <a:t>dp</a:t>
            </a:r>
            <a:r>
              <a:rPr lang="en-US" altLang="zh-CN" sz="1600" dirty="0"/>
              <a:t>[0][0];</a:t>
            </a:r>
          </a:p>
          <a:p>
            <a:r>
              <a:rPr lang="en-US" altLang="zh-CN" sz="1600" dirty="0"/>
              <a:t>         </a:t>
            </a:r>
            <a:r>
              <a:rPr lang="en-US" altLang="zh-CN" sz="1600" dirty="0" err="1"/>
              <a:t>dp</a:t>
            </a:r>
            <a:r>
              <a:rPr lang="en-US" altLang="zh-CN" sz="1600" dirty="0"/>
              <a:t>[</a:t>
            </a:r>
            <a:r>
              <a:rPr lang="en-US" altLang="zh-CN" sz="1600" dirty="0" err="1"/>
              <a:t>i</a:t>
            </a:r>
            <a:r>
              <a:rPr lang="en-US" altLang="zh-CN" sz="1600" dirty="0"/>
              <a:t>][j]</a:t>
            </a:r>
            <a:r>
              <a:rPr lang="zh-CN" altLang="en-US" sz="1600" dirty="0"/>
              <a:t>可以转化成以下四种状态</a:t>
            </a:r>
            <a:r>
              <a:rPr lang="en-US" altLang="zh-CN" sz="1600" dirty="0"/>
              <a:t>:</a:t>
            </a:r>
          </a:p>
          <a:p>
            <a:r>
              <a:rPr lang="en-US" altLang="zh-CN" sz="1600" dirty="0"/>
              <a:t>              </a:t>
            </a:r>
            <a:r>
              <a:rPr lang="en-US" altLang="zh-CN" sz="1600" dirty="0" err="1"/>
              <a:t>dp</a:t>
            </a:r>
            <a:r>
              <a:rPr lang="en-US" altLang="zh-CN" sz="1600" dirty="0"/>
              <a:t>[</a:t>
            </a:r>
            <a:r>
              <a:rPr lang="en-US" altLang="zh-CN" sz="1600" dirty="0" err="1"/>
              <a:t>i</a:t>
            </a:r>
            <a:r>
              <a:rPr lang="en-US" altLang="zh-CN" sz="1600" dirty="0"/>
              <a:t>][j],</a:t>
            </a:r>
            <a:r>
              <a:rPr lang="zh-CN" altLang="en-US" sz="1600" dirty="0"/>
              <a:t>发现一个</a:t>
            </a:r>
            <a:r>
              <a:rPr lang="en-US" altLang="zh-CN" sz="1600" dirty="0"/>
              <a:t>bug</a:t>
            </a:r>
            <a:r>
              <a:rPr lang="zh-CN" altLang="en-US" sz="1600" dirty="0"/>
              <a:t>属于已经有的</a:t>
            </a:r>
            <a:r>
              <a:rPr lang="en-US" altLang="zh-CN" sz="1600" dirty="0" err="1"/>
              <a:t>i</a:t>
            </a:r>
            <a:r>
              <a:rPr lang="zh-CN" altLang="en-US" sz="1600" dirty="0"/>
              <a:t>个分类和</a:t>
            </a:r>
            <a:r>
              <a:rPr lang="en-US" altLang="zh-CN" sz="1600" dirty="0"/>
              <a:t>j</a:t>
            </a:r>
            <a:r>
              <a:rPr lang="zh-CN" altLang="en-US" sz="1600" dirty="0"/>
              <a:t>个系统。概率为</a:t>
            </a:r>
            <a:r>
              <a:rPr lang="en-US" altLang="zh-CN" sz="1600" dirty="0"/>
              <a:t>(</a:t>
            </a:r>
            <a:r>
              <a:rPr lang="en-US" altLang="zh-CN" sz="1600" dirty="0" err="1"/>
              <a:t>i</a:t>
            </a:r>
            <a:r>
              <a:rPr lang="en-US" altLang="zh-CN" sz="1600" dirty="0"/>
              <a:t>/n)*(j/s);</a:t>
            </a:r>
          </a:p>
          <a:p>
            <a:r>
              <a:rPr lang="en-US" altLang="zh-CN" sz="1600" dirty="0"/>
              <a:t>              </a:t>
            </a:r>
            <a:r>
              <a:rPr lang="en-US" altLang="zh-CN" sz="1600" dirty="0" err="1"/>
              <a:t>dp</a:t>
            </a:r>
            <a:r>
              <a:rPr lang="en-US" altLang="zh-CN" sz="1600" dirty="0"/>
              <a:t>[</a:t>
            </a:r>
            <a:r>
              <a:rPr lang="en-US" altLang="zh-CN" sz="1600" dirty="0" err="1"/>
              <a:t>i</a:t>
            </a:r>
            <a:r>
              <a:rPr lang="en-US" altLang="zh-CN" sz="1600" dirty="0"/>
              <a:t>][j+1],</a:t>
            </a:r>
            <a:r>
              <a:rPr lang="zh-CN" altLang="en-US" sz="1600" dirty="0"/>
              <a:t>发现一个</a:t>
            </a:r>
            <a:r>
              <a:rPr lang="en-US" altLang="zh-CN" sz="1600" dirty="0"/>
              <a:t>bug</a:t>
            </a:r>
            <a:r>
              <a:rPr lang="zh-CN" altLang="en-US" sz="1600" dirty="0"/>
              <a:t>属于已有的分类，不属于已有的系统</a:t>
            </a:r>
            <a:r>
              <a:rPr lang="en-US" altLang="zh-CN" sz="1600" dirty="0"/>
              <a:t>.</a:t>
            </a:r>
            <a:r>
              <a:rPr lang="zh-CN" altLang="en-US" sz="1600" dirty="0"/>
              <a:t>概率为 </a:t>
            </a:r>
            <a:r>
              <a:rPr lang="en-US" altLang="zh-CN" sz="1600" dirty="0"/>
              <a:t>(</a:t>
            </a:r>
            <a:r>
              <a:rPr lang="en-US" altLang="zh-CN" sz="1600" dirty="0" err="1"/>
              <a:t>i</a:t>
            </a:r>
            <a:r>
              <a:rPr lang="en-US" altLang="zh-CN" sz="1600" dirty="0"/>
              <a:t>/n)*(1-j/s);</a:t>
            </a:r>
          </a:p>
          <a:p>
            <a:r>
              <a:rPr lang="en-US" altLang="zh-CN" sz="1600" dirty="0"/>
              <a:t>              </a:t>
            </a:r>
            <a:r>
              <a:rPr lang="en-US" altLang="zh-CN" sz="1600" dirty="0" err="1"/>
              <a:t>dp</a:t>
            </a:r>
            <a:r>
              <a:rPr lang="en-US" altLang="zh-CN" sz="1600" dirty="0"/>
              <a:t>[i+1][j],</a:t>
            </a:r>
            <a:r>
              <a:rPr lang="zh-CN" altLang="en-US" sz="1600" dirty="0"/>
              <a:t>发现一个</a:t>
            </a:r>
            <a:r>
              <a:rPr lang="en-US" altLang="zh-CN" sz="1600" dirty="0"/>
              <a:t>bug</a:t>
            </a:r>
            <a:r>
              <a:rPr lang="zh-CN" altLang="en-US" sz="1600" dirty="0"/>
              <a:t>属于已有的系统，不属于已有的分类</a:t>
            </a:r>
            <a:r>
              <a:rPr lang="en-US" altLang="zh-CN" sz="1600" dirty="0"/>
              <a:t>,</a:t>
            </a:r>
            <a:r>
              <a:rPr lang="zh-CN" altLang="en-US" sz="1600" dirty="0"/>
              <a:t>概率为 </a:t>
            </a:r>
            <a:r>
              <a:rPr lang="en-US" altLang="zh-CN" sz="1600" dirty="0"/>
              <a:t>(1-i/n)*(j/s);</a:t>
            </a:r>
          </a:p>
          <a:p>
            <a:r>
              <a:rPr lang="en-US" altLang="zh-CN" sz="1600" dirty="0"/>
              <a:t>              </a:t>
            </a:r>
            <a:r>
              <a:rPr lang="en-US" altLang="zh-CN" sz="1600" dirty="0" err="1"/>
              <a:t>dp</a:t>
            </a:r>
            <a:r>
              <a:rPr lang="en-US" altLang="zh-CN" sz="1600" dirty="0"/>
              <a:t>[i+1][j+1],</a:t>
            </a:r>
            <a:r>
              <a:rPr lang="zh-CN" altLang="en-US" sz="1600" dirty="0"/>
              <a:t>发现一个</a:t>
            </a:r>
            <a:r>
              <a:rPr lang="en-US" altLang="zh-CN" sz="1600" dirty="0"/>
              <a:t>bug</a:t>
            </a:r>
            <a:r>
              <a:rPr lang="zh-CN" altLang="en-US" sz="1600" dirty="0"/>
              <a:t>不属于已有的系统，不属于已有的分类</a:t>
            </a:r>
            <a:r>
              <a:rPr lang="en-US" altLang="zh-CN" sz="1600" dirty="0"/>
              <a:t>,</a:t>
            </a:r>
            <a:r>
              <a:rPr lang="zh-CN" altLang="en-US" sz="1600" dirty="0"/>
              <a:t>概率为 </a:t>
            </a:r>
            <a:r>
              <a:rPr lang="en-US" altLang="zh-CN" sz="1600" dirty="0"/>
              <a:t>(1-i/n)*(1-j/s);</a:t>
            </a:r>
          </a:p>
          <a:p>
            <a:r>
              <a:rPr lang="en-US" altLang="zh-CN" sz="1600" dirty="0"/>
              <a:t>     </a:t>
            </a:r>
            <a:r>
              <a:rPr lang="zh-CN" altLang="en-US" sz="1600" dirty="0"/>
              <a:t>即：</a:t>
            </a:r>
            <a:r>
              <a:rPr lang="en-US" altLang="zh-CN" sz="1600" dirty="0" err="1"/>
              <a:t>dp</a:t>
            </a:r>
            <a:r>
              <a:rPr lang="en-US" altLang="zh-CN" sz="1600" dirty="0"/>
              <a:t>[</a:t>
            </a:r>
            <a:r>
              <a:rPr lang="en-US" altLang="zh-CN" sz="1600" dirty="0" err="1"/>
              <a:t>i</a:t>
            </a:r>
            <a:r>
              <a:rPr lang="en-US" altLang="zh-CN" sz="1600" dirty="0"/>
              <a:t>][j]=(</a:t>
            </a:r>
            <a:r>
              <a:rPr lang="en-US" altLang="zh-CN" sz="1600" dirty="0" err="1"/>
              <a:t>i</a:t>
            </a:r>
            <a:r>
              <a:rPr lang="en-US" altLang="zh-CN" sz="1600" dirty="0"/>
              <a:t>/n)*(j/s)*</a:t>
            </a:r>
            <a:r>
              <a:rPr lang="en-US" altLang="zh-CN" sz="1600" dirty="0" err="1"/>
              <a:t>dp</a:t>
            </a:r>
            <a:r>
              <a:rPr lang="en-US" altLang="zh-CN" sz="1600" dirty="0"/>
              <a:t>[</a:t>
            </a:r>
            <a:r>
              <a:rPr lang="en-US" altLang="zh-CN" sz="1600" dirty="0" err="1"/>
              <a:t>i</a:t>
            </a:r>
            <a:r>
              <a:rPr lang="en-US" altLang="zh-CN" sz="1600" dirty="0"/>
              <a:t>][j]+(</a:t>
            </a:r>
            <a:r>
              <a:rPr lang="en-US" altLang="zh-CN" sz="1600" dirty="0" err="1"/>
              <a:t>i</a:t>
            </a:r>
            <a:r>
              <a:rPr lang="en-US" altLang="zh-CN" sz="1600" dirty="0"/>
              <a:t>/n)*(1-j/s)*</a:t>
            </a:r>
            <a:r>
              <a:rPr lang="en-US" altLang="zh-CN" sz="1600" dirty="0" err="1"/>
              <a:t>dp</a:t>
            </a:r>
            <a:r>
              <a:rPr lang="en-US" altLang="zh-CN" sz="1600" dirty="0"/>
              <a:t>[</a:t>
            </a:r>
            <a:r>
              <a:rPr lang="en-US" altLang="zh-CN" sz="1600" dirty="0" err="1"/>
              <a:t>i</a:t>
            </a:r>
            <a:r>
              <a:rPr lang="en-US" altLang="zh-CN" sz="1600" dirty="0"/>
              <a:t>][j+1]+(1-i/n)*(j/s)*</a:t>
            </a:r>
            <a:r>
              <a:rPr lang="en-US" altLang="zh-CN" sz="1600" dirty="0" err="1"/>
              <a:t>dp</a:t>
            </a:r>
            <a:r>
              <a:rPr lang="en-US" altLang="zh-CN" sz="1600" dirty="0"/>
              <a:t>[i+1][j]+(1-i/n)*(1-j/s)*</a:t>
            </a:r>
            <a:r>
              <a:rPr lang="en-US" altLang="zh-CN" sz="1600" dirty="0" err="1"/>
              <a:t>dp</a:t>
            </a:r>
            <a:r>
              <a:rPr lang="en-US" altLang="zh-CN" sz="1600" dirty="0"/>
              <a:t>[i+1][j+1]+1</a:t>
            </a:r>
          </a:p>
          <a:p>
            <a:endParaRPr lang="en-US" altLang="zh-CN" sz="1600" dirty="0"/>
          </a:p>
          <a:p>
            <a:r>
              <a:rPr lang="en-US" altLang="zh-CN" sz="1600" dirty="0"/>
              <a:t>     </a:t>
            </a:r>
            <a:r>
              <a:rPr lang="zh-CN" altLang="en-US" sz="1600" dirty="0"/>
              <a:t>整理便得到转移方程</a:t>
            </a:r>
            <a:r>
              <a:rPr lang="pl-PL" altLang="zh-CN" sz="1600" dirty="0"/>
              <a:t>dp[i][j]=(j*(n-i)*dp[i+1][j]+i*(s-j)*dp[i][j+1]+(n-i)*(s-j)*dp[i+1][j+1]+ns)/(ns-ij)</a:t>
            </a:r>
          </a:p>
        </p:txBody>
      </p:sp>
    </p:spTree>
    <p:extLst>
      <p:ext uri="{BB962C8B-B14F-4D97-AF65-F5344CB8AC3E}">
        <p14:creationId xmlns:p14="http://schemas.microsoft.com/office/powerpoint/2010/main" val="3707994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6429375" y="2721066"/>
            <a:ext cx="3960439" cy="677108"/>
          </a:xfrm>
          <a:prstGeom prst="rect">
            <a:avLst/>
          </a:prstGeom>
          <a:noFill/>
        </p:spPr>
        <p:txBody>
          <a:bodyPr wrap="square" lIns="0" tIns="0" rIns="0" bIns="0" rtlCol="0">
            <a:spAutoFit/>
          </a:bodyPr>
          <a:lstStyle/>
          <a:p>
            <a:r>
              <a:rPr lang="zh-CN" altLang="en-US" sz="4400" dirty="0">
                <a:solidFill>
                  <a:schemeClr val="accent1"/>
                </a:solidFill>
                <a:latin typeface="微软雅黑" panose="020B0503020204020204" pitchFamily="34" charset="-122"/>
                <a:ea typeface="微软雅黑" panose="020B0503020204020204" pitchFamily="34" charset="-122"/>
                <a:cs typeface="+mn-ea"/>
                <a:sym typeface="+mn-lt"/>
              </a:rPr>
              <a:t>树形</a:t>
            </a:r>
            <a:r>
              <a:rPr lang="en-US" altLang="zh-CN" sz="4400" dirty="0" err="1">
                <a:solidFill>
                  <a:schemeClr val="accent1"/>
                </a:solidFill>
                <a:latin typeface="微软雅黑" panose="020B0503020204020204" pitchFamily="34" charset="-122"/>
                <a:ea typeface="微软雅黑" panose="020B0503020204020204" pitchFamily="34" charset="-122"/>
                <a:cs typeface="+mn-ea"/>
                <a:sym typeface="+mn-lt"/>
              </a:rPr>
              <a:t>dp</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05</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51056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608929" y="260554"/>
            <a:ext cx="3067050" cy="307777"/>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树形</a:t>
            </a:r>
            <a:r>
              <a:rPr lang="en-US" altLang="zh-CN" sz="20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dp</a:t>
            </a:r>
            <a:endParaRPr 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5CA1DC21-54EC-41D3-96EB-DDC104A933F2}"/>
              </a:ext>
            </a:extLst>
          </p:cNvPr>
          <p:cNvSpPr/>
          <p:nvPr/>
        </p:nvSpPr>
        <p:spPr>
          <a:xfrm>
            <a:off x="1064779" y="1672109"/>
            <a:ext cx="10729191" cy="1477328"/>
          </a:xfrm>
          <a:prstGeom prst="rect">
            <a:avLst/>
          </a:prstGeom>
        </p:spPr>
        <p:txBody>
          <a:bodyPr wrap="square">
            <a:spAutoFit/>
          </a:bodyPr>
          <a:lstStyle/>
          <a:p>
            <a:r>
              <a:rPr lang="zh-CN" altLang="en-US" dirty="0"/>
              <a:t>再次顾名思义，树形</a:t>
            </a:r>
            <a:r>
              <a:rPr lang="en-US" altLang="zh-CN" dirty="0" err="1"/>
              <a:t>dp</a:t>
            </a:r>
            <a:r>
              <a:rPr lang="zh-CN" altLang="en-US" dirty="0"/>
              <a:t>就是在树上的</a:t>
            </a:r>
            <a:r>
              <a:rPr lang="en-US" altLang="zh-CN" dirty="0" err="1"/>
              <a:t>dp</a:t>
            </a:r>
            <a:endParaRPr lang="en-US" altLang="zh-CN" dirty="0"/>
          </a:p>
          <a:p>
            <a:r>
              <a:rPr lang="zh-CN" altLang="en-US" dirty="0"/>
              <a:t>它的状态图是一颗树，状态转移也是在树上完成</a:t>
            </a:r>
            <a:endParaRPr lang="en-US" altLang="zh-CN" dirty="0"/>
          </a:p>
          <a:p>
            <a:r>
              <a:rPr lang="zh-CN" altLang="en-US" dirty="0"/>
              <a:t>一般是通过</a:t>
            </a:r>
            <a:r>
              <a:rPr lang="en-US" altLang="zh-CN" dirty="0" err="1"/>
              <a:t>dfs</a:t>
            </a:r>
            <a:r>
              <a:rPr lang="zh-CN" altLang="en-US" dirty="0"/>
              <a:t>完成</a:t>
            </a:r>
            <a:endParaRPr lang="en-US" altLang="zh-CN" dirty="0"/>
          </a:p>
          <a:p>
            <a:r>
              <a:rPr lang="zh-CN" altLang="en-US" dirty="0"/>
              <a:t>大致的模型是这个亚子的</a:t>
            </a:r>
            <a:endParaRPr lang="en-US" altLang="zh-CN" dirty="0"/>
          </a:p>
          <a:p>
            <a:endParaRPr lang="en-US" altLang="zh-CN" dirty="0"/>
          </a:p>
        </p:txBody>
      </p:sp>
      <p:pic>
        <p:nvPicPr>
          <p:cNvPr id="5" name="图片 4">
            <a:extLst>
              <a:ext uri="{FF2B5EF4-FFF2-40B4-BE49-F238E27FC236}">
                <a16:creationId xmlns:a16="http://schemas.microsoft.com/office/drawing/2014/main" id="{C2A667F0-C7B8-4D3B-B5A9-172798749CA4}"/>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contrast="60000"/>
                    </a14:imgEffect>
                  </a14:imgLayer>
                </a14:imgProps>
              </a:ext>
            </a:extLst>
          </a:blip>
          <a:stretch>
            <a:fillRect/>
          </a:stretch>
        </p:blipFill>
        <p:spPr>
          <a:xfrm>
            <a:off x="1064779" y="3157481"/>
            <a:ext cx="4788532" cy="2044439"/>
          </a:xfrm>
          <a:prstGeom prst="rect">
            <a:avLst/>
          </a:prstGeom>
        </p:spPr>
      </p:pic>
      <p:sp>
        <p:nvSpPr>
          <p:cNvPr id="6" name="文本框 5">
            <a:extLst>
              <a:ext uri="{FF2B5EF4-FFF2-40B4-BE49-F238E27FC236}">
                <a16:creationId xmlns:a16="http://schemas.microsoft.com/office/drawing/2014/main" id="{57432F35-B5DC-4C87-B49E-B8D09B2FD19F}"/>
              </a:ext>
            </a:extLst>
          </p:cNvPr>
          <p:cNvSpPr txBox="1"/>
          <p:nvPr/>
        </p:nvSpPr>
        <p:spPr>
          <a:xfrm>
            <a:off x="7437487" y="1960141"/>
            <a:ext cx="4536504" cy="1200329"/>
          </a:xfrm>
          <a:prstGeom prst="rect">
            <a:avLst/>
          </a:prstGeom>
          <a:noFill/>
        </p:spPr>
        <p:txBody>
          <a:bodyPr wrap="square" rtlCol="0">
            <a:spAutoFit/>
          </a:bodyPr>
          <a:lstStyle/>
          <a:p>
            <a:r>
              <a:rPr lang="zh-CN" altLang="en-US" dirty="0"/>
              <a:t>简单例题</a:t>
            </a:r>
            <a:r>
              <a:rPr lang="en-US" altLang="zh-CN" dirty="0"/>
              <a:t>1</a:t>
            </a:r>
            <a:r>
              <a:rPr lang="zh-CN" altLang="en-US" dirty="0"/>
              <a:t>：</a:t>
            </a:r>
            <a:endParaRPr lang="en-US" altLang="zh-CN" dirty="0"/>
          </a:p>
          <a:p>
            <a:endParaRPr lang="en-US" altLang="zh-CN" dirty="0"/>
          </a:p>
          <a:p>
            <a:r>
              <a:rPr lang="zh-CN" altLang="en-US" dirty="0"/>
              <a:t>给定一棵树，每条边有边权，要求在</a:t>
            </a:r>
            <a:r>
              <a:rPr lang="en-US" altLang="zh-CN" dirty="0"/>
              <a:t>o(n)</a:t>
            </a:r>
            <a:r>
              <a:rPr lang="zh-CN" altLang="en-US" dirty="0"/>
              <a:t>时间内求出最长链。考虑用树形</a:t>
            </a:r>
            <a:r>
              <a:rPr lang="en-US" altLang="zh-CN" dirty="0" err="1"/>
              <a:t>dp</a:t>
            </a:r>
            <a:r>
              <a:rPr lang="zh-CN" altLang="en-US" dirty="0"/>
              <a:t>的方法做</a:t>
            </a:r>
          </a:p>
        </p:txBody>
      </p:sp>
      <p:sp>
        <p:nvSpPr>
          <p:cNvPr id="7" name="文本框 6">
            <a:extLst>
              <a:ext uri="{FF2B5EF4-FFF2-40B4-BE49-F238E27FC236}">
                <a16:creationId xmlns:a16="http://schemas.microsoft.com/office/drawing/2014/main" id="{5C57AA3A-2A7C-42FC-8B2A-7522A7E98061}"/>
              </a:ext>
            </a:extLst>
          </p:cNvPr>
          <p:cNvSpPr txBox="1"/>
          <p:nvPr/>
        </p:nvSpPr>
        <p:spPr>
          <a:xfrm>
            <a:off x="7581503" y="3976365"/>
            <a:ext cx="4212467" cy="1477328"/>
          </a:xfrm>
          <a:prstGeom prst="rect">
            <a:avLst/>
          </a:prstGeom>
          <a:noFill/>
        </p:spPr>
        <p:txBody>
          <a:bodyPr wrap="square" rtlCol="0">
            <a:spAutoFit/>
          </a:bodyPr>
          <a:lstStyle/>
          <a:p>
            <a:r>
              <a:rPr lang="zh-CN" altLang="en-US" dirty="0"/>
              <a:t>简单例题</a:t>
            </a:r>
            <a:r>
              <a:rPr lang="en-US" altLang="zh-CN" dirty="0"/>
              <a:t>2</a:t>
            </a:r>
            <a:r>
              <a:rPr lang="zh-CN" altLang="en-US" dirty="0"/>
              <a:t>：</a:t>
            </a:r>
            <a:endParaRPr lang="en-US" altLang="zh-CN" dirty="0"/>
          </a:p>
          <a:p>
            <a:endParaRPr lang="en-US" altLang="zh-CN" dirty="0"/>
          </a:p>
          <a:p>
            <a:r>
              <a:rPr lang="zh-CN" altLang="en-US" dirty="0"/>
              <a:t>给定一棵树，每个点有点权（可以是负的），要求在</a:t>
            </a:r>
            <a:r>
              <a:rPr lang="en-US" altLang="zh-CN" dirty="0"/>
              <a:t>o(n)</a:t>
            </a:r>
            <a:r>
              <a:rPr lang="zh-CN" altLang="en-US" dirty="0"/>
              <a:t>时间内求出一个子树，让权值和最大。</a:t>
            </a:r>
          </a:p>
        </p:txBody>
      </p:sp>
    </p:spTree>
    <p:extLst>
      <p:ext uri="{BB962C8B-B14F-4D97-AF65-F5344CB8AC3E}">
        <p14:creationId xmlns:p14="http://schemas.microsoft.com/office/powerpoint/2010/main" val="3588308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6429375" y="2721066"/>
            <a:ext cx="3960439" cy="677108"/>
          </a:xfrm>
          <a:prstGeom prst="rect">
            <a:avLst/>
          </a:prstGeom>
          <a:noFill/>
        </p:spPr>
        <p:txBody>
          <a:bodyPr wrap="square" lIns="0" tIns="0" rIns="0" bIns="0" rtlCol="0">
            <a:spAutoFit/>
          </a:bodyPr>
          <a:lstStyle/>
          <a:p>
            <a:r>
              <a:rPr lang="zh-CN" altLang="en-US" sz="4400" dirty="0">
                <a:solidFill>
                  <a:schemeClr val="accent1"/>
                </a:solidFill>
                <a:latin typeface="微软雅黑" panose="020B0503020204020204" pitchFamily="34" charset="-122"/>
                <a:ea typeface="微软雅黑" panose="020B0503020204020204" pitchFamily="34" charset="-122"/>
                <a:cs typeface="+mn-ea"/>
                <a:sym typeface="+mn-lt"/>
              </a:rPr>
              <a:t>状压</a:t>
            </a:r>
            <a:r>
              <a:rPr lang="en-US" altLang="zh-CN" sz="4400" dirty="0" err="1">
                <a:solidFill>
                  <a:schemeClr val="accent1"/>
                </a:solidFill>
                <a:latin typeface="微软雅黑" panose="020B0503020204020204" pitchFamily="34" charset="-122"/>
                <a:ea typeface="微软雅黑" panose="020B0503020204020204" pitchFamily="34" charset="-122"/>
                <a:cs typeface="+mn-ea"/>
                <a:sym typeface="+mn-lt"/>
              </a:rPr>
              <a:t>dp</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06</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15470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608929" y="260554"/>
            <a:ext cx="3067050" cy="307777"/>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状压</a:t>
            </a:r>
            <a:r>
              <a:rPr lang="en-US" altLang="zh-CN" sz="20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dp</a:t>
            </a:r>
            <a:endParaRPr 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5CA1DC21-54EC-41D3-96EB-DDC104A933F2}"/>
              </a:ext>
            </a:extLst>
          </p:cNvPr>
          <p:cNvSpPr/>
          <p:nvPr/>
        </p:nvSpPr>
        <p:spPr>
          <a:xfrm>
            <a:off x="1064779" y="1672109"/>
            <a:ext cx="10729191" cy="3416320"/>
          </a:xfrm>
          <a:prstGeom prst="rect">
            <a:avLst/>
          </a:prstGeom>
        </p:spPr>
        <p:txBody>
          <a:bodyPr wrap="square">
            <a:spAutoFit/>
          </a:bodyPr>
          <a:lstStyle/>
          <a:p>
            <a:r>
              <a:rPr lang="zh-CN" altLang="en-US" dirty="0"/>
              <a:t>状态压缩动态规划，就是我们俗称的状压</a:t>
            </a:r>
            <a:r>
              <a:rPr lang="en-US" altLang="zh-CN" dirty="0"/>
              <a:t>DP</a:t>
            </a:r>
            <a:r>
              <a:rPr lang="zh-CN" altLang="en-US" dirty="0"/>
              <a:t>。</a:t>
            </a:r>
            <a:endParaRPr lang="en-US" altLang="zh-CN" dirty="0"/>
          </a:p>
          <a:p>
            <a:endParaRPr lang="en-US" altLang="zh-CN" dirty="0"/>
          </a:p>
          <a:p>
            <a:r>
              <a:rPr lang="zh-CN" altLang="en-US" dirty="0"/>
              <a:t>它本质上和普通的</a:t>
            </a:r>
            <a:r>
              <a:rPr lang="en-US" altLang="zh-CN" dirty="0" err="1"/>
              <a:t>dp</a:t>
            </a:r>
            <a:r>
              <a:rPr lang="zh-CN" altLang="en-US" dirty="0"/>
              <a:t>没什么区别，划分阶段，状态，状态转移方程的思路和普通的一样，但是对于一些特定的题，划分出来的状态数非常多，每个状态的取值又很小的时候，就需要考虑状态压缩了。比如说一个</a:t>
            </a:r>
            <a:r>
              <a:rPr lang="en-US" altLang="zh-CN" dirty="0" err="1"/>
              <a:t>dp</a:t>
            </a:r>
            <a:r>
              <a:rPr lang="zh-CN" altLang="en-US" dirty="0"/>
              <a:t>，在一个</a:t>
            </a:r>
            <a:r>
              <a:rPr lang="en-US" altLang="zh-CN" dirty="0"/>
              <a:t>8</a:t>
            </a:r>
            <a:r>
              <a:rPr lang="zh-CN" altLang="en-US" dirty="0"/>
              <a:t>*</a:t>
            </a:r>
            <a:r>
              <a:rPr lang="en-US" altLang="zh-CN" dirty="0"/>
              <a:t>8</a:t>
            </a:r>
            <a:r>
              <a:rPr lang="zh-CN" altLang="en-US" dirty="0"/>
              <a:t>的棋盘上，而决策需要考虑某一行的每个格子里面有没有棋子，按照普通</a:t>
            </a:r>
            <a:r>
              <a:rPr lang="en-US" altLang="zh-CN" dirty="0" err="1"/>
              <a:t>dp</a:t>
            </a:r>
            <a:r>
              <a:rPr lang="zh-CN" altLang="en-US" dirty="0"/>
              <a:t>的思路，我们需要开一个</a:t>
            </a:r>
            <a:r>
              <a:rPr lang="en-US" altLang="zh-CN" dirty="0"/>
              <a:t>9</a:t>
            </a:r>
            <a:r>
              <a:rPr lang="zh-CN" altLang="en-US" dirty="0"/>
              <a:t>维的数组，第一维记录做到了第几行，而后面</a:t>
            </a:r>
            <a:r>
              <a:rPr lang="en-US" altLang="zh-CN" dirty="0"/>
              <a:t>8</a:t>
            </a:r>
            <a:r>
              <a:rPr lang="zh-CN" altLang="en-US" dirty="0"/>
              <a:t>维分别记录某个格子有没有棋子，这样显然是非常麻烦的，而且一旦棋盘大小发生变化，我们又需要重新定义数组。</a:t>
            </a:r>
            <a:endParaRPr lang="en-US" altLang="zh-CN" dirty="0"/>
          </a:p>
          <a:p>
            <a:endParaRPr lang="en-US" altLang="zh-CN" dirty="0"/>
          </a:p>
          <a:p>
            <a:r>
              <a:rPr lang="zh-CN" altLang="en-US" dirty="0"/>
              <a:t>怎么压缩呢？考虑到每一维状态的取值只有</a:t>
            </a:r>
            <a:r>
              <a:rPr lang="en-US" altLang="zh-CN" dirty="0"/>
              <a:t>0</a:t>
            </a:r>
            <a:r>
              <a:rPr lang="zh-CN" altLang="en-US" dirty="0"/>
              <a:t>和</a:t>
            </a:r>
            <a:r>
              <a:rPr lang="en-US" altLang="zh-CN" dirty="0"/>
              <a:t>1</a:t>
            </a:r>
            <a:r>
              <a:rPr lang="zh-CN" altLang="en-US" dirty="0"/>
              <a:t>，状态的维数也不会很大，我们可以用一个二进制数来代表这些状态，这样就可以用一维数组存下所有的状态，并且棋盘的大小的改变也不会导致什么麻烦。而要是状态的取值有</a:t>
            </a:r>
            <a:r>
              <a:rPr lang="en-US" altLang="zh-CN" dirty="0"/>
              <a:t>3</a:t>
            </a:r>
            <a:r>
              <a:rPr lang="zh-CN" altLang="en-US" dirty="0"/>
              <a:t>种得话，就可以用三进制数来做。不过推荐使用四进制，因为计算机处理二进制数的效率要高很多。</a:t>
            </a:r>
            <a:endParaRPr lang="en-US" altLang="zh-CN" dirty="0"/>
          </a:p>
        </p:txBody>
      </p:sp>
    </p:spTree>
    <p:extLst>
      <p:ext uri="{BB962C8B-B14F-4D97-AF65-F5344CB8AC3E}">
        <p14:creationId xmlns:p14="http://schemas.microsoft.com/office/powerpoint/2010/main" val="244192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608929" y="260554"/>
            <a:ext cx="3067050" cy="307777"/>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状压</a:t>
            </a:r>
            <a:r>
              <a:rPr lang="en-US" altLang="zh-CN" sz="20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dp</a:t>
            </a:r>
            <a:endParaRPr 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5CA1DC21-54EC-41D3-96EB-DDC104A933F2}"/>
              </a:ext>
            </a:extLst>
          </p:cNvPr>
          <p:cNvSpPr/>
          <p:nvPr/>
        </p:nvSpPr>
        <p:spPr>
          <a:xfrm>
            <a:off x="1064779" y="1672109"/>
            <a:ext cx="10729191" cy="1477328"/>
          </a:xfrm>
          <a:prstGeom prst="rect">
            <a:avLst/>
          </a:prstGeom>
        </p:spPr>
        <p:txBody>
          <a:bodyPr wrap="square">
            <a:spAutoFit/>
          </a:bodyPr>
          <a:lstStyle/>
          <a:p>
            <a:r>
              <a:rPr lang="zh-CN" altLang="en-US" dirty="0"/>
              <a:t>按照惯例，上一道简单例题：</a:t>
            </a:r>
            <a:r>
              <a:rPr lang="en-US" altLang="zh-CN" dirty="0" err="1"/>
              <a:t>poj</a:t>
            </a:r>
            <a:r>
              <a:rPr lang="en-US" altLang="zh-CN" dirty="0"/>
              <a:t> 2411</a:t>
            </a:r>
          </a:p>
          <a:p>
            <a:endParaRPr lang="en-US" altLang="zh-CN" dirty="0"/>
          </a:p>
          <a:p>
            <a:r>
              <a:rPr lang="zh-CN" altLang="en-US" dirty="0"/>
              <a:t>有一个</a:t>
            </a:r>
            <a:r>
              <a:rPr lang="en-US" altLang="zh-CN" dirty="0"/>
              <a:t>n</a:t>
            </a:r>
            <a:r>
              <a:rPr lang="zh-CN" altLang="en-US" dirty="0"/>
              <a:t>*</a:t>
            </a:r>
            <a:r>
              <a:rPr lang="en-US" altLang="zh-CN" dirty="0"/>
              <a:t>m</a:t>
            </a:r>
            <a:r>
              <a:rPr lang="zh-CN" altLang="en-US" dirty="0"/>
              <a:t>的方格棋盘，和无限多的</a:t>
            </a:r>
            <a:r>
              <a:rPr lang="en-US" altLang="zh-CN" dirty="0"/>
              <a:t>1</a:t>
            </a:r>
            <a:r>
              <a:rPr lang="zh-CN" altLang="en-US" dirty="0"/>
              <a:t>*</a:t>
            </a:r>
            <a:r>
              <a:rPr lang="en-US" altLang="zh-CN" dirty="0"/>
              <a:t>2</a:t>
            </a:r>
            <a:r>
              <a:rPr lang="zh-CN" altLang="en-US" dirty="0"/>
              <a:t>的骨牌，问有多少种方案可以用骨牌铺满棋盘，</a:t>
            </a:r>
            <a:r>
              <a:rPr lang="en-US" altLang="zh-CN" dirty="0"/>
              <a:t>1&lt;=</a:t>
            </a:r>
            <a:r>
              <a:rPr lang="en-US" altLang="zh-CN" dirty="0" err="1"/>
              <a:t>n,m</a:t>
            </a:r>
            <a:r>
              <a:rPr lang="en-US" altLang="zh-CN" dirty="0"/>
              <a:t>&lt;=11</a:t>
            </a:r>
          </a:p>
          <a:p>
            <a:endParaRPr lang="en-US" altLang="zh-CN" dirty="0"/>
          </a:p>
          <a:p>
            <a:endParaRPr lang="en-US" altLang="zh-CN" dirty="0"/>
          </a:p>
        </p:txBody>
      </p:sp>
      <p:sp>
        <p:nvSpPr>
          <p:cNvPr id="3" name="文本框 2">
            <a:extLst>
              <a:ext uri="{FF2B5EF4-FFF2-40B4-BE49-F238E27FC236}">
                <a16:creationId xmlns:a16="http://schemas.microsoft.com/office/drawing/2014/main" id="{786F6E5D-5A52-4418-B249-F60548EE06D6}"/>
              </a:ext>
            </a:extLst>
          </p:cNvPr>
          <p:cNvSpPr txBox="1"/>
          <p:nvPr/>
        </p:nvSpPr>
        <p:spPr>
          <a:xfrm>
            <a:off x="1172791" y="3616325"/>
            <a:ext cx="9937104" cy="923330"/>
          </a:xfrm>
          <a:prstGeom prst="rect">
            <a:avLst/>
          </a:prstGeom>
          <a:noFill/>
        </p:spPr>
        <p:txBody>
          <a:bodyPr wrap="square" rtlCol="0">
            <a:spAutoFit/>
          </a:bodyPr>
          <a:lstStyle/>
          <a:p>
            <a:r>
              <a:rPr lang="zh-CN" altLang="en-US" dirty="0"/>
              <a:t>首先考虑将每一行被覆盖的状态进行压缩，如果第</a:t>
            </a:r>
            <a:r>
              <a:rPr lang="en-US" altLang="zh-CN" dirty="0" err="1"/>
              <a:t>i</a:t>
            </a:r>
            <a:r>
              <a:rPr lang="zh-CN" altLang="en-US" dirty="0"/>
              <a:t>个格子被覆盖了，那么对应表示状态的二进制数中的第</a:t>
            </a:r>
            <a:r>
              <a:rPr lang="en-US" altLang="zh-CN" dirty="0" err="1"/>
              <a:t>i</a:t>
            </a:r>
            <a:r>
              <a:rPr lang="zh-CN" altLang="en-US" dirty="0"/>
              <a:t>位就是</a:t>
            </a:r>
            <a:r>
              <a:rPr lang="en-US" altLang="zh-CN" dirty="0"/>
              <a:t>1</a:t>
            </a:r>
            <a:r>
              <a:rPr lang="zh-CN" altLang="en-US" dirty="0"/>
              <a:t>，否则就是</a:t>
            </a:r>
            <a:r>
              <a:rPr lang="en-US" altLang="zh-CN" dirty="0"/>
              <a:t>0.</a:t>
            </a:r>
          </a:p>
          <a:p>
            <a:r>
              <a:rPr lang="zh-CN" altLang="en-US" dirty="0"/>
              <a:t>用</a:t>
            </a:r>
            <a:r>
              <a:rPr lang="en-US" altLang="zh-CN" dirty="0" err="1"/>
              <a:t>dp</a:t>
            </a:r>
            <a:r>
              <a:rPr lang="en-US" altLang="zh-CN" dirty="0"/>
              <a:t>[</a:t>
            </a:r>
            <a:r>
              <a:rPr lang="en-US" altLang="zh-CN" dirty="0" err="1"/>
              <a:t>i</a:t>
            </a:r>
            <a:r>
              <a:rPr lang="en-US" altLang="zh-CN" dirty="0"/>
              <a:t>][s]</a:t>
            </a:r>
            <a:r>
              <a:rPr lang="zh-CN" altLang="en-US" dirty="0"/>
              <a:t>表示填到了第</a:t>
            </a:r>
            <a:r>
              <a:rPr lang="en-US" altLang="zh-CN" dirty="0" err="1"/>
              <a:t>i</a:t>
            </a:r>
            <a:r>
              <a:rPr lang="zh-CN" altLang="en-US" dirty="0"/>
              <a:t>行，状态是</a:t>
            </a:r>
            <a:r>
              <a:rPr lang="en-US" altLang="zh-CN" dirty="0"/>
              <a:t>s</a:t>
            </a:r>
            <a:r>
              <a:rPr lang="zh-CN" altLang="en-US" dirty="0"/>
              <a:t>的方案数，答案就是</a:t>
            </a:r>
            <a:r>
              <a:rPr lang="en-US" altLang="zh-CN" dirty="0" err="1"/>
              <a:t>dp</a:t>
            </a:r>
            <a:r>
              <a:rPr lang="en-US" altLang="zh-CN" dirty="0"/>
              <a:t>[n][(1&lt;&lt;m)-1]</a:t>
            </a:r>
            <a:endParaRPr lang="zh-CN" altLang="en-US" dirty="0"/>
          </a:p>
        </p:txBody>
      </p:sp>
    </p:spTree>
    <p:extLst>
      <p:ext uri="{BB962C8B-B14F-4D97-AF65-F5344CB8AC3E}">
        <p14:creationId xmlns:p14="http://schemas.microsoft.com/office/powerpoint/2010/main" val="3038564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608929" y="260554"/>
            <a:ext cx="3067050" cy="307777"/>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状压</a:t>
            </a:r>
            <a:r>
              <a:rPr lang="en-US" altLang="zh-CN" sz="20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dp</a:t>
            </a:r>
            <a:endParaRPr 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5CA1DC21-54EC-41D3-96EB-DDC104A933F2}"/>
              </a:ext>
            </a:extLst>
          </p:cNvPr>
          <p:cNvSpPr/>
          <p:nvPr/>
        </p:nvSpPr>
        <p:spPr>
          <a:xfrm>
            <a:off x="1064779" y="1672109"/>
            <a:ext cx="10729191" cy="1477328"/>
          </a:xfrm>
          <a:prstGeom prst="rect">
            <a:avLst/>
          </a:prstGeom>
        </p:spPr>
        <p:txBody>
          <a:bodyPr wrap="square">
            <a:spAutoFit/>
          </a:bodyPr>
          <a:lstStyle/>
          <a:p>
            <a:r>
              <a:rPr lang="zh-CN" altLang="en-US" dirty="0"/>
              <a:t>按照惯例，上一道简单例题：</a:t>
            </a:r>
            <a:r>
              <a:rPr lang="en-US" altLang="zh-CN" dirty="0"/>
              <a:t> </a:t>
            </a:r>
            <a:r>
              <a:rPr lang="en-US" altLang="zh-CN" dirty="0" err="1"/>
              <a:t>poj</a:t>
            </a:r>
            <a:r>
              <a:rPr lang="en-US" altLang="zh-CN" dirty="0"/>
              <a:t> 2411</a:t>
            </a:r>
          </a:p>
          <a:p>
            <a:endParaRPr lang="en-US" altLang="zh-CN" dirty="0"/>
          </a:p>
          <a:p>
            <a:r>
              <a:rPr lang="zh-CN" altLang="en-US" dirty="0"/>
              <a:t>有一个</a:t>
            </a:r>
            <a:r>
              <a:rPr lang="en-US" altLang="zh-CN" dirty="0"/>
              <a:t>n</a:t>
            </a:r>
            <a:r>
              <a:rPr lang="zh-CN" altLang="en-US" dirty="0"/>
              <a:t>*</a:t>
            </a:r>
            <a:r>
              <a:rPr lang="en-US" altLang="zh-CN" dirty="0"/>
              <a:t>m</a:t>
            </a:r>
            <a:r>
              <a:rPr lang="zh-CN" altLang="en-US" dirty="0"/>
              <a:t>的方格棋盘，和无限多的</a:t>
            </a:r>
            <a:r>
              <a:rPr lang="en-US" altLang="zh-CN" dirty="0"/>
              <a:t>1</a:t>
            </a:r>
            <a:r>
              <a:rPr lang="zh-CN" altLang="en-US" dirty="0"/>
              <a:t>*</a:t>
            </a:r>
            <a:r>
              <a:rPr lang="en-US" altLang="zh-CN" dirty="0"/>
              <a:t>2</a:t>
            </a:r>
            <a:r>
              <a:rPr lang="zh-CN" altLang="en-US" dirty="0"/>
              <a:t>的骨牌，问有多少种方案可以用骨牌铺满棋盘，</a:t>
            </a:r>
            <a:r>
              <a:rPr lang="en-US" altLang="zh-CN" dirty="0"/>
              <a:t>1&lt;=</a:t>
            </a:r>
            <a:r>
              <a:rPr lang="en-US" altLang="zh-CN" dirty="0" err="1"/>
              <a:t>n,m</a:t>
            </a:r>
            <a:r>
              <a:rPr lang="en-US" altLang="zh-CN" dirty="0"/>
              <a:t>&lt;=11</a:t>
            </a:r>
          </a:p>
          <a:p>
            <a:endParaRPr lang="en-US" altLang="zh-CN" dirty="0"/>
          </a:p>
          <a:p>
            <a:endParaRPr lang="en-US" altLang="zh-CN" dirty="0"/>
          </a:p>
        </p:txBody>
      </p:sp>
      <p:sp>
        <p:nvSpPr>
          <p:cNvPr id="3" name="文本框 2">
            <a:extLst>
              <a:ext uri="{FF2B5EF4-FFF2-40B4-BE49-F238E27FC236}">
                <a16:creationId xmlns:a16="http://schemas.microsoft.com/office/drawing/2014/main" id="{786F6E5D-5A52-4418-B249-F60548EE06D6}"/>
              </a:ext>
            </a:extLst>
          </p:cNvPr>
          <p:cNvSpPr txBox="1"/>
          <p:nvPr/>
        </p:nvSpPr>
        <p:spPr>
          <a:xfrm>
            <a:off x="1172791" y="3616325"/>
            <a:ext cx="9937104" cy="2308324"/>
          </a:xfrm>
          <a:prstGeom prst="rect">
            <a:avLst/>
          </a:prstGeom>
          <a:noFill/>
        </p:spPr>
        <p:txBody>
          <a:bodyPr wrap="square" rtlCol="0">
            <a:spAutoFit/>
          </a:bodyPr>
          <a:lstStyle/>
          <a:p>
            <a:r>
              <a:rPr lang="zh-CN" altLang="en-US" dirty="0"/>
              <a:t>然后我们想想状态转移怎么弄？</a:t>
            </a:r>
            <a:endParaRPr lang="en-US" altLang="zh-CN" dirty="0"/>
          </a:p>
          <a:p>
            <a:r>
              <a:rPr lang="zh-CN" altLang="en-US" dirty="0"/>
              <a:t>首先我们知道骨牌可以横着放也可以竖着放，我们分别来考虑一下</a:t>
            </a:r>
            <a:endParaRPr lang="en-US" altLang="zh-CN" dirty="0"/>
          </a:p>
          <a:p>
            <a:r>
              <a:rPr lang="zh-CN" altLang="en-US" dirty="0"/>
              <a:t>骨牌竖着放的话，它不但会覆盖掉当前这一行的这一个格子，还会把上一行对应的格子也覆盖掉，这就要求上面一行对应的位置不能被覆盖过</a:t>
            </a:r>
            <a:endParaRPr lang="en-US" altLang="zh-CN" dirty="0"/>
          </a:p>
          <a:p>
            <a:r>
              <a:rPr lang="zh-CN" altLang="en-US" dirty="0"/>
              <a:t>骨牌横着放的话，它不会覆盖到上一行的格子，所以上一行的格子必须已经被覆盖了，不然就没机会再被覆盖了，而且相邻的两个格子都要是这样</a:t>
            </a:r>
            <a:endParaRPr lang="en-US" altLang="zh-CN" dirty="0"/>
          </a:p>
          <a:p>
            <a:r>
              <a:rPr lang="zh-CN" altLang="en-US" dirty="0"/>
              <a:t>不放骨牌的话，同理上一行对应的格子也必须被覆盖掉</a:t>
            </a:r>
            <a:endParaRPr lang="en-US" altLang="zh-CN" dirty="0"/>
          </a:p>
          <a:p>
            <a:r>
              <a:rPr lang="zh-CN" altLang="en-US" dirty="0"/>
              <a:t>想清楚合法的情况之后，我们就可以直接暴力枚举，转移了（</a:t>
            </a:r>
            <a:r>
              <a:rPr lang="en-US" altLang="zh-CN" dirty="0" err="1"/>
              <a:t>n,m</a:t>
            </a:r>
            <a:r>
              <a:rPr lang="zh-CN" altLang="en-US" dirty="0"/>
              <a:t>很小的，不要怕</a:t>
            </a:r>
            <a:r>
              <a:rPr lang="en-US" altLang="zh-CN" dirty="0"/>
              <a:t>t</a:t>
            </a:r>
            <a:r>
              <a:rPr lang="zh-CN" altLang="en-US" dirty="0"/>
              <a:t>）</a:t>
            </a:r>
          </a:p>
        </p:txBody>
      </p:sp>
      <p:pic>
        <p:nvPicPr>
          <p:cNvPr id="4" name="图片 3">
            <a:extLst>
              <a:ext uri="{FF2B5EF4-FFF2-40B4-BE49-F238E27FC236}">
                <a16:creationId xmlns:a16="http://schemas.microsoft.com/office/drawing/2014/main" id="{D7FCC7C4-E6F1-475C-9D7E-2E42472D13DF}"/>
              </a:ext>
            </a:extLst>
          </p:cNvPr>
          <p:cNvPicPr>
            <a:picLocks noChangeAspect="1"/>
          </p:cNvPicPr>
          <p:nvPr/>
        </p:nvPicPr>
        <p:blipFill>
          <a:blip r:embed="rId5"/>
          <a:stretch>
            <a:fillRect/>
          </a:stretch>
        </p:blipFill>
        <p:spPr>
          <a:xfrm>
            <a:off x="2214192" y="3400301"/>
            <a:ext cx="3427213" cy="2630913"/>
          </a:xfrm>
          <a:prstGeom prst="rect">
            <a:avLst/>
          </a:prstGeom>
        </p:spPr>
      </p:pic>
      <p:pic>
        <p:nvPicPr>
          <p:cNvPr id="5" name="图片 4">
            <a:extLst>
              <a:ext uri="{FF2B5EF4-FFF2-40B4-BE49-F238E27FC236}">
                <a16:creationId xmlns:a16="http://schemas.microsoft.com/office/drawing/2014/main" id="{549C6154-CF07-43CA-AF71-6B117FA1F05D}"/>
              </a:ext>
            </a:extLst>
          </p:cNvPr>
          <p:cNvPicPr>
            <a:picLocks noChangeAspect="1"/>
          </p:cNvPicPr>
          <p:nvPr/>
        </p:nvPicPr>
        <p:blipFill>
          <a:blip r:embed="rId6"/>
          <a:stretch>
            <a:fillRect/>
          </a:stretch>
        </p:blipFill>
        <p:spPr>
          <a:xfrm>
            <a:off x="7005439" y="3425557"/>
            <a:ext cx="3892550" cy="2501828"/>
          </a:xfrm>
          <a:prstGeom prst="rect">
            <a:avLst/>
          </a:prstGeom>
        </p:spPr>
      </p:pic>
    </p:spTree>
    <p:extLst>
      <p:ext uri="{BB962C8B-B14F-4D97-AF65-F5344CB8AC3E}">
        <p14:creationId xmlns:p14="http://schemas.microsoft.com/office/powerpoint/2010/main" val="4176422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9"/>
          <p:cNvSpPr txBox="1"/>
          <p:nvPr/>
        </p:nvSpPr>
        <p:spPr>
          <a:xfrm>
            <a:off x="6429375" y="2692995"/>
            <a:ext cx="5183515" cy="677108"/>
          </a:xfrm>
          <a:prstGeom prst="rect">
            <a:avLst/>
          </a:prstGeom>
          <a:noFill/>
        </p:spPr>
        <p:txBody>
          <a:bodyPr wrap="square" lIns="0" tIns="0" rIns="0" bIns="0" rtlCol="0">
            <a:spAutoFit/>
          </a:bodyPr>
          <a:lstStyle/>
          <a:p>
            <a:pPr eaLnBrk="0" hangingPunct="0"/>
            <a:r>
              <a:rPr lang="zh-CN" altLang="en-US" sz="4400" dirty="0">
                <a:solidFill>
                  <a:schemeClr val="accent1"/>
                </a:solidFill>
                <a:latin typeface="微软雅黑" panose="020B0503020204020204" pitchFamily="34" charset="-122"/>
                <a:ea typeface="微软雅黑" panose="020B0503020204020204" pitchFamily="34" charset="-122"/>
                <a:cs typeface="+mn-ea"/>
                <a:sym typeface="+mn-lt"/>
              </a:rPr>
              <a:t>概述</a:t>
            </a: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01</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565537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608929" y="260554"/>
            <a:ext cx="3067050" cy="307777"/>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状压</a:t>
            </a:r>
            <a:r>
              <a:rPr lang="en-US" altLang="zh-CN" sz="20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dp</a:t>
            </a:r>
            <a:endParaRPr 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6" name="图片 5">
            <a:extLst>
              <a:ext uri="{FF2B5EF4-FFF2-40B4-BE49-F238E27FC236}">
                <a16:creationId xmlns:a16="http://schemas.microsoft.com/office/drawing/2014/main" id="{6708B9B1-253F-4A58-9F92-C9DF0A012AE7}"/>
              </a:ext>
            </a:extLst>
          </p:cNvPr>
          <p:cNvPicPr>
            <a:picLocks noChangeAspect="1"/>
          </p:cNvPicPr>
          <p:nvPr/>
        </p:nvPicPr>
        <p:blipFill>
          <a:blip r:embed="rId5"/>
          <a:stretch>
            <a:fillRect/>
          </a:stretch>
        </p:blipFill>
        <p:spPr>
          <a:xfrm>
            <a:off x="3657292" y="829184"/>
            <a:ext cx="5112568" cy="6142912"/>
          </a:xfrm>
          <a:prstGeom prst="rect">
            <a:avLst/>
          </a:prstGeom>
        </p:spPr>
      </p:pic>
    </p:spTree>
    <p:extLst>
      <p:ext uri="{BB962C8B-B14F-4D97-AF65-F5344CB8AC3E}">
        <p14:creationId xmlns:p14="http://schemas.microsoft.com/office/powerpoint/2010/main" val="1423412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6429375" y="2721066"/>
            <a:ext cx="3960439" cy="677108"/>
          </a:xfrm>
          <a:prstGeom prst="rect">
            <a:avLst/>
          </a:prstGeom>
          <a:noFill/>
        </p:spPr>
        <p:txBody>
          <a:bodyPr wrap="square" lIns="0" tIns="0" rIns="0" bIns="0" rtlCol="0">
            <a:spAutoFit/>
          </a:bodyPr>
          <a:lstStyle/>
          <a:p>
            <a:r>
              <a:rPr lang="zh-CN" altLang="en-US" sz="4400" dirty="0">
                <a:solidFill>
                  <a:schemeClr val="accent1"/>
                </a:solidFill>
                <a:latin typeface="微软雅黑" panose="020B0503020204020204" pitchFamily="34" charset="-122"/>
                <a:ea typeface="微软雅黑" panose="020B0503020204020204" pitchFamily="34" charset="-122"/>
                <a:cs typeface="+mn-ea"/>
                <a:sym typeface="+mn-lt"/>
              </a:rPr>
              <a:t>插头</a:t>
            </a:r>
            <a:r>
              <a:rPr lang="en-US" altLang="zh-CN" sz="4400" dirty="0" err="1">
                <a:solidFill>
                  <a:schemeClr val="accent1"/>
                </a:solidFill>
                <a:latin typeface="微软雅黑" panose="020B0503020204020204" pitchFamily="34" charset="-122"/>
                <a:ea typeface="微软雅黑" panose="020B0503020204020204" pitchFamily="34" charset="-122"/>
                <a:cs typeface="+mn-ea"/>
                <a:sym typeface="+mn-lt"/>
              </a:rPr>
              <a:t>dp</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07</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36490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608929" y="260554"/>
            <a:ext cx="3067050" cy="307777"/>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插头</a:t>
            </a:r>
            <a:r>
              <a:rPr lang="en-US" altLang="zh-CN" sz="20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dp</a:t>
            </a:r>
            <a:endParaRPr 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5CA1DC21-54EC-41D3-96EB-DDC104A933F2}"/>
              </a:ext>
            </a:extLst>
          </p:cNvPr>
          <p:cNvSpPr/>
          <p:nvPr/>
        </p:nvSpPr>
        <p:spPr>
          <a:xfrm>
            <a:off x="1064779" y="1672109"/>
            <a:ext cx="10729191" cy="4524315"/>
          </a:xfrm>
          <a:prstGeom prst="rect">
            <a:avLst/>
          </a:prstGeom>
        </p:spPr>
        <p:txBody>
          <a:bodyPr wrap="square">
            <a:spAutoFit/>
          </a:bodyPr>
          <a:lstStyle/>
          <a:p>
            <a:r>
              <a:rPr lang="zh-CN" altLang="en-US" dirty="0"/>
              <a:t>插头</a:t>
            </a:r>
            <a:r>
              <a:rPr lang="en-US" altLang="zh-CN" dirty="0"/>
              <a:t>DP</a:t>
            </a:r>
            <a:r>
              <a:rPr lang="zh-CN" altLang="en-US" dirty="0"/>
              <a:t>主要用来处理一系列基于连通性状态压缩的动态规划问题，处理的具体问题有很多种，并且一般数据规模较小。</a:t>
            </a:r>
          </a:p>
          <a:p>
            <a:endParaRPr lang="en-US" altLang="zh-CN" dirty="0"/>
          </a:p>
          <a:p>
            <a:r>
              <a:rPr lang="zh-CN" altLang="en-US" dirty="0"/>
              <a:t>下面我们结合一道入门题来讲一下这个：</a:t>
            </a:r>
            <a:r>
              <a:rPr lang="en-US" altLang="zh-CN" dirty="0"/>
              <a:t>hdu1693</a:t>
            </a:r>
          </a:p>
          <a:p>
            <a:r>
              <a:rPr lang="zh-CN" altLang="en-US" dirty="0"/>
              <a:t>给出一张</a:t>
            </a:r>
            <a:r>
              <a:rPr lang="en-US" altLang="zh-CN" dirty="0"/>
              <a:t>n*m</a:t>
            </a:r>
            <a:r>
              <a:rPr lang="zh-CN" altLang="en-US" dirty="0"/>
              <a:t>有障碍的棋盘，要求用任意条回路遍历整个棋盘，不能经过障碍格子，要求统计不同的行走方案数。</a:t>
            </a:r>
            <a:endParaRPr lang="en-US" altLang="zh-CN" dirty="0"/>
          </a:p>
          <a:p>
            <a:endParaRPr lang="en-US" altLang="zh-CN" dirty="0"/>
          </a:p>
          <a:p>
            <a:r>
              <a:rPr lang="zh-CN" altLang="en-US" dirty="0"/>
              <a:t>先来理解一些基础概念：</a:t>
            </a:r>
            <a:endParaRPr lang="en-US" altLang="zh-CN" dirty="0"/>
          </a:p>
          <a:p>
            <a:pPr algn="l"/>
            <a:r>
              <a:rPr lang="zh-CN" altLang="en-US" b="1" dirty="0"/>
              <a:t>插头</a:t>
            </a:r>
            <a:r>
              <a:rPr lang="zh-CN" altLang="en-US" dirty="0"/>
              <a:t>：</a:t>
            </a:r>
            <a:r>
              <a:rPr lang="zh-CN" altLang="en-US" b="0" i="0" dirty="0">
                <a:solidFill>
                  <a:srgbClr val="000000"/>
                </a:solidFill>
                <a:effectLst/>
                <a:latin typeface="Helvetica Neue"/>
              </a:rPr>
              <a:t>在插头</a:t>
            </a:r>
            <a:r>
              <a:rPr lang="en-US" altLang="zh-CN" b="0" i="0" dirty="0">
                <a:solidFill>
                  <a:srgbClr val="000000"/>
                </a:solidFill>
                <a:effectLst/>
                <a:latin typeface="Helvetica Neue"/>
              </a:rPr>
              <a:t>DP</a:t>
            </a:r>
            <a:r>
              <a:rPr lang="zh-CN" altLang="en-US" b="0" i="0" dirty="0">
                <a:solidFill>
                  <a:srgbClr val="000000"/>
                </a:solidFill>
                <a:effectLst/>
                <a:latin typeface="Helvetica Neue"/>
              </a:rPr>
              <a:t>中，插头表示</a:t>
            </a:r>
            <a:r>
              <a:rPr lang="zh-CN" altLang="en-US" i="0" dirty="0">
                <a:solidFill>
                  <a:srgbClr val="000000"/>
                </a:solidFill>
                <a:effectLst/>
                <a:latin typeface="Helvetica Neue"/>
              </a:rPr>
              <a:t>一种联通的状态</a:t>
            </a:r>
            <a:r>
              <a:rPr lang="zh-CN" altLang="en-US" b="0" i="0" dirty="0">
                <a:solidFill>
                  <a:srgbClr val="000000"/>
                </a:solidFill>
                <a:effectLst/>
                <a:latin typeface="Helvetica Neue"/>
              </a:rPr>
              <a:t>，以棋盘为例，一个格子有一个向某方向的插头，就意味着这个格子在这个方向可以与外面相连（与插头那边的格子联通）。值得注意的一点是，插头不是表示</a:t>
            </a:r>
            <a:r>
              <a:rPr lang="zh-CN" altLang="en-US" i="0" dirty="0">
                <a:solidFill>
                  <a:srgbClr val="000000"/>
                </a:solidFill>
                <a:effectLst/>
                <a:latin typeface="Helvetica Neue"/>
              </a:rPr>
              <a:t>将要去某处</a:t>
            </a:r>
            <a:r>
              <a:rPr lang="zh-CN" altLang="en-US" b="0" i="0" dirty="0">
                <a:solidFill>
                  <a:srgbClr val="000000"/>
                </a:solidFill>
                <a:effectLst/>
                <a:latin typeface="Helvetica Neue"/>
              </a:rPr>
              <a:t>的虚拟状态，而是表示</a:t>
            </a:r>
            <a:r>
              <a:rPr lang="zh-CN" altLang="en-US" i="0" dirty="0">
                <a:solidFill>
                  <a:srgbClr val="000000"/>
                </a:solidFill>
                <a:effectLst/>
                <a:latin typeface="Helvetica Neue"/>
              </a:rPr>
              <a:t>已经到达某处</a:t>
            </a:r>
            <a:r>
              <a:rPr lang="zh-CN" altLang="en-US" b="0" i="0" dirty="0">
                <a:solidFill>
                  <a:srgbClr val="000000"/>
                </a:solidFill>
                <a:effectLst/>
                <a:latin typeface="Helvetica Neue"/>
              </a:rPr>
              <a:t>的现实状态。也就是说，如果有一个插头指向某个格子，那么这个格子已经和插头来源联通了，我们接下来要考虑的是从这个插头往哪里走。</a:t>
            </a:r>
          </a:p>
          <a:p>
            <a:r>
              <a:rPr lang="zh-CN" altLang="en-US" b="1" dirty="0"/>
              <a:t>轮廓线</a:t>
            </a:r>
            <a:r>
              <a:rPr lang="zh-CN" altLang="en-US" dirty="0"/>
              <a:t>： 我们在考虑某一行某一列的格子的时候，由于我们一般是从上到下，从左到右的进行遍历，所以走向这个格子的方案可能是通过上一行格子的插头或者左边的格子的插头转移而来，所以我们需要用状态压缩来记录这些格子是否有插头，而且我们只需要知道所有决策完毕的格子和未进行决策的格子交界位置的插头状态，而这个交界的线就是轮廓线，轮廓线上方是决策完的格子，下方是未决策的格子</a:t>
            </a:r>
            <a:endParaRPr lang="en-US" altLang="zh-CN" dirty="0"/>
          </a:p>
        </p:txBody>
      </p:sp>
    </p:spTree>
    <p:extLst>
      <p:ext uri="{BB962C8B-B14F-4D97-AF65-F5344CB8AC3E}">
        <p14:creationId xmlns:p14="http://schemas.microsoft.com/office/powerpoint/2010/main" val="1110543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608929" y="260554"/>
            <a:ext cx="3067050" cy="307777"/>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插头</a:t>
            </a:r>
            <a:r>
              <a:rPr lang="en-US" altLang="zh-CN" sz="20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dp</a:t>
            </a:r>
            <a:endParaRPr 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5CA1DC21-54EC-41D3-96EB-DDC104A933F2}"/>
              </a:ext>
            </a:extLst>
          </p:cNvPr>
          <p:cNvSpPr/>
          <p:nvPr/>
        </p:nvSpPr>
        <p:spPr>
          <a:xfrm>
            <a:off x="1064779" y="1672109"/>
            <a:ext cx="10729191" cy="3416320"/>
          </a:xfrm>
          <a:prstGeom prst="rect">
            <a:avLst/>
          </a:prstGeom>
        </p:spPr>
        <p:txBody>
          <a:bodyPr wrap="square">
            <a:spAutoFit/>
          </a:bodyPr>
          <a:lstStyle/>
          <a:p>
            <a:r>
              <a:rPr lang="zh-CN" altLang="en-US" dirty="0"/>
              <a:t>插头</a:t>
            </a:r>
            <a:r>
              <a:rPr lang="en-US" altLang="zh-CN" dirty="0"/>
              <a:t>DP</a:t>
            </a:r>
            <a:r>
              <a:rPr lang="zh-CN" altLang="en-US" dirty="0"/>
              <a:t>主要用来处理一系列基于连通性状态压缩的动态规划问题，处理的具体问题有很多种，并且一般数据规模较小。</a:t>
            </a:r>
          </a:p>
          <a:p>
            <a:endParaRPr lang="en-US" altLang="zh-CN" dirty="0"/>
          </a:p>
          <a:p>
            <a:r>
              <a:rPr lang="zh-CN" altLang="en-US" dirty="0"/>
              <a:t>下面我们结合一道入门题来讲一下这个：</a:t>
            </a:r>
            <a:r>
              <a:rPr lang="en-US" altLang="zh-CN" dirty="0"/>
              <a:t>hdu1693</a:t>
            </a:r>
          </a:p>
          <a:p>
            <a:r>
              <a:rPr lang="zh-CN" altLang="en-US" dirty="0"/>
              <a:t>给出一张</a:t>
            </a:r>
            <a:r>
              <a:rPr lang="en-US" altLang="zh-CN" dirty="0"/>
              <a:t>n*m</a:t>
            </a:r>
            <a:r>
              <a:rPr lang="zh-CN" altLang="en-US" dirty="0"/>
              <a:t>有障碍的棋盘，要求用任意条回路遍历整个棋盘，不能经过障碍格子，要求统计不同的行走方案数。</a:t>
            </a:r>
            <a:endParaRPr lang="en-US" altLang="zh-CN" dirty="0"/>
          </a:p>
          <a:p>
            <a:endParaRPr lang="en-US" altLang="zh-CN" dirty="0"/>
          </a:p>
          <a:p>
            <a:r>
              <a:rPr lang="zh-CN" altLang="en-US" dirty="0"/>
              <a:t>对于这道题，由于不限制回路数量，所以我们只需要保证每个没障碍的格子都有且仅有两个通向它的插头</a:t>
            </a:r>
            <a:endParaRPr lang="en-US" altLang="zh-CN" dirty="0"/>
          </a:p>
          <a:p>
            <a:endParaRPr lang="en-US" altLang="zh-CN" dirty="0"/>
          </a:p>
          <a:p>
            <a:r>
              <a:rPr lang="zh-CN" altLang="en-US" dirty="0"/>
              <a:t>接着，我们考虑一下怎么转移：</a:t>
            </a:r>
            <a:endParaRPr lang="en-US" altLang="zh-CN" dirty="0"/>
          </a:p>
          <a:p>
            <a:r>
              <a:rPr lang="zh-CN" altLang="en-US" dirty="0"/>
              <a:t>在两行之间，上面那行全部算完以后，</a:t>
            </a:r>
            <a:r>
              <a:rPr lang="zh-CN" altLang="en-US" b="0" i="0" dirty="0">
                <a:solidFill>
                  <a:srgbClr val="000000"/>
                </a:solidFill>
                <a:effectLst/>
                <a:latin typeface="Helvetica Neue"/>
              </a:rPr>
              <a:t>容易发现，这一行的</a:t>
            </a:r>
            <a:r>
              <a:rPr lang="en-US" altLang="zh-CN" b="0" i="0" dirty="0">
                <a:solidFill>
                  <a:srgbClr val="000000"/>
                </a:solidFill>
                <a:effectLst/>
                <a:latin typeface="Helvetica Neue"/>
              </a:rPr>
              <a:t>0~m-1</a:t>
            </a:r>
            <a:r>
              <a:rPr lang="zh-CN" altLang="en-US" b="0" i="0" dirty="0">
                <a:solidFill>
                  <a:srgbClr val="000000"/>
                </a:solidFill>
                <a:effectLst/>
                <a:latin typeface="Helvetica Neue"/>
              </a:rPr>
              <a:t>号插头会变成下一行初始的</a:t>
            </a:r>
            <a:r>
              <a:rPr lang="en-US" altLang="zh-CN" b="0" i="0" dirty="0">
                <a:solidFill>
                  <a:srgbClr val="000000"/>
                </a:solidFill>
                <a:effectLst/>
                <a:latin typeface="Helvetica Neue"/>
              </a:rPr>
              <a:t>1~m</a:t>
            </a:r>
            <a:r>
              <a:rPr lang="zh-CN" altLang="en-US" b="0" i="0" dirty="0">
                <a:solidFill>
                  <a:srgbClr val="000000"/>
                </a:solidFill>
                <a:effectLst/>
                <a:latin typeface="Helvetica Neue"/>
              </a:rPr>
              <a:t>号插头</a:t>
            </a:r>
            <a:endParaRPr lang="en-US" altLang="zh-CN" b="0" i="0" dirty="0">
              <a:solidFill>
                <a:srgbClr val="000000"/>
              </a:solidFill>
              <a:effectLst/>
              <a:latin typeface="Helvetica Neue"/>
            </a:endParaRPr>
          </a:p>
          <a:p>
            <a:r>
              <a:rPr lang="zh-CN" altLang="en-US" dirty="0"/>
              <a:t>在同一行里面，有下面三种情况</a:t>
            </a:r>
            <a:endParaRPr lang="en-US" altLang="zh-CN" dirty="0"/>
          </a:p>
        </p:txBody>
      </p:sp>
      <p:pic>
        <p:nvPicPr>
          <p:cNvPr id="3" name="图片 2">
            <a:extLst>
              <a:ext uri="{FF2B5EF4-FFF2-40B4-BE49-F238E27FC236}">
                <a16:creationId xmlns:a16="http://schemas.microsoft.com/office/drawing/2014/main" id="{303DF055-5A86-41B5-ADCC-6C7C0BF5149C}"/>
              </a:ext>
            </a:extLst>
          </p:cNvPr>
          <p:cNvPicPr>
            <a:picLocks noChangeAspect="1"/>
          </p:cNvPicPr>
          <p:nvPr/>
        </p:nvPicPr>
        <p:blipFill>
          <a:blip r:embed="rId5"/>
          <a:stretch>
            <a:fillRect/>
          </a:stretch>
        </p:blipFill>
        <p:spPr>
          <a:xfrm>
            <a:off x="3675979" y="5307269"/>
            <a:ext cx="5076825" cy="1685925"/>
          </a:xfrm>
          <a:prstGeom prst="rect">
            <a:avLst/>
          </a:prstGeom>
        </p:spPr>
      </p:pic>
    </p:spTree>
    <p:extLst>
      <p:ext uri="{BB962C8B-B14F-4D97-AF65-F5344CB8AC3E}">
        <p14:creationId xmlns:p14="http://schemas.microsoft.com/office/powerpoint/2010/main" val="1639768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3032579" y="2587357"/>
            <a:ext cx="679359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cap="all" dirty="0">
                <a:solidFill>
                  <a:schemeClr val="accent1"/>
                </a:solidFill>
                <a:cs typeface="Arial" panose="020B0604020202020204" pitchFamily="34" charset="0"/>
              </a:rPr>
              <a:t>感谢聆听</a:t>
            </a:r>
            <a:endParaRPr lang="en-US" altLang="zh-CN" sz="4400" b="1" cap="all" dirty="0">
              <a:solidFill>
                <a:schemeClr val="accent1"/>
              </a:solidFill>
              <a:cs typeface="Arial" panose="020B0604020202020204" pitchFamily="34" charset="0"/>
            </a:endParaRPr>
          </a:p>
        </p:txBody>
      </p:sp>
      <p:sp>
        <p:nvSpPr>
          <p:cNvPr id="9"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0"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87039775"/>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608929" y="260554"/>
            <a:ext cx="3067050" cy="307777"/>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概述</a:t>
            </a:r>
            <a:endParaRPr 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矩形 6">
            <a:extLst>
              <a:ext uri="{FF2B5EF4-FFF2-40B4-BE49-F238E27FC236}">
                <a16:creationId xmlns:a16="http://schemas.microsoft.com/office/drawing/2014/main" id="{44860684-F3B8-4C33-A903-229D458BDBB9}"/>
              </a:ext>
            </a:extLst>
          </p:cNvPr>
          <p:cNvSpPr/>
          <p:nvPr/>
        </p:nvSpPr>
        <p:spPr>
          <a:xfrm>
            <a:off x="1316807" y="1816125"/>
            <a:ext cx="9937104" cy="3693319"/>
          </a:xfrm>
          <a:prstGeom prst="rect">
            <a:avLst/>
          </a:prstGeom>
        </p:spPr>
        <p:txBody>
          <a:bodyPr wrap="square">
            <a:spAutoFit/>
          </a:bodyPr>
          <a:lstStyle/>
          <a:p>
            <a:r>
              <a:rPr lang="zh-CN" altLang="en-US" dirty="0"/>
              <a:t>动态规划，是一种分阶段决策解决问题的方法。</a:t>
            </a:r>
            <a:endParaRPr lang="en-US" altLang="zh-CN" dirty="0"/>
          </a:p>
          <a:p>
            <a:endParaRPr lang="en-US" altLang="zh-CN" dirty="0"/>
          </a:p>
          <a:p>
            <a:endParaRPr lang="en-US" altLang="zh-CN" dirty="0"/>
          </a:p>
          <a:p>
            <a:r>
              <a:rPr lang="zh-CN" altLang="en-US" dirty="0"/>
              <a:t>学习这个算法需要理解的名词主要有：</a:t>
            </a:r>
            <a:endParaRPr lang="en-US" altLang="zh-CN" dirty="0"/>
          </a:p>
          <a:p>
            <a:endParaRPr lang="en-US" altLang="zh-CN" dirty="0"/>
          </a:p>
          <a:p>
            <a:pPr marL="342900" indent="-342900">
              <a:buFont typeface="+mj-lt"/>
              <a:buAutoNum type="arabicPeriod"/>
            </a:pPr>
            <a:r>
              <a:rPr lang="zh-CN" altLang="en-US" b="1" dirty="0"/>
              <a:t>阶段</a:t>
            </a:r>
            <a:r>
              <a:rPr lang="zh-CN" altLang="en-US" dirty="0"/>
              <a:t>：把问题的全过程恰当的划分成若干个相关联的阶段，一般是根据时间或空间的自然特征去划分</a:t>
            </a:r>
            <a:endParaRPr lang="en-US" altLang="zh-CN" dirty="0"/>
          </a:p>
          <a:p>
            <a:pPr marL="342900" indent="-342900">
              <a:buFont typeface="+mj-lt"/>
              <a:buAutoNum type="arabicPeriod"/>
            </a:pPr>
            <a:r>
              <a:rPr lang="zh-CN" altLang="en-US" b="1" dirty="0"/>
              <a:t>状态</a:t>
            </a:r>
            <a:r>
              <a:rPr lang="zh-CN" altLang="en-US" dirty="0"/>
              <a:t>：一般一个阶段包含若干状态，用变量来描述</a:t>
            </a:r>
            <a:endParaRPr lang="en-US" altLang="zh-CN" dirty="0"/>
          </a:p>
          <a:p>
            <a:pPr marL="342900" indent="-342900">
              <a:buFont typeface="+mj-lt"/>
              <a:buAutoNum type="arabicPeriod"/>
            </a:pPr>
            <a:r>
              <a:rPr lang="zh-CN" altLang="en-US" b="1" dirty="0"/>
              <a:t>决策</a:t>
            </a:r>
            <a:r>
              <a:rPr lang="zh-CN" altLang="en-US" dirty="0"/>
              <a:t>：在问题的处理中做出的选择性行动</a:t>
            </a:r>
            <a:endParaRPr lang="en-US" altLang="zh-CN" dirty="0"/>
          </a:p>
          <a:p>
            <a:pPr marL="342900" indent="-342900">
              <a:buFont typeface="+mj-lt"/>
              <a:buAutoNum type="arabicPeriod"/>
            </a:pPr>
            <a:r>
              <a:rPr lang="zh-CN" altLang="en-US" b="1" dirty="0"/>
              <a:t>策略</a:t>
            </a:r>
            <a:r>
              <a:rPr lang="zh-CN" altLang="en-US" dirty="0"/>
              <a:t>：决策的有序总体，可以得到最优结果的策略叫最优策略</a:t>
            </a:r>
            <a:endParaRPr lang="en-US" altLang="zh-CN" dirty="0"/>
          </a:p>
          <a:p>
            <a:pPr marL="342900" indent="-342900">
              <a:buFont typeface="+mj-lt"/>
              <a:buAutoNum type="arabicPeriod"/>
            </a:pPr>
            <a:r>
              <a:rPr lang="zh-CN" altLang="en-US" b="1" dirty="0"/>
              <a:t>状态转移方程</a:t>
            </a:r>
            <a:r>
              <a:rPr lang="zh-CN" altLang="en-US" dirty="0"/>
              <a:t>：对前一个阶段的状态做出了某种决策产生了后一个阶段的状态，描述了从</a:t>
            </a:r>
            <a:r>
              <a:rPr lang="en-US" altLang="zh-CN" dirty="0" err="1"/>
              <a:t>i</a:t>
            </a:r>
            <a:r>
              <a:rPr lang="zh-CN" altLang="en-US" dirty="0"/>
              <a:t>阶段到</a:t>
            </a:r>
            <a:r>
              <a:rPr lang="en-US" altLang="zh-CN" dirty="0"/>
              <a:t>i+1</a:t>
            </a:r>
            <a:r>
              <a:rPr lang="zh-CN" altLang="en-US" dirty="0"/>
              <a:t>阶段状态的演变规律的关系就叫做状态转移方程</a:t>
            </a:r>
            <a:endParaRPr lang="en-US" altLang="zh-CN" dirty="0"/>
          </a:p>
          <a:p>
            <a:pPr marL="342900" indent="-342900">
              <a:buFont typeface="+mj-lt"/>
              <a:buAutoNum type="arabicPeriod"/>
            </a:pPr>
            <a:endParaRPr lang="en-US" altLang="zh-CN" dirty="0"/>
          </a:p>
        </p:txBody>
      </p:sp>
    </p:spTree>
    <p:extLst>
      <p:ext uri="{BB962C8B-B14F-4D97-AF65-F5344CB8AC3E}">
        <p14:creationId xmlns:p14="http://schemas.microsoft.com/office/powerpoint/2010/main" val="1853198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608929" y="260554"/>
            <a:ext cx="3067050" cy="307777"/>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概述</a:t>
            </a:r>
            <a:endParaRPr 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7988FAFC-890F-4356-AFA3-7EAA6F296FF6}"/>
              </a:ext>
            </a:extLst>
          </p:cNvPr>
          <p:cNvSpPr/>
          <p:nvPr/>
        </p:nvSpPr>
        <p:spPr>
          <a:xfrm>
            <a:off x="1172791" y="1769666"/>
            <a:ext cx="10585175" cy="3416320"/>
          </a:xfrm>
          <a:prstGeom prst="rect">
            <a:avLst/>
          </a:prstGeom>
        </p:spPr>
        <p:txBody>
          <a:bodyPr wrap="square">
            <a:spAutoFit/>
          </a:bodyPr>
          <a:lstStyle/>
          <a:p>
            <a:r>
              <a:rPr lang="zh-CN" altLang="en-US" dirty="0"/>
              <a:t>可以用动态规划求解的多阶段决策问题一般具有两个性质：</a:t>
            </a:r>
            <a:endParaRPr lang="en-US" altLang="zh-CN" dirty="0"/>
          </a:p>
          <a:p>
            <a:endParaRPr lang="en-US" altLang="zh-CN" dirty="0"/>
          </a:p>
          <a:p>
            <a:endParaRPr lang="en-US" altLang="zh-CN" dirty="0"/>
          </a:p>
          <a:p>
            <a:pPr marL="342900" indent="-342900">
              <a:buFont typeface="+mj-lt"/>
              <a:buAutoNum type="arabicPeriod"/>
            </a:pPr>
            <a:r>
              <a:rPr lang="zh-CN" altLang="en-US" dirty="0"/>
              <a:t>最优化原理：问题具有最优子结构的性质，即子问题的局部最优会形成整个问题的全局最优</a:t>
            </a:r>
            <a:endParaRPr lang="en-US" altLang="zh-CN" dirty="0"/>
          </a:p>
          <a:p>
            <a:pPr marL="342900" indent="-342900">
              <a:buFont typeface="+mj-lt"/>
              <a:buAutoNum type="arabicPeriod"/>
            </a:pPr>
            <a:r>
              <a:rPr lang="zh-CN" altLang="en-US" dirty="0"/>
              <a:t>无后效性原则：某阶段的状态一旦确定，则此后过程的演变不再受此前各状态及决策的影响</a:t>
            </a:r>
            <a:endParaRPr lang="en-US" altLang="zh-CN" dirty="0"/>
          </a:p>
          <a:p>
            <a:pPr marL="342900" indent="-342900">
              <a:buFont typeface="+mj-lt"/>
              <a:buAutoNum type="arabicPeriod"/>
            </a:pPr>
            <a:endParaRPr lang="en-US" altLang="zh-CN" dirty="0"/>
          </a:p>
          <a:p>
            <a:endParaRPr lang="en-US" altLang="zh-CN" dirty="0"/>
          </a:p>
          <a:p>
            <a:r>
              <a:rPr lang="zh-CN" altLang="en-US" dirty="0"/>
              <a:t>一般的模式：划分阶段</a:t>
            </a:r>
            <a:r>
              <a:rPr lang="en-US" altLang="zh-CN" dirty="0"/>
              <a:t>-&gt;</a:t>
            </a:r>
            <a:r>
              <a:rPr lang="zh-CN" altLang="en-US" dirty="0"/>
              <a:t>确定状态变量</a:t>
            </a:r>
            <a:r>
              <a:rPr lang="en-US" altLang="zh-CN" dirty="0"/>
              <a:t>-&gt;</a:t>
            </a:r>
            <a:r>
              <a:rPr lang="zh-CN" altLang="en-US" dirty="0"/>
              <a:t>确定状态转移方程</a:t>
            </a:r>
            <a:r>
              <a:rPr lang="en-US" altLang="zh-CN" dirty="0"/>
              <a:t>-&gt;</a:t>
            </a:r>
            <a:r>
              <a:rPr lang="zh-CN" altLang="en-US" dirty="0"/>
              <a:t>寻找边界条件</a:t>
            </a:r>
            <a:r>
              <a:rPr lang="en-US" altLang="zh-CN" dirty="0"/>
              <a:t>-&gt;</a:t>
            </a:r>
            <a:r>
              <a:rPr lang="zh-CN" altLang="en-US" dirty="0"/>
              <a:t>编写代码</a:t>
            </a:r>
            <a:endParaRPr lang="en-US" altLang="zh-CN" dirty="0"/>
          </a:p>
          <a:p>
            <a:endParaRPr lang="en-US" altLang="zh-CN" dirty="0"/>
          </a:p>
          <a:p>
            <a:r>
              <a:rPr lang="zh-CN" altLang="en-US" dirty="0"/>
              <a:t>而一般编写代码的思路有两种：</a:t>
            </a:r>
            <a:endParaRPr lang="en-US" altLang="zh-CN" dirty="0"/>
          </a:p>
          <a:p>
            <a:pPr marL="342900" indent="-342900">
              <a:buFont typeface="+mj-lt"/>
              <a:buAutoNum type="arabicPeriod"/>
            </a:pPr>
            <a:r>
              <a:rPr lang="zh-CN" altLang="en-US" dirty="0"/>
              <a:t>递推，从初始状态开始，通过中间阶段的决策，到达结束状态，一般用循环写</a:t>
            </a:r>
            <a:endParaRPr lang="en-US" altLang="zh-CN" dirty="0"/>
          </a:p>
          <a:p>
            <a:pPr marL="342900" indent="-342900">
              <a:buFont typeface="+mj-lt"/>
              <a:buAutoNum type="arabicPeriod"/>
            </a:pPr>
            <a:r>
              <a:rPr lang="zh-CN" altLang="en-US" dirty="0"/>
              <a:t>记忆化搜索，从结束状态开始，通过中间阶段的决策，搜到初始状态</a:t>
            </a:r>
            <a:endParaRPr lang="en-US" altLang="zh-CN" dirty="0"/>
          </a:p>
        </p:txBody>
      </p:sp>
    </p:spTree>
    <p:extLst>
      <p:ext uri="{BB962C8B-B14F-4D97-AF65-F5344CB8AC3E}">
        <p14:creationId xmlns:p14="http://schemas.microsoft.com/office/powerpoint/2010/main" val="1050278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6429375" y="2721066"/>
            <a:ext cx="3960439" cy="677108"/>
          </a:xfrm>
          <a:prstGeom prst="rect">
            <a:avLst/>
          </a:prstGeom>
          <a:noFill/>
        </p:spPr>
        <p:txBody>
          <a:bodyPr wrap="square" lIns="0" tIns="0" rIns="0" bIns="0" rtlCol="0">
            <a:spAutoFit/>
          </a:bodyPr>
          <a:lstStyle/>
          <a:p>
            <a:r>
              <a:rPr lang="zh-CN" altLang="en-US" sz="4400" dirty="0">
                <a:solidFill>
                  <a:schemeClr val="accent1"/>
                </a:solidFill>
                <a:latin typeface="微软雅黑" panose="020B0503020204020204" pitchFamily="34" charset="-122"/>
                <a:ea typeface="微软雅黑" panose="020B0503020204020204" pitchFamily="34" charset="-122"/>
                <a:cs typeface="+mn-ea"/>
                <a:sym typeface="+mn-lt"/>
              </a:rPr>
              <a:t>区间</a:t>
            </a:r>
            <a:r>
              <a:rPr lang="en-US" altLang="zh-CN" sz="4400" dirty="0" err="1">
                <a:solidFill>
                  <a:schemeClr val="accent1"/>
                </a:solidFill>
                <a:latin typeface="微软雅黑" panose="020B0503020204020204" pitchFamily="34" charset="-122"/>
                <a:ea typeface="微软雅黑" panose="020B0503020204020204" pitchFamily="34" charset="-122"/>
                <a:cs typeface="+mn-ea"/>
                <a:sym typeface="+mn-lt"/>
              </a:rPr>
              <a:t>dp</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02</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364694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608929" y="260554"/>
            <a:ext cx="3067050" cy="307777"/>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区间</a:t>
            </a:r>
            <a:r>
              <a:rPr lang="en-US" altLang="zh-CN" sz="20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dp</a:t>
            </a:r>
            <a:endParaRPr 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5CA1DC21-54EC-41D3-96EB-DDC104A933F2}"/>
              </a:ext>
            </a:extLst>
          </p:cNvPr>
          <p:cNvSpPr/>
          <p:nvPr/>
        </p:nvSpPr>
        <p:spPr>
          <a:xfrm>
            <a:off x="1064779" y="1672109"/>
            <a:ext cx="10729191" cy="1477328"/>
          </a:xfrm>
          <a:prstGeom prst="rect">
            <a:avLst/>
          </a:prstGeom>
        </p:spPr>
        <p:txBody>
          <a:bodyPr wrap="square">
            <a:spAutoFit/>
          </a:bodyPr>
          <a:lstStyle/>
          <a:p>
            <a:r>
              <a:rPr lang="zh-CN" altLang="en-US" dirty="0"/>
              <a:t>区间</a:t>
            </a:r>
            <a:r>
              <a:rPr lang="en-US" altLang="zh-CN" dirty="0" err="1"/>
              <a:t>dp</a:t>
            </a:r>
            <a:r>
              <a:rPr lang="zh-CN" altLang="en-US" dirty="0"/>
              <a:t>，顾名思义，就是在区间上的</a:t>
            </a:r>
            <a:r>
              <a:rPr lang="en-US" altLang="zh-CN" dirty="0" err="1"/>
              <a:t>dp</a:t>
            </a:r>
            <a:endParaRPr lang="en-US" altLang="zh-CN" dirty="0"/>
          </a:p>
          <a:p>
            <a:endParaRPr lang="en-US" altLang="zh-CN" dirty="0"/>
          </a:p>
          <a:p>
            <a:r>
              <a:rPr lang="zh-CN" altLang="en-US" dirty="0"/>
              <a:t>先算出小区间的最优解，再计算出大区间的最优解</a:t>
            </a:r>
          </a:p>
          <a:p>
            <a:endParaRPr lang="en-US" altLang="zh-CN" dirty="0"/>
          </a:p>
          <a:p>
            <a:r>
              <a:rPr lang="zh-CN" altLang="en-US" dirty="0"/>
              <a:t>一般设</a:t>
            </a:r>
            <a:r>
              <a:rPr lang="en-US" altLang="zh-CN" dirty="0" err="1"/>
              <a:t>dp</a:t>
            </a:r>
            <a:r>
              <a:rPr lang="en-US" altLang="zh-CN" dirty="0"/>
              <a:t>[</a:t>
            </a:r>
            <a:r>
              <a:rPr lang="en-US" altLang="zh-CN" dirty="0" err="1"/>
              <a:t>i</a:t>
            </a:r>
            <a:r>
              <a:rPr lang="en-US" altLang="zh-CN" dirty="0"/>
              <a:t>][j]</a:t>
            </a:r>
            <a:r>
              <a:rPr lang="zh-CN" altLang="en-US" dirty="0"/>
              <a:t>为区间</a:t>
            </a:r>
            <a:r>
              <a:rPr lang="en-US" altLang="zh-CN" dirty="0"/>
              <a:t>[</a:t>
            </a:r>
            <a:r>
              <a:rPr lang="en-US" altLang="zh-CN" dirty="0" err="1"/>
              <a:t>i,j</a:t>
            </a:r>
            <a:r>
              <a:rPr lang="en-US" altLang="zh-CN" dirty="0"/>
              <a:t>]</a:t>
            </a:r>
            <a:r>
              <a:rPr lang="zh-CN" altLang="en-US" dirty="0"/>
              <a:t>的最优解</a:t>
            </a:r>
          </a:p>
        </p:txBody>
      </p:sp>
      <p:sp>
        <p:nvSpPr>
          <p:cNvPr id="4" name="矩形 3">
            <a:extLst>
              <a:ext uri="{FF2B5EF4-FFF2-40B4-BE49-F238E27FC236}">
                <a16:creationId xmlns:a16="http://schemas.microsoft.com/office/drawing/2014/main" id="{39A6EBF3-3586-4FB6-9B5E-FA02A274F412}"/>
              </a:ext>
            </a:extLst>
          </p:cNvPr>
          <p:cNvSpPr/>
          <p:nvPr/>
        </p:nvSpPr>
        <p:spPr>
          <a:xfrm>
            <a:off x="1069675" y="4143982"/>
            <a:ext cx="10724295" cy="923330"/>
          </a:xfrm>
          <a:prstGeom prst="rect">
            <a:avLst/>
          </a:prstGeom>
        </p:spPr>
        <p:txBody>
          <a:bodyPr wrap="square">
            <a:spAutoFit/>
          </a:bodyPr>
          <a:lstStyle/>
          <a:p>
            <a:r>
              <a:rPr lang="zh-CN" altLang="en-US" dirty="0"/>
              <a:t>简单例题：</a:t>
            </a:r>
            <a:endParaRPr lang="en-US" altLang="zh-CN" dirty="0"/>
          </a:p>
          <a:p>
            <a:r>
              <a:rPr lang="zh-CN" altLang="en-US" dirty="0"/>
              <a:t>有</a:t>
            </a:r>
            <a:r>
              <a:rPr lang="en-US" altLang="zh-CN" dirty="0"/>
              <a:t>N</a:t>
            </a:r>
            <a:r>
              <a:rPr lang="zh-CN" altLang="en-US" dirty="0"/>
              <a:t>堆石子，现要将石子有序的合并成一堆，规定如下：每次只能移动相邻的</a:t>
            </a:r>
            <a:r>
              <a:rPr lang="en-US" altLang="zh-CN" dirty="0"/>
              <a:t>2</a:t>
            </a:r>
            <a:r>
              <a:rPr lang="zh-CN" altLang="en-US" dirty="0"/>
              <a:t>堆石子合并，合并花费为新合成的一堆石子的数量。求将这</a:t>
            </a:r>
            <a:r>
              <a:rPr lang="en-US" altLang="zh-CN" dirty="0"/>
              <a:t>N</a:t>
            </a:r>
            <a:r>
              <a:rPr lang="zh-CN" altLang="en-US" dirty="0"/>
              <a:t>堆石子合并成一堆的总花费最小（或最大）。</a:t>
            </a:r>
          </a:p>
        </p:txBody>
      </p:sp>
      <p:sp>
        <p:nvSpPr>
          <p:cNvPr id="5" name="矩形 4">
            <a:extLst>
              <a:ext uri="{FF2B5EF4-FFF2-40B4-BE49-F238E27FC236}">
                <a16:creationId xmlns:a16="http://schemas.microsoft.com/office/drawing/2014/main" id="{3CD635F3-21F9-4D1B-884B-1CB9AF81CAC0}"/>
              </a:ext>
            </a:extLst>
          </p:cNvPr>
          <p:cNvSpPr/>
          <p:nvPr/>
        </p:nvSpPr>
        <p:spPr>
          <a:xfrm>
            <a:off x="3675979" y="5776565"/>
            <a:ext cx="4905510" cy="369332"/>
          </a:xfrm>
          <a:prstGeom prst="rect">
            <a:avLst/>
          </a:prstGeom>
        </p:spPr>
        <p:txBody>
          <a:bodyPr wrap="none">
            <a:spAutoFit/>
          </a:bodyPr>
          <a:lstStyle/>
          <a:p>
            <a:r>
              <a:rPr lang="en-US" altLang="zh-CN" dirty="0"/>
              <a:t>dp</a:t>
            </a:r>
            <a:r>
              <a:rPr lang="nn-NO" altLang="zh-CN" dirty="0"/>
              <a:t>[i][j] = min(</a:t>
            </a:r>
            <a:r>
              <a:rPr lang="en-US" altLang="zh-CN" dirty="0" err="1"/>
              <a:t>dp</a:t>
            </a:r>
            <a:r>
              <a:rPr lang="nn-NO" altLang="zh-CN" dirty="0"/>
              <a:t>[i][k]+</a:t>
            </a:r>
            <a:r>
              <a:rPr lang="en-US" altLang="zh-CN" dirty="0" err="1"/>
              <a:t>dp</a:t>
            </a:r>
            <a:r>
              <a:rPr lang="nn-NO" altLang="zh-CN" dirty="0"/>
              <a:t>[k+1][j]+sum[i][j])(i&lt;=k&lt;j)</a:t>
            </a:r>
            <a:endParaRPr lang="zh-CN" altLang="en-US" dirty="0"/>
          </a:p>
        </p:txBody>
      </p:sp>
    </p:spTree>
    <p:extLst>
      <p:ext uri="{BB962C8B-B14F-4D97-AF65-F5344CB8AC3E}">
        <p14:creationId xmlns:p14="http://schemas.microsoft.com/office/powerpoint/2010/main" val="2236410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6429375" y="2721066"/>
            <a:ext cx="3960439" cy="677108"/>
          </a:xfrm>
          <a:prstGeom prst="rect">
            <a:avLst/>
          </a:prstGeom>
          <a:noFill/>
        </p:spPr>
        <p:txBody>
          <a:bodyPr wrap="square" lIns="0" tIns="0" rIns="0" bIns="0" rtlCol="0">
            <a:spAutoFit/>
          </a:bodyPr>
          <a:lstStyle/>
          <a:p>
            <a:r>
              <a:rPr lang="zh-CN" altLang="en-US" sz="4400" dirty="0">
                <a:solidFill>
                  <a:schemeClr val="accent1"/>
                </a:solidFill>
                <a:latin typeface="微软雅黑" panose="020B0503020204020204" pitchFamily="34" charset="-122"/>
                <a:ea typeface="微软雅黑" panose="020B0503020204020204" pitchFamily="34" charset="-122"/>
                <a:cs typeface="+mn-ea"/>
                <a:sym typeface="+mn-lt"/>
              </a:rPr>
              <a:t>数位</a:t>
            </a:r>
            <a:r>
              <a:rPr lang="en-US" altLang="zh-CN" sz="4400" dirty="0" err="1">
                <a:solidFill>
                  <a:schemeClr val="accent1"/>
                </a:solidFill>
                <a:latin typeface="微软雅黑" panose="020B0503020204020204" pitchFamily="34" charset="-122"/>
                <a:ea typeface="微软雅黑" panose="020B0503020204020204" pitchFamily="34" charset="-122"/>
                <a:cs typeface="+mn-ea"/>
                <a:sym typeface="+mn-lt"/>
              </a:rPr>
              <a:t>dp</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03</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14030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608929" y="260554"/>
            <a:ext cx="3067050" cy="307777"/>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数位</a:t>
            </a:r>
            <a:r>
              <a:rPr lang="en-US" altLang="zh-CN" sz="20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dp</a:t>
            </a:r>
            <a:endParaRPr 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5CA1DC21-54EC-41D3-96EB-DDC104A933F2}"/>
              </a:ext>
            </a:extLst>
          </p:cNvPr>
          <p:cNvSpPr/>
          <p:nvPr/>
        </p:nvSpPr>
        <p:spPr>
          <a:xfrm>
            <a:off x="1064779" y="1672109"/>
            <a:ext cx="10729191" cy="1200329"/>
          </a:xfrm>
          <a:prstGeom prst="rect">
            <a:avLst/>
          </a:prstGeom>
        </p:spPr>
        <p:txBody>
          <a:bodyPr wrap="square">
            <a:spAutoFit/>
          </a:bodyPr>
          <a:lstStyle/>
          <a:p>
            <a:r>
              <a:rPr lang="zh-CN" altLang="en-US" dirty="0"/>
              <a:t>数位</a:t>
            </a:r>
            <a:r>
              <a:rPr lang="en-US" altLang="zh-CN" dirty="0" err="1"/>
              <a:t>dp</a:t>
            </a:r>
            <a:r>
              <a:rPr lang="zh-CN" altLang="en-US" dirty="0"/>
              <a:t>是一种计数用的</a:t>
            </a:r>
            <a:r>
              <a:rPr lang="en-US" altLang="zh-CN" dirty="0" err="1"/>
              <a:t>dp</a:t>
            </a:r>
            <a:r>
              <a:rPr lang="zh-CN" altLang="en-US" dirty="0"/>
              <a:t>，一般就是要统计一个区间</a:t>
            </a:r>
            <a:r>
              <a:rPr lang="en-US" altLang="zh-CN" dirty="0"/>
              <a:t>[</a:t>
            </a:r>
            <a:r>
              <a:rPr lang="en-US" altLang="zh-CN" dirty="0" err="1"/>
              <a:t>l,r</a:t>
            </a:r>
            <a:r>
              <a:rPr lang="en-US" altLang="zh-CN" dirty="0"/>
              <a:t>]</a:t>
            </a:r>
            <a:r>
              <a:rPr lang="zh-CN" altLang="en-US" dirty="0"/>
              <a:t>内满足一些条件数的个数，而这个条件，一般是和数位相关的。所谓数位</a:t>
            </a:r>
            <a:r>
              <a:rPr lang="en-US" altLang="zh-CN" dirty="0" err="1"/>
              <a:t>dp</a:t>
            </a:r>
            <a:r>
              <a:rPr lang="zh-CN" altLang="en-US" dirty="0"/>
              <a:t>，字面意思就是在数位上进行</a:t>
            </a:r>
            <a:r>
              <a:rPr lang="en-US" altLang="zh-CN" dirty="0" err="1"/>
              <a:t>dp</a:t>
            </a:r>
            <a:r>
              <a:rPr lang="zh-CN" altLang="en-US" dirty="0"/>
              <a:t>咯。</a:t>
            </a:r>
            <a:endParaRPr lang="en-US" altLang="zh-CN" dirty="0"/>
          </a:p>
          <a:p>
            <a:endParaRPr lang="en-US" altLang="zh-CN" dirty="0"/>
          </a:p>
          <a:p>
            <a:r>
              <a:rPr lang="zh-CN" altLang="en-US" dirty="0"/>
              <a:t>说是</a:t>
            </a:r>
            <a:r>
              <a:rPr lang="en-US" altLang="zh-CN" dirty="0" err="1"/>
              <a:t>dp</a:t>
            </a:r>
            <a:r>
              <a:rPr lang="zh-CN" altLang="en-US" dirty="0"/>
              <a:t>，但它的实质其实是一种暴力枚举，下面我们来看一道题目感受一下</a:t>
            </a:r>
            <a:endParaRPr lang="en-US" altLang="zh-CN" dirty="0"/>
          </a:p>
        </p:txBody>
      </p:sp>
      <p:pic>
        <p:nvPicPr>
          <p:cNvPr id="6" name="图片 5">
            <a:extLst>
              <a:ext uri="{FF2B5EF4-FFF2-40B4-BE49-F238E27FC236}">
                <a16:creationId xmlns:a16="http://schemas.microsoft.com/office/drawing/2014/main" id="{321285EA-8FE0-497D-B526-3D5F52668012}"/>
              </a:ext>
            </a:extLst>
          </p:cNvPr>
          <p:cNvPicPr>
            <a:picLocks noChangeAspect="1"/>
          </p:cNvPicPr>
          <p:nvPr/>
        </p:nvPicPr>
        <p:blipFill>
          <a:blip r:embed="rId5"/>
          <a:stretch>
            <a:fillRect/>
          </a:stretch>
        </p:blipFill>
        <p:spPr>
          <a:xfrm>
            <a:off x="1829374" y="3616325"/>
            <a:ext cx="9200000" cy="2942857"/>
          </a:xfrm>
          <a:prstGeom prst="rect">
            <a:avLst/>
          </a:prstGeom>
        </p:spPr>
      </p:pic>
      <p:sp>
        <p:nvSpPr>
          <p:cNvPr id="7" name="文本框 6">
            <a:extLst>
              <a:ext uri="{FF2B5EF4-FFF2-40B4-BE49-F238E27FC236}">
                <a16:creationId xmlns:a16="http://schemas.microsoft.com/office/drawing/2014/main" id="{A6C1510A-D900-4AEF-A197-1397C817D274}"/>
              </a:ext>
            </a:extLst>
          </p:cNvPr>
          <p:cNvSpPr txBox="1"/>
          <p:nvPr/>
        </p:nvSpPr>
        <p:spPr>
          <a:xfrm>
            <a:off x="5385258" y="3092419"/>
            <a:ext cx="2088232" cy="369332"/>
          </a:xfrm>
          <a:prstGeom prst="rect">
            <a:avLst/>
          </a:prstGeom>
          <a:noFill/>
        </p:spPr>
        <p:txBody>
          <a:bodyPr wrap="square" rtlCol="0">
            <a:spAutoFit/>
          </a:bodyPr>
          <a:lstStyle/>
          <a:p>
            <a:r>
              <a:rPr lang="en-US" altLang="zh-CN" dirty="0">
                <a:hlinkClick r:id="rId6"/>
              </a:rPr>
              <a:t>HDU-2089 </a:t>
            </a:r>
            <a:r>
              <a:rPr lang="zh-CN" altLang="en-US" dirty="0">
                <a:hlinkClick r:id="rId6"/>
              </a:rPr>
              <a:t>不要</a:t>
            </a:r>
            <a:r>
              <a:rPr lang="en-US" altLang="zh-CN" dirty="0">
                <a:hlinkClick r:id="rId6"/>
              </a:rPr>
              <a:t>62</a:t>
            </a:r>
            <a:endParaRPr lang="en-US" altLang="zh-CN" dirty="0"/>
          </a:p>
        </p:txBody>
      </p:sp>
    </p:spTree>
    <p:extLst>
      <p:ext uri="{BB962C8B-B14F-4D97-AF65-F5344CB8AC3E}">
        <p14:creationId xmlns:p14="http://schemas.microsoft.com/office/powerpoint/2010/main" val="4039466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608929" y="260554"/>
            <a:ext cx="3067050" cy="307777"/>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数位</a:t>
            </a:r>
            <a:r>
              <a:rPr lang="en-US" altLang="zh-CN" sz="20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dp</a:t>
            </a:r>
            <a:endParaRPr 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5CA1DC21-54EC-41D3-96EB-DDC104A933F2}"/>
              </a:ext>
            </a:extLst>
          </p:cNvPr>
          <p:cNvSpPr/>
          <p:nvPr/>
        </p:nvSpPr>
        <p:spPr>
          <a:xfrm>
            <a:off x="1064779" y="1672109"/>
            <a:ext cx="10729191" cy="523220"/>
          </a:xfrm>
          <a:prstGeom prst="rect">
            <a:avLst/>
          </a:prstGeom>
        </p:spPr>
        <p:txBody>
          <a:bodyPr wrap="square">
            <a:spAutoFit/>
          </a:bodyPr>
          <a:lstStyle/>
          <a:p>
            <a:r>
              <a:rPr lang="zh-CN" altLang="en-US" sz="1400" dirty="0"/>
              <a:t>这道题的数据范围才</a:t>
            </a:r>
            <a:r>
              <a:rPr lang="en-US" altLang="zh-CN" sz="1400" dirty="0"/>
              <a:t>1e6</a:t>
            </a:r>
            <a:r>
              <a:rPr lang="zh-CN" altLang="en-US" sz="1400" dirty="0"/>
              <a:t>，要是只有一组输入的话，那我们可以直接考虑暴力从</a:t>
            </a:r>
            <a:r>
              <a:rPr lang="en-US" altLang="zh-CN" sz="1400" dirty="0"/>
              <a:t>n</a:t>
            </a:r>
            <a:r>
              <a:rPr lang="zh-CN" altLang="en-US" sz="1400" dirty="0"/>
              <a:t>到</a:t>
            </a:r>
            <a:r>
              <a:rPr lang="en-US" altLang="zh-CN" sz="1400" dirty="0"/>
              <a:t>m</a:t>
            </a:r>
            <a:r>
              <a:rPr lang="zh-CN" altLang="en-US" sz="1400" dirty="0"/>
              <a:t>遍历一遍，每次</a:t>
            </a:r>
            <a:r>
              <a:rPr lang="en-US" altLang="zh-CN" sz="1400" dirty="0" err="1"/>
              <a:t>lgn</a:t>
            </a:r>
            <a:r>
              <a:rPr lang="zh-CN" altLang="en-US" sz="1400" dirty="0"/>
              <a:t>复杂度</a:t>
            </a:r>
            <a:r>
              <a:rPr lang="en-US" altLang="zh-CN" sz="1400" dirty="0"/>
              <a:t>judge</a:t>
            </a:r>
            <a:r>
              <a:rPr lang="zh-CN" altLang="en-US" sz="1400" dirty="0"/>
              <a:t>，但是现在它是多组数据的，显然不可以这么做，那我们来考虑一下怎么优化一下。</a:t>
            </a:r>
            <a:endParaRPr lang="en-US" altLang="zh-CN" sz="1400" dirty="0"/>
          </a:p>
        </p:txBody>
      </p:sp>
      <p:sp>
        <p:nvSpPr>
          <p:cNvPr id="4" name="矩形 3">
            <a:extLst>
              <a:ext uri="{FF2B5EF4-FFF2-40B4-BE49-F238E27FC236}">
                <a16:creationId xmlns:a16="http://schemas.microsoft.com/office/drawing/2014/main" id="{0A0C6654-2080-407F-B307-C83D54BE0BCC}"/>
              </a:ext>
            </a:extLst>
          </p:cNvPr>
          <p:cNvSpPr/>
          <p:nvPr/>
        </p:nvSpPr>
        <p:spPr>
          <a:xfrm>
            <a:off x="1064778" y="2464197"/>
            <a:ext cx="10729191" cy="523220"/>
          </a:xfrm>
          <a:prstGeom prst="rect">
            <a:avLst/>
          </a:prstGeom>
        </p:spPr>
        <p:txBody>
          <a:bodyPr wrap="square">
            <a:spAutoFit/>
          </a:bodyPr>
          <a:lstStyle/>
          <a:p>
            <a:r>
              <a:rPr lang="zh-CN" altLang="en-US" sz="1400" dirty="0"/>
              <a:t>首先，很容易就可以想到，一个数在</a:t>
            </a:r>
            <a:r>
              <a:rPr lang="en-US" altLang="zh-CN" sz="1400" dirty="0"/>
              <a:t>judge</a:t>
            </a:r>
            <a:r>
              <a:rPr lang="zh-CN" altLang="en-US" sz="1400" dirty="0"/>
              <a:t>的时候，要是已经找到了</a:t>
            </a:r>
            <a:r>
              <a:rPr lang="en-US" altLang="zh-CN" sz="1400" dirty="0"/>
              <a:t>4</a:t>
            </a:r>
            <a:r>
              <a:rPr lang="zh-CN" altLang="en-US" sz="1400" dirty="0"/>
              <a:t>或者</a:t>
            </a:r>
            <a:r>
              <a:rPr lang="en-US" altLang="zh-CN" sz="1400" dirty="0"/>
              <a:t>62</a:t>
            </a:r>
            <a:r>
              <a:rPr lang="zh-CN" altLang="en-US" sz="1400" dirty="0"/>
              <a:t>，那么不管后面是什么数字，它都是不吉利的，那么我们考虑一下，要是用搜索从高位往低位搜，就可以用这个性质进行剪枝了呀</a:t>
            </a:r>
            <a:endParaRPr lang="en-US" altLang="zh-CN" sz="1400" dirty="0"/>
          </a:p>
        </p:txBody>
      </p:sp>
      <p:sp>
        <p:nvSpPr>
          <p:cNvPr id="5" name="矩形 4">
            <a:extLst>
              <a:ext uri="{FF2B5EF4-FFF2-40B4-BE49-F238E27FC236}">
                <a16:creationId xmlns:a16="http://schemas.microsoft.com/office/drawing/2014/main" id="{0310B680-489E-45C0-8199-49B2B42A571D}"/>
              </a:ext>
            </a:extLst>
          </p:cNvPr>
          <p:cNvSpPr/>
          <p:nvPr/>
        </p:nvSpPr>
        <p:spPr>
          <a:xfrm>
            <a:off x="1064778" y="3254463"/>
            <a:ext cx="4932549" cy="3323987"/>
          </a:xfrm>
          <a:prstGeom prst="rect">
            <a:avLst/>
          </a:prstGeom>
        </p:spPr>
        <p:txBody>
          <a:bodyPr wrap="square">
            <a:spAutoFit/>
          </a:bodyPr>
          <a:lstStyle/>
          <a:p>
            <a:r>
              <a:rPr lang="zh-CN" altLang="en-US" sz="1400" dirty="0"/>
              <a:t>既然已经想到了搜索，我们就继续往下考虑下去，在搜索的过程中，我们还需要保证搜到的数字都是在</a:t>
            </a:r>
            <a:r>
              <a:rPr lang="en-US" altLang="zh-CN" sz="1400" dirty="0"/>
              <a:t>[</a:t>
            </a:r>
            <a:r>
              <a:rPr lang="en-US" altLang="zh-CN" sz="1400" dirty="0" err="1"/>
              <a:t>n,m</a:t>
            </a:r>
            <a:r>
              <a:rPr lang="en-US" altLang="zh-CN" sz="1400" dirty="0"/>
              <a:t>]</a:t>
            </a:r>
            <a:r>
              <a:rPr lang="zh-CN" altLang="en-US" sz="1400" dirty="0"/>
              <a:t>之间的，这个怎么保证呢？</a:t>
            </a:r>
            <a:endParaRPr lang="en-US" altLang="zh-CN" sz="1400" dirty="0"/>
          </a:p>
          <a:p>
            <a:r>
              <a:rPr lang="zh-CN" altLang="en-US" sz="1400" dirty="0"/>
              <a:t>我们想想平时是怎么比较两个数的大小，这个应该都知道吧，考虑两个数位一样多的数，从最高位开始往低位找到第一个不一样大的数位，比较这一位的大小就可以比较出两个数的大小了。既然这样的话，我们只需要在搜索的时候，记录搜到第</a:t>
            </a:r>
            <a:r>
              <a:rPr lang="en-US" altLang="zh-CN" sz="1400" dirty="0" err="1"/>
              <a:t>i</a:t>
            </a:r>
            <a:r>
              <a:rPr lang="zh-CN" altLang="en-US" sz="1400" dirty="0"/>
              <a:t>位的时候，前面的位数是否和</a:t>
            </a:r>
            <a:r>
              <a:rPr lang="en-US" altLang="zh-CN" sz="1400" dirty="0"/>
              <a:t>n</a:t>
            </a:r>
            <a:r>
              <a:rPr lang="zh-CN" altLang="en-US" sz="1400" dirty="0"/>
              <a:t>的前</a:t>
            </a:r>
            <a:r>
              <a:rPr lang="en-US" altLang="zh-CN" sz="1400" dirty="0" err="1"/>
              <a:t>i</a:t>
            </a:r>
            <a:r>
              <a:rPr lang="zh-CN" altLang="en-US" sz="1400" dirty="0"/>
              <a:t>全部一样，要是全部一样，那么这一位填的数就不能比</a:t>
            </a:r>
            <a:r>
              <a:rPr lang="en-US" altLang="zh-CN" sz="1400" dirty="0"/>
              <a:t>n</a:t>
            </a:r>
            <a:r>
              <a:rPr lang="zh-CN" altLang="en-US" sz="1400" dirty="0"/>
              <a:t>的当前这一位小，还要记录一下是否和</a:t>
            </a:r>
            <a:r>
              <a:rPr lang="en-US" altLang="zh-CN" sz="1400" dirty="0"/>
              <a:t>m</a:t>
            </a:r>
            <a:r>
              <a:rPr lang="zh-CN" altLang="en-US" sz="1400" dirty="0"/>
              <a:t>的前</a:t>
            </a:r>
            <a:r>
              <a:rPr lang="en-US" altLang="zh-CN" sz="1400" dirty="0" err="1"/>
              <a:t>i</a:t>
            </a:r>
            <a:r>
              <a:rPr lang="zh-CN" altLang="en-US" sz="1400" dirty="0"/>
              <a:t>全部一样，要是全部一样，那么这一位填的数就不能比</a:t>
            </a:r>
            <a:r>
              <a:rPr lang="en-US" altLang="zh-CN" sz="1400" dirty="0"/>
              <a:t>m</a:t>
            </a:r>
            <a:r>
              <a:rPr lang="zh-CN" altLang="en-US" sz="1400" dirty="0"/>
              <a:t>的当前这一位大。实际上，我们可以把问题转化成求</a:t>
            </a:r>
            <a:r>
              <a:rPr lang="en-US" altLang="zh-CN" sz="1400" dirty="0"/>
              <a:t>[0,m]</a:t>
            </a:r>
            <a:r>
              <a:rPr lang="zh-CN" altLang="en-US" sz="1400" dirty="0"/>
              <a:t>中吉利的数有多少，再求出</a:t>
            </a:r>
            <a:r>
              <a:rPr lang="en-US" altLang="zh-CN" sz="1400" dirty="0"/>
              <a:t>[0,n-1]</a:t>
            </a:r>
            <a:r>
              <a:rPr lang="zh-CN" altLang="en-US" sz="1400" dirty="0"/>
              <a:t>中吉利的数有多少，做一下差就是答案了，这样就可以把需要记录的东西减少一个。然后因为我们需要找相邻的</a:t>
            </a:r>
            <a:r>
              <a:rPr lang="en-US" altLang="zh-CN" sz="1400" dirty="0"/>
              <a:t>62</a:t>
            </a:r>
            <a:r>
              <a:rPr lang="zh-CN" altLang="en-US" sz="1400" dirty="0"/>
              <a:t>，所以我们还需要知道前面一位填的什么</a:t>
            </a:r>
            <a:endParaRPr lang="en-US" altLang="zh-CN" sz="1400" dirty="0"/>
          </a:p>
        </p:txBody>
      </p:sp>
      <p:pic>
        <p:nvPicPr>
          <p:cNvPr id="8" name="图片 7">
            <a:extLst>
              <a:ext uri="{FF2B5EF4-FFF2-40B4-BE49-F238E27FC236}">
                <a16:creationId xmlns:a16="http://schemas.microsoft.com/office/drawing/2014/main" id="{6406263C-1919-485B-8EC8-4B03BB5D4FED}"/>
              </a:ext>
            </a:extLst>
          </p:cNvPr>
          <p:cNvPicPr>
            <a:picLocks noChangeAspect="1"/>
          </p:cNvPicPr>
          <p:nvPr/>
        </p:nvPicPr>
        <p:blipFill>
          <a:blip r:embed="rId5"/>
          <a:stretch>
            <a:fillRect/>
          </a:stretch>
        </p:blipFill>
        <p:spPr>
          <a:xfrm>
            <a:off x="7005439" y="3254463"/>
            <a:ext cx="3800000" cy="1990476"/>
          </a:xfrm>
          <a:prstGeom prst="rect">
            <a:avLst/>
          </a:prstGeom>
        </p:spPr>
      </p:pic>
      <p:pic>
        <p:nvPicPr>
          <p:cNvPr id="10" name="图片 9">
            <a:extLst>
              <a:ext uri="{FF2B5EF4-FFF2-40B4-BE49-F238E27FC236}">
                <a16:creationId xmlns:a16="http://schemas.microsoft.com/office/drawing/2014/main" id="{F25D629C-E751-4EEE-A7D3-8234E8332F0C}"/>
              </a:ext>
            </a:extLst>
          </p:cNvPr>
          <p:cNvPicPr>
            <a:picLocks noChangeAspect="1"/>
          </p:cNvPicPr>
          <p:nvPr/>
        </p:nvPicPr>
        <p:blipFill>
          <a:blip r:embed="rId6"/>
          <a:stretch>
            <a:fillRect/>
          </a:stretch>
        </p:blipFill>
        <p:spPr>
          <a:xfrm>
            <a:off x="7005439" y="5244939"/>
            <a:ext cx="2590476" cy="1800000"/>
          </a:xfrm>
          <a:prstGeom prst="rect">
            <a:avLst/>
          </a:prstGeom>
        </p:spPr>
      </p:pic>
    </p:spTree>
    <p:extLst>
      <p:ext uri="{BB962C8B-B14F-4D97-AF65-F5344CB8AC3E}">
        <p14:creationId xmlns:p14="http://schemas.microsoft.com/office/powerpoint/2010/main" val="1094248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26.pptx"/>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2699</Words>
  <Application>Microsoft Office PowerPoint</Application>
  <PresentationFormat>自定义</PresentationFormat>
  <Paragraphs>173</Paragraphs>
  <Slides>24</Slides>
  <Notes>24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Helvetica Neue</vt:lpstr>
      <vt:lpstr>微软雅黑</vt:lpstr>
      <vt:lpstr>Arial</vt:lpstr>
      <vt:lpstr>Calibri</vt:lpstr>
      <vt:lpstr>Impact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2016-09-20T02:06:25Z</dcterms:created>
  <dcterms:modified xsi:type="dcterms:W3CDTF">2020-07-30T13:12:54Z</dcterms:modified>
</cp:coreProperties>
</file>