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1" r:id="rId12"/>
    <p:sldId id="272" r:id="rId13"/>
    <p:sldId id="267" r:id="rId14"/>
    <p:sldId id="273" r:id="rId15"/>
    <p:sldId id="274" r:id="rId16"/>
    <p:sldId id="277" r:id="rId17"/>
    <p:sldId id="268" r:id="rId18"/>
    <p:sldId id="269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0D22-E538-4AC1-8043-E715526A19D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BAB92-BD12-4184-823D-5C30E8269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0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BAB92-BD12-4184-823D-5C30E82699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1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3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31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1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4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9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6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1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194A0-AD01-43D2-B467-08A3C90680E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4695-59F0-423E-A0F4-7F85FB77E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23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02701-C2A2-4DE6-BDFD-F253E8DCF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368" y="1402672"/>
            <a:ext cx="8825658" cy="1261824"/>
          </a:xfrm>
        </p:spPr>
        <p:txBody>
          <a:bodyPr/>
          <a:lstStyle/>
          <a:p>
            <a:r>
              <a:rPr lang="zh-CN" altLang="en-US" dirty="0"/>
              <a:t>字符串基础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AA489-C5B5-4639-9800-02908EEB0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898" y="3958104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如果觉得太基础可以先看后面的</a:t>
            </a:r>
            <a:r>
              <a:rPr lang="en-US" altLang="zh-CN" sz="2000" dirty="0"/>
              <a:t>ppt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10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998E1-F10D-4F27-A67A-5FF521CA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958832"/>
          </a:xfrm>
        </p:spPr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EF247-614E-4C47-96C1-9F586413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1552"/>
            <a:ext cx="8946541" cy="4836848"/>
          </a:xfrm>
        </p:spPr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个字符串</a:t>
            </a:r>
            <a:r>
              <a:rPr lang="en-US" altLang="zh-CN" dirty="0"/>
              <a:t>S1..Sn,</a:t>
            </a:r>
            <a:r>
              <a:rPr lang="zh-CN" altLang="en-US" dirty="0"/>
              <a:t>与文本串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Si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中出现的次数</a:t>
            </a:r>
            <a:endParaRPr lang="en-US" altLang="zh-CN" dirty="0"/>
          </a:p>
          <a:p>
            <a:r>
              <a:rPr lang="zh-CN" altLang="en-US" dirty="0"/>
              <a:t>相信大家都会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思路是建出</a:t>
            </a:r>
            <a:r>
              <a:rPr lang="en-US" altLang="zh-CN" dirty="0"/>
              <a:t>S1..Sn</a:t>
            </a:r>
            <a:r>
              <a:rPr lang="zh-CN" altLang="en-US" dirty="0"/>
              <a:t>的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r>
              <a:rPr lang="en-US" altLang="zh-CN" dirty="0"/>
              <a:t>,</a:t>
            </a:r>
            <a:r>
              <a:rPr lang="zh-CN" altLang="en-US" dirty="0"/>
              <a:t>然后用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树上匹配</a:t>
            </a:r>
            <a:endParaRPr lang="en-US" altLang="zh-CN" dirty="0"/>
          </a:p>
          <a:p>
            <a:r>
              <a:rPr lang="zh-CN" altLang="en-US" dirty="0"/>
              <a:t>比如目前匹配到节点</a:t>
            </a:r>
            <a:r>
              <a:rPr lang="en-US" altLang="zh-CN" dirty="0" err="1"/>
              <a:t>x,T</a:t>
            </a:r>
            <a:r>
              <a:rPr lang="zh-CN" altLang="en-US" dirty="0"/>
              <a:t>的下一个字符是</a:t>
            </a:r>
            <a:r>
              <a:rPr lang="en-US" altLang="zh-CN" dirty="0" err="1"/>
              <a:t>ch</a:t>
            </a:r>
            <a:endParaRPr lang="en-US" altLang="zh-CN" dirty="0"/>
          </a:p>
          <a:p>
            <a:r>
              <a:rPr lang="zh-CN" altLang="en-US" dirty="0"/>
              <a:t>如果节点</a:t>
            </a:r>
            <a:r>
              <a:rPr lang="en-US" altLang="zh-CN" dirty="0"/>
              <a:t>x</a:t>
            </a:r>
            <a:r>
              <a:rPr lang="zh-CN" altLang="en-US" dirty="0"/>
              <a:t>确实存在转移</a:t>
            </a:r>
            <a:r>
              <a:rPr lang="en-US" altLang="zh-CN" dirty="0" err="1"/>
              <a:t>ch</a:t>
            </a:r>
            <a:r>
              <a:rPr lang="en-US" altLang="zh-CN" dirty="0"/>
              <a:t>,</a:t>
            </a:r>
            <a:r>
              <a:rPr lang="zh-CN" altLang="en-US" dirty="0"/>
              <a:t>那么直接转移</a:t>
            </a:r>
            <a:r>
              <a:rPr lang="en-US" altLang="zh-CN" dirty="0"/>
              <a:t>,</a:t>
            </a:r>
            <a:r>
              <a:rPr lang="zh-CN" altLang="en-US" dirty="0"/>
              <a:t>否则失去匹配</a:t>
            </a:r>
            <a:endParaRPr lang="en-US" altLang="zh-CN" dirty="0"/>
          </a:p>
          <a:p>
            <a:r>
              <a:rPr lang="zh-CN" altLang="en-US" dirty="0"/>
              <a:t>求失配指针</a:t>
            </a:r>
            <a:r>
              <a:rPr lang="en-US" altLang="zh-CN" dirty="0" err="1"/>
              <a:t>fail,fail</a:t>
            </a:r>
            <a:r>
              <a:rPr lang="en-US" altLang="zh-CN" dirty="0"/>
              <a:t>[x]</a:t>
            </a:r>
            <a:r>
              <a:rPr lang="zh-CN" altLang="en-US" dirty="0"/>
              <a:t>指向树中最深的与</a:t>
            </a:r>
            <a:r>
              <a:rPr lang="en-US" altLang="zh-CN" dirty="0" err="1"/>
              <a:t>suf</a:t>
            </a:r>
            <a:r>
              <a:rPr lang="en-US" altLang="zh-CN" dirty="0"/>
              <a:t>[x]</a:t>
            </a:r>
            <a:r>
              <a:rPr lang="zh-CN" altLang="en-US" dirty="0"/>
              <a:t>相等的节点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例子</a:t>
            </a:r>
            <a:r>
              <a:rPr lang="en-US" altLang="zh-CN" dirty="0"/>
              <a:t>.jpg]</a:t>
            </a:r>
          </a:p>
        </p:txBody>
      </p:sp>
    </p:spTree>
    <p:extLst>
      <p:ext uri="{BB962C8B-B14F-4D97-AF65-F5344CB8AC3E}">
        <p14:creationId xmlns:p14="http://schemas.microsoft.com/office/powerpoint/2010/main" val="57356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9120-4496-42C7-91BC-F6279BA5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7534EB-F6B0-4103-B02E-FEA93960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6" y="1269507"/>
            <a:ext cx="9982379" cy="5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1473-ED0B-4A42-A8F5-61A8F76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FFDD2-8AEF-4BE4-8A1A-6B2B0CDC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4190260"/>
            <a:ext cx="11656381" cy="257452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Trie</a:t>
            </a:r>
            <a:r>
              <a:rPr lang="zh-CN" altLang="en-US" dirty="0"/>
              <a:t>图优化</a:t>
            </a:r>
            <a:endParaRPr lang="en-US" altLang="zh-CN" dirty="0"/>
          </a:p>
          <a:p>
            <a:r>
              <a:rPr lang="zh-CN" altLang="en-US" dirty="0"/>
              <a:t>我们可以先这样考虑，</a:t>
            </a:r>
            <a:r>
              <a:rPr lang="en-US" altLang="zh-CN" dirty="0"/>
              <a:t>f(</a:t>
            </a:r>
            <a:r>
              <a:rPr lang="en-US" altLang="zh-CN" dirty="0" err="1"/>
              <a:t>x,val</a:t>
            </a:r>
            <a:r>
              <a:rPr lang="en-US" altLang="zh-CN" dirty="0"/>
              <a:t>(y))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对于</a:t>
            </a:r>
            <a:r>
              <a:rPr lang="en-US" altLang="zh-CN" dirty="0" err="1"/>
              <a:t>val</a:t>
            </a:r>
            <a:r>
              <a:rPr lang="en-US" altLang="zh-CN" dirty="0"/>
              <a:t>(y)</a:t>
            </a:r>
            <a:r>
              <a:rPr lang="zh-CN" altLang="en-US" dirty="0"/>
              <a:t>的</a:t>
            </a:r>
            <a:r>
              <a:rPr lang="en-US" altLang="zh-CN" dirty="0"/>
              <a:t>fail</a:t>
            </a:r>
            <a:r>
              <a:rPr lang="zh-CN" altLang="en-US" dirty="0"/>
              <a:t>指针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 err="1"/>
              <a:t>trie</a:t>
            </a:r>
            <a:r>
              <a:rPr lang="en-US" altLang="zh-CN" dirty="0"/>
              <a:t>[x][</a:t>
            </a:r>
            <a:r>
              <a:rPr lang="en-US" altLang="zh-CN" dirty="0" err="1"/>
              <a:t>val</a:t>
            </a:r>
            <a:r>
              <a:rPr lang="en-US" altLang="zh-CN" dirty="0"/>
              <a:t>(y)] == root,</a:t>
            </a:r>
            <a:r>
              <a:rPr lang="zh-CN" altLang="en-US" dirty="0"/>
              <a:t>就会递归到</a:t>
            </a:r>
            <a:r>
              <a:rPr lang="en-US" altLang="zh-CN" dirty="0"/>
              <a:t>f(fail(x),</a:t>
            </a:r>
            <a:r>
              <a:rPr lang="en-US" altLang="zh-CN" dirty="0" err="1"/>
              <a:t>val</a:t>
            </a:r>
            <a:r>
              <a:rPr lang="en-US" altLang="zh-CN" dirty="0"/>
              <a:t>(y))</a:t>
            </a:r>
            <a:r>
              <a:rPr lang="zh-CN" altLang="en-US" dirty="0"/>
              <a:t>，可以记忆化，每个状态只到达一次。</a:t>
            </a:r>
            <a:endParaRPr lang="en-US" altLang="zh-CN" dirty="0"/>
          </a:p>
          <a:p>
            <a:r>
              <a:rPr lang="zh-CN" altLang="en-US" dirty="0"/>
              <a:t>大概是如果</a:t>
            </a:r>
            <a:r>
              <a:rPr lang="en-US" altLang="zh-CN" dirty="0"/>
              <a:t>x</a:t>
            </a:r>
            <a:r>
              <a:rPr lang="zh-CN" altLang="en-US" dirty="0"/>
              <a:t>不存在转移</a:t>
            </a:r>
            <a:r>
              <a:rPr lang="en-US" altLang="zh-CN" dirty="0" err="1"/>
              <a:t>ch</a:t>
            </a:r>
            <a:r>
              <a:rPr lang="en-US" altLang="zh-CN" dirty="0"/>
              <a:t>,</a:t>
            </a:r>
            <a:r>
              <a:rPr lang="zh-CN" altLang="en-US" dirty="0"/>
              <a:t>在跳</a:t>
            </a:r>
            <a:r>
              <a:rPr lang="en-US" altLang="zh-CN" dirty="0"/>
              <a:t>fail</a:t>
            </a:r>
            <a:r>
              <a:rPr lang="zh-CN" altLang="en-US" dirty="0"/>
              <a:t>的时候可以把最终结果记录一下</a:t>
            </a:r>
            <a:r>
              <a:rPr lang="en-US" altLang="zh-CN" dirty="0"/>
              <a:t>,</a:t>
            </a:r>
            <a:r>
              <a:rPr lang="zh-CN" altLang="en-US" dirty="0"/>
              <a:t>第二次访问就可以直接拿来用了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fail(x)</a:t>
            </a:r>
            <a:r>
              <a:rPr lang="zh-CN" altLang="en-US" dirty="0"/>
              <a:t>一定是指向深度比</a:t>
            </a:r>
            <a:r>
              <a:rPr lang="en-US" altLang="zh-CN" dirty="0"/>
              <a:t>x</a:t>
            </a:r>
            <a:r>
              <a:rPr lang="zh-CN" altLang="en-US" dirty="0"/>
              <a:t>低的结点，所以可以不用递归，直接</a:t>
            </a:r>
            <a:r>
              <a:rPr lang="en-US" altLang="zh-CN" dirty="0" err="1"/>
              <a:t>bfs</a:t>
            </a:r>
            <a:r>
              <a:rPr lang="zh-CN" altLang="en-US" dirty="0"/>
              <a:t>就可以求</a:t>
            </a:r>
            <a:r>
              <a:rPr lang="en-US" altLang="zh-CN" dirty="0"/>
              <a:t>fail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以上来自</a:t>
            </a:r>
            <a:r>
              <a:rPr lang="en-US" altLang="zh-CN" dirty="0" err="1"/>
              <a:t>zej</a:t>
            </a:r>
            <a:r>
              <a:rPr lang="zh-CN" altLang="en-US" dirty="0"/>
              <a:t>学长的</a:t>
            </a:r>
            <a:r>
              <a:rPr lang="en-US" altLang="zh-CN" dirty="0"/>
              <a:t>ppt,</a:t>
            </a:r>
            <a:r>
              <a:rPr lang="zh-CN" altLang="en-US" dirty="0"/>
              <a:t>他把</a:t>
            </a:r>
            <a:r>
              <a:rPr lang="en-US" altLang="zh-CN" dirty="0"/>
              <a:t>ppt</a:t>
            </a:r>
            <a:r>
              <a:rPr lang="zh-CN" altLang="en-US" dirty="0"/>
              <a:t>发到群里记忆化了一下</a:t>
            </a:r>
            <a:r>
              <a:rPr lang="en-US" altLang="zh-CN" dirty="0"/>
              <a:t>,</a:t>
            </a:r>
            <a:r>
              <a:rPr lang="zh-CN" altLang="en-US"/>
              <a:t>就</a:t>
            </a:r>
            <a:r>
              <a:rPr lang="zh-CN" altLang="en-US" dirty="0"/>
              <a:t>直接拿来用了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AA3207-3343-43E9-BDCE-BE7BD1CE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745157" cy="40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5B68C-6D6F-4D54-9FEF-3BA8D146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523"/>
          </a:xfrm>
        </p:spPr>
        <p:txBody>
          <a:bodyPr/>
          <a:lstStyle/>
          <a:p>
            <a:r>
              <a:rPr lang="zh-CN" altLang="en-US" dirty="0"/>
              <a:t>后缀数组</a:t>
            </a:r>
            <a:r>
              <a:rPr lang="en-US" altLang="zh-CN" dirty="0"/>
              <a:t>(</a:t>
            </a:r>
            <a:r>
              <a:rPr lang="zh-CN" altLang="en-US" dirty="0"/>
              <a:t>倍增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DD84D-4259-4268-BF51-AEA5270A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4816"/>
            <a:ext cx="8946541" cy="47835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将第</a:t>
            </a:r>
            <a:r>
              <a:rPr lang="en-US" altLang="zh-CN" dirty="0" err="1"/>
              <a:t>i</a:t>
            </a:r>
            <a:r>
              <a:rPr lang="zh-CN" altLang="en-US" dirty="0"/>
              <a:t>个后缀记作</a:t>
            </a:r>
            <a:r>
              <a:rPr lang="en-US" altLang="zh-CN" dirty="0" err="1"/>
              <a:t>suf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rank[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  <a:r>
              <a:rPr lang="en-US" altLang="zh-CN" dirty="0" err="1"/>
              <a:t>suf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的名次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  <a:r>
              <a:rPr lang="zh-CN" altLang="en-US" dirty="0"/>
              <a:t>排名为</a:t>
            </a:r>
            <a:r>
              <a:rPr lang="en-US" altLang="zh-CN" dirty="0" err="1"/>
              <a:t>i</a:t>
            </a:r>
            <a:r>
              <a:rPr lang="zh-CN" altLang="en-US" dirty="0"/>
              <a:t>的后缀的是哪个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名是谁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height[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  <a:r>
              <a:rPr lang="zh-CN" altLang="en-US" dirty="0"/>
              <a:t>排名为</a:t>
            </a:r>
            <a:r>
              <a:rPr lang="en-US" altLang="zh-CN" dirty="0" err="1"/>
              <a:t>i</a:t>
            </a:r>
            <a:r>
              <a:rPr lang="zh-CN" altLang="en-US" dirty="0"/>
              <a:t>的后缀与排名为</a:t>
            </a:r>
            <a:r>
              <a:rPr lang="en-US" altLang="zh-CN" dirty="0"/>
              <a:t>i-1</a:t>
            </a:r>
            <a:r>
              <a:rPr lang="zh-CN" altLang="en-US" dirty="0"/>
              <a:t>的后缀的最长公共前缀长度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排完序后相邻串的</a:t>
            </a:r>
            <a:r>
              <a:rPr lang="en-US" altLang="zh-CN" dirty="0" err="1"/>
              <a:t>lcp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height[1]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求字符串</a:t>
            </a:r>
            <a:r>
              <a:rPr lang="en-US" altLang="zh-CN" dirty="0"/>
              <a:t>S</a:t>
            </a:r>
            <a:r>
              <a:rPr lang="zh-CN" altLang="en-US" dirty="0"/>
              <a:t>的上述</a:t>
            </a:r>
            <a:r>
              <a:rPr lang="en-US" altLang="zh-CN" dirty="0"/>
              <a:t>3</a:t>
            </a:r>
            <a:r>
              <a:rPr lang="zh-CN" altLang="en-US" dirty="0"/>
              <a:t>个数组</a:t>
            </a:r>
            <a:endParaRPr lang="en-US" altLang="zh-CN" dirty="0"/>
          </a:p>
          <a:p>
            <a:r>
              <a:rPr lang="zh-CN" altLang="en-US" dirty="0"/>
              <a:t>考虑每个后缀的第一位</a:t>
            </a:r>
            <a:r>
              <a:rPr lang="en-US" altLang="zh-CN" dirty="0"/>
              <a:t>,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考虑前二位</a:t>
            </a:r>
            <a:r>
              <a:rPr lang="en-US" altLang="zh-CN" dirty="0"/>
              <a:t>,</a:t>
            </a:r>
            <a:r>
              <a:rPr lang="zh-CN" altLang="en-US" dirty="0"/>
              <a:t>前四位</a:t>
            </a:r>
            <a:r>
              <a:rPr lang="en-US" altLang="zh-CN" dirty="0"/>
              <a:t>,</a:t>
            </a:r>
            <a:r>
              <a:rPr lang="zh-CN" altLang="en-US" dirty="0"/>
              <a:t>前</a:t>
            </a:r>
            <a:r>
              <a:rPr lang="en-US" altLang="zh-CN" dirty="0"/>
              <a:t>2^i</a:t>
            </a:r>
            <a:r>
              <a:rPr lang="zh-CN" altLang="en-US" dirty="0"/>
              <a:t>位</a:t>
            </a: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212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76BF-E083-4529-B071-B9EBB89F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67" y="299600"/>
            <a:ext cx="11473888" cy="6642738"/>
          </a:xfrm>
        </p:spPr>
        <p:txBody>
          <a:bodyPr/>
          <a:lstStyle/>
          <a:p>
            <a:r>
              <a:rPr lang="en-US" altLang="zh-CN" dirty="0" err="1"/>
              <a:t>ababc,babc,abc,bc,c</a:t>
            </a:r>
            <a:endParaRPr lang="en-US" altLang="zh-CN" dirty="0"/>
          </a:p>
          <a:p>
            <a:r>
              <a:rPr lang="zh-CN" altLang="en-US" dirty="0"/>
              <a:t>按第一位排序</a:t>
            </a:r>
            <a:r>
              <a:rPr lang="en-US" altLang="zh-CN" dirty="0"/>
              <a:t>:</a:t>
            </a:r>
            <a:r>
              <a:rPr lang="en-US" altLang="zh-CN" dirty="0" err="1"/>
              <a:t>abc,ababc,bc,babc,c</a:t>
            </a:r>
            <a:endParaRPr lang="en-US" altLang="zh-CN" dirty="0"/>
          </a:p>
          <a:p>
            <a:r>
              <a:rPr lang="zh-CN" altLang="en-US" dirty="0"/>
              <a:t>前二位</a:t>
            </a:r>
            <a:r>
              <a:rPr lang="en-US" altLang="zh-CN" dirty="0"/>
              <a:t>:</a:t>
            </a:r>
            <a:r>
              <a:rPr lang="en-US" altLang="zh-CN" dirty="0" err="1"/>
              <a:t>abc,ababc,babc,bc,c</a:t>
            </a:r>
            <a:endParaRPr lang="en-US" altLang="zh-CN" dirty="0"/>
          </a:p>
          <a:p>
            <a:r>
              <a:rPr lang="zh-CN" altLang="en-US" dirty="0"/>
              <a:t>前四位</a:t>
            </a:r>
            <a:r>
              <a:rPr lang="en-US" altLang="zh-CN" dirty="0"/>
              <a:t>:</a:t>
            </a:r>
            <a:r>
              <a:rPr lang="en-US" altLang="zh-CN" dirty="0" err="1"/>
              <a:t>ababc,abc,babc,bc,c</a:t>
            </a:r>
            <a:endParaRPr lang="en-US" altLang="zh-CN" dirty="0"/>
          </a:p>
          <a:p>
            <a:r>
              <a:rPr lang="zh-CN" altLang="en-US" dirty="0"/>
              <a:t>其实已经有序了</a:t>
            </a:r>
            <a:r>
              <a:rPr lang="en-US" altLang="zh-CN" dirty="0"/>
              <a:t>,</a:t>
            </a:r>
            <a:r>
              <a:rPr lang="zh-CN" altLang="en-US" dirty="0"/>
              <a:t>不用按前八位排了</a:t>
            </a:r>
            <a:endParaRPr lang="en-US" altLang="zh-CN" dirty="0"/>
          </a:p>
          <a:p>
            <a:r>
              <a:rPr lang="zh-CN" altLang="en-US" dirty="0"/>
              <a:t>排完序后就可以用</a:t>
            </a:r>
            <a:r>
              <a:rPr lang="en-US" altLang="zh-CN" dirty="0" err="1"/>
              <a:t>rk</a:t>
            </a:r>
            <a:r>
              <a:rPr lang="zh-CN" altLang="en-US" dirty="0"/>
              <a:t>和</a:t>
            </a:r>
            <a:r>
              <a:rPr lang="en-US" altLang="zh-CN" dirty="0" err="1"/>
              <a:t>sa</a:t>
            </a:r>
            <a:r>
              <a:rPr lang="zh-CN" altLang="en-US" dirty="0"/>
              <a:t>来求</a:t>
            </a:r>
            <a:r>
              <a:rPr lang="en-US" altLang="zh-CN" dirty="0"/>
              <a:t>height</a:t>
            </a:r>
            <a:r>
              <a:rPr lang="zh-CN" altLang="en-US" dirty="0"/>
              <a:t>数组了</a:t>
            </a:r>
            <a:endParaRPr lang="en-US" altLang="zh-CN" dirty="0"/>
          </a:p>
          <a:p>
            <a:r>
              <a:rPr lang="en-US" altLang="zh-CN" dirty="0"/>
              <a:t>sa:1,3,2,4,5;rk:1,3,2,4,5		</a:t>
            </a:r>
            <a:r>
              <a:rPr lang="zh-CN" altLang="en-US" dirty="0"/>
              <a:t>显然</a:t>
            </a:r>
            <a:r>
              <a:rPr lang="en-US" altLang="zh-CN" dirty="0"/>
              <a:t>,</a:t>
            </a:r>
            <a:r>
              <a:rPr lang="en-US" altLang="zh-CN" dirty="0" err="1"/>
              <a:t>rk</a:t>
            </a:r>
            <a:r>
              <a:rPr lang="en-US" altLang="zh-CN" dirty="0"/>
              <a:t>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rk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height:0,2,0,1,0		</a:t>
            </a:r>
            <a:r>
              <a:rPr lang="zh-CN" altLang="en-US" dirty="0"/>
              <a:t>显然</a:t>
            </a:r>
            <a:r>
              <a:rPr lang="en-US" altLang="zh-CN" dirty="0"/>
              <a:t>,height[</a:t>
            </a:r>
            <a:r>
              <a:rPr lang="en-US" altLang="zh-CN" dirty="0" err="1"/>
              <a:t>rk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]]&gt;=height[</a:t>
            </a:r>
            <a:r>
              <a:rPr lang="en-US" altLang="zh-CN" dirty="0" err="1"/>
              <a:t>rk</a:t>
            </a:r>
            <a:r>
              <a:rPr lang="en-US" altLang="zh-CN" dirty="0"/>
              <a:t>[i-1]]-1,</a:t>
            </a:r>
            <a:r>
              <a:rPr lang="zh-CN" altLang="en-US" dirty="0"/>
              <a:t>可以用这个性质快速求</a:t>
            </a:r>
            <a:r>
              <a:rPr lang="en-US" altLang="zh-CN" dirty="0"/>
              <a:t>height</a:t>
            </a:r>
          </a:p>
          <a:p>
            <a:r>
              <a:rPr lang="en-US" altLang="zh-CN" dirty="0"/>
              <a:t>height</a:t>
            </a:r>
            <a:r>
              <a:rPr lang="zh-CN" altLang="en-US" dirty="0"/>
              <a:t>有很多用途</a:t>
            </a:r>
            <a:r>
              <a:rPr lang="en-US" altLang="zh-CN" dirty="0"/>
              <a:t>,</a:t>
            </a:r>
            <a:r>
              <a:rPr lang="zh-CN" altLang="en-US" dirty="0"/>
              <a:t>比如求两个后缀的最长公共前缀</a:t>
            </a:r>
            <a:endParaRPr lang="en-US" altLang="zh-CN" dirty="0"/>
          </a:p>
          <a:p>
            <a:r>
              <a:rPr lang="en-US" altLang="zh-CN" dirty="0"/>
              <a:t>height[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 err="1"/>
              <a:t>suf</a:t>
            </a:r>
            <a:r>
              <a:rPr lang="en-US" altLang="zh-CN" dirty="0"/>
              <a:t>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与</a:t>
            </a:r>
            <a:r>
              <a:rPr lang="en-US" altLang="zh-CN" dirty="0" err="1"/>
              <a:t>suf</a:t>
            </a:r>
            <a:r>
              <a:rPr lang="en-US" altLang="zh-CN" dirty="0"/>
              <a:t>[</a:t>
            </a:r>
            <a:r>
              <a:rPr lang="en-US" altLang="zh-CN" dirty="0" err="1"/>
              <a:t>sa</a:t>
            </a:r>
            <a:r>
              <a:rPr lang="en-US" altLang="zh-CN" dirty="0"/>
              <a:t>[i-1]]</a:t>
            </a:r>
            <a:r>
              <a:rPr lang="zh-CN" altLang="en-US" dirty="0"/>
              <a:t>的</a:t>
            </a:r>
            <a:r>
              <a:rPr lang="en-US" altLang="zh-CN" dirty="0" err="1"/>
              <a:t>lcp</a:t>
            </a:r>
            <a:endParaRPr lang="en-US" altLang="zh-CN" dirty="0"/>
          </a:p>
          <a:p>
            <a:r>
              <a:rPr lang="zh-CN" altLang="en-US" dirty="0"/>
              <a:t>如果要求</a:t>
            </a:r>
            <a:r>
              <a:rPr lang="en-US" altLang="zh-CN" dirty="0" err="1"/>
              <a:t>lcp</a:t>
            </a:r>
            <a:r>
              <a:rPr lang="en-US" altLang="zh-CN" dirty="0"/>
              <a:t>(</a:t>
            </a:r>
            <a:r>
              <a:rPr lang="en-US" altLang="zh-CN" dirty="0" err="1"/>
              <a:t>suf</a:t>
            </a:r>
            <a:r>
              <a:rPr lang="en-US" altLang="zh-CN" dirty="0"/>
              <a:t>[x],</a:t>
            </a:r>
            <a:r>
              <a:rPr lang="en-US" altLang="zh-CN" dirty="0" err="1"/>
              <a:t>suf</a:t>
            </a:r>
            <a:r>
              <a:rPr lang="en-US" altLang="zh-CN" dirty="0"/>
              <a:t>[y])</a:t>
            </a:r>
            <a:r>
              <a:rPr lang="zh-CN" altLang="en-US" dirty="0"/>
              <a:t>只需求</a:t>
            </a:r>
            <a:r>
              <a:rPr lang="en-US" altLang="zh-CN" dirty="0"/>
              <a:t>height[</a:t>
            </a:r>
            <a:r>
              <a:rPr lang="en-US" altLang="zh-CN" dirty="0" err="1"/>
              <a:t>rk</a:t>
            </a:r>
            <a:r>
              <a:rPr lang="en-US" altLang="zh-CN" dirty="0"/>
              <a:t>[x]+1]..height[</a:t>
            </a:r>
            <a:r>
              <a:rPr lang="en-US" altLang="zh-CN" dirty="0" err="1"/>
              <a:t>rk</a:t>
            </a:r>
            <a:r>
              <a:rPr lang="en-US" altLang="zh-CN" dirty="0"/>
              <a:t>[y]]</a:t>
            </a:r>
            <a:r>
              <a:rPr lang="zh-CN" altLang="en-US" dirty="0"/>
              <a:t>中的最小值即可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此时假设</a:t>
            </a:r>
            <a:r>
              <a:rPr lang="en-US" altLang="zh-CN" dirty="0" err="1"/>
              <a:t>rk</a:t>
            </a:r>
            <a:r>
              <a:rPr lang="en-US" altLang="zh-CN" dirty="0"/>
              <a:t>[x]&lt;</a:t>
            </a:r>
            <a:r>
              <a:rPr lang="en-US" altLang="zh-CN" dirty="0" err="1"/>
              <a:t>rk</a:t>
            </a:r>
            <a:r>
              <a:rPr lang="en-US" altLang="zh-CN" dirty="0"/>
              <a:t>[y],</a:t>
            </a:r>
            <a:r>
              <a:rPr lang="zh-CN" altLang="en-US" dirty="0"/>
              <a:t>如果</a:t>
            </a:r>
            <a:r>
              <a:rPr lang="en-US" altLang="zh-CN" dirty="0" err="1"/>
              <a:t>rk</a:t>
            </a:r>
            <a:r>
              <a:rPr lang="en-US" altLang="zh-CN" dirty="0"/>
              <a:t>[x]&gt;</a:t>
            </a:r>
            <a:r>
              <a:rPr lang="en-US" altLang="zh-CN" dirty="0" err="1"/>
              <a:t>rk</a:t>
            </a:r>
            <a:r>
              <a:rPr lang="en-US" altLang="zh-CN" dirty="0"/>
              <a:t>[y]</a:t>
            </a:r>
            <a:r>
              <a:rPr lang="zh-CN" altLang="en-US" dirty="0"/>
              <a:t>直接换一下就好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正确性显然</a:t>
            </a:r>
            <a:endParaRPr lang="en-US" altLang="zh-CN" dirty="0"/>
          </a:p>
          <a:p>
            <a:r>
              <a:rPr lang="en-US" altLang="zh-CN" dirty="0"/>
              <a:t>min(height[</a:t>
            </a:r>
            <a:r>
              <a:rPr lang="en-US" altLang="zh-CN" dirty="0" err="1"/>
              <a:t>rk</a:t>
            </a:r>
            <a:r>
              <a:rPr lang="en-US" altLang="zh-CN" dirty="0"/>
              <a:t>[x]+1]..height[</a:t>
            </a:r>
            <a:r>
              <a:rPr lang="en-US" altLang="zh-CN" dirty="0" err="1"/>
              <a:t>rk</a:t>
            </a:r>
            <a:r>
              <a:rPr lang="en-US" altLang="zh-CN" dirty="0"/>
              <a:t>[y]])=</a:t>
            </a:r>
            <a:r>
              <a:rPr lang="en-US" altLang="zh-CN" dirty="0" err="1"/>
              <a:t>lcp</a:t>
            </a:r>
            <a:r>
              <a:rPr lang="en-US" altLang="zh-CN" dirty="0"/>
              <a:t>(</a:t>
            </a:r>
            <a:r>
              <a:rPr lang="en-US" altLang="zh-CN" dirty="0" err="1"/>
              <a:t>suf</a:t>
            </a:r>
            <a:r>
              <a:rPr lang="en-US" altLang="zh-CN" dirty="0"/>
              <a:t>[x],</a:t>
            </a:r>
            <a:r>
              <a:rPr lang="en-US" altLang="zh-CN" dirty="0" err="1"/>
              <a:t>suf</a:t>
            </a:r>
            <a:r>
              <a:rPr lang="en-US" altLang="zh-CN" dirty="0"/>
              <a:t>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rk</a:t>
            </a:r>
            <a:r>
              <a:rPr lang="en-US" altLang="zh-CN" dirty="0"/>
              <a:t>[x]+1]],..,</a:t>
            </a:r>
            <a:r>
              <a:rPr lang="en-US" altLang="zh-CN" dirty="0" err="1"/>
              <a:t>suf</a:t>
            </a:r>
            <a:r>
              <a:rPr lang="en-US" altLang="zh-CN" dirty="0"/>
              <a:t>[y])=</a:t>
            </a:r>
            <a:r>
              <a:rPr lang="en-US" altLang="zh-CN" dirty="0" err="1"/>
              <a:t>lcp</a:t>
            </a:r>
            <a:r>
              <a:rPr lang="en-US" altLang="zh-CN" dirty="0"/>
              <a:t>(</a:t>
            </a:r>
            <a:r>
              <a:rPr lang="en-US" altLang="zh-CN" dirty="0" err="1"/>
              <a:t>suf</a:t>
            </a:r>
            <a:r>
              <a:rPr lang="en-US" altLang="zh-CN" dirty="0"/>
              <a:t>[x],</a:t>
            </a:r>
            <a:r>
              <a:rPr lang="en-US" altLang="zh-CN" dirty="0" err="1"/>
              <a:t>suf</a:t>
            </a:r>
            <a:r>
              <a:rPr lang="en-US" altLang="zh-CN" dirty="0"/>
              <a:t>[y])</a:t>
            </a:r>
          </a:p>
          <a:p>
            <a:r>
              <a:rPr lang="zh-CN" altLang="en-US" dirty="0"/>
              <a:t>其实不搞懂也没事</a:t>
            </a:r>
            <a:r>
              <a:rPr lang="en-US" altLang="zh-CN" dirty="0"/>
              <a:t>,</a:t>
            </a:r>
            <a:r>
              <a:rPr lang="zh-CN" altLang="en-US" dirty="0"/>
              <a:t>只要会用板子就行</a:t>
            </a: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5881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67A6F-4C54-4D14-877E-7F4F4692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556B2-9F43-46D5-9720-DFDA345A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E13BFB-CC58-4EBD-9AA7-4133D7E6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15021" cy="68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BB16D-EBD8-45C7-950C-70E68463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426128"/>
            <a:ext cx="9392905" cy="5822271"/>
          </a:xfrm>
        </p:spPr>
        <p:txBody>
          <a:bodyPr/>
          <a:lstStyle/>
          <a:p>
            <a:r>
              <a:rPr lang="zh-CN" altLang="en-US" dirty="0"/>
              <a:t>没有放求</a:t>
            </a:r>
            <a:r>
              <a:rPr lang="en-US" altLang="zh-CN" dirty="0"/>
              <a:t>height</a:t>
            </a:r>
            <a:r>
              <a:rPr lang="zh-CN" altLang="en-US" dirty="0"/>
              <a:t>的代码</a:t>
            </a:r>
            <a:r>
              <a:rPr lang="en-US" altLang="zh-CN" dirty="0"/>
              <a:t>,</a:t>
            </a:r>
            <a:r>
              <a:rPr lang="zh-CN" altLang="en-US" dirty="0"/>
              <a:t>留作练习</a:t>
            </a:r>
            <a:endParaRPr lang="en-US" altLang="zh-CN" dirty="0"/>
          </a:p>
          <a:p>
            <a:r>
              <a:rPr lang="en-US" altLang="zh-CN" dirty="0"/>
              <a:t>height</a:t>
            </a:r>
            <a:r>
              <a:rPr lang="zh-CN" altLang="en-US" dirty="0"/>
              <a:t>还可以用来快速比较两个子串的大小关系</a:t>
            </a:r>
            <a:endParaRPr lang="en-US" altLang="zh-CN" dirty="0"/>
          </a:p>
          <a:p>
            <a:r>
              <a:rPr lang="zh-CN" altLang="en-US" dirty="0"/>
              <a:t>平时是直接二分哈希找到第一个不相等的前缀</a:t>
            </a:r>
            <a:r>
              <a:rPr lang="en-US" altLang="zh-CN" dirty="0"/>
              <a:t>,</a:t>
            </a:r>
            <a:r>
              <a:rPr lang="zh-CN" altLang="en-US" dirty="0"/>
              <a:t>然后比较那一位</a:t>
            </a:r>
            <a:endParaRPr lang="en-US" altLang="zh-CN" dirty="0"/>
          </a:p>
          <a:p>
            <a:r>
              <a:rPr lang="zh-CN" altLang="en-US" dirty="0"/>
              <a:t>现在可以直接用</a:t>
            </a:r>
            <a:r>
              <a:rPr lang="en-US" altLang="zh-CN" dirty="0"/>
              <a:t>height</a:t>
            </a:r>
            <a:r>
              <a:rPr lang="zh-CN" altLang="en-US" dirty="0"/>
              <a:t>求出</a:t>
            </a:r>
            <a:r>
              <a:rPr lang="en-US" altLang="zh-CN" dirty="0" err="1"/>
              <a:t>lcp</a:t>
            </a:r>
            <a:r>
              <a:rPr lang="en-US" altLang="zh-CN" dirty="0"/>
              <a:t>,</a:t>
            </a:r>
            <a:r>
              <a:rPr lang="zh-CN" altLang="en-US" dirty="0"/>
              <a:t>然后比较那一位</a:t>
            </a:r>
            <a:endParaRPr lang="en-US" altLang="zh-CN" dirty="0"/>
          </a:p>
          <a:p>
            <a:r>
              <a:rPr lang="en-US" altLang="zh-CN" dirty="0" err="1"/>
              <a:t>rk</a:t>
            </a:r>
            <a:r>
              <a:rPr lang="zh-CN" altLang="en-US" dirty="0"/>
              <a:t>和</a:t>
            </a:r>
            <a:r>
              <a:rPr lang="en-US" altLang="zh-CN" dirty="0" err="1"/>
              <a:t>sa</a:t>
            </a:r>
            <a:r>
              <a:rPr lang="zh-CN" altLang="en-US" dirty="0"/>
              <a:t>也有很多用途</a:t>
            </a:r>
            <a:endParaRPr lang="en-US" altLang="zh-CN" dirty="0"/>
          </a:p>
          <a:p>
            <a:r>
              <a:rPr lang="zh-CN" altLang="en-US" dirty="0"/>
              <a:t>如果要比较</a:t>
            </a:r>
            <a:r>
              <a:rPr lang="en-US" altLang="zh-CN" dirty="0" err="1"/>
              <a:t>suf</a:t>
            </a:r>
            <a:r>
              <a:rPr lang="en-US" altLang="zh-CN" dirty="0"/>
              <a:t>[x]</a:t>
            </a:r>
            <a:r>
              <a:rPr lang="zh-CN" altLang="en-US" dirty="0"/>
              <a:t>和</a:t>
            </a:r>
            <a:r>
              <a:rPr lang="en-US" altLang="zh-CN" dirty="0" err="1"/>
              <a:t>suf</a:t>
            </a:r>
            <a:r>
              <a:rPr lang="en-US" altLang="zh-CN" dirty="0"/>
              <a:t>[y]</a:t>
            </a:r>
            <a:r>
              <a:rPr lang="zh-CN" altLang="en-US" dirty="0"/>
              <a:t>的大小</a:t>
            </a:r>
            <a:r>
              <a:rPr lang="en-US" altLang="zh-CN" dirty="0"/>
              <a:t>,</a:t>
            </a:r>
            <a:r>
              <a:rPr lang="zh-CN" altLang="en-US" dirty="0"/>
              <a:t>只需比较</a:t>
            </a:r>
            <a:r>
              <a:rPr lang="en-US" altLang="zh-CN" dirty="0" err="1"/>
              <a:t>rk</a:t>
            </a:r>
            <a:r>
              <a:rPr lang="en-US" altLang="zh-CN" dirty="0"/>
              <a:t>[x]</a:t>
            </a:r>
            <a:r>
              <a:rPr lang="zh-CN" altLang="en-US" dirty="0"/>
              <a:t>与</a:t>
            </a:r>
            <a:r>
              <a:rPr lang="en-US" altLang="zh-CN" dirty="0" err="1"/>
              <a:t>rk</a:t>
            </a:r>
            <a:r>
              <a:rPr lang="en-US" altLang="zh-CN" dirty="0"/>
              <a:t>[y]</a:t>
            </a:r>
          </a:p>
          <a:p>
            <a:r>
              <a:rPr lang="zh-CN" altLang="en-US" dirty="0"/>
              <a:t>求</a:t>
            </a:r>
            <a:r>
              <a:rPr lang="en-US" altLang="zh-CN" dirty="0" err="1"/>
              <a:t>suf</a:t>
            </a:r>
            <a:r>
              <a:rPr lang="en-US" altLang="zh-CN" dirty="0"/>
              <a:t>[l]..</a:t>
            </a:r>
            <a:r>
              <a:rPr lang="en-US" altLang="zh-CN" dirty="0" err="1"/>
              <a:t>suf</a:t>
            </a:r>
            <a:r>
              <a:rPr lang="en-US" altLang="zh-CN" dirty="0"/>
              <a:t>[r]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大的后缀只需要在</a:t>
            </a:r>
            <a:r>
              <a:rPr lang="en-US" altLang="zh-CN" dirty="0" err="1"/>
              <a:t>rk</a:t>
            </a:r>
            <a:r>
              <a:rPr lang="zh-CN" altLang="en-US" dirty="0"/>
              <a:t>上建一棵树就好</a:t>
            </a:r>
            <a:endParaRPr lang="en-US" altLang="zh-CN" dirty="0"/>
          </a:p>
          <a:p>
            <a:r>
              <a:rPr lang="en-US" altLang="zh-CN" dirty="0" err="1"/>
              <a:t>sa</a:t>
            </a:r>
            <a:r>
              <a:rPr lang="zh-CN" altLang="en-US" dirty="0"/>
              <a:t>也可以求排名在</a:t>
            </a:r>
            <a:r>
              <a:rPr lang="en-US" altLang="zh-CN" dirty="0"/>
              <a:t>l</a:t>
            </a:r>
            <a:r>
              <a:rPr lang="zh-CN" altLang="en-US" dirty="0"/>
              <a:t>与</a:t>
            </a:r>
            <a:r>
              <a:rPr lang="en-US" altLang="zh-CN" dirty="0"/>
              <a:t>r</a:t>
            </a:r>
            <a:r>
              <a:rPr lang="zh-CN" altLang="en-US" dirty="0"/>
              <a:t>之间的第</a:t>
            </a:r>
            <a:r>
              <a:rPr lang="en-US" altLang="zh-CN" dirty="0"/>
              <a:t>k</a:t>
            </a:r>
            <a:r>
              <a:rPr lang="zh-CN" altLang="en-US" dirty="0"/>
              <a:t>长的后缀</a:t>
            </a:r>
            <a:r>
              <a:rPr lang="en-US" altLang="zh-CN" dirty="0"/>
              <a:t>,</a:t>
            </a:r>
            <a:r>
              <a:rPr lang="zh-CN" altLang="en-US" dirty="0"/>
              <a:t>也只要在</a:t>
            </a:r>
            <a:r>
              <a:rPr lang="en-US" altLang="zh-CN" dirty="0" err="1"/>
              <a:t>sa</a:t>
            </a:r>
            <a:r>
              <a:rPr lang="zh-CN" altLang="en-US" dirty="0"/>
              <a:t>上建一棵树</a:t>
            </a:r>
            <a:endParaRPr lang="en-US" altLang="zh-CN" dirty="0"/>
          </a:p>
          <a:p>
            <a:r>
              <a:rPr lang="zh-CN" altLang="en-US" dirty="0"/>
              <a:t>用途太多</a:t>
            </a:r>
            <a:r>
              <a:rPr lang="en-US" altLang="zh-CN" dirty="0"/>
              <a:t>,</a:t>
            </a:r>
            <a:r>
              <a:rPr lang="zh-CN" altLang="en-US" dirty="0"/>
              <a:t>感兴趣的同学可以自行学习</a:t>
            </a:r>
          </a:p>
        </p:txBody>
      </p:sp>
    </p:spTree>
    <p:extLst>
      <p:ext uri="{BB962C8B-B14F-4D97-AF65-F5344CB8AC3E}">
        <p14:creationId xmlns:p14="http://schemas.microsoft.com/office/powerpoint/2010/main" val="275515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78AB7-7876-49DF-A0D9-059965F0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400"/>
          </a:xfrm>
        </p:spPr>
        <p:txBody>
          <a:bodyPr/>
          <a:lstStyle/>
          <a:p>
            <a:r>
              <a:rPr lang="zh-CN" altLang="en-US" dirty="0"/>
              <a:t>后缀自动机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6D229-1C4E-449B-9248-A9C1E255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4816"/>
            <a:ext cx="8946541" cy="4783583"/>
          </a:xfrm>
        </p:spPr>
        <p:txBody>
          <a:bodyPr/>
          <a:lstStyle/>
          <a:p>
            <a:r>
              <a:rPr lang="zh-CN" altLang="en-US" dirty="0"/>
              <a:t>相信大家都会</a:t>
            </a:r>
            <a:endParaRPr lang="en-US" altLang="zh-CN" dirty="0"/>
          </a:p>
          <a:p>
            <a:r>
              <a:rPr lang="zh-CN" altLang="en-US" dirty="0"/>
              <a:t>就不讲了吧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83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9B885-EA2C-40F0-8DFE-0F01CD77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4342"/>
          </a:xfrm>
        </p:spPr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8AF2A-DE40-4C0E-BA35-756312F1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18417"/>
            <a:ext cx="10782907" cy="5466468"/>
          </a:xfrm>
        </p:spPr>
        <p:txBody>
          <a:bodyPr/>
          <a:lstStyle/>
          <a:p>
            <a:r>
              <a:rPr lang="zh-CN" altLang="en-US" dirty="0"/>
              <a:t>求一个字符串的最长回文子串</a:t>
            </a:r>
            <a:endParaRPr lang="en-US" altLang="zh-CN" dirty="0"/>
          </a:p>
          <a:p>
            <a:r>
              <a:rPr lang="zh-CN" altLang="en-US" dirty="0"/>
              <a:t>为了方便</a:t>
            </a:r>
            <a:r>
              <a:rPr lang="en-US" altLang="zh-CN" dirty="0"/>
              <a:t>,</a:t>
            </a:r>
            <a:r>
              <a:rPr lang="zh-CN" altLang="en-US" dirty="0"/>
              <a:t>在字符串两侧及每对相邻字符间插入分隔符</a:t>
            </a:r>
            <a:r>
              <a:rPr lang="en-US" altLang="zh-CN" dirty="0"/>
              <a:t>,</a:t>
            </a:r>
            <a:r>
              <a:rPr lang="zh-CN" altLang="en-US" dirty="0"/>
              <a:t>然后只剩下长度为奇数的回文串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 err="1"/>
              <a:t>abcba</a:t>
            </a:r>
            <a:r>
              <a:rPr lang="en-US" altLang="zh-CN" dirty="0"/>
              <a:t>-&gt;#</a:t>
            </a:r>
            <a:r>
              <a:rPr lang="en-US" altLang="zh-CN" dirty="0" err="1"/>
              <a:t>a#b#c#b#a,abba</a:t>
            </a:r>
            <a:r>
              <a:rPr lang="en-US" altLang="zh-CN" dirty="0"/>
              <a:t>-&gt;#</a:t>
            </a:r>
            <a:r>
              <a:rPr lang="en-US" altLang="zh-CN" dirty="0" err="1"/>
              <a:t>a#b#b#a</a:t>
            </a:r>
            <a:r>
              <a:rPr lang="en-US" altLang="zh-CN" dirty="0"/>
              <a:t>#</a:t>
            </a:r>
          </a:p>
          <a:p>
            <a:r>
              <a:rPr lang="zh-CN" altLang="en-US" dirty="0"/>
              <a:t>暴力</a:t>
            </a:r>
            <a:r>
              <a:rPr lang="en-US" altLang="zh-CN" dirty="0"/>
              <a:t>:</a:t>
            </a:r>
            <a:r>
              <a:rPr lang="zh-CN" altLang="en-US" dirty="0"/>
              <a:t>枚举回文中心</a:t>
            </a:r>
            <a:r>
              <a:rPr lang="en-US" altLang="zh-CN" dirty="0"/>
              <a:t>,</a:t>
            </a:r>
            <a:r>
              <a:rPr lang="zh-CN" altLang="en-US" dirty="0"/>
              <a:t>暴力向两边匹配扩展</a:t>
            </a:r>
            <a:r>
              <a:rPr lang="en-US" altLang="zh-CN" dirty="0"/>
              <a:t>,</a:t>
            </a:r>
            <a:r>
              <a:rPr lang="zh-CN" altLang="en-US" dirty="0"/>
              <a:t>求以当前位置为回文中心的最长回文串</a:t>
            </a:r>
            <a:endParaRPr lang="en-US" altLang="zh-CN" dirty="0"/>
          </a:p>
          <a:p>
            <a:r>
              <a:rPr lang="zh-CN" altLang="en-US" dirty="0"/>
              <a:t>优化</a:t>
            </a:r>
            <a:r>
              <a:rPr lang="en-US" altLang="zh-CN" dirty="0"/>
              <a:t>:</a:t>
            </a:r>
            <a:r>
              <a:rPr lang="zh-CN" altLang="en-US" dirty="0"/>
              <a:t>记以</a:t>
            </a:r>
            <a:r>
              <a:rPr lang="en-US" altLang="zh-CN" dirty="0" err="1"/>
              <a:t>i</a:t>
            </a:r>
            <a:r>
              <a:rPr lang="zh-CN" altLang="en-US" dirty="0"/>
              <a:t>为回文中心的最长匹配长度为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,</a:t>
            </a:r>
            <a:r>
              <a:rPr lang="zh-CN" altLang="en-US" dirty="0"/>
              <a:t>然后就和</a:t>
            </a:r>
            <a:r>
              <a:rPr lang="en-US" altLang="zh-CN" dirty="0" err="1"/>
              <a:t>exkmp</a:t>
            </a:r>
            <a:r>
              <a:rPr lang="zh-CN" altLang="en-US" dirty="0"/>
              <a:t>一样了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 err="1"/>
              <a:t>len</a:t>
            </a:r>
            <a:r>
              <a:rPr lang="en-US" altLang="zh-CN" dirty="0"/>
              <a:t>[1]..</a:t>
            </a:r>
            <a:r>
              <a:rPr lang="en-US" altLang="zh-CN" dirty="0" err="1"/>
              <a:t>len</a:t>
            </a:r>
            <a:r>
              <a:rPr lang="en-US" altLang="zh-CN" dirty="0"/>
              <a:t>[i-1]</a:t>
            </a:r>
            <a:r>
              <a:rPr lang="zh-CN" altLang="en-US" dirty="0"/>
              <a:t>已求出</a:t>
            </a:r>
            <a:r>
              <a:rPr lang="en-US" altLang="zh-CN" dirty="0"/>
              <a:t>,r=max{</a:t>
            </a:r>
            <a:r>
              <a:rPr lang="en-US" altLang="zh-CN" dirty="0" err="1"/>
              <a:t>j+len</a:t>
            </a:r>
            <a:r>
              <a:rPr lang="en-US" altLang="zh-CN" dirty="0"/>
              <a:t>[j]-1},mid=</a:t>
            </a:r>
            <a:r>
              <a:rPr lang="zh-CN" altLang="en-US" dirty="0"/>
              <a:t>那时的</a:t>
            </a:r>
            <a:r>
              <a:rPr lang="en-US" altLang="zh-CN" dirty="0"/>
              <a:t>j,</a:t>
            </a:r>
            <a:r>
              <a:rPr lang="zh-CN" altLang="en-US" dirty="0"/>
              <a:t>也即那时的回文中心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i</a:t>
            </a:r>
            <a:r>
              <a:rPr lang="en-US" altLang="zh-CN" dirty="0"/>
              <a:t>&lt;=r,</a:t>
            </a:r>
            <a:r>
              <a:rPr lang="zh-CN" altLang="en-US" dirty="0"/>
              <a:t>那么匹配长度至少为</a:t>
            </a:r>
            <a:r>
              <a:rPr lang="en-US" altLang="zh-CN" dirty="0"/>
              <a:t>min(r-i+1,len[2*mid-</a:t>
            </a:r>
            <a:r>
              <a:rPr lang="en-US" altLang="zh-CN" dirty="0" err="1"/>
              <a:t>i</a:t>
            </a:r>
            <a:r>
              <a:rPr lang="en-US" altLang="zh-CN" dirty="0"/>
              <a:t>]),</a:t>
            </a:r>
            <a:r>
              <a:rPr lang="zh-CN" altLang="en-US" dirty="0"/>
              <a:t>从这里继续匹配即可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i</a:t>
            </a:r>
            <a:r>
              <a:rPr lang="en-US" altLang="zh-CN" dirty="0"/>
              <a:t>&gt;r,</a:t>
            </a:r>
            <a:r>
              <a:rPr lang="zh-CN" altLang="en-US" dirty="0"/>
              <a:t>直接暴力匹配</a:t>
            </a:r>
            <a:endParaRPr lang="en-US" altLang="zh-CN" dirty="0"/>
          </a:p>
          <a:p>
            <a:r>
              <a:rPr lang="zh-CN" altLang="en-US" dirty="0"/>
              <a:t>匹配完后更新</a:t>
            </a:r>
            <a:r>
              <a:rPr lang="en-US" altLang="zh-CN" dirty="0" err="1"/>
              <a:t>mid,r</a:t>
            </a:r>
            <a:endParaRPr lang="en-US" altLang="zh-CN" dirty="0"/>
          </a:p>
          <a:p>
            <a:r>
              <a:rPr lang="zh-CN" altLang="en-US" dirty="0"/>
              <a:t>正确性显然</a:t>
            </a:r>
            <a:r>
              <a:rPr lang="en-US" altLang="zh-CN" dirty="0"/>
              <a:t>(</a:t>
            </a:r>
            <a:r>
              <a:rPr lang="zh-CN" altLang="en-US" dirty="0"/>
              <a:t>可以从回文的性质考虑</a:t>
            </a:r>
            <a:endParaRPr lang="en-US" altLang="zh-CN" dirty="0"/>
          </a:p>
          <a:p>
            <a:r>
              <a:rPr lang="zh-CN" altLang="en-US" dirty="0"/>
              <a:t>时空复杂度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最后对所有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取个</a:t>
            </a:r>
            <a:r>
              <a:rPr lang="en-US" altLang="zh-CN" dirty="0"/>
              <a:t>max</a:t>
            </a:r>
            <a:r>
              <a:rPr lang="zh-CN" altLang="en-US" dirty="0"/>
              <a:t>即可</a:t>
            </a:r>
            <a:r>
              <a:rPr lang="en-US" altLang="zh-CN" dirty="0"/>
              <a:t>,</a:t>
            </a:r>
            <a:r>
              <a:rPr lang="zh-CN" altLang="en-US" dirty="0"/>
              <a:t>还要考虑分隔符对答案的影响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010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6CFE0-CB08-4305-BC27-04060889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2C0ED-5F31-4473-9C92-BA40E7F1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48663-B117-44C0-B303-77F077E9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066625" cy="68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9EBCD-6672-4EBE-908E-5C880D39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8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FCE4F-26A6-46A9-BB25-114025C4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33" y="1340528"/>
            <a:ext cx="8946541" cy="4195481"/>
          </a:xfrm>
        </p:spPr>
        <p:txBody>
          <a:bodyPr/>
          <a:lstStyle/>
          <a:p>
            <a:r>
              <a:rPr lang="zh-CN" altLang="en-US" dirty="0"/>
              <a:t>什么是字符串</a:t>
            </a:r>
            <a:endParaRPr lang="en-US" altLang="zh-CN" dirty="0"/>
          </a:p>
          <a:p>
            <a:r>
              <a:rPr lang="zh-CN" altLang="en-US" dirty="0"/>
              <a:t>最小表示法</a:t>
            </a:r>
            <a:endParaRPr lang="en-US" altLang="zh-CN" dirty="0"/>
          </a:p>
          <a:p>
            <a:r>
              <a:rPr lang="en-US" altLang="zh-CN" dirty="0" err="1"/>
              <a:t>kmp</a:t>
            </a:r>
            <a:endParaRPr lang="en-US" altLang="zh-CN" dirty="0"/>
          </a:p>
          <a:p>
            <a:r>
              <a:rPr lang="en-US" altLang="zh-CN" dirty="0" err="1"/>
              <a:t>exkmp</a:t>
            </a:r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lang="en-US" altLang="zh-CN" dirty="0"/>
          </a:p>
          <a:p>
            <a:r>
              <a:rPr lang="zh-CN" altLang="en-US" dirty="0"/>
              <a:t>后缀数组</a:t>
            </a:r>
            <a:endParaRPr lang="en-US" altLang="zh-CN" dirty="0"/>
          </a:p>
          <a:p>
            <a:r>
              <a:rPr lang="en-US" altLang="zh-CN" dirty="0" err="1"/>
              <a:t>manacher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14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55447-C946-4678-873F-25C877C1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754" y="2323226"/>
            <a:ext cx="6245309" cy="2080099"/>
          </a:xfrm>
        </p:spPr>
        <p:txBody>
          <a:bodyPr/>
          <a:lstStyle/>
          <a:p>
            <a:r>
              <a:rPr lang="zh-CN" altLang="en-US" sz="9600" dirty="0"/>
              <a:t>水题选讲</a:t>
            </a:r>
          </a:p>
        </p:txBody>
      </p:sp>
    </p:spTree>
    <p:extLst>
      <p:ext uri="{BB962C8B-B14F-4D97-AF65-F5344CB8AC3E}">
        <p14:creationId xmlns:p14="http://schemas.microsoft.com/office/powerpoint/2010/main" val="129431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9F24A-82EC-4319-BDF9-BD5F07AE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309DF-F930-43AE-991D-128C90770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260629"/>
                <a:ext cx="8946541" cy="517350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字符串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由若干个字符按顺序拼接而成的序列</a:t>
                </a:r>
                <a:endParaRPr lang="en-US" altLang="zh-CN" dirty="0"/>
              </a:p>
              <a:p>
                <a:r>
                  <a:rPr lang="en-US" altLang="zh-CN" dirty="0"/>
                  <a:t>s[1..n]:</a:t>
                </a:r>
                <a:r>
                  <a:rPr lang="zh-CN" altLang="en-US" dirty="0"/>
                  <a:t>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的字符串</a:t>
                </a:r>
                <a:r>
                  <a:rPr lang="en-US" altLang="zh-CN" dirty="0"/>
                  <a:t>s</a:t>
                </a:r>
              </a:p>
              <a:p>
                <a:r>
                  <a:rPr lang="en-US" altLang="zh-CN" dirty="0"/>
                  <a:t>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]:</a:t>
                </a:r>
                <a:r>
                  <a:rPr lang="zh-CN" altLang="en-US" dirty="0"/>
                  <a:t>字符串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个字符</a:t>
                </a:r>
                <a:endParaRPr lang="en-US" altLang="zh-CN" dirty="0"/>
              </a:p>
              <a:p>
                <a:r>
                  <a:rPr lang="zh-CN" altLang="en-US" dirty="0"/>
                  <a:t>字符集</a:t>
                </a:r>
                <a:r>
                  <a:rPr lang="en-US" altLang="zh-CN" dirty="0"/>
                  <a:t>Σ:</a:t>
                </a:r>
                <a:r>
                  <a:rPr lang="zh-CN" altLang="en-US" dirty="0"/>
                  <a:t>包含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中出现的所有字符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通常为大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小写字母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s[</a:t>
                </a:r>
                <a:r>
                  <a:rPr lang="en-US" altLang="zh-CN" dirty="0" err="1"/>
                  <a:t>l..r</a:t>
                </a:r>
                <a:r>
                  <a:rPr lang="en-US" altLang="zh-CN" dirty="0"/>
                  <a:t>]:s</a:t>
                </a:r>
                <a:r>
                  <a:rPr lang="zh-CN" altLang="en-US" dirty="0"/>
                  <a:t>的某个子串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特殊地</a:t>
                </a:r>
                <a:r>
                  <a:rPr lang="en-US" altLang="zh-CN" dirty="0"/>
                  <a:t>,s</a:t>
                </a:r>
                <a:r>
                  <a:rPr lang="zh-CN" altLang="en-US" dirty="0"/>
                  <a:t>本身与空串也为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的子串</a:t>
                </a:r>
                <a:endParaRPr lang="en-US" altLang="zh-CN" dirty="0"/>
              </a:p>
              <a:p>
                <a:r>
                  <a:rPr lang="en-US" altLang="zh-CN" dirty="0"/>
                  <a:t>prefix[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]=s[1..i],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个前缀</a:t>
                </a:r>
                <a:endParaRPr lang="en-US" altLang="zh-CN" dirty="0"/>
              </a:p>
              <a:p>
                <a:r>
                  <a:rPr lang="en-US" altLang="zh-CN" dirty="0" err="1"/>
                  <a:t>lcp</a:t>
                </a:r>
                <a:r>
                  <a:rPr lang="en-US" altLang="zh-CN" dirty="0"/>
                  <a:t>(s1,s2):s1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s2</a:t>
                </a:r>
                <a:r>
                  <a:rPr lang="zh-CN" altLang="en-US" dirty="0"/>
                  <a:t>的最长公共前缀</a:t>
                </a:r>
                <a:endParaRPr lang="en-US" altLang="zh-CN" dirty="0"/>
              </a:p>
              <a:p>
                <a:r>
                  <a:rPr lang="en-US" altLang="zh-CN" dirty="0" err="1"/>
                  <a:t>lcs</a:t>
                </a:r>
                <a:r>
                  <a:rPr lang="en-US" altLang="zh-CN" dirty="0"/>
                  <a:t>(s1,s2):s1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s2</a:t>
                </a:r>
                <a:r>
                  <a:rPr lang="zh-CN" altLang="en-US" dirty="0"/>
                  <a:t>的最长公共后缀</a:t>
                </a:r>
                <a:endParaRPr lang="en-US" altLang="zh-CN" dirty="0"/>
              </a:p>
              <a:p>
                <a:r>
                  <a:rPr lang="en-US" altLang="zh-CN" dirty="0"/>
                  <a:t>suffix[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..n],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个后缀</a:t>
                </a:r>
                <a:endParaRPr lang="en-US" altLang="zh-CN" dirty="0"/>
              </a:p>
              <a:p>
                <a:r>
                  <a:rPr lang="zh-CN" altLang="en-US" dirty="0"/>
                  <a:t>字符串的大小比较一般按照字典序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即从第一位至最后一位按位比较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若长度不同则在较短的字符串后补上足够的空字符</a:t>
                </a:r>
                <a:r>
                  <a:rPr lang="en-US" altLang="zh-CN" dirty="0"/>
                  <a:t>.(</a:t>
                </a:r>
                <a:r>
                  <a:rPr lang="zh-CN" altLang="en-US" dirty="0"/>
                  <a:t>空字符被认为比任何字符都要小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比如</a:t>
                </a:r>
                <a:r>
                  <a:rPr lang="en-US" altLang="zh-CN" dirty="0"/>
                  <a:t>”</a:t>
                </a:r>
                <a:r>
                  <a:rPr lang="en-US" altLang="zh-CN" dirty="0" err="1"/>
                  <a:t>abc</a:t>
                </a:r>
                <a:r>
                  <a:rPr lang="en-US" altLang="zh-CN" dirty="0"/>
                  <a:t>”&gt;”ab”,”</a:t>
                </a:r>
                <a:r>
                  <a:rPr lang="en-US" altLang="zh-CN" dirty="0" err="1"/>
                  <a:t>abc</a:t>
                </a:r>
                <a:r>
                  <a:rPr lang="en-US" altLang="zh-CN" dirty="0"/>
                  <a:t>”&lt;“ac”</a:t>
                </a:r>
              </a:p>
              <a:p>
                <a:r>
                  <a:rPr lang="zh-CN" altLang="en-US" dirty="0"/>
                  <a:t>若存在小于等于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的正整数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]=s[</a:t>
                </a:r>
                <a:r>
                  <a:rPr lang="en-US" altLang="zh-CN" dirty="0" err="1"/>
                  <a:t>i+k</a:t>
                </a:r>
                <a:r>
                  <a:rPr lang="en-US" altLang="zh-CN" dirty="0"/>
                  <a:t>],</a:t>
                </a:r>
                <a:r>
                  <a:rPr lang="zh-CN" altLang="en-US" dirty="0"/>
                  <a:t>则称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的一个周期</a:t>
                </a:r>
                <a:endParaRPr lang="en-US" altLang="zh-CN" dirty="0"/>
              </a:p>
              <a:p>
                <a:r>
                  <a:rPr lang="zh-CN" altLang="en-US" dirty="0"/>
                  <a:t>比如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”</a:t>
                </a:r>
                <a:r>
                  <a:rPr lang="en-US" altLang="zh-CN" dirty="0" err="1"/>
                  <a:t>abcabcab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的一个周期</a:t>
                </a:r>
                <a:r>
                  <a:rPr lang="en-US" altLang="zh-CN" dirty="0"/>
                  <a:t>,2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”</a:t>
                </a:r>
                <a:r>
                  <a:rPr lang="en-US" altLang="zh-CN" dirty="0" err="1"/>
                  <a:t>aaa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的一个周期</a:t>
                </a:r>
                <a:r>
                  <a:rPr lang="en-US" altLang="zh-CN" dirty="0"/>
                  <a:t>,1</a:t>
                </a:r>
                <a:r>
                  <a:rPr lang="zh-CN" altLang="en-US" dirty="0"/>
                  <a:t>是其最小周期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309DF-F930-43AE-991D-128C90770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260629"/>
                <a:ext cx="8946541" cy="5173505"/>
              </a:xfrm>
              <a:blipFill>
                <a:blip r:embed="rId2"/>
                <a:stretch>
                  <a:fillRect l="-272" t="-1887" b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9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93D5-E631-4D92-86A6-81147DC8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156"/>
          </a:xfrm>
        </p:spPr>
        <p:txBody>
          <a:bodyPr/>
          <a:lstStyle/>
          <a:p>
            <a:r>
              <a:rPr lang="zh-CN" altLang="en-US" dirty="0"/>
              <a:t>最小表示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6B480-074F-46CF-AC71-7A2596C8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:</a:t>
            </a:r>
            <a:r>
              <a:rPr lang="zh-CN" altLang="en-US" dirty="0"/>
              <a:t>把字符串</a:t>
            </a:r>
            <a:r>
              <a:rPr lang="en-US" altLang="zh-CN" dirty="0"/>
              <a:t>s</a:t>
            </a:r>
            <a:r>
              <a:rPr lang="zh-CN" altLang="en-US" dirty="0"/>
              <a:t>的第一个字符移动至其末尾</a:t>
            </a:r>
            <a:endParaRPr lang="en-US" altLang="zh-CN" dirty="0"/>
          </a:p>
          <a:p>
            <a:r>
              <a:rPr lang="zh-CN" altLang="en-US" dirty="0"/>
              <a:t>如果字符串</a:t>
            </a:r>
            <a:r>
              <a:rPr lang="en-US" altLang="zh-CN" dirty="0"/>
              <a:t>A</a:t>
            </a:r>
            <a:r>
              <a:rPr lang="zh-CN" altLang="en-US" dirty="0"/>
              <a:t>可以通过至少</a:t>
            </a:r>
            <a:r>
              <a:rPr lang="en-US" altLang="zh-CN" dirty="0"/>
              <a:t>0</a:t>
            </a:r>
            <a:r>
              <a:rPr lang="zh-CN" altLang="en-US" dirty="0"/>
              <a:t>次上述操作变为字符串</a:t>
            </a:r>
            <a:r>
              <a:rPr lang="en-US" altLang="zh-CN" dirty="0"/>
              <a:t>B,</a:t>
            </a:r>
            <a:r>
              <a:rPr lang="zh-CN" altLang="en-US" dirty="0"/>
              <a:t>那么字符串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循环同构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”</a:t>
            </a:r>
            <a:r>
              <a:rPr lang="en-US" altLang="zh-CN" dirty="0" err="1"/>
              <a:t>abbb</a:t>
            </a:r>
            <a:r>
              <a:rPr lang="en-US" altLang="zh-CN" dirty="0"/>
              <a:t>”,”</a:t>
            </a:r>
            <a:r>
              <a:rPr lang="en-US" altLang="zh-CN" dirty="0" err="1"/>
              <a:t>babb</a:t>
            </a:r>
            <a:r>
              <a:rPr lang="en-US" altLang="zh-CN" dirty="0"/>
              <a:t>”,”</a:t>
            </a:r>
            <a:r>
              <a:rPr lang="en-US" altLang="zh-CN" dirty="0" err="1"/>
              <a:t>bbab</a:t>
            </a:r>
            <a:r>
              <a:rPr lang="en-US" altLang="zh-CN" dirty="0"/>
              <a:t>”,”</a:t>
            </a:r>
            <a:r>
              <a:rPr lang="en-US" altLang="zh-CN" dirty="0" err="1"/>
              <a:t>bbba</a:t>
            </a:r>
            <a:r>
              <a:rPr lang="en-US" altLang="zh-CN" dirty="0"/>
              <a:t>”</a:t>
            </a:r>
            <a:r>
              <a:rPr lang="zh-CN" altLang="en-US" dirty="0"/>
              <a:t>循环同构</a:t>
            </a:r>
            <a:endParaRPr lang="en-US" altLang="zh-CN" dirty="0"/>
          </a:p>
          <a:p>
            <a:r>
              <a:rPr lang="zh-CN" altLang="en-US" dirty="0"/>
              <a:t>再比如</a:t>
            </a:r>
            <a:r>
              <a:rPr lang="en-US" altLang="zh-CN" dirty="0"/>
              <a:t>”</a:t>
            </a:r>
            <a:r>
              <a:rPr lang="en-US" altLang="zh-CN" dirty="0" err="1"/>
              <a:t>abcd</a:t>
            </a:r>
            <a:r>
              <a:rPr lang="en-US" altLang="zh-CN" dirty="0"/>
              <a:t>”,”</a:t>
            </a:r>
            <a:r>
              <a:rPr lang="en-US" altLang="zh-CN" dirty="0" err="1"/>
              <a:t>bcda</a:t>
            </a:r>
            <a:r>
              <a:rPr lang="en-US" altLang="zh-CN" dirty="0"/>
              <a:t>”,”</a:t>
            </a:r>
            <a:r>
              <a:rPr lang="en-US" altLang="zh-CN" dirty="0" err="1"/>
              <a:t>cdab</a:t>
            </a:r>
            <a:r>
              <a:rPr lang="en-US" altLang="zh-CN" dirty="0"/>
              <a:t>”,”</a:t>
            </a:r>
            <a:r>
              <a:rPr lang="en-US" altLang="zh-CN" dirty="0" err="1"/>
              <a:t>dabc</a:t>
            </a:r>
            <a:r>
              <a:rPr lang="en-US" altLang="zh-CN" dirty="0"/>
              <a:t>”</a:t>
            </a:r>
            <a:r>
              <a:rPr lang="zh-CN" altLang="en-US" dirty="0"/>
              <a:t>也循环同构</a:t>
            </a:r>
            <a:endParaRPr lang="en-US" altLang="zh-CN" dirty="0"/>
          </a:p>
          <a:p>
            <a:r>
              <a:rPr lang="zh-CN" altLang="en-US" dirty="0"/>
              <a:t>特殊地</a:t>
            </a:r>
            <a:r>
              <a:rPr lang="en-US" altLang="zh-CN" dirty="0"/>
              <a:t>,”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en-US" dirty="0"/>
              <a:t>与</a:t>
            </a:r>
            <a:r>
              <a:rPr lang="en-US" altLang="zh-CN" dirty="0"/>
              <a:t>”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en-US" dirty="0"/>
              <a:t>循环同构</a:t>
            </a:r>
            <a:endParaRPr lang="en-US" altLang="zh-CN" dirty="0"/>
          </a:p>
          <a:p>
            <a:r>
              <a:rPr lang="zh-CN" altLang="en-US" dirty="0"/>
              <a:t>循环移位的最小表示</a:t>
            </a:r>
            <a:r>
              <a:rPr lang="en-US" altLang="zh-CN" dirty="0"/>
              <a:t>:</a:t>
            </a:r>
            <a:r>
              <a:rPr lang="zh-CN" altLang="en-US" dirty="0"/>
              <a:t>寻找与所有</a:t>
            </a:r>
            <a:r>
              <a:rPr lang="en-US" altLang="zh-CN" dirty="0"/>
              <a:t>s</a:t>
            </a:r>
            <a:r>
              <a:rPr lang="zh-CN" altLang="en-US" dirty="0"/>
              <a:t>循环同构的串中字典序最小的串</a:t>
            </a:r>
            <a:endParaRPr lang="en-US" altLang="zh-CN" dirty="0"/>
          </a:p>
          <a:p>
            <a:r>
              <a:rPr lang="zh-CN" altLang="en-US" dirty="0"/>
              <a:t>比如找</a:t>
            </a:r>
            <a:r>
              <a:rPr lang="en-US" altLang="zh-CN" dirty="0"/>
              <a:t>”</a:t>
            </a:r>
            <a:r>
              <a:rPr lang="en-US" altLang="zh-CN" dirty="0" err="1"/>
              <a:t>abcab</a:t>
            </a:r>
            <a:r>
              <a:rPr lang="en-US" altLang="zh-CN" dirty="0"/>
              <a:t>”</a:t>
            </a:r>
            <a:r>
              <a:rPr lang="zh-CN" altLang="en-US" dirty="0"/>
              <a:t>的最小表示</a:t>
            </a:r>
            <a:endParaRPr lang="en-US" altLang="zh-CN" dirty="0"/>
          </a:p>
          <a:p>
            <a:r>
              <a:rPr lang="zh-CN" altLang="en-US" dirty="0"/>
              <a:t>首先列出与其同构的串</a:t>
            </a:r>
            <a:r>
              <a:rPr lang="en-US" altLang="zh-CN" dirty="0"/>
              <a:t>:”</a:t>
            </a:r>
            <a:r>
              <a:rPr lang="en-US" altLang="zh-CN" dirty="0" err="1"/>
              <a:t>abcab</a:t>
            </a:r>
            <a:r>
              <a:rPr lang="en-US" altLang="zh-CN" dirty="0"/>
              <a:t>”,”</a:t>
            </a:r>
            <a:r>
              <a:rPr lang="en-US" altLang="zh-CN" dirty="0" err="1"/>
              <a:t>bcaba</a:t>
            </a:r>
            <a:r>
              <a:rPr lang="en-US" altLang="zh-CN" dirty="0"/>
              <a:t>”,”</a:t>
            </a:r>
            <a:r>
              <a:rPr lang="en-US" altLang="zh-CN" dirty="0" err="1"/>
              <a:t>cabab</a:t>
            </a:r>
            <a:r>
              <a:rPr lang="en-US" altLang="zh-CN" dirty="0"/>
              <a:t>”,”</a:t>
            </a:r>
            <a:r>
              <a:rPr lang="en-US" altLang="zh-CN" dirty="0" err="1"/>
              <a:t>ababc</a:t>
            </a:r>
            <a:r>
              <a:rPr lang="en-US" altLang="zh-CN" dirty="0"/>
              <a:t>”,”</a:t>
            </a:r>
            <a:r>
              <a:rPr lang="en-US" altLang="zh-CN" dirty="0" err="1"/>
              <a:t>babca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其中最小的串为</a:t>
            </a:r>
            <a:r>
              <a:rPr lang="en-US" altLang="zh-CN" dirty="0"/>
              <a:t>”</a:t>
            </a:r>
            <a:r>
              <a:rPr lang="en-US" altLang="zh-CN" dirty="0" err="1"/>
              <a:t>ababc</a:t>
            </a:r>
            <a:r>
              <a:rPr lang="en-US" altLang="zh-CN" dirty="0"/>
              <a:t>”,</a:t>
            </a:r>
            <a:r>
              <a:rPr lang="zh-CN" altLang="en-US" dirty="0"/>
              <a:t>即为最小表示</a:t>
            </a:r>
          </a:p>
        </p:txBody>
      </p:sp>
    </p:spTree>
    <p:extLst>
      <p:ext uri="{BB962C8B-B14F-4D97-AF65-F5344CB8AC3E}">
        <p14:creationId xmlns:p14="http://schemas.microsoft.com/office/powerpoint/2010/main" val="305322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409A1-5534-4DD1-93FC-FEECC604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zh-CN" altLang="en-US" dirty="0"/>
              <a:t>最小表示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2B1364-ED4C-4207-BC73-B62D2737F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69508"/>
                <a:ext cx="8946541" cy="49788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首先考虑暴力</a:t>
                </a:r>
                <a:endParaRPr lang="en-US" altLang="zh-CN" dirty="0"/>
              </a:p>
              <a:p>
                <a:r>
                  <a:rPr lang="zh-CN" altLang="en-US" dirty="0"/>
                  <a:t>枚举所有起始位置暴力比较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更新最小表示的起始位置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左端点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成功得到一个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的优秀算法</a:t>
                </a:r>
                <a:endParaRPr lang="en-US" altLang="zh-CN" dirty="0"/>
              </a:p>
              <a:p>
                <a:r>
                  <a:rPr lang="zh-CN" altLang="en-US" dirty="0"/>
                  <a:t>考虑优化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对暴力过程进行改进</a:t>
                </a:r>
                <a:endParaRPr lang="en-US" altLang="zh-CN" dirty="0"/>
              </a:p>
              <a:p>
                <a:r>
                  <a:rPr lang="zh-CN" altLang="en-US" dirty="0"/>
                  <a:t>重新分析暴力过程</a:t>
                </a:r>
                <a:endParaRPr lang="en-US" altLang="zh-CN" dirty="0"/>
              </a:p>
              <a:p>
                <a:r>
                  <a:rPr lang="en-US" altLang="zh-CN" dirty="0"/>
                  <a:t>for	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~ </a:t>
                </a:r>
                <a:r>
                  <a:rPr lang="en-US" altLang="zh-CN" dirty="0" err="1"/>
                  <a:t>len</a:t>
                </a:r>
                <a:endParaRPr lang="en-US" altLang="zh-CN" dirty="0"/>
              </a:p>
              <a:p>
                <a:pPr lvl="1"/>
                <a:r>
                  <a:rPr lang="en-US" altLang="zh-CN" sz="2000" dirty="0"/>
                  <a:t>for k = 1 ~ </a:t>
                </a:r>
                <a:r>
                  <a:rPr lang="en-US" altLang="zh-CN" sz="2000" dirty="0" err="1"/>
                  <a:t>len</a:t>
                </a:r>
                <a:r>
                  <a:rPr lang="en-US" altLang="zh-CN" sz="2000" dirty="0"/>
                  <a:t> 	</a:t>
                </a:r>
              </a:p>
              <a:p>
                <a:pPr lvl="2"/>
                <a:r>
                  <a:rPr lang="zh-CN" altLang="en-US" sz="2000" dirty="0"/>
                  <a:t>当</a:t>
                </a:r>
                <a:r>
                  <a:rPr lang="en-US" altLang="zh-CN" sz="2000" dirty="0"/>
                  <a:t>s[id(i+k-1)]!=s[id(mnid+k-1)]</a:t>
                </a:r>
                <a:r>
                  <a:rPr lang="zh-CN" altLang="en-US" sz="2000" dirty="0"/>
                  <a:t>时退出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此时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len+1</a:t>
                </a:r>
                <a:r>
                  <a:rPr lang="zh-CN" altLang="en-US" sz="2000" dirty="0"/>
                  <a:t>或第一位不同的位置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若为</a:t>
                </a:r>
                <a:r>
                  <a:rPr lang="en-US" altLang="zh-CN" sz="2000" dirty="0"/>
                  <a:t>len+1</a:t>
                </a:r>
                <a:r>
                  <a:rPr lang="zh-CN" altLang="en-US" sz="2000" dirty="0"/>
                  <a:t>则不更新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否则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{</a:t>
                </a:r>
              </a:p>
              <a:p>
                <a:pPr lvl="1"/>
                <a:r>
                  <a:rPr lang="zh-CN" altLang="en-US" sz="2000" dirty="0"/>
                  <a:t>若</a:t>
                </a:r>
                <a:r>
                  <a:rPr lang="en-US" altLang="zh-CN" sz="2000" dirty="0"/>
                  <a:t>s[id(i+k-1)]&lt;s[id(mnid+k-1)]</a:t>
                </a:r>
                <a:r>
                  <a:rPr lang="zh-CN" altLang="en-US" sz="2000" dirty="0"/>
                  <a:t>则更新</a:t>
                </a:r>
                <a:r>
                  <a:rPr lang="en-US" altLang="zh-CN" sz="2000" dirty="0" err="1"/>
                  <a:t>mnid</a:t>
                </a:r>
                <a:r>
                  <a:rPr lang="zh-CN" altLang="en-US" sz="2000" dirty="0"/>
                  <a:t>为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否则也不更新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2B1364-ED4C-4207-BC73-B62D2737F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69508"/>
                <a:ext cx="8946541" cy="4978892"/>
              </a:xfrm>
              <a:blipFill>
                <a:blip r:embed="rId2"/>
                <a:stretch>
                  <a:fillRect l="-272" t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57A1EA9-F0A6-436A-BA46-CCBCE21A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816" y="2896791"/>
            <a:ext cx="3495238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AE65-8BA7-4DBC-B439-8F45407D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134"/>
          </a:xfrm>
        </p:spPr>
        <p:txBody>
          <a:bodyPr/>
          <a:lstStyle/>
          <a:p>
            <a:r>
              <a:rPr lang="zh-CN" altLang="en-US" dirty="0"/>
              <a:t>最小表示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A556A-8347-4456-BAA2-9F836089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251360"/>
            <a:ext cx="9859629" cy="4195481"/>
          </a:xfrm>
        </p:spPr>
        <p:txBody>
          <a:bodyPr>
            <a:normAutofit/>
          </a:bodyPr>
          <a:lstStyle/>
          <a:p>
            <a:r>
              <a:rPr lang="zh-CN" altLang="en-US" dirty="0"/>
              <a:t>比较的次数太多了</a:t>
            </a:r>
            <a:endParaRPr lang="en-US" altLang="zh-CN" dirty="0"/>
          </a:p>
          <a:p>
            <a:r>
              <a:rPr lang="zh-CN" altLang="en-US" dirty="0"/>
              <a:t>分析比较过程</a:t>
            </a:r>
            <a:endParaRPr lang="en-US" altLang="zh-CN" dirty="0"/>
          </a:p>
          <a:p>
            <a:r>
              <a:rPr lang="zh-CN" altLang="en-US" dirty="0"/>
              <a:t>发现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 .. </a:t>
            </a:r>
            <a:r>
              <a:rPr lang="en-US" altLang="zh-CN" dirty="0" err="1"/>
              <a:t>i</a:t>
            </a:r>
            <a:r>
              <a:rPr lang="en-US" altLang="zh-CN" dirty="0"/>
              <a:t> + k - 1)=s[</a:t>
            </a:r>
            <a:r>
              <a:rPr lang="en-US" altLang="zh-CN" dirty="0" err="1"/>
              <a:t>mnid</a:t>
            </a:r>
            <a:r>
              <a:rPr lang="en-US" altLang="zh-CN" dirty="0"/>
              <a:t> .. </a:t>
            </a:r>
            <a:r>
              <a:rPr lang="en-US" altLang="zh-CN" dirty="0" err="1"/>
              <a:t>mnid</a:t>
            </a:r>
            <a:r>
              <a:rPr lang="en-US" altLang="zh-CN" dirty="0"/>
              <a:t> + k – 1)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s[i+k-1]&lt;s[mnid+k-1] ,</a:t>
            </a:r>
            <a:r>
              <a:rPr lang="zh-CN" altLang="en-US" dirty="0"/>
              <a:t>那么从</a:t>
            </a:r>
            <a:r>
              <a:rPr lang="en-US" altLang="zh-CN" dirty="0" err="1"/>
              <a:t>mnid</a:t>
            </a:r>
            <a:r>
              <a:rPr lang="zh-CN" altLang="en-US" dirty="0"/>
              <a:t>到</a:t>
            </a:r>
            <a:r>
              <a:rPr lang="en-US" altLang="zh-CN" dirty="0"/>
              <a:t>mnid+k-1</a:t>
            </a:r>
            <a:r>
              <a:rPr lang="zh-CN" altLang="en-US" dirty="0"/>
              <a:t>都不会是最小表示的左端点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s[i+k-1]&gt;s[mnid+k-1] ,</a:t>
            </a:r>
            <a:r>
              <a:rPr lang="zh-CN" altLang="en-US" dirty="0"/>
              <a:t>那么从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i+k-1</a:t>
            </a:r>
            <a:r>
              <a:rPr lang="zh-CN" altLang="en-US" dirty="0"/>
              <a:t>都不会是最小表示的左端点</a:t>
            </a:r>
            <a:endParaRPr lang="en-US" altLang="zh-CN" dirty="0"/>
          </a:p>
          <a:p>
            <a:r>
              <a:rPr lang="zh-CN" altLang="en-US" dirty="0"/>
              <a:t>所以被排除的那些部分就都不用枚举了</a:t>
            </a:r>
            <a:r>
              <a:rPr lang="en-US" altLang="zh-CN" dirty="0"/>
              <a:t>,</a:t>
            </a:r>
            <a:r>
              <a:rPr lang="zh-CN" altLang="en-US" dirty="0"/>
              <a:t>它们有更优秀的替代</a:t>
            </a:r>
            <a:r>
              <a:rPr lang="en-US" altLang="zh-CN" dirty="0"/>
              <a:t>,</a:t>
            </a:r>
            <a:r>
              <a:rPr lang="zh-CN" altLang="en-US" dirty="0"/>
              <a:t>直接跳过即可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s[i+k-1]&lt;s[mnid+k-1]</a:t>
            </a:r>
            <a:r>
              <a:rPr lang="zh-CN" altLang="en-US" dirty="0"/>
              <a:t>时跳到</a:t>
            </a:r>
            <a:r>
              <a:rPr lang="en-US" altLang="zh-CN" dirty="0" err="1"/>
              <a:t>mnid+k</a:t>
            </a:r>
            <a:r>
              <a:rPr lang="en-US" altLang="zh-CN" dirty="0"/>
              <a:t>,</a:t>
            </a:r>
            <a:r>
              <a:rPr lang="zh-CN" altLang="en-US" dirty="0"/>
              <a:t>当</a:t>
            </a:r>
            <a:r>
              <a:rPr lang="en-US" altLang="zh-CN" dirty="0"/>
              <a:t>s[i+k-1]&gt;s[mnid+k-1]</a:t>
            </a:r>
            <a:r>
              <a:rPr lang="zh-CN" altLang="en-US" dirty="0"/>
              <a:t>时跳到</a:t>
            </a:r>
            <a:r>
              <a:rPr lang="en-US" altLang="zh-CN" dirty="0" err="1"/>
              <a:t>i+k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k=n+1,</a:t>
            </a:r>
            <a:r>
              <a:rPr lang="zh-CN" altLang="en-US" dirty="0"/>
              <a:t>即第</a:t>
            </a:r>
            <a:r>
              <a:rPr lang="en-US" altLang="zh-CN" dirty="0" err="1"/>
              <a:t>i</a:t>
            </a:r>
            <a:r>
              <a:rPr lang="zh-CN" altLang="en-US" dirty="0"/>
              <a:t>位的表示与第</a:t>
            </a:r>
            <a:r>
              <a:rPr lang="en-US" altLang="zh-CN" dirty="0" err="1"/>
              <a:t>mnid</a:t>
            </a:r>
            <a:r>
              <a:rPr lang="zh-CN" altLang="en-US" dirty="0"/>
              <a:t>位的表示相同</a:t>
            </a:r>
            <a:r>
              <a:rPr lang="en-US" altLang="zh-CN" dirty="0"/>
              <a:t>,</a:t>
            </a:r>
            <a:r>
              <a:rPr lang="zh-CN" altLang="en-US" dirty="0"/>
              <a:t>那么目前的</a:t>
            </a:r>
            <a:r>
              <a:rPr lang="en-US" altLang="zh-CN" dirty="0" err="1"/>
              <a:t>mnid</a:t>
            </a:r>
            <a:r>
              <a:rPr lang="zh-CN" altLang="en-US" dirty="0"/>
              <a:t>就是最终的答案</a:t>
            </a:r>
            <a:endParaRPr lang="en-US" altLang="zh-CN" dirty="0"/>
          </a:p>
          <a:p>
            <a:r>
              <a:rPr lang="zh-CN" altLang="en-US" dirty="0"/>
              <a:t>因为有了周期</a:t>
            </a:r>
            <a:r>
              <a:rPr lang="en-US" altLang="zh-CN" dirty="0"/>
              <a:t>L=</a:t>
            </a:r>
            <a:r>
              <a:rPr lang="en-US" altLang="zh-CN" dirty="0" err="1"/>
              <a:t>i</a:t>
            </a:r>
            <a:r>
              <a:rPr lang="en-US" altLang="zh-CN" dirty="0"/>
              <a:t> - </a:t>
            </a:r>
            <a:r>
              <a:rPr lang="en-US" altLang="zh-CN" dirty="0" err="1"/>
              <a:t>mnid</a:t>
            </a:r>
            <a:r>
              <a:rPr lang="en-US" altLang="zh-CN" dirty="0"/>
              <a:t>,</a:t>
            </a:r>
            <a:r>
              <a:rPr lang="zh-CN" altLang="en-US" dirty="0"/>
              <a:t>枚举</a:t>
            </a:r>
            <a:r>
              <a:rPr lang="en-US" altLang="zh-CN" dirty="0"/>
              <a:t>j</a:t>
            </a:r>
            <a:r>
              <a:rPr lang="zh-CN" altLang="en-US" dirty="0"/>
              <a:t>就相当于枚举</a:t>
            </a:r>
            <a:r>
              <a:rPr lang="en-US" altLang="zh-CN" dirty="0" err="1"/>
              <a:t>j+L</a:t>
            </a:r>
            <a:r>
              <a:rPr lang="en-US" altLang="zh-CN" dirty="0"/>
              <a:t>,</a:t>
            </a:r>
            <a:r>
              <a:rPr lang="zh-CN" altLang="en-US" dirty="0"/>
              <a:t>而我们已经把</a:t>
            </a:r>
            <a:r>
              <a:rPr lang="en-US" altLang="zh-CN" dirty="0" err="1"/>
              <a:t>mnid~i</a:t>
            </a:r>
            <a:r>
              <a:rPr lang="zh-CN" altLang="en-US" dirty="0"/>
              <a:t>都枚举了一遍</a:t>
            </a:r>
            <a:r>
              <a:rPr lang="en-US" altLang="zh-CN" dirty="0"/>
              <a:t>,</a:t>
            </a:r>
            <a:r>
              <a:rPr lang="zh-CN" altLang="en-US" dirty="0"/>
              <a:t>相当于将所有位置</a:t>
            </a:r>
            <a:r>
              <a:rPr lang="zh-CN" altLang="en-US"/>
              <a:t>都枚举完了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5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27CC-7EF7-419F-812D-14753FC7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r>
              <a:rPr lang="zh-CN" altLang="en-US" dirty="0"/>
              <a:t>最小表示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A2FE0D-6554-4930-8A3F-99CE6A209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42" y="1452361"/>
            <a:ext cx="7285714" cy="32857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857B66-3662-42CB-A91D-374AFC3A6EBB}"/>
              </a:ext>
            </a:extLst>
          </p:cNvPr>
          <p:cNvSpPr/>
          <p:nvPr/>
        </p:nvSpPr>
        <p:spPr>
          <a:xfrm>
            <a:off x="1041646" y="5341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如果对具体的证明感兴趣可以自行搜索</a:t>
            </a:r>
          </a:p>
        </p:txBody>
      </p:sp>
    </p:spTree>
    <p:extLst>
      <p:ext uri="{BB962C8B-B14F-4D97-AF65-F5344CB8AC3E}">
        <p14:creationId xmlns:p14="http://schemas.microsoft.com/office/powerpoint/2010/main" val="9938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CD0F-CD14-4BDF-BA46-E889E679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en-US" altLang="zh-CN" dirty="0" err="1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60010-C3D1-4739-89BF-3AC2645D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0428"/>
            <a:ext cx="8946541" cy="4827972"/>
          </a:xfrm>
        </p:spPr>
        <p:txBody>
          <a:bodyPr/>
          <a:lstStyle/>
          <a:p>
            <a:r>
              <a:rPr lang="en-US" altLang="zh-CN" dirty="0"/>
              <a:t>border:</a:t>
            </a:r>
            <a:r>
              <a:rPr lang="zh-CN" altLang="en-US" dirty="0"/>
              <a:t>如果字符串</a:t>
            </a:r>
            <a:r>
              <a:rPr lang="en-US" altLang="zh-CN" dirty="0"/>
              <a:t>S</a:t>
            </a:r>
            <a:r>
              <a:rPr lang="zh-CN" altLang="en-US" dirty="0"/>
              <a:t>的某个前缀与其某个后缀相同</a:t>
            </a:r>
            <a:r>
              <a:rPr lang="en-US" altLang="zh-CN" dirty="0"/>
              <a:t>,</a:t>
            </a:r>
            <a:r>
              <a:rPr lang="zh-CN" altLang="en-US" dirty="0"/>
              <a:t>那么这个前缀</a:t>
            </a:r>
            <a:r>
              <a:rPr lang="en-US" altLang="zh-CN" dirty="0"/>
              <a:t>/</a:t>
            </a:r>
            <a:r>
              <a:rPr lang="zh-CN" altLang="en-US" dirty="0"/>
              <a:t>后缀就是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/>
              <a:t>border</a:t>
            </a:r>
          </a:p>
          <a:p>
            <a:r>
              <a:rPr lang="en-US" altLang="zh-CN" dirty="0" err="1"/>
              <a:t>kmp</a:t>
            </a:r>
            <a:r>
              <a:rPr lang="zh-CN" altLang="en-US" dirty="0"/>
              <a:t>可以</a:t>
            </a:r>
            <a:r>
              <a:rPr lang="en-US" altLang="zh-CN" dirty="0"/>
              <a:t>O(n)</a:t>
            </a:r>
            <a:r>
              <a:rPr lang="zh-CN" altLang="en-US" dirty="0"/>
              <a:t>求出一个字符串所有前缀的最长</a:t>
            </a:r>
            <a:r>
              <a:rPr lang="en-US" altLang="zh-CN" dirty="0"/>
              <a:t>border</a:t>
            </a:r>
            <a:r>
              <a:rPr lang="zh-CN" altLang="en-US" dirty="0"/>
              <a:t>长度</a:t>
            </a:r>
            <a:endParaRPr lang="en-US" altLang="zh-CN" dirty="0"/>
          </a:p>
          <a:p>
            <a:r>
              <a:rPr lang="zh-CN" altLang="en-US" dirty="0"/>
              <a:t>给出两个字符串</a:t>
            </a:r>
            <a:r>
              <a:rPr lang="en-US" altLang="zh-CN" dirty="0"/>
              <a:t>S1,S2,</a:t>
            </a:r>
            <a:r>
              <a:rPr lang="zh-CN" altLang="en-US" dirty="0"/>
              <a:t>求</a:t>
            </a:r>
            <a:r>
              <a:rPr lang="en-US" altLang="zh-CN" dirty="0"/>
              <a:t>S1</a:t>
            </a:r>
            <a:r>
              <a:rPr lang="zh-CN" altLang="en-US" dirty="0"/>
              <a:t>在</a:t>
            </a:r>
            <a:r>
              <a:rPr lang="en-US" altLang="zh-CN" dirty="0"/>
              <a:t>S2</a:t>
            </a:r>
            <a:r>
              <a:rPr lang="zh-CN" altLang="en-US" dirty="0"/>
              <a:t>中出现的次数</a:t>
            </a:r>
            <a:endParaRPr lang="en-US" altLang="zh-CN" dirty="0"/>
          </a:p>
          <a:p>
            <a:r>
              <a:rPr lang="zh-CN" altLang="en-US" dirty="0"/>
              <a:t>用求出的</a:t>
            </a:r>
            <a:r>
              <a:rPr lang="en-US" altLang="zh-CN" dirty="0"/>
              <a:t>border</a:t>
            </a:r>
            <a:r>
              <a:rPr lang="zh-CN" altLang="en-US" dirty="0"/>
              <a:t>匹配即可</a:t>
            </a:r>
            <a:endParaRPr lang="en-US" altLang="zh-CN" dirty="0"/>
          </a:p>
          <a:p>
            <a:r>
              <a:rPr lang="zh-CN" altLang="en-US" dirty="0"/>
              <a:t>相信大家都会</a:t>
            </a:r>
            <a:r>
              <a:rPr lang="en-US" altLang="zh-CN" dirty="0"/>
              <a:t>..</a:t>
            </a:r>
          </a:p>
          <a:p>
            <a:r>
              <a:rPr lang="zh-CN" altLang="en-US" dirty="0"/>
              <a:t>就不讲了吧</a:t>
            </a:r>
            <a:r>
              <a:rPr lang="en-US" altLang="zh-CN" dirty="0"/>
              <a:t>......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5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1F920-FED9-478A-8DA8-8A854201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156"/>
          </a:xfrm>
        </p:spPr>
        <p:txBody>
          <a:bodyPr/>
          <a:lstStyle/>
          <a:p>
            <a:r>
              <a:rPr lang="en-US" altLang="zh-CN" dirty="0" err="1"/>
              <a:t>exkmp</a:t>
            </a:r>
            <a:r>
              <a:rPr lang="en-US" altLang="zh-CN" dirty="0"/>
              <a:t>(Z</a:t>
            </a:r>
            <a:r>
              <a:rPr lang="zh-CN" altLang="en-US" dirty="0"/>
              <a:t>算法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8697C-7075-437C-91E9-71A96058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0427"/>
            <a:ext cx="8946541" cy="5237825"/>
          </a:xfrm>
        </p:spPr>
        <p:txBody>
          <a:bodyPr/>
          <a:lstStyle/>
          <a:p>
            <a:r>
              <a:rPr lang="zh-CN" altLang="en-US" dirty="0"/>
              <a:t>给出字符串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z[</a:t>
            </a:r>
            <a:r>
              <a:rPr lang="en-US" altLang="zh-CN" dirty="0" err="1"/>
              <a:t>i</a:t>
            </a:r>
            <a:r>
              <a:rPr lang="en-US" altLang="zh-CN" dirty="0"/>
              <a:t>]=S</a:t>
            </a:r>
            <a:r>
              <a:rPr lang="zh-CN" altLang="en-US" dirty="0"/>
              <a:t>与</a:t>
            </a:r>
            <a:r>
              <a:rPr lang="en-US" altLang="zh-CN" dirty="0"/>
              <a:t>suffix(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的最长公共前缀长度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z[1]..z[n]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z[1]..z[i-1]</a:t>
            </a:r>
            <a:r>
              <a:rPr lang="zh-CN" altLang="en-US" dirty="0"/>
              <a:t>已求出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r=max{</a:t>
            </a:r>
            <a:r>
              <a:rPr lang="en-US" altLang="zh-CN" dirty="0" err="1"/>
              <a:t>j+z</a:t>
            </a:r>
            <a:r>
              <a:rPr lang="en-US" altLang="zh-CN" dirty="0"/>
              <a:t>[j]-1},l=</a:t>
            </a:r>
            <a:r>
              <a:rPr lang="zh-CN" altLang="en-US" dirty="0"/>
              <a:t>那时的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i</a:t>
            </a:r>
            <a:r>
              <a:rPr lang="en-US" altLang="zh-CN" dirty="0"/>
              <a:t>&lt;=r,</a:t>
            </a:r>
            <a:r>
              <a:rPr lang="zh-CN" altLang="en-US" dirty="0"/>
              <a:t>显然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..r]=s[i-l+1..r-l+1],</a:t>
            </a:r>
            <a:r>
              <a:rPr lang="zh-CN" altLang="en-US" dirty="0"/>
              <a:t>可以从</a:t>
            </a:r>
            <a:r>
              <a:rPr lang="en-US" altLang="zh-CN" dirty="0"/>
              <a:t>min(z[i-l+1],r-i+1)</a:t>
            </a:r>
            <a:r>
              <a:rPr lang="zh-CN" altLang="en-US" dirty="0"/>
              <a:t>开始接着匹配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i</a:t>
            </a:r>
            <a:r>
              <a:rPr lang="en-US" altLang="zh-CN" dirty="0"/>
              <a:t>&gt;r,</a:t>
            </a:r>
            <a:r>
              <a:rPr lang="zh-CN" altLang="en-US" dirty="0"/>
              <a:t>直接暴力匹配</a:t>
            </a:r>
            <a:endParaRPr lang="en-US" altLang="zh-CN" dirty="0"/>
          </a:p>
          <a:p>
            <a:r>
              <a:rPr lang="zh-CN" altLang="en-US" dirty="0"/>
              <a:t>求出</a:t>
            </a:r>
            <a:r>
              <a:rPr lang="en-US" altLang="zh-CN" dirty="0"/>
              <a:t>z[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之后更新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时空复杂度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给出</a:t>
            </a:r>
            <a:r>
              <a:rPr lang="en-US" altLang="zh-CN" dirty="0"/>
              <a:t>S1,S2</a:t>
            </a:r>
          </a:p>
          <a:p>
            <a:r>
              <a:rPr lang="zh-CN" altLang="en-US" dirty="0"/>
              <a:t>求</a:t>
            </a:r>
            <a:r>
              <a:rPr lang="en-US" altLang="zh-CN" dirty="0" err="1"/>
              <a:t>lcp</a:t>
            </a:r>
            <a:r>
              <a:rPr lang="en-US" altLang="zh-CN" dirty="0"/>
              <a:t>(suffix(S1,i),S2)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S1</a:t>
            </a:r>
            <a:r>
              <a:rPr lang="zh-CN" altLang="en-US" dirty="0"/>
              <a:t>接到</a:t>
            </a:r>
            <a:r>
              <a:rPr lang="en-US" altLang="zh-CN" dirty="0"/>
              <a:t>S2</a:t>
            </a:r>
            <a:r>
              <a:rPr lang="zh-CN" altLang="en-US" dirty="0"/>
              <a:t>后面中间加个分隔符再求</a:t>
            </a:r>
            <a:r>
              <a:rPr lang="en-US" altLang="zh-CN" dirty="0"/>
              <a:t>z[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就好了</a:t>
            </a:r>
            <a:endParaRPr lang="en-US" altLang="zh-CN" dirty="0"/>
          </a:p>
          <a:p>
            <a:r>
              <a:rPr lang="zh-CN" altLang="en-US" dirty="0"/>
              <a:t>或者像求</a:t>
            </a:r>
            <a:r>
              <a:rPr lang="en-US" altLang="zh-CN" dirty="0"/>
              <a:t>z</a:t>
            </a:r>
            <a:r>
              <a:rPr lang="zh-CN" altLang="en-US" dirty="0"/>
              <a:t>一样直接匹配也是可以的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2A963D-86C1-4ECC-B3ED-EE311C19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67" y="-1"/>
            <a:ext cx="6549533" cy="25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902</TotalTime>
  <Words>2070</Words>
  <Application>Microsoft Office PowerPoint</Application>
  <PresentationFormat>宽屏</PresentationFormat>
  <Paragraphs>148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Cambria Math</vt:lpstr>
      <vt:lpstr>Century Gothic</vt:lpstr>
      <vt:lpstr>Wingdings 3</vt:lpstr>
      <vt:lpstr>离子</vt:lpstr>
      <vt:lpstr>字符串基础</vt:lpstr>
      <vt:lpstr>目录</vt:lpstr>
      <vt:lpstr>字符串</vt:lpstr>
      <vt:lpstr>最小表示</vt:lpstr>
      <vt:lpstr>最小表示</vt:lpstr>
      <vt:lpstr>最小表示</vt:lpstr>
      <vt:lpstr>最小表示</vt:lpstr>
      <vt:lpstr>kmp算法</vt:lpstr>
      <vt:lpstr>exkmp(Z算法)</vt:lpstr>
      <vt:lpstr>AC自动机</vt:lpstr>
      <vt:lpstr>AC自动机</vt:lpstr>
      <vt:lpstr>PowerPoint 演示文稿</vt:lpstr>
      <vt:lpstr>后缀数组(倍增)</vt:lpstr>
      <vt:lpstr>PowerPoint 演示文稿</vt:lpstr>
      <vt:lpstr>PowerPoint 演示文稿</vt:lpstr>
      <vt:lpstr>PowerPoint 演示文稿</vt:lpstr>
      <vt:lpstr>后缀自动机</vt:lpstr>
      <vt:lpstr>manacher</vt:lpstr>
      <vt:lpstr>PowerPoint 演示文稿</vt:lpstr>
      <vt:lpstr>水题选讲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字符串基础</dc:title>
  <dc:creator>Y ZH</dc:creator>
  <cp:lastModifiedBy>Y ZH</cp:lastModifiedBy>
  <cp:revision>400</cp:revision>
  <dcterms:created xsi:type="dcterms:W3CDTF">2020-07-04T10:17:55Z</dcterms:created>
  <dcterms:modified xsi:type="dcterms:W3CDTF">2020-08-04T11:03:51Z</dcterms:modified>
</cp:coreProperties>
</file>