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2" r:id="rId7"/>
    <p:sldId id="261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62" r:id="rId16"/>
    <p:sldId id="263" r:id="rId17"/>
    <p:sldId id="264" r:id="rId18"/>
    <p:sldId id="265" r:id="rId19"/>
    <p:sldId id="290" r:id="rId20"/>
    <p:sldId id="291" r:id="rId21"/>
    <p:sldId id="266" r:id="rId22"/>
    <p:sldId id="267" r:id="rId23"/>
    <p:sldId id="268" r:id="rId24"/>
    <p:sldId id="269" r:id="rId25"/>
    <p:sldId id="293" r:id="rId26"/>
    <p:sldId id="270" r:id="rId27"/>
    <p:sldId id="271" r:id="rId28"/>
    <p:sldId id="272" r:id="rId29"/>
    <p:sldId id="273" r:id="rId30"/>
    <p:sldId id="274" r:id="rId31"/>
    <p:sldId id="275" r:id="rId32"/>
    <p:sldId id="288" r:id="rId33"/>
    <p:sldId id="276" r:id="rId34"/>
    <p:sldId id="277" r:id="rId35"/>
    <p:sldId id="278" r:id="rId36"/>
    <p:sldId id="279" r:id="rId37"/>
    <p:sldId id="280" r:id="rId38"/>
    <p:sldId id="294" r:id="rId39"/>
  </p:sldIdLst>
  <p:sldSz cx="12192000" cy="6858000"/>
  <p:notesSz cx="6858000" cy="9144000"/>
  <p:embeddedFontLst>
    <p:embeddedFont>
      <p:font typeface="等线" panose="02010600030101010101" pitchFamily="2" charset="-122"/>
      <p:regular r:id="rId40"/>
      <p:bold r:id="rId41"/>
    </p:embeddedFont>
    <p:embeddedFont>
      <p:font typeface="等线 Light" panose="02010600030101010101" pitchFamily="2" charset="-122"/>
      <p:regular r:id="rId42"/>
    </p:embeddedFont>
    <p:embeddedFont>
      <p:font typeface="小米兰亭" panose="03000502000000000000" pitchFamily="66" charset="-122"/>
      <p:regular r:id="rId43"/>
    </p:embeddedFont>
    <p:embeddedFont>
      <p:font typeface="小米兰亭_GB外压缩" panose="03000502000000000000" pitchFamily="66" charset="-122"/>
      <p:regular r:id="rId44"/>
    </p:embeddedFont>
    <p:embeddedFont>
      <p:font typeface="Cambria Math" panose="02040503050406030204" pitchFamily="18" charset="0"/>
      <p:regular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11A99-38C8-4010-A245-7816CC7C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D10087-6B58-43DA-936A-E6CF565F2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4EB47-4D37-4BD9-B4F9-F31E0951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3B187-7FAF-4605-81FB-1BC2EB29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F444-88C7-4E74-AF76-D7049DDA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9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EC706-5ECD-443C-ACB1-54EC9225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09AB3-5C91-4CC8-B61E-B788113A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5174A-0917-4378-837B-AA98C10A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B4E39-553B-4201-AB6D-E2D9882C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79601-8AA3-427A-A087-C8AB6065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4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8B9B9-6D15-4AB2-BD55-8350E7561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B832D-D64A-47F0-81BC-73C3C36D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BCAB6-A049-44E2-AC30-DBD4A29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D090-B654-4FB6-B886-C65D29FA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DE129-F30B-4807-B168-A81B3155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54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23F49-73D2-4B1C-A6B0-1E8634364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114" y="942859"/>
            <a:ext cx="2600963" cy="62085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defRPr>
            </a:lvl1pPr>
          </a:lstStyle>
          <a:p>
            <a:r>
              <a:rPr lang="zh-CN" altLang="en-US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D9F9D-8B8C-40BD-B16E-A4C511AD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757383"/>
            <a:ext cx="7315200" cy="534785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242F35"/>
                </a:solidFill>
                <a:latin typeface="小米兰亭" panose="03000502000000000000" pitchFamily="66" charset="-122"/>
                <a:ea typeface="小米兰亭" panose="03000502000000000000" pitchFamily="66" charset="-122"/>
              </a:defRPr>
            </a:lvl1pPr>
            <a:lvl2pPr>
              <a:defRPr sz="2000">
                <a:solidFill>
                  <a:srgbClr val="242F35"/>
                </a:solidFill>
                <a:latin typeface="小米兰亭" panose="03000502000000000000" pitchFamily="66" charset="-122"/>
                <a:ea typeface="小米兰亭" panose="03000502000000000000" pitchFamily="66" charset="-122"/>
              </a:defRPr>
            </a:lvl2pPr>
            <a:lvl3pPr>
              <a:defRPr sz="1800">
                <a:solidFill>
                  <a:srgbClr val="242F35"/>
                </a:solidFill>
                <a:latin typeface="小米兰亭" panose="03000502000000000000" pitchFamily="66" charset="-122"/>
                <a:ea typeface="小米兰亭" panose="03000502000000000000" pitchFamily="66" charset="-122"/>
              </a:defRPr>
            </a:lvl3pPr>
            <a:lvl4pPr>
              <a:defRPr sz="1600">
                <a:solidFill>
                  <a:srgbClr val="242F35"/>
                </a:solidFill>
                <a:latin typeface="小米兰亭" panose="03000502000000000000" pitchFamily="66" charset="-122"/>
                <a:ea typeface="小米兰亭" panose="03000502000000000000" pitchFamily="66" charset="-122"/>
              </a:defRPr>
            </a:lvl4pPr>
            <a:lvl5pPr>
              <a:defRPr sz="1600">
                <a:solidFill>
                  <a:srgbClr val="242F35"/>
                </a:solidFill>
                <a:latin typeface="小米兰亭" panose="03000502000000000000" pitchFamily="66" charset="-122"/>
                <a:ea typeface="小米兰亭" panose="03000502000000000000" pitchFamily="66" charset="-122"/>
              </a:defRPr>
            </a:lvl5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593E7-321E-48E1-88C1-1DC9C280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33C3B-435C-4212-BF1A-4C5F6A04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3FE21-161E-457D-80E2-D15F8241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03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D959D-117B-4E28-8ED0-5F8C0E47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90FAB-9F6A-4704-90F9-689E5DB3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6EEA7-4CE7-4901-A465-095D35B8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C09B-7755-4170-8140-BC20945C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6550F-B3AB-4E3A-8AED-D9B0641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0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A8E65-B888-4C12-B557-45A3FD23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5EC8F-D006-4753-AB5A-D3CFAB6DD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74465-E507-4EA9-8FC3-BA00E199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B0E18-7419-4D06-A3CD-94616426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0B16A-A1A3-4876-91B3-FD4A0720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23F98-EC4B-4038-9D90-441BF41C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3A0AF-2805-4789-A19F-FFD70B4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0E8A1-6609-46F2-A431-3D090F9B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F6DB5-3624-47CC-91B5-1634994F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BE5C6A-5015-4C45-A11D-DFE6A4E8A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8CEC5E-2FDE-4E0D-AB3D-EC10E1BA8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9A1A21-FE0E-478A-A1DC-18D66B57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B0AC9-799E-4AED-9AE9-8C6697B2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9E911-136D-4105-9E8B-8622D389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44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3F61-8225-4D35-9FE3-16473ADE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39ECDE-F439-42F0-9E0A-5B92A344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1A9183-D821-46E5-A856-57B513AD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A81E8F-2959-4BF8-AABF-E1D583A3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5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4B4DA7-0866-476A-B46D-663AD45C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C9542-693E-4C19-8D20-B7BD40D3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1C41A-A4F5-47BB-8443-2EE2A5FC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6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C6C3F-7D11-4502-95D1-67CF8EAE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F1BBD-7947-4F2B-B09E-E0396510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FA51A-F123-4D8B-9A27-F86CD286A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51F7C-0E20-47F7-A3D6-E6B1AA7F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9D2C8-3CAB-4170-9F9F-039402FC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B5A52-45FC-44AD-9116-6E63913A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8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5E01-6BD1-4DFB-BD31-E22EB979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802075-6B3D-40D5-9229-C8BB271BB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11501-94B5-4244-A1A2-A5976428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968DF-7506-48C1-A7FF-1A7BB2B2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A2BE1-937D-484C-B87F-EF48DB6E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E4802-30A1-48C0-B494-CA462C67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6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1605D6-BC6D-4790-9D36-5F69FD41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A47C9-9B52-4873-B327-1365CCF6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90574-DFE4-4D04-BF6F-ADA4950DE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E12B-5B87-4558-8407-5BDBAC8C6646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D9D59-49D1-41AB-88D3-8796D7BBE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B1BAF-18A8-4625-A14E-56DCDCB58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5DBB-0745-4611-82A9-657DD84F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2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cm.ecnu.edu.cn/contest/174/problem/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gif"/><Relationship Id="rId4" Type="http://schemas.openxmlformats.org/officeDocument/2006/relationships/hyperlink" Target="https://blog.csdn.net/qq_39515621/article/details/83757265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662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4" y="942859"/>
            <a:ext cx="2600963" cy="620858"/>
          </a:xfrm>
        </p:spPr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/>
                  <a:t>1.7.1 </a:t>
                </a:r>
                <a:r>
                  <a:rPr lang="zh-CN" altLang="zh-CN" b="1"/>
                  <a:t>组合数公式</a:t>
                </a:r>
              </a:p>
              <a:p>
                <a:r>
                  <a:rPr lang="zh-CN" altLang="zh-CN"/>
                  <a:t>下面是几个组合数公式，可以结合杨辉三角理解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（单行和）</a:t>
                </a:r>
              </a:p>
              <a:p>
                <a:pPr lvl="0"/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  <a:blipFill>
                <a:blip r:embed="rId2"/>
                <a:stretch>
                  <a:fillRect l="-4667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9D80196-8C26-4B7F-88F0-BC6DC1DC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092" y="2209799"/>
            <a:ext cx="5948216" cy="33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0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4" y="942859"/>
            <a:ext cx="2600963" cy="620858"/>
          </a:xfrm>
        </p:spPr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/>
                  <a:t>1.7.1 </a:t>
                </a:r>
                <a:r>
                  <a:rPr lang="zh-CN" altLang="zh-CN" b="1"/>
                  <a:t>组合数公式</a:t>
                </a:r>
              </a:p>
              <a:p>
                <a:r>
                  <a:rPr lang="zh-CN" altLang="zh-CN"/>
                  <a:t>下面是几个组合数公式，可以结合杨辉三角理解</a:t>
                </a: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（单行平方和）</a:t>
                </a:r>
              </a:p>
              <a:p>
                <a:pPr lvl="0"/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  <a:blipFill>
                <a:blip r:embed="rId2"/>
                <a:stretch>
                  <a:fillRect l="-4667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9D80196-8C26-4B7F-88F0-BC6DC1DC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092" y="2209799"/>
            <a:ext cx="5948216" cy="33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4" y="942859"/>
            <a:ext cx="2600963" cy="620858"/>
          </a:xfrm>
        </p:spPr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/>
                  <a:t>1.7.1 </a:t>
                </a:r>
                <a:r>
                  <a:rPr lang="zh-CN" altLang="zh-CN" b="1"/>
                  <a:t>组合数公式</a:t>
                </a:r>
              </a:p>
              <a:p>
                <a:r>
                  <a:rPr lang="zh-CN" altLang="zh-CN"/>
                  <a:t>下面是几个组合数公式，可以结合杨辉三角理解</a:t>
                </a: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/>
                  <a:t> （60°斜行和）</a:t>
                </a:r>
                <a:endParaRPr lang="zh-CN" altLang="zh-CN"/>
              </a:p>
              <a:p>
                <a:pPr lvl="0"/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  <a:blipFill>
                <a:blip r:embed="rId2"/>
                <a:stretch>
                  <a:fillRect l="-4667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9D80196-8C26-4B7F-88F0-BC6DC1DC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092" y="2209799"/>
            <a:ext cx="5948216" cy="33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4" y="942859"/>
            <a:ext cx="2600963" cy="620858"/>
          </a:xfrm>
        </p:spPr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b="1"/>
                  <a:t>1.7.1 </a:t>
                </a:r>
                <a:r>
                  <a:rPr lang="zh-CN" altLang="zh-CN" b="1"/>
                  <a:t>组合数公式</a:t>
                </a:r>
              </a:p>
              <a:p>
                <a:r>
                  <a:rPr lang="zh-CN" altLang="zh-CN"/>
                  <a:t>下面是几个组合数公式，可以结合杨辉三角理解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/2+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≡0(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 2)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−1)/2+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≡1(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 2)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</a:t>
                </a:r>
                <a:r>
                  <a:rPr lang="en-US" altLang="zh-CN"/>
                  <a:t>30°</a:t>
                </a:r>
                <a:r>
                  <a:rPr lang="zh-CN" altLang="zh-CN"/>
                  <a:t>斜行和等于斐波那契数列）</a:t>
                </a:r>
              </a:p>
              <a:p>
                <a:pPr lvl="0"/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  <a:blipFill>
                <a:blip r:embed="rId2"/>
                <a:stretch>
                  <a:fillRect l="-583" t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9D80196-8C26-4B7F-88F0-BC6DC1DC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092" y="2209799"/>
            <a:ext cx="5948216" cy="33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57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4" y="942859"/>
            <a:ext cx="2600963" cy="620858"/>
          </a:xfrm>
        </p:spPr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/>
                  <a:t>1.7.1 </a:t>
                </a:r>
                <a:r>
                  <a:rPr lang="zh-CN" altLang="zh-CN" b="1"/>
                  <a:t>组合数公式</a:t>
                </a:r>
              </a:p>
              <a:p>
                <a:r>
                  <a:rPr lang="zh-CN" altLang="zh-CN"/>
                  <a:t>下面是几个组合数公式，可以结合杨辉三角理解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（杨辉三角的一行可以递推）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9D80196-8C26-4B7F-88F0-BC6DC1DC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092" y="2209799"/>
            <a:ext cx="5948216" cy="33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b="1"/>
                  <a:t>组合数的求法</a:t>
                </a:r>
              </a:p>
              <a:p>
                <a:r>
                  <a:rPr lang="zh-CN" altLang="zh-CN"/>
                  <a:t>在</a:t>
                </a:r>
                <a:r>
                  <a:rPr lang="en-US" altLang="zh-CN"/>
                  <a:t>ACM</a:t>
                </a:r>
                <a:r>
                  <a:rPr lang="zh-CN" altLang="zh-CN"/>
                  <a:t>竞赛中，我们常常需要计算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，可以参考下面几种方法</a:t>
                </a:r>
              </a:p>
              <a:p>
                <a:pPr lvl="0"/>
                <a:r>
                  <a:rPr lang="en-US" altLang="zh-CN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/>
                  <a:t> 很小（不超过50），可以用C++的库函数 double tgamma(double x) ，这是一个欧拉积分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zh-CN"/>
              </a:p>
              <a:p>
                <a:r>
                  <a:rPr lang="en-US" altLang="zh-CN"/>
                  <a:t>在整数点处的取值满足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zh-CN"/>
              </a:p>
              <a:p>
                <a:r>
                  <a:rPr lang="en-US" altLang="zh-CN"/>
                  <a:t>因此代码可以这么写</a:t>
                </a:r>
                <a:endParaRPr lang="zh-CN" altLang="zh-CN"/>
              </a:p>
              <a:p>
                <a:pPr latinLnBrk="1">
                  <a:spcAft>
                    <a:spcPts val="1000"/>
                  </a:spcAft>
                </a:pPr>
                <a:r>
                  <a:rPr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ll C(ll n,ll m){</a:t>
                </a:r>
                <a:br>
                  <a:rPr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(ll)round(tgamma(n</a:t>
                </a:r>
                <a:r>
                  <a:rPr lang="en-US" altLang="zh-CN" sz="1600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)/tgamma(m</a:t>
                </a:r>
                <a:r>
                  <a:rPr lang="en-US" altLang="zh-CN" sz="1600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)/tgamma(n-m</a:t>
                </a:r>
                <a:r>
                  <a:rPr lang="en-US" altLang="zh-CN" sz="1600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));</a:t>
                </a:r>
                <a:br>
                  <a:rPr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160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60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/>
                  <a:t>效率并不高，但是对于追求手速来说足够了</a:t>
                </a:r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0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zh-CN" altLang="zh-CN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不大，可以开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的空间，可以利用杨辉恒等式来预处理组合数表</a:t>
                </a:r>
              </a:p>
              <a:p>
                <a:pPr latinLnBrk="1">
                  <a:spcAft>
                    <a:spcPts val="1000"/>
                  </a:spcAft>
                </a:pPr>
                <a:r>
                  <a:rPr lang="en-US" altLang="zh-CN">
                    <a:solidFill>
                      <a:srgbClr val="7D9029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const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ll mo=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1e9+7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ll C[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1005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1005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solidFill>
                      <a:srgbClr val="902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void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getC(</a:t>
                </a:r>
                <a:r>
                  <a:rPr lang="en-US" altLang="zh-CN">
                    <a:solidFill>
                      <a:srgbClr val="902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int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n){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>
                    <a:solidFill>
                      <a:srgbClr val="902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int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;i&lt;=n;i++){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>
                    <a:solidFill>
                      <a:srgbClr val="902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int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j=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;j&lt;=i;j++){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(j==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|| j==i)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C[i][j]=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C[i][j]=(C[i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][j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]+C[i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][j])%mo;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}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}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zh-CN" altLang="zh-CN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比较大，可以开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的空间，可以利用前文所述的逆元来求解，当然，要保证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是素数</a:t>
                </a:r>
                <a:endParaRPr lang="en-US" altLang="zh-CN"/>
              </a:p>
              <a:p>
                <a:pPr latinLnBrk="1">
                  <a:spcAft>
                    <a:spcPts val="1000"/>
                  </a:spcAft>
                </a:pPr>
                <a:r>
                  <a:rPr lang="en-US" altLang="zh-CN">
                    <a:solidFill>
                      <a:srgbClr val="7D9029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const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ll mo=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1e9+7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ll C(ll n,ll m){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>
                    <a:solidFill>
                      <a:srgbClr val="7D9029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static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ll M=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,inv[N],mul[N],invMul[N];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while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(M&lt;=n){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(M){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inv[M]=M==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?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:(mo-mo/M)*inv[mo%M]%mo;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mul[M]=mul[M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]*M%mo;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invMul[M]=invMul[M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]*inv[M]%mo;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}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mul[M]=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,invMul[M]=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M++;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}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return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mul[n]*invMul[m]%mo*invMul[n-m]%mo;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/>
                  <a:t>上面的代码中用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的复杂度处理了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的逆元，处理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次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的询问的总复杂度为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/>
              </a:p>
              <a:p>
                <a:pPr lvl="0"/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55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zh-CN" altLang="zh-CN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更大，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是素数，可以用</a:t>
                </a:r>
                <a:r>
                  <a:rPr lang="en-US" altLang="zh-CN"/>
                  <a:t>Lucas</a:t>
                </a:r>
                <a:r>
                  <a:rPr lang="zh-CN" altLang="zh-CN"/>
                  <a:t>定理来求解</a:t>
                </a:r>
              </a:p>
              <a:p>
                <a:r>
                  <a:rPr lang="en-US" altLang="zh-CN" b="1"/>
                  <a:t>Lucas</a:t>
                </a:r>
                <a:r>
                  <a:rPr lang="zh-CN" altLang="zh-CN" b="1"/>
                  <a:t>定理</a:t>
                </a:r>
                <a:r>
                  <a:rPr lang="zh-CN" altLang="zh-CN"/>
                  <a:t> 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是素数，则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/>
              </a:p>
              <a:p>
                <a:r>
                  <a:rPr lang="en-US" altLang="zh-CN"/>
                  <a:t>其中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zh-CN"/>
              </a:p>
              <a:p>
                <a:r>
                  <a:rPr lang="zh-CN" altLang="zh-CN"/>
                  <a:t>即将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表示成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进制形式</a:t>
                </a:r>
              </a:p>
              <a:p>
                <a:r>
                  <a:rPr lang="en-US" altLang="zh-CN" b="1"/>
                  <a:t>推论</a:t>
                </a:r>
                <a:r>
                  <a:rPr lang="en-US" altLang="zh-CN"/>
                  <a:t> 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 2)</m:t>
                      </m:r>
                    </m:oMath>
                  </m:oMathPara>
                </a14:m>
                <a:endParaRPr lang="en-US" altLang="zh-CN"/>
              </a:p>
              <a:p>
                <a:pPr latinLnBrk="1">
                  <a:spcAft>
                    <a:spcPts val="1000"/>
                  </a:spcAft>
                </a:pP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ll Lucas(ll n,ll m,ll p){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ll ans=</a:t>
                </a:r>
                <a:r>
                  <a:rPr lang="en-US" altLang="zh-CN">
                    <a:solidFill>
                      <a:srgbClr val="40A07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while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(n|m)ans=ans*C(n%P,m%P)%P,n/=P,m/=P;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>
                    <a:solidFill>
                      <a:srgbClr val="00702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return</a:t>
                </a: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ans;</a:t>
                </a:r>
                <a:b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481" b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05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99347-3C36-44FD-A6FC-4B88520C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56415D-DD8D-43BB-8D31-92B375C66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>
                    <a:hlinkClick r:id="rId2"/>
                  </a:rPr>
                  <a:t>https://acm.ecnu.edu.cn/contest/174/problem/C/</a:t>
                </a:r>
                <a:endParaRPr lang="en-US" altLang="zh-CN"/>
              </a:p>
              <a:p>
                <a:r>
                  <a:rPr lang="zh-CN" altLang="en-US"/>
                  <a:t>给定一个长度为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的数列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/>
                  <a:t> ，求对其做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次前缀和后的第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项模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逆元？注意可能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/>
              </a:p>
              <a:p>
                <a:endParaRPr lang="en-US" altLang="zh-CN"/>
              </a:p>
              <a:p>
                <a:r>
                  <a:rPr lang="en-US" altLang="zh-CN"/>
                  <a:t>Lucas</a:t>
                </a:r>
                <a:r>
                  <a:rPr lang="zh-CN" altLang="en-US"/>
                  <a:t>？不好意思，能给你卡成</a:t>
                </a:r>
                <a:r>
                  <a:rPr lang="en-US" altLang="zh-CN"/>
                  <a:t>TLE</a:t>
                </a:r>
              </a:p>
              <a:p>
                <a:endParaRPr lang="en-US" altLang="zh-CN"/>
              </a:p>
              <a:p>
                <a:r>
                  <a:rPr lang="zh-CN" altLang="en-US"/>
                  <a:t>预处理每个数字包含的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的次数</a:t>
                </a:r>
                <a:endParaRPr lang="en-US" altLang="zh-CN"/>
              </a:p>
              <a:p>
                <a:r>
                  <a:rPr lang="zh-CN" altLang="en-US"/>
                  <a:t>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的部分计算其次数</a:t>
                </a:r>
                <a:endParaRPr lang="en-US" altLang="zh-CN"/>
              </a:p>
              <a:p>
                <a:r>
                  <a:rPr lang="zh-CN" altLang="en-US"/>
                  <a:t>不含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的部分用逆元处理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56415D-DD8D-43BB-8D31-92B375C66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6970542-697B-4217-B003-315910AE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004" y="1563717"/>
            <a:ext cx="4533333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3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/>
                  <a:t>1.1 排列</a:t>
                </a:r>
                <a:endParaRPr lang="zh-CN" altLang="zh-CN" b="1"/>
              </a:p>
              <a:p>
                <a:r>
                  <a:rPr lang="en-US" altLang="zh-CN"/>
                  <a:t>（1）在没有其他条件的情况下，从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个不同元素中选取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个不同的元素的排列数为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/>
                  <a:t>，当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/>
                  <a:t>=0</a:t>
                </a:r>
                <a:endParaRPr lang="zh-CN" altLang="zh-CN"/>
              </a:p>
              <a:p>
                <a:r>
                  <a:rPr lang="en-US" altLang="zh-CN"/>
                  <a:t>（2）在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个不同元素中选取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个元素的圆排列的个数为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zh-CN"/>
              </a:p>
              <a:p>
                <a:r>
                  <a:rPr lang="en-US" altLang="zh-CN" b="1"/>
                  <a:t>1.2 组合</a:t>
                </a:r>
                <a:endParaRPr lang="zh-CN" altLang="zh-CN" b="1"/>
              </a:p>
              <a:p>
                <a:r>
                  <a:rPr lang="en-US" altLang="zh-CN"/>
                  <a:t>（1）在在没有其他条件的情况下，从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个不同元素中选取r个不同的元素的排列数为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/>
                  <a:t>，当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/>
                  <a:t>=0</a:t>
                </a:r>
                <a:endParaRPr lang="zh-CN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38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99347-3C36-44FD-A6FC-4B88520C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6415D-DD8D-43BB-8D31-92B375C6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30818"/>
            <a:ext cx="7315200" cy="6533965"/>
          </a:xfrm>
        </p:spPr>
        <p:txBody>
          <a:bodyPr>
            <a:normAutofit fontScale="85000" lnSpcReduction="20000"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&lt;bits/stdc++.h&gt;</a:t>
            </a: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rep(i,a,b) for(ll i=a;i&lt;=b;i++)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ll;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Com{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maxn 20000005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ll inv[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1005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],tim[maxn],Tim=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,mul[maxn],M=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,p;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Com(){}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init(ll P){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p=P;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inv[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rep(i,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,p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)inv[i]=(p-p/i)*inv[p%i]%p;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mul[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ll 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() (ll n,ll m){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(M&lt;=n){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ll now=M;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(now%p==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)now/=p,Tim++;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mul[M]=mul[M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]*now%p;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tim[M++]=Tim;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(tim[n]&gt;tim[m]+tim[n-m])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mul[n]*inv[mul[m]]%p*inv[mul[n-m]]%p;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}C;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ll n,k,p,a,mul,add;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main(){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ios::sync_with_stdio(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cin&gt;&gt;n&gt;&gt;k&gt;&gt;p;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cin&gt;&gt;a&gt;&gt;mul&gt;&gt;add;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C.init(p);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ll ans=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rep(i,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,n){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ans+=C(k+n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-i,n-i)*(a);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a=((a*mul+add)^(i))%p;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cout&lt;&lt;ans%p&lt;&lt;endl;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0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8573-F659-4371-86A7-A86F2117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容斥原理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A6BB-90B0-4ABA-BD92-1321C4F71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1"/>
                  <a:t>容斥原理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1</a:t>
                </a:r>
                <a:r>
                  <a:rPr lang="zh-CN" altLang="zh-CN"/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/>
                  <a:t>是集合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的子集，表示以集合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代表可能发生的事件中的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个子事件，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/>
                  <a:t>表示子事件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/>
                  <a:t>发生的个数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/>
                  <a:t>，则有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∪⋅⋅⋅∪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+⋅⋅⋅+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∩⋅⋅⋅∩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/>
              </a:p>
              <a:p>
                <a:pPr/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lim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/>
                              </m:bar>
                            </m:lim>
                          </m:limUp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limUpp>
                            <m:limUp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lim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/>
                              </m:bar>
                            </m:lim>
                          </m:limUp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limUpp>
                            <m:limUp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lim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/>
                              </m:bar>
                            </m:lim>
                          </m:limUp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∩⋅⋅⋅∩</m:t>
                          </m:r>
                          <m:limUpp>
                            <m:limUp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lim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/>
                              </m:bar>
                            </m:lim>
                          </m:limUp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∪⋅⋅⋅∪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A6BB-90B0-4ABA-BD92-1321C4F71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 r="-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492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57CE4-A9C6-4275-85F8-F9533D93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容斥原理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CE9784-35AC-4CE6-9E3D-BEBC53D7E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1"/>
                  <a:t>错排问题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1</a:t>
                </a:r>
                <a:r>
                  <a:rPr lang="zh-CN" altLang="zh-CN"/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/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1,2,3,⋅⋅⋅,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/>
                  <a:t>这</a:t>
                </a:r>
                <a:r>
                  <a:rPr lang="en-US" altLang="zh-CN"/>
                  <a:t>n</a:t>
                </a:r>
                <a:r>
                  <a:rPr lang="zh-CN" altLang="zh-CN"/>
                  <a:t>个数的一个排列的错排个数，有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+⋅⋅⋅+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−1)[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+(−1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zh-CN"/>
              </a:p>
              <a:p>
                <a:r>
                  <a:rPr lang="zh-CN" altLang="zh-CN" b="1"/>
                  <a:t>带有禁位的错排问题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1</a:t>
                </a:r>
                <a:r>
                  <a:rPr lang="zh-CN" altLang="zh-CN"/>
                  <a:t>）</a:t>
                </a:r>
                <a:r>
                  <a:rPr lang="en-US" altLang="zh-CN"/>
                  <a:t>n</a:t>
                </a:r>
                <a:r>
                  <a:rPr lang="zh-CN" altLang="zh-CN"/>
                  <a:t>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/>
                  <a:t>带有禁位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/>
                  <a:t>的错排数为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,⋅⋅⋅,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!−⋅⋅⋅+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!+⋅⋅⋅+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zh-CN"/>
              </a:p>
              <a:p>
                <a:r>
                  <a:rPr lang="zh-CN" altLang="zh-CN"/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/>
                  <a:t>表示有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个元素在禁位上的个数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CE9784-35AC-4CE6-9E3D-BEBC53D7E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52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8953-AF77-40A9-A134-64599AAB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1"/>
                  <a:t>斐波那契数列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1</a:t>
                </a:r>
                <a:r>
                  <a:rPr lang="zh-CN" altLang="zh-CN"/>
                  <a:t>）满足递推方程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/>
                  <a:t>，的数列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/>
                  <a:t>称为斐波那契数列，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/>
                  <a:t>为斐波那契数。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2</a:t>
                </a:r>
                <a:r>
                  <a:rPr lang="zh-CN" altLang="zh-CN"/>
                  <a:t>）斐波那契数列的通项公式为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CN" altLang="zh-CN"/>
              </a:p>
              <a:p>
                <a:r>
                  <a:rPr lang="en-US" altLang="zh-CN"/>
                  <a:t>（3）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≡276601605(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691504013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308495997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 (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+9))</m:t>
                    </m:r>
                  </m:oMath>
                </a14:m>
                <a:endParaRPr lang="zh-CN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1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8953-AF77-40A9-A134-64599AAB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特殊计数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/>
                  <a:t>Catalan数</a:t>
                </a:r>
                <a:endParaRPr lang="zh-CN" altLang="zh-CN" b="1"/>
              </a:p>
              <a:p>
                <a:r>
                  <a:rPr lang="en-US" altLang="zh-CN"/>
                  <a:t>（1）Catalan数满足递推方程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≥2;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zh-CN"/>
              </a:p>
              <a:p>
                <a:r>
                  <a:rPr lang="en-US" altLang="zh-CN"/>
                  <a:t>（2）前几个Catalan数为1,1,2,5,14,42,132,429,1430,4862</a:t>
                </a:r>
                <a:endParaRPr lang="zh-CN" altLang="zh-CN"/>
              </a:p>
              <a:p>
                <a:r>
                  <a:rPr lang="zh-CN" altLang="zh-CN"/>
                  <a:t>（</a:t>
                </a:r>
                <a:r>
                  <a:rPr lang="en-US" altLang="zh-CN"/>
                  <a:t>3</a:t>
                </a:r>
                <a:r>
                  <a:rPr lang="zh-CN" altLang="zh-CN"/>
                  <a:t>）</a:t>
                </a:r>
                <a:r>
                  <a:rPr lang="en-US" altLang="zh-CN"/>
                  <a:t>Catalan</a:t>
                </a:r>
                <a:r>
                  <a:rPr lang="zh-CN" altLang="zh-CN"/>
                  <a:t>数的通项公式为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CN" altLang="zh-CN"/>
              </a:p>
              <a:p>
                <a:r>
                  <a:rPr lang="zh-CN" altLang="zh-CN"/>
                  <a:t>（</a:t>
                </a:r>
                <a:r>
                  <a:rPr lang="en-US" altLang="zh-CN"/>
                  <a:t>4</a:t>
                </a:r>
                <a:r>
                  <a:rPr lang="zh-CN" altLang="zh-CN"/>
                  <a:t>）</a:t>
                </a:r>
                <a:r>
                  <a:rPr lang="en-US" altLang="zh-CN"/>
                  <a:t>Catalan</a:t>
                </a:r>
                <a:r>
                  <a:rPr lang="zh-CN" altLang="zh-CN"/>
                  <a:t>数的另一个递推公式为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B9B9E99-097E-4519-9A4C-94228CAF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04" y="3034353"/>
            <a:ext cx="4485714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4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5FD5-6A2D-4836-9DA7-115DCF6E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93179-A882-4187-8167-74AB21C73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的合法括号序列的个数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个点构成的不同构的二叉树的个数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/>
                  <a:t>个点构成的不同构的满二叉树的个数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 格点不越过对角线的单调路径的个数</a:t>
                </a:r>
                <a:endParaRPr lang="en-US" altLang="zh-CN"/>
              </a:p>
              <a:p>
                <a:r>
                  <a:rPr lang="zh-CN" altLang="en-US"/>
                  <a:t>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/>
                  <a:t> 边形的三角形剖分方案数</a:t>
                </a:r>
                <a:endParaRPr lang="en-US" altLang="zh-CN"/>
              </a:p>
              <a:p>
                <a:r>
                  <a:rPr lang="en-US" altLang="zh-CN"/>
                  <a:t>......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93179-A882-4187-8167-74AB21C73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00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8953-AF77-40A9-A134-64599AAB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1"/>
                  <a:t>第一类</a:t>
                </a:r>
                <a:r>
                  <a:rPr lang="en-US" altLang="zh-CN" b="1"/>
                  <a:t>Stirling</a:t>
                </a:r>
                <a:r>
                  <a:rPr lang="zh-CN" altLang="zh-CN" b="1"/>
                  <a:t>数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1</a:t>
                </a:r>
                <a:r>
                  <a:rPr lang="zh-CN" altLang="zh-CN"/>
                  <a:t>）多项式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⋅⋅⋅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zh-CN"/>
                  <a:t>中常数项和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/>
                  <a:t>的系数称为第一类</a:t>
                </a:r>
                <a:r>
                  <a:rPr lang="en-US" altLang="zh-CN"/>
                  <a:t>Stirling</a:t>
                </a:r>
                <a:r>
                  <a:rPr lang="zh-CN" altLang="zh-CN"/>
                  <a:t>数，记为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=0,2,⋅⋅⋅,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/>
              </a:p>
              <a:p>
                <a:r>
                  <a:rPr lang="en-US" altLang="zh-CN"/>
                  <a:t>（2）第一类Stirling数满足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=1,2,⋅⋅⋅,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zh-CN"/>
              </a:p>
              <a:p>
                <a:r>
                  <a:rPr lang="zh-CN" altLang="zh-CN"/>
                  <a:t>式中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zh-CN"/>
                  <a:t>表示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1,2,⋅⋅⋅,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zh-CN"/>
                  <a:t>中任意</a:t>
                </a:r>
                <a:r>
                  <a:rPr lang="en-US" altLang="zh-CN"/>
                  <a:t>k</a:t>
                </a:r>
                <a:r>
                  <a:rPr lang="zh-CN" altLang="zh-CN"/>
                  <a:t>个不同的自然数乘积之和。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3</a:t>
                </a:r>
                <a:r>
                  <a:rPr lang="zh-CN" altLang="zh-CN"/>
                  <a:t>）第一类</a:t>
                </a:r>
                <a:r>
                  <a:rPr lang="en-US" altLang="zh-CN"/>
                  <a:t>Stirling</a:t>
                </a:r>
                <a:r>
                  <a:rPr lang="zh-CN" altLang="zh-CN"/>
                  <a:t>数满足递归关系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 </m:t>
                    </m:r>
                  </m:oMath>
                </a14:m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02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8953-AF77-40A9-A134-64599AAB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/>
                  <a:t>第二类Stirling数</a:t>
                </a:r>
                <a:endParaRPr lang="zh-CN" altLang="zh-CN" b="1"/>
              </a:p>
              <a:p>
                <a:r>
                  <a:rPr lang="en-US" altLang="zh-CN"/>
                  <a:t>（1）多项式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⋅⋅⋅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/>
                  <a:t>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/>
                  <a:t>为第二类Stirling数。</a:t>
                </a:r>
                <a:endParaRPr lang="zh-CN" altLang="zh-CN"/>
              </a:p>
              <a:p>
                <a:r>
                  <a:rPr lang="zh-CN" altLang="zh-CN"/>
                  <a:t>（</a:t>
                </a:r>
                <a:r>
                  <a:rPr lang="en-US" altLang="zh-CN"/>
                  <a:t>2</a:t>
                </a:r>
                <a:r>
                  <a:rPr lang="zh-CN" altLang="zh-CN"/>
                  <a:t>）第二类</a:t>
                </a:r>
                <a:r>
                  <a:rPr lang="en-US" altLang="zh-CN"/>
                  <a:t>Stirling</a:t>
                </a:r>
                <a:r>
                  <a:rPr lang="zh-CN" altLang="zh-CN"/>
                  <a:t>数满足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/>
              </a:p>
              <a:p>
                <a:r>
                  <a:rPr lang="zh-CN" altLang="zh-CN"/>
                  <a:t>（</a:t>
                </a:r>
                <a:r>
                  <a:rPr lang="en-US" altLang="zh-CN"/>
                  <a:t>3</a:t>
                </a:r>
                <a:r>
                  <a:rPr lang="zh-CN" altLang="zh-CN"/>
                  <a:t>）第二类</a:t>
                </a:r>
                <a:r>
                  <a:rPr lang="en-US" altLang="zh-CN"/>
                  <a:t>Stirling</a:t>
                </a:r>
                <a:r>
                  <a:rPr lang="zh-CN" altLang="zh-CN"/>
                  <a:t>数满足递归关系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 </m:t>
                    </m:r>
                  </m:oMath>
                </a14:m>
                <a:endParaRPr lang="zh-CN" altLang="zh-CN"/>
              </a:p>
              <a:p>
                <a:r>
                  <a:rPr lang="zh-CN" altLang="zh-CN"/>
                  <a:t>（</a:t>
                </a:r>
                <a:r>
                  <a:rPr lang="en-US" altLang="zh-CN"/>
                  <a:t>4</a:t>
                </a:r>
                <a:r>
                  <a:rPr lang="zh-CN" altLang="zh-CN"/>
                  <a:t>）第二类</a:t>
                </a:r>
                <a:r>
                  <a:rPr lang="en-US" altLang="zh-CN"/>
                  <a:t>Stirling</a:t>
                </a:r>
                <a:r>
                  <a:rPr lang="zh-CN" altLang="zh-CN"/>
                  <a:t>数可以用卷积的方法求，根据（</a:t>
                </a:r>
                <a:r>
                  <a:rPr lang="en-US" altLang="zh-CN"/>
                  <a:t>2</a:t>
                </a:r>
                <a:r>
                  <a:rPr lang="zh-CN" altLang="zh-CN"/>
                  <a:t>）得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，对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(−1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卷积即可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67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91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8953-AF77-40A9-A134-64599AAB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1"/>
                  <a:t>分拆数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1</a:t>
                </a:r>
                <a:r>
                  <a:rPr lang="zh-CN" altLang="zh-CN"/>
                  <a:t>）称正整数</a:t>
                </a:r>
                <a:r>
                  <a:rPr lang="en-US" altLang="zh-CN"/>
                  <a:t>n</a:t>
                </a:r>
                <a:r>
                  <a:rPr lang="zh-CN" altLang="zh-CN"/>
                  <a:t>分解为</a:t>
                </a:r>
                <a:r>
                  <a:rPr lang="en-US" altLang="zh-CN"/>
                  <a:t>r</a:t>
                </a:r>
                <a:r>
                  <a:rPr lang="zh-CN" altLang="zh-CN"/>
                  <a:t>个正整数和的个数为</a:t>
                </a:r>
                <a:r>
                  <a:rPr lang="en-US" altLang="zh-CN"/>
                  <a:t>n</a:t>
                </a:r>
                <a:r>
                  <a:rPr lang="zh-CN" altLang="zh-CN"/>
                  <a:t>分解成</a:t>
                </a:r>
                <a:r>
                  <a:rPr lang="en-US" altLang="zh-CN"/>
                  <a:t>r</a:t>
                </a:r>
                <a:r>
                  <a:rPr lang="zh-CN" altLang="zh-CN"/>
                  <a:t>的分拆数，记为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zh-CN"/>
              </a:p>
              <a:p>
                <a:r>
                  <a:rPr lang="en-US" altLang="zh-CN"/>
                  <a:t>（2）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/>
                  <a:t>=</a:t>
                </a:r>
                <a:r>
                  <a:rPr lang="en-US" altLang="zh-CN" i="1"/>
                  <a:t>1</a:t>
                </a:r>
                <a:r>
                  <a:rPr lang="en-US" altLang="zh-CN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/>
                  <a:t>=</a:t>
                </a:r>
                <a:r>
                  <a:rPr lang="en-US" altLang="zh-CN" i="1"/>
                  <a:t>1</a:t>
                </a:r>
                <a:r>
                  <a:rPr lang="en-US" altLang="zh-CN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/>
                  <a:t>=</a:t>
                </a:r>
                <a:r>
                  <a:rPr lang="en-US" altLang="zh-CN" i="1"/>
                  <a:t>1</a:t>
                </a:r>
                <a:r>
                  <a:rPr lang="en-US" altLang="zh-CN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/>
                  <a:t>=</a:t>
                </a:r>
                <a:r>
                  <a:rPr lang="en-US" altLang="zh-CN" i="1"/>
                  <a:t>2</a:t>
                </a:r>
                <a:r>
                  <a:rPr lang="en-US" altLang="zh-CN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/>
                  <a:t>=</a:t>
                </a:r>
                <a:r>
                  <a:rPr lang="en-US" altLang="zh-CN" i="1"/>
                  <a:t>3</a:t>
                </a:r>
                <a:endParaRPr lang="zh-CN" altLang="zh-CN"/>
              </a:p>
              <a:p>
                <a:r>
                  <a:rPr lang="en-US" altLang="zh-CN"/>
                  <a:t>（3）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zh-CN" altLang="zh-CN"/>
              </a:p>
              <a:p>
                <a:r>
                  <a:rPr lang="en-US" altLang="zh-CN"/>
                  <a:t>（4）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+⋅⋅⋅+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7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8953-AF77-40A9-A134-64599AAB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1"/>
                  <a:t>分装问题</a:t>
                </a:r>
              </a:p>
              <a:p>
                <a:r>
                  <a:rPr lang="zh-CN" altLang="zh-CN"/>
                  <a:t>将</a:t>
                </a:r>
                <a:r>
                  <a:rPr lang="en-US" altLang="zh-CN"/>
                  <a:t>n</a:t>
                </a:r>
                <a:r>
                  <a:rPr lang="zh-CN" altLang="zh-CN"/>
                  <a:t>个球放入</a:t>
                </a:r>
                <a:r>
                  <a:rPr lang="en-US" altLang="zh-CN"/>
                  <a:t>r</a:t>
                </a:r>
                <a:r>
                  <a:rPr lang="zh-CN" altLang="zh-CN"/>
                  <a:t>个盒子称为分装问题</a:t>
                </a:r>
              </a:p>
              <a:p>
                <a:r>
                  <a:rPr lang="en-US" altLang="zh-CN"/>
                  <a:t>（1）相同球和相同盒子，n≥r</a:t>
                </a:r>
                <a:endParaRPr lang="zh-CN" altLang="zh-CN"/>
              </a:p>
              <a:p>
                <a:r>
                  <a:rPr lang="en-US" altLang="zh-CN"/>
                  <a:t>①</a:t>
                </a:r>
                <a:r>
                  <a:rPr lang="zh-CN" altLang="zh-CN"/>
                  <a:t>没有空盒子：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zh-CN"/>
              </a:p>
              <a:p>
                <a:r>
                  <a:rPr lang="en-US" altLang="zh-CN"/>
                  <a:t>②可以有空盒子：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zh-CN" altLang="zh-CN"/>
              </a:p>
              <a:p>
                <a:r>
                  <a:rPr lang="zh-CN" altLang="zh-CN"/>
                  <a:t>（</a:t>
                </a:r>
                <a:r>
                  <a:rPr lang="en-US" altLang="zh-CN"/>
                  <a:t>2</a:t>
                </a:r>
                <a:r>
                  <a:rPr lang="zh-CN" altLang="zh-CN"/>
                  <a:t>）相同球和不同盒子</a:t>
                </a:r>
              </a:p>
              <a:p>
                <a:r>
                  <a:rPr lang="en-US" altLang="zh-CN"/>
                  <a:t>①</a:t>
                </a:r>
                <a:r>
                  <a:rPr lang="zh-CN" altLang="zh-CN"/>
                  <a:t>没有空盒子：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CN" altLang="zh-CN"/>
              </a:p>
              <a:p>
                <a:r>
                  <a:rPr lang="en-US" altLang="zh-CN"/>
                  <a:t>②可以有空盒子：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zh-CN" altLang="zh-CN"/>
              </a:p>
              <a:p>
                <a:r>
                  <a:rPr lang="zh-CN" altLang="zh-CN"/>
                  <a:t>（</a:t>
                </a:r>
                <a:r>
                  <a:rPr lang="en-US" altLang="zh-CN"/>
                  <a:t>3</a:t>
                </a:r>
                <a:r>
                  <a:rPr lang="zh-CN" altLang="zh-CN"/>
                  <a:t>）不同球和相同盒子</a:t>
                </a:r>
              </a:p>
              <a:p>
                <a:r>
                  <a:rPr lang="en-US" altLang="zh-CN"/>
                  <a:t>①</a:t>
                </a:r>
                <a:r>
                  <a:rPr lang="zh-CN" altLang="zh-CN"/>
                  <a:t>没有空盒子：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zh-CN"/>
              </a:p>
              <a:p>
                <a:r>
                  <a:rPr lang="en-US" altLang="zh-CN"/>
                  <a:t>②可以有空盒子：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zh-CN" altLang="zh-CN"/>
              </a:p>
              <a:p>
                <a:r>
                  <a:rPr lang="zh-CN" altLang="zh-CN"/>
                  <a:t>（</a:t>
                </a:r>
                <a:r>
                  <a:rPr lang="en-US" altLang="zh-CN"/>
                  <a:t>4</a:t>
                </a:r>
                <a:r>
                  <a:rPr lang="zh-CN" altLang="zh-CN"/>
                  <a:t>）不同球和不同盒子</a:t>
                </a:r>
              </a:p>
              <a:p>
                <a:r>
                  <a:rPr lang="en-US" altLang="zh-CN"/>
                  <a:t>①</a:t>
                </a:r>
                <a:r>
                  <a:rPr lang="zh-CN" altLang="zh-CN"/>
                  <a:t>没有空盒子：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zh-CN"/>
              </a:p>
              <a:p>
                <a:r>
                  <a:rPr lang="en-US" altLang="zh-CN"/>
                  <a:t>②可以有空盒子：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CF5B3-51BD-43EC-A0E6-5FA99CFE7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64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/>
                  <a:t>1.3 多重集的排列</a:t>
                </a:r>
                <a:endParaRPr lang="zh-CN" altLang="zh-CN" b="1"/>
              </a:p>
              <a:p>
                <a:r>
                  <a:rPr lang="en-US" altLang="zh-CN"/>
                  <a:t>（1）设元素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互不相同，从无限多重集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,⋅⋅⋅∞⋅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/>
                  <a:t>中选取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个元素的排列数为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CN" altLang="zh-CN"/>
              </a:p>
              <a:p>
                <a:r>
                  <a:rPr lang="en-US" altLang="zh-CN"/>
                  <a:t>（2）设元素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/>
                  <a:t>中选取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个元素，当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/>
                  <a:t>时，排列数为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CN" altLang="zh-CN"/>
              </a:p>
              <a:p>
                <a:r>
                  <a:rPr lang="en-US" altLang="zh-CN"/>
                  <a:t>（3）设元素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互不相同，有限多重集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/>
                  <a:t>中元素的全排列数为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+⋅⋅⋅+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zh-CN"/>
              </a:p>
              <a:p>
                <a:r>
                  <a:rPr lang="en-US" altLang="zh-CN"/>
                  <a:t>（4）设元素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/>
                  <a:t>中选取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个元素，至少存在一个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时，排列数为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+⋅⋅⋅+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!⋅⋅⋅⋅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67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0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78A75-B237-4DC1-88AB-40FF96DF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82BBE0-7C45-4A8C-A55E-7887D4856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b="1"/>
                  <a:t>4.1 </a:t>
                </a:r>
                <a:r>
                  <a:rPr lang="zh-CN" altLang="zh-CN" b="1"/>
                  <a:t>生成函数</a:t>
                </a:r>
              </a:p>
              <a:p>
                <a:r>
                  <a:rPr lang="zh-CN" altLang="zh-CN"/>
                  <a:t>对于一个序列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/>
                  <a:t>，如果这个序列的每一项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/>
                  <a:t>是幂函数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/>
                  <a:t>中各不同的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/>
                  <a:t>的系数，称幂函数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/>
                  <a:t>是序列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/>
                  <a:t>的生成函数，也称为母函数。</a:t>
                </a:r>
              </a:p>
              <a:p>
                <a:r>
                  <a:rPr lang="en-US" altLang="zh-CN" b="1"/>
                  <a:t>4.2 </a:t>
                </a:r>
                <a:r>
                  <a:rPr lang="zh-CN" altLang="zh-CN" b="1"/>
                  <a:t>指数生成函数</a:t>
                </a:r>
              </a:p>
              <a:p>
                <a:r>
                  <a:rPr lang="zh-CN" altLang="zh-CN"/>
                  <a:t>对于一个序列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/>
                  <a:t>，如果这个序列的每一项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/>
                  <a:t>是幂函数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/>
                  <a:t>中各不同的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/>
                  <a:t>的系数，称幂函数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/>
                  <a:t>是序列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/>
                  <a:t>的指数生成函数。</a:t>
                </a:r>
              </a:p>
              <a:p>
                <a:r>
                  <a:rPr lang="en-US" altLang="zh-CN" b="1"/>
                  <a:t>4.3 </a:t>
                </a:r>
                <a:r>
                  <a:rPr lang="zh-CN" altLang="zh-CN" b="1"/>
                  <a:t>利用生成函数求有限多重集的组合</a:t>
                </a:r>
              </a:p>
              <a:p>
                <a:r>
                  <a:rPr lang="zh-CN" altLang="zh-CN"/>
                  <a:t>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/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/>
                  <a:t>中选取</a:t>
                </a:r>
                <a:r>
                  <a:rPr lang="en-US" altLang="zh-CN"/>
                  <a:t>r</a:t>
                </a:r>
                <a:r>
                  <a:rPr lang="zh-CN" altLang="zh-CN"/>
                  <a:t>个元素，至少存在一个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/>
                  <a:t>时，求其组合。</a:t>
                </a:r>
              </a:p>
              <a:p>
                <a:r>
                  <a:rPr lang="zh-CN" altLang="zh-CN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+⋅⋅⋅+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=1,2,⋅⋅⋅,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/>
                  <a:t>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zh-CN"/>
                  <a:t>的系数即为所求，这里可能需要快速傅里叶变换</a:t>
                </a:r>
              </a:p>
              <a:p>
                <a:r>
                  <a:rPr lang="en-US" altLang="zh-CN" b="1"/>
                  <a:t>4.4 </a:t>
                </a:r>
                <a:r>
                  <a:rPr lang="zh-CN" altLang="zh-CN" b="1"/>
                  <a:t>利用指数生成函数求有限多重集的排列</a:t>
                </a:r>
              </a:p>
              <a:p>
                <a:r>
                  <a:rPr lang="zh-CN" altLang="zh-CN"/>
                  <a:t>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/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/>
                  <a:t>中选取</a:t>
                </a:r>
                <a:r>
                  <a:rPr lang="en-US" altLang="zh-CN"/>
                  <a:t>r</a:t>
                </a:r>
                <a:r>
                  <a:rPr lang="zh-CN" altLang="zh-CN"/>
                  <a:t>个元素，至少存在一个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/>
                  <a:t>时，求其排列。</a:t>
                </a:r>
              </a:p>
              <a:p>
                <a:r>
                  <a:rPr lang="zh-CN" altLang="zh-CN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+⋅⋅⋅+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=1,2,⋅⋅⋅,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/>
                  <a:t>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zh-CN"/>
                  <a:t>的系数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+⋅⋅⋅+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!⋅⋅⋅⋅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zh-CN"/>
                  <a:t>即为所求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82BBE0-7C45-4A8C-A55E-7887D4856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67" t="-2050" b="-5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89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B1271-6696-46AF-88EC-DBD3F64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线性递推数列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573911-3AED-4A8F-9059-1DC266C36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/>
                  <a:t>5.1</a:t>
                </a:r>
                <a:r>
                  <a:rPr lang="zh-CN" altLang="zh-CN" b="1"/>
                  <a:t>线性递推方程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/>
              </a:p>
              <a:p>
                <a:r>
                  <a:rPr lang="en-US" altLang="zh-CN"/>
                  <a:t>其通项公式为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zh-CN"/>
              </a:p>
              <a:p>
                <a:r>
                  <a:rPr lang="en-US" altLang="zh-CN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/>
                  <a:t>是特征方程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/>
              </a:p>
              <a:p>
                <a:r>
                  <a:rPr lang="zh-CN" altLang="zh-CN"/>
                  <a:t>的根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/>
                  <a:t>是常数，由初值条件决定</a:t>
                </a:r>
              </a:p>
              <a:p>
                <a:r>
                  <a:rPr lang="en-US" altLang="zh-CN" b="1"/>
                  <a:t>5.2 非线性递推方程</a:t>
                </a:r>
                <a:endParaRPr lang="zh-CN" altLang="zh-CN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zh-CN"/>
              </a:p>
              <a:p>
                <a:r>
                  <a:rPr lang="en-US" altLang="zh-CN"/>
                  <a:t>其通项公式为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zh-CN"/>
              </a:p>
              <a:p>
                <a:r>
                  <a:rPr lang="zh-CN" altLang="zh-CN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/>
                  <a:t>与上文相同，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/>
                  <a:t>为一特解</a:t>
                </a:r>
              </a:p>
              <a:p>
                <a:r>
                  <a:rPr lang="zh-CN" altLang="zh-CN"/>
                  <a:t>注：这只是给出了递推方程的一种求通解的理论方法，实际上高次多项式求根以及求递推方程的特解往往是很困难的，在</a:t>
                </a:r>
                <a:r>
                  <a:rPr lang="en-US" altLang="zh-CN"/>
                  <a:t>ACM</a:t>
                </a:r>
                <a:r>
                  <a:rPr lang="zh-CN" altLang="zh-CN"/>
                  <a:t>中，若要计算线性递推数列第</a:t>
                </a:r>
                <a:r>
                  <a:rPr lang="en-US" altLang="zh-CN"/>
                  <a:t>n</a:t>
                </a:r>
                <a:r>
                  <a:rPr lang="zh-CN" altLang="zh-CN"/>
                  <a:t>项的值，常用矩阵快速幂求解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573911-3AED-4A8F-9059-1DC266C36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1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B1271-6696-46AF-88EC-DBD3F64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线性递推数列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573911-3AED-4A8F-9059-1DC266C36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/>
                  <a:t>5.1</a:t>
                </a:r>
                <a:r>
                  <a:rPr lang="zh-CN" altLang="zh-CN" b="1"/>
                  <a:t>线性递推方程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/>
              </a:p>
              <a:p>
                <a:r>
                  <a:rPr lang="en-US" altLang="zh-CN"/>
                  <a:t>其通项公式为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zh-CN"/>
              </a:p>
              <a:p>
                <a:r>
                  <a:rPr lang="en-US" altLang="zh-CN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/>
                  <a:t>是特征方程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/>
              </a:p>
              <a:p>
                <a:r>
                  <a:rPr lang="zh-CN" altLang="zh-CN"/>
                  <a:t>的根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/>
                  <a:t>是常数，由初值条件决定</a:t>
                </a:r>
              </a:p>
              <a:p>
                <a:r>
                  <a:rPr lang="en-US" altLang="zh-CN" b="1"/>
                  <a:t>5.2 非线性递推方程</a:t>
                </a:r>
                <a:endParaRPr lang="zh-CN" altLang="zh-CN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zh-CN"/>
              </a:p>
              <a:p>
                <a:r>
                  <a:rPr lang="en-US" altLang="zh-CN"/>
                  <a:t>其通项公式为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zh-CN"/>
              </a:p>
              <a:p>
                <a:r>
                  <a:rPr lang="zh-CN" altLang="zh-CN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/>
                  <a:t>与上文相同，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/>
                  <a:t>为一特解</a:t>
                </a:r>
              </a:p>
              <a:p>
                <a:r>
                  <a:rPr lang="zh-CN" altLang="zh-CN"/>
                  <a:t>注：这只是给出了递推方程的一种求通解的理论方法，实际上高次多项式求根以及求递推方程的特解往往是很困难的，在</a:t>
                </a:r>
                <a:r>
                  <a:rPr lang="en-US" altLang="zh-CN"/>
                  <a:t>ACM</a:t>
                </a:r>
                <a:r>
                  <a:rPr lang="zh-CN" altLang="zh-CN"/>
                  <a:t>中，若要计算线性递推数列第</a:t>
                </a:r>
                <a:r>
                  <a:rPr lang="en-US" altLang="zh-CN"/>
                  <a:t>n</a:t>
                </a:r>
                <a:r>
                  <a:rPr lang="zh-CN" altLang="zh-CN"/>
                  <a:t>项的值，常用矩阵快速幂求解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573911-3AED-4A8F-9059-1DC266C36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hlinkClick r:id="rId4"/>
            <a:extLst>
              <a:ext uri="{FF2B5EF4-FFF2-40B4-BE49-F238E27FC236}">
                <a16:creationId xmlns:a16="http://schemas.microsoft.com/office/drawing/2014/main" id="{06B15DFA-DB9E-437D-8995-F5E9DC4A9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7" y="3497802"/>
            <a:ext cx="2528700" cy="25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FF1B-001F-4A27-983E-C4BEE858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Polya</a:t>
            </a:r>
            <a:r>
              <a:rPr lang="zh-CN" altLang="en-US"/>
              <a:t>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/>
                  <a:t>6.1 Burnside 定理</a:t>
                </a:r>
                <a:endParaRPr lang="zh-CN" altLang="zh-CN" b="1"/>
              </a:p>
              <a:p>
                <a:r>
                  <a:rPr lang="en-US" altLang="zh-CN"/>
                  <a:t>非等价着色数等于置换群中保持不变的着色的平均数</a:t>
                </a:r>
                <a:endParaRPr lang="zh-CN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/>
              </a:p>
              <a:p>
                <a:r>
                  <a:rPr lang="en-US" altLang="zh-CN" b="1"/>
                  <a:t>6.2 Polya计数公式</a:t>
                </a:r>
                <a:endParaRPr lang="zh-CN" altLang="zh-CN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)|=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zh-CN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7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70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FF1B-001F-4A27-983E-C4BEE858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Polya</a:t>
            </a:r>
            <a:r>
              <a:rPr lang="zh-CN" altLang="en-US"/>
              <a:t>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例题</a:t>
                </a:r>
              </a:p>
              <a:p>
                <a:r>
                  <a:rPr lang="en-US" altLang="zh-CN" b="1">
                    <a:latin typeface="Cambria Math" panose="02040503050406030204" pitchFamily="18" charset="0"/>
                    <a:ea typeface="宋体" panose="02010600030101010101" pitchFamily="2" charset="-122"/>
                  </a:rPr>
                  <a:t>&gt; </a:t>
                </a:r>
                <a:r>
                  <a:rPr lang="zh-CN" altLang="en-US" b="1">
                    <a:latin typeface="Cambria Math" panose="02040503050406030204" pitchFamily="18" charset="0"/>
                    <a:ea typeface="宋体" panose="02010600030101010101" pitchFamily="2" charset="-122"/>
                  </a:rPr>
                  <a:t>四个宝石（红色或蓝色）可以构成多少种不同的项链？</a:t>
                </a:r>
                <a:endParaRPr lang="en-US" altLang="zh-CN" b="1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将项链上四个位置记为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1,2,3,4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，红宝石和蓝宝石记为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R,B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项链可以旋转和翻转，因此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1,2,3,4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4,1,2,3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 1,2,3,4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4,3,2,1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等价，记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为一个置换，类似地可以得到所有的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个置换，构成一个集合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，称为置换群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所有的着色方案为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={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𝑅𝑅𝑅𝑅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𝐵𝑅𝑅𝑅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𝑅𝐵𝑅𝑅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𝑅𝑅𝐵𝑅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𝑅𝑅𝑅𝐵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𝐵𝐵𝑅𝑅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𝐵𝑅𝐵𝑅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𝐵𝑅𝑅𝐵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𝑅𝐵𝐵𝑅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𝑅𝐵𝑅𝐵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𝑅𝑅𝐵𝐵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𝐵𝐵𝐵𝑅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𝐵𝐵𝑅𝐵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𝐵𝑅𝐵𝐵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𝑅𝐵𝐵𝐵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𝐵𝐵𝐵𝐵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)}</m:t>
                      </m:r>
                    </m:oMath>
                  </m:oMathPara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但其中有等价的，比如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𝐵𝑅𝐵𝑅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𝑅𝐵𝑅𝐵</m:t>
                        </m:r>
                      </m:e>
                    </m:d>
                  </m:oMath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1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5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FF1B-001F-4A27-983E-C4BEE858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Polya</a:t>
            </a:r>
            <a:r>
              <a:rPr lang="zh-CN" altLang="en-US"/>
              <a:t>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为在置换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下保持不变的着色方案构成的集合，例如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𝐵𝑅𝐵𝑅</m:t>
                        </m:r>
                      </m:e>
                    </m:d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𝑅𝐵𝑅𝐵</m:t>
                        </m:r>
                      </m:e>
                    </m:d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在</a:t>
                </a:r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下保持不变</a:t>
                </a:r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                                      </a:t>
                </a:r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旋转</a:t>
                </a:r>
                <a:r>
                  <a:rPr lang="en-US" altLang="zh-CN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180°</a:t>
                </a: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根据</a:t>
                </a:r>
                <a:r>
                  <a:rPr lang="en-US" altLang="zh-CN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Burnside</a:t>
                </a:r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公式</a:t>
                </a:r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即可求得非等价的着色数，但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如何求？</a:t>
                </a:r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2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607024B-3F0F-4657-92B1-C33F11097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5" y="1909582"/>
            <a:ext cx="2650905" cy="2650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135F50-6510-4FD5-A06D-5B1B2CEDB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0" y="1909583"/>
            <a:ext cx="2650905" cy="26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FF1B-001F-4A27-983E-C4BEE858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Polya</a:t>
            </a:r>
            <a:r>
              <a:rPr lang="zh-CN" altLang="en-US"/>
              <a:t>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对每一个置换建立有向图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={1,2,3,4}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对应项链上的四个位置，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，例如</a:t>
                </a:r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对应的图为</a:t>
                </a:r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易见，任何一置换可以表示为有限不连通的圈构成的图，记圈的个数为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#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，那么</a:t>
                </a:r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某个着色方案在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下保持不变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⇔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每个圈内所有点颜色相同</a:t>
                </a:r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种颜色可选，那么在置换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下保持不变的着色方案个数</a:t>
                </a:r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#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本题中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0693267-7777-4CE4-BFC1-C17917258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75" y="1848955"/>
            <a:ext cx="4739054" cy="23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3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FF1B-001F-4A27-983E-C4BEE858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Polya</a:t>
            </a:r>
            <a:r>
              <a:rPr lang="zh-CN" altLang="en-US"/>
              <a:t>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</a:rPr>
                  <a:t>因此非等价着色数</a:t>
                </a:r>
                <a:endParaRPr lang="en-US" altLang="zh-CN" sz="2000" i="1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)|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16+2+…+4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=6</m:t>
                      </m:r>
                    </m:oMath>
                  </m:oMathPara>
                </a14:m>
                <a:endParaRPr lang="zh-CN" altLang="en-US" sz="2000"/>
              </a:p>
              <a:p>
                <a:endParaRPr lang="en-US" altLang="zh-CN" sz="20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D9294F-EEF4-4C0E-A29A-2707227B2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1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B03F9BC-6810-45AB-BC4A-FBAF8F8E6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56315"/>
                  </p:ext>
                </p:extLst>
              </p:nvPr>
            </p:nvGraphicFramePr>
            <p:xfrm>
              <a:off x="4446097" y="1897300"/>
              <a:ext cx="5752730" cy="476446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17773">
                      <a:extLst>
                        <a:ext uri="{9D8B030D-6E8A-4147-A177-3AD203B41FA5}">
                          <a16:colId xmlns:a16="http://schemas.microsoft.com/office/drawing/2014/main" val="2873683431"/>
                        </a:ext>
                      </a:extLst>
                    </a:gridCol>
                    <a:gridCol w="1812689">
                      <a:extLst>
                        <a:ext uri="{9D8B030D-6E8A-4147-A177-3AD203B41FA5}">
                          <a16:colId xmlns:a16="http://schemas.microsoft.com/office/drawing/2014/main" val="303991617"/>
                        </a:ext>
                      </a:extLst>
                    </a:gridCol>
                    <a:gridCol w="1722268">
                      <a:extLst>
                        <a:ext uri="{9D8B030D-6E8A-4147-A177-3AD203B41FA5}">
                          <a16:colId xmlns:a16="http://schemas.microsoft.com/office/drawing/2014/main" val="21527418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439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335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066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72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01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441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59018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21438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275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B03F9BC-6810-45AB-BC4A-FBAF8F8E6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56315"/>
                  </p:ext>
                </p:extLst>
              </p:nvPr>
            </p:nvGraphicFramePr>
            <p:xfrm>
              <a:off x="4446097" y="1897300"/>
              <a:ext cx="5752730" cy="47675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17773">
                      <a:extLst>
                        <a:ext uri="{9D8B030D-6E8A-4147-A177-3AD203B41FA5}">
                          <a16:colId xmlns:a16="http://schemas.microsoft.com/office/drawing/2014/main" val="2873683431"/>
                        </a:ext>
                      </a:extLst>
                    </a:gridCol>
                    <a:gridCol w="1812689">
                      <a:extLst>
                        <a:ext uri="{9D8B030D-6E8A-4147-A177-3AD203B41FA5}">
                          <a16:colId xmlns:a16="http://schemas.microsoft.com/office/drawing/2014/main" val="303991617"/>
                        </a:ext>
                      </a:extLst>
                    </a:gridCol>
                    <a:gridCol w="1722268">
                      <a:extLst>
                        <a:ext uri="{9D8B030D-6E8A-4147-A177-3AD203B41FA5}">
                          <a16:colId xmlns:a16="http://schemas.microsoft.com/office/drawing/2014/main" val="2152741819"/>
                        </a:ext>
                      </a:extLst>
                    </a:gridCol>
                  </a:tblGrid>
                  <a:tr h="3764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1613" r="-160714" b="-1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2483" t="-1613" r="-96309" b="-1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276" t="-1613" r="-1413" b="-11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439097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70000" r="-160714" b="-7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335415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170000" r="-160714" b="-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066021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270000" r="-160714" b="-5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723951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370000" r="-160714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01511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464835" r="-160714" b="-2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441170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571111" r="-160714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590183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671111" r="-160714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21438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771111" r="-16071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2750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692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BDA84-7659-4D06-A831-5084A442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9BE609-F7DB-4430-B830-622B9ECD0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</p:spPr>
            <p:txBody>
              <a:bodyPr/>
              <a:lstStyle/>
              <a:p>
                <a:r>
                  <a:rPr lang="en-US" altLang="zh-CN"/>
                  <a:t>1*3*3</a:t>
                </a:r>
                <a:r>
                  <a:rPr lang="zh-CN" altLang="en-US"/>
                  <a:t>魔方上涂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 个颜色，求不同的着色数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拧一拧能相同的不重复计算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9BE609-F7DB-4430-B830-622B9ECD0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47E4B83-A0F4-4BCC-9315-D751BE0CD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21" y="2360606"/>
            <a:ext cx="4095238" cy="33619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29B0AE5-410C-479A-8801-FCB2BA8D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98" y="1135489"/>
            <a:ext cx="1388804" cy="138880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65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/>
                  <a:t>1.4 多重集的组合</a:t>
                </a:r>
                <a:endParaRPr lang="zh-CN" altLang="zh-CN" b="1"/>
              </a:p>
              <a:p>
                <a:r>
                  <a:rPr lang="en-US" altLang="zh-CN"/>
                  <a:t>（1）设元素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互不相同，从无限多重集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,⋅⋅⋅∞⋅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/>
                  <a:t>中选取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个元素的组合数为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zh-CN" altLang="zh-CN"/>
              </a:p>
              <a:p>
                <a:r>
                  <a:rPr lang="en-US" altLang="zh-CN"/>
                  <a:t>（2）设元素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/>
                  <a:t>中选取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个元素，当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/>
                  <a:t>时，组合数为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zh-CN" altLang="zh-CN"/>
              </a:p>
              <a:p>
                <a:r>
                  <a:rPr lang="en-US" altLang="zh-CN"/>
                  <a:t>（3）设元素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/>
                  <a:t>中选取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个元素，至少存在一个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时，组合数通过容斥定理或生成函数可以求得</a:t>
                </a:r>
                <a:endParaRPr lang="zh-CN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7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3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/>
                  <a:t>1.5 </a:t>
                </a:r>
                <a:r>
                  <a:rPr lang="zh-CN" altLang="zh-CN" b="1"/>
                  <a:t>二项式定理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1</a:t>
                </a:r>
                <a:r>
                  <a:rPr lang="zh-CN" altLang="zh-CN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+⋅⋅⋅+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/>
              </a:p>
              <a:p>
                <a:r>
                  <a:rPr lang="en-US" altLang="zh-CN" b="1"/>
                  <a:t>1.6 </a:t>
                </a:r>
                <a:r>
                  <a:rPr lang="zh-CN" altLang="zh-CN" b="1"/>
                  <a:t>鸽巢</a:t>
                </a:r>
                <a:r>
                  <a:rPr lang="en-US" altLang="zh-CN" b="1"/>
                  <a:t>(</a:t>
                </a:r>
                <a:r>
                  <a:rPr lang="zh-CN" altLang="zh-CN" b="1"/>
                  <a:t>抽屉</a:t>
                </a:r>
                <a:r>
                  <a:rPr lang="en-US" altLang="zh-CN" b="1"/>
                  <a:t>)</a:t>
                </a:r>
                <a:r>
                  <a:rPr lang="zh-CN" altLang="zh-CN" b="1"/>
                  <a:t>原理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1</a:t>
                </a:r>
                <a:r>
                  <a:rPr lang="zh-CN" altLang="zh-CN"/>
                  <a:t>）有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个物品放到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个抽屉中，有一个抽屉中至少会有两个物品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482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15E5D-03E8-46A2-8B0B-1ABEF0C8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BA01C2-FE70-4C26-9B4F-7964484F2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 的周期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周期不超过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?</a:t>
                </a:r>
              </a:p>
              <a:p>
                <a:endParaRPr lang="en-US" altLang="zh-CN"/>
              </a:p>
              <a:p>
                <a:r>
                  <a:rPr lang="zh-CN" altLang="en-US"/>
                  <a:t>参考思路：</a:t>
                </a:r>
                <a:r>
                  <a:rPr lang="en-US" altLang="zh-CN"/>
                  <a:t>BSGS</a:t>
                </a:r>
                <a:r>
                  <a:rPr lang="zh-CN" altLang="en-US"/>
                  <a:t>算法求解方程</a:t>
                </a:r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BA01C2-FE70-4C26-9B4F-7964484F2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4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b="1"/>
                  <a:t>1.7.1 </a:t>
                </a:r>
                <a:r>
                  <a:rPr lang="zh-CN" altLang="zh-CN" b="1"/>
                  <a:t>组合数公式</a:t>
                </a:r>
              </a:p>
              <a:p>
                <a:r>
                  <a:rPr lang="zh-CN" altLang="zh-CN"/>
                  <a:t>下面是几个组合数公式，可以结合杨辉三角理解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（杨辉恒等式）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（杨辉三角对称性）</a:t>
                </a: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（单行和）</a:t>
                </a: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（单行平方和）</a:t>
                </a: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/>
                  <a:t> （60°斜行和）</a:t>
                </a:r>
                <a:endParaRPr lang="zh-CN" altLang="zh-CN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/2+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≡0(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 2)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−1)/2+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≡1(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 2)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</a:t>
                </a:r>
                <a:r>
                  <a:rPr lang="en-US" altLang="zh-CN"/>
                  <a:t>30°</a:t>
                </a:r>
                <a:r>
                  <a:rPr lang="zh-CN" altLang="zh-CN"/>
                  <a:t>斜行和等于斐波那契数列）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（杨辉三角的一行可以递推）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67" t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99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/>
                  <a:t>1.7.1 </a:t>
                </a:r>
                <a:r>
                  <a:rPr lang="zh-CN" altLang="zh-CN" b="1"/>
                  <a:t>组合数公式</a:t>
                </a:r>
              </a:p>
              <a:p>
                <a:r>
                  <a:rPr lang="zh-CN" altLang="zh-CN"/>
                  <a:t>下面是几个组合数公式，可以结合杨辉三角理解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（杨辉恒等式）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9D80196-8C26-4B7F-88F0-BC6DC1DC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91" y="2209799"/>
            <a:ext cx="5948218" cy="33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1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3D5D-E9A9-483B-812F-7980873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4" y="942859"/>
            <a:ext cx="2600963" cy="620858"/>
          </a:xfrm>
        </p:spPr>
        <p:txBody>
          <a:bodyPr/>
          <a:lstStyle/>
          <a:p>
            <a:r>
              <a:rPr lang="zh-CN" altLang="en-US"/>
              <a:t>排列与组合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/>
                  <a:t>1.7.1 </a:t>
                </a:r>
                <a:r>
                  <a:rPr lang="zh-CN" altLang="zh-CN" b="1"/>
                  <a:t>组合数公式</a:t>
                </a:r>
              </a:p>
              <a:p>
                <a:r>
                  <a:rPr lang="zh-CN" altLang="zh-CN"/>
                  <a:t>下面是几个组合数公式，可以结合杨辉三角理解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（杨辉三角对称性）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C4B40-FFD7-4B7F-89EE-231471A9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757383"/>
                <a:ext cx="7315200" cy="5347854"/>
              </a:xfrm>
              <a:blipFill>
                <a:blip r:embed="rId2"/>
                <a:stretch>
                  <a:fillRect l="-750" t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9D80196-8C26-4B7F-88F0-BC6DC1DC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091" y="2209799"/>
            <a:ext cx="5948218" cy="33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2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2664</Words>
  <Application>Microsoft Office PowerPoint</Application>
  <PresentationFormat>宽屏</PresentationFormat>
  <Paragraphs>306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小米兰亭</vt:lpstr>
      <vt:lpstr>等线</vt:lpstr>
      <vt:lpstr>等线 Light</vt:lpstr>
      <vt:lpstr>Consolas</vt:lpstr>
      <vt:lpstr>Cambria Math</vt:lpstr>
      <vt:lpstr>小米兰亭_GB外压缩</vt:lpstr>
      <vt:lpstr>Arial</vt:lpstr>
      <vt:lpstr>Office 主题​​</vt:lpstr>
      <vt:lpstr>PowerPoint 演示文稿</vt:lpstr>
      <vt:lpstr>排列与组合</vt:lpstr>
      <vt:lpstr>排列与组合</vt:lpstr>
      <vt:lpstr>排列与组合</vt:lpstr>
      <vt:lpstr>排列与组合</vt:lpstr>
      <vt:lpstr>Question</vt:lpstr>
      <vt:lpstr>排列与组合</vt:lpstr>
      <vt:lpstr>排列与组合</vt:lpstr>
      <vt:lpstr>排列与组合</vt:lpstr>
      <vt:lpstr>排列与组合</vt:lpstr>
      <vt:lpstr>排列与组合</vt:lpstr>
      <vt:lpstr>排列与组合</vt:lpstr>
      <vt:lpstr>排列与组合</vt:lpstr>
      <vt:lpstr>排列与组合</vt:lpstr>
      <vt:lpstr>排列与组合</vt:lpstr>
      <vt:lpstr>排列与组合</vt:lpstr>
      <vt:lpstr>排列与组合</vt:lpstr>
      <vt:lpstr>排列与组合</vt:lpstr>
      <vt:lpstr>Question</vt:lpstr>
      <vt:lpstr>Question</vt:lpstr>
      <vt:lpstr>容斥原理</vt:lpstr>
      <vt:lpstr>容斥原理</vt:lpstr>
      <vt:lpstr>特殊计数</vt:lpstr>
      <vt:lpstr>特殊计数</vt:lpstr>
      <vt:lpstr>Question</vt:lpstr>
      <vt:lpstr>特殊计数</vt:lpstr>
      <vt:lpstr>特殊计数</vt:lpstr>
      <vt:lpstr>特殊计数</vt:lpstr>
      <vt:lpstr>特殊计数</vt:lpstr>
      <vt:lpstr>生成函数</vt:lpstr>
      <vt:lpstr>线性递推数列</vt:lpstr>
      <vt:lpstr>线性递推数列</vt:lpstr>
      <vt:lpstr>Polya计数</vt:lpstr>
      <vt:lpstr>Polya计数</vt:lpstr>
      <vt:lpstr>Polya计数</vt:lpstr>
      <vt:lpstr>Polya计数</vt:lpstr>
      <vt:lpstr>Polya计数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忠杰 段</dc:creator>
  <cp:lastModifiedBy>忠杰 段</cp:lastModifiedBy>
  <cp:revision>65</cp:revision>
  <dcterms:created xsi:type="dcterms:W3CDTF">2019-07-25T12:28:08Z</dcterms:created>
  <dcterms:modified xsi:type="dcterms:W3CDTF">2019-08-01T12:58:48Z</dcterms:modified>
</cp:coreProperties>
</file>