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5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8" r:id="rId15"/>
    <p:sldId id="267" r:id="rId16"/>
    <p:sldId id="269" r:id="rId17"/>
    <p:sldId id="277" r:id="rId18"/>
    <p:sldId id="278" r:id="rId19"/>
    <p:sldId id="279" r:id="rId20"/>
    <p:sldId id="280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309" r:id="rId32"/>
    <p:sldId id="310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11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39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/>
              <a:t>组合数学浅谈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1400" y="2633980"/>
            <a:ext cx="2938780" cy="1325880"/>
          </a:xfrm>
        </p:spPr>
        <p:txBody>
          <a:bodyPr/>
          <a:lstStyle/>
          <a:p>
            <a:r>
              <a:rPr lang="zh-CN" altLang="en-US"/>
              <a:t>线性递推</a:t>
            </a:r>
            <a:r>
              <a:rPr lang="en-US" altLang="zh-CN" baseline="30000"/>
              <a:t>4</a:t>
            </a:r>
            <a:endParaRPr lang="en-US" altLang="zh-CN" baseline="30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7970" y="685800"/>
            <a:ext cx="8839200" cy="2781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54475" y="4347845"/>
            <a:ext cx="3608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好像还有</a:t>
            </a:r>
            <a:r>
              <a:rPr lang="en-US" altLang="zh-CN"/>
              <a:t>RS</a:t>
            </a:r>
            <a:r>
              <a:rPr lang="zh-CN" altLang="en-US"/>
              <a:t>算法可以求任意模数的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97680" y="2684780"/>
            <a:ext cx="3596005" cy="1325880"/>
          </a:xfrm>
        </p:spPr>
        <p:txBody>
          <a:bodyPr/>
          <a:lstStyle/>
          <a:p>
            <a:r>
              <a:rPr lang="zh-CN" altLang="en-US"/>
              <a:t>特殊计数数列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斐波那契数列</a:t>
            </a:r>
            <a:r>
              <a:rPr lang="en-US" altLang="zh-CN" baseline="30000"/>
              <a:t>2</a:t>
            </a:r>
            <a:endParaRPr lang="en-US" altLang="zh-CN" baseline="30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1575" y="1643380"/>
            <a:ext cx="7308850" cy="52146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卡特兰数</a:t>
            </a:r>
            <a:r>
              <a:rPr lang="en-US" altLang="zh-CN" baseline="30000"/>
              <a:t>3</a:t>
            </a:r>
            <a:endParaRPr lang="en-US" altLang="zh-CN" baseline="3000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42970" y="1691005"/>
            <a:ext cx="5305425" cy="17621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91515" y="3453130"/>
            <a:ext cx="32746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</a:t>
            </a:r>
            <a:r>
              <a:rPr lang="zh-CN" altLang="en-US"/>
              <a:t>个结点的二叉树不同构的个数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010910" y="4081145"/>
            <a:ext cx="61055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一个栈的进栈序列为1，2，3，…，n，不同的出栈序列个数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526540" y="4655185"/>
            <a:ext cx="31616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长度为</a:t>
            </a:r>
            <a:r>
              <a:rPr lang="en-US" altLang="zh-CN"/>
              <a:t>2n</a:t>
            </a:r>
            <a:r>
              <a:rPr lang="zh-CN" altLang="en-US"/>
              <a:t>的合法括号序列个数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29640" y="6083300"/>
            <a:ext cx="5794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n*n</a:t>
            </a:r>
            <a:r>
              <a:rPr lang="zh-CN" altLang="zh-CN"/>
              <a:t>的网格图，不越过对角线从左下角到右上</a:t>
            </a:r>
            <a:r>
              <a:rPr lang="zh-CN" altLang="zh-CN"/>
              <a:t>角的方案数</a:t>
            </a:r>
            <a:endParaRPr lang="zh-CN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9301480" y="281368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凸多边形三角划分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010910" y="5268595"/>
            <a:ext cx="3623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</a:t>
            </a:r>
            <a:r>
              <a:rPr lang="zh-CN" altLang="en-US"/>
              <a:t>层阶梯图切割成</a:t>
            </a:r>
            <a:r>
              <a:rPr lang="en-US" altLang="zh-CN"/>
              <a:t>n</a:t>
            </a:r>
            <a:r>
              <a:rPr lang="zh-CN" altLang="en-US"/>
              <a:t>个矩形的方案数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贝尔数</a:t>
            </a:r>
            <a:r>
              <a:rPr lang="en-US" altLang="zh-CN" baseline="30000"/>
              <a:t>4</a:t>
            </a:r>
            <a:endParaRPr lang="en-US" altLang="zh-CN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将n个不同的元素划分到任意个集合的方案数：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2675" y="2785110"/>
            <a:ext cx="4524375" cy="1038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第一类斯特林数</a:t>
            </a:r>
            <a:r>
              <a:rPr lang="en-US" altLang="zh-CN" baseline="30000"/>
              <a:t>6</a:t>
            </a:r>
            <a:endParaRPr lang="en-US" altLang="zh-CN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将n个不同元素放</a:t>
            </a:r>
            <a:r>
              <a:rPr lang="zh-CN" altLang="en-US"/>
              <a:t>到k个圆排列的方案数</a:t>
            </a:r>
            <a:r>
              <a:rPr lang="en-US" altLang="zh-CN"/>
              <a:t>: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14905"/>
            <a:ext cx="8753475" cy="37623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第二类斯特林数</a:t>
            </a:r>
            <a:r>
              <a:rPr lang="en-US" altLang="zh-CN" baseline="30000"/>
              <a:t>6</a:t>
            </a:r>
            <a:endParaRPr lang="en-US" altLang="zh-CN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n个不同元素划分到恰好k个非空集合的方案数（n个不同小球放入k个相同盒子，不能有空盒）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6055" y="2381885"/>
            <a:ext cx="4699000" cy="424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伯努利数</a:t>
            </a:r>
            <a:r>
              <a:rPr lang="en-US" altLang="zh-CN" baseline="30000"/>
              <a:t>7</a:t>
            </a:r>
            <a:endParaRPr lang="en-US" altLang="zh-CN" baseline="3000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0688"/>
            <a:ext cx="4886325" cy="2219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132" y="1614487"/>
            <a:ext cx="4943475" cy="2371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86200" y="2545715"/>
            <a:ext cx="3211830" cy="1325880"/>
          </a:xfrm>
        </p:spPr>
        <p:txBody>
          <a:bodyPr/>
          <a:lstStyle/>
          <a:p>
            <a:r>
              <a:rPr lang="zh-CN" altLang="en-US"/>
              <a:t>容斥与反演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排列组合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线性递推</a:t>
            </a:r>
            <a:endParaRPr lang="zh-CN" altLang="en-US"/>
          </a:p>
          <a:p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特殊计数数列</a:t>
            </a:r>
            <a:endParaRPr lang="zh-CN" altLang="en-US"/>
          </a:p>
          <a:p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容斥和反演</a:t>
            </a:r>
            <a:endParaRPr lang="zh-CN" altLang="en-US">
              <a:sym typeface="+mn-ea"/>
            </a:endParaRPr>
          </a:p>
          <a:p>
            <a:r>
              <a:rPr lang="en-US" altLang="zh-CN"/>
              <a:t>5*.</a:t>
            </a:r>
            <a:r>
              <a:rPr lang="zh-CN" altLang="zh-CN"/>
              <a:t>多项式和</a:t>
            </a:r>
            <a:r>
              <a:rPr lang="zh-CN" altLang="en-US"/>
              <a:t>生成函数</a:t>
            </a:r>
            <a:endParaRPr lang="zh-CN" altLang="en-US"/>
          </a:p>
          <a:p>
            <a:r>
              <a:rPr lang="en-US" altLang="zh-CN"/>
              <a:t>6*.Polya</a:t>
            </a:r>
            <a:r>
              <a:rPr lang="zh-CN" altLang="en-US"/>
              <a:t>定理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094230" y="5267325"/>
            <a:ext cx="4182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*</a:t>
            </a:r>
            <a:r>
              <a:rPr lang="zh-CN" altLang="en-US"/>
              <a:t>：选学，一个队伍最好至少有一个人会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容斥</a:t>
            </a:r>
            <a:r>
              <a:rPr lang="en-US" altLang="zh-CN" baseline="30000"/>
              <a:t>3</a:t>
            </a:r>
            <a:endParaRPr lang="en-US" altLang="zh-CN" baseline="3000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5875" y="2327910"/>
            <a:ext cx="962025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二项式反演</a:t>
            </a:r>
            <a:r>
              <a:rPr lang="en-US" altLang="zh-CN" baseline="30000"/>
              <a:t>4</a:t>
            </a:r>
            <a:endParaRPr lang="en-US" altLang="zh-CN" baseline="3000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1065" y="1691005"/>
            <a:ext cx="6591300" cy="27908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二项式反演：简单应用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错排问题：</a:t>
            </a:r>
            <a:endParaRPr lang="zh-CN" altLang="en-US"/>
          </a:p>
          <a:p>
            <a:r>
              <a:rPr lang="zh-CN" altLang="en-US" sz="2000"/>
              <a:t>有n个人编号为1,...,n，问这n个人站成一排全都站错位置的方案数。</a:t>
            </a:r>
            <a:endParaRPr lang="zh-CN" altLang="en-US" sz="2000"/>
          </a:p>
          <a:p>
            <a:r>
              <a:rPr lang="zh-CN" altLang="en-US" sz="2000"/>
              <a:t>上述站错的定义是：第i个人没有站在位置i上。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用</a:t>
            </a:r>
            <a:r>
              <a:rPr lang="en-US" altLang="zh-CN" sz="2000"/>
              <a:t>f[n]</a:t>
            </a:r>
            <a:r>
              <a:rPr lang="zh-CN" altLang="en-US" sz="2000"/>
              <a:t>表示</a:t>
            </a:r>
            <a:r>
              <a:rPr lang="en-US" altLang="zh-CN" sz="2000"/>
              <a:t>n</a:t>
            </a:r>
            <a:r>
              <a:rPr lang="zh-CN" altLang="en-US" sz="2000"/>
              <a:t>个人全站错的方案数，</a:t>
            </a:r>
            <a:r>
              <a:rPr lang="en-US" altLang="zh-CN" sz="2000"/>
              <a:t>g[n]</a:t>
            </a:r>
            <a:r>
              <a:rPr lang="zh-CN" altLang="en-US" sz="2000"/>
              <a:t>表示</a:t>
            </a:r>
            <a:r>
              <a:rPr lang="en-US" altLang="zh-CN" sz="2000"/>
              <a:t>n</a:t>
            </a:r>
            <a:r>
              <a:rPr lang="zh-CN" altLang="en-US" sz="2000"/>
              <a:t>个人随便站的方案数，显然有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于是</a:t>
            </a:r>
            <a:endParaRPr lang="en-US" altLang="en-US" sz="2000"/>
          </a:p>
          <a:p>
            <a:endParaRPr lang="en-US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7628255" y="4079875"/>
            <a:ext cx="43522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枚举</a:t>
            </a:r>
            <a:r>
              <a:rPr lang="en-US" altLang="zh-CN"/>
              <a:t>i</a:t>
            </a:r>
            <a:r>
              <a:rPr lang="zh-CN" altLang="en-US"/>
              <a:t>个人站错了位置，</a:t>
            </a:r>
            <a:endParaRPr lang="zh-CN" altLang="en-US"/>
          </a:p>
          <a:p>
            <a:r>
              <a:rPr lang="zh-CN" altLang="en-US"/>
              <a:t>那么就有</a:t>
            </a:r>
            <a:r>
              <a:rPr lang="en-US" altLang="zh-CN"/>
              <a:t>C(n,i)</a:t>
            </a:r>
            <a:r>
              <a:rPr lang="zh-CN" altLang="zh-CN"/>
              <a:t>种方案表示哪</a:t>
            </a:r>
            <a:r>
              <a:rPr lang="en-US" altLang="zh-CN"/>
              <a:t>i</a:t>
            </a:r>
            <a:r>
              <a:rPr lang="zh-CN" altLang="en-US"/>
              <a:t>个人站错了，然后这</a:t>
            </a:r>
            <a:r>
              <a:rPr lang="en-US" altLang="zh-CN"/>
              <a:t>i</a:t>
            </a:r>
            <a:r>
              <a:rPr lang="zh-CN" altLang="en-US"/>
              <a:t>个人全部站错位置有</a:t>
            </a:r>
            <a:r>
              <a:rPr lang="en-US" altLang="zh-CN"/>
              <a:t>f[i]</a:t>
            </a:r>
            <a:r>
              <a:rPr lang="zh-CN" altLang="en-US"/>
              <a:t>种方案，而剩下</a:t>
            </a:r>
            <a:r>
              <a:rPr lang="en-US" altLang="zh-CN"/>
              <a:t>n-i</a:t>
            </a:r>
            <a:r>
              <a:rPr lang="zh-CN" altLang="en-US"/>
              <a:t>个人只能在自己的位置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3105" y="3992880"/>
            <a:ext cx="2762250" cy="11334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215" y="5434330"/>
            <a:ext cx="3114040" cy="66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莫比乌斯反演</a:t>
            </a:r>
            <a:r>
              <a:rPr lang="en-US" altLang="zh-CN" baseline="30000"/>
              <a:t>6</a:t>
            </a:r>
            <a:endParaRPr lang="en-US" altLang="zh-CN" baseline="3000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5450" y="2538509"/>
            <a:ext cx="8801100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子集反演</a:t>
            </a:r>
            <a:r>
              <a:rPr lang="en-US" altLang="zh-CN" baseline="30000"/>
              <a:t>4</a:t>
            </a:r>
            <a:endParaRPr lang="en-US" altLang="zh-CN" baseline="3000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753235"/>
            <a:ext cx="6543675" cy="31718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4650"/>
            <a:ext cx="10515600" cy="1325563"/>
          </a:xfrm>
        </p:spPr>
        <p:txBody>
          <a:bodyPr/>
          <a:lstStyle/>
          <a:p>
            <a:r>
              <a:rPr lang="zh-CN" altLang="en-US"/>
              <a:t>斯特林反演</a:t>
            </a:r>
            <a:r>
              <a:rPr lang="en-US" altLang="zh-CN" baseline="30000"/>
              <a:t>777</a:t>
            </a:r>
            <a:endParaRPr lang="en-US" altLang="zh-CN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并不会，写出来只是为了等大家学会了可以教教我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23005" y="2766060"/>
            <a:ext cx="4745990" cy="1325880"/>
          </a:xfrm>
        </p:spPr>
        <p:txBody>
          <a:bodyPr/>
          <a:lstStyle/>
          <a:p>
            <a:r>
              <a:rPr lang="zh-CN" altLang="en-US"/>
              <a:t>生成函数与多项式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多项式</a:t>
            </a:r>
            <a:r>
              <a:rPr lang="en-US" altLang="zh-CN" baseline="30000"/>
              <a:t>3</a:t>
            </a:r>
            <a:endParaRPr lang="en-US" altLang="zh-CN" baseline="3000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10515600" cy="251650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FFT和NTT</a:t>
            </a:r>
            <a:r>
              <a:rPr lang="en-US" altLang="zh-CN" baseline="30000"/>
              <a:t>5</a:t>
            </a:r>
            <a:endParaRPr lang="en-US" altLang="zh-CN" baseline="3000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10515600" cy="4508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75105" y="2987675"/>
            <a:ext cx="92411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具体的原理就不多谈了，感觉会套板子就行，感兴趣的可以去网上各种博客上走个流程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理论上分治</a:t>
            </a:r>
            <a:r>
              <a:rPr lang="en-US" altLang="zh-CN"/>
              <a:t>FFT</a:t>
            </a:r>
            <a:r>
              <a:rPr lang="zh-CN" altLang="en-US"/>
              <a:t>的题需要会魔改</a:t>
            </a:r>
            <a:r>
              <a:rPr lang="en-US" altLang="zh-CN"/>
              <a:t>FFT</a:t>
            </a:r>
            <a:r>
              <a:rPr lang="zh-CN" altLang="en-US"/>
              <a:t>，但是好像推个式子就可以用多项式求逆什么的解决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拉格朗日插值</a:t>
            </a:r>
            <a:r>
              <a:rPr lang="en-US" altLang="zh-CN" baseline="30000"/>
              <a:t>4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0688"/>
            <a:ext cx="5704762" cy="16476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49568" y="3851031"/>
            <a:ext cx="671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4360" y="2471089"/>
            <a:ext cx="2603279" cy="1325880"/>
          </a:xfrm>
        </p:spPr>
        <p:txBody>
          <a:bodyPr/>
          <a:lstStyle/>
          <a:p>
            <a:r>
              <a:rPr lang="zh-CN" altLang="en-US"/>
              <a:t>排列组合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333" y="812606"/>
            <a:ext cx="10733333" cy="361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951" y="1718559"/>
            <a:ext cx="4038095" cy="466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664" y="2467369"/>
            <a:ext cx="5266667" cy="5238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743" y="3273322"/>
            <a:ext cx="4666667" cy="29523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生成函数</a:t>
            </a:r>
            <a:r>
              <a:rPr lang="en-US" altLang="zh-CN" baseline="30000"/>
              <a:t>4,8</a:t>
            </a:r>
            <a:endParaRPr lang="en-US" altLang="zh-CN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45740"/>
            <a:ext cx="10515600" cy="4351338"/>
          </a:xfrm>
        </p:spPr>
        <p:txBody>
          <a:bodyPr/>
          <a:lstStyle/>
          <a:p>
            <a:r>
              <a:rPr lang="zh-CN" altLang="en-US"/>
              <a:t>分为一般生成函数（OGF）（也叫母函数）和指数生成函数（EGF）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一般生成函数</a:t>
            </a:r>
            <a:r>
              <a:rPr lang="en-US" altLang="zh-CN" baseline="30000"/>
              <a:t>4</a:t>
            </a:r>
            <a:endParaRPr lang="en-US" altLang="zh-CN" baseline="3000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8845" y="1909445"/>
            <a:ext cx="10353675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7890" y="1113790"/>
            <a:ext cx="8267700" cy="40671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9015" y="1119505"/>
            <a:ext cx="8486775" cy="28098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一道经典背包题</a:t>
            </a:r>
            <a:r>
              <a:rPr lang="en-US" altLang="zh-CN" baseline="30000"/>
              <a:t>4</a:t>
            </a:r>
            <a:r>
              <a:rPr lang="zh-CN" altLang="en-US"/>
              <a:t>: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10515600" cy="6978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410" y="2610485"/>
            <a:ext cx="6838950" cy="4857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410" y="3402330"/>
            <a:ext cx="9553575" cy="2066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26" y="650240"/>
            <a:ext cx="10809605" cy="1654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98295"/>
            <a:ext cx="10515600" cy="346392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用母函数求解通项公式</a:t>
            </a:r>
            <a:r>
              <a:rPr lang="en-US" altLang="zh-CN" baseline="30000"/>
              <a:t>6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以卡特兰数为例: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0665" y="1825625"/>
            <a:ext cx="4933950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指数生成函数</a:t>
            </a:r>
            <a:r>
              <a:rPr lang="en-US" altLang="zh-CN" baseline="30000"/>
              <a:t>6</a:t>
            </a:r>
            <a:endParaRPr lang="en-US" altLang="zh-CN" baseline="3000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10515600" cy="131889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经典例题</a:t>
            </a:r>
            <a:r>
              <a:rPr lang="en-US" altLang="zh-CN" baseline="30000"/>
              <a:t>4</a:t>
            </a:r>
            <a:endParaRPr lang="en-US" altLang="zh-CN" baseline="3000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7115175" cy="14954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排列</a:t>
            </a:r>
            <a:r>
              <a:rPr lang="en-US" altLang="zh-CN" baseline="30000"/>
              <a:t>1</a:t>
            </a:r>
            <a:endParaRPr lang="en-US" altLang="zh-CN" baseline="30000"/>
          </a:p>
        </p:txBody>
      </p:sp>
      <p:graphicFrame>
        <p:nvGraphicFramePr>
          <p:cNvPr id="4" name="内容占位符 3">
            <a:hlinkClick r:id="" action="ppaction://ole?verb=0"/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5638165" y="389318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165" y="389318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166495" y="228536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1786255"/>
            <a:ext cx="10353675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用来快速求伯努利数</a:t>
            </a:r>
            <a:r>
              <a:rPr lang="en-US" altLang="zh-CN" baseline="30000"/>
              <a:t>9</a:t>
            </a:r>
            <a:endParaRPr lang="en-US" altLang="zh-CN" baseline="30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4317365" cy="68446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190" y="0"/>
            <a:ext cx="6734810" cy="68681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5" y="3383915"/>
            <a:ext cx="11152505" cy="732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5035" y="2766060"/>
            <a:ext cx="2742565" cy="1325880"/>
          </a:xfrm>
        </p:spPr>
        <p:txBody>
          <a:bodyPr/>
          <a:lstStyle/>
          <a:p>
            <a:r>
              <a:rPr lang="zh-CN" altLang="en-US"/>
              <a:t>Polya计数</a:t>
            </a:r>
            <a:r>
              <a:rPr lang="en-US" altLang="zh-CN" baseline="30000"/>
              <a:t>5</a:t>
            </a:r>
            <a:endParaRPr lang="en-US" altLang="zh-CN" baseline="30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60625"/>
            <a:ext cx="10515600" cy="193675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zh-CN" altLang="en-US" sz="2400"/>
              <a:t>具体的证明不是很会</a:t>
            </a:r>
            <a:endParaRPr lang="zh-CN" altLang="en-US" sz="2400"/>
          </a:p>
          <a:p>
            <a:pPr marL="0" indent="0" algn="ctr">
              <a:buNone/>
            </a:pPr>
            <a:r>
              <a:rPr lang="zh-CN" altLang="en-US" sz="2400"/>
              <a:t>主要是用来求环（四面体、正方体、魔方等）上本质不同的染色方案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algn="ctr">
              <a:buNone/>
            </a:pPr>
            <a:r>
              <a:rPr lang="zh-CN" altLang="en-US" sz="2400"/>
              <a:t>比如有一个可以翻转的正方形</a:t>
            </a:r>
            <a:r>
              <a:rPr lang="en-US" altLang="zh-CN" sz="2400"/>
              <a:t>,</a:t>
            </a:r>
            <a:r>
              <a:rPr lang="zh-CN" altLang="en-US" sz="2400"/>
              <a:t>现在要给它的每个顶点染色</a:t>
            </a:r>
            <a:r>
              <a:rPr lang="en-US" altLang="zh-CN" sz="2400"/>
              <a:t>,</a:t>
            </a:r>
            <a:r>
              <a:rPr lang="zh-CN" altLang="en-US" sz="2400"/>
              <a:t>总共有</a:t>
            </a:r>
            <a:r>
              <a:rPr lang="en-US" altLang="zh-CN" sz="2400"/>
              <a:t>c</a:t>
            </a:r>
            <a:r>
              <a:rPr lang="zh-CN" altLang="en-US" sz="2400"/>
              <a:t>种颜色</a:t>
            </a:r>
            <a:r>
              <a:rPr lang="en-US" altLang="zh-CN" sz="2400"/>
              <a:t>,</a:t>
            </a:r>
            <a:r>
              <a:rPr lang="zh-CN" altLang="en-US" sz="2400"/>
              <a:t>求</a:t>
            </a:r>
            <a:r>
              <a:rPr lang="en-US" altLang="zh-CN" sz="2400"/>
              <a:t>:</a:t>
            </a:r>
            <a:endParaRPr lang="en-US" altLang="zh-CN" sz="2400"/>
          </a:p>
          <a:p>
            <a:pPr marL="0" indent="0" algn="ctr">
              <a:buNone/>
            </a:pPr>
            <a:r>
              <a:rPr lang="zh-CN" altLang="en-US" sz="2400"/>
              <a:t>有多少种本质不同的染色方案</a:t>
            </a:r>
            <a:r>
              <a:rPr lang="en-US" altLang="zh-CN" sz="2400"/>
              <a:t>(</a:t>
            </a:r>
            <a:r>
              <a:rPr lang="zh-CN" altLang="en-US" sz="2400"/>
              <a:t>如果两种方案可以通过旋转或者翻转得到就视为一种</a:t>
            </a:r>
            <a:r>
              <a:rPr lang="en-US" altLang="zh-CN" sz="2400"/>
              <a:t>)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置换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10515600" cy="211963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1990" y="668020"/>
            <a:ext cx="8500745" cy="219837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946785"/>
            <a:ext cx="10515600" cy="12573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4570" y="2543286"/>
            <a:ext cx="4942857" cy="885714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4703884" y="4070838"/>
            <a:ext cx="430823" cy="430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515707" y="4070837"/>
            <a:ext cx="430823" cy="430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27530" y="4070836"/>
            <a:ext cx="430823" cy="430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139353" y="4070835"/>
            <a:ext cx="430823" cy="430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292" y="5240216"/>
            <a:ext cx="4190476" cy="7619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80" y="694579"/>
            <a:ext cx="10695238" cy="1314286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理论上应该讲不到这一页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6870"/>
            <a:ext cx="10515600" cy="1325563"/>
          </a:xfrm>
        </p:spPr>
        <p:txBody>
          <a:bodyPr/>
          <a:lstStyle/>
          <a:p>
            <a:r>
              <a:rPr lang="zh-CN" altLang="en-US"/>
              <a:t>组合</a:t>
            </a:r>
            <a:r>
              <a:rPr lang="en-US" altLang="zh-CN" baseline="30000"/>
              <a:t>1</a:t>
            </a:r>
            <a:endParaRPr lang="en-US" altLang="zh-CN" baseline="3000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82750"/>
            <a:ext cx="10515600" cy="690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多重集排列</a:t>
            </a:r>
            <a:r>
              <a:rPr lang="en-US" altLang="zh-CN" baseline="30000"/>
              <a:t>2</a:t>
            </a:r>
            <a:endParaRPr lang="en-US" altLang="zh-CN" baseline="300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11605" y="1914525"/>
            <a:ext cx="8543925" cy="1657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多重集组合</a:t>
            </a:r>
            <a:r>
              <a:rPr lang="en-US" altLang="zh-CN" baseline="30000"/>
              <a:t>2</a:t>
            </a:r>
            <a:endParaRPr lang="en-US" altLang="zh-CN" baseline="3000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73200" y="1842770"/>
            <a:ext cx="9039225" cy="1514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二项式定理及其扩展</a:t>
            </a:r>
            <a:r>
              <a:rPr lang="en-US" altLang="zh-CN" baseline="30000"/>
              <a:t>2</a:t>
            </a:r>
            <a:endParaRPr lang="en-US" altLang="zh-CN" baseline="30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0" y="1691005"/>
            <a:ext cx="8572500" cy="19145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常用组合数公式</a:t>
            </a:r>
            <a:r>
              <a:rPr lang="en-US" altLang="zh-CN" baseline="30000"/>
              <a:t>2</a:t>
            </a:r>
            <a:endParaRPr lang="en-US" altLang="zh-CN" baseline="3000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6791325" cy="36957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610,&quot;width&quot;:13455}"/>
</p:tagLst>
</file>

<file path=ppt/tags/tag2.xml><?xml version="1.0" encoding="utf-8"?>
<p:tagLst xmlns:p="http://schemas.openxmlformats.org/presentationml/2006/main">
  <p:tag name="KSO_WM_UNIT_PLACING_PICTURE_USER_VIEWPORT" val="{&quot;height&quot;:2775,&quot;width&quot;:835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947</Words>
  <Application>WPS 演示</Application>
  <PresentationFormat>宽屏</PresentationFormat>
  <Paragraphs>139</Paragraphs>
  <Slides>48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6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Equation.KSEE3</vt:lpstr>
      <vt:lpstr>组合数学浅谈</vt:lpstr>
      <vt:lpstr>主要内容</vt:lpstr>
      <vt:lpstr>排列组合</vt:lpstr>
      <vt:lpstr>排列1</vt:lpstr>
      <vt:lpstr>组合1</vt:lpstr>
      <vt:lpstr>多重集排列2</vt:lpstr>
      <vt:lpstr>多重集组合2</vt:lpstr>
      <vt:lpstr>二项式定理及其扩展2</vt:lpstr>
      <vt:lpstr>常用组合数公式2</vt:lpstr>
      <vt:lpstr>线性递推4</vt:lpstr>
      <vt:lpstr>PowerPoint 演示文稿</vt:lpstr>
      <vt:lpstr>特殊计数数列</vt:lpstr>
      <vt:lpstr>斐波那契数列2</vt:lpstr>
      <vt:lpstr>卡特兰数3</vt:lpstr>
      <vt:lpstr>贝尔数4</vt:lpstr>
      <vt:lpstr>第一类斯特林数6</vt:lpstr>
      <vt:lpstr>第二类斯特林数6</vt:lpstr>
      <vt:lpstr>伯努利数7</vt:lpstr>
      <vt:lpstr>容斥与反演</vt:lpstr>
      <vt:lpstr>容斥3</vt:lpstr>
      <vt:lpstr>二项式反演4</vt:lpstr>
      <vt:lpstr>二项式反演：简单应用</vt:lpstr>
      <vt:lpstr>莫比乌斯反演6</vt:lpstr>
      <vt:lpstr>子集反演4</vt:lpstr>
      <vt:lpstr>斯特林反演777</vt:lpstr>
      <vt:lpstr>生成函数与多项式</vt:lpstr>
      <vt:lpstr>多项式3</vt:lpstr>
      <vt:lpstr>FFT和NTT5</vt:lpstr>
      <vt:lpstr>拉格朗日插值4</vt:lpstr>
      <vt:lpstr>PowerPoint 演示文稿</vt:lpstr>
      <vt:lpstr>生成函数4,8</vt:lpstr>
      <vt:lpstr>一般生成函数4</vt:lpstr>
      <vt:lpstr>PowerPoint 演示文稿</vt:lpstr>
      <vt:lpstr>PowerPoint 演示文稿</vt:lpstr>
      <vt:lpstr>一道经典背包题4:</vt:lpstr>
      <vt:lpstr>PowerPoint 演示文稿</vt:lpstr>
      <vt:lpstr>用母函数求解通项公式6：</vt:lpstr>
      <vt:lpstr>指数生成函数6</vt:lpstr>
      <vt:lpstr>经典例题4</vt:lpstr>
      <vt:lpstr>用来快速求伯努利数9</vt:lpstr>
      <vt:lpstr>PowerPoint 演示文稿</vt:lpstr>
      <vt:lpstr>Polya计数5</vt:lpstr>
      <vt:lpstr>PowerPoint 演示文稿</vt:lpstr>
      <vt:lpstr>置换</vt:lpstr>
      <vt:lpstr>PowerPoint 演示文稿</vt:lpstr>
      <vt:lpstr>PowerPoint 演示文稿</vt:lpstr>
      <vt:lpstr>PowerPoint 演示文稿</vt:lpstr>
      <vt:lpstr>理论上应该讲不到这一页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组合数学浅谈</dc:title>
  <dc:creator>ACM-21</dc:creator>
  <cp:lastModifiedBy>ACM-21</cp:lastModifiedBy>
  <cp:revision>16</cp:revision>
  <dcterms:created xsi:type="dcterms:W3CDTF">2020-07-20T10:06:00Z</dcterms:created>
  <dcterms:modified xsi:type="dcterms:W3CDTF">2020-07-24T06:03:23Z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