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1" r:id="rId4"/>
    <p:sldId id="263" r:id="rId5"/>
    <p:sldId id="264" r:id="rId6"/>
    <p:sldId id="265" r:id="rId7"/>
    <p:sldId id="277" r:id="rId8"/>
    <p:sldId id="278" r:id="rId9"/>
    <p:sldId id="279" r:id="rId10"/>
    <p:sldId id="280" r:id="rId11"/>
    <p:sldId id="281" r:id="rId12"/>
    <p:sldId id="282" r:id="rId13"/>
    <p:sldId id="267" r:id="rId14"/>
    <p:sldId id="276" r:id="rId15"/>
    <p:sldId id="268" r:id="rId16"/>
    <p:sldId id="269" r:id="rId17"/>
    <p:sldId id="270" r:id="rId18"/>
    <p:sldId id="266" r:id="rId19"/>
    <p:sldId id="271" r:id="rId20"/>
    <p:sldId id="274" r:id="rId21"/>
    <p:sldId id="273" r:id="rId22"/>
    <p:sldId id="272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4F4B"/>
    <a:srgbClr val="6A8DC0"/>
    <a:srgbClr val="7FB265"/>
    <a:srgbClr val="565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17807067638116E-2"/>
          <c:y val="5.0925972777412336E-2"/>
          <c:w val="0.88139547421437181"/>
          <c:h val="0.715369667983837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Software originale</c:v>
                </c:pt>
              </c:strCache>
            </c:strRef>
          </c:tx>
          <c:spPr>
            <a:ln w="25400" cap="rnd">
              <a:solidFill>
                <a:srgbClr val="FF4B4B"/>
              </a:solidFill>
              <a:prstDash val="solid"/>
              <a:round/>
            </a:ln>
            <a:effectLst>
              <a:glow>
                <a:schemeClr val="accent1"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Sheet1!$A$2:$A$20</c:f>
              <c:numCache>
                <c:formatCode>0.00</c:formatCode>
                <c:ptCount val="19"/>
                <c:pt idx="0">
                  <c:v>6.92</c:v>
                </c:pt>
                <c:pt idx="1">
                  <c:v>5.38</c:v>
                </c:pt>
                <c:pt idx="2">
                  <c:v>5.81</c:v>
                </c:pt>
                <c:pt idx="3">
                  <c:v>6.61</c:v>
                </c:pt>
                <c:pt idx="4">
                  <c:v>12.87</c:v>
                </c:pt>
                <c:pt idx="5">
                  <c:v>6.48</c:v>
                </c:pt>
                <c:pt idx="6">
                  <c:v>6.42</c:v>
                </c:pt>
                <c:pt idx="7">
                  <c:v>5.98</c:v>
                </c:pt>
                <c:pt idx="8">
                  <c:v>5.79</c:v>
                </c:pt>
                <c:pt idx="9">
                  <c:v>11.54</c:v>
                </c:pt>
                <c:pt idx="10">
                  <c:v>6.32</c:v>
                </c:pt>
                <c:pt idx="11">
                  <c:v>6.94</c:v>
                </c:pt>
                <c:pt idx="12">
                  <c:v>5.52</c:v>
                </c:pt>
                <c:pt idx="13">
                  <c:v>6.52</c:v>
                </c:pt>
                <c:pt idx="14">
                  <c:v>5.91</c:v>
                </c:pt>
                <c:pt idx="15">
                  <c:v>7.13</c:v>
                </c:pt>
                <c:pt idx="16">
                  <c:v>6.28</c:v>
                </c:pt>
                <c:pt idx="17">
                  <c:v>12.26</c:v>
                </c:pt>
                <c:pt idx="18">
                  <c:v>5.62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A7-412A-B95B-5CF86AF62D58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Software ottimizzato</c:v>
                </c:pt>
              </c:strCache>
            </c:strRef>
          </c:tx>
          <c:spPr>
            <a:ln w="254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Sheet1!$B$2:$B$20</c:f>
              <c:numCache>
                <c:formatCode>0.00</c:formatCode>
                <c:ptCount val="19"/>
                <c:pt idx="0">
                  <c:v>0.71</c:v>
                </c:pt>
                <c:pt idx="1">
                  <c:v>0.72</c:v>
                </c:pt>
                <c:pt idx="2">
                  <c:v>0.74</c:v>
                </c:pt>
                <c:pt idx="3">
                  <c:v>0.72</c:v>
                </c:pt>
                <c:pt idx="4">
                  <c:v>0.74</c:v>
                </c:pt>
                <c:pt idx="5">
                  <c:v>0.73</c:v>
                </c:pt>
                <c:pt idx="6">
                  <c:v>0.75</c:v>
                </c:pt>
                <c:pt idx="7">
                  <c:v>0.77</c:v>
                </c:pt>
                <c:pt idx="8">
                  <c:v>0.73</c:v>
                </c:pt>
                <c:pt idx="9">
                  <c:v>0.74</c:v>
                </c:pt>
                <c:pt idx="10">
                  <c:v>0.83</c:v>
                </c:pt>
                <c:pt idx="11">
                  <c:v>0.72</c:v>
                </c:pt>
                <c:pt idx="12">
                  <c:v>0.73</c:v>
                </c:pt>
                <c:pt idx="13">
                  <c:v>0.74</c:v>
                </c:pt>
                <c:pt idx="14">
                  <c:v>0.72</c:v>
                </c:pt>
                <c:pt idx="15">
                  <c:v>0.76</c:v>
                </c:pt>
                <c:pt idx="16">
                  <c:v>0.73</c:v>
                </c:pt>
                <c:pt idx="17">
                  <c:v>0.75</c:v>
                </c:pt>
                <c:pt idx="18">
                  <c:v>0.71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A7-412A-B95B-5CF86AF62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7741247"/>
        <c:axId val="1689843311"/>
      </c:lineChart>
      <c:catAx>
        <c:axId val="1527741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400" b="0"/>
                  <a:t>Campionamenti</a:t>
                </a:r>
              </a:p>
            </c:rich>
          </c:tx>
          <c:layout>
            <c:manualLayout>
              <c:xMode val="edge"/>
              <c:yMode val="edge"/>
              <c:x val="0.46671297976416787"/>
              <c:y val="0.81393964843813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89843311"/>
        <c:crosses val="autoZero"/>
        <c:auto val="1"/>
        <c:lblAlgn val="ctr"/>
        <c:lblOffset val="100"/>
        <c:noMultiLvlLbl val="0"/>
      </c:catAx>
      <c:valAx>
        <c:axId val="168984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600" b="0"/>
                  <a:t>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527741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224159322295925"/>
          <c:y val="8.9409716666560002E-2"/>
          <c:w val="0.81938656217069339"/>
          <c:h val="0.63052090600139521"/>
        </c:manualLayout>
      </c:layout>
      <c:barChart>
        <c:barDir val="bar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6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6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DA-4BFD-B217-B7CCD7307D1E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rgbClr val="FF4B4B">
                      <a:tint val="66000"/>
                      <a:satMod val="160000"/>
                    </a:srgbClr>
                  </a:gs>
                  <a:gs pos="50000">
                    <a:srgbClr val="FF4B4B">
                      <a:tint val="44500"/>
                      <a:satMod val="160000"/>
                    </a:srgbClr>
                  </a:gs>
                  <a:gs pos="100000">
                    <a:srgbClr val="FF4B4B">
                      <a:tint val="23500"/>
                      <a:satMod val="160000"/>
                    </a:srgbClr>
                  </a:gs>
                </a:gsLst>
                <a:lin ang="10800000" scaled="1"/>
                <a:tileRect/>
              </a:gradFill>
              <a:ln w="9525" cap="flat" cmpd="sng" algn="ctr">
                <a:solidFill>
                  <a:schemeClr val="bg1">
                    <a:lumMod val="7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DA-4BFD-B217-B7CCD7307D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Sheet1!$D$4:$E$4</c:f>
              <c:strCache>
                <c:ptCount val="2"/>
                <c:pt idx="0">
                  <c:v>Software ottimizzato</c:v>
                </c:pt>
                <c:pt idx="1">
                  <c:v>Software originale</c:v>
                </c:pt>
              </c:strCache>
            </c:strRef>
          </c:cat>
          <c:val>
            <c:numRef>
              <c:f>Sheet1!$D$5:$E$5</c:f>
              <c:numCache>
                <c:formatCode>0.00</c:formatCode>
                <c:ptCount val="2"/>
                <c:pt idx="0">
                  <c:v>0.7389473684210528</c:v>
                </c:pt>
                <c:pt idx="1">
                  <c:v>6.2599999999999989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DA-4BFD-B217-B7CCD7307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730552479"/>
        <c:axId val="1740037247"/>
      </c:barChart>
      <c:catAx>
        <c:axId val="1730552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40037247"/>
        <c:crosses val="autoZero"/>
        <c:auto val="1"/>
        <c:lblAlgn val="ctr"/>
        <c:lblOffset val="100"/>
        <c:noMultiLvlLbl val="0"/>
      </c:catAx>
      <c:valAx>
        <c:axId val="174003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it-IT" sz="1100" cap="none" dirty="0"/>
                  <a:t>Secondi</a:t>
                </a:r>
                <a:endParaRPr lang="it-IT" sz="1100" dirty="0"/>
              </a:p>
            </c:rich>
          </c:tx>
          <c:layout>
            <c:manualLayout>
              <c:xMode val="edge"/>
              <c:yMode val="edge"/>
              <c:x val="0.54320896268705932"/>
              <c:y val="0.8159375860016512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it-IT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730552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it-IT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80E97-91F5-47EA-9D04-C3513F44CB51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4AE1-B372-4C50-AF80-98AA322DCC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237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14AE1-B372-4C50-AF80-98AA322DCCC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2708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88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19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8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63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981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304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33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252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870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0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31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338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45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580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9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9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84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51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1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114AE1-B372-4C50-AF80-98AA322DCCC6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50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0DCB-DD8C-B8EC-CF76-4D1843DE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6902-7468-F7D5-1A97-F5ADBDE74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A2F5-CDD4-BC99-66C5-901844C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04B2-0763-8354-B44F-86E8F928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DCB-5338-8C20-64E9-6A4D3032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1048-5AA0-8BBC-7FBC-8BAC9C9C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6042-A306-B4CE-FF2B-F8057988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67BF-A179-E7A6-3078-FB6407B8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B812-D7B1-AE7F-B0D3-A652EE22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97ED-C27D-F69D-E991-52B297A0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3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D0430-3316-5F79-E6E4-7C88D00C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C15F-67D9-5887-8109-7910D4D2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B252-6FEA-A7C2-41F1-01035402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D308-0982-A892-FD92-94B7E735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CF6E-4AD7-30DC-7E84-3901766D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478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69-ADD8-E40F-8D3D-474AB39F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C6BB-694C-3E37-9E66-91903CAF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1672-52EE-F5CE-A11A-0A02F526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55C-A921-F634-07B4-746F75E6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2CEB-48CA-3150-3807-FDECF636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DCF6-7EB5-BEFB-5810-5B98B5D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D9AE7-4396-A72E-0F33-BADF71646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F640-1C9B-0A6F-FD95-68057E62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1681-E456-2594-BF65-F437E05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75580-3ED5-4BE4-8C96-147BEA3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95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31868-5B27-F5AA-7015-7DFAEE10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C559-5EDD-BF4C-A3DA-C427E018F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07B74-AFF2-FDE8-77D8-B0C05CF9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4602-B49A-62C9-706B-BC588A2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70EB-8E4A-F5B6-0258-42B26212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4DEE-1A0A-2219-E343-8FB05A7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69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579-51F3-D07B-2EF5-408C30AD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6737-C254-93C7-EC52-F42F08836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8F3FE-E365-6395-84CE-65126F0E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04584-C188-4757-4E81-08EF8769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F083-88A5-36E5-DB34-6A981DD11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31644-D599-9F74-5C72-B248A75A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F044F-61A7-EF3E-91E8-E634100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56821-A047-E0B3-2445-E509F29C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77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169-699B-2770-679C-81BA3020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5C092-FE1C-DEC2-7C4E-C403C51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ADA29-C36F-59A9-056F-EE45D0F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620BC-477A-80A0-B421-57989DFD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7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DE859-F991-2D57-D4A8-54214FA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9FE50-4DC0-EA45-3ED7-749E85E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F7398-C2CB-B59A-E1CB-D59EE18C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41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6693-EF29-E69B-9CEF-E6F9C731D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021ED-D593-4D59-8BF6-204208EE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6A643-F0F0-FAE2-F95A-B3CA19C72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26C90-725C-DF41-EFC1-7FE8BE1F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4FC2-7D32-EE0B-0409-F901650D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1EE3C-1E77-4763-25C7-493BEFCA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C2E2-EC5F-AE94-39AC-A8FA0398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5B9AE-1A9F-F0F0-3D5D-A8A3CBA94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28DA-05A0-AD05-4FE3-52D13E45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DF41F-FEEF-5DB5-430D-3C95F31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F2ABD-A74E-46F4-8CD2-A72CEE6C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68BB6-1534-4039-FCF0-B508C05C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6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BF0CB-768D-555E-145D-8C2428D3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308DC-95CA-F05D-3C7E-F8FCAFD9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098C-EA63-F0FA-3E45-573687C5D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9482-D5C2-4AB3-BBE2-3386C30CEF8D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5B48D-894A-C744-36ED-B0EC2CF68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5E751-3796-9502-4E5B-4E95D9F4A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8293F-7F8A-430D-9B90-1E44095FC35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22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3494"/>
            <a:ext cx="12192000" cy="2278846"/>
          </a:xfrm>
        </p:spPr>
        <p:txBody>
          <a:bodyPr>
            <a:norm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UNIVERSITÀ DEGLI STUDI DI </a:t>
            </a:r>
            <a:b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MODENA E REGGIO EMILIA</a:t>
            </a:r>
            <a:br>
              <a:rPr lang="it-IT" sz="53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234" y="2173053"/>
            <a:ext cx="9745532" cy="4679576"/>
          </a:xfrm>
        </p:spPr>
        <p:txBody>
          <a:bodyPr>
            <a:normAutofit/>
          </a:bodyPr>
          <a:lstStyle/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Dipartimento di Scienze Fisiche, Informatiche e Matematiche</a:t>
            </a:r>
            <a:br>
              <a:rPr lang="it-IT" sz="2000" dirty="0">
                <a:effectLst/>
                <a:latin typeface="Arial" panose="020B0604020202020204" pitchFamily="34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it-IT" sz="2800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Corso di laurea in Informatica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749617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  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ctr" hangingPunct="0">
              <a:tabLst>
                <a:tab pos="7496175" algn="r"/>
              </a:tabLst>
            </a:pPr>
            <a:r>
              <a:rPr lang="it-IT" sz="2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Riprogettazione e ottimizzazione di software per l’interfaccia uomo-macchina nell’ambito dell’automazione industriale</a:t>
            </a:r>
            <a:endParaRPr lang="it-IT" sz="2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hangingPunct="0">
              <a:tabLst>
                <a:tab pos="4500880" algn="l"/>
                <a:tab pos="6647815" algn="r"/>
              </a:tabLst>
            </a:pPr>
            <a:endParaRPr lang="it-IT" sz="1800" b="1" dirty="0">
              <a:effectLst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Relatore:</a:t>
            </a: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			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Candidato:</a:t>
            </a:r>
            <a:endParaRPr lang="it-IT" sz="1800" dirty="0">
              <a:effectLst/>
              <a:latin typeface="Arial" panose="020B0604020202020204" pitchFamily="34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algn="l" hangingPunct="0">
              <a:tabLst>
                <a:tab pos="4500880" algn="l"/>
                <a:tab pos="6647815" algn="r"/>
              </a:tabLst>
            </a:pPr>
            <a:r>
              <a:rPr lang="it-IT" sz="1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Giacomo Cabri 			Enrico Marras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5C033-8507-A221-9EF2-59ED39DA0FDE}"/>
              </a:ext>
            </a:extLst>
          </p:cNvPr>
          <p:cNvCxnSpPr>
            <a:cxnSpLocks/>
          </p:cNvCxnSpPr>
          <p:nvPr/>
        </p:nvCxnSpPr>
        <p:spPr>
          <a:xfrm>
            <a:off x="1223234" y="2883061"/>
            <a:ext cx="97455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9"/>
          <a:stretch/>
        </p:blipFill>
        <p:spPr>
          <a:xfrm>
            <a:off x="1575361" y="2733675"/>
            <a:ext cx="5855249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78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72"/>
          <a:stretch/>
        </p:blipFill>
        <p:spPr>
          <a:xfrm>
            <a:off x="1575361" y="2733675"/>
            <a:ext cx="748874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306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61" y="2733675"/>
            <a:ext cx="904127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81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06175" y="253713"/>
            <a:ext cx="440332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Task e pattern Command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069EAF-C6D0-D2ED-3676-DEF790ECF923}"/>
              </a:ext>
            </a:extLst>
          </p:cNvPr>
          <p:cNvSpPr/>
          <p:nvPr/>
        </p:nvSpPr>
        <p:spPr>
          <a:xfrm>
            <a:off x="6387942" y="928537"/>
            <a:ext cx="5223033" cy="3668356"/>
          </a:xfrm>
          <a:prstGeom prst="roundRect">
            <a:avLst>
              <a:gd name="adj" fmla="val 4135"/>
            </a:avLst>
          </a:prstGeom>
          <a:solidFill>
            <a:schemeClr val="bg1"/>
          </a:solidFill>
          <a:ln w="28575">
            <a:solidFill>
              <a:srgbClr val="5651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sz="2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1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Command pattern suggests that GUI objects shouldn’t send […] requests directly. Instead, […] should extract all of the request details, such as the object being called, the name of the method and the list of arguments into a separate command class with a single method that triggers this request</a:t>
            </a:r>
            <a:r>
              <a:rPr lang="en-US" sz="2100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it-IT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9D24B1CB-2778-222C-37AD-2188ED21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75" y="4983484"/>
            <a:ext cx="3893178" cy="852353"/>
          </a:xfrm>
          <a:prstGeom prst="rect">
            <a:avLst/>
          </a:prstGeom>
        </p:spPr>
      </p:pic>
      <p:pic>
        <p:nvPicPr>
          <p:cNvPr id="24" name="Picture 23" descr="A blue and white sign&#10;&#10;Description automatically generated">
            <a:extLst>
              <a:ext uri="{FF2B5EF4-FFF2-40B4-BE49-F238E27FC236}">
                <a16:creationId xmlns:a16="http://schemas.microsoft.com/office/drawing/2014/main" id="{F3D96991-DB4C-CA11-D314-7D2AEBA28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176" y="5874604"/>
            <a:ext cx="3893178" cy="766211"/>
          </a:xfrm>
          <a:prstGeom prst="rect">
            <a:avLst/>
          </a:prstGeom>
        </p:spPr>
      </p:pic>
      <p:pic>
        <p:nvPicPr>
          <p:cNvPr id="31" name="Picture 30" descr="A purple arrow pointing to the left&#10;&#10;Description automatically generated">
            <a:extLst>
              <a:ext uri="{FF2B5EF4-FFF2-40B4-BE49-F238E27FC236}">
                <a16:creationId xmlns:a16="http://schemas.microsoft.com/office/drawing/2014/main" id="{74BBD8DF-E9B0-4C05-3B30-65ABBBFED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86" y="2534307"/>
            <a:ext cx="2569881" cy="391600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  <p:pic>
        <p:nvPicPr>
          <p:cNvPr id="12" name="Picture 11" descr="A diagram of a task&#10;&#10;Description automatically generated">
            <a:extLst>
              <a:ext uri="{FF2B5EF4-FFF2-40B4-BE49-F238E27FC236}">
                <a16:creationId xmlns:a16="http://schemas.microsoft.com/office/drawing/2014/main" id="{0CDB1E7D-6CA8-0EEE-6B16-A246D91749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86" y="960794"/>
            <a:ext cx="5416393" cy="391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1975" y="86594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048125" y="253713"/>
            <a:ext cx="40671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Aggiornamento grafico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0987A-B3CB-58C3-3C99-7CC50081AC82}"/>
              </a:ext>
            </a:extLst>
          </p:cNvPr>
          <p:cNvSpPr/>
          <p:nvPr/>
        </p:nvSpPr>
        <p:spPr>
          <a:xfrm>
            <a:off x="1045714" y="898614"/>
            <a:ext cx="9847188" cy="26210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</p:spPr>
            <p:txBody>
              <a:bodyPr>
                <a:normAutofit fontScale="92500" lnSpcReduction="1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funzione </a:t>
                </a:r>
                <a:r>
                  <a:rPr lang="it-IT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update_object</a:t>
                </a:r>
                <a:r>
                  <a:rPr lang="it-IT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utilizza tre elementi per generalizzare l’aggiornamento delle componenti grafiche: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object_references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riferimenti agli elementi da aggiornare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r>
                  <a:rPr lang="it-IT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failure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comportamenti degli oggetti in caso di </a:t>
                </a:r>
                <a:r>
                  <a:rPr lang="it-IT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fallimento</a:t>
                </a:r>
                <a:r>
                  <a:rPr lang="it-IT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della comunicazione</a:t>
                </a:r>
              </a:p>
              <a:p>
                <a:pPr marL="342900" indent="-342900" algn="l">
                  <a:lnSpc>
                    <a:spcPct val="120000"/>
                  </a:lnSpc>
                  <a:buFont typeface="Wingdings" panose="05000000000000000000" pitchFamily="2" charset="2"/>
                  <a:buChar char="§"/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endParaRPr lang="it-IT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FC446B2D-F94A-2F94-9904-6D62ADA65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46003" y="1020464"/>
                <a:ext cx="10000284" cy="2377351"/>
              </a:xfrm>
              <a:blipFill>
                <a:blip r:embed="rId3"/>
                <a:stretch>
                  <a:fillRect l="-793" t="-1282" b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4055A4-F2B4-EFD3-B3EB-E8A233A6A161}"/>
              </a:ext>
            </a:extLst>
          </p:cNvPr>
          <p:cNvSpPr/>
          <p:nvPr/>
        </p:nvSpPr>
        <p:spPr>
          <a:xfrm>
            <a:off x="1146003" y="3725701"/>
            <a:ext cx="527255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A4F2C8-37A5-C4BA-7E5B-D1D3D2EB9420}"/>
              </a:ext>
            </a:extLst>
          </p:cNvPr>
          <p:cNvSpPr txBox="1">
            <a:spLocks/>
          </p:cNvSpPr>
          <p:nvPr/>
        </p:nvSpPr>
        <p:spPr>
          <a:xfrm>
            <a:off x="1146003" y="3734870"/>
            <a:ext cx="10353676" cy="486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Contenuto dei dizionari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6DF2E3D-C9FE-0D25-5A7D-95AA8C6DC9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791"/>
          <a:stretch/>
        </p:blipFill>
        <p:spPr>
          <a:xfrm>
            <a:off x="688708" y="4343682"/>
            <a:ext cx="10786003" cy="22280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73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90765" y="253713"/>
            <a:ext cx="463414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Letture di multipli registri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6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071674" y="253713"/>
            <a:ext cx="6063448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degli slave irraggiungibili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8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941685" y="253713"/>
            <a:ext cx="4341181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Comportamenti selettivi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8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722919" y="253713"/>
            <a:ext cx="2752079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Gestione utenti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637A2EA-86A3-7E84-C49D-5153FEA12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372" y="4864027"/>
            <a:ext cx="7218727" cy="12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E7BEBD-EAB7-1AAB-6BAA-84C75C558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284583"/>
              </p:ext>
            </p:extLst>
          </p:nvPr>
        </p:nvGraphicFramePr>
        <p:xfrm>
          <a:off x="1159135" y="1014684"/>
          <a:ext cx="9601199" cy="355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0486B-E2E0-7345-7538-25A789DF2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179505"/>
              </p:ext>
            </p:extLst>
          </p:nvPr>
        </p:nvGraphicFramePr>
        <p:xfrm>
          <a:off x="1159135" y="4696299"/>
          <a:ext cx="9601199" cy="190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87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F1CECF-F9D4-FCD6-ABDB-E50C684738B8}"/>
              </a:ext>
            </a:extLst>
          </p:cNvPr>
          <p:cNvSpPr/>
          <p:nvPr/>
        </p:nvSpPr>
        <p:spPr>
          <a:xfrm>
            <a:off x="3705225" y="219075"/>
            <a:ext cx="47529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Human-Machine Interface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A02C020-E84A-A054-DE7A-89DF3B9C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3" y="826625"/>
            <a:ext cx="10385394" cy="5838934"/>
          </a:xfrm>
          <a:prstGeom prst="roundRect">
            <a:avLst>
              <a:gd name="adj" fmla="val 16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DE871D-6684-01BC-D1FE-C7EF680FDC43}"/>
              </a:ext>
            </a:extLst>
          </p:cNvPr>
          <p:cNvSpPr/>
          <p:nvPr/>
        </p:nvSpPr>
        <p:spPr>
          <a:xfrm>
            <a:off x="303703" y="1460049"/>
            <a:ext cx="2950309" cy="4522349"/>
          </a:xfrm>
          <a:prstGeom prst="roundRect">
            <a:avLst>
              <a:gd name="adj" fmla="val 473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hangingPunct="0"/>
            <a:r>
              <a:rPr lang="it-IT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Funzionalità del software:</a:t>
            </a:r>
          </a:p>
          <a:p>
            <a:pPr lvl="0" hangingPunct="0"/>
            <a:endParaRPr lang="it-IT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Monitoraggio input/output e della comunicazione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Visualizzazione eventi in tempo reale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Attuazione di movimenti manuali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</a:t>
            </a:r>
            <a:r>
              <a:rPr lang="it-IT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 programmi automatici di lavoro</a:t>
            </a:r>
          </a:p>
          <a:p>
            <a:pPr marL="342900" lvl="0" indent="-342900" hangingPunct="0">
              <a:buFont typeface="Wingdings" panose="05000000000000000000" pitchFamily="2" charset="2"/>
              <a:buChar char="§"/>
            </a:pPr>
            <a:endParaRPr lang="it-IT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hangingPunct="0"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Gestione di diversi profili utente</a:t>
            </a:r>
          </a:p>
        </p:txBody>
      </p:sp>
    </p:spTree>
    <p:extLst>
      <p:ext uri="{BB962C8B-B14F-4D97-AF65-F5344CB8AC3E}">
        <p14:creationId xmlns:p14="http://schemas.microsoft.com/office/powerpoint/2010/main" val="122116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2891 -0.0974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3812DE40-5AF8-7D6E-7A08-B24D8EBC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" y="912051"/>
            <a:ext cx="9516426" cy="534646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9B805D-CBC1-0451-39AE-BF2E24808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262" y="1128790"/>
            <a:ext cx="10568890" cy="55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3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492101" y="253713"/>
            <a:ext cx="321371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Risultati ottenuti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601200" cy="5497157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FF3EBB-8E5A-E7FD-72B4-8D1525571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9" y="913144"/>
            <a:ext cx="9507954" cy="5345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90A061-E907-E8DB-01D0-4979A8E848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87262" y="1128791"/>
            <a:ext cx="10568890" cy="55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2388093" y="2849731"/>
            <a:ext cx="7421731" cy="852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55471"/>
            <a:ext cx="12192000" cy="547058"/>
          </a:xfrm>
        </p:spPr>
        <p:txBody>
          <a:bodyPr>
            <a:noAutofit/>
          </a:bodyPr>
          <a:lstStyle/>
          <a:p>
            <a:pPr hangingPunct="0">
              <a:tabLst>
                <a:tab pos="7496175" algn="r"/>
              </a:tabLst>
            </a:pPr>
            <a:r>
              <a:rPr lang="it-IT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58898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2909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3690B3-9947-A59F-0F70-2C38769ECEE7}"/>
              </a:ext>
            </a:extLst>
          </p:cNvPr>
          <p:cNvSpPr/>
          <p:nvPr/>
        </p:nvSpPr>
        <p:spPr>
          <a:xfrm>
            <a:off x="1400176" y="253713"/>
            <a:ext cx="9401174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Architettura Hardware e protocollo di comunicazione</a:t>
            </a:r>
          </a:p>
        </p:txBody>
      </p:sp>
      <p:pic>
        <p:nvPicPr>
          <p:cNvPr id="4" name="Picture 3" descr="A grey metal cabinet with electronic devices&#10;&#10;Description automatically generated with medium confidence">
            <a:extLst>
              <a:ext uri="{FF2B5EF4-FFF2-40B4-BE49-F238E27FC236}">
                <a16:creationId xmlns:a16="http://schemas.microsoft.com/office/drawing/2014/main" id="{E38DDA20-1BA4-8F3F-1A9A-1A02AA09A9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4" r="20517" b="64778"/>
          <a:stretch/>
        </p:blipFill>
        <p:spPr>
          <a:xfrm>
            <a:off x="7252780" y="1358093"/>
            <a:ext cx="3915052" cy="2976190"/>
          </a:xfrm>
          <a:prstGeom prst="roundRect">
            <a:avLst>
              <a:gd name="adj" fmla="val 229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5" name="Picture 4" descr="A diagram of a car&#10;&#10;Description automatically generated">
            <a:extLst>
              <a:ext uri="{FF2B5EF4-FFF2-40B4-BE49-F238E27FC236}">
                <a16:creationId xmlns:a16="http://schemas.microsoft.com/office/drawing/2014/main" id="{260FF3CF-99A2-F302-93CB-AA4A2BBEC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68" y="1401296"/>
            <a:ext cx="6164066" cy="2889783"/>
          </a:xfrm>
          <a:prstGeom prst="roundRect">
            <a:avLst>
              <a:gd name="adj" fmla="val 293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B5F2EFA-16DB-3B62-B113-0BA6ACCEB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23" y="4906182"/>
            <a:ext cx="8429554" cy="1546430"/>
          </a:xfrm>
          <a:prstGeom prst="roundRect">
            <a:avLst>
              <a:gd name="adj" fmla="val 30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A9D702-E547-01D5-7CA2-3DB08697A41E}"/>
              </a:ext>
            </a:extLst>
          </p:cNvPr>
          <p:cNvSpPr/>
          <p:nvPr/>
        </p:nvSpPr>
        <p:spPr>
          <a:xfrm>
            <a:off x="1400175" y="877632"/>
            <a:ext cx="7834359" cy="4022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Architettura di tipo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Master-Slave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mezzo comunicativo 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-duplex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E41AFF-F962-850C-5614-7C23D271A056}"/>
              </a:ext>
            </a:extLst>
          </p:cNvPr>
          <p:cNvSpPr/>
          <p:nvPr/>
        </p:nvSpPr>
        <p:spPr>
          <a:xfrm>
            <a:off x="1400176" y="4388796"/>
            <a:ext cx="7264431" cy="43914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del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protocollo </a:t>
            </a:r>
            <a:r>
              <a:rPr lang="it-IT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modalità </a:t>
            </a:r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 Unit 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(RTU)</a:t>
            </a:r>
          </a:p>
        </p:txBody>
      </p:sp>
    </p:spTree>
    <p:extLst>
      <p:ext uri="{BB962C8B-B14F-4D97-AF65-F5344CB8AC3E}">
        <p14:creationId xmlns:p14="http://schemas.microsoft.com/office/powerpoint/2010/main" val="354396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3762375" y="253713"/>
            <a:ext cx="4676775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Problematiche riscontrate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4C9806-7A8D-1C64-4750-84971E37CDA2}"/>
              </a:ext>
            </a:extLst>
          </p:cNvPr>
          <p:cNvSpPr/>
          <p:nvPr/>
        </p:nvSpPr>
        <p:spPr>
          <a:xfrm>
            <a:off x="1092461" y="1253839"/>
            <a:ext cx="7234793" cy="2251362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67289C-880A-3273-65FA-C992013F2652}"/>
              </a:ext>
            </a:extLst>
          </p:cNvPr>
          <p:cNvSpPr/>
          <p:nvPr/>
        </p:nvSpPr>
        <p:spPr>
          <a:xfrm>
            <a:off x="1092461" y="3619500"/>
            <a:ext cx="9649519" cy="2251362"/>
          </a:xfrm>
          <a:prstGeom prst="roundRect">
            <a:avLst>
              <a:gd name="adj" fmla="val 355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136" y="1141768"/>
            <a:ext cx="9804786" cy="5497157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primarie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Lentezza di aggiornamento delle componenti grafiche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Codice Obsoleto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Dati sensibili non occultati</a:t>
            </a:r>
          </a:p>
          <a:p>
            <a:pPr algn="l">
              <a:lnSpc>
                <a:spcPct val="17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Problematiche secondarie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Documentazione carente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 vincolato all’ambiente Windows</a:t>
            </a:r>
          </a:p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Assenza di paradigmi di ottimizzazione per sfruttare al meglio l’hardware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1085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208016" y="253713"/>
            <a:ext cx="3773010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Tecnologie impiegate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0A1C6-AFDF-D2D5-75D4-66AB1E64C874}"/>
              </a:ext>
            </a:extLst>
          </p:cNvPr>
          <p:cNvSpPr/>
          <p:nvPr/>
        </p:nvSpPr>
        <p:spPr>
          <a:xfrm>
            <a:off x="1109039" y="3103047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(3.12.4)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34B181-419D-1447-BC74-EDFE4FE8E408}"/>
              </a:ext>
            </a:extLst>
          </p:cNvPr>
          <p:cNvSpPr/>
          <p:nvPr/>
        </p:nvSpPr>
        <p:spPr>
          <a:xfrm>
            <a:off x="1109039" y="4926735"/>
            <a:ext cx="1828125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kumimoji="0" lang="it-IT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4C47F8-8A12-9F7E-8C9F-2A8E95DD53A2}"/>
              </a:ext>
            </a:extLst>
          </p:cNvPr>
          <p:cNvCxnSpPr/>
          <p:nvPr/>
        </p:nvCxnSpPr>
        <p:spPr>
          <a:xfrm flipV="1">
            <a:off x="4909351" y="2788301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B1AD62-16E5-86AA-C18D-D41949A124BC}"/>
              </a:ext>
            </a:extLst>
          </p:cNvPr>
          <p:cNvCxnSpPr>
            <a:cxnSpLocks/>
          </p:cNvCxnSpPr>
          <p:nvPr/>
        </p:nvCxnSpPr>
        <p:spPr>
          <a:xfrm>
            <a:off x="4909351" y="3614722"/>
            <a:ext cx="1970843" cy="826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43AAA0-FD25-5C01-8787-FD799715D7FB}"/>
              </a:ext>
            </a:extLst>
          </p:cNvPr>
          <p:cNvSpPr/>
          <p:nvPr/>
        </p:nvSpPr>
        <p:spPr>
          <a:xfrm>
            <a:off x="7016457" y="2258934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643698-2B11-FA18-55C8-A6F104B80B11}"/>
              </a:ext>
            </a:extLst>
          </p:cNvPr>
          <p:cNvSpPr/>
          <p:nvPr/>
        </p:nvSpPr>
        <p:spPr>
          <a:xfrm>
            <a:off x="7016457" y="3911776"/>
            <a:ext cx="3650020" cy="1058733"/>
          </a:xfrm>
          <a:prstGeom prst="roundRect">
            <a:avLst>
              <a:gd name="adj" fmla="val 440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it-IT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MinimalModbus</a:t>
            </a:r>
            <a:endParaRPr lang="it-IT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39F41-F80D-3B08-4635-1EC16DE1F298}"/>
              </a:ext>
            </a:extLst>
          </p:cNvPr>
          <p:cNvSpPr/>
          <p:nvPr/>
        </p:nvSpPr>
        <p:spPr>
          <a:xfrm>
            <a:off x="649550" y="1125122"/>
            <a:ext cx="10882544" cy="53623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58150F9-3EB6-EC3D-C3D3-DB8587BE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253" y="1166309"/>
            <a:ext cx="11661494" cy="56325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È necessario scegliere tecnologie con licenze che permettano l’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commerciale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57FE98-1172-8434-A191-F65898A9DBEF}"/>
              </a:ext>
            </a:extLst>
          </p:cNvPr>
          <p:cNvCxnSpPr>
            <a:cxnSpLocks/>
          </p:cNvCxnSpPr>
          <p:nvPr/>
        </p:nvCxnSpPr>
        <p:spPr>
          <a:xfrm>
            <a:off x="265253" y="1749356"/>
            <a:ext cx="1166149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73B03-6C85-4714-C0C5-C07DBAD41395}"/>
              </a:ext>
            </a:extLst>
          </p:cNvPr>
          <p:cNvSpPr txBox="1"/>
          <p:nvPr/>
        </p:nvSpPr>
        <p:spPr>
          <a:xfrm>
            <a:off x="1227573" y="4570399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0AEEB6-BEC2-FE7A-E350-A69EECDC9B28}"/>
              </a:ext>
            </a:extLst>
          </p:cNvPr>
          <p:cNvSpPr txBox="1"/>
          <p:nvPr/>
        </p:nvSpPr>
        <p:spPr>
          <a:xfrm>
            <a:off x="1109039" y="270236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Linguaggio di programmazione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38EC28-4AB1-43AB-B711-884368091250}"/>
              </a:ext>
            </a:extLst>
          </p:cNvPr>
          <p:cNvSpPr txBox="1"/>
          <p:nvPr/>
        </p:nvSpPr>
        <p:spPr>
          <a:xfrm>
            <a:off x="7016457" y="1843509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grafico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F12E6-B8F4-81E2-0CAF-D7D3671832BB}"/>
              </a:ext>
            </a:extLst>
          </p:cNvPr>
          <p:cNvSpPr txBox="1"/>
          <p:nvPr/>
        </p:nvSpPr>
        <p:spPr>
          <a:xfrm>
            <a:off x="7016457" y="3511666"/>
            <a:ext cx="365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per 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41235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" grpId="0" animBg="1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2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190260" y="253713"/>
            <a:ext cx="3826276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Priorità comunicative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D6AF3-DE50-3D01-C65B-F8D16EF06D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55"/>
          <a:stretch/>
        </p:blipFill>
        <p:spPr>
          <a:xfrm>
            <a:off x="2518869" y="1665593"/>
            <a:ext cx="7154261" cy="1322789"/>
          </a:xfrm>
          <a:prstGeom prst="roundRect">
            <a:avLst>
              <a:gd name="adj" fmla="val 65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  <p:pic>
        <p:nvPicPr>
          <p:cNvPr id="7" name="Picture 6" descr="A diagram of a task&#10;&#10;Description automatically generated">
            <a:extLst>
              <a:ext uri="{FF2B5EF4-FFF2-40B4-BE49-F238E27FC236}">
                <a16:creationId xmlns:a16="http://schemas.microsoft.com/office/drawing/2014/main" id="{B4F2C2E6-A18F-F0D4-5B50-A7D9F0FD0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52" y="3057145"/>
            <a:ext cx="5068168" cy="356489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C03B89-23AA-C895-EDDB-C11F50F9441F}"/>
              </a:ext>
            </a:extLst>
          </p:cNvPr>
          <p:cNvSpPr/>
          <p:nvPr/>
        </p:nvSpPr>
        <p:spPr>
          <a:xfrm>
            <a:off x="1258708" y="3918220"/>
            <a:ext cx="5568221" cy="122045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DE3CE4A-B5CA-6D6B-E5C4-80A9AAB0EA98}"/>
              </a:ext>
            </a:extLst>
          </p:cNvPr>
          <p:cNvSpPr txBox="1">
            <a:spLocks/>
          </p:cNvSpPr>
          <p:nvPr/>
        </p:nvSpPr>
        <p:spPr>
          <a:xfrm>
            <a:off x="1295399" y="3970351"/>
            <a:ext cx="5531530" cy="1232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it-IT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coda di priorità </a:t>
            </a:r>
            <a:r>
              <a:rPr lang="it-IT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permette di gestire le comunicazioni e gli aggiornamenti delle componenti grafiche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1295397" y="1007661"/>
            <a:ext cx="9227742" cy="59514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46B2D-F94A-2F94-9904-6D62ADA65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397" y="789777"/>
            <a:ext cx="9601201" cy="929553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Alcuni elementi grafici necessitano di 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aggiornamenti tempestivi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21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7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9145"/>
          <a:stretch/>
        </p:blipFill>
        <p:spPr>
          <a:xfrm>
            <a:off x="1575361" y="2733675"/>
            <a:ext cx="981408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alta priorità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7FB2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priorità normale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B64F4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it-IT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Immediati 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800" dirty="0">
                <a:solidFill>
                  <a:srgbClr val="6A8D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176"/>
          <a:stretch/>
        </p:blipFill>
        <p:spPr>
          <a:xfrm>
            <a:off x="1575361" y="2733675"/>
            <a:ext cx="2606022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51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0D57C-96FC-342D-E8C0-5E4D36FCC075}"/>
              </a:ext>
            </a:extLst>
          </p:cNvPr>
          <p:cNvSpPr/>
          <p:nvPr/>
        </p:nvSpPr>
        <p:spPr>
          <a:xfrm>
            <a:off x="136263" y="107576"/>
            <a:ext cx="11919473" cy="6642848"/>
          </a:xfrm>
          <a:prstGeom prst="roundRect">
            <a:avLst>
              <a:gd name="adj" fmla="val 176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3FC021-9E12-A48E-6ABA-58B63D78E973}"/>
              </a:ext>
            </a:extLst>
          </p:cNvPr>
          <p:cNvSpPr/>
          <p:nvPr/>
        </p:nvSpPr>
        <p:spPr>
          <a:xfrm>
            <a:off x="4678533" y="253713"/>
            <a:ext cx="2849732" cy="5362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1FBB-B73F-521A-0195-23D08646B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9075"/>
            <a:ext cx="12192000" cy="547058"/>
          </a:xfrm>
        </p:spPr>
        <p:txBody>
          <a:bodyPr>
            <a:normAutofit fontScale="90000"/>
          </a:bodyPr>
          <a:lstStyle/>
          <a:p>
            <a:pPr hangingPunct="0">
              <a:tabLst>
                <a:tab pos="7496175" algn="r"/>
              </a:tabLst>
            </a:pPr>
            <a:r>
              <a:rPr lang="it-IT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Coda di priorità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FE2E9D-74CF-CE81-55BB-51E23D076BAE}"/>
              </a:ext>
            </a:extLst>
          </p:cNvPr>
          <p:cNvSpPr/>
          <p:nvPr/>
        </p:nvSpPr>
        <p:spPr>
          <a:xfrm>
            <a:off x="965747" y="877632"/>
            <a:ext cx="10275303" cy="17445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 coda deve poter discriminare tra tre diverse tipologie di compiti: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 alta priorità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7FB26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α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priorità normale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B64F4B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Immediati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l-GR" sz="2800" b="0" i="0" u="none" strike="noStrike" kern="1200" cap="none" spc="0" normalizeH="0" baseline="0" noProof="0" dirty="0">
                <a:ln>
                  <a:noFill/>
                </a:ln>
                <a:solidFill>
                  <a:srgbClr val="6A8D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γ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B46F7289-5009-F275-C8F1-972FE0998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04"/>
          <a:stretch/>
        </p:blipFill>
        <p:spPr>
          <a:xfrm>
            <a:off x="1575361" y="2733675"/>
            <a:ext cx="4212880" cy="3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8835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437</TotalTime>
  <Words>549</Words>
  <Application>Microsoft Office PowerPoint</Application>
  <PresentationFormat>Widescreen</PresentationFormat>
  <Paragraphs>116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UNIVERSITÀ DEGLI STUDI DI  MODENA E REGGIO EMILIA </vt:lpstr>
      <vt:lpstr>Human-Machine Interface</vt:lpstr>
      <vt:lpstr>Architettura Hardware e protocollo di comunicazione</vt:lpstr>
      <vt:lpstr>Problematiche riscontrate</vt:lpstr>
      <vt:lpstr>Tecnologie impiegate</vt:lpstr>
      <vt:lpstr>Priorità comunicative</vt:lpstr>
      <vt:lpstr>Coda di priorità</vt:lpstr>
      <vt:lpstr>Coda di priorità</vt:lpstr>
      <vt:lpstr>Coda di priorità</vt:lpstr>
      <vt:lpstr>Coda di priorità</vt:lpstr>
      <vt:lpstr>Coda di priorità</vt:lpstr>
      <vt:lpstr>Coda di priorità</vt:lpstr>
      <vt:lpstr>Task e pattern Command</vt:lpstr>
      <vt:lpstr>Aggiornamento grafico</vt:lpstr>
      <vt:lpstr>Letture di multipli registri</vt:lpstr>
      <vt:lpstr>Gestione degli slave irraggiungibili</vt:lpstr>
      <vt:lpstr>Comportamenti selettivi</vt:lpstr>
      <vt:lpstr>Gestione utenti</vt:lpstr>
      <vt:lpstr>Risultati ottenuti</vt:lpstr>
      <vt:lpstr>Risultati ottenuti</vt:lpstr>
      <vt:lpstr>Risultati ottenuti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 MODENA E REGGIO EMILIA </dc:title>
  <dc:creator>Enrico Marras</dc:creator>
  <cp:lastModifiedBy>ENRICO MARRAS</cp:lastModifiedBy>
  <cp:revision>11</cp:revision>
  <dcterms:created xsi:type="dcterms:W3CDTF">2023-10-13T09:14:33Z</dcterms:created>
  <dcterms:modified xsi:type="dcterms:W3CDTF">2023-10-14T22:20:15Z</dcterms:modified>
</cp:coreProperties>
</file>