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1" r:id="rId4"/>
    <p:sldId id="263" r:id="rId5"/>
    <p:sldId id="264" r:id="rId6"/>
    <p:sldId id="265" r:id="rId7"/>
    <p:sldId id="277" r:id="rId8"/>
    <p:sldId id="278" r:id="rId9"/>
    <p:sldId id="279" r:id="rId10"/>
    <p:sldId id="280" r:id="rId11"/>
    <p:sldId id="281" r:id="rId12"/>
    <p:sldId id="282" r:id="rId13"/>
    <p:sldId id="267" r:id="rId14"/>
    <p:sldId id="276" r:id="rId15"/>
    <p:sldId id="266" r:id="rId16"/>
    <p:sldId id="268" r:id="rId17"/>
    <p:sldId id="269" r:id="rId18"/>
    <p:sldId id="270" r:id="rId19"/>
    <p:sldId id="271" r:id="rId20"/>
    <p:sldId id="274" r:id="rId21"/>
    <p:sldId id="273" r:id="rId22"/>
    <p:sldId id="272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4F4B"/>
    <a:srgbClr val="6A8DC0"/>
    <a:srgbClr val="7FB265"/>
    <a:srgbClr val="565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Software ottimizzato</c:v>
                </c:pt>
              </c:strCache>
            </c:strRef>
          </c:tx>
          <c:spPr>
            <a:ln w="254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Sheet1!$B$2:$B$20</c:f>
              <c:numCache>
                <c:formatCode>0.00</c:formatCode>
                <c:ptCount val="19"/>
                <c:pt idx="0">
                  <c:v>0.71</c:v>
                </c:pt>
                <c:pt idx="1">
                  <c:v>0.72</c:v>
                </c:pt>
                <c:pt idx="2">
                  <c:v>0.74</c:v>
                </c:pt>
                <c:pt idx="3">
                  <c:v>0.72</c:v>
                </c:pt>
                <c:pt idx="4">
                  <c:v>0.74</c:v>
                </c:pt>
                <c:pt idx="5">
                  <c:v>0.73</c:v>
                </c:pt>
                <c:pt idx="6">
                  <c:v>0.75</c:v>
                </c:pt>
                <c:pt idx="7">
                  <c:v>0.77</c:v>
                </c:pt>
                <c:pt idx="8">
                  <c:v>0.73</c:v>
                </c:pt>
                <c:pt idx="9">
                  <c:v>0.74</c:v>
                </c:pt>
                <c:pt idx="10">
                  <c:v>0.83</c:v>
                </c:pt>
                <c:pt idx="11">
                  <c:v>0.72</c:v>
                </c:pt>
                <c:pt idx="12">
                  <c:v>0.73</c:v>
                </c:pt>
                <c:pt idx="13">
                  <c:v>0.74</c:v>
                </c:pt>
                <c:pt idx="14">
                  <c:v>0.72</c:v>
                </c:pt>
                <c:pt idx="15">
                  <c:v>0.76</c:v>
                </c:pt>
                <c:pt idx="16">
                  <c:v>0.73</c:v>
                </c:pt>
                <c:pt idx="17">
                  <c:v>0.75</c:v>
                </c:pt>
                <c:pt idx="18">
                  <c:v>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/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7976416787"/>
              <c:y val="0.81393964843813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4159322295925"/>
          <c:y val="8.9409716666560002E-2"/>
          <c:w val="0.81938656217069339"/>
          <c:h val="0.63052090600139521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6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DA-4BFD-B217-B7CCD7307D1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FF4B4B">
                      <a:tint val="66000"/>
                      <a:satMod val="160000"/>
                    </a:srgbClr>
                  </a:gs>
                  <a:gs pos="50000">
                    <a:srgbClr val="FF4B4B">
                      <a:tint val="44500"/>
                      <a:satMod val="160000"/>
                    </a:srgbClr>
                  </a:gs>
                  <a:gs pos="100000">
                    <a:srgbClr val="FF4B4B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DA-4BFD-B217-B7CCD7307D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Sheet1!$D$4:$E$4</c:f>
              <c:strCache>
                <c:ptCount val="2"/>
                <c:pt idx="0">
                  <c:v>Software ottimizzato</c:v>
                </c:pt>
                <c:pt idx="1">
                  <c:v>Software originale</c:v>
                </c:pt>
              </c:strCache>
            </c:strRef>
          </c:cat>
          <c:val>
            <c:numRef>
              <c:f>Sheet1!$D$5:$E$5</c:f>
              <c:numCache>
                <c:formatCode>0.00</c:formatCode>
                <c:ptCount val="2"/>
                <c:pt idx="0">
                  <c:v>0.7389473684210528</c:v>
                </c:pt>
                <c:pt idx="1">
                  <c:v>6.2599999999999989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DA-4BFD-B217-B7CCD7307D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730552479"/>
        <c:axId val="1740037247"/>
      </c:barChart>
      <c:catAx>
        <c:axId val="1730552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40037247"/>
        <c:crosses val="autoZero"/>
        <c:auto val="1"/>
        <c:lblAlgn val="ctr"/>
        <c:lblOffset val="100"/>
        <c:noMultiLvlLbl val="0"/>
      </c:catAx>
      <c:valAx>
        <c:axId val="174003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100" cap="none" dirty="0"/>
                  <a:t>Secondi</a:t>
                </a:r>
                <a:endParaRPr lang="it-IT" sz="1100" dirty="0"/>
              </a:p>
            </c:rich>
          </c:tx>
          <c:layout>
            <c:manualLayout>
              <c:xMode val="edge"/>
              <c:yMode val="edge"/>
              <c:x val="0.54320896268705932"/>
              <c:y val="0.815937586001651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3055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80E97-91F5-47EA-9D04-C3513F44CB51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4AE1-B372-4C50-AF80-98AA322DCC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37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4AE1-B372-4C50-AF80-98AA322DCCC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708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887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719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385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638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252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981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304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339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870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08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31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338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45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580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937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299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84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51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01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02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0DCB-DD8C-B8EC-CF76-4D1843DEA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6902-7468-F7D5-1A97-F5ADBDE74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A2F5-CDD4-BC99-66C5-901844C6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04B2-0763-8354-B44F-86E8F928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1DCB-5338-8C20-64E9-6A4D3032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1048-5AA0-8BBC-7FBC-8BAC9C9C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6042-A306-B4CE-FF2B-F80579887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67BF-A179-E7A6-3078-FB6407B8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B812-D7B1-AE7F-B0D3-A652EE22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97ED-C27D-F69D-E991-52B297A0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73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D0430-3316-5F79-E6E4-7C88D00C2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C15F-67D9-5887-8109-7910D4D2D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FB252-6FEA-A7C2-41F1-01035402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D308-0982-A892-FD92-94B7E735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CF6E-4AD7-30DC-7E84-3901766D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47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FC69-ADD8-E40F-8D3D-474AB39F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C6BB-694C-3E37-9E66-91903CAF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1672-52EE-F5CE-A11A-0A02F526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855C-A921-F634-07B4-746F75E6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2CEB-48CA-3150-3807-FDECF63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81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DCF6-7EB5-BEFB-5810-5B98B5DC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D9AE7-4396-A72E-0F33-BADF71646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F640-1C9B-0A6F-FD95-68057E62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91681-E456-2594-BF65-F437E05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75580-3ED5-4BE4-8C96-147BEA3B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95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1868-5B27-F5AA-7015-7DFAEE10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C559-5EDD-BF4C-A3DA-C427E018F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07B74-AFF2-FDE8-77D8-B0C05CF9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C4602-B49A-62C9-706B-BC588A2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70EB-8E4A-F5B6-0258-42B26212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F4DEE-1A0A-2219-E343-8FB05A75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9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5579-51F3-D07B-2EF5-408C30AD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6737-C254-93C7-EC52-F42F0883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F3FE-E365-6395-84CE-65126F0E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04584-C188-4757-4E81-08EF87695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7F083-88A5-36E5-DB34-6A981DD11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31644-D599-9F74-5C72-B248A75A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F044F-61A7-EF3E-91E8-E634100A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56821-A047-E0B3-2445-E509F29C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77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4169-699B-2770-679C-81BA3020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5C092-FE1C-DEC2-7C4E-C403C517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ADA29-C36F-59A9-056F-EE45D0F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620BC-477A-80A0-B421-57989DFD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7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DE859-F991-2D57-D4A8-54214FA0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9FE50-4DC0-EA45-3ED7-749E85E7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7398-C2CB-B59A-E1CB-D59EE18C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6693-EF29-E69B-9CEF-E6F9C731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21ED-D593-4D59-8BF6-204208EE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6A643-F0F0-FAE2-F95A-B3CA19C72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26C90-725C-DF41-EFC1-7FE8BE1F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4FC2-7D32-EE0B-0409-F901650D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1EE3C-1E77-4763-25C7-493BEFCA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78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C2E2-EC5F-AE94-39AC-A8FA0398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5B9AE-1A9F-F0F0-3D5D-A8A3CBA94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F28DA-05A0-AD05-4FE3-52D13E45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DF41F-FEEF-5DB5-430D-3C95F315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F2ABD-A74E-46F4-8CD2-A72CEE6C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68BB6-1534-4039-FCF0-B508C05C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62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BF0CB-768D-555E-145D-8C2428D3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308DC-95CA-F05D-3C7E-F8FCAFD9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098C-EA63-F0FA-3E45-573687C5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9482-D5C2-4AB3-BBE2-3386C30CEF8D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B48D-894A-C744-36ED-B0EC2CF68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5E751-3796-9502-4E5B-4E95D9F4A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22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3494"/>
            <a:ext cx="12192000" cy="2278846"/>
          </a:xfrm>
        </p:spPr>
        <p:txBody>
          <a:bodyPr>
            <a:normAutofit/>
          </a:bodyPr>
          <a:lstStyle/>
          <a:p>
            <a:pPr hangingPunct="0">
              <a:tabLst>
                <a:tab pos="7496175" algn="r"/>
              </a:tabLst>
            </a:pP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UNIVERSITÀ DEGLI STUDI DI </a:t>
            </a:r>
            <a:b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MODENA E REGGIO EMILIA</a:t>
            </a:r>
            <a:br>
              <a:rPr lang="it-IT" sz="5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234" y="2173053"/>
            <a:ext cx="9745532" cy="4679576"/>
          </a:xfrm>
        </p:spPr>
        <p:txBody>
          <a:bodyPr>
            <a:normAutofit/>
          </a:bodyPr>
          <a:lstStyle/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Dipartimento di Scienze Fisiche, Informatiche e Matematiche</a:t>
            </a:r>
            <a:br>
              <a:rPr lang="it-IT" sz="2000" dirty="0">
                <a:effectLst/>
                <a:latin typeface="Arial" panose="020B0604020202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it-IT" sz="2800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Corso di laurea in Informatica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749617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  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Riprogettazione e ottimizzazione di software per l’interfaccia uomo-macchina nell’ambito dell’automazione industriale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4500880" algn="l"/>
                <a:tab pos="6647815" algn="r"/>
              </a:tabLst>
            </a:pPr>
            <a:endParaRPr lang="it-IT" sz="1800" b="1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Relatore:</a:t>
            </a: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Candidato: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Giacomo Cabri 			Enrico Marras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it-I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E5C033-8507-A221-9EF2-59ED39DA0FDE}"/>
              </a:ext>
            </a:extLst>
          </p:cNvPr>
          <p:cNvCxnSpPr>
            <a:cxnSpLocks/>
          </p:cNvCxnSpPr>
          <p:nvPr/>
        </p:nvCxnSpPr>
        <p:spPr>
          <a:xfrm>
            <a:off x="1223234" y="2883061"/>
            <a:ext cx="97455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39"/>
          <a:stretch/>
        </p:blipFill>
        <p:spPr>
          <a:xfrm>
            <a:off x="1575361" y="2733675"/>
            <a:ext cx="5855249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178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72"/>
          <a:stretch/>
        </p:blipFill>
        <p:spPr>
          <a:xfrm>
            <a:off x="1575361" y="2733675"/>
            <a:ext cx="7488740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0306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61" y="2733675"/>
            <a:ext cx="9041278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781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906175" y="253713"/>
            <a:ext cx="440332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Task e pattern Command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069EAF-C6D0-D2ED-3676-DEF790ECF923}"/>
              </a:ext>
            </a:extLst>
          </p:cNvPr>
          <p:cNvSpPr/>
          <p:nvPr/>
        </p:nvSpPr>
        <p:spPr>
          <a:xfrm>
            <a:off x="6387942" y="928537"/>
            <a:ext cx="5223033" cy="3668356"/>
          </a:xfrm>
          <a:prstGeom prst="roundRect">
            <a:avLst>
              <a:gd name="adj" fmla="val 4135"/>
            </a:avLst>
          </a:prstGeom>
          <a:solidFill>
            <a:schemeClr val="bg1"/>
          </a:solidFill>
          <a:ln w="28575">
            <a:solidFill>
              <a:srgbClr val="5651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21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Command pattern suggests that GUI objects shouldn’t send […] requests directly. Instead, […] should extract all of the request details, such as the object being called, the name of the method and the list of arguments into a separate command class with a single method that triggers this request</a:t>
            </a:r>
            <a:r>
              <a:rPr lang="en-US" sz="21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it-IT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 descr="A blue and white sign with white letters&#10;&#10;Description automatically generated">
            <a:extLst>
              <a:ext uri="{FF2B5EF4-FFF2-40B4-BE49-F238E27FC236}">
                <a16:creationId xmlns:a16="http://schemas.microsoft.com/office/drawing/2014/main" id="{9D24B1CB-2778-222C-37AD-2188ED219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175" y="4983484"/>
            <a:ext cx="3893178" cy="852353"/>
          </a:xfrm>
          <a:prstGeom prst="rect">
            <a:avLst/>
          </a:prstGeom>
        </p:spPr>
      </p:pic>
      <p:pic>
        <p:nvPicPr>
          <p:cNvPr id="24" name="Picture 23" descr="A blue and white sign&#10;&#10;Description automatically generated">
            <a:extLst>
              <a:ext uri="{FF2B5EF4-FFF2-40B4-BE49-F238E27FC236}">
                <a16:creationId xmlns:a16="http://schemas.microsoft.com/office/drawing/2014/main" id="{F3D96991-DB4C-CA11-D314-7D2AEBA28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176" y="5874604"/>
            <a:ext cx="3893178" cy="766211"/>
          </a:xfrm>
          <a:prstGeom prst="rect">
            <a:avLst/>
          </a:prstGeom>
        </p:spPr>
      </p:pic>
      <p:pic>
        <p:nvPicPr>
          <p:cNvPr id="31" name="Picture 30" descr="A purple arrow pointing to the left&#10;&#10;Description automatically generated">
            <a:extLst>
              <a:ext uri="{FF2B5EF4-FFF2-40B4-BE49-F238E27FC236}">
                <a16:creationId xmlns:a16="http://schemas.microsoft.com/office/drawing/2014/main" id="{74BBD8DF-E9B0-4C05-3B30-65ABBBFED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486" y="2534307"/>
            <a:ext cx="2569881" cy="391600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12" name="Picture 11" descr="A diagram of a task&#10;&#10;Description automatically generated">
            <a:extLst>
              <a:ext uri="{FF2B5EF4-FFF2-40B4-BE49-F238E27FC236}">
                <a16:creationId xmlns:a16="http://schemas.microsoft.com/office/drawing/2014/main" id="{0CDB1E7D-6CA8-0EEE-6B16-A246D9174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86" y="960794"/>
            <a:ext cx="5416393" cy="391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8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048125" y="253713"/>
            <a:ext cx="40671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Aggiornamento grafico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1408" y="3493008"/>
            <a:ext cx="8638928" cy="314591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Funzione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update_object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reference_objects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success +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funzioni parziali</a:t>
            </a:r>
          </a:p>
        </p:txBody>
      </p:sp>
      <p:pic>
        <p:nvPicPr>
          <p:cNvPr id="4" name="Picture 3" descr="A blue and white sign&#10;&#10;Description automatically generated">
            <a:extLst>
              <a:ext uri="{FF2B5EF4-FFF2-40B4-BE49-F238E27FC236}">
                <a16:creationId xmlns:a16="http://schemas.microsoft.com/office/drawing/2014/main" id="{77279B7E-E8CD-3EE8-E614-9039687E2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88" y="1351453"/>
            <a:ext cx="3893178" cy="7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722919" y="253713"/>
            <a:ext cx="2752079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Gestione utenti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637A2EA-86A3-7E84-C49D-5153FEA1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372" y="4864027"/>
            <a:ext cx="7218727" cy="12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64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90765" y="253713"/>
            <a:ext cx="463414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Letture di multipli registri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6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071674" y="253713"/>
            <a:ext cx="6063448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Gestione degli slave irraggiungibili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88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941685" y="253713"/>
            <a:ext cx="4341181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Comportamenti selettivi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482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284583"/>
              </p:ext>
            </p:extLst>
          </p:nvPr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E0486B-E2E0-7345-7538-25A789DF2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179505"/>
              </p:ext>
            </p:extLst>
          </p:nvPr>
        </p:nvGraphicFramePr>
        <p:xfrm>
          <a:off x="1159135" y="4696299"/>
          <a:ext cx="9601199" cy="190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87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F1CECF-F9D4-FCD6-ABDB-E50C684738B8}"/>
              </a:ext>
            </a:extLst>
          </p:cNvPr>
          <p:cNvSpPr/>
          <p:nvPr/>
        </p:nvSpPr>
        <p:spPr>
          <a:xfrm>
            <a:off x="3705225" y="219075"/>
            <a:ext cx="47529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Human-Machine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311"/>
            <a:ext cx="9144000" cy="5497157"/>
          </a:xfrm>
        </p:spPr>
        <p:txBody>
          <a:bodyPr>
            <a:normAutofit/>
          </a:bodyPr>
          <a:lstStyle/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A02C020-E84A-A054-DE7A-89DF3B9C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36" y="851858"/>
            <a:ext cx="10319728" cy="5802015"/>
          </a:xfrm>
          <a:prstGeom prst="roundRect">
            <a:avLst>
              <a:gd name="adj" fmla="val 16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2116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76" y="912051"/>
            <a:ext cx="9516426" cy="534646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262" y="1128790"/>
            <a:ext cx="10568890" cy="55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3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FF3EBB-8E5A-E7FD-72B4-8D1525571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49" y="913144"/>
            <a:ext cx="9507954" cy="5345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90A061-E907-E8DB-01D0-4979A8E848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87262" y="1128791"/>
            <a:ext cx="10568890" cy="55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2388093" y="2849731"/>
            <a:ext cx="7421731" cy="8527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55471"/>
            <a:ext cx="12192000" cy="547058"/>
          </a:xfrm>
        </p:spPr>
        <p:txBody>
          <a:bodyPr>
            <a:noAutofit/>
          </a:bodyPr>
          <a:lstStyle/>
          <a:p>
            <a:pPr hangingPunct="0">
              <a:tabLst>
                <a:tab pos="7496175" algn="r"/>
              </a:tabLst>
            </a:pP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58898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400176" y="253713"/>
            <a:ext cx="940117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Architettura Hardware e protocollo di comunicazione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468" y="877633"/>
            <a:ext cx="9477882" cy="450399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Architettura di tipo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Master-Slave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del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protocollo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modalità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Terminal Unit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(RTU)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110334" y="1139765"/>
            <a:ext cx="3691130" cy="2805966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76" y="1292878"/>
            <a:ext cx="5658682" cy="265285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696" y="4568721"/>
            <a:ext cx="9477882" cy="1738749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439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62375" y="253713"/>
            <a:ext cx="46767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Problematiche riscontrate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4C9806-7A8D-1C64-4750-84971E37CDA2}"/>
              </a:ext>
            </a:extLst>
          </p:cNvPr>
          <p:cNvSpPr/>
          <p:nvPr/>
        </p:nvSpPr>
        <p:spPr>
          <a:xfrm>
            <a:off x="1092461" y="1253839"/>
            <a:ext cx="7234793" cy="2251362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7289C-880A-3273-65FA-C992013F2652}"/>
              </a:ext>
            </a:extLst>
          </p:cNvPr>
          <p:cNvSpPr/>
          <p:nvPr/>
        </p:nvSpPr>
        <p:spPr>
          <a:xfrm>
            <a:off x="1092461" y="3619500"/>
            <a:ext cx="9649519" cy="2251362"/>
          </a:xfrm>
          <a:prstGeom prst="roundRect">
            <a:avLst>
              <a:gd name="adj" fmla="val 35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804786" cy="5497157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Problematiche primarie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Lentezza di aggiornamento delle componenti grafiche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Codice Obsoleto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non occultati</a:t>
            </a:r>
          </a:p>
          <a:p>
            <a:pPr algn="l">
              <a:lnSpc>
                <a:spcPct val="17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Problematiche secondarie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Documentazione carente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 vincolato all’ambiente Windows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Assenza di paradigmi di ottimizzazione per sfruttare al meglio l’hardware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-38561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208016" y="253713"/>
            <a:ext cx="3773010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Tecnologie impiegate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90A1C6-AFDF-D2D5-75D4-66AB1E64C874}"/>
              </a:ext>
            </a:extLst>
          </p:cNvPr>
          <p:cNvSpPr/>
          <p:nvPr/>
        </p:nvSpPr>
        <p:spPr>
          <a:xfrm>
            <a:off x="1109039" y="3103047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(3.12.4)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34B181-419D-1447-BC74-EDFE4FE8E408}"/>
              </a:ext>
            </a:extLst>
          </p:cNvPr>
          <p:cNvSpPr/>
          <p:nvPr/>
        </p:nvSpPr>
        <p:spPr>
          <a:xfrm>
            <a:off x="1109039" y="4926735"/>
            <a:ext cx="1828125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kumimoji="0" lang="it-IT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4C47F8-8A12-9F7E-8C9F-2A8E95DD53A2}"/>
              </a:ext>
            </a:extLst>
          </p:cNvPr>
          <p:cNvCxnSpPr/>
          <p:nvPr/>
        </p:nvCxnSpPr>
        <p:spPr>
          <a:xfrm flipV="1">
            <a:off x="4909351" y="2788301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B1AD62-16E5-86AA-C18D-D41949A124BC}"/>
              </a:ext>
            </a:extLst>
          </p:cNvPr>
          <p:cNvCxnSpPr>
            <a:cxnSpLocks/>
          </p:cNvCxnSpPr>
          <p:nvPr/>
        </p:nvCxnSpPr>
        <p:spPr>
          <a:xfrm>
            <a:off x="4909351" y="3614722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43AAA0-FD25-5C01-8787-FD799715D7FB}"/>
              </a:ext>
            </a:extLst>
          </p:cNvPr>
          <p:cNvSpPr/>
          <p:nvPr/>
        </p:nvSpPr>
        <p:spPr>
          <a:xfrm>
            <a:off x="7016457" y="2258934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it-IT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643698-2B11-FA18-55C8-A6F104B80B11}"/>
              </a:ext>
            </a:extLst>
          </p:cNvPr>
          <p:cNvSpPr/>
          <p:nvPr/>
        </p:nvSpPr>
        <p:spPr>
          <a:xfrm>
            <a:off x="7016457" y="3911776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MinimalModbus</a:t>
            </a:r>
            <a:endParaRPr lang="it-IT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58150F9-3EB6-EC3D-C3D3-DB8587BE3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253" y="1166309"/>
            <a:ext cx="11661494" cy="563259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necessario scegliere tecnologie con licenze che permettano l’</a:t>
            </a:r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commerciale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7FE98-1172-8434-A191-F65898A9DBEF}"/>
              </a:ext>
            </a:extLst>
          </p:cNvPr>
          <p:cNvCxnSpPr>
            <a:cxnSpLocks/>
          </p:cNvCxnSpPr>
          <p:nvPr/>
        </p:nvCxnSpPr>
        <p:spPr>
          <a:xfrm>
            <a:off x="265253" y="1749356"/>
            <a:ext cx="116614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D73B03-6C85-4714-C0C5-C07DBAD41395}"/>
              </a:ext>
            </a:extLst>
          </p:cNvPr>
          <p:cNvSpPr txBox="1"/>
          <p:nvPr/>
        </p:nvSpPr>
        <p:spPr>
          <a:xfrm>
            <a:off x="1227573" y="4570399"/>
            <a:ext cx="159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0AEEB6-BEC2-FE7A-E350-A69EECDC9B28}"/>
              </a:ext>
            </a:extLst>
          </p:cNvPr>
          <p:cNvSpPr txBox="1"/>
          <p:nvPr/>
        </p:nvSpPr>
        <p:spPr>
          <a:xfrm>
            <a:off x="1109039" y="2737881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Linguaggio di programmazione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8EC28-4AB1-43AB-B711-884368091250}"/>
              </a:ext>
            </a:extLst>
          </p:cNvPr>
          <p:cNvSpPr txBox="1"/>
          <p:nvPr/>
        </p:nvSpPr>
        <p:spPr>
          <a:xfrm>
            <a:off x="7016457" y="1843509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grafico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0F12E6-B8F4-81E2-0CAF-D7D3671832BB}"/>
              </a:ext>
            </a:extLst>
          </p:cNvPr>
          <p:cNvSpPr txBox="1"/>
          <p:nvPr/>
        </p:nvSpPr>
        <p:spPr>
          <a:xfrm>
            <a:off x="7016457" y="3511666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Modulo per la comunicazione</a:t>
            </a:r>
          </a:p>
        </p:txBody>
      </p:sp>
    </p:spTree>
    <p:extLst>
      <p:ext uri="{BB962C8B-B14F-4D97-AF65-F5344CB8AC3E}">
        <p14:creationId xmlns:p14="http://schemas.microsoft.com/office/powerpoint/2010/main" val="412356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190260" y="253713"/>
            <a:ext cx="382627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Priorità comunicative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D6AF3-DE50-3D01-C65B-F8D16EF06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655"/>
          <a:stretch/>
        </p:blipFill>
        <p:spPr>
          <a:xfrm>
            <a:off x="2518869" y="1665593"/>
            <a:ext cx="7154261" cy="1322789"/>
          </a:xfrm>
          <a:prstGeom prst="roundRect">
            <a:avLst>
              <a:gd name="adj" fmla="val 65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diagram of a task&#10;&#10;Description automatically generated">
            <a:extLst>
              <a:ext uri="{FF2B5EF4-FFF2-40B4-BE49-F238E27FC236}">
                <a16:creationId xmlns:a16="http://schemas.microsoft.com/office/drawing/2014/main" id="{B4F2C2E6-A18F-F0D4-5B50-A7D9F0FD0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452" y="3057145"/>
            <a:ext cx="5068168" cy="356489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03B89-23AA-C895-EDDB-C11F50F9441F}"/>
              </a:ext>
            </a:extLst>
          </p:cNvPr>
          <p:cNvSpPr/>
          <p:nvPr/>
        </p:nvSpPr>
        <p:spPr>
          <a:xfrm>
            <a:off x="1159134" y="3918051"/>
            <a:ext cx="5863103" cy="12204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DE3CE4A-B5CA-6D6B-E5C4-80A9AAB0EA98}"/>
              </a:ext>
            </a:extLst>
          </p:cNvPr>
          <p:cNvSpPr txBox="1">
            <a:spLocks/>
          </p:cNvSpPr>
          <p:nvPr/>
        </p:nvSpPr>
        <p:spPr>
          <a:xfrm>
            <a:off x="1159135" y="3968944"/>
            <a:ext cx="5863101" cy="12323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lang="it-IT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coda di priorità </a:t>
            </a:r>
            <a:r>
              <a:rPr lang="it-IT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permette di gestire le comunicazioni e gli aggiornamenti delle componenti grafiche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1159135" y="1011120"/>
            <a:ext cx="9227739" cy="5951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5" y="789946"/>
            <a:ext cx="9601201" cy="929553"/>
          </a:xfrm>
        </p:spPr>
        <p:txBody>
          <a:bodyPr>
            <a:normAutofit fontScale="92500"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Alcuni elementi grafici necessitano di </a:t>
            </a:r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aggiornamenti tempestivi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2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alta priorità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priorità normale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Immediati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145"/>
          <a:stretch/>
        </p:blipFill>
        <p:spPr>
          <a:xfrm>
            <a:off x="1575361" y="2733675"/>
            <a:ext cx="981408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alta priorità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priorità normale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Immediati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176"/>
          <a:stretch/>
        </p:blipFill>
        <p:spPr>
          <a:xfrm>
            <a:off x="1575361" y="2733675"/>
            <a:ext cx="2606022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1518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404"/>
          <a:stretch/>
        </p:blipFill>
        <p:spPr>
          <a:xfrm>
            <a:off x="1575361" y="2733675"/>
            <a:ext cx="4212880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835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356</TotalTime>
  <Words>474</Words>
  <Application>Microsoft Office PowerPoint</Application>
  <PresentationFormat>Widescreen</PresentationFormat>
  <Paragraphs>107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UNIVERSITÀ DEGLI STUDI DI  MODENA E REGGIO EMILIA </vt:lpstr>
      <vt:lpstr>Human-Machine Interface</vt:lpstr>
      <vt:lpstr>Architettura Hardware e protocollo di comunicazione</vt:lpstr>
      <vt:lpstr>Problematiche riscontrate</vt:lpstr>
      <vt:lpstr>Tecnologie impiegate</vt:lpstr>
      <vt:lpstr>Priorità comunicative</vt:lpstr>
      <vt:lpstr>Coda di priorità</vt:lpstr>
      <vt:lpstr>Coda di priorità</vt:lpstr>
      <vt:lpstr>Coda di priorità</vt:lpstr>
      <vt:lpstr>Coda di priorità</vt:lpstr>
      <vt:lpstr>Coda di priorità</vt:lpstr>
      <vt:lpstr>Coda di priorità</vt:lpstr>
      <vt:lpstr>Task e pattern Command</vt:lpstr>
      <vt:lpstr>Aggiornamento grafico</vt:lpstr>
      <vt:lpstr>Gestione utenti</vt:lpstr>
      <vt:lpstr>Letture di multipli registri</vt:lpstr>
      <vt:lpstr>Gestione degli slave irraggiungibili</vt:lpstr>
      <vt:lpstr>Comportamenti selettivi</vt:lpstr>
      <vt:lpstr>Risultati ottenuti</vt:lpstr>
      <vt:lpstr>Risultati ottenuti</vt:lpstr>
      <vt:lpstr>Risultati ottenuti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 MODENA E REGGIO EMILIA </dc:title>
  <dc:creator>Enrico Marras</dc:creator>
  <cp:lastModifiedBy>ENRICO MARRAS</cp:lastModifiedBy>
  <cp:revision>10</cp:revision>
  <dcterms:created xsi:type="dcterms:W3CDTF">2023-10-13T09:14:33Z</dcterms:created>
  <dcterms:modified xsi:type="dcterms:W3CDTF">2023-10-14T14:55:12Z</dcterms:modified>
</cp:coreProperties>
</file>