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1" r:id="rId4"/>
    <p:sldId id="263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67" r:id="rId14"/>
    <p:sldId id="276" r:id="rId15"/>
    <p:sldId id="268" r:id="rId16"/>
    <p:sldId id="269" r:id="rId17"/>
    <p:sldId id="270" r:id="rId18"/>
    <p:sldId id="283" r:id="rId19"/>
    <p:sldId id="266" r:id="rId20"/>
    <p:sldId id="287" r:id="rId21"/>
    <p:sldId id="271" r:id="rId22"/>
    <p:sldId id="284" r:id="rId23"/>
    <p:sldId id="274" r:id="rId24"/>
    <p:sldId id="285" r:id="rId25"/>
    <p:sldId id="286" r:id="rId26"/>
    <p:sldId id="27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17E"/>
    <a:srgbClr val="B64F4B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1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8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304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33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001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4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482-D5C2-4AB3-BBE2-3386C30CEF8D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1575361" y="2733675"/>
            <a:ext cx="5855249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2"/>
          <a:stretch/>
        </p:blipFill>
        <p:spPr>
          <a:xfrm>
            <a:off x="1575361" y="2733675"/>
            <a:ext cx="748874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30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1" y="2733675"/>
            <a:ext cx="904127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8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06175" y="253713"/>
            <a:ext cx="440332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Task e pattern 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069EAF-C6D0-D2ED-3676-DEF790ECF923}"/>
              </a:ext>
            </a:extLst>
          </p:cNvPr>
          <p:cNvSpPr/>
          <p:nvPr/>
        </p:nvSpPr>
        <p:spPr>
          <a:xfrm>
            <a:off x="6387942" y="928537"/>
            <a:ext cx="5223033" cy="3668356"/>
          </a:xfrm>
          <a:prstGeom prst="roundRect">
            <a:avLst>
              <a:gd name="adj" fmla="val 4135"/>
            </a:avLst>
          </a:prstGeom>
          <a:solidFill>
            <a:schemeClr val="bg1"/>
          </a:solidFill>
          <a:ln w="28575">
            <a:solidFill>
              <a:srgbClr val="5651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Command pattern suggests that </a:t>
            </a:r>
            <a:r>
              <a:rPr lang="en-US" sz="21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 objects shouldn’t send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requests directly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Instead, […] should </a:t>
            </a:r>
            <a:r>
              <a:rPr lang="en-US" sz="21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 all of the request details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such as the object being called, the name of the method and the list of arguments </a:t>
            </a:r>
            <a:r>
              <a:rPr lang="en-US" sz="21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a separate command class with a single method that triggers this request</a:t>
            </a:r>
            <a:r>
              <a:rPr lang="en-US" sz="21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it-IT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9D24B1CB-2778-222C-37AD-2188ED21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5" y="4965728"/>
            <a:ext cx="3893178" cy="852353"/>
          </a:xfrm>
          <a:prstGeom prst="rect">
            <a:avLst/>
          </a:prstGeom>
        </p:spPr>
      </p:pic>
      <p:pic>
        <p:nvPicPr>
          <p:cNvPr id="24" name="Picture 23" descr="A blue and white sign&#10;&#10;Description automatically generated">
            <a:extLst>
              <a:ext uri="{FF2B5EF4-FFF2-40B4-BE49-F238E27FC236}">
                <a16:creationId xmlns:a16="http://schemas.microsoft.com/office/drawing/2014/main" id="{F3D96991-DB4C-CA11-D314-7D2AEBA2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76" y="5874604"/>
            <a:ext cx="3893178" cy="766211"/>
          </a:xfrm>
          <a:prstGeom prst="rect">
            <a:avLst/>
          </a:prstGeom>
        </p:spPr>
      </p:pic>
      <p:pic>
        <p:nvPicPr>
          <p:cNvPr id="31" name="Picture 30" descr="A purple arrow pointing to the left&#10;&#10;Description automatically generated">
            <a:extLst>
              <a:ext uri="{FF2B5EF4-FFF2-40B4-BE49-F238E27FC236}">
                <a16:creationId xmlns:a16="http://schemas.microsoft.com/office/drawing/2014/main" id="{74BBD8DF-E9B0-4C05-3B30-65ABBBFED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86" y="2534307"/>
            <a:ext cx="2569881" cy="39160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B1E7D-6CA8-0EEE-6B16-A246D91749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5286" y="960794"/>
            <a:ext cx="5416392" cy="39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48125" y="253713"/>
            <a:ext cx="40671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Aggiornamento grafico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0987A-B3CB-58C3-3C99-7CC50081AC82}"/>
              </a:ext>
            </a:extLst>
          </p:cNvPr>
          <p:cNvSpPr/>
          <p:nvPr/>
        </p:nvSpPr>
        <p:spPr>
          <a:xfrm>
            <a:off x="1045714" y="898614"/>
            <a:ext cx="9847188" cy="26210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funzione </a:t>
                </a:r>
                <a:r>
                  <a:rPr lang="it-IT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update_object</a:t>
                </a:r>
                <a:r>
                  <a:rPr lang="it-IT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utilizza tre elementi per generalizzare l’aggiornamento delle componenti grafiche: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object_references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riferimenti agli elementi da aggiornare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failure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fallimento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  <a:blipFill>
                <a:blip r:embed="rId3"/>
                <a:stretch>
                  <a:fillRect l="-793" t="-1282" b="-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4055A4-F2B4-EFD3-B3EB-E8A233A6A161}"/>
              </a:ext>
            </a:extLst>
          </p:cNvPr>
          <p:cNvSpPr/>
          <p:nvPr/>
        </p:nvSpPr>
        <p:spPr>
          <a:xfrm>
            <a:off x="1045713" y="3778947"/>
            <a:ext cx="5050287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Contenuto dei dizionari </a:t>
            </a:r>
            <a:r>
              <a:rPr lang="it-IT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6DF2E3D-C9FE-0D25-5A7D-95AA8C6DC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91"/>
          <a:stretch/>
        </p:blipFill>
        <p:spPr>
          <a:xfrm>
            <a:off x="1045714" y="4437031"/>
            <a:ext cx="9847188" cy="2034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62285"/>
              </p:ext>
            </p:extLst>
          </p:nvPr>
        </p:nvGraphicFramePr>
        <p:xfrm>
          <a:off x="970225" y="1715241"/>
          <a:ext cx="10251546" cy="4141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970225" y="102523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vincoli architetturali, non è possibile interrogare più di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40 registri 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982064" y="601081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Quando possibile, è sempre più conveniente interrogare più registri contemporaneamente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071674" y="253713"/>
            <a:ext cx="606344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D522AE-65DD-6954-E378-37F06E87BD27}"/>
              </a:ext>
            </a:extLst>
          </p:cNvPr>
          <p:cNvCxnSpPr>
            <a:cxnSpLocks/>
          </p:cNvCxnSpPr>
          <p:nvPr/>
        </p:nvCxnSpPr>
        <p:spPr>
          <a:xfrm>
            <a:off x="4474476" y="1921770"/>
            <a:ext cx="1621524" cy="0"/>
          </a:xfrm>
          <a:prstGeom prst="straightConnector1">
            <a:avLst/>
          </a:prstGeom>
          <a:ln w="123825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degli slave irraggiungibili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0C534-5332-1FE7-EC0A-0AB9E73A6A40}"/>
              </a:ext>
            </a:extLst>
          </p:cNvPr>
          <p:cNvSpPr/>
          <p:nvPr/>
        </p:nvSpPr>
        <p:spPr>
          <a:xfrm>
            <a:off x="803358" y="1648241"/>
            <a:ext cx="3739698" cy="5470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 uno </a:t>
            </a: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 causa un </a:t>
            </a:r>
            <a:r>
              <a:rPr lang="it-IT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E22DF-F0AF-D206-AA58-880707AF3406}"/>
              </a:ext>
            </a:extLst>
          </p:cNvPr>
          <p:cNvSpPr/>
          <p:nvPr/>
        </p:nvSpPr>
        <p:spPr>
          <a:xfrm>
            <a:off x="3505434" y="3501922"/>
            <a:ext cx="4402619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057AE615-702F-1A4D-6C9A-6042196C0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8190" y="2499528"/>
            <a:ext cx="2349651" cy="23496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FCAE0-DB86-3AC5-0EA1-71929C2FB336}"/>
              </a:ext>
            </a:extLst>
          </p:cNvPr>
          <p:cNvSpPr/>
          <p:nvPr/>
        </p:nvSpPr>
        <p:spPr>
          <a:xfrm>
            <a:off x="6390751" y="2605810"/>
            <a:ext cx="80386" cy="981452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Graphic 10" descr="Tablet outline">
            <a:extLst>
              <a:ext uri="{FF2B5EF4-FFF2-40B4-BE49-F238E27FC236}">
                <a16:creationId xmlns:a16="http://schemas.microsoft.com/office/drawing/2014/main" id="{ECEF8746-4DE9-167D-BDC7-C9F802C13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797827" y="1576528"/>
            <a:ext cx="1266235" cy="10182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584E7F-BE6A-DD5B-48B7-7BCB85B738DD}"/>
              </a:ext>
            </a:extLst>
          </p:cNvPr>
          <p:cNvSpPr/>
          <p:nvPr/>
        </p:nvSpPr>
        <p:spPr>
          <a:xfrm>
            <a:off x="7827667" y="3587262"/>
            <a:ext cx="80386" cy="981452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 descr="Tablet outline">
            <a:extLst>
              <a:ext uri="{FF2B5EF4-FFF2-40B4-BE49-F238E27FC236}">
                <a16:creationId xmlns:a16="http://schemas.microsoft.com/office/drawing/2014/main" id="{D769E223-C314-1830-4613-488C9A79D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248671" y="4572597"/>
            <a:ext cx="1266235" cy="10182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D5C3B9-409B-D975-042D-287A67454CE4}"/>
              </a:ext>
            </a:extLst>
          </p:cNvPr>
          <p:cNvSpPr/>
          <p:nvPr/>
        </p:nvSpPr>
        <p:spPr>
          <a:xfrm>
            <a:off x="7940011" y="3501922"/>
            <a:ext cx="80386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4EE47B-628B-1867-9957-60F78E2B8020}"/>
              </a:ext>
            </a:extLst>
          </p:cNvPr>
          <p:cNvSpPr/>
          <p:nvPr/>
        </p:nvSpPr>
        <p:spPr>
          <a:xfrm>
            <a:off x="8050917" y="3503597"/>
            <a:ext cx="80386" cy="93713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155B6-A187-A969-8D12-E169A5C85D0E}"/>
              </a:ext>
            </a:extLst>
          </p:cNvPr>
          <p:cNvSpPr/>
          <p:nvPr/>
        </p:nvSpPr>
        <p:spPr>
          <a:xfrm>
            <a:off x="8158648" y="3501922"/>
            <a:ext cx="80386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Graphic 17" descr="Hourglass 90% outline">
            <a:extLst>
              <a:ext uri="{FF2B5EF4-FFF2-40B4-BE49-F238E27FC236}">
                <a16:creationId xmlns:a16="http://schemas.microsoft.com/office/drawing/2014/main" id="{9E887DAB-2200-293F-353A-106B9B852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79953" y="1815786"/>
            <a:ext cx="506597" cy="5065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750BE4-8CF0-3C53-AF61-F4BDC37A7967}"/>
              </a:ext>
            </a:extLst>
          </p:cNvPr>
          <p:cNvSpPr txBox="1"/>
          <p:nvPr/>
        </p:nvSpPr>
        <p:spPr>
          <a:xfrm>
            <a:off x="5921827" y="1152856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1</a:t>
            </a: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4168703C-5D10-170C-A2AB-92080B41CF77}"/>
              </a:ext>
            </a:extLst>
          </p:cNvPr>
          <p:cNvSpPr/>
          <p:nvPr/>
        </p:nvSpPr>
        <p:spPr>
          <a:xfrm rot="10800000" flipH="1">
            <a:off x="9610229" y="1993772"/>
            <a:ext cx="755304" cy="1034353"/>
          </a:xfrm>
          <a:prstGeom prst="bentUpArrow">
            <a:avLst>
              <a:gd name="adj1" fmla="val 17406"/>
              <a:gd name="adj2" fmla="val 19610"/>
              <a:gd name="adj3" fmla="val 31787"/>
            </a:avLst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85B4D2-860A-20C3-5A4E-0707CD84A08B}"/>
              </a:ext>
            </a:extLst>
          </p:cNvPr>
          <p:cNvSpPr txBox="1"/>
          <p:nvPr/>
        </p:nvSpPr>
        <p:spPr>
          <a:xfrm>
            <a:off x="7398935" y="5632463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C48CD4-58B0-7E8A-E74C-BD08F1B9C437}"/>
              </a:ext>
            </a:extLst>
          </p:cNvPr>
          <p:cNvSpPr/>
          <p:nvPr/>
        </p:nvSpPr>
        <p:spPr>
          <a:xfrm>
            <a:off x="6846286" y="1442513"/>
            <a:ext cx="3005332" cy="12959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Viene considerato come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temporaneamente</a:t>
            </a:r>
            <a:r>
              <a:rPr kumimoji="0" lang="it-IT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irraggiungibile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5C32DA-7580-A7A9-52A3-0BF76C3A4135}"/>
              </a:ext>
            </a:extLst>
          </p:cNvPr>
          <p:cNvSpPr/>
          <p:nvPr/>
        </p:nvSpPr>
        <p:spPr>
          <a:xfrm>
            <a:off x="8305899" y="3096537"/>
            <a:ext cx="3664830" cy="15802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Tutti i suoi</a:t>
            </a:r>
            <a:r>
              <a:rPr kumimoji="0" lang="it-IT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Task nella coda verranno </a:t>
            </a:r>
            <a:r>
              <a:rPr kumimoji="0" lang="it-IT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temporaneamente saltati </a:t>
            </a:r>
            <a:r>
              <a:rPr kumimoji="0" lang="it-IT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non occupare il mezzo comunicativo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Graphic 24" descr="Open envelope outline">
            <a:extLst>
              <a:ext uri="{FF2B5EF4-FFF2-40B4-BE49-F238E27FC236}">
                <a16:creationId xmlns:a16="http://schemas.microsoft.com/office/drawing/2014/main" id="{879DAAF1-D0B1-9922-EEFD-FEB758879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54719" y="4860584"/>
            <a:ext cx="454138" cy="4541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9A8CFE-488D-6748-4563-AB80944A351A}"/>
              </a:ext>
            </a:extLst>
          </p:cNvPr>
          <p:cNvSpPr txBox="1"/>
          <p:nvPr/>
        </p:nvSpPr>
        <p:spPr>
          <a:xfrm>
            <a:off x="2023897" y="2499528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</a:p>
        </p:txBody>
      </p:sp>
    </p:spTree>
    <p:extLst>
      <p:ext uri="{BB962C8B-B14F-4D97-AF65-F5344CB8AC3E}">
        <p14:creationId xmlns:p14="http://schemas.microsoft.com/office/powerpoint/2010/main" val="128928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33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33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4" grpId="0" animBg="1"/>
      <p:bldP spid="15" grpId="0" animBg="1"/>
      <p:bldP spid="16" grpId="0" animBg="1"/>
      <p:bldP spid="19" grpId="0"/>
      <p:bldP spid="23" grpId="0" animBg="1"/>
      <p:bldP spid="20" grpId="0"/>
      <p:bldP spid="21" grpId="0" animBg="1"/>
      <p:bldP spid="22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 flipV="1">
            <a:off x="2788305" y="3074796"/>
            <a:ext cx="1171852" cy="1062198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206" y="2665234"/>
            <a:ext cx="3885330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867E284-95C5-82D3-0A53-DD164014890A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>
            <a:off x="8765871" y="4849666"/>
            <a:ext cx="1807434" cy="773546"/>
          </a:xfrm>
          <a:prstGeom prst="curvedConnector2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Interfaccia "Diagnosi 1"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A53E58-F89C-6D8F-EF3E-2032E807D2F0}"/>
              </a:ext>
            </a:extLst>
          </p:cNvPr>
          <p:cNvSpPr txBox="1"/>
          <p:nvPr/>
        </p:nvSpPr>
        <p:spPr>
          <a:xfrm>
            <a:off x="8059896" y="5727951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Richiesta 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40424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>
            <a:off x="2788305" y="4136994"/>
            <a:ext cx="1171852" cy="0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24628" y="2665234"/>
            <a:ext cx="3882486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22407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722919" y="253713"/>
            <a:ext cx="2752079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utenti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0" y="4278900"/>
            <a:ext cx="10692557" cy="1807734"/>
          </a:xfrm>
          <a:prstGeom prst="roundRect">
            <a:avLst>
              <a:gd name="adj" fmla="val 2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C81BD-AC36-AEB4-CE01-F51688A4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60" y="1503445"/>
            <a:ext cx="7126824" cy="1949936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A57FF-C095-021B-5AB2-0CEC55DC1645}"/>
              </a:ext>
            </a:extLst>
          </p:cNvPr>
          <p:cNvCxnSpPr>
            <a:cxnSpLocks/>
          </p:cNvCxnSpPr>
          <p:nvPr/>
        </p:nvCxnSpPr>
        <p:spPr>
          <a:xfrm>
            <a:off x="6095772" y="3583459"/>
            <a:ext cx="228" cy="661574"/>
          </a:xfrm>
          <a:prstGeom prst="straightConnector1">
            <a:avLst/>
          </a:prstGeom>
          <a:ln w="7620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82DDC-8F02-B692-974D-2BFDF81BC9AA}"/>
              </a:ext>
            </a:extLst>
          </p:cNvPr>
          <p:cNvSpPr txBox="1"/>
          <p:nvPr/>
        </p:nvSpPr>
        <p:spPr>
          <a:xfrm>
            <a:off x="2532360" y="1103335"/>
            <a:ext cx="62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in chiaro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1940-5F17-E476-9B16-103FD69FC7B2}"/>
              </a:ext>
            </a:extLst>
          </p:cNvPr>
          <p:cNvSpPr txBox="1"/>
          <p:nvPr/>
        </p:nvSpPr>
        <p:spPr>
          <a:xfrm>
            <a:off x="749720" y="3902602"/>
            <a:ext cx="476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occultati</a:t>
            </a:r>
          </a:p>
        </p:txBody>
      </p:sp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03703" y="1460049"/>
            <a:ext cx="2950309" cy="4522349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di diversi profili utente</a:t>
            </a:r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/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1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420121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400176" y="253713"/>
            <a:ext cx="940117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Architettura Hardware e protocollo di comunicazione</a:t>
            </a: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783435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mezzo comunicativo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264431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protocollo 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(RTU)</a:t>
            </a:r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72065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62375" y="253713"/>
            <a:ext cx="46767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Problematiche riscontrate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2478602" y="1364421"/>
            <a:ext cx="7234793" cy="2251362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primarie</a:t>
            </a: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Lentezza di aggiornamento delle componenti grafiche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Codice obsoleto e poco performante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salvati "in chiaro"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2478602" y="4220127"/>
            <a:ext cx="7234793" cy="1748900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secondarie</a:t>
            </a: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 carente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 vincolato all’ambiente Windows</a:t>
            </a:r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208016" y="253713"/>
            <a:ext cx="377301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Tecnologie impiegate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(3.11.4</a:t>
            </a:r>
            <a:r>
              <a:rPr lang="it-IT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7" y="3911776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649550" y="1125122"/>
            <a:ext cx="10882544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53" y="1166309"/>
            <a:ext cx="11661494" cy="56325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necessario scegliere tecnologie con licenze che permettano l’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436605" y="1774070"/>
            <a:ext cx="11318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1109039" y="270236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per 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190260" y="253713"/>
            <a:ext cx="382627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Priorità comunicative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7" y="1708966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108640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976544" y="4145882"/>
            <a:ext cx="6134470" cy="17044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it-IT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 di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295397" y="1007661"/>
            <a:ext cx="9601206" cy="6579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97" y="789777"/>
            <a:ext cx="9601206" cy="929553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Alcuni elementi grafici necessitano di 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aggiornamenti tempestivi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 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 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1575361" y="2733675"/>
            <a:ext cx="98140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1575361" y="2733675"/>
            <a:ext cx="2606022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1575361" y="2733675"/>
            <a:ext cx="421288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663</TotalTime>
  <Words>681</Words>
  <Application>Microsoft Office PowerPoint</Application>
  <PresentationFormat>Widescreen</PresentationFormat>
  <Paragraphs>141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Architettura Hardware e protocollo di comunicazione</vt:lpstr>
      <vt:lpstr>Problematiche riscontrate</vt:lpstr>
      <vt:lpstr>Tecnologie impiegate</vt:lpstr>
      <vt:lpstr>Priorità comunicative</vt:lpstr>
      <vt:lpstr>Coda di priorità</vt:lpstr>
      <vt:lpstr>Coda di priorità</vt:lpstr>
      <vt:lpstr>Coda di priorità</vt:lpstr>
      <vt:lpstr>Coda di priorità</vt:lpstr>
      <vt:lpstr>Coda di priorità</vt:lpstr>
      <vt:lpstr>Coda di priorità</vt:lpstr>
      <vt:lpstr>Task e pattern Command</vt:lpstr>
      <vt:lpstr>Aggiornamento grafico</vt:lpstr>
      <vt:lpstr>Letture di multipli registri</vt:lpstr>
      <vt:lpstr>Gestione degli slave irraggiungibili</vt:lpstr>
      <vt:lpstr>Comportamenti selettivi</vt:lpstr>
      <vt:lpstr>Comportamenti selettivi</vt:lpstr>
      <vt:lpstr>Gestione utenti</vt:lpstr>
      <vt:lpstr>Risultati ottenuti</vt:lpstr>
      <vt:lpstr>Risultati ottenuti</vt:lpstr>
      <vt:lpstr>Risultati ottenuti</vt:lpstr>
      <vt:lpstr>Risultati ottenuti</vt:lpstr>
      <vt:lpstr>Risultati ottenuti</vt:lpstr>
      <vt:lpstr>Risultati ottenuti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 </dc:title>
  <dc:creator>Enrico Marras</dc:creator>
  <cp:lastModifiedBy>ENRICO MARRAS</cp:lastModifiedBy>
  <cp:revision>23</cp:revision>
  <dcterms:created xsi:type="dcterms:W3CDTF">2023-10-13T09:14:33Z</dcterms:created>
  <dcterms:modified xsi:type="dcterms:W3CDTF">2023-10-19T19:53:19Z</dcterms:modified>
</cp:coreProperties>
</file>