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61" r:id="rId4"/>
    <p:sldId id="263" r:id="rId5"/>
    <p:sldId id="264" r:id="rId6"/>
    <p:sldId id="265" r:id="rId7"/>
    <p:sldId id="277" r:id="rId8"/>
    <p:sldId id="278" r:id="rId9"/>
    <p:sldId id="279" r:id="rId10"/>
    <p:sldId id="280" r:id="rId11"/>
    <p:sldId id="281" r:id="rId12"/>
    <p:sldId id="282" r:id="rId13"/>
    <p:sldId id="267" r:id="rId14"/>
    <p:sldId id="276" r:id="rId15"/>
    <p:sldId id="268" r:id="rId16"/>
    <p:sldId id="269" r:id="rId17"/>
    <p:sldId id="270" r:id="rId18"/>
    <p:sldId id="283" r:id="rId19"/>
    <p:sldId id="266" r:id="rId20"/>
    <p:sldId id="287" r:id="rId21"/>
    <p:sldId id="271" r:id="rId22"/>
    <p:sldId id="284" r:id="rId23"/>
    <p:sldId id="274" r:id="rId24"/>
    <p:sldId id="285" r:id="rId25"/>
    <p:sldId id="286" r:id="rId26"/>
    <p:sldId id="272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17E"/>
    <a:srgbClr val="B64F4B"/>
    <a:srgbClr val="6A8DC0"/>
    <a:srgbClr val="7FB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nrim\Desktop\Tesi-Laurea-Triennale-Informatica-Unimore\read_write_multiple_re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1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2.bin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../embeddings/oleObject3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484134783182947E-2"/>
          <c:y val="3.4182431528661648E-2"/>
          <c:w val="0.8786548178480158"/>
          <c:h val="0.73067256167961514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Runtime read_register</c:v>
                </c:pt>
              </c:strCache>
            </c:strRef>
          </c:tx>
          <c:spPr>
            <a:ln w="539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Sheet1!$A$2:$A$41</c:f>
              <c:numCache>
                <c:formatCode>General</c:formatCode>
                <c:ptCount val="40"/>
                <c:pt idx="0">
                  <c:v>0.15511440000000201</c:v>
                </c:pt>
                <c:pt idx="1">
                  <c:v>0.34365190000016799</c:v>
                </c:pt>
                <c:pt idx="2">
                  <c:v>0.51479169999993202</c:v>
                </c:pt>
                <c:pt idx="3">
                  <c:v>0.68775819999973398</c:v>
                </c:pt>
                <c:pt idx="4">
                  <c:v>0.827787899999748</c:v>
                </c:pt>
                <c:pt idx="5" formatCode="#,##0.00000000000000">
                  <c:v>1.0618158000002</c:v>
                </c:pt>
                <c:pt idx="6" formatCode="#,##0.00000000000000">
                  <c:v>1.17172459999983</c:v>
                </c:pt>
                <c:pt idx="7" formatCode="#,##0.00000000000000">
                  <c:v>1.3587766999999</c:v>
                </c:pt>
                <c:pt idx="8" formatCode="#,##0.00000000000000">
                  <c:v>1.5156690000003401</c:v>
                </c:pt>
                <c:pt idx="9" formatCode="#,##0.00000000000000">
                  <c:v>1.6887416999998</c:v>
                </c:pt>
                <c:pt idx="10" formatCode="#,##0.00000000000000">
                  <c:v>1.8907306000000901</c:v>
                </c:pt>
                <c:pt idx="11" formatCode="#,##0.00000000000000">
                  <c:v>2.04576929999984</c:v>
                </c:pt>
                <c:pt idx="12" formatCode="#,##0.00000000000000">
                  <c:v>2.2346992000002501</c:v>
                </c:pt>
                <c:pt idx="13" formatCode="#,##0.00000000000000">
                  <c:v>2.3756909999997302</c:v>
                </c:pt>
                <c:pt idx="14" formatCode="#,##0.00000000000000">
                  <c:v>2.6087136999999498</c:v>
                </c:pt>
                <c:pt idx="15" formatCode="#,##0.00000000000000">
                  <c:v>2.70275149999997</c:v>
                </c:pt>
                <c:pt idx="16" formatCode="#,##0.00000000000000">
                  <c:v>2.8898690999999399</c:v>
                </c:pt>
                <c:pt idx="17" formatCode="#,##0.00000000000000">
                  <c:v>3.0715816000001701</c:v>
                </c:pt>
                <c:pt idx="18" formatCode="#,##0.00000000000000">
                  <c:v>3.2177418999999601</c:v>
                </c:pt>
                <c:pt idx="19" formatCode="#,##0.00000000000000">
                  <c:v>3.3907043999997701</c:v>
                </c:pt>
                <c:pt idx="20" formatCode="#,##0.00000000000000">
                  <c:v>3.5527326999999702</c:v>
                </c:pt>
                <c:pt idx="21" formatCode="#,##0.00000000000000">
                  <c:v>3.7177350000001699</c:v>
                </c:pt>
                <c:pt idx="22" formatCode="#,##0.00000000000000">
                  <c:v>3.8907105999996898</c:v>
                </c:pt>
                <c:pt idx="23" formatCode="#,##0.00000000000000">
                  <c:v>4.1417289999999403</c:v>
                </c:pt>
                <c:pt idx="24" formatCode="#,##0.00000000000000">
                  <c:v>4.1867142999999398</c:v>
                </c:pt>
                <c:pt idx="25" formatCode="#,##0.00000000000000">
                  <c:v>4.4047478999996201</c:v>
                </c:pt>
                <c:pt idx="26" formatCode="#,##0.00000000000000">
                  <c:v>4.57764700000007</c:v>
                </c:pt>
                <c:pt idx="27" formatCode="#,##0.00000000000000">
                  <c:v>4.7217440000003901</c:v>
                </c:pt>
                <c:pt idx="28" formatCode="#,##0.00000000000000">
                  <c:v>4.92071940000005</c:v>
                </c:pt>
                <c:pt idx="29" formatCode="#,##0.00000000000000">
                  <c:v>5.1087195999998496</c:v>
                </c:pt>
                <c:pt idx="30" formatCode="#,##0.00000000000000">
                  <c:v>5.2337267999996504</c:v>
                </c:pt>
                <c:pt idx="31" formatCode="#,##0.00000000000000">
                  <c:v>5.3586783999999099</c:v>
                </c:pt>
                <c:pt idx="32" formatCode="#,##0.00000000000000">
                  <c:v>5.5616877999996097</c:v>
                </c:pt>
                <c:pt idx="33" formatCode="#,##0.00000000000000">
                  <c:v>5.7176963000001697</c:v>
                </c:pt>
                <c:pt idx="34" formatCode="#,##0.00000000000000">
                  <c:v>5.8897065999999496</c:v>
                </c:pt>
                <c:pt idx="35" formatCode="#,##0.00000000000000">
                  <c:v>6.0327179000000797</c:v>
                </c:pt>
                <c:pt idx="36" formatCode="#,##0.00000000000000">
                  <c:v>6.2967329000002703</c:v>
                </c:pt>
                <c:pt idx="37" formatCode="#,##0.00000000000000">
                  <c:v>6.43672160000005</c:v>
                </c:pt>
                <c:pt idx="38" formatCode="#,##0.00000000000000">
                  <c:v>6.6116253000000098</c:v>
                </c:pt>
                <c:pt idx="39" formatCode="#,##0.00000000000000">
                  <c:v>6.7986541000000198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77-44D9-92B5-1D655318483E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Runtime read_registers</c:v>
                </c:pt>
              </c:strCache>
            </c:strRef>
          </c:tx>
          <c:spPr>
            <a:ln w="53975" cap="rnd" cmpd="sng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Sheet1!$B$2:$B$41</c:f>
              <c:numCache>
                <c:formatCode>General</c:formatCode>
                <c:ptCount val="40"/>
                <c:pt idx="0">
                  <c:v>0.13796159999992499</c:v>
                </c:pt>
                <c:pt idx="1">
                  <c:v>0.13973450000003099</c:v>
                </c:pt>
                <c:pt idx="2">
                  <c:v>0.14077559999986899</c:v>
                </c:pt>
                <c:pt idx="3">
                  <c:v>0.140763200000037</c:v>
                </c:pt>
                <c:pt idx="4">
                  <c:v>0.14076509999995299</c:v>
                </c:pt>
                <c:pt idx="5">
                  <c:v>0.138768400000117</c:v>
                </c:pt>
                <c:pt idx="6">
                  <c:v>0.14078060000019799</c:v>
                </c:pt>
                <c:pt idx="7">
                  <c:v>0.14078360000030399</c:v>
                </c:pt>
                <c:pt idx="8">
                  <c:v>0.139748600000075</c:v>
                </c:pt>
                <c:pt idx="9">
                  <c:v>0.14078449999988099</c:v>
                </c:pt>
                <c:pt idx="10">
                  <c:v>0.140750099999877</c:v>
                </c:pt>
                <c:pt idx="11">
                  <c:v>0.14071259999991501</c:v>
                </c:pt>
                <c:pt idx="12">
                  <c:v>0.14074330000039401</c:v>
                </c:pt>
                <c:pt idx="13">
                  <c:v>0.14081010000017999</c:v>
                </c:pt>
                <c:pt idx="14">
                  <c:v>0.139775399999962</c:v>
                </c:pt>
                <c:pt idx="15">
                  <c:v>0.14076329999988901</c:v>
                </c:pt>
                <c:pt idx="16">
                  <c:v>0.140776600000208</c:v>
                </c:pt>
                <c:pt idx="17">
                  <c:v>0.14076610000029099</c:v>
                </c:pt>
                <c:pt idx="18">
                  <c:v>0.14047779999964399</c:v>
                </c:pt>
                <c:pt idx="19">
                  <c:v>0.14017039999998801</c:v>
                </c:pt>
                <c:pt idx="20">
                  <c:v>0.14075490000004701</c:v>
                </c:pt>
                <c:pt idx="21">
                  <c:v>0.18776189999971299</c:v>
                </c:pt>
                <c:pt idx="22">
                  <c:v>0.140766500000154</c:v>
                </c:pt>
                <c:pt idx="23">
                  <c:v>0.140771800000038</c:v>
                </c:pt>
                <c:pt idx="24">
                  <c:v>0.13945310000008199</c:v>
                </c:pt>
                <c:pt idx="25">
                  <c:v>0.14117720000012901</c:v>
                </c:pt>
                <c:pt idx="26">
                  <c:v>0.14050189999988999</c:v>
                </c:pt>
                <c:pt idx="27">
                  <c:v>0.14083769999979001</c:v>
                </c:pt>
                <c:pt idx="28">
                  <c:v>0.14099790000000201</c:v>
                </c:pt>
                <c:pt idx="29">
                  <c:v>0.139860600000247</c:v>
                </c:pt>
                <c:pt idx="30">
                  <c:v>0.13860500000143999</c:v>
                </c:pt>
                <c:pt idx="31">
                  <c:v>0.141154200000073</c:v>
                </c:pt>
                <c:pt idx="32">
                  <c:v>0.141671099999712</c:v>
                </c:pt>
                <c:pt idx="33">
                  <c:v>0.13986789999989899</c:v>
                </c:pt>
                <c:pt idx="34">
                  <c:v>0.14106159999982901</c:v>
                </c:pt>
                <c:pt idx="35">
                  <c:v>0.13947419999976701</c:v>
                </c:pt>
                <c:pt idx="36">
                  <c:v>0.14074940000000399</c:v>
                </c:pt>
                <c:pt idx="37">
                  <c:v>0.14079450000008301</c:v>
                </c:pt>
                <c:pt idx="38">
                  <c:v>0.140772400000059</c:v>
                </c:pt>
                <c:pt idx="39">
                  <c:v>0.140352800000073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77-44D9-92B5-1D655318483E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Runtime write_registers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Sheet1!$C$2:$C$41</c:f>
              <c:numCache>
                <c:formatCode>General</c:formatCode>
                <c:ptCount val="40"/>
                <c:pt idx="0">
                  <c:v>0.16075150000006</c:v>
                </c:pt>
                <c:pt idx="1">
                  <c:v>0.34372010000015502</c:v>
                </c:pt>
                <c:pt idx="2">
                  <c:v>0.51469729999962499</c:v>
                </c:pt>
                <c:pt idx="3">
                  <c:v>0.68769829999973797</c:v>
                </c:pt>
                <c:pt idx="4">
                  <c:v>0.82774729999982799</c:v>
                </c:pt>
                <c:pt idx="5">
                  <c:v>1.0307509999997799</c:v>
                </c:pt>
                <c:pt idx="6">
                  <c:v>1.2027185000001701</c:v>
                </c:pt>
                <c:pt idx="7">
                  <c:v>1.3747656999998901</c:v>
                </c:pt>
                <c:pt idx="8">
                  <c:v>1.5307672999997499</c:v>
                </c:pt>
                <c:pt idx="9">
                  <c:v>1.72373259999994</c:v>
                </c:pt>
                <c:pt idx="10">
                  <c:v>1.87474849999989</c:v>
                </c:pt>
                <c:pt idx="11">
                  <c:v>2.0307413000000398</c:v>
                </c:pt>
                <c:pt idx="12">
                  <c:v>2.18768850000014</c:v>
                </c:pt>
                <c:pt idx="13">
                  <c:v>2.3898000000003701</c:v>
                </c:pt>
                <c:pt idx="14">
                  <c:v>2.5517308000003101</c:v>
                </c:pt>
                <c:pt idx="15">
                  <c:v>2.73367539999981</c:v>
                </c:pt>
                <c:pt idx="16">
                  <c:v>2.9019230999997401</c:v>
                </c:pt>
                <c:pt idx="17">
                  <c:v>3.1936066999996902</c:v>
                </c:pt>
                <c:pt idx="18">
                  <c:v>3.24868520000018</c:v>
                </c:pt>
                <c:pt idx="19">
                  <c:v>3.4377518000001102</c:v>
                </c:pt>
                <c:pt idx="20">
                  <c:v>3.5847979999998598</c:v>
                </c:pt>
                <c:pt idx="21">
                  <c:v>3.73467059999984</c:v>
                </c:pt>
                <c:pt idx="22">
                  <c:v>3.9367134000003698</c:v>
                </c:pt>
                <c:pt idx="23">
                  <c:v>4.1557361000000101</c:v>
                </c:pt>
                <c:pt idx="24">
                  <c:v>4.24969910000027</c:v>
                </c:pt>
                <c:pt idx="25">
                  <c:v>4.4527169000002598</c:v>
                </c:pt>
                <c:pt idx="26">
                  <c:v>4.5927363000000696</c:v>
                </c:pt>
                <c:pt idx="27">
                  <c:v>4.7188031000000503</c:v>
                </c:pt>
                <c:pt idx="28">
                  <c:v>4.9366478000001699</c:v>
                </c:pt>
                <c:pt idx="29">
                  <c:v>5.1107231999999296</c:v>
                </c:pt>
                <c:pt idx="30">
                  <c:v>5.2657104999998401</c:v>
                </c:pt>
                <c:pt idx="31">
                  <c:v>5.5516881000003098</c:v>
                </c:pt>
                <c:pt idx="32">
                  <c:v>5.5457660000001798</c:v>
                </c:pt>
                <c:pt idx="33">
                  <c:v>5.8186744999998101</c:v>
                </c:pt>
                <c:pt idx="34">
                  <c:v>5.9527180999998501</c:v>
                </c:pt>
                <c:pt idx="35">
                  <c:v>6.2487085999996399</c:v>
                </c:pt>
                <c:pt idx="36">
                  <c:v>6.2876820000001299</c:v>
                </c:pt>
                <c:pt idx="37">
                  <c:v>6.4986835999998203</c:v>
                </c:pt>
                <c:pt idx="38">
                  <c:v>6.6537259999999998</c:v>
                </c:pt>
                <c:pt idx="39">
                  <c:v>6.7996973999997801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77-44D9-92B5-1D655318483E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Runtime write_registers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Sheet1!$D$2:$D$41</c:f>
              <c:numCache>
                <c:formatCode>General</c:formatCode>
                <c:ptCount val="40"/>
                <c:pt idx="0">
                  <c:v>0.141161600000032</c:v>
                </c:pt>
                <c:pt idx="1">
                  <c:v>0.13978600000018501</c:v>
                </c:pt>
                <c:pt idx="2">
                  <c:v>0.14076929999964699</c:v>
                </c:pt>
                <c:pt idx="3">
                  <c:v>0.140808699999979</c:v>
                </c:pt>
                <c:pt idx="4">
                  <c:v>0.139808500000071</c:v>
                </c:pt>
                <c:pt idx="5">
                  <c:v>0.14076219999969899</c:v>
                </c:pt>
                <c:pt idx="6">
                  <c:v>0.14078470000004001</c:v>
                </c:pt>
                <c:pt idx="7">
                  <c:v>0.13980979999996601</c:v>
                </c:pt>
                <c:pt idx="8">
                  <c:v>0.14077530000031399</c:v>
                </c:pt>
                <c:pt idx="9">
                  <c:v>0.13982420000001999</c:v>
                </c:pt>
                <c:pt idx="10">
                  <c:v>0.14072780000014901</c:v>
                </c:pt>
                <c:pt idx="11">
                  <c:v>0.14081089999990501</c:v>
                </c:pt>
                <c:pt idx="12">
                  <c:v>0.139881999999943</c:v>
                </c:pt>
                <c:pt idx="13">
                  <c:v>0.14057899999988799</c:v>
                </c:pt>
                <c:pt idx="14">
                  <c:v>0.14000609999993599</c:v>
                </c:pt>
                <c:pt idx="15">
                  <c:v>0.140782200000103</c:v>
                </c:pt>
                <c:pt idx="16">
                  <c:v>0.14079579999997799</c:v>
                </c:pt>
                <c:pt idx="17">
                  <c:v>0.13977159999967601</c:v>
                </c:pt>
                <c:pt idx="18">
                  <c:v>0.14077530000031399</c:v>
                </c:pt>
                <c:pt idx="19">
                  <c:v>0.14079660000015701</c:v>
                </c:pt>
                <c:pt idx="20">
                  <c:v>0.13974070000040201</c:v>
                </c:pt>
                <c:pt idx="21">
                  <c:v>0.14088949999995701</c:v>
                </c:pt>
                <c:pt idx="22">
                  <c:v>0.13977429999977101</c:v>
                </c:pt>
                <c:pt idx="23">
                  <c:v>0.187745400000039</c:v>
                </c:pt>
                <c:pt idx="24">
                  <c:v>0.13978029999998301</c:v>
                </c:pt>
                <c:pt idx="25">
                  <c:v>0.14073740000003401</c:v>
                </c:pt>
                <c:pt idx="26">
                  <c:v>0.14075979999961399</c:v>
                </c:pt>
                <c:pt idx="27">
                  <c:v>0.15580050000016801</c:v>
                </c:pt>
                <c:pt idx="28">
                  <c:v>0.140770299999985</c:v>
                </c:pt>
                <c:pt idx="29">
                  <c:v>0.13975979999986499</c:v>
                </c:pt>
                <c:pt idx="30">
                  <c:v>0.167755599999763</c:v>
                </c:pt>
                <c:pt idx="31">
                  <c:v>0.14971250000007699</c:v>
                </c:pt>
                <c:pt idx="32">
                  <c:v>0.139793600000302</c:v>
                </c:pt>
                <c:pt idx="33">
                  <c:v>0.140745899999728</c:v>
                </c:pt>
                <c:pt idx="34">
                  <c:v>0.17175660000020701</c:v>
                </c:pt>
                <c:pt idx="35">
                  <c:v>0.155729499999779</c:v>
                </c:pt>
                <c:pt idx="36">
                  <c:v>0.139816200000041</c:v>
                </c:pt>
                <c:pt idx="37">
                  <c:v>0.14073619999999201</c:v>
                </c:pt>
                <c:pt idx="38">
                  <c:v>0.140763200000037</c:v>
                </c:pt>
                <c:pt idx="39">
                  <c:v>0.155763400000068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77-44D9-92B5-1D65531848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4258576"/>
        <c:axId val="1178233120"/>
      </c:lineChart>
      <c:catAx>
        <c:axId val="1334258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/>
                  <a:t>Numero di registri</a:t>
                </a:r>
              </a:p>
            </c:rich>
          </c:tx>
          <c:layout>
            <c:manualLayout>
              <c:xMode val="edge"/>
              <c:yMode val="edge"/>
              <c:x val="0.407998266798003"/>
              <c:y val="0.819738056297180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178233120"/>
        <c:crosses val="autoZero"/>
        <c:auto val="1"/>
        <c:lblAlgn val="ctr"/>
        <c:lblOffset val="100"/>
        <c:tickLblSkip val="3"/>
        <c:noMultiLvlLbl val="0"/>
      </c:catAx>
      <c:valAx>
        <c:axId val="117823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334258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6241287721809878"/>
          <c:w val="1"/>
          <c:h val="0.13253305956372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17807067638116E-2"/>
          <c:y val="5.0925972777412336E-2"/>
          <c:w val="0.88139547421437181"/>
          <c:h val="0.71536966798383761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Software originale</c:v>
                </c:pt>
              </c:strCache>
            </c:strRef>
          </c:tx>
          <c:spPr>
            <a:ln w="25400" cap="rnd">
              <a:solidFill>
                <a:srgbClr val="FF4B4B"/>
              </a:solidFill>
              <a:prstDash val="solid"/>
              <a:round/>
            </a:ln>
            <a:effectLst>
              <a:glow>
                <a:schemeClr val="accent1">
                  <a:alpha val="40000"/>
                </a:schemeClr>
              </a:glow>
            </a:effectLst>
          </c:spPr>
          <c:marker>
            <c:symbol val="none"/>
          </c:marker>
          <c:val>
            <c:numRef>
              <c:f>Sheet1!$A$2:$A$20</c:f>
              <c:numCache>
                <c:formatCode>0.00</c:formatCode>
                <c:ptCount val="19"/>
                <c:pt idx="0">
                  <c:v>6.92</c:v>
                </c:pt>
                <c:pt idx="1">
                  <c:v>5.38</c:v>
                </c:pt>
                <c:pt idx="2">
                  <c:v>5.81</c:v>
                </c:pt>
                <c:pt idx="3">
                  <c:v>6.61</c:v>
                </c:pt>
                <c:pt idx="4">
                  <c:v>12.87</c:v>
                </c:pt>
                <c:pt idx="5">
                  <c:v>6.48</c:v>
                </c:pt>
                <c:pt idx="6">
                  <c:v>6.42</c:v>
                </c:pt>
                <c:pt idx="7">
                  <c:v>5.98</c:v>
                </c:pt>
                <c:pt idx="8">
                  <c:v>5.79</c:v>
                </c:pt>
                <c:pt idx="9">
                  <c:v>11.54</c:v>
                </c:pt>
                <c:pt idx="10">
                  <c:v>6.32</c:v>
                </c:pt>
                <c:pt idx="11">
                  <c:v>6.94</c:v>
                </c:pt>
                <c:pt idx="12">
                  <c:v>5.52</c:v>
                </c:pt>
                <c:pt idx="13">
                  <c:v>6.52</c:v>
                </c:pt>
                <c:pt idx="14">
                  <c:v>5.91</c:v>
                </c:pt>
                <c:pt idx="15">
                  <c:v>7.13</c:v>
                </c:pt>
                <c:pt idx="16">
                  <c:v>6.28</c:v>
                </c:pt>
                <c:pt idx="17">
                  <c:v>12.26</c:v>
                </c:pt>
                <c:pt idx="18">
                  <c:v>5.62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7-412A-B95B-5CF86AF62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7741247"/>
        <c:axId val="1689843311"/>
      </c:lineChart>
      <c:catAx>
        <c:axId val="1527741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400" b="0"/>
                  <a:t>Campionamenti</a:t>
                </a:r>
              </a:p>
            </c:rich>
          </c:tx>
          <c:layout>
            <c:manualLayout>
              <c:xMode val="edge"/>
              <c:yMode val="edge"/>
              <c:x val="0.46671295949599639"/>
              <c:y val="0.835360128635441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689843311"/>
        <c:crosses val="autoZero"/>
        <c:auto val="1"/>
        <c:lblAlgn val="ctr"/>
        <c:lblOffset val="100"/>
        <c:noMultiLvlLbl val="0"/>
      </c:catAx>
      <c:valAx>
        <c:axId val="168984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 b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52774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17807067638116E-2"/>
          <c:y val="5.0925972777412336E-2"/>
          <c:w val="0.88139547421437181"/>
          <c:h val="0.71536966798383761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Software originale</c:v>
                </c:pt>
              </c:strCache>
            </c:strRef>
          </c:tx>
          <c:spPr>
            <a:ln w="25400" cap="rnd">
              <a:solidFill>
                <a:srgbClr val="FF4B4B"/>
              </a:solidFill>
              <a:prstDash val="solid"/>
              <a:round/>
            </a:ln>
            <a:effectLst>
              <a:glow>
                <a:schemeClr val="accent1">
                  <a:alpha val="40000"/>
                </a:schemeClr>
              </a:glow>
            </a:effectLst>
          </c:spPr>
          <c:marker>
            <c:symbol val="none"/>
          </c:marker>
          <c:val>
            <c:numRef>
              <c:f>Sheet1!$A$2:$A$20</c:f>
              <c:numCache>
                <c:formatCode>0.00</c:formatCode>
                <c:ptCount val="19"/>
                <c:pt idx="0">
                  <c:v>6.92</c:v>
                </c:pt>
                <c:pt idx="1">
                  <c:v>5.38</c:v>
                </c:pt>
                <c:pt idx="2">
                  <c:v>5.81</c:v>
                </c:pt>
                <c:pt idx="3">
                  <c:v>6.61</c:v>
                </c:pt>
                <c:pt idx="4">
                  <c:v>12.87</c:v>
                </c:pt>
                <c:pt idx="5">
                  <c:v>6.48</c:v>
                </c:pt>
                <c:pt idx="6">
                  <c:v>6.42</c:v>
                </c:pt>
                <c:pt idx="7">
                  <c:v>5.98</c:v>
                </c:pt>
                <c:pt idx="8">
                  <c:v>5.79</c:v>
                </c:pt>
                <c:pt idx="9">
                  <c:v>11.54</c:v>
                </c:pt>
                <c:pt idx="10">
                  <c:v>6.32</c:v>
                </c:pt>
                <c:pt idx="11">
                  <c:v>6.94</c:v>
                </c:pt>
                <c:pt idx="12">
                  <c:v>5.52</c:v>
                </c:pt>
                <c:pt idx="13">
                  <c:v>6.52</c:v>
                </c:pt>
                <c:pt idx="14">
                  <c:v>5.91</c:v>
                </c:pt>
                <c:pt idx="15">
                  <c:v>7.13</c:v>
                </c:pt>
                <c:pt idx="16">
                  <c:v>6.28</c:v>
                </c:pt>
                <c:pt idx="17">
                  <c:v>12.26</c:v>
                </c:pt>
                <c:pt idx="18">
                  <c:v>5.62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7-412A-B95B-5CF86AF62D58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Software ottimizzato</c:v>
                </c:pt>
              </c:strCache>
            </c:strRef>
          </c:tx>
          <c:spPr>
            <a:ln w="254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Sheet1!$B$2:$B$20</c:f>
              <c:numCache>
                <c:formatCode>0.00</c:formatCode>
                <c:ptCount val="19"/>
                <c:pt idx="0">
                  <c:v>0.71</c:v>
                </c:pt>
                <c:pt idx="1">
                  <c:v>0.72</c:v>
                </c:pt>
                <c:pt idx="2">
                  <c:v>0.74</c:v>
                </c:pt>
                <c:pt idx="3">
                  <c:v>0.72</c:v>
                </c:pt>
                <c:pt idx="4">
                  <c:v>0.74</c:v>
                </c:pt>
                <c:pt idx="5">
                  <c:v>0.73</c:v>
                </c:pt>
                <c:pt idx="6">
                  <c:v>0.75</c:v>
                </c:pt>
                <c:pt idx="7">
                  <c:v>0.77</c:v>
                </c:pt>
                <c:pt idx="8">
                  <c:v>0.73</c:v>
                </c:pt>
                <c:pt idx="9">
                  <c:v>0.74</c:v>
                </c:pt>
                <c:pt idx="10">
                  <c:v>0.83</c:v>
                </c:pt>
                <c:pt idx="11">
                  <c:v>0.72</c:v>
                </c:pt>
                <c:pt idx="12">
                  <c:v>0.73</c:v>
                </c:pt>
                <c:pt idx="13">
                  <c:v>0.74</c:v>
                </c:pt>
                <c:pt idx="14">
                  <c:v>0.72</c:v>
                </c:pt>
                <c:pt idx="15">
                  <c:v>0.76</c:v>
                </c:pt>
                <c:pt idx="16">
                  <c:v>0.73</c:v>
                </c:pt>
                <c:pt idx="17">
                  <c:v>0.75</c:v>
                </c:pt>
                <c:pt idx="18">
                  <c:v>0.71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A7-412A-B95B-5CF86AF62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7741247"/>
        <c:axId val="1689843311"/>
      </c:lineChart>
      <c:catAx>
        <c:axId val="1527741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400" b="0"/>
                  <a:t>Campionamenti</a:t>
                </a:r>
              </a:p>
            </c:rich>
          </c:tx>
          <c:layout>
            <c:manualLayout>
              <c:xMode val="edge"/>
              <c:yMode val="edge"/>
              <c:x val="0.46671295949599639"/>
              <c:y val="0.835360128635441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689843311"/>
        <c:crosses val="autoZero"/>
        <c:auto val="1"/>
        <c:lblAlgn val="ctr"/>
        <c:lblOffset val="100"/>
        <c:noMultiLvlLbl val="0"/>
      </c:catAx>
      <c:valAx>
        <c:axId val="168984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 b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52774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224159322295925"/>
          <c:y val="8.9409716666560002E-2"/>
          <c:w val="0.81938656217069339"/>
          <c:h val="0.63052090600139521"/>
        </c:manualLayout>
      </c:layout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chemeClr val="accent6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6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EDA-4BFD-B217-B7CCD7307D1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FF4B4B">
                      <a:tint val="66000"/>
                      <a:satMod val="160000"/>
                    </a:srgbClr>
                  </a:gs>
                  <a:gs pos="50000">
                    <a:srgbClr val="FF4B4B">
                      <a:tint val="44500"/>
                      <a:satMod val="160000"/>
                    </a:srgbClr>
                  </a:gs>
                  <a:gs pos="100000">
                    <a:srgbClr val="FF4B4B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EDA-4BFD-B217-B7CCD7307D1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Sheet1!$D$4:$E$4</c:f>
              <c:strCache>
                <c:ptCount val="2"/>
                <c:pt idx="0">
                  <c:v>Software ottimizzato</c:v>
                </c:pt>
                <c:pt idx="1">
                  <c:v>Software originale</c:v>
                </c:pt>
              </c:strCache>
            </c:strRef>
          </c:cat>
          <c:val>
            <c:numRef>
              <c:f>Sheet1!$D$5:$E$5</c:f>
              <c:numCache>
                <c:formatCode>0.00</c:formatCode>
                <c:ptCount val="2"/>
                <c:pt idx="0">
                  <c:v>0.7389473684210528</c:v>
                </c:pt>
                <c:pt idx="1">
                  <c:v>6.2599999999999989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DA-4BFD-B217-B7CCD7307D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730552479"/>
        <c:axId val="1740037247"/>
      </c:barChart>
      <c:catAx>
        <c:axId val="17305524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740037247"/>
        <c:crosses val="autoZero"/>
        <c:auto val="1"/>
        <c:lblAlgn val="ctr"/>
        <c:lblOffset val="100"/>
        <c:noMultiLvlLbl val="0"/>
      </c:catAx>
      <c:valAx>
        <c:axId val="1740037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 cap="none" dirty="0"/>
                  <a:t>Secondi</a:t>
                </a:r>
                <a:endParaRPr lang="it-IT" sz="1600" dirty="0"/>
              </a:p>
            </c:rich>
          </c:tx>
          <c:layout>
            <c:manualLayout>
              <c:xMode val="edge"/>
              <c:yMode val="edge"/>
              <c:x val="0.54320892630180884"/>
              <c:y val="0.835906200667928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730552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80E97-91F5-47EA-9D04-C3513F44CB51}" type="datetimeFigureOut">
              <a:rPr lang="it-IT" smtClean="0"/>
              <a:t>16/10/2023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4AE1-B372-4C50-AF80-98AA322DCCC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237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4AE1-B372-4C50-AF80-98AA322DCCC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708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887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719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385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638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981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304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339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5001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252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343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310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8702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3994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0862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5517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4669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459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580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937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299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849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511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015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028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0DCB-DD8C-B8EC-CF76-4D1843DEA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66902-7468-F7D5-1A97-F5ADBDE74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1A2F5-CDD4-BC99-66C5-901844C6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16/10/2023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704B2-0763-8354-B44F-86E8F928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1DCB-5338-8C20-64E9-6A4D3032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70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1048-5AA0-8BBC-7FBC-8BAC9C9C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C6042-A306-B4CE-FF2B-F80579887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767BF-A179-E7A6-3078-FB6407B8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16/10/2023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3B812-D7B1-AE7F-B0D3-A652EE22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F97ED-C27D-F69D-E991-52B297A0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273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ED0430-3316-5F79-E6E4-7C88D00C2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CC15F-67D9-5887-8109-7910D4D2D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FB252-6FEA-A7C2-41F1-01035402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16/10/2023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6D308-0982-A892-FD92-94B7E735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CF6E-4AD7-30DC-7E84-3901766D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547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FC69-ADD8-E40F-8D3D-474AB39F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C6BB-694C-3E37-9E66-91903CAFF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61672-52EE-F5CE-A11A-0A02F526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16/10/2023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5855C-A921-F634-07B4-746F75E6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2CEB-48CA-3150-3807-FDECF636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81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DCF6-7EB5-BEFB-5810-5B98B5DC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D9AE7-4396-A72E-0F33-BADF71646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F640-1C9B-0A6F-FD95-68057E62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16/10/2023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91681-E456-2594-BF65-F437E050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75580-3ED5-4BE4-8C96-147BEA3B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95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1868-5B27-F5AA-7015-7DFAEE10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C559-5EDD-BF4C-A3DA-C427E018F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07B74-AFF2-FDE8-77D8-B0C05CF96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C4602-B49A-62C9-706B-BC588A2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16/10/2023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470EB-8E4A-F5B6-0258-42B26212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F4DEE-1A0A-2219-E343-8FB05A75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95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5579-51F3-D07B-2EF5-408C30AD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F6737-C254-93C7-EC52-F42F08836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8F3FE-E365-6395-84CE-65126F0EC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04584-C188-4757-4E81-08EF87695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7F083-88A5-36E5-DB34-6A981DD11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31644-D599-9F74-5C72-B248A75A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16/10/2023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5F044F-61A7-EF3E-91E8-E634100A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56821-A047-E0B3-2445-E509F29C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77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4169-699B-2770-679C-81BA3020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5C092-FE1C-DEC2-7C4E-C403C517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16/10/2023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ADA29-C36F-59A9-056F-EE45D0F7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620BC-477A-80A0-B421-57989DFD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72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DE859-F991-2D57-D4A8-54214FA0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16/10/2023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9FE50-4DC0-EA45-3ED7-749E85E7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F7398-C2CB-B59A-E1CB-D59EE18C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41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6693-EF29-E69B-9CEF-E6F9C731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021ED-D593-4D59-8BF6-204208EE1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6A643-F0F0-FAE2-F95A-B3CA19C72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26C90-725C-DF41-EFC1-7FE8BE1F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16/10/2023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E4FC2-7D32-EE0B-0409-F901650D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1EE3C-1E77-4763-25C7-493BEFCA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78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C2E2-EC5F-AE94-39AC-A8FA0398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5B9AE-1A9F-F0F0-3D5D-A8A3CBA94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F28DA-05A0-AD05-4FE3-52D13E45D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DF41F-FEEF-5DB5-430D-3C95F315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16/10/2023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F2ABD-A74E-46F4-8CD2-A72CEE6C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68BB6-1534-4039-FCF0-B508C05C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62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BF0CB-768D-555E-145D-8C2428D3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308DC-95CA-F05D-3C7E-F8FCAFD96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098C-EA63-F0FA-3E45-573687C5D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E9482-D5C2-4AB3-BBE2-3386C30CEF8D}" type="datetimeFigureOut">
              <a:rPr lang="it-IT" smtClean="0"/>
              <a:t>16/10/2023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5B48D-894A-C744-36ED-B0EC2CF68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5E751-3796-9502-4E5B-4E95D9F4A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22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3494"/>
            <a:ext cx="12192000" cy="2278846"/>
          </a:xfrm>
        </p:spPr>
        <p:txBody>
          <a:bodyPr>
            <a:normAutofit/>
          </a:bodyPr>
          <a:lstStyle/>
          <a:p>
            <a:pPr hangingPunct="0">
              <a:tabLst>
                <a:tab pos="7496175" algn="r"/>
              </a:tabLst>
            </a:pPr>
            <a: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UNIVERSITÀ DEGLI STUDI DI </a:t>
            </a:r>
            <a:b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MODENA E REGGIO EMILIA</a:t>
            </a:r>
            <a:br>
              <a:rPr lang="it-IT" sz="5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3234" y="2173053"/>
            <a:ext cx="9745532" cy="4679576"/>
          </a:xfrm>
        </p:spPr>
        <p:txBody>
          <a:bodyPr>
            <a:normAutofit/>
          </a:bodyPr>
          <a:lstStyle/>
          <a:p>
            <a:pPr algn="ctr" hangingPunct="0">
              <a:tabLst>
                <a:tab pos="7496175" algn="r"/>
              </a:tabLst>
            </a:pPr>
            <a:r>
              <a:rPr lang="it-IT" sz="2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Dipartimento di Scienze Fisiche, Informatiche e Matematiche</a:t>
            </a:r>
            <a:br>
              <a:rPr lang="it-IT" sz="2000" dirty="0">
                <a:effectLst/>
                <a:latin typeface="Arial" panose="020B0604020202020204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endParaRPr lang="it-IT" sz="2800" dirty="0"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 hangingPunct="0">
              <a:tabLst>
                <a:tab pos="7496175" algn="r"/>
              </a:tabLst>
            </a:pPr>
            <a:r>
              <a:rPr lang="it-IT" sz="2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Corso di laurea in Informatica</a:t>
            </a:r>
            <a:endParaRPr lang="it-IT" sz="2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hangingPunct="0">
              <a:tabLst>
                <a:tab pos="7496175" algn="r"/>
              </a:tabLst>
            </a:pP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  </a:t>
            </a:r>
            <a:endParaRPr lang="it-IT" sz="1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 hangingPunct="0">
              <a:tabLst>
                <a:tab pos="7496175" algn="r"/>
              </a:tabLst>
            </a:pPr>
            <a:r>
              <a:rPr lang="it-IT" sz="2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Riprogettazione e ottimizzazione di software per l’interfaccia uomo-macchina nell’ambito dell’automazione industriale</a:t>
            </a:r>
            <a:endParaRPr lang="it-IT" sz="2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hangingPunct="0">
              <a:tabLst>
                <a:tab pos="4500880" algn="l"/>
                <a:tab pos="6647815" algn="r"/>
              </a:tabLst>
            </a:pPr>
            <a:endParaRPr lang="it-IT" sz="1800" b="1" dirty="0"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l" hangingPunct="0">
              <a:tabLst>
                <a:tab pos="4500880" algn="l"/>
                <a:tab pos="6647815" algn="r"/>
              </a:tabLst>
            </a:pPr>
            <a:r>
              <a:rPr lang="it-IT" sz="1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Relatore:</a:t>
            </a: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		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Candidato:</a:t>
            </a:r>
            <a:endParaRPr lang="it-IT" sz="1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l" hangingPunct="0">
              <a:tabLst>
                <a:tab pos="4500880" algn="l"/>
                <a:tab pos="6647815" algn="r"/>
              </a:tabLst>
            </a:pP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Giacomo Cabri 			Enrico Marras</a:t>
            </a: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it-I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E5C033-8507-A221-9EF2-59ED39DA0FDE}"/>
              </a:ext>
            </a:extLst>
          </p:cNvPr>
          <p:cNvCxnSpPr>
            <a:cxnSpLocks/>
          </p:cNvCxnSpPr>
          <p:nvPr/>
        </p:nvCxnSpPr>
        <p:spPr>
          <a:xfrm>
            <a:off x="1223234" y="2883061"/>
            <a:ext cx="97455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6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445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ad alta priorità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 priorità normale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Immediati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γ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239"/>
          <a:stretch/>
        </p:blipFill>
        <p:spPr>
          <a:xfrm>
            <a:off x="1575361" y="2733675"/>
            <a:ext cx="5855249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1782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445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ad alta priorità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 priorità normale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Immediati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γ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172"/>
          <a:stretch/>
        </p:blipFill>
        <p:spPr>
          <a:xfrm>
            <a:off x="1575361" y="2733675"/>
            <a:ext cx="7488740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0306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445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ad alta priorità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 priorità normale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Immediati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γ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361" y="2733675"/>
            <a:ext cx="9041278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781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906175" y="253713"/>
            <a:ext cx="4403324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Task e pattern Command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069EAF-C6D0-D2ED-3676-DEF790ECF923}"/>
              </a:ext>
            </a:extLst>
          </p:cNvPr>
          <p:cNvSpPr/>
          <p:nvPr/>
        </p:nvSpPr>
        <p:spPr>
          <a:xfrm>
            <a:off x="6387942" y="928537"/>
            <a:ext cx="5223033" cy="3668356"/>
          </a:xfrm>
          <a:prstGeom prst="roundRect">
            <a:avLst>
              <a:gd name="adj" fmla="val 4135"/>
            </a:avLst>
          </a:prstGeom>
          <a:solidFill>
            <a:schemeClr val="bg1"/>
          </a:solidFill>
          <a:ln w="28575">
            <a:solidFill>
              <a:srgbClr val="5651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2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sz="21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Command pattern suggests that GUI objects shouldn’t send […] requests directly. Instead, […] should extract all of the request details, such as the object being called, the name of the method and the list of arguments into a separate command class with a single method that triggers this request</a:t>
            </a:r>
            <a:r>
              <a:rPr lang="en-US" sz="2100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endParaRPr lang="it-IT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 descr="A blue and white sign with white letters&#10;&#10;Description automatically generated">
            <a:extLst>
              <a:ext uri="{FF2B5EF4-FFF2-40B4-BE49-F238E27FC236}">
                <a16:creationId xmlns:a16="http://schemas.microsoft.com/office/drawing/2014/main" id="{9D24B1CB-2778-222C-37AD-2188ED219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175" y="4983484"/>
            <a:ext cx="3893178" cy="852353"/>
          </a:xfrm>
          <a:prstGeom prst="rect">
            <a:avLst/>
          </a:prstGeom>
        </p:spPr>
      </p:pic>
      <p:pic>
        <p:nvPicPr>
          <p:cNvPr id="24" name="Picture 23" descr="A blue and white sign&#10;&#10;Description automatically generated">
            <a:extLst>
              <a:ext uri="{FF2B5EF4-FFF2-40B4-BE49-F238E27FC236}">
                <a16:creationId xmlns:a16="http://schemas.microsoft.com/office/drawing/2014/main" id="{F3D96991-DB4C-CA11-D314-7D2AEBA28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176" y="5874604"/>
            <a:ext cx="3893178" cy="766211"/>
          </a:xfrm>
          <a:prstGeom prst="rect">
            <a:avLst/>
          </a:prstGeom>
        </p:spPr>
      </p:pic>
      <p:pic>
        <p:nvPicPr>
          <p:cNvPr id="31" name="Picture 30" descr="A purple arrow pointing to the left&#10;&#10;Description automatically generated">
            <a:extLst>
              <a:ext uri="{FF2B5EF4-FFF2-40B4-BE49-F238E27FC236}">
                <a16:creationId xmlns:a16="http://schemas.microsoft.com/office/drawing/2014/main" id="{74BBD8DF-E9B0-4C05-3B30-65ABBBFED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486" y="2534307"/>
            <a:ext cx="2569881" cy="391600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DB1E7D-6CA8-0EEE-6B16-A246D917495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35286" y="960794"/>
            <a:ext cx="5416392" cy="391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8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1975" y="86594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048125" y="253713"/>
            <a:ext cx="4067175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Aggiornamento grafico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40987A-B3CB-58C3-3C99-7CC50081AC82}"/>
              </a:ext>
            </a:extLst>
          </p:cNvPr>
          <p:cNvSpPr/>
          <p:nvPr/>
        </p:nvSpPr>
        <p:spPr>
          <a:xfrm>
            <a:off x="1045714" y="898614"/>
            <a:ext cx="9847188" cy="262105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FC446B2D-F94A-2F94-9904-6D62ADA65C8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46003" y="1020464"/>
                <a:ext cx="10000284" cy="2377351"/>
              </a:xfrm>
            </p:spPr>
            <p:txBody>
              <a:bodyPr>
                <a:normAutofit fontScale="92500" lnSpcReduction="1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funzione </a:t>
                </a:r>
                <a:r>
                  <a:rPr lang="it-IT" b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update_object</a:t>
                </a:r>
                <a:r>
                  <a:rPr lang="it-IT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utilizza tre elementi per generalizzare l’aggiornamento delle componenti grafiche:</a:t>
                </a:r>
              </a:p>
              <a:p>
                <a:pPr marL="342900" indent="-3429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it-IT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object_references</a:t>
                </a: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riferimenti agli elementi da aggiornare</a:t>
                </a:r>
              </a:p>
              <a:p>
                <a:pPr marL="342900" indent="-3429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success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comportamenti degli oggetti in caso di </a:t>
                </a: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successo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nella comunicazione</a:t>
                </a:r>
              </a:p>
              <a:p>
                <a:pPr marL="342900" indent="-3429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it-IT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failure</a:t>
                </a: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comportamenti degli oggetti in caso di </a:t>
                </a: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fallimento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della comunicazione</a:t>
                </a:r>
              </a:p>
              <a:p>
                <a:pPr marL="342900" indent="-3429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endParaRPr lang="it-I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it-I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FC446B2D-F94A-2F94-9904-6D62ADA65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46003" y="1020464"/>
                <a:ext cx="10000284" cy="2377351"/>
              </a:xfrm>
              <a:blipFill>
                <a:blip r:embed="rId3"/>
                <a:stretch>
                  <a:fillRect l="-793" t="-1282" b="-17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54055A4-F2B4-EFD3-B3EB-E8A233A6A161}"/>
              </a:ext>
            </a:extLst>
          </p:cNvPr>
          <p:cNvSpPr/>
          <p:nvPr/>
        </p:nvSpPr>
        <p:spPr>
          <a:xfrm>
            <a:off x="1146003" y="3725701"/>
            <a:ext cx="5272552" cy="5362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0A4F2C8-37A5-C4BA-7E5B-D1D3D2EB9420}"/>
              </a:ext>
            </a:extLst>
          </p:cNvPr>
          <p:cNvSpPr txBox="1">
            <a:spLocks/>
          </p:cNvSpPr>
          <p:nvPr/>
        </p:nvSpPr>
        <p:spPr>
          <a:xfrm>
            <a:off x="1146003" y="3734870"/>
            <a:ext cx="10353676" cy="4869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Contenuto dei dizionari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6DF2E3D-C9FE-0D25-5A7D-95AA8C6DC9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791"/>
          <a:stretch/>
        </p:blipFill>
        <p:spPr>
          <a:xfrm>
            <a:off x="688708" y="4343682"/>
            <a:ext cx="10786003" cy="22280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673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790765" y="253713"/>
            <a:ext cx="4634144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Letture di multipli registri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38FF3F9-465A-3732-0087-56E18D035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1436737"/>
              </p:ext>
            </p:extLst>
          </p:nvPr>
        </p:nvGraphicFramePr>
        <p:xfrm>
          <a:off x="982065" y="2436775"/>
          <a:ext cx="10251546" cy="4141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984FDE-FFEF-BA04-0100-8C853BFA7C16}"/>
              </a:ext>
            </a:extLst>
          </p:cNvPr>
          <p:cNvSpPr/>
          <p:nvPr/>
        </p:nvSpPr>
        <p:spPr>
          <a:xfrm>
            <a:off x="970226" y="1025238"/>
            <a:ext cx="10251545" cy="5362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Per vincoli architetturali, non è possibile interrogare più di 40 registri per comunicazione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7E678C-42F9-E7BE-33D8-AE65B7E9558D}"/>
              </a:ext>
            </a:extLst>
          </p:cNvPr>
          <p:cNvSpPr/>
          <p:nvPr/>
        </p:nvSpPr>
        <p:spPr>
          <a:xfrm>
            <a:off x="982065" y="1819628"/>
            <a:ext cx="10251545" cy="5362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Quando possibile, è sempre più conveniente interrogare più registri contemporaneamente</a:t>
            </a:r>
          </a:p>
        </p:txBody>
      </p:sp>
    </p:spTree>
    <p:extLst>
      <p:ext uri="{BB962C8B-B14F-4D97-AF65-F5344CB8AC3E}">
        <p14:creationId xmlns:p14="http://schemas.microsoft.com/office/powerpoint/2010/main" val="272236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071674" y="253713"/>
            <a:ext cx="6063448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Gestione degli slave irraggiungibili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B0C534-5332-1FE7-EC0A-0AB9E73A6A40}"/>
              </a:ext>
            </a:extLst>
          </p:cNvPr>
          <p:cNvSpPr/>
          <p:nvPr/>
        </p:nvSpPr>
        <p:spPr>
          <a:xfrm>
            <a:off x="932786" y="1234788"/>
            <a:ext cx="10326425" cy="118456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 il </a:t>
            </a: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per le comunicazioni è stato scelto idoneamente, si potrebbero considerare tutti gli slave che non rispondono entro il limite di tempo come temporaneamente irraggiungibili, ignorando tutti i loro Task almeno una volta</a:t>
            </a:r>
          </a:p>
        </p:txBody>
      </p:sp>
    </p:spTree>
    <p:extLst>
      <p:ext uri="{BB962C8B-B14F-4D97-AF65-F5344CB8AC3E}">
        <p14:creationId xmlns:p14="http://schemas.microsoft.com/office/powerpoint/2010/main" val="1289288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941685" y="253713"/>
            <a:ext cx="4341181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Comportamenti selettivi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A8952B-6D35-690E-80DA-D4920D3FC6B7}"/>
              </a:ext>
            </a:extLst>
          </p:cNvPr>
          <p:cNvSpPr/>
          <p:nvPr/>
        </p:nvSpPr>
        <p:spPr>
          <a:xfrm>
            <a:off x="932786" y="1234788"/>
            <a:ext cx="10326425" cy="74641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Ridurre l’uso del mezzo trasmissivo eseguendo solo i Task corrispondenti all’interfaccia correntemente visualizzata</a:t>
            </a:r>
            <a:endParaRPr kumimoji="0" lang="it-IT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440852D1-FD0A-79EB-1B2F-40F6D42F7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86" y="2790840"/>
            <a:ext cx="5443590" cy="365910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0C8FF9-F5C0-56F4-0782-9F6CFC1BD951}"/>
              </a:ext>
            </a:extLst>
          </p:cNvPr>
          <p:cNvCxnSpPr>
            <a:cxnSpLocks/>
          </p:cNvCxnSpPr>
          <p:nvPr/>
        </p:nvCxnSpPr>
        <p:spPr>
          <a:xfrm flipV="1">
            <a:off x="2788305" y="3074796"/>
            <a:ext cx="1171852" cy="1062198"/>
          </a:xfrm>
          <a:prstGeom prst="straightConnector1">
            <a:avLst/>
          </a:prstGeom>
          <a:ln w="57150">
            <a:solidFill>
              <a:srgbClr val="5651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C2E53FF9-7138-2A4C-2459-57F2247AD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206" y="2665234"/>
            <a:ext cx="3885330" cy="2184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399FA6D6-4B5C-E791-7606-CCD920C62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1736" y="4192766"/>
            <a:ext cx="1713043" cy="1713043"/>
          </a:xfrm>
          <a:prstGeom prst="rect">
            <a:avLst/>
          </a:prstGeom>
        </p:spPr>
      </p:pic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2867E284-95C5-82D3-0A53-DD164014890A}"/>
              </a:ext>
            </a:extLst>
          </p:cNvPr>
          <p:cNvCxnSpPr>
            <a:cxnSpLocks/>
            <a:endCxn id="25" idx="2"/>
          </p:cNvCxnSpPr>
          <p:nvPr/>
        </p:nvCxnSpPr>
        <p:spPr>
          <a:xfrm rot="10800000">
            <a:off x="8765871" y="4849666"/>
            <a:ext cx="1807434" cy="773546"/>
          </a:xfrm>
          <a:prstGeom prst="curvedConnector2">
            <a:avLst/>
          </a:prstGeom>
          <a:ln w="57150">
            <a:solidFill>
              <a:srgbClr val="5651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AECA75-DF18-C078-0E30-21E02F9F2969}"/>
              </a:ext>
            </a:extLst>
          </p:cNvPr>
          <p:cNvSpPr txBox="1"/>
          <p:nvPr/>
        </p:nvSpPr>
        <p:spPr>
          <a:xfrm>
            <a:off x="6923285" y="2275638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Interfaccia "Diagnosi 1"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A53E58-F89C-6D8F-EF3E-2032E807D2F0}"/>
              </a:ext>
            </a:extLst>
          </p:cNvPr>
          <p:cNvSpPr txBox="1"/>
          <p:nvPr/>
        </p:nvSpPr>
        <p:spPr>
          <a:xfrm>
            <a:off x="8059896" y="5727951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Richiesta interfaccia "Diagnosi 2"</a:t>
            </a:r>
          </a:p>
        </p:txBody>
      </p:sp>
    </p:spTree>
    <p:extLst>
      <p:ext uri="{BB962C8B-B14F-4D97-AF65-F5344CB8AC3E}">
        <p14:creationId xmlns:p14="http://schemas.microsoft.com/office/powerpoint/2010/main" val="404248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941685" y="253713"/>
            <a:ext cx="4341181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Comportamenti selettivi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A8952B-6D35-690E-80DA-D4920D3FC6B7}"/>
              </a:ext>
            </a:extLst>
          </p:cNvPr>
          <p:cNvSpPr/>
          <p:nvPr/>
        </p:nvSpPr>
        <p:spPr>
          <a:xfrm>
            <a:off x="932786" y="1234788"/>
            <a:ext cx="10326425" cy="74641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Ridurre l’uso del mezzo trasmissivo eseguendo solo i Task corrispondenti all’interfaccia correntemente visualizzata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440852D1-FD0A-79EB-1B2F-40F6D42F7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86" y="2790840"/>
            <a:ext cx="5443590" cy="365910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0C8FF9-F5C0-56F4-0782-9F6CFC1BD951}"/>
              </a:ext>
            </a:extLst>
          </p:cNvPr>
          <p:cNvCxnSpPr>
            <a:cxnSpLocks/>
          </p:cNvCxnSpPr>
          <p:nvPr/>
        </p:nvCxnSpPr>
        <p:spPr>
          <a:xfrm>
            <a:off x="2788305" y="4136994"/>
            <a:ext cx="1171852" cy="0"/>
          </a:xfrm>
          <a:prstGeom prst="straightConnector1">
            <a:avLst/>
          </a:prstGeom>
          <a:ln w="57150">
            <a:solidFill>
              <a:srgbClr val="5651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2E53FF9-7138-2A4C-2459-57F2247AD8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24628" y="2665234"/>
            <a:ext cx="3882486" cy="2184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399FA6D6-4B5C-E791-7606-CCD920C62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1736" y="4192766"/>
            <a:ext cx="1713043" cy="171304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EAECA75-DF18-C078-0E30-21E02F9F2969}"/>
              </a:ext>
            </a:extLst>
          </p:cNvPr>
          <p:cNvSpPr txBox="1"/>
          <p:nvPr/>
        </p:nvSpPr>
        <p:spPr>
          <a:xfrm>
            <a:off x="6923285" y="2275638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Interfaccia "Diagnosi 2"</a:t>
            </a:r>
          </a:p>
        </p:txBody>
      </p:sp>
    </p:spTree>
    <p:extLst>
      <p:ext uri="{BB962C8B-B14F-4D97-AF65-F5344CB8AC3E}">
        <p14:creationId xmlns:p14="http://schemas.microsoft.com/office/powerpoint/2010/main" val="224078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722919" y="253713"/>
            <a:ext cx="2752079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Gestione utenti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637A2EA-86A3-7E84-C49D-5153FEA12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20" y="4278900"/>
            <a:ext cx="10692557" cy="1807734"/>
          </a:xfrm>
          <a:prstGeom prst="roundRect">
            <a:avLst>
              <a:gd name="adj" fmla="val 24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6000"/>
              </a:srgbClr>
            </a:outerShdw>
            <a:reflection blurRad="12700" stA="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7C81BD-AC36-AEB4-CE01-F51688A46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360" y="1503445"/>
            <a:ext cx="7126824" cy="1949936"/>
          </a:xfrm>
          <a:prstGeom prst="roundRect">
            <a:avLst>
              <a:gd name="adj" fmla="val 396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8000"/>
              </a:srgbClr>
            </a:outerShdw>
            <a:reflection blurRad="12700" stA="0" endPos="28000" dist="5000" dir="5400000" sy="-100000" algn="bl" rotWithShape="0"/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1A57FF-C095-021B-5AB2-0CEC55DC1645}"/>
              </a:ext>
            </a:extLst>
          </p:cNvPr>
          <p:cNvCxnSpPr>
            <a:cxnSpLocks/>
          </p:cNvCxnSpPr>
          <p:nvPr/>
        </p:nvCxnSpPr>
        <p:spPr>
          <a:xfrm>
            <a:off x="6095772" y="3583459"/>
            <a:ext cx="228" cy="661574"/>
          </a:xfrm>
          <a:prstGeom prst="straightConnector1">
            <a:avLst/>
          </a:prstGeom>
          <a:ln w="76200">
            <a:solidFill>
              <a:srgbClr val="5651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A82DDC-8F02-B692-974D-2BFDF81BC9AA}"/>
              </a:ext>
            </a:extLst>
          </p:cNvPr>
          <p:cNvSpPr txBox="1"/>
          <p:nvPr/>
        </p:nvSpPr>
        <p:spPr>
          <a:xfrm>
            <a:off x="2532360" y="1103335"/>
            <a:ext cx="6265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Dati sensibili degli utenti in chiaro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D41940-5F17-E476-9B16-103FD69FC7B2}"/>
              </a:ext>
            </a:extLst>
          </p:cNvPr>
          <p:cNvSpPr txBox="1"/>
          <p:nvPr/>
        </p:nvSpPr>
        <p:spPr>
          <a:xfrm>
            <a:off x="749720" y="3902602"/>
            <a:ext cx="4761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Dati sensibili degli utenti occultati</a:t>
            </a:r>
          </a:p>
        </p:txBody>
      </p:sp>
    </p:spTree>
    <p:extLst>
      <p:ext uri="{BB962C8B-B14F-4D97-AF65-F5344CB8AC3E}">
        <p14:creationId xmlns:p14="http://schemas.microsoft.com/office/powerpoint/2010/main" val="330796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EF1CECF-F9D4-FCD6-ABDB-E50C684738B8}"/>
              </a:ext>
            </a:extLst>
          </p:cNvPr>
          <p:cNvSpPr/>
          <p:nvPr/>
        </p:nvSpPr>
        <p:spPr>
          <a:xfrm>
            <a:off x="3705225" y="219075"/>
            <a:ext cx="4752975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Human-Machine Interface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A02C020-E84A-A054-DE7A-89DF3B9C5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03" y="826625"/>
            <a:ext cx="10385394" cy="5838934"/>
          </a:xfrm>
          <a:prstGeom prst="roundRect">
            <a:avLst>
              <a:gd name="adj" fmla="val 168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DE871D-6684-01BC-D1FE-C7EF680FDC43}"/>
              </a:ext>
            </a:extLst>
          </p:cNvPr>
          <p:cNvSpPr/>
          <p:nvPr/>
        </p:nvSpPr>
        <p:spPr>
          <a:xfrm>
            <a:off x="303703" y="1460049"/>
            <a:ext cx="2950309" cy="4522349"/>
          </a:xfrm>
          <a:prstGeom prst="roundRect">
            <a:avLst>
              <a:gd name="adj" fmla="val 473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hangingPunct="0"/>
            <a:r>
              <a:rPr lang="it-IT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Funzionalità del software:</a:t>
            </a:r>
          </a:p>
          <a:p>
            <a:pPr lvl="0" hangingPunct="0"/>
            <a:endParaRPr lang="it-IT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Monitoraggio input/output e della comunicazione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Visualizzazione eventi in tempo reale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Attuazione di movimenti manuali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Gestione </a:t>
            </a:r>
            <a:r>
              <a:rPr lang="it-IT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 programmi automatici di lavoro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Gestione di diversi profili utente</a:t>
            </a:r>
          </a:p>
        </p:txBody>
      </p:sp>
    </p:spTree>
    <p:extLst>
      <p:ext uri="{BB962C8B-B14F-4D97-AF65-F5344CB8AC3E}">
        <p14:creationId xmlns:p14="http://schemas.microsoft.com/office/powerpoint/2010/main" val="122116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.12891 -0.0974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5" y="-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E7BEBD-EAB7-1AAB-6BAA-84C75C558318}"/>
              </a:ext>
            </a:extLst>
          </p:cNvPr>
          <p:cNvGraphicFramePr/>
          <p:nvPr/>
        </p:nvGraphicFramePr>
        <p:xfrm>
          <a:off x="1159135" y="1014684"/>
          <a:ext cx="9601199" cy="3557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165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E7BEBD-EAB7-1AAB-6BAA-84C75C5583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9420121"/>
              </p:ext>
            </p:extLst>
          </p:nvPr>
        </p:nvGraphicFramePr>
        <p:xfrm>
          <a:off x="1159135" y="1014684"/>
          <a:ext cx="9601199" cy="3557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AE0486B-E2E0-7345-7538-25A789DF21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6981346"/>
              </p:ext>
            </p:extLst>
          </p:nvPr>
        </p:nvGraphicFramePr>
        <p:xfrm>
          <a:off x="1159135" y="4696299"/>
          <a:ext cx="9601199" cy="1907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877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3812DE40-5AF8-7D6E-7A08-B24D8EBC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79" y="856599"/>
            <a:ext cx="10292239" cy="5782326"/>
          </a:xfrm>
          <a:prstGeom prst="roundRect">
            <a:avLst>
              <a:gd name="adj" fmla="val 10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08685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C9B805D-CBC1-0451-39AE-BF2E24808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89" y="894508"/>
            <a:ext cx="10951821" cy="5709779"/>
          </a:xfrm>
          <a:prstGeom prst="roundRect">
            <a:avLst>
              <a:gd name="adj" fmla="val 75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92033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2DE40-5AF8-7D6E-7A08-B24D8EBC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53644" y="856599"/>
            <a:ext cx="10284709" cy="5782326"/>
          </a:xfrm>
          <a:prstGeom prst="roundRect">
            <a:avLst>
              <a:gd name="adj" fmla="val 10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26783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9B805D-CBC1-0451-39AE-BF2E248081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0089" y="894509"/>
            <a:ext cx="10951821" cy="5709777"/>
          </a:xfrm>
          <a:prstGeom prst="roundRect">
            <a:avLst>
              <a:gd name="adj" fmla="val 75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4425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770237" y="2553920"/>
            <a:ext cx="10651524" cy="17501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8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Grazie per l’attenzione</a:t>
            </a:r>
            <a:endParaRPr kumimoji="0" lang="it-IT" sz="8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898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3690B3-9947-A59F-0F70-2C38769ECEE7}"/>
              </a:ext>
            </a:extLst>
          </p:cNvPr>
          <p:cNvSpPr/>
          <p:nvPr/>
        </p:nvSpPr>
        <p:spPr>
          <a:xfrm>
            <a:off x="1400176" y="253713"/>
            <a:ext cx="9401174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Architettura Hardware e protocollo di comunicazione</a:t>
            </a:r>
          </a:p>
        </p:txBody>
      </p:sp>
      <p:pic>
        <p:nvPicPr>
          <p:cNvPr id="4" name="Picture 3" descr="A grey metal cabinet with electronic devices&#10;&#10;Description automatically generated with medium confidence">
            <a:extLst>
              <a:ext uri="{FF2B5EF4-FFF2-40B4-BE49-F238E27FC236}">
                <a16:creationId xmlns:a16="http://schemas.microsoft.com/office/drawing/2014/main" id="{E38DDA20-1BA4-8F3F-1A9A-1A02AA09A9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4" r="20517" b="64778"/>
          <a:stretch/>
        </p:blipFill>
        <p:spPr>
          <a:xfrm>
            <a:off x="7252780" y="1358093"/>
            <a:ext cx="3915052" cy="2976190"/>
          </a:xfrm>
          <a:prstGeom prst="roundRect">
            <a:avLst>
              <a:gd name="adj" fmla="val 229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5" name="Picture 4" descr="A diagram of a car&#10;&#10;Description automatically generated">
            <a:extLst>
              <a:ext uri="{FF2B5EF4-FFF2-40B4-BE49-F238E27FC236}">
                <a16:creationId xmlns:a16="http://schemas.microsoft.com/office/drawing/2014/main" id="{260FF3CF-99A2-F302-93CB-AA4A2BBEC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68" y="1401296"/>
            <a:ext cx="6164066" cy="2889783"/>
          </a:xfrm>
          <a:prstGeom prst="roundRect">
            <a:avLst>
              <a:gd name="adj" fmla="val 293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B5F2EFA-16DB-3B62-B113-0BA6ACCEB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1223" y="4906182"/>
            <a:ext cx="8429554" cy="1546430"/>
          </a:xfrm>
          <a:prstGeom prst="roundRect">
            <a:avLst>
              <a:gd name="adj" fmla="val 30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A9D702-E547-01D5-7CA2-3DB08697A41E}"/>
              </a:ext>
            </a:extLst>
          </p:cNvPr>
          <p:cNvSpPr/>
          <p:nvPr/>
        </p:nvSpPr>
        <p:spPr>
          <a:xfrm>
            <a:off x="1400175" y="877632"/>
            <a:ext cx="7834359" cy="4022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Architettura di tipo 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Master-Slave 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 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 mezzo comunicativo 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half-duplex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E41AFF-F962-850C-5614-7C23D271A056}"/>
              </a:ext>
            </a:extLst>
          </p:cNvPr>
          <p:cNvSpPr/>
          <p:nvPr/>
        </p:nvSpPr>
        <p:spPr>
          <a:xfrm>
            <a:off x="1400176" y="4388796"/>
            <a:ext cx="7264431" cy="4391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 del 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protocollo </a:t>
            </a:r>
            <a:r>
              <a:rPr lang="it-IT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modalità </a:t>
            </a:r>
            <a:r>
              <a:rPr lang="it-IT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Terminal Unit 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(RTU)</a:t>
            </a:r>
          </a:p>
        </p:txBody>
      </p:sp>
    </p:spTree>
    <p:extLst>
      <p:ext uri="{BB962C8B-B14F-4D97-AF65-F5344CB8AC3E}">
        <p14:creationId xmlns:p14="http://schemas.microsoft.com/office/powerpoint/2010/main" val="354396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762375" y="253713"/>
            <a:ext cx="4676775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Problematiche riscontrate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4C9806-7A8D-1C64-4750-84971E37CDA2}"/>
              </a:ext>
            </a:extLst>
          </p:cNvPr>
          <p:cNvSpPr/>
          <p:nvPr/>
        </p:nvSpPr>
        <p:spPr>
          <a:xfrm>
            <a:off x="1092461" y="1253839"/>
            <a:ext cx="7234793" cy="2251362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67289C-880A-3273-65FA-C992013F2652}"/>
              </a:ext>
            </a:extLst>
          </p:cNvPr>
          <p:cNvSpPr/>
          <p:nvPr/>
        </p:nvSpPr>
        <p:spPr>
          <a:xfrm>
            <a:off x="1092461" y="3619500"/>
            <a:ext cx="9649519" cy="2251362"/>
          </a:xfrm>
          <a:prstGeom prst="roundRect">
            <a:avLst>
              <a:gd name="adj" fmla="val 355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804786" cy="5497157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Problematiche primarie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Lentezza di aggiornamento delle componenti grafiche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Codice Obsoleto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 sensibili non occultati</a:t>
            </a:r>
          </a:p>
          <a:p>
            <a:pPr algn="l">
              <a:lnSpc>
                <a:spcPct val="17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Problematiche secondarie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Documentazione carente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 vincolato all’ambiente Windows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Assenza di paradigmi di ottimizzazione per sfruttare al meglio l’hardware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2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1085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208016" y="253713"/>
            <a:ext cx="3773010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Tecnologie impiegate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90A1C6-AFDF-D2D5-75D4-66AB1E64C874}"/>
              </a:ext>
            </a:extLst>
          </p:cNvPr>
          <p:cNvSpPr/>
          <p:nvPr/>
        </p:nvSpPr>
        <p:spPr>
          <a:xfrm>
            <a:off x="1109039" y="3103047"/>
            <a:ext cx="3650020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it-IT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(3.12.4)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334B181-419D-1447-BC74-EDFE4FE8E408}"/>
              </a:ext>
            </a:extLst>
          </p:cNvPr>
          <p:cNvSpPr/>
          <p:nvPr/>
        </p:nvSpPr>
        <p:spPr>
          <a:xfrm>
            <a:off x="1109039" y="4926735"/>
            <a:ext cx="1828125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kumimoji="0" lang="it-IT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4C47F8-8A12-9F7E-8C9F-2A8E95DD53A2}"/>
              </a:ext>
            </a:extLst>
          </p:cNvPr>
          <p:cNvCxnSpPr/>
          <p:nvPr/>
        </p:nvCxnSpPr>
        <p:spPr>
          <a:xfrm flipV="1">
            <a:off x="4909351" y="2788301"/>
            <a:ext cx="1970843" cy="826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B1AD62-16E5-86AA-C18D-D41949A124BC}"/>
              </a:ext>
            </a:extLst>
          </p:cNvPr>
          <p:cNvCxnSpPr>
            <a:cxnSpLocks/>
          </p:cNvCxnSpPr>
          <p:nvPr/>
        </p:nvCxnSpPr>
        <p:spPr>
          <a:xfrm>
            <a:off x="4909351" y="3614722"/>
            <a:ext cx="1970843" cy="826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43AAA0-FD25-5C01-8787-FD799715D7FB}"/>
              </a:ext>
            </a:extLst>
          </p:cNvPr>
          <p:cNvSpPr/>
          <p:nvPr/>
        </p:nvSpPr>
        <p:spPr>
          <a:xfrm>
            <a:off x="7016457" y="2258934"/>
            <a:ext cx="3650020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it-IT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1643698-2B11-FA18-55C8-A6F104B80B11}"/>
              </a:ext>
            </a:extLst>
          </p:cNvPr>
          <p:cNvSpPr/>
          <p:nvPr/>
        </p:nvSpPr>
        <p:spPr>
          <a:xfrm>
            <a:off x="7016457" y="3911776"/>
            <a:ext cx="3650020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MinimalModbus</a:t>
            </a:r>
            <a:endParaRPr lang="it-IT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939F41-F80D-3B08-4635-1EC16DE1F298}"/>
              </a:ext>
            </a:extLst>
          </p:cNvPr>
          <p:cNvSpPr/>
          <p:nvPr/>
        </p:nvSpPr>
        <p:spPr>
          <a:xfrm>
            <a:off x="649550" y="1125122"/>
            <a:ext cx="10882544" cy="5362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58150F9-3EB6-EC3D-C3D3-DB8587BE3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253" y="1166309"/>
            <a:ext cx="11661494" cy="563259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È necessario scegliere tecnologie con licenze che permettano l’</a:t>
            </a:r>
            <a:r>
              <a:rPr lang="it-I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commerciale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D73B03-6C85-4714-C0C5-C07DBAD41395}"/>
              </a:ext>
            </a:extLst>
          </p:cNvPr>
          <p:cNvSpPr txBox="1"/>
          <p:nvPr/>
        </p:nvSpPr>
        <p:spPr>
          <a:xfrm>
            <a:off x="1227573" y="4570399"/>
            <a:ext cx="159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57FE98-1172-8434-A191-F65898A9DBEF}"/>
              </a:ext>
            </a:extLst>
          </p:cNvPr>
          <p:cNvCxnSpPr>
            <a:cxnSpLocks/>
          </p:cNvCxnSpPr>
          <p:nvPr/>
        </p:nvCxnSpPr>
        <p:spPr>
          <a:xfrm>
            <a:off x="436605" y="1774070"/>
            <a:ext cx="113187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0AEEB6-BEC2-FE7A-E350-A69EECDC9B28}"/>
              </a:ext>
            </a:extLst>
          </p:cNvPr>
          <p:cNvSpPr txBox="1"/>
          <p:nvPr/>
        </p:nvSpPr>
        <p:spPr>
          <a:xfrm>
            <a:off x="1109039" y="2702369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Linguaggio di programmazione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38EC28-4AB1-43AB-B711-884368091250}"/>
              </a:ext>
            </a:extLst>
          </p:cNvPr>
          <p:cNvSpPr txBox="1"/>
          <p:nvPr/>
        </p:nvSpPr>
        <p:spPr>
          <a:xfrm>
            <a:off x="7016457" y="1843509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grafico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0F12E6-B8F4-81E2-0CAF-D7D3671832BB}"/>
              </a:ext>
            </a:extLst>
          </p:cNvPr>
          <p:cNvSpPr txBox="1"/>
          <p:nvPr/>
        </p:nvSpPr>
        <p:spPr>
          <a:xfrm>
            <a:off x="7016457" y="3511666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Modulo per la comunicazione</a:t>
            </a:r>
          </a:p>
        </p:txBody>
      </p:sp>
    </p:spTree>
    <p:extLst>
      <p:ext uri="{BB962C8B-B14F-4D97-AF65-F5344CB8AC3E}">
        <p14:creationId xmlns:p14="http://schemas.microsoft.com/office/powerpoint/2010/main" val="412356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  <p:bldP spid="3" grpId="0" animBg="1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190260" y="253713"/>
            <a:ext cx="382627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Priorità comunicative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D6AF3-DE50-3D01-C65B-F8D16EF06D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655"/>
          <a:stretch/>
        </p:blipFill>
        <p:spPr>
          <a:xfrm>
            <a:off x="2518869" y="1665593"/>
            <a:ext cx="7154261" cy="1322789"/>
          </a:xfrm>
          <a:prstGeom prst="roundRect">
            <a:avLst>
              <a:gd name="adj" fmla="val 65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 descr="A diagram of a task&#10;&#10;Description automatically generated">
            <a:extLst>
              <a:ext uri="{FF2B5EF4-FFF2-40B4-BE49-F238E27FC236}">
                <a16:creationId xmlns:a16="http://schemas.microsoft.com/office/drawing/2014/main" id="{B4F2C2E6-A18F-F0D4-5B50-A7D9F0FD0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452" y="3057145"/>
            <a:ext cx="5068168" cy="356489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C03B89-23AA-C895-EDDB-C11F50F9441F}"/>
              </a:ext>
            </a:extLst>
          </p:cNvPr>
          <p:cNvSpPr/>
          <p:nvPr/>
        </p:nvSpPr>
        <p:spPr>
          <a:xfrm>
            <a:off x="1258708" y="3918220"/>
            <a:ext cx="5568221" cy="12204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DE3CE4A-B5CA-6D6B-E5C4-80A9AAB0EA98}"/>
              </a:ext>
            </a:extLst>
          </p:cNvPr>
          <p:cNvSpPr txBox="1">
            <a:spLocks/>
          </p:cNvSpPr>
          <p:nvPr/>
        </p:nvSpPr>
        <p:spPr>
          <a:xfrm>
            <a:off x="1295399" y="3970351"/>
            <a:ext cx="5531530" cy="123234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</a:t>
            </a:r>
            <a:r>
              <a:rPr lang="it-IT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coda di priorità </a:t>
            </a:r>
            <a:r>
              <a:rPr lang="it-IT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permette di gestire le comunicazioni e gli aggiornamenti delle componenti grafiche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1295397" y="1007661"/>
            <a:ext cx="9227742" cy="59514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397" y="789777"/>
            <a:ext cx="9601201" cy="929553"/>
          </a:xfrm>
        </p:spPr>
        <p:txBody>
          <a:bodyPr>
            <a:normAutofit fontScale="92500"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Alcuni elementi grafici necessitano di </a:t>
            </a:r>
            <a:r>
              <a:rPr lang="it-I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aggiornamenti tempestivi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21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445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800" dirty="0">
                <a:solidFill>
                  <a:srgbClr val="7FB2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Periodici ad alta priorità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7FB2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800" dirty="0">
                <a:solidFill>
                  <a:srgbClr val="B64F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Periodici a priorità normale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B64F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800" dirty="0">
                <a:solidFill>
                  <a:srgbClr val="6A8D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Immediati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6A8D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145"/>
          <a:stretch/>
        </p:blipFill>
        <p:spPr>
          <a:xfrm>
            <a:off x="1575361" y="2733675"/>
            <a:ext cx="981408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7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445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ad alta priorità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7FB2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 priorità normale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B64F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800" dirty="0">
                <a:solidFill>
                  <a:srgbClr val="6A8D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Immediati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6A8D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176"/>
          <a:stretch/>
        </p:blipFill>
        <p:spPr>
          <a:xfrm>
            <a:off x="1575361" y="2733675"/>
            <a:ext cx="2606022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1518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445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ad alta priorità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 priorità normale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Immediati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γ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404"/>
          <a:stretch/>
        </p:blipFill>
        <p:spPr>
          <a:xfrm>
            <a:off x="1575361" y="2733675"/>
            <a:ext cx="4212880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8835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576</TotalTime>
  <Words>692</Words>
  <Application>Microsoft Office PowerPoint</Application>
  <PresentationFormat>Widescreen</PresentationFormat>
  <Paragraphs>137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UNIVERSITÀ DEGLI STUDI DI  MODENA E REGGIO EMILIA </vt:lpstr>
      <vt:lpstr>Human-Machine Interface</vt:lpstr>
      <vt:lpstr>Architettura Hardware e protocollo di comunicazione</vt:lpstr>
      <vt:lpstr>Problematiche riscontrate</vt:lpstr>
      <vt:lpstr>Tecnologie impiegate</vt:lpstr>
      <vt:lpstr>Priorità comunicative</vt:lpstr>
      <vt:lpstr>Coda di priorità</vt:lpstr>
      <vt:lpstr>Coda di priorità</vt:lpstr>
      <vt:lpstr>Coda di priorità</vt:lpstr>
      <vt:lpstr>Coda di priorità</vt:lpstr>
      <vt:lpstr>Coda di priorità</vt:lpstr>
      <vt:lpstr>Coda di priorità</vt:lpstr>
      <vt:lpstr>Task e pattern Command</vt:lpstr>
      <vt:lpstr>Aggiornamento grafico</vt:lpstr>
      <vt:lpstr>Letture di multipli registri</vt:lpstr>
      <vt:lpstr>Gestione degli slave irraggiungibili</vt:lpstr>
      <vt:lpstr>Comportamenti selettivi</vt:lpstr>
      <vt:lpstr>Comportamenti selettivi</vt:lpstr>
      <vt:lpstr>Gestione utenti</vt:lpstr>
      <vt:lpstr>Risultati ottenuti</vt:lpstr>
      <vt:lpstr>Risultati ottenuti</vt:lpstr>
      <vt:lpstr>Risultati ottenuti</vt:lpstr>
      <vt:lpstr>Risultati ottenuti</vt:lpstr>
      <vt:lpstr>Risultati ottenuti</vt:lpstr>
      <vt:lpstr>Risultati ottenuti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 MODENA E REGGIO EMILIA </dc:title>
  <dc:creator>Enrico Marras</dc:creator>
  <cp:lastModifiedBy>ENRICO MARRAS</cp:lastModifiedBy>
  <cp:revision>16</cp:revision>
  <dcterms:created xsi:type="dcterms:W3CDTF">2023-10-13T09:14:33Z</dcterms:created>
  <dcterms:modified xsi:type="dcterms:W3CDTF">2023-10-16T15:23:01Z</dcterms:modified>
</cp:coreProperties>
</file>