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1" r:id="rId4"/>
    <p:sldId id="288" r:id="rId5"/>
    <p:sldId id="289" r:id="rId6"/>
    <p:sldId id="290" r:id="rId7"/>
    <p:sldId id="263" r:id="rId8"/>
    <p:sldId id="264" r:id="rId9"/>
    <p:sldId id="265" r:id="rId10"/>
    <p:sldId id="277" r:id="rId11"/>
    <p:sldId id="278" r:id="rId12"/>
    <p:sldId id="279" r:id="rId13"/>
    <p:sldId id="280" r:id="rId14"/>
    <p:sldId id="276" r:id="rId15"/>
    <p:sldId id="268" r:id="rId16"/>
    <p:sldId id="266" r:id="rId17"/>
    <p:sldId id="287" r:id="rId18"/>
    <p:sldId id="271" r:id="rId19"/>
    <p:sldId id="284" r:id="rId20"/>
    <p:sldId id="274" r:id="rId21"/>
    <p:sldId id="285" r:id="rId22"/>
    <p:sldId id="286" r:id="rId23"/>
    <p:sldId id="272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739D"/>
    <a:srgbClr val="B64F4B"/>
    <a:srgbClr val="56517E"/>
    <a:srgbClr val="6A8DC0"/>
    <a:srgbClr val="7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nrim\Desktop\Tesi-Laurea-Triennale-Informatica-Unimore\read_write_multiple_re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484134783182947E-2"/>
          <c:y val="3.4182431528661648E-2"/>
          <c:w val="0.8786548178480158"/>
          <c:h val="0.730672561679615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Runtime read_register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Sheet1!$A$2:$A$41</c:f>
              <c:numCache>
                <c:formatCode>General</c:formatCode>
                <c:ptCount val="40"/>
                <c:pt idx="0">
                  <c:v>0.15511440000000201</c:v>
                </c:pt>
                <c:pt idx="1">
                  <c:v>0.34365190000016799</c:v>
                </c:pt>
                <c:pt idx="2">
                  <c:v>0.51479169999993202</c:v>
                </c:pt>
                <c:pt idx="3">
                  <c:v>0.68775819999973398</c:v>
                </c:pt>
                <c:pt idx="4">
                  <c:v>0.827787899999748</c:v>
                </c:pt>
                <c:pt idx="5" formatCode="#,##0.00000000000000">
                  <c:v>1.0618158000002</c:v>
                </c:pt>
                <c:pt idx="6" formatCode="#,##0.00000000000000">
                  <c:v>1.17172459999983</c:v>
                </c:pt>
                <c:pt idx="7" formatCode="#,##0.00000000000000">
                  <c:v>1.3587766999999</c:v>
                </c:pt>
                <c:pt idx="8" formatCode="#,##0.00000000000000">
                  <c:v>1.5156690000003401</c:v>
                </c:pt>
                <c:pt idx="9" formatCode="#,##0.00000000000000">
                  <c:v>1.6887416999998</c:v>
                </c:pt>
                <c:pt idx="10" formatCode="#,##0.00000000000000">
                  <c:v>1.8907306000000901</c:v>
                </c:pt>
                <c:pt idx="11" formatCode="#,##0.00000000000000">
                  <c:v>2.04576929999984</c:v>
                </c:pt>
                <c:pt idx="12" formatCode="#,##0.00000000000000">
                  <c:v>2.2346992000002501</c:v>
                </c:pt>
                <c:pt idx="13" formatCode="#,##0.00000000000000">
                  <c:v>2.3756909999997302</c:v>
                </c:pt>
                <c:pt idx="14" formatCode="#,##0.00000000000000">
                  <c:v>2.6087136999999498</c:v>
                </c:pt>
                <c:pt idx="15" formatCode="#,##0.00000000000000">
                  <c:v>2.70275149999997</c:v>
                </c:pt>
                <c:pt idx="16" formatCode="#,##0.00000000000000">
                  <c:v>2.8898690999999399</c:v>
                </c:pt>
                <c:pt idx="17" formatCode="#,##0.00000000000000">
                  <c:v>3.0715816000001701</c:v>
                </c:pt>
                <c:pt idx="18" formatCode="#,##0.00000000000000">
                  <c:v>3.2177418999999601</c:v>
                </c:pt>
                <c:pt idx="19" formatCode="#,##0.00000000000000">
                  <c:v>3.3907043999997701</c:v>
                </c:pt>
                <c:pt idx="20" formatCode="#,##0.00000000000000">
                  <c:v>3.5527326999999702</c:v>
                </c:pt>
                <c:pt idx="21" formatCode="#,##0.00000000000000">
                  <c:v>3.7177350000001699</c:v>
                </c:pt>
                <c:pt idx="22" formatCode="#,##0.00000000000000">
                  <c:v>3.8907105999996898</c:v>
                </c:pt>
                <c:pt idx="23" formatCode="#,##0.00000000000000">
                  <c:v>4.1417289999999403</c:v>
                </c:pt>
                <c:pt idx="24" formatCode="#,##0.00000000000000">
                  <c:v>4.1867142999999398</c:v>
                </c:pt>
                <c:pt idx="25" formatCode="#,##0.00000000000000">
                  <c:v>4.4047478999996201</c:v>
                </c:pt>
                <c:pt idx="26" formatCode="#,##0.00000000000000">
                  <c:v>4.57764700000007</c:v>
                </c:pt>
                <c:pt idx="27" formatCode="#,##0.00000000000000">
                  <c:v>4.7217440000003901</c:v>
                </c:pt>
                <c:pt idx="28" formatCode="#,##0.00000000000000">
                  <c:v>4.92071940000005</c:v>
                </c:pt>
                <c:pt idx="29" formatCode="#,##0.00000000000000">
                  <c:v>5.1087195999998496</c:v>
                </c:pt>
                <c:pt idx="30" formatCode="#,##0.00000000000000">
                  <c:v>5.2337267999996504</c:v>
                </c:pt>
                <c:pt idx="31" formatCode="#,##0.00000000000000">
                  <c:v>5.3586783999999099</c:v>
                </c:pt>
                <c:pt idx="32" formatCode="#,##0.00000000000000">
                  <c:v>5.5616877999996097</c:v>
                </c:pt>
                <c:pt idx="33" formatCode="#,##0.00000000000000">
                  <c:v>5.7176963000001697</c:v>
                </c:pt>
                <c:pt idx="34" formatCode="#,##0.00000000000000">
                  <c:v>5.8897065999999496</c:v>
                </c:pt>
                <c:pt idx="35" formatCode="#,##0.00000000000000">
                  <c:v>6.0327179000000797</c:v>
                </c:pt>
                <c:pt idx="36" formatCode="#,##0.00000000000000">
                  <c:v>6.2967329000002703</c:v>
                </c:pt>
                <c:pt idx="37" formatCode="#,##0.00000000000000">
                  <c:v>6.43672160000005</c:v>
                </c:pt>
                <c:pt idx="38" formatCode="#,##0.00000000000000">
                  <c:v>6.6116253000000098</c:v>
                </c:pt>
                <c:pt idx="39" formatCode="#,##0.00000000000000">
                  <c:v>6.7986541000000198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7-44D9-92B5-1D655318483E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Runtime read_registers</c:v>
                </c:pt>
              </c:strCache>
            </c:strRef>
          </c:tx>
          <c:spPr>
            <a:ln w="53975" cap="rnd" cmpd="sng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0.13796159999992499</c:v>
                </c:pt>
                <c:pt idx="1">
                  <c:v>0.13973450000003099</c:v>
                </c:pt>
                <c:pt idx="2">
                  <c:v>0.14077559999986899</c:v>
                </c:pt>
                <c:pt idx="3">
                  <c:v>0.140763200000037</c:v>
                </c:pt>
                <c:pt idx="4">
                  <c:v>0.14076509999995299</c:v>
                </c:pt>
                <c:pt idx="5">
                  <c:v>0.138768400000117</c:v>
                </c:pt>
                <c:pt idx="6">
                  <c:v>0.14078060000019799</c:v>
                </c:pt>
                <c:pt idx="7">
                  <c:v>0.14078360000030399</c:v>
                </c:pt>
                <c:pt idx="8">
                  <c:v>0.139748600000075</c:v>
                </c:pt>
                <c:pt idx="9">
                  <c:v>0.14078449999988099</c:v>
                </c:pt>
                <c:pt idx="10">
                  <c:v>0.140750099999877</c:v>
                </c:pt>
                <c:pt idx="11">
                  <c:v>0.14071259999991501</c:v>
                </c:pt>
                <c:pt idx="12">
                  <c:v>0.14074330000039401</c:v>
                </c:pt>
                <c:pt idx="13">
                  <c:v>0.14081010000017999</c:v>
                </c:pt>
                <c:pt idx="14">
                  <c:v>0.139775399999962</c:v>
                </c:pt>
                <c:pt idx="15">
                  <c:v>0.14076329999988901</c:v>
                </c:pt>
                <c:pt idx="16">
                  <c:v>0.140776600000208</c:v>
                </c:pt>
                <c:pt idx="17">
                  <c:v>0.14076610000029099</c:v>
                </c:pt>
                <c:pt idx="18">
                  <c:v>0.14047779999964399</c:v>
                </c:pt>
                <c:pt idx="19">
                  <c:v>0.14017039999998801</c:v>
                </c:pt>
                <c:pt idx="20">
                  <c:v>0.14075490000004701</c:v>
                </c:pt>
                <c:pt idx="21">
                  <c:v>0.18776189999971299</c:v>
                </c:pt>
                <c:pt idx="22">
                  <c:v>0.140766500000154</c:v>
                </c:pt>
                <c:pt idx="23">
                  <c:v>0.140771800000038</c:v>
                </c:pt>
                <c:pt idx="24">
                  <c:v>0.13945310000008199</c:v>
                </c:pt>
                <c:pt idx="25">
                  <c:v>0.14117720000012901</c:v>
                </c:pt>
                <c:pt idx="26">
                  <c:v>0.14050189999988999</c:v>
                </c:pt>
                <c:pt idx="27">
                  <c:v>0.14083769999979001</c:v>
                </c:pt>
                <c:pt idx="28">
                  <c:v>0.14099790000000201</c:v>
                </c:pt>
                <c:pt idx="29">
                  <c:v>0.139860600000247</c:v>
                </c:pt>
                <c:pt idx="30">
                  <c:v>0.13860500000143999</c:v>
                </c:pt>
                <c:pt idx="31">
                  <c:v>0.141154200000073</c:v>
                </c:pt>
                <c:pt idx="32">
                  <c:v>0.141671099999712</c:v>
                </c:pt>
                <c:pt idx="33">
                  <c:v>0.13986789999989899</c:v>
                </c:pt>
                <c:pt idx="34">
                  <c:v>0.14106159999982901</c:v>
                </c:pt>
                <c:pt idx="35">
                  <c:v>0.13947419999976701</c:v>
                </c:pt>
                <c:pt idx="36">
                  <c:v>0.14074940000000399</c:v>
                </c:pt>
                <c:pt idx="37">
                  <c:v>0.14079450000008301</c:v>
                </c:pt>
                <c:pt idx="38">
                  <c:v>0.140772400000059</c:v>
                </c:pt>
                <c:pt idx="39">
                  <c:v>0.140352800000073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77-44D9-92B5-1D655318483E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Runtime write_register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Sheet1!$C$2:$C$41</c:f>
              <c:numCache>
                <c:formatCode>General</c:formatCode>
                <c:ptCount val="40"/>
                <c:pt idx="0">
                  <c:v>0.16075150000006</c:v>
                </c:pt>
                <c:pt idx="1">
                  <c:v>0.34372010000015502</c:v>
                </c:pt>
                <c:pt idx="2">
                  <c:v>0.51469729999962499</c:v>
                </c:pt>
                <c:pt idx="3">
                  <c:v>0.68769829999973797</c:v>
                </c:pt>
                <c:pt idx="4">
                  <c:v>0.82774729999982799</c:v>
                </c:pt>
                <c:pt idx="5">
                  <c:v>1.0307509999997799</c:v>
                </c:pt>
                <c:pt idx="6">
                  <c:v>1.2027185000001701</c:v>
                </c:pt>
                <c:pt idx="7">
                  <c:v>1.3747656999998901</c:v>
                </c:pt>
                <c:pt idx="8">
                  <c:v>1.5307672999997499</c:v>
                </c:pt>
                <c:pt idx="9">
                  <c:v>1.72373259999994</c:v>
                </c:pt>
                <c:pt idx="10">
                  <c:v>1.87474849999989</c:v>
                </c:pt>
                <c:pt idx="11">
                  <c:v>2.0307413000000398</c:v>
                </c:pt>
                <c:pt idx="12">
                  <c:v>2.18768850000014</c:v>
                </c:pt>
                <c:pt idx="13">
                  <c:v>2.3898000000003701</c:v>
                </c:pt>
                <c:pt idx="14">
                  <c:v>2.5517308000003101</c:v>
                </c:pt>
                <c:pt idx="15">
                  <c:v>2.73367539999981</c:v>
                </c:pt>
                <c:pt idx="16">
                  <c:v>2.9019230999997401</c:v>
                </c:pt>
                <c:pt idx="17">
                  <c:v>3.1936066999996902</c:v>
                </c:pt>
                <c:pt idx="18">
                  <c:v>3.24868520000018</c:v>
                </c:pt>
                <c:pt idx="19">
                  <c:v>3.4377518000001102</c:v>
                </c:pt>
                <c:pt idx="20">
                  <c:v>3.5847979999998598</c:v>
                </c:pt>
                <c:pt idx="21">
                  <c:v>3.73467059999984</c:v>
                </c:pt>
                <c:pt idx="22">
                  <c:v>3.9367134000003698</c:v>
                </c:pt>
                <c:pt idx="23">
                  <c:v>4.1557361000000101</c:v>
                </c:pt>
                <c:pt idx="24">
                  <c:v>4.24969910000027</c:v>
                </c:pt>
                <c:pt idx="25">
                  <c:v>4.4527169000002598</c:v>
                </c:pt>
                <c:pt idx="26">
                  <c:v>4.5927363000000696</c:v>
                </c:pt>
                <c:pt idx="27">
                  <c:v>4.7188031000000503</c:v>
                </c:pt>
                <c:pt idx="28">
                  <c:v>4.9366478000001699</c:v>
                </c:pt>
                <c:pt idx="29">
                  <c:v>5.1107231999999296</c:v>
                </c:pt>
                <c:pt idx="30">
                  <c:v>5.2657104999998401</c:v>
                </c:pt>
                <c:pt idx="31">
                  <c:v>5.5516881000003098</c:v>
                </c:pt>
                <c:pt idx="32">
                  <c:v>5.5457660000001798</c:v>
                </c:pt>
                <c:pt idx="33">
                  <c:v>5.8186744999998101</c:v>
                </c:pt>
                <c:pt idx="34">
                  <c:v>5.9527180999998501</c:v>
                </c:pt>
                <c:pt idx="35">
                  <c:v>6.2487085999996399</c:v>
                </c:pt>
                <c:pt idx="36">
                  <c:v>6.2876820000001299</c:v>
                </c:pt>
                <c:pt idx="37">
                  <c:v>6.4986835999998203</c:v>
                </c:pt>
                <c:pt idx="38">
                  <c:v>6.6537259999999998</c:v>
                </c:pt>
                <c:pt idx="39">
                  <c:v>6.7996973999997801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77-44D9-92B5-1D655318483E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Runtime write_registers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Sheet1!$D$2:$D$41</c:f>
              <c:numCache>
                <c:formatCode>General</c:formatCode>
                <c:ptCount val="40"/>
                <c:pt idx="0">
                  <c:v>0.141161600000032</c:v>
                </c:pt>
                <c:pt idx="1">
                  <c:v>0.13978600000018501</c:v>
                </c:pt>
                <c:pt idx="2">
                  <c:v>0.14076929999964699</c:v>
                </c:pt>
                <c:pt idx="3">
                  <c:v>0.140808699999979</c:v>
                </c:pt>
                <c:pt idx="4">
                  <c:v>0.139808500000071</c:v>
                </c:pt>
                <c:pt idx="5">
                  <c:v>0.14076219999969899</c:v>
                </c:pt>
                <c:pt idx="6">
                  <c:v>0.14078470000004001</c:v>
                </c:pt>
                <c:pt idx="7">
                  <c:v>0.13980979999996601</c:v>
                </c:pt>
                <c:pt idx="8">
                  <c:v>0.14077530000031399</c:v>
                </c:pt>
                <c:pt idx="9">
                  <c:v>0.13982420000001999</c:v>
                </c:pt>
                <c:pt idx="10">
                  <c:v>0.14072780000014901</c:v>
                </c:pt>
                <c:pt idx="11">
                  <c:v>0.14081089999990501</c:v>
                </c:pt>
                <c:pt idx="12">
                  <c:v>0.139881999999943</c:v>
                </c:pt>
                <c:pt idx="13">
                  <c:v>0.14057899999988799</c:v>
                </c:pt>
                <c:pt idx="14">
                  <c:v>0.14000609999993599</c:v>
                </c:pt>
                <c:pt idx="15">
                  <c:v>0.140782200000103</c:v>
                </c:pt>
                <c:pt idx="16">
                  <c:v>0.14079579999997799</c:v>
                </c:pt>
                <c:pt idx="17">
                  <c:v>0.13977159999967601</c:v>
                </c:pt>
                <c:pt idx="18">
                  <c:v>0.14077530000031399</c:v>
                </c:pt>
                <c:pt idx="19">
                  <c:v>0.14079660000015701</c:v>
                </c:pt>
                <c:pt idx="20">
                  <c:v>0.13974070000040201</c:v>
                </c:pt>
                <c:pt idx="21">
                  <c:v>0.14088949999995701</c:v>
                </c:pt>
                <c:pt idx="22">
                  <c:v>0.13977429999977101</c:v>
                </c:pt>
                <c:pt idx="23">
                  <c:v>0.187745400000039</c:v>
                </c:pt>
                <c:pt idx="24">
                  <c:v>0.13978029999998301</c:v>
                </c:pt>
                <c:pt idx="25">
                  <c:v>0.14073740000003401</c:v>
                </c:pt>
                <c:pt idx="26">
                  <c:v>0.14075979999961399</c:v>
                </c:pt>
                <c:pt idx="27">
                  <c:v>0.15580050000016801</c:v>
                </c:pt>
                <c:pt idx="28">
                  <c:v>0.140770299999985</c:v>
                </c:pt>
                <c:pt idx="29">
                  <c:v>0.13975979999986499</c:v>
                </c:pt>
                <c:pt idx="30">
                  <c:v>0.167755599999763</c:v>
                </c:pt>
                <c:pt idx="31">
                  <c:v>0.14971250000007699</c:v>
                </c:pt>
                <c:pt idx="32">
                  <c:v>0.139793600000302</c:v>
                </c:pt>
                <c:pt idx="33">
                  <c:v>0.140745899999728</c:v>
                </c:pt>
                <c:pt idx="34">
                  <c:v>0.17175660000020701</c:v>
                </c:pt>
                <c:pt idx="35">
                  <c:v>0.155729499999779</c:v>
                </c:pt>
                <c:pt idx="36">
                  <c:v>0.139816200000041</c:v>
                </c:pt>
                <c:pt idx="37">
                  <c:v>0.14073619999999201</c:v>
                </c:pt>
                <c:pt idx="38">
                  <c:v>0.140763200000037</c:v>
                </c:pt>
                <c:pt idx="39">
                  <c:v>0.155763400000068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77-44D9-92B5-1D65531848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258576"/>
        <c:axId val="1178233120"/>
      </c:lineChart>
      <c:catAx>
        <c:axId val="133425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Numero di registri</a:t>
                </a:r>
              </a:p>
            </c:rich>
          </c:tx>
          <c:layout>
            <c:manualLayout>
              <c:xMode val="edge"/>
              <c:yMode val="edge"/>
              <c:x val="0.407998266798003"/>
              <c:y val="0.819738056297180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178233120"/>
        <c:crosses val="autoZero"/>
        <c:auto val="1"/>
        <c:lblAlgn val="ctr"/>
        <c:lblOffset val="100"/>
        <c:tickLblSkip val="3"/>
        <c:noMultiLvlLbl val="0"/>
      </c:catAx>
      <c:valAx>
        <c:axId val="117823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33425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241287721809878"/>
          <c:w val="1"/>
          <c:h val="0.13253305956372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5949599639"/>
              <c:y val="0.83536012863544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cap="none" dirty="0"/>
                  <a:t>Secondi</a:t>
                </a:r>
                <a:endParaRPr lang="it-IT" sz="1600" dirty="0"/>
              </a:p>
            </c:rich>
          </c:tx>
          <c:layout>
            <c:manualLayout>
              <c:xMode val="edge"/>
              <c:yMode val="edge"/>
              <c:x val="0.54320892630180884"/>
              <c:y val="0.83590620066792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23/10/2023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34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399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551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466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85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63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2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4E2B-A83C-4036-B1E7-12D11015BA88}" type="datetime1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33B3-E355-425F-83F1-331287CF7A51}" type="datetime1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3DD-D37A-416F-BF2A-347FB1385994}" type="datetime1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4D3A-F463-43E7-A97A-FE6548E45051}" type="datetime1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084F-B397-4D9A-B717-28C93DC644E1}" type="datetime1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B48F-6F92-456B-9CEB-13FA92002165}" type="datetime1">
              <a:rPr lang="it-IT" smtClean="0"/>
              <a:t>23/10/2023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3C1-8C3B-4691-B20B-10AA4C4B9F18}" type="datetime1">
              <a:rPr lang="it-IT" smtClean="0"/>
              <a:t>23/10/2023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F175-DCA9-4903-ACA2-7131EFAFF832}" type="datetime1">
              <a:rPr lang="it-IT" smtClean="0"/>
              <a:t>23/10/2023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4F02-FBDA-44EF-B6F4-77D159B2D26D}" type="datetime1">
              <a:rPr lang="it-IT" smtClean="0"/>
              <a:t>23/10/2023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CA2E-8382-4E58-BE53-3CA49E310222}" type="datetime1">
              <a:rPr lang="it-IT" smtClean="0"/>
              <a:t>23/10/2023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78125-6853-43A2-991B-77B7DDCCC688}" type="datetime1">
              <a:rPr lang="it-IT" smtClean="0"/>
              <a:t>23/10/2023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23F0-606E-4C6A-82A8-FF84B32E2232}" type="datetime1">
              <a:rPr lang="it-IT" smtClean="0"/>
              <a:t>23/10/2023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56779-575E-1EDB-DAC8-01FFC5BF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08852" y="224488"/>
            <a:ext cx="298909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3169918" y="2733675"/>
            <a:ext cx="981408" cy="38706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A8B1C-4DCF-6328-593C-E03C0AFB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56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7FB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B64F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solidFill>
                  <a:srgbClr val="6A8D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3172417" y="2733675"/>
            <a:ext cx="2606022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0C814-57EA-6214-7656-5217F905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1"/>
            <a:ext cx="10275303" cy="17830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3165704" y="2733675"/>
            <a:ext cx="4212880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715F7-632F-E1CA-F93C-0A70DF85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8301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ad alta priorità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Periodici a priorità normale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Immediati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l-GR" sz="24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3168376" y="2733675"/>
            <a:ext cx="5855249" cy="38706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5106BB-7572-BCC4-BD41-DC07D3F8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2319291" y="244836"/>
            <a:ext cx="755341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Comunicazione e aggiornamento grafico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/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>
                  <a:lnSpc>
                    <a:spcPct val="150000"/>
                  </a:lnSpc>
                </a:pPr>
                <a:r>
                  <a:rPr lang="it-IT" sz="2200" b="1" dirty="0">
                    <a:solidFill>
                      <a:srgbClr val="B573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r>
                  <a:rPr lang="it-IT" sz="22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generalizza l’aggiornamento delle componenti grafiche tramite l’uso di: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object_references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riferimenti agli elementi da aggiornare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successo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nella comunicazione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 sz="22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comportamenti degli oggetti in caso di </a:t>
                </a:r>
                <a:r>
                  <a:rPr lang="it-IT" sz="2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fallimento</a:t>
                </a:r>
                <a:r>
                  <a:rPr lang="it-IT" sz="2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della comunicazione</a:t>
                </a:r>
                <a:endParaRPr kumimoji="0" lang="it-IT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D40987A-B3CB-58C3-3C99-7CC50081A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7610"/>
                <a:ext cx="10913533" cy="21994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6D843-B174-2840-380E-73AAF42B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C5BF1C-6404-DDDB-046B-A8AE8136C9BF}"/>
              </a:ext>
            </a:extLst>
          </p:cNvPr>
          <p:cNvSpPr/>
          <p:nvPr/>
        </p:nvSpPr>
        <p:spPr>
          <a:xfrm>
            <a:off x="838200" y="3789033"/>
            <a:ext cx="9874956" cy="536233"/>
          </a:xfrm>
          <a:prstGeom prst="roundRect">
            <a:avLst>
              <a:gd name="adj" fmla="val 2530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it-IT" sz="2200" b="1" dirty="0" err="1">
                <a:solidFill>
                  <a:srgbClr val="B573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lang="it-IT" sz="2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aziona la comunicazione tramite i parametri contenuti nel Task</a:t>
            </a:r>
            <a:r>
              <a:rPr lang="it-IT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it-IT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858C5-D06B-5556-0BEB-C4EB74359F2D}"/>
              </a:ext>
            </a:extLst>
          </p:cNvPr>
          <p:cNvCxnSpPr>
            <a:cxnSpLocks/>
          </p:cNvCxnSpPr>
          <p:nvPr/>
        </p:nvCxnSpPr>
        <p:spPr>
          <a:xfrm flipH="1" flipV="1">
            <a:off x="3897297" y="1605913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A50CB8-51ED-FA12-59C4-24E9A91E02C8}"/>
              </a:ext>
            </a:extLst>
          </p:cNvPr>
          <p:cNvCxnSpPr>
            <a:cxnSpLocks/>
          </p:cNvCxnSpPr>
          <p:nvPr/>
        </p:nvCxnSpPr>
        <p:spPr>
          <a:xfrm flipH="1">
            <a:off x="3897297" y="2400460"/>
            <a:ext cx="1322772" cy="667336"/>
          </a:xfrm>
          <a:prstGeom prst="straightConnector1">
            <a:avLst/>
          </a:prstGeom>
          <a:ln w="38100">
            <a:solidFill>
              <a:srgbClr val="56517E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urple and white sign with blue letters&#10;&#10;Description automatically generated">
            <a:extLst>
              <a:ext uri="{FF2B5EF4-FFF2-40B4-BE49-F238E27FC236}">
                <a16:creationId xmlns:a16="http://schemas.microsoft.com/office/drawing/2014/main" id="{A7BFFDDF-FCCD-F6B6-D02B-2E544B050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69" y="2754234"/>
            <a:ext cx="1428750" cy="628650"/>
          </a:xfrm>
          <a:prstGeom prst="rect">
            <a:avLst/>
          </a:prstGeom>
        </p:spPr>
      </p:pic>
      <p:pic>
        <p:nvPicPr>
          <p:cNvPr id="22" name="Picture 21" descr="A purple rectangle with white letters&#10;&#10;Description automatically generated">
            <a:extLst>
              <a:ext uri="{FF2B5EF4-FFF2-40B4-BE49-F238E27FC236}">
                <a16:creationId xmlns:a16="http://schemas.microsoft.com/office/drawing/2014/main" id="{0ED1DDDE-FAF6-682C-6023-02E51D27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72" y="1291588"/>
            <a:ext cx="2514600" cy="628650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FECE197E-886D-63C6-3A72-765CA8001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043" y="1035491"/>
            <a:ext cx="6585269" cy="24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20573 0.0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Letture di multipli registri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8FF3F9-465A-3732-0087-56E18D035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3750"/>
              </p:ext>
            </p:extLst>
          </p:nvPr>
        </p:nvGraphicFramePr>
        <p:xfrm>
          <a:off x="847518" y="1715241"/>
          <a:ext cx="10520637" cy="421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984FDE-FFEF-BA04-0100-8C853BFA7C16}"/>
              </a:ext>
            </a:extLst>
          </p:cNvPr>
          <p:cNvSpPr/>
          <p:nvPr/>
        </p:nvSpPr>
        <p:spPr>
          <a:xfrm>
            <a:off x="701133" y="1102124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vincoli architetturali, non è possibile interrogare più di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40 registri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 comunicazione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7E678C-42F9-E7BE-33D8-AE65B7E9558D}"/>
              </a:ext>
            </a:extLst>
          </p:cNvPr>
          <p:cNvSpPr/>
          <p:nvPr/>
        </p:nvSpPr>
        <p:spPr>
          <a:xfrm>
            <a:off x="701133" y="6010818"/>
            <a:ext cx="10825119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Quando possibile, è sempre più conveniente interrogare multipli registri contemporaneamente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AA397-8029-2746-DEDD-39C4EAA8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569277" y="233948"/>
            <a:ext cx="305299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Gestione utenti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0" y="4278900"/>
            <a:ext cx="10692557" cy="1807734"/>
          </a:xfrm>
          <a:prstGeom prst="roundRect">
            <a:avLst>
              <a:gd name="adj" fmla="val 244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  <a:reflection blurRad="12700" stA="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C81BD-AC36-AEB4-CE01-F51688A46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60" y="1503445"/>
            <a:ext cx="7126824" cy="1949936"/>
          </a:xfrm>
          <a:prstGeom prst="roundRect">
            <a:avLst>
              <a:gd name="adj" fmla="val 39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8000"/>
              </a:srgbClr>
            </a:outerShdw>
            <a:reflection blurRad="12700" stA="0" endPos="28000" dist="5000" dir="5400000" sy="-100000" algn="bl" rotWithShape="0"/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1A57FF-C095-021B-5AB2-0CEC55DC1645}"/>
              </a:ext>
            </a:extLst>
          </p:cNvPr>
          <p:cNvCxnSpPr>
            <a:cxnSpLocks/>
          </p:cNvCxnSpPr>
          <p:nvPr/>
        </p:nvCxnSpPr>
        <p:spPr>
          <a:xfrm>
            <a:off x="6095772" y="3583459"/>
            <a:ext cx="228" cy="661574"/>
          </a:xfrm>
          <a:prstGeom prst="straightConnector1">
            <a:avLst/>
          </a:prstGeom>
          <a:ln w="76200">
            <a:solidFill>
              <a:srgbClr val="565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A82DDC-8F02-B692-974D-2BFDF81BC9AA}"/>
              </a:ext>
            </a:extLst>
          </p:cNvPr>
          <p:cNvSpPr txBox="1"/>
          <p:nvPr/>
        </p:nvSpPr>
        <p:spPr>
          <a:xfrm>
            <a:off x="2532360" y="1103335"/>
            <a:ext cx="62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in chiaro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41940-5F17-E476-9B16-103FD69FC7B2}"/>
              </a:ext>
            </a:extLst>
          </p:cNvPr>
          <p:cNvSpPr txBox="1"/>
          <p:nvPr/>
        </p:nvSpPr>
        <p:spPr>
          <a:xfrm>
            <a:off x="749720" y="3902602"/>
            <a:ext cx="476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degli utenti occultati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A9190-7B3F-1921-A673-6B8114FC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82594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605E5-80FB-F56C-9FE4-C8AD80D0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116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671039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981346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5A681-2CF7-8D9A-1B7E-180EB03DB87E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2C8C7-D9C3-5FFF-D78C-EEE79A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79" y="856599"/>
            <a:ext cx="1029223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94C86A-0E7C-B737-C1DB-8B78E0133609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29C85B-CB25-B391-3E2F-BBF07FC2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086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30863" y="1224659"/>
            <a:ext cx="2950309" cy="4904537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</a:t>
            </a: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7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Gestione di diversi profili utente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E78CB-4802-31D3-6EC2-29CDE0C1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89" y="894508"/>
            <a:ext cx="10951821" cy="5709779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6DE10-B29D-C4A3-359F-0FCDD25E6042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E9412-847C-D3D6-957B-BBF157A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3644" y="856599"/>
            <a:ext cx="10284709" cy="5782326"/>
          </a:xfrm>
          <a:prstGeom prst="roundRect">
            <a:avLst>
              <a:gd name="adj" fmla="val 10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A1FB38-2DE2-7A01-3291-48D54341D128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3986A-0D70-73BB-0DB1-F9FA1E22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26783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089" y="894509"/>
            <a:ext cx="10951821" cy="5709777"/>
          </a:xfrm>
          <a:prstGeom prst="roundRect">
            <a:avLst>
              <a:gd name="adj" fmla="val 75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E1786B-B91F-1BFD-05FF-0E12DB67BE13}"/>
              </a:ext>
            </a:extLst>
          </p:cNvPr>
          <p:cNvSpPr/>
          <p:nvPr/>
        </p:nvSpPr>
        <p:spPr>
          <a:xfrm>
            <a:off x="3504412" y="229472"/>
            <a:ext cx="5183173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Conclusioni e sviluppi futuri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BB306-7A2D-0AA1-7CF3-72D0F9D6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04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770237" y="2553920"/>
            <a:ext cx="10651524" cy="175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8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  <a:endParaRPr kumimoji="0" lang="it-IT" sz="8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E5295-C329-01C5-521E-87EC6B7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lang="it-IT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mezzo comunicativo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protocollo Modbus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3</a:t>
            </a:fld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3661651" y="5335406"/>
            <a:ext cx="803669" cy="1013324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4495800" y="5333999"/>
            <a:ext cx="815340" cy="1022351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7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5325355" y="5326379"/>
            <a:ext cx="1927426" cy="1014731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01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200237" y="224488"/>
            <a:ext cx="977718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Architettura Hardware e protocollo di comunicazione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485" b="8485"/>
          <a:stretch/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845403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Architettura di tipo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Master-Slave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bus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 mezzo comunicativo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half-duplex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850356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Frame del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protocollo Modbus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modalità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Remote Terminal Unit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(RTU)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3C91B-F2D4-71B0-36C2-BB330B1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38293F-7F8A-430D-9B90-1E44095FC35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9289B-21B5-1D03-C117-18105C58E65E}"/>
              </a:ext>
            </a:extLst>
          </p:cNvPr>
          <p:cNvSpPr/>
          <p:nvPr/>
        </p:nvSpPr>
        <p:spPr>
          <a:xfrm>
            <a:off x="7305021" y="5336812"/>
            <a:ext cx="1229380" cy="1011918"/>
          </a:xfrm>
          <a:prstGeom prst="rect">
            <a:avLst/>
          </a:prstGeom>
          <a:noFill/>
          <a:ln w="3810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92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72065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666777" y="316754"/>
            <a:ext cx="485844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Problematiche riscontrate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2097474" y="1362074"/>
            <a:ext cx="7997048" cy="2373929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primarie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Lentezza di aggiornamento delle componenti grafiche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obsoleto e poco performante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Dati sensibili salvati "in chiaro"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2097474" y="4217948"/>
            <a:ext cx="7997048" cy="1772300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Problematiche secondarie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Documentazione carente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 vincolato all’ambiente Windows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A178F-566D-ACA0-FE74-3FBC36D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28658" y="254200"/>
            <a:ext cx="412432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Tecnologie impiegate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(3.11.4</a:t>
            </a:r>
            <a:r>
              <a:rPr lang="it-IT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781104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6" y="3911776"/>
            <a:ext cx="378110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927339" y="1107404"/>
            <a:ext cx="10326964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201" y="1210527"/>
            <a:ext cx="10532308" cy="5632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È necessario scegliere tecnologie con licenze che permettano l’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uso commerciale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596403" y="1773786"/>
            <a:ext cx="10999194" cy="2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977955" y="2702369"/>
            <a:ext cx="3931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per la comunicazione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B9527-FE0C-C95B-A7F0-C4548075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62226" y="250970"/>
            <a:ext cx="406754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Priorità comunicative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7" y="175866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126396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189607" y="4247450"/>
            <a:ext cx="5956918" cy="13227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coda di priorità </a:t>
            </a: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gestisce le comunicazioni e gli aggiornamenti più o meno frequenti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568014" y="959054"/>
            <a:ext cx="9055966" cy="6579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Alcuni elementi grafici necessitano di </a:t>
            </a:r>
            <a:r>
              <a:rPr lang="it-IT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aggiornamenti tempestivi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DD06E-FCBA-E547-8F0D-07F4586E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975</TotalTime>
  <Words>593</Words>
  <Application>Microsoft Office PowerPoint</Application>
  <PresentationFormat>Widescreen</PresentationFormat>
  <Paragraphs>144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Coda di priorità</vt:lpstr>
      <vt:lpstr>Coda di priorità</vt:lpstr>
      <vt:lpstr>Coda di priorità</vt:lpstr>
      <vt:lpstr>PowerPoint Presentation</vt:lpstr>
      <vt:lpstr>Letture di multipli registri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</dc:title>
  <dc:creator>Enrico Marras</dc:creator>
  <cp:lastModifiedBy>ENRICO MARRAS</cp:lastModifiedBy>
  <cp:revision>34</cp:revision>
  <dcterms:created xsi:type="dcterms:W3CDTF">2023-10-13T09:14:33Z</dcterms:created>
  <dcterms:modified xsi:type="dcterms:W3CDTF">2023-10-23T13:25:36Z</dcterms:modified>
</cp:coreProperties>
</file>