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9" r:id="rId14"/>
    <p:sldId id="280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814" y="20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8681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270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03438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57020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2241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2458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333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506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613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5753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2038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6241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7476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510512" y="73238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CAT T3 Design</a:t>
            </a:r>
            <a:endParaRPr b="1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86895" y="2530914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Arial Black" panose="020B0A040201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Arun Rajayogan</a:t>
            </a:r>
            <a:endParaRPr b="1" dirty="0">
              <a:latin typeface="Arial Black" panose="020B0A04020102020204" pitchFamily="34" charset="0"/>
              <a:ea typeface="Roboto" panose="02000000000000000000" pitchFamily="2" charset="0"/>
              <a:cs typeface="Helvetica" panose="020B0604020202020204" pitchFamily="34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DE69F36-58F4-1249-A43E-CE7E597AE74C}"/>
              </a:ext>
            </a:extLst>
          </p:cNvPr>
          <p:cNvGrpSpPr/>
          <p:nvPr/>
        </p:nvGrpSpPr>
        <p:grpSpPr>
          <a:xfrm>
            <a:off x="-208587" y="-3647518"/>
            <a:ext cx="9278051" cy="12616336"/>
            <a:chOff x="-329244" y="-4227567"/>
            <a:chExt cx="9278051" cy="12616336"/>
          </a:xfrm>
        </p:grpSpPr>
        <p:pic>
          <p:nvPicPr>
            <p:cNvPr id="7" name="Picture 4" descr="The Python Logo | Python Software Foundation">
              <a:extLst>
                <a:ext uri="{FF2B5EF4-FFF2-40B4-BE49-F238E27FC236}">
                  <a16:creationId xmlns:a16="http://schemas.microsoft.com/office/drawing/2014/main" id="{2E900FCE-6B74-1D6A-189C-D8978DC91C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5596" y="2498327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The Python Logo | Python Software Foundation">
              <a:extLst>
                <a:ext uri="{FF2B5EF4-FFF2-40B4-BE49-F238E27FC236}">
                  <a16:creationId xmlns:a16="http://schemas.microsoft.com/office/drawing/2014/main" id="{251246D2-6C88-CAA5-4FE7-4B1004A6A3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5155" y="2059945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 descr="The Python Logo | Python Software Foundation">
              <a:extLst>
                <a:ext uri="{FF2B5EF4-FFF2-40B4-BE49-F238E27FC236}">
                  <a16:creationId xmlns:a16="http://schemas.microsoft.com/office/drawing/2014/main" id="{7E440E3D-9637-1CC9-225F-F3062E3AA2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4385" y="4919261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The Python Logo | Python Software Foundation">
              <a:extLst>
                <a:ext uri="{FF2B5EF4-FFF2-40B4-BE49-F238E27FC236}">
                  <a16:creationId xmlns:a16="http://schemas.microsoft.com/office/drawing/2014/main" id="{65D17703-B14E-2D83-E698-C40FFF0431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4301" y="4810671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The Python Logo | Python Software Foundation">
              <a:extLst>
                <a:ext uri="{FF2B5EF4-FFF2-40B4-BE49-F238E27FC236}">
                  <a16:creationId xmlns:a16="http://schemas.microsoft.com/office/drawing/2014/main" id="{B358A51D-E07B-289E-7BAC-C889CB6D52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7826" y="4810672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The Python Logo | Python Software Foundation">
              <a:extLst>
                <a:ext uri="{FF2B5EF4-FFF2-40B4-BE49-F238E27FC236}">
                  <a16:creationId xmlns:a16="http://schemas.microsoft.com/office/drawing/2014/main" id="{BAB1FCED-EA11-94CE-8BED-9A385D57BD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684670">
              <a:off x="-329244" y="379287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The Python Logo | Python Software Foundation">
              <a:extLst>
                <a:ext uri="{FF2B5EF4-FFF2-40B4-BE49-F238E27FC236}">
                  <a16:creationId xmlns:a16="http://schemas.microsoft.com/office/drawing/2014/main" id="{F0842129-6A05-BD38-2906-C8716B9E34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846776">
              <a:off x="4650155" y="5622527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The Python Logo | Python Software Foundation">
              <a:extLst>
                <a:ext uri="{FF2B5EF4-FFF2-40B4-BE49-F238E27FC236}">
                  <a16:creationId xmlns:a16="http://schemas.microsoft.com/office/drawing/2014/main" id="{DB7B8E9C-87E3-1E9D-758D-F378D188D7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330912">
              <a:off x="2095887" y="73250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The Python Logo | Python Software Foundation">
              <a:extLst>
                <a:ext uri="{FF2B5EF4-FFF2-40B4-BE49-F238E27FC236}">
                  <a16:creationId xmlns:a16="http://schemas.microsoft.com/office/drawing/2014/main" id="{DE0625FB-896A-7260-A3E4-C026229C70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2851" y="-52440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The Python Logo | Python Software Foundation">
              <a:extLst>
                <a:ext uri="{FF2B5EF4-FFF2-40B4-BE49-F238E27FC236}">
                  <a16:creationId xmlns:a16="http://schemas.microsoft.com/office/drawing/2014/main" id="{9C5A0CF7-A613-BD6E-765E-7164E7A4CC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58005">
              <a:off x="4225120" y="-201864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The Python Logo | Python Software Foundation">
              <a:extLst>
                <a:ext uri="{FF2B5EF4-FFF2-40B4-BE49-F238E27FC236}">
                  <a16:creationId xmlns:a16="http://schemas.microsoft.com/office/drawing/2014/main" id="{C20457FB-5046-0926-8509-BAC0BB34C6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5819" y="1172301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The Python Logo | Python Software Foundation">
              <a:extLst>
                <a:ext uri="{FF2B5EF4-FFF2-40B4-BE49-F238E27FC236}">
                  <a16:creationId xmlns:a16="http://schemas.microsoft.com/office/drawing/2014/main" id="{14E45EA4-27FE-ED2B-4D93-ABA286858E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568927">
              <a:off x="8282102" y="1471516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The Python Logo | Python Software Foundation">
              <a:extLst>
                <a:ext uri="{FF2B5EF4-FFF2-40B4-BE49-F238E27FC236}">
                  <a16:creationId xmlns:a16="http://schemas.microsoft.com/office/drawing/2014/main" id="{56D83CDA-3399-6DC5-5755-E9EFEF6036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51737">
              <a:off x="7705396" y="2712867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 descr="The Python Logo | Python Software Foundation">
              <a:extLst>
                <a:ext uri="{FF2B5EF4-FFF2-40B4-BE49-F238E27FC236}">
                  <a16:creationId xmlns:a16="http://schemas.microsoft.com/office/drawing/2014/main" id="{C16DBA2F-0184-DB40-0588-2A6A5EBA27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0155" y="3973939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The Python Logo | Python Software Foundation">
              <a:extLst>
                <a:ext uri="{FF2B5EF4-FFF2-40B4-BE49-F238E27FC236}">
                  <a16:creationId xmlns:a16="http://schemas.microsoft.com/office/drawing/2014/main" id="{897C4A55-2C9B-33C7-21A2-BDE281410E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77322">
              <a:off x="884401" y="3853410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" descr="The Python Logo | Python Software Foundation">
              <a:extLst>
                <a:ext uri="{FF2B5EF4-FFF2-40B4-BE49-F238E27FC236}">
                  <a16:creationId xmlns:a16="http://schemas.microsoft.com/office/drawing/2014/main" id="{ECFBE536-B94F-5605-64B7-7A9B4CC8B0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299984">
              <a:off x="2285803" y="-1210463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" descr="The Python Logo | Python Software Foundation">
              <a:extLst>
                <a:ext uri="{FF2B5EF4-FFF2-40B4-BE49-F238E27FC236}">
                  <a16:creationId xmlns:a16="http://schemas.microsoft.com/office/drawing/2014/main" id="{032EB22A-2AC2-B54B-15FA-EC84F00558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1147">
              <a:off x="1714978" y="-2827670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4" descr="The Python Logo | Python Software Foundation">
              <a:extLst>
                <a:ext uri="{FF2B5EF4-FFF2-40B4-BE49-F238E27FC236}">
                  <a16:creationId xmlns:a16="http://schemas.microsoft.com/office/drawing/2014/main" id="{63396818-D8C0-B286-C4C8-99B304C223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1147">
              <a:off x="6897254" y="-2354467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The Python Logo | Python Software Foundation">
              <a:extLst>
                <a:ext uri="{FF2B5EF4-FFF2-40B4-BE49-F238E27FC236}">
                  <a16:creationId xmlns:a16="http://schemas.microsoft.com/office/drawing/2014/main" id="{182B48CE-BBEC-8333-BAEC-5283A87352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1147">
              <a:off x="467916" y="-4176172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The Python Logo | Python Software Foundation">
              <a:extLst>
                <a:ext uri="{FF2B5EF4-FFF2-40B4-BE49-F238E27FC236}">
                  <a16:creationId xmlns:a16="http://schemas.microsoft.com/office/drawing/2014/main" id="{8CABD6E0-CDC9-CBC5-BDC1-BD350C11C1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652288">
              <a:off x="3712261" y="-3700572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The Python Logo | Python Software Foundation">
              <a:extLst>
                <a:ext uri="{FF2B5EF4-FFF2-40B4-BE49-F238E27FC236}">
                  <a16:creationId xmlns:a16="http://schemas.microsoft.com/office/drawing/2014/main" id="{DE2FC156-E2E8-DBEC-AD12-84C4EB994B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011595">
              <a:off x="-152064" y="-1975971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The Python Logo | Python Software Foundation">
              <a:extLst>
                <a:ext uri="{FF2B5EF4-FFF2-40B4-BE49-F238E27FC236}">
                  <a16:creationId xmlns:a16="http://schemas.microsoft.com/office/drawing/2014/main" id="{0AA91E93-851E-4731-310A-6188D9B0E2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654178" y="6311673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4" descr="The Python Logo | Python Software Foundation">
              <a:extLst>
                <a:ext uri="{FF2B5EF4-FFF2-40B4-BE49-F238E27FC236}">
                  <a16:creationId xmlns:a16="http://schemas.microsoft.com/office/drawing/2014/main" id="{63954C6C-A884-88EF-CA5B-42AFB4BDA9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516299">
              <a:off x="7416251" y="6172294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The Python Logo | Python Software Foundation">
              <a:extLst>
                <a:ext uri="{FF2B5EF4-FFF2-40B4-BE49-F238E27FC236}">
                  <a16:creationId xmlns:a16="http://schemas.microsoft.com/office/drawing/2014/main" id="{99F9F580-D00F-CD7D-E8C9-815EEA7294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295907">
              <a:off x="4778584" y="-1824531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" descr="The Python Logo | Python Software Foundation">
              <a:extLst>
                <a:ext uri="{FF2B5EF4-FFF2-40B4-BE49-F238E27FC236}">
                  <a16:creationId xmlns:a16="http://schemas.microsoft.com/office/drawing/2014/main" id="{7B7E4E61-6BFE-09CF-F7FB-493C55ED60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571731">
              <a:off x="3144505" y="7658194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The Python Logo | Python Software Foundation">
              <a:extLst>
                <a:ext uri="{FF2B5EF4-FFF2-40B4-BE49-F238E27FC236}">
                  <a16:creationId xmlns:a16="http://schemas.microsoft.com/office/drawing/2014/main" id="{EBAA7FDC-2F2B-063E-AACC-471ECFB182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7266139" y="-3245845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 descr="The Python Logo | Python Software Foundation">
              <a:extLst>
                <a:ext uri="{FF2B5EF4-FFF2-40B4-BE49-F238E27FC236}">
                  <a16:creationId xmlns:a16="http://schemas.microsoft.com/office/drawing/2014/main" id="{84F887FA-7281-27D9-1EBB-309D3E6883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291634">
              <a:off x="6242851" y="-4291437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The Python Logo | Python Software Foundation">
              <a:extLst>
                <a:ext uri="{FF2B5EF4-FFF2-40B4-BE49-F238E27FC236}">
                  <a16:creationId xmlns:a16="http://schemas.microsoft.com/office/drawing/2014/main" id="{34CC45D1-A39F-58F9-5E52-3979E8EE9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77322">
              <a:off x="8047911" y="-1143333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C7D3E23-A5CE-CA79-B74E-42CCEF99C6E7}"/>
              </a:ext>
            </a:extLst>
          </p:cNvPr>
          <p:cNvGrpSpPr/>
          <p:nvPr/>
        </p:nvGrpSpPr>
        <p:grpSpPr>
          <a:xfrm>
            <a:off x="-308034" y="-3796813"/>
            <a:ext cx="9107282" cy="12254604"/>
            <a:chOff x="-308034" y="-3796813"/>
            <a:chExt cx="9107282" cy="12254604"/>
          </a:xfrm>
        </p:grpSpPr>
        <p:pic>
          <p:nvPicPr>
            <p:cNvPr id="43" name="Picture 4" descr="The Python Logo | Python Software Foundation">
              <a:extLst>
                <a:ext uri="{FF2B5EF4-FFF2-40B4-BE49-F238E27FC236}">
                  <a16:creationId xmlns:a16="http://schemas.microsoft.com/office/drawing/2014/main" id="{512342D5-33B9-0905-5923-DFEFDB47CC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380428">
              <a:off x="1270723" y="3175696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4" descr="The Python Logo | Python Software Foundation">
              <a:extLst>
                <a:ext uri="{FF2B5EF4-FFF2-40B4-BE49-F238E27FC236}">
                  <a16:creationId xmlns:a16="http://schemas.microsoft.com/office/drawing/2014/main" id="{CC89B8AA-1C84-3416-5A27-E331D19750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00514">
              <a:off x="4554049" y="-726837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" descr="The Python Logo | Python Software Foundation">
              <a:extLst>
                <a:ext uri="{FF2B5EF4-FFF2-40B4-BE49-F238E27FC236}">
                  <a16:creationId xmlns:a16="http://schemas.microsoft.com/office/drawing/2014/main" id="{7DBF8A20-9838-351E-B352-9FE38CAD6E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90356">
              <a:off x="-308034" y="-1567606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4" descr="The Python Logo | Python Software Foundation">
              <a:extLst>
                <a:ext uri="{FF2B5EF4-FFF2-40B4-BE49-F238E27FC236}">
                  <a16:creationId xmlns:a16="http://schemas.microsoft.com/office/drawing/2014/main" id="{1CD96D30-A7FF-3EC4-19E2-02971B20EE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581671">
              <a:off x="6032551" y="-2651732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4" descr="The Python Logo | Python Software Foundation">
              <a:extLst>
                <a:ext uri="{FF2B5EF4-FFF2-40B4-BE49-F238E27FC236}">
                  <a16:creationId xmlns:a16="http://schemas.microsoft.com/office/drawing/2014/main" id="{03792BE1-4386-7F02-9591-BEC83BEE33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581671">
              <a:off x="2232773" y="-3796813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4" descr="The Python Logo | Python Software Foundation">
              <a:extLst>
                <a:ext uri="{FF2B5EF4-FFF2-40B4-BE49-F238E27FC236}">
                  <a16:creationId xmlns:a16="http://schemas.microsoft.com/office/drawing/2014/main" id="{246B84D9-943A-14F1-1920-7F588E2577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581671">
              <a:off x="4310667" y="5950966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4" descr="The Python Logo | Python Software Foundation">
              <a:extLst>
                <a:ext uri="{FF2B5EF4-FFF2-40B4-BE49-F238E27FC236}">
                  <a16:creationId xmlns:a16="http://schemas.microsoft.com/office/drawing/2014/main" id="{99A40A02-5ED8-81CF-B51D-0B1D32A091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581671">
              <a:off x="6750765" y="2875264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4" descr="The Python Logo | Python Software Foundation">
              <a:extLst>
                <a:ext uri="{FF2B5EF4-FFF2-40B4-BE49-F238E27FC236}">
                  <a16:creationId xmlns:a16="http://schemas.microsoft.com/office/drawing/2014/main" id="{F0323CD9-8488-DC29-DEB1-CF89CF724D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705346">
              <a:off x="408074" y="6192275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4DE69F36-58F4-1249-A43E-CE7E597AE74C}"/>
              </a:ext>
            </a:extLst>
          </p:cNvPr>
          <p:cNvGrpSpPr/>
          <p:nvPr/>
        </p:nvGrpSpPr>
        <p:grpSpPr>
          <a:xfrm>
            <a:off x="61155" y="10260068"/>
            <a:ext cx="9278051" cy="12616336"/>
            <a:chOff x="-329244" y="-4227567"/>
            <a:chExt cx="9278051" cy="12616336"/>
          </a:xfrm>
        </p:grpSpPr>
        <p:pic>
          <p:nvPicPr>
            <p:cNvPr id="7" name="Picture 4" descr="The Python Logo | Python Software Foundation">
              <a:extLst>
                <a:ext uri="{FF2B5EF4-FFF2-40B4-BE49-F238E27FC236}">
                  <a16:creationId xmlns:a16="http://schemas.microsoft.com/office/drawing/2014/main" id="{2E900FCE-6B74-1D6A-189C-D8978DC91C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5596" y="2498327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The Python Logo | Python Software Foundation">
              <a:extLst>
                <a:ext uri="{FF2B5EF4-FFF2-40B4-BE49-F238E27FC236}">
                  <a16:creationId xmlns:a16="http://schemas.microsoft.com/office/drawing/2014/main" id="{251246D2-6C88-CAA5-4FE7-4B1004A6A3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5155" y="2059945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 descr="The Python Logo | Python Software Foundation">
              <a:extLst>
                <a:ext uri="{FF2B5EF4-FFF2-40B4-BE49-F238E27FC236}">
                  <a16:creationId xmlns:a16="http://schemas.microsoft.com/office/drawing/2014/main" id="{7E440E3D-9637-1CC9-225F-F3062E3AA2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4385" y="4919261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The Python Logo | Python Software Foundation">
              <a:extLst>
                <a:ext uri="{FF2B5EF4-FFF2-40B4-BE49-F238E27FC236}">
                  <a16:creationId xmlns:a16="http://schemas.microsoft.com/office/drawing/2014/main" id="{65D17703-B14E-2D83-E698-C40FFF0431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4301" y="4810671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The Python Logo | Python Software Foundation">
              <a:extLst>
                <a:ext uri="{FF2B5EF4-FFF2-40B4-BE49-F238E27FC236}">
                  <a16:creationId xmlns:a16="http://schemas.microsoft.com/office/drawing/2014/main" id="{B358A51D-E07B-289E-7BAC-C889CB6D52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7826" y="4810672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The Python Logo | Python Software Foundation">
              <a:extLst>
                <a:ext uri="{FF2B5EF4-FFF2-40B4-BE49-F238E27FC236}">
                  <a16:creationId xmlns:a16="http://schemas.microsoft.com/office/drawing/2014/main" id="{BAB1FCED-EA11-94CE-8BED-9A385D57BD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684670">
              <a:off x="-329244" y="379287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The Python Logo | Python Software Foundation">
              <a:extLst>
                <a:ext uri="{FF2B5EF4-FFF2-40B4-BE49-F238E27FC236}">
                  <a16:creationId xmlns:a16="http://schemas.microsoft.com/office/drawing/2014/main" id="{F0842129-6A05-BD38-2906-C8716B9E34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846776">
              <a:off x="4650155" y="5622527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The Python Logo | Python Software Foundation">
              <a:extLst>
                <a:ext uri="{FF2B5EF4-FFF2-40B4-BE49-F238E27FC236}">
                  <a16:creationId xmlns:a16="http://schemas.microsoft.com/office/drawing/2014/main" id="{DB7B8E9C-87E3-1E9D-758D-F378D188D7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330912">
              <a:off x="2095887" y="73250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The Python Logo | Python Software Foundation">
              <a:extLst>
                <a:ext uri="{FF2B5EF4-FFF2-40B4-BE49-F238E27FC236}">
                  <a16:creationId xmlns:a16="http://schemas.microsoft.com/office/drawing/2014/main" id="{DE0625FB-896A-7260-A3E4-C026229C70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2851" y="-52440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The Python Logo | Python Software Foundation">
              <a:extLst>
                <a:ext uri="{FF2B5EF4-FFF2-40B4-BE49-F238E27FC236}">
                  <a16:creationId xmlns:a16="http://schemas.microsoft.com/office/drawing/2014/main" id="{9C5A0CF7-A613-BD6E-765E-7164E7A4CC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58005">
              <a:off x="4225120" y="-201864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The Python Logo | Python Software Foundation">
              <a:extLst>
                <a:ext uri="{FF2B5EF4-FFF2-40B4-BE49-F238E27FC236}">
                  <a16:creationId xmlns:a16="http://schemas.microsoft.com/office/drawing/2014/main" id="{C20457FB-5046-0926-8509-BAC0BB34C6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5819" y="1172301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The Python Logo | Python Software Foundation">
              <a:extLst>
                <a:ext uri="{FF2B5EF4-FFF2-40B4-BE49-F238E27FC236}">
                  <a16:creationId xmlns:a16="http://schemas.microsoft.com/office/drawing/2014/main" id="{14E45EA4-27FE-ED2B-4D93-ABA286858E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568927">
              <a:off x="8282102" y="1471516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The Python Logo | Python Software Foundation">
              <a:extLst>
                <a:ext uri="{FF2B5EF4-FFF2-40B4-BE49-F238E27FC236}">
                  <a16:creationId xmlns:a16="http://schemas.microsoft.com/office/drawing/2014/main" id="{56D83CDA-3399-6DC5-5755-E9EFEF6036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51737">
              <a:off x="7705396" y="2712867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 descr="The Python Logo | Python Software Foundation">
              <a:extLst>
                <a:ext uri="{FF2B5EF4-FFF2-40B4-BE49-F238E27FC236}">
                  <a16:creationId xmlns:a16="http://schemas.microsoft.com/office/drawing/2014/main" id="{C16DBA2F-0184-DB40-0588-2A6A5EBA27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0155" y="3973939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The Python Logo | Python Software Foundation">
              <a:extLst>
                <a:ext uri="{FF2B5EF4-FFF2-40B4-BE49-F238E27FC236}">
                  <a16:creationId xmlns:a16="http://schemas.microsoft.com/office/drawing/2014/main" id="{897C4A55-2C9B-33C7-21A2-BDE281410E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77322">
              <a:off x="884401" y="3853410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" descr="The Python Logo | Python Software Foundation">
              <a:extLst>
                <a:ext uri="{FF2B5EF4-FFF2-40B4-BE49-F238E27FC236}">
                  <a16:creationId xmlns:a16="http://schemas.microsoft.com/office/drawing/2014/main" id="{ECFBE536-B94F-5605-64B7-7A9B4CC8B0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299984">
              <a:off x="2285803" y="-1210463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" descr="The Python Logo | Python Software Foundation">
              <a:extLst>
                <a:ext uri="{FF2B5EF4-FFF2-40B4-BE49-F238E27FC236}">
                  <a16:creationId xmlns:a16="http://schemas.microsoft.com/office/drawing/2014/main" id="{032EB22A-2AC2-B54B-15FA-EC84F00558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1147">
              <a:off x="1714978" y="-2827670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4" descr="The Python Logo | Python Software Foundation">
              <a:extLst>
                <a:ext uri="{FF2B5EF4-FFF2-40B4-BE49-F238E27FC236}">
                  <a16:creationId xmlns:a16="http://schemas.microsoft.com/office/drawing/2014/main" id="{63396818-D8C0-B286-C4C8-99B304C223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1147">
              <a:off x="6897254" y="-2354467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The Python Logo | Python Software Foundation">
              <a:extLst>
                <a:ext uri="{FF2B5EF4-FFF2-40B4-BE49-F238E27FC236}">
                  <a16:creationId xmlns:a16="http://schemas.microsoft.com/office/drawing/2014/main" id="{182B48CE-BBEC-8333-BAEC-5283A87352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1147">
              <a:off x="467916" y="-4176172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The Python Logo | Python Software Foundation">
              <a:extLst>
                <a:ext uri="{FF2B5EF4-FFF2-40B4-BE49-F238E27FC236}">
                  <a16:creationId xmlns:a16="http://schemas.microsoft.com/office/drawing/2014/main" id="{8CABD6E0-CDC9-CBC5-BDC1-BD350C11C1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652288">
              <a:off x="3712261" y="-3700572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The Python Logo | Python Software Foundation">
              <a:extLst>
                <a:ext uri="{FF2B5EF4-FFF2-40B4-BE49-F238E27FC236}">
                  <a16:creationId xmlns:a16="http://schemas.microsoft.com/office/drawing/2014/main" id="{DE2FC156-E2E8-DBEC-AD12-84C4EB994B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011595">
              <a:off x="-152064" y="-1975971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The Python Logo | Python Software Foundation">
              <a:extLst>
                <a:ext uri="{FF2B5EF4-FFF2-40B4-BE49-F238E27FC236}">
                  <a16:creationId xmlns:a16="http://schemas.microsoft.com/office/drawing/2014/main" id="{0AA91E93-851E-4731-310A-6188D9B0E2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654178" y="6311673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4" descr="The Python Logo | Python Software Foundation">
              <a:extLst>
                <a:ext uri="{FF2B5EF4-FFF2-40B4-BE49-F238E27FC236}">
                  <a16:creationId xmlns:a16="http://schemas.microsoft.com/office/drawing/2014/main" id="{63954C6C-A884-88EF-CA5B-42AFB4BDA9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516299">
              <a:off x="7416251" y="6172294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The Python Logo | Python Software Foundation">
              <a:extLst>
                <a:ext uri="{FF2B5EF4-FFF2-40B4-BE49-F238E27FC236}">
                  <a16:creationId xmlns:a16="http://schemas.microsoft.com/office/drawing/2014/main" id="{99F9F580-D00F-CD7D-E8C9-815EEA7294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295907">
              <a:off x="4778584" y="-1824531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" descr="The Python Logo | Python Software Foundation">
              <a:extLst>
                <a:ext uri="{FF2B5EF4-FFF2-40B4-BE49-F238E27FC236}">
                  <a16:creationId xmlns:a16="http://schemas.microsoft.com/office/drawing/2014/main" id="{7B7E4E61-6BFE-09CF-F7FB-493C55ED60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571731">
              <a:off x="3144505" y="7658194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The Python Logo | Python Software Foundation">
              <a:extLst>
                <a:ext uri="{FF2B5EF4-FFF2-40B4-BE49-F238E27FC236}">
                  <a16:creationId xmlns:a16="http://schemas.microsoft.com/office/drawing/2014/main" id="{EBAA7FDC-2F2B-063E-AACC-471ECFB182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7266139" y="-3245845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 descr="The Python Logo | Python Software Foundation">
              <a:extLst>
                <a:ext uri="{FF2B5EF4-FFF2-40B4-BE49-F238E27FC236}">
                  <a16:creationId xmlns:a16="http://schemas.microsoft.com/office/drawing/2014/main" id="{84F887FA-7281-27D9-1EBB-309D3E6883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291634">
              <a:off x="6242851" y="-4291437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The Python Logo | Python Software Foundation">
              <a:extLst>
                <a:ext uri="{FF2B5EF4-FFF2-40B4-BE49-F238E27FC236}">
                  <a16:creationId xmlns:a16="http://schemas.microsoft.com/office/drawing/2014/main" id="{34CC45D1-A39F-58F9-5E52-3979E8EE9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77322">
              <a:off x="8047911" y="-1143333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C7D3E23-A5CE-CA79-B74E-42CCEF99C6E7}"/>
              </a:ext>
            </a:extLst>
          </p:cNvPr>
          <p:cNvGrpSpPr/>
          <p:nvPr/>
        </p:nvGrpSpPr>
        <p:grpSpPr>
          <a:xfrm>
            <a:off x="-263626" y="-763664"/>
            <a:ext cx="9107282" cy="12254604"/>
            <a:chOff x="-308034" y="-3796813"/>
            <a:chExt cx="9107282" cy="12254604"/>
          </a:xfrm>
        </p:grpSpPr>
        <p:pic>
          <p:nvPicPr>
            <p:cNvPr id="43" name="Picture 4" descr="The Python Logo | Python Software Foundation">
              <a:extLst>
                <a:ext uri="{FF2B5EF4-FFF2-40B4-BE49-F238E27FC236}">
                  <a16:creationId xmlns:a16="http://schemas.microsoft.com/office/drawing/2014/main" id="{512342D5-33B9-0905-5923-DFEFDB47CC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380428">
              <a:off x="1270723" y="3175696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4" descr="The Python Logo | Python Software Foundation">
              <a:extLst>
                <a:ext uri="{FF2B5EF4-FFF2-40B4-BE49-F238E27FC236}">
                  <a16:creationId xmlns:a16="http://schemas.microsoft.com/office/drawing/2014/main" id="{CC89B8AA-1C84-3416-5A27-E331D19750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00514">
              <a:off x="4554049" y="-726837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" descr="The Python Logo | Python Software Foundation">
              <a:extLst>
                <a:ext uri="{FF2B5EF4-FFF2-40B4-BE49-F238E27FC236}">
                  <a16:creationId xmlns:a16="http://schemas.microsoft.com/office/drawing/2014/main" id="{7DBF8A20-9838-351E-B352-9FE38CAD6E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90356">
              <a:off x="-308034" y="-1567606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4" descr="The Python Logo | Python Software Foundation">
              <a:extLst>
                <a:ext uri="{FF2B5EF4-FFF2-40B4-BE49-F238E27FC236}">
                  <a16:creationId xmlns:a16="http://schemas.microsoft.com/office/drawing/2014/main" id="{1CD96D30-A7FF-3EC4-19E2-02971B20EE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581671">
              <a:off x="6032551" y="-2651732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4" descr="The Python Logo | Python Software Foundation">
              <a:extLst>
                <a:ext uri="{FF2B5EF4-FFF2-40B4-BE49-F238E27FC236}">
                  <a16:creationId xmlns:a16="http://schemas.microsoft.com/office/drawing/2014/main" id="{03792BE1-4386-7F02-9591-BEC83BEE33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581671">
              <a:off x="2232773" y="-3796813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4" descr="The Python Logo | Python Software Foundation">
              <a:extLst>
                <a:ext uri="{FF2B5EF4-FFF2-40B4-BE49-F238E27FC236}">
                  <a16:creationId xmlns:a16="http://schemas.microsoft.com/office/drawing/2014/main" id="{246B84D9-943A-14F1-1920-7F588E2577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581671">
              <a:off x="4310667" y="5950966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4" descr="The Python Logo | Python Software Foundation">
              <a:extLst>
                <a:ext uri="{FF2B5EF4-FFF2-40B4-BE49-F238E27FC236}">
                  <a16:creationId xmlns:a16="http://schemas.microsoft.com/office/drawing/2014/main" id="{99A40A02-5ED8-81CF-B51D-0B1D32A091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581671">
              <a:off x="6750765" y="2875264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4" descr="The Python Logo | Python Software Foundation">
              <a:extLst>
                <a:ext uri="{FF2B5EF4-FFF2-40B4-BE49-F238E27FC236}">
                  <a16:creationId xmlns:a16="http://schemas.microsoft.com/office/drawing/2014/main" id="{F0323CD9-8488-DC29-DEB1-CF89CF724D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705346">
              <a:off x="408074" y="6192275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616791C-FD84-C045-4EEC-3F397A5E6975}"/>
              </a:ext>
            </a:extLst>
          </p:cNvPr>
          <p:cNvSpPr txBox="1"/>
          <p:nvPr/>
        </p:nvSpPr>
        <p:spPr>
          <a:xfrm>
            <a:off x="1901393" y="0"/>
            <a:ext cx="410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 Pro Black" panose="020F0502020204030204" pitchFamily="34" charset="0"/>
              </a:rPr>
              <a:t>1</a:t>
            </a:r>
            <a:endParaRPr lang="en-AU" sz="2400" dirty="0">
              <a:latin typeface="Verdana Pro Black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773AAB-299C-A3B2-0AB0-4A4C07F0AC44}"/>
              </a:ext>
            </a:extLst>
          </p:cNvPr>
          <p:cNvSpPr txBox="1"/>
          <p:nvPr/>
        </p:nvSpPr>
        <p:spPr>
          <a:xfrm>
            <a:off x="1901393" y="1017637"/>
            <a:ext cx="658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Verdana Pro Black" panose="020F0502020204030204" pitchFamily="34" charset="0"/>
              </a:rPr>
              <a:t>2</a:t>
            </a:r>
            <a:endParaRPr lang="en-AU" sz="2400" dirty="0">
              <a:latin typeface="Verdana Pro Black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1523292-3C88-DB20-FC46-9DE7EC0F97EC}"/>
              </a:ext>
            </a:extLst>
          </p:cNvPr>
          <p:cNvSpPr txBox="1"/>
          <p:nvPr/>
        </p:nvSpPr>
        <p:spPr>
          <a:xfrm>
            <a:off x="1797830" y="1926762"/>
            <a:ext cx="6928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Verdana Pro Black" panose="020F0502020204030204" pitchFamily="34" charset="0"/>
              </a:rPr>
              <a:t>3</a:t>
            </a:r>
            <a:endParaRPr lang="en-AU" sz="5400" dirty="0">
              <a:latin typeface="Verdana Pro Black" panose="020F050202020403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C539705-4E6A-9EE7-4BDC-FD6BDC4BE2F0}"/>
              </a:ext>
            </a:extLst>
          </p:cNvPr>
          <p:cNvSpPr txBox="1"/>
          <p:nvPr/>
        </p:nvSpPr>
        <p:spPr>
          <a:xfrm>
            <a:off x="3166230" y="430843"/>
            <a:ext cx="26228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Vertices Sort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4D61DA0-BB7E-ECB5-05F8-07BCA47CA220}"/>
              </a:ext>
            </a:extLst>
          </p:cNvPr>
          <p:cNvSpPr txBox="1"/>
          <p:nvPr/>
        </p:nvSpPr>
        <p:spPr>
          <a:xfrm>
            <a:off x="2451742" y="2234538"/>
            <a:ext cx="50368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>
              <a:buSzPts val="1800"/>
            </a:pPr>
            <a:r>
              <a:rPr lang="en-US" dirty="0">
                <a:latin typeface="Verdana Pro Black" panose="020B0A04030504040204" pitchFamily="34" charset="0"/>
              </a:rPr>
              <a:t>4th not included point after finding the angle is furthest vertices from starting point.</a:t>
            </a:r>
          </a:p>
        </p:txBody>
      </p:sp>
    </p:spTree>
    <p:extLst>
      <p:ext uri="{BB962C8B-B14F-4D97-AF65-F5344CB8AC3E}">
        <p14:creationId xmlns:p14="http://schemas.microsoft.com/office/powerpoint/2010/main" val="10563363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4DE69F36-58F4-1249-A43E-CE7E597AE74C}"/>
              </a:ext>
            </a:extLst>
          </p:cNvPr>
          <p:cNvGrpSpPr/>
          <p:nvPr/>
        </p:nvGrpSpPr>
        <p:grpSpPr>
          <a:xfrm>
            <a:off x="61155" y="10260068"/>
            <a:ext cx="9278051" cy="12616336"/>
            <a:chOff x="-329244" y="-4227567"/>
            <a:chExt cx="9278051" cy="12616336"/>
          </a:xfrm>
        </p:grpSpPr>
        <p:pic>
          <p:nvPicPr>
            <p:cNvPr id="7" name="Picture 4" descr="The Python Logo | Python Software Foundation">
              <a:extLst>
                <a:ext uri="{FF2B5EF4-FFF2-40B4-BE49-F238E27FC236}">
                  <a16:creationId xmlns:a16="http://schemas.microsoft.com/office/drawing/2014/main" id="{2E900FCE-6B74-1D6A-189C-D8978DC91C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5596" y="2498327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The Python Logo | Python Software Foundation">
              <a:extLst>
                <a:ext uri="{FF2B5EF4-FFF2-40B4-BE49-F238E27FC236}">
                  <a16:creationId xmlns:a16="http://schemas.microsoft.com/office/drawing/2014/main" id="{251246D2-6C88-CAA5-4FE7-4B1004A6A3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5155" y="2059945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 descr="The Python Logo | Python Software Foundation">
              <a:extLst>
                <a:ext uri="{FF2B5EF4-FFF2-40B4-BE49-F238E27FC236}">
                  <a16:creationId xmlns:a16="http://schemas.microsoft.com/office/drawing/2014/main" id="{7E440E3D-9637-1CC9-225F-F3062E3AA2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4385" y="4919261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The Python Logo | Python Software Foundation">
              <a:extLst>
                <a:ext uri="{FF2B5EF4-FFF2-40B4-BE49-F238E27FC236}">
                  <a16:creationId xmlns:a16="http://schemas.microsoft.com/office/drawing/2014/main" id="{65D17703-B14E-2D83-E698-C40FFF0431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4301" y="4810671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The Python Logo | Python Software Foundation">
              <a:extLst>
                <a:ext uri="{FF2B5EF4-FFF2-40B4-BE49-F238E27FC236}">
                  <a16:creationId xmlns:a16="http://schemas.microsoft.com/office/drawing/2014/main" id="{B358A51D-E07B-289E-7BAC-C889CB6D52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7826" y="4810672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The Python Logo | Python Software Foundation">
              <a:extLst>
                <a:ext uri="{FF2B5EF4-FFF2-40B4-BE49-F238E27FC236}">
                  <a16:creationId xmlns:a16="http://schemas.microsoft.com/office/drawing/2014/main" id="{BAB1FCED-EA11-94CE-8BED-9A385D57BD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684670">
              <a:off x="-329244" y="379287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The Python Logo | Python Software Foundation">
              <a:extLst>
                <a:ext uri="{FF2B5EF4-FFF2-40B4-BE49-F238E27FC236}">
                  <a16:creationId xmlns:a16="http://schemas.microsoft.com/office/drawing/2014/main" id="{F0842129-6A05-BD38-2906-C8716B9E34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846776">
              <a:off x="4650155" y="5622527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The Python Logo | Python Software Foundation">
              <a:extLst>
                <a:ext uri="{FF2B5EF4-FFF2-40B4-BE49-F238E27FC236}">
                  <a16:creationId xmlns:a16="http://schemas.microsoft.com/office/drawing/2014/main" id="{DB7B8E9C-87E3-1E9D-758D-F378D188D7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330912">
              <a:off x="2095887" y="73250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The Python Logo | Python Software Foundation">
              <a:extLst>
                <a:ext uri="{FF2B5EF4-FFF2-40B4-BE49-F238E27FC236}">
                  <a16:creationId xmlns:a16="http://schemas.microsoft.com/office/drawing/2014/main" id="{DE0625FB-896A-7260-A3E4-C026229C70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2851" y="-52440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The Python Logo | Python Software Foundation">
              <a:extLst>
                <a:ext uri="{FF2B5EF4-FFF2-40B4-BE49-F238E27FC236}">
                  <a16:creationId xmlns:a16="http://schemas.microsoft.com/office/drawing/2014/main" id="{9C5A0CF7-A613-BD6E-765E-7164E7A4CC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58005">
              <a:off x="4225120" y="-201864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The Python Logo | Python Software Foundation">
              <a:extLst>
                <a:ext uri="{FF2B5EF4-FFF2-40B4-BE49-F238E27FC236}">
                  <a16:creationId xmlns:a16="http://schemas.microsoft.com/office/drawing/2014/main" id="{C20457FB-5046-0926-8509-BAC0BB34C6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5819" y="1172301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The Python Logo | Python Software Foundation">
              <a:extLst>
                <a:ext uri="{FF2B5EF4-FFF2-40B4-BE49-F238E27FC236}">
                  <a16:creationId xmlns:a16="http://schemas.microsoft.com/office/drawing/2014/main" id="{14E45EA4-27FE-ED2B-4D93-ABA286858E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568927">
              <a:off x="8282102" y="1471516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The Python Logo | Python Software Foundation">
              <a:extLst>
                <a:ext uri="{FF2B5EF4-FFF2-40B4-BE49-F238E27FC236}">
                  <a16:creationId xmlns:a16="http://schemas.microsoft.com/office/drawing/2014/main" id="{56D83CDA-3399-6DC5-5755-E9EFEF6036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51737">
              <a:off x="7705396" y="2712867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 descr="The Python Logo | Python Software Foundation">
              <a:extLst>
                <a:ext uri="{FF2B5EF4-FFF2-40B4-BE49-F238E27FC236}">
                  <a16:creationId xmlns:a16="http://schemas.microsoft.com/office/drawing/2014/main" id="{C16DBA2F-0184-DB40-0588-2A6A5EBA27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0155" y="3973939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The Python Logo | Python Software Foundation">
              <a:extLst>
                <a:ext uri="{FF2B5EF4-FFF2-40B4-BE49-F238E27FC236}">
                  <a16:creationId xmlns:a16="http://schemas.microsoft.com/office/drawing/2014/main" id="{897C4A55-2C9B-33C7-21A2-BDE281410E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77322">
              <a:off x="884401" y="3853410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" descr="The Python Logo | Python Software Foundation">
              <a:extLst>
                <a:ext uri="{FF2B5EF4-FFF2-40B4-BE49-F238E27FC236}">
                  <a16:creationId xmlns:a16="http://schemas.microsoft.com/office/drawing/2014/main" id="{ECFBE536-B94F-5605-64B7-7A9B4CC8B0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299984">
              <a:off x="2285803" y="-1210463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" descr="The Python Logo | Python Software Foundation">
              <a:extLst>
                <a:ext uri="{FF2B5EF4-FFF2-40B4-BE49-F238E27FC236}">
                  <a16:creationId xmlns:a16="http://schemas.microsoft.com/office/drawing/2014/main" id="{032EB22A-2AC2-B54B-15FA-EC84F00558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1147">
              <a:off x="1714978" y="-2827670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4" descr="The Python Logo | Python Software Foundation">
              <a:extLst>
                <a:ext uri="{FF2B5EF4-FFF2-40B4-BE49-F238E27FC236}">
                  <a16:creationId xmlns:a16="http://schemas.microsoft.com/office/drawing/2014/main" id="{63396818-D8C0-B286-C4C8-99B304C223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1147">
              <a:off x="6897254" y="-2354467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The Python Logo | Python Software Foundation">
              <a:extLst>
                <a:ext uri="{FF2B5EF4-FFF2-40B4-BE49-F238E27FC236}">
                  <a16:creationId xmlns:a16="http://schemas.microsoft.com/office/drawing/2014/main" id="{182B48CE-BBEC-8333-BAEC-5283A87352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1147">
              <a:off x="467916" y="-4176172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The Python Logo | Python Software Foundation">
              <a:extLst>
                <a:ext uri="{FF2B5EF4-FFF2-40B4-BE49-F238E27FC236}">
                  <a16:creationId xmlns:a16="http://schemas.microsoft.com/office/drawing/2014/main" id="{8CABD6E0-CDC9-CBC5-BDC1-BD350C11C1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652288">
              <a:off x="3712261" y="-3700572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The Python Logo | Python Software Foundation">
              <a:extLst>
                <a:ext uri="{FF2B5EF4-FFF2-40B4-BE49-F238E27FC236}">
                  <a16:creationId xmlns:a16="http://schemas.microsoft.com/office/drawing/2014/main" id="{DE2FC156-E2E8-DBEC-AD12-84C4EB994B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011595">
              <a:off x="-152064" y="-1975971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The Python Logo | Python Software Foundation">
              <a:extLst>
                <a:ext uri="{FF2B5EF4-FFF2-40B4-BE49-F238E27FC236}">
                  <a16:creationId xmlns:a16="http://schemas.microsoft.com/office/drawing/2014/main" id="{0AA91E93-851E-4731-310A-6188D9B0E2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654178" y="6311673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4" descr="The Python Logo | Python Software Foundation">
              <a:extLst>
                <a:ext uri="{FF2B5EF4-FFF2-40B4-BE49-F238E27FC236}">
                  <a16:creationId xmlns:a16="http://schemas.microsoft.com/office/drawing/2014/main" id="{63954C6C-A884-88EF-CA5B-42AFB4BDA9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516299">
              <a:off x="7416251" y="6172294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The Python Logo | Python Software Foundation">
              <a:extLst>
                <a:ext uri="{FF2B5EF4-FFF2-40B4-BE49-F238E27FC236}">
                  <a16:creationId xmlns:a16="http://schemas.microsoft.com/office/drawing/2014/main" id="{99F9F580-D00F-CD7D-E8C9-815EEA7294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295907">
              <a:off x="4778584" y="-1824531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" descr="The Python Logo | Python Software Foundation">
              <a:extLst>
                <a:ext uri="{FF2B5EF4-FFF2-40B4-BE49-F238E27FC236}">
                  <a16:creationId xmlns:a16="http://schemas.microsoft.com/office/drawing/2014/main" id="{7B7E4E61-6BFE-09CF-F7FB-493C55ED60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571731">
              <a:off x="3144505" y="7658194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The Python Logo | Python Software Foundation">
              <a:extLst>
                <a:ext uri="{FF2B5EF4-FFF2-40B4-BE49-F238E27FC236}">
                  <a16:creationId xmlns:a16="http://schemas.microsoft.com/office/drawing/2014/main" id="{EBAA7FDC-2F2B-063E-AACC-471ECFB182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7266139" y="-3245845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 descr="The Python Logo | Python Software Foundation">
              <a:extLst>
                <a:ext uri="{FF2B5EF4-FFF2-40B4-BE49-F238E27FC236}">
                  <a16:creationId xmlns:a16="http://schemas.microsoft.com/office/drawing/2014/main" id="{84F887FA-7281-27D9-1EBB-309D3E6883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291634">
              <a:off x="6242851" y="-4291437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The Python Logo | Python Software Foundation">
              <a:extLst>
                <a:ext uri="{FF2B5EF4-FFF2-40B4-BE49-F238E27FC236}">
                  <a16:creationId xmlns:a16="http://schemas.microsoft.com/office/drawing/2014/main" id="{34CC45D1-A39F-58F9-5E52-3979E8EE9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77322">
              <a:off x="8047911" y="-1143333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C7D3E23-A5CE-CA79-B74E-42CCEF99C6E7}"/>
              </a:ext>
            </a:extLst>
          </p:cNvPr>
          <p:cNvGrpSpPr/>
          <p:nvPr/>
        </p:nvGrpSpPr>
        <p:grpSpPr>
          <a:xfrm>
            <a:off x="-344651" y="-13324955"/>
            <a:ext cx="9107282" cy="12254604"/>
            <a:chOff x="-308034" y="-3796813"/>
            <a:chExt cx="9107282" cy="12254604"/>
          </a:xfrm>
        </p:grpSpPr>
        <p:pic>
          <p:nvPicPr>
            <p:cNvPr id="43" name="Picture 4" descr="The Python Logo | Python Software Foundation">
              <a:extLst>
                <a:ext uri="{FF2B5EF4-FFF2-40B4-BE49-F238E27FC236}">
                  <a16:creationId xmlns:a16="http://schemas.microsoft.com/office/drawing/2014/main" id="{512342D5-33B9-0905-5923-DFEFDB47CC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380428">
              <a:off x="1270723" y="3175696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4" descr="The Python Logo | Python Software Foundation">
              <a:extLst>
                <a:ext uri="{FF2B5EF4-FFF2-40B4-BE49-F238E27FC236}">
                  <a16:creationId xmlns:a16="http://schemas.microsoft.com/office/drawing/2014/main" id="{CC89B8AA-1C84-3416-5A27-E331D19750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00514">
              <a:off x="4554049" y="-726837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" descr="The Python Logo | Python Software Foundation">
              <a:extLst>
                <a:ext uri="{FF2B5EF4-FFF2-40B4-BE49-F238E27FC236}">
                  <a16:creationId xmlns:a16="http://schemas.microsoft.com/office/drawing/2014/main" id="{7DBF8A20-9838-351E-B352-9FE38CAD6E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90356">
              <a:off x="-308034" y="-1567606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4" descr="The Python Logo | Python Software Foundation">
              <a:extLst>
                <a:ext uri="{FF2B5EF4-FFF2-40B4-BE49-F238E27FC236}">
                  <a16:creationId xmlns:a16="http://schemas.microsoft.com/office/drawing/2014/main" id="{1CD96D30-A7FF-3EC4-19E2-02971B20EE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581671">
              <a:off x="6032551" y="-2651732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4" descr="The Python Logo | Python Software Foundation">
              <a:extLst>
                <a:ext uri="{FF2B5EF4-FFF2-40B4-BE49-F238E27FC236}">
                  <a16:creationId xmlns:a16="http://schemas.microsoft.com/office/drawing/2014/main" id="{03792BE1-4386-7F02-9591-BEC83BEE33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581671">
              <a:off x="2232773" y="-3796813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4" descr="The Python Logo | Python Software Foundation">
              <a:extLst>
                <a:ext uri="{FF2B5EF4-FFF2-40B4-BE49-F238E27FC236}">
                  <a16:creationId xmlns:a16="http://schemas.microsoft.com/office/drawing/2014/main" id="{246B84D9-943A-14F1-1920-7F588E2577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581671">
              <a:off x="4310667" y="5950966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4" descr="The Python Logo | Python Software Foundation">
              <a:extLst>
                <a:ext uri="{FF2B5EF4-FFF2-40B4-BE49-F238E27FC236}">
                  <a16:creationId xmlns:a16="http://schemas.microsoft.com/office/drawing/2014/main" id="{99A40A02-5ED8-81CF-B51D-0B1D32A091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581671">
              <a:off x="6750765" y="2875264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4" descr="The Python Logo | Python Software Foundation">
              <a:extLst>
                <a:ext uri="{FF2B5EF4-FFF2-40B4-BE49-F238E27FC236}">
                  <a16:creationId xmlns:a16="http://schemas.microsoft.com/office/drawing/2014/main" id="{F0323CD9-8488-DC29-DEB1-CF89CF724D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705346">
              <a:off x="408074" y="6192275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C32144-20C8-F377-2CDD-4366C78AB9D2}"/>
              </a:ext>
            </a:extLst>
          </p:cNvPr>
          <p:cNvSpPr txBox="1">
            <a:spLocks/>
          </p:cNvSpPr>
          <p:nvPr/>
        </p:nvSpPr>
        <p:spPr>
          <a:xfrm>
            <a:off x="311700" y="3624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6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latin typeface="Gill Sans Ultra Bold" panose="020B0A02020104020203" pitchFamily="34" charset="0"/>
              </a:rPr>
              <a:t>Sorting Points (In Depth)</a:t>
            </a:r>
            <a:endParaRPr lang="en-AU" dirty="0">
              <a:latin typeface="Gill Sans Ultra Bold" panose="020B0A020201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EDBEB-3CC3-B033-F6A3-B1D658E43274}"/>
              </a:ext>
            </a:extLst>
          </p:cNvPr>
          <p:cNvSpPr txBox="1">
            <a:spLocks/>
          </p:cNvSpPr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71500" indent="-457200" algn="l">
              <a:buFont typeface="Wingdings" panose="05000000000000000000" pitchFamily="2" charset="2"/>
              <a:buChar char="§"/>
            </a:pPr>
            <a:r>
              <a:rPr lang="en-US" dirty="0"/>
              <a:t>Get the first point given in the input. This is will point A for simplicity.</a:t>
            </a:r>
          </a:p>
          <a:p>
            <a:pPr marL="571500" indent="-457200" algn="l">
              <a:buFont typeface="Wingdings" panose="05000000000000000000" pitchFamily="2" charset="2"/>
              <a:buChar char="§"/>
            </a:pPr>
            <a:r>
              <a:rPr lang="en-US" dirty="0"/>
              <a:t>From point A cast a ray to all other point.</a:t>
            </a:r>
          </a:p>
          <a:p>
            <a:pPr marL="571500" indent="-457200" algn="l">
              <a:buFont typeface="Wingdings" panose="05000000000000000000" pitchFamily="2" charset="2"/>
              <a:buChar char="§"/>
            </a:pPr>
            <a:r>
              <a:rPr lang="en-US" dirty="0"/>
              <a:t>Now 3 lines are formed, find 3 angles</a:t>
            </a:r>
          </a:p>
          <a:p>
            <a:pPr marL="571500" indent="-457200" algn="l">
              <a:buFont typeface="Wingdings" panose="05000000000000000000" pitchFamily="2" charset="2"/>
              <a:buChar char="§"/>
            </a:pPr>
            <a:r>
              <a:rPr lang="en-US" dirty="0"/>
              <a:t>As these can only be convex shapes, not concave, the angle which is greatest forms one corner of our shape.</a:t>
            </a:r>
          </a:p>
          <a:p>
            <a:pPr marL="571500" indent="-457200" algn="l">
              <a:buFont typeface="Wingdings" panose="05000000000000000000" pitchFamily="2" charset="2"/>
              <a:buChar char="§"/>
            </a:pPr>
            <a:r>
              <a:rPr lang="en-US" dirty="0"/>
              <a:t>The non-included point is opposite to point A, and is labelled point C</a:t>
            </a:r>
          </a:p>
          <a:p>
            <a:pPr marL="571500" indent="-457200" algn="l">
              <a:buFont typeface="Wingdings" panose="05000000000000000000" pitchFamily="2" charset="2"/>
              <a:buChar char="§"/>
            </a:pPr>
            <a:r>
              <a:rPr lang="en-US" dirty="0"/>
              <a:t>The other two points are B and D, not important which is which.</a:t>
            </a:r>
          </a:p>
          <a:p>
            <a:pPr marL="571500" indent="-457200" algn="l">
              <a:buFont typeface="Wingdings" panose="05000000000000000000" pitchFamily="2" charset="2"/>
              <a:buChar char="§"/>
            </a:pPr>
            <a:r>
              <a:rPr lang="en-US" dirty="0"/>
              <a:t>Appended into a list in the correct order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43889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4DE69F36-58F4-1249-A43E-CE7E597AE74C}"/>
              </a:ext>
            </a:extLst>
          </p:cNvPr>
          <p:cNvGrpSpPr/>
          <p:nvPr/>
        </p:nvGrpSpPr>
        <p:grpSpPr>
          <a:xfrm>
            <a:off x="-151840" y="-4337433"/>
            <a:ext cx="9278051" cy="12616336"/>
            <a:chOff x="-329244" y="-4227567"/>
            <a:chExt cx="9278051" cy="12616336"/>
          </a:xfrm>
        </p:grpSpPr>
        <p:pic>
          <p:nvPicPr>
            <p:cNvPr id="7" name="Picture 4" descr="The Python Logo | Python Software Foundation">
              <a:extLst>
                <a:ext uri="{FF2B5EF4-FFF2-40B4-BE49-F238E27FC236}">
                  <a16:creationId xmlns:a16="http://schemas.microsoft.com/office/drawing/2014/main" id="{2E900FCE-6B74-1D6A-189C-D8978DC91C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5596" y="2498327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The Python Logo | Python Software Foundation">
              <a:extLst>
                <a:ext uri="{FF2B5EF4-FFF2-40B4-BE49-F238E27FC236}">
                  <a16:creationId xmlns:a16="http://schemas.microsoft.com/office/drawing/2014/main" id="{251246D2-6C88-CAA5-4FE7-4B1004A6A3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5155" y="2059945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 descr="The Python Logo | Python Software Foundation">
              <a:extLst>
                <a:ext uri="{FF2B5EF4-FFF2-40B4-BE49-F238E27FC236}">
                  <a16:creationId xmlns:a16="http://schemas.microsoft.com/office/drawing/2014/main" id="{7E440E3D-9637-1CC9-225F-F3062E3AA2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4385" y="4919261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The Python Logo | Python Software Foundation">
              <a:extLst>
                <a:ext uri="{FF2B5EF4-FFF2-40B4-BE49-F238E27FC236}">
                  <a16:creationId xmlns:a16="http://schemas.microsoft.com/office/drawing/2014/main" id="{65D17703-B14E-2D83-E698-C40FFF0431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4301" y="4810671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The Python Logo | Python Software Foundation">
              <a:extLst>
                <a:ext uri="{FF2B5EF4-FFF2-40B4-BE49-F238E27FC236}">
                  <a16:creationId xmlns:a16="http://schemas.microsoft.com/office/drawing/2014/main" id="{B358A51D-E07B-289E-7BAC-C889CB6D52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7826" y="4810672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The Python Logo | Python Software Foundation">
              <a:extLst>
                <a:ext uri="{FF2B5EF4-FFF2-40B4-BE49-F238E27FC236}">
                  <a16:creationId xmlns:a16="http://schemas.microsoft.com/office/drawing/2014/main" id="{BAB1FCED-EA11-94CE-8BED-9A385D57BD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684670">
              <a:off x="-329244" y="379287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The Python Logo | Python Software Foundation">
              <a:extLst>
                <a:ext uri="{FF2B5EF4-FFF2-40B4-BE49-F238E27FC236}">
                  <a16:creationId xmlns:a16="http://schemas.microsoft.com/office/drawing/2014/main" id="{F0842129-6A05-BD38-2906-C8716B9E34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846776">
              <a:off x="4650155" y="5622527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The Python Logo | Python Software Foundation">
              <a:extLst>
                <a:ext uri="{FF2B5EF4-FFF2-40B4-BE49-F238E27FC236}">
                  <a16:creationId xmlns:a16="http://schemas.microsoft.com/office/drawing/2014/main" id="{DB7B8E9C-87E3-1E9D-758D-F378D188D7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330912">
              <a:off x="2095887" y="73250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The Python Logo | Python Software Foundation">
              <a:extLst>
                <a:ext uri="{FF2B5EF4-FFF2-40B4-BE49-F238E27FC236}">
                  <a16:creationId xmlns:a16="http://schemas.microsoft.com/office/drawing/2014/main" id="{DE0625FB-896A-7260-A3E4-C026229C70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2851" y="-52440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The Python Logo | Python Software Foundation">
              <a:extLst>
                <a:ext uri="{FF2B5EF4-FFF2-40B4-BE49-F238E27FC236}">
                  <a16:creationId xmlns:a16="http://schemas.microsoft.com/office/drawing/2014/main" id="{9C5A0CF7-A613-BD6E-765E-7164E7A4CC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58005">
              <a:off x="4225120" y="-201864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The Python Logo | Python Software Foundation">
              <a:extLst>
                <a:ext uri="{FF2B5EF4-FFF2-40B4-BE49-F238E27FC236}">
                  <a16:creationId xmlns:a16="http://schemas.microsoft.com/office/drawing/2014/main" id="{C20457FB-5046-0926-8509-BAC0BB34C6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5819" y="1172301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The Python Logo | Python Software Foundation">
              <a:extLst>
                <a:ext uri="{FF2B5EF4-FFF2-40B4-BE49-F238E27FC236}">
                  <a16:creationId xmlns:a16="http://schemas.microsoft.com/office/drawing/2014/main" id="{14E45EA4-27FE-ED2B-4D93-ABA286858E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568927">
              <a:off x="8282102" y="1471516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The Python Logo | Python Software Foundation">
              <a:extLst>
                <a:ext uri="{FF2B5EF4-FFF2-40B4-BE49-F238E27FC236}">
                  <a16:creationId xmlns:a16="http://schemas.microsoft.com/office/drawing/2014/main" id="{56D83CDA-3399-6DC5-5755-E9EFEF6036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51737">
              <a:off x="7705396" y="2712867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 descr="The Python Logo | Python Software Foundation">
              <a:extLst>
                <a:ext uri="{FF2B5EF4-FFF2-40B4-BE49-F238E27FC236}">
                  <a16:creationId xmlns:a16="http://schemas.microsoft.com/office/drawing/2014/main" id="{C16DBA2F-0184-DB40-0588-2A6A5EBA27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0155" y="3973939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The Python Logo | Python Software Foundation">
              <a:extLst>
                <a:ext uri="{FF2B5EF4-FFF2-40B4-BE49-F238E27FC236}">
                  <a16:creationId xmlns:a16="http://schemas.microsoft.com/office/drawing/2014/main" id="{897C4A55-2C9B-33C7-21A2-BDE281410E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77322">
              <a:off x="884401" y="3853410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" descr="The Python Logo | Python Software Foundation">
              <a:extLst>
                <a:ext uri="{FF2B5EF4-FFF2-40B4-BE49-F238E27FC236}">
                  <a16:creationId xmlns:a16="http://schemas.microsoft.com/office/drawing/2014/main" id="{ECFBE536-B94F-5605-64B7-7A9B4CC8B0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299984">
              <a:off x="2285803" y="-1210463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" descr="The Python Logo | Python Software Foundation">
              <a:extLst>
                <a:ext uri="{FF2B5EF4-FFF2-40B4-BE49-F238E27FC236}">
                  <a16:creationId xmlns:a16="http://schemas.microsoft.com/office/drawing/2014/main" id="{032EB22A-2AC2-B54B-15FA-EC84F00558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1147">
              <a:off x="1714978" y="-2827670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4" descr="The Python Logo | Python Software Foundation">
              <a:extLst>
                <a:ext uri="{FF2B5EF4-FFF2-40B4-BE49-F238E27FC236}">
                  <a16:creationId xmlns:a16="http://schemas.microsoft.com/office/drawing/2014/main" id="{63396818-D8C0-B286-C4C8-99B304C223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1147">
              <a:off x="6897254" y="-2354467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The Python Logo | Python Software Foundation">
              <a:extLst>
                <a:ext uri="{FF2B5EF4-FFF2-40B4-BE49-F238E27FC236}">
                  <a16:creationId xmlns:a16="http://schemas.microsoft.com/office/drawing/2014/main" id="{182B48CE-BBEC-8333-BAEC-5283A87352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1147">
              <a:off x="467916" y="-4176172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The Python Logo | Python Software Foundation">
              <a:extLst>
                <a:ext uri="{FF2B5EF4-FFF2-40B4-BE49-F238E27FC236}">
                  <a16:creationId xmlns:a16="http://schemas.microsoft.com/office/drawing/2014/main" id="{8CABD6E0-CDC9-CBC5-BDC1-BD350C11C1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652288">
              <a:off x="3712261" y="-3700572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The Python Logo | Python Software Foundation">
              <a:extLst>
                <a:ext uri="{FF2B5EF4-FFF2-40B4-BE49-F238E27FC236}">
                  <a16:creationId xmlns:a16="http://schemas.microsoft.com/office/drawing/2014/main" id="{DE2FC156-E2E8-DBEC-AD12-84C4EB994B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011595">
              <a:off x="-152064" y="-1975971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The Python Logo | Python Software Foundation">
              <a:extLst>
                <a:ext uri="{FF2B5EF4-FFF2-40B4-BE49-F238E27FC236}">
                  <a16:creationId xmlns:a16="http://schemas.microsoft.com/office/drawing/2014/main" id="{0AA91E93-851E-4731-310A-6188D9B0E2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654178" y="6311673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4" descr="The Python Logo | Python Software Foundation">
              <a:extLst>
                <a:ext uri="{FF2B5EF4-FFF2-40B4-BE49-F238E27FC236}">
                  <a16:creationId xmlns:a16="http://schemas.microsoft.com/office/drawing/2014/main" id="{63954C6C-A884-88EF-CA5B-42AFB4BDA9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516299">
              <a:off x="7416251" y="6172294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The Python Logo | Python Software Foundation">
              <a:extLst>
                <a:ext uri="{FF2B5EF4-FFF2-40B4-BE49-F238E27FC236}">
                  <a16:creationId xmlns:a16="http://schemas.microsoft.com/office/drawing/2014/main" id="{99F9F580-D00F-CD7D-E8C9-815EEA7294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295907">
              <a:off x="4778584" y="-1824531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" descr="The Python Logo | Python Software Foundation">
              <a:extLst>
                <a:ext uri="{FF2B5EF4-FFF2-40B4-BE49-F238E27FC236}">
                  <a16:creationId xmlns:a16="http://schemas.microsoft.com/office/drawing/2014/main" id="{7B7E4E61-6BFE-09CF-F7FB-493C55ED60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571731">
              <a:off x="3144505" y="7658194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The Python Logo | Python Software Foundation">
              <a:extLst>
                <a:ext uri="{FF2B5EF4-FFF2-40B4-BE49-F238E27FC236}">
                  <a16:creationId xmlns:a16="http://schemas.microsoft.com/office/drawing/2014/main" id="{EBAA7FDC-2F2B-063E-AACC-471ECFB182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7266139" y="-3245845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 descr="The Python Logo | Python Software Foundation">
              <a:extLst>
                <a:ext uri="{FF2B5EF4-FFF2-40B4-BE49-F238E27FC236}">
                  <a16:creationId xmlns:a16="http://schemas.microsoft.com/office/drawing/2014/main" id="{84F887FA-7281-27D9-1EBB-309D3E6883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291634">
              <a:off x="6242851" y="-4291437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The Python Logo | Python Software Foundation">
              <a:extLst>
                <a:ext uri="{FF2B5EF4-FFF2-40B4-BE49-F238E27FC236}">
                  <a16:creationId xmlns:a16="http://schemas.microsoft.com/office/drawing/2014/main" id="{34CC45D1-A39F-58F9-5E52-3979E8EE9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77322">
              <a:off x="8047911" y="-1143333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C7D3E23-A5CE-CA79-B74E-42CCEF99C6E7}"/>
              </a:ext>
            </a:extLst>
          </p:cNvPr>
          <p:cNvGrpSpPr/>
          <p:nvPr/>
        </p:nvGrpSpPr>
        <p:grpSpPr>
          <a:xfrm>
            <a:off x="-344651" y="-13324955"/>
            <a:ext cx="9107282" cy="12254604"/>
            <a:chOff x="-308034" y="-3796813"/>
            <a:chExt cx="9107282" cy="12254604"/>
          </a:xfrm>
        </p:grpSpPr>
        <p:pic>
          <p:nvPicPr>
            <p:cNvPr id="43" name="Picture 4" descr="The Python Logo | Python Software Foundation">
              <a:extLst>
                <a:ext uri="{FF2B5EF4-FFF2-40B4-BE49-F238E27FC236}">
                  <a16:creationId xmlns:a16="http://schemas.microsoft.com/office/drawing/2014/main" id="{512342D5-33B9-0905-5923-DFEFDB47CC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380428">
              <a:off x="1270723" y="3175696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4" descr="The Python Logo | Python Software Foundation">
              <a:extLst>
                <a:ext uri="{FF2B5EF4-FFF2-40B4-BE49-F238E27FC236}">
                  <a16:creationId xmlns:a16="http://schemas.microsoft.com/office/drawing/2014/main" id="{CC89B8AA-1C84-3416-5A27-E331D19750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00514">
              <a:off x="4554049" y="-726837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" descr="The Python Logo | Python Software Foundation">
              <a:extLst>
                <a:ext uri="{FF2B5EF4-FFF2-40B4-BE49-F238E27FC236}">
                  <a16:creationId xmlns:a16="http://schemas.microsoft.com/office/drawing/2014/main" id="{7DBF8A20-9838-351E-B352-9FE38CAD6E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90356">
              <a:off x="-308034" y="-1567606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4" descr="The Python Logo | Python Software Foundation">
              <a:extLst>
                <a:ext uri="{FF2B5EF4-FFF2-40B4-BE49-F238E27FC236}">
                  <a16:creationId xmlns:a16="http://schemas.microsoft.com/office/drawing/2014/main" id="{1CD96D30-A7FF-3EC4-19E2-02971B20EE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581671">
              <a:off x="6032551" y="-2651732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4" descr="The Python Logo | Python Software Foundation">
              <a:extLst>
                <a:ext uri="{FF2B5EF4-FFF2-40B4-BE49-F238E27FC236}">
                  <a16:creationId xmlns:a16="http://schemas.microsoft.com/office/drawing/2014/main" id="{03792BE1-4386-7F02-9591-BEC83BEE33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581671">
              <a:off x="2232773" y="-3796813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4" descr="The Python Logo | Python Software Foundation">
              <a:extLst>
                <a:ext uri="{FF2B5EF4-FFF2-40B4-BE49-F238E27FC236}">
                  <a16:creationId xmlns:a16="http://schemas.microsoft.com/office/drawing/2014/main" id="{246B84D9-943A-14F1-1920-7F588E2577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581671">
              <a:off x="4310667" y="5950966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4" descr="The Python Logo | Python Software Foundation">
              <a:extLst>
                <a:ext uri="{FF2B5EF4-FFF2-40B4-BE49-F238E27FC236}">
                  <a16:creationId xmlns:a16="http://schemas.microsoft.com/office/drawing/2014/main" id="{99A40A02-5ED8-81CF-B51D-0B1D32A091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581671">
              <a:off x="6750765" y="2875264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4" descr="The Python Logo | Python Software Foundation">
              <a:extLst>
                <a:ext uri="{FF2B5EF4-FFF2-40B4-BE49-F238E27FC236}">
                  <a16:creationId xmlns:a16="http://schemas.microsoft.com/office/drawing/2014/main" id="{F0323CD9-8488-DC29-DEB1-CF89CF724D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705346">
              <a:off x="408074" y="6192275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C32144-20C8-F377-2CDD-4366C78AB9D2}"/>
              </a:ext>
            </a:extLst>
          </p:cNvPr>
          <p:cNvSpPr txBox="1">
            <a:spLocks/>
          </p:cNvSpPr>
          <p:nvPr/>
        </p:nvSpPr>
        <p:spPr>
          <a:xfrm>
            <a:off x="311700" y="3624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6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Gill Sans Ultra Bold" panose="020B0A02020104020203" pitchFamily="34" charset="0"/>
              </a:rPr>
              <a:t>Parallel and Perpendicular Lines</a:t>
            </a:r>
            <a:endParaRPr lang="en-AU" dirty="0">
              <a:latin typeface="Gill Sans Ultra Bold" panose="020B0A020201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517135F-5852-117B-22D4-FCE0B2AD5B6A}"/>
                  </a:ext>
                </a:extLst>
              </p:cNvPr>
              <p:cNvSpPr txBox="1"/>
              <p:nvPr/>
            </p:nvSpPr>
            <p:spPr>
              <a:xfrm>
                <a:off x="1576218" y="1648782"/>
                <a:ext cx="5849003" cy="18360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Font typeface="Arial" panose="020B0604020202020204" pitchFamily="34" charset="0"/>
                  <a:buChar char="•"/>
                </a:pPr>
                <a:r>
                  <a:rPr lang="en-US" sz="1600" dirty="0"/>
                  <a:t>Gradients for parallel lines will be the same</a:t>
                </a:r>
              </a:p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Font typeface="Arial" panose="020B0604020202020204" pitchFamily="34" charset="0"/>
                  <a:buChar char="•"/>
                </a:pPr>
                <a:r>
                  <a:rPr lang="en-US" sz="1600" dirty="0"/>
                  <a:t>Gradients of perpendicular lines multiply to -1</a:t>
                </a:r>
              </a:p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Font typeface="Arial" panose="020B0604020202020204" pitchFamily="34" charset="0"/>
                  <a:buChar char="•"/>
                </a:pPr>
                <a:r>
                  <a:rPr lang="en-US" sz="1600" dirty="0"/>
                  <a:t>As we are given coordinates, finding the gradient is easy through</a:t>
                </a:r>
              </a:p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sz="1600" dirty="0"/>
              </a:p>
              <a:p>
                <a:pPr marL="285750" lvl="2" indent="-285750"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1600" dirty="0"/>
                  <a:t>(x1, x2) and (y1, y2) were the coordinates</a:t>
                </a: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517135F-5852-117B-22D4-FCE0B2AD5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218" y="1648782"/>
                <a:ext cx="5849003" cy="1836015"/>
              </a:xfrm>
              <a:prstGeom prst="rect">
                <a:avLst/>
              </a:prstGeom>
              <a:blipFill>
                <a:blip r:embed="rId4"/>
                <a:stretch>
                  <a:fillRect l="-417" t="-1656" b="-33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 descr="Trapezoid Icon Cliparts, Stock Vector and Royalty Free Trapezoid Icon  Illustrations">
            <a:extLst>
              <a:ext uri="{FF2B5EF4-FFF2-40B4-BE49-F238E27FC236}">
                <a16:creationId xmlns:a16="http://schemas.microsoft.com/office/drawing/2014/main" id="{482747A9-E457-0C89-8EE7-C85C78E8D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078" y="-7680175"/>
            <a:ext cx="6360784" cy="6360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7368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4DE69F36-58F4-1249-A43E-CE7E597AE74C}"/>
              </a:ext>
            </a:extLst>
          </p:cNvPr>
          <p:cNvGrpSpPr/>
          <p:nvPr/>
        </p:nvGrpSpPr>
        <p:grpSpPr>
          <a:xfrm>
            <a:off x="1448522" y="23196167"/>
            <a:ext cx="9278051" cy="12616336"/>
            <a:chOff x="-329244" y="-4227567"/>
            <a:chExt cx="9278051" cy="12616336"/>
          </a:xfrm>
        </p:grpSpPr>
        <p:pic>
          <p:nvPicPr>
            <p:cNvPr id="7" name="Picture 4" descr="The Python Logo | Python Software Foundation">
              <a:extLst>
                <a:ext uri="{FF2B5EF4-FFF2-40B4-BE49-F238E27FC236}">
                  <a16:creationId xmlns:a16="http://schemas.microsoft.com/office/drawing/2014/main" id="{2E900FCE-6B74-1D6A-189C-D8978DC91C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5596" y="2498327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The Python Logo | Python Software Foundation">
              <a:extLst>
                <a:ext uri="{FF2B5EF4-FFF2-40B4-BE49-F238E27FC236}">
                  <a16:creationId xmlns:a16="http://schemas.microsoft.com/office/drawing/2014/main" id="{251246D2-6C88-CAA5-4FE7-4B1004A6A3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5155" y="2059945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 descr="The Python Logo | Python Software Foundation">
              <a:extLst>
                <a:ext uri="{FF2B5EF4-FFF2-40B4-BE49-F238E27FC236}">
                  <a16:creationId xmlns:a16="http://schemas.microsoft.com/office/drawing/2014/main" id="{7E440E3D-9637-1CC9-225F-F3062E3AA2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4385" y="4919261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The Python Logo | Python Software Foundation">
              <a:extLst>
                <a:ext uri="{FF2B5EF4-FFF2-40B4-BE49-F238E27FC236}">
                  <a16:creationId xmlns:a16="http://schemas.microsoft.com/office/drawing/2014/main" id="{65D17703-B14E-2D83-E698-C40FFF0431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4301" y="4810671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The Python Logo | Python Software Foundation">
              <a:extLst>
                <a:ext uri="{FF2B5EF4-FFF2-40B4-BE49-F238E27FC236}">
                  <a16:creationId xmlns:a16="http://schemas.microsoft.com/office/drawing/2014/main" id="{B358A51D-E07B-289E-7BAC-C889CB6D52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7826" y="4810672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The Python Logo | Python Software Foundation">
              <a:extLst>
                <a:ext uri="{FF2B5EF4-FFF2-40B4-BE49-F238E27FC236}">
                  <a16:creationId xmlns:a16="http://schemas.microsoft.com/office/drawing/2014/main" id="{BAB1FCED-EA11-94CE-8BED-9A385D57BD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684670">
              <a:off x="-329244" y="379287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The Python Logo | Python Software Foundation">
              <a:extLst>
                <a:ext uri="{FF2B5EF4-FFF2-40B4-BE49-F238E27FC236}">
                  <a16:creationId xmlns:a16="http://schemas.microsoft.com/office/drawing/2014/main" id="{F0842129-6A05-BD38-2906-C8716B9E34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846776">
              <a:off x="4650155" y="5622527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The Python Logo | Python Software Foundation">
              <a:extLst>
                <a:ext uri="{FF2B5EF4-FFF2-40B4-BE49-F238E27FC236}">
                  <a16:creationId xmlns:a16="http://schemas.microsoft.com/office/drawing/2014/main" id="{DB7B8E9C-87E3-1E9D-758D-F378D188D7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330912">
              <a:off x="2095887" y="73250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The Python Logo | Python Software Foundation">
              <a:extLst>
                <a:ext uri="{FF2B5EF4-FFF2-40B4-BE49-F238E27FC236}">
                  <a16:creationId xmlns:a16="http://schemas.microsoft.com/office/drawing/2014/main" id="{DE0625FB-896A-7260-A3E4-C026229C70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2851" y="-52440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The Python Logo | Python Software Foundation">
              <a:extLst>
                <a:ext uri="{FF2B5EF4-FFF2-40B4-BE49-F238E27FC236}">
                  <a16:creationId xmlns:a16="http://schemas.microsoft.com/office/drawing/2014/main" id="{9C5A0CF7-A613-BD6E-765E-7164E7A4CC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58005">
              <a:off x="4225120" y="-201864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The Python Logo | Python Software Foundation">
              <a:extLst>
                <a:ext uri="{FF2B5EF4-FFF2-40B4-BE49-F238E27FC236}">
                  <a16:creationId xmlns:a16="http://schemas.microsoft.com/office/drawing/2014/main" id="{C20457FB-5046-0926-8509-BAC0BB34C6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5819" y="1172301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The Python Logo | Python Software Foundation">
              <a:extLst>
                <a:ext uri="{FF2B5EF4-FFF2-40B4-BE49-F238E27FC236}">
                  <a16:creationId xmlns:a16="http://schemas.microsoft.com/office/drawing/2014/main" id="{14E45EA4-27FE-ED2B-4D93-ABA286858E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568927">
              <a:off x="8282102" y="1471516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The Python Logo | Python Software Foundation">
              <a:extLst>
                <a:ext uri="{FF2B5EF4-FFF2-40B4-BE49-F238E27FC236}">
                  <a16:creationId xmlns:a16="http://schemas.microsoft.com/office/drawing/2014/main" id="{56D83CDA-3399-6DC5-5755-E9EFEF6036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51737">
              <a:off x="7705396" y="2712867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 descr="The Python Logo | Python Software Foundation">
              <a:extLst>
                <a:ext uri="{FF2B5EF4-FFF2-40B4-BE49-F238E27FC236}">
                  <a16:creationId xmlns:a16="http://schemas.microsoft.com/office/drawing/2014/main" id="{C16DBA2F-0184-DB40-0588-2A6A5EBA27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0155" y="3973939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The Python Logo | Python Software Foundation">
              <a:extLst>
                <a:ext uri="{FF2B5EF4-FFF2-40B4-BE49-F238E27FC236}">
                  <a16:creationId xmlns:a16="http://schemas.microsoft.com/office/drawing/2014/main" id="{897C4A55-2C9B-33C7-21A2-BDE281410E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77322">
              <a:off x="884401" y="3853410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" descr="The Python Logo | Python Software Foundation">
              <a:extLst>
                <a:ext uri="{FF2B5EF4-FFF2-40B4-BE49-F238E27FC236}">
                  <a16:creationId xmlns:a16="http://schemas.microsoft.com/office/drawing/2014/main" id="{ECFBE536-B94F-5605-64B7-7A9B4CC8B0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299984">
              <a:off x="2285803" y="-1210463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" descr="The Python Logo | Python Software Foundation">
              <a:extLst>
                <a:ext uri="{FF2B5EF4-FFF2-40B4-BE49-F238E27FC236}">
                  <a16:creationId xmlns:a16="http://schemas.microsoft.com/office/drawing/2014/main" id="{032EB22A-2AC2-B54B-15FA-EC84F00558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1147">
              <a:off x="1714978" y="-2827670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4" descr="The Python Logo | Python Software Foundation">
              <a:extLst>
                <a:ext uri="{FF2B5EF4-FFF2-40B4-BE49-F238E27FC236}">
                  <a16:creationId xmlns:a16="http://schemas.microsoft.com/office/drawing/2014/main" id="{63396818-D8C0-B286-C4C8-99B304C223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1147">
              <a:off x="6897254" y="-2354467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The Python Logo | Python Software Foundation">
              <a:extLst>
                <a:ext uri="{FF2B5EF4-FFF2-40B4-BE49-F238E27FC236}">
                  <a16:creationId xmlns:a16="http://schemas.microsoft.com/office/drawing/2014/main" id="{182B48CE-BBEC-8333-BAEC-5283A87352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1147">
              <a:off x="467916" y="-4176172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The Python Logo | Python Software Foundation">
              <a:extLst>
                <a:ext uri="{FF2B5EF4-FFF2-40B4-BE49-F238E27FC236}">
                  <a16:creationId xmlns:a16="http://schemas.microsoft.com/office/drawing/2014/main" id="{8CABD6E0-CDC9-CBC5-BDC1-BD350C11C1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652288">
              <a:off x="3712261" y="-3700572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The Python Logo | Python Software Foundation">
              <a:extLst>
                <a:ext uri="{FF2B5EF4-FFF2-40B4-BE49-F238E27FC236}">
                  <a16:creationId xmlns:a16="http://schemas.microsoft.com/office/drawing/2014/main" id="{DE2FC156-E2E8-DBEC-AD12-84C4EB994B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011595">
              <a:off x="-152064" y="-1975971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The Python Logo | Python Software Foundation">
              <a:extLst>
                <a:ext uri="{FF2B5EF4-FFF2-40B4-BE49-F238E27FC236}">
                  <a16:creationId xmlns:a16="http://schemas.microsoft.com/office/drawing/2014/main" id="{0AA91E93-851E-4731-310A-6188D9B0E2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654178" y="6311673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4" descr="The Python Logo | Python Software Foundation">
              <a:extLst>
                <a:ext uri="{FF2B5EF4-FFF2-40B4-BE49-F238E27FC236}">
                  <a16:creationId xmlns:a16="http://schemas.microsoft.com/office/drawing/2014/main" id="{63954C6C-A884-88EF-CA5B-42AFB4BDA9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516299">
              <a:off x="7416251" y="6172294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The Python Logo | Python Software Foundation">
              <a:extLst>
                <a:ext uri="{FF2B5EF4-FFF2-40B4-BE49-F238E27FC236}">
                  <a16:creationId xmlns:a16="http://schemas.microsoft.com/office/drawing/2014/main" id="{99F9F580-D00F-CD7D-E8C9-815EEA7294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295907">
              <a:off x="4778584" y="-1824531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" descr="The Python Logo | Python Software Foundation">
              <a:extLst>
                <a:ext uri="{FF2B5EF4-FFF2-40B4-BE49-F238E27FC236}">
                  <a16:creationId xmlns:a16="http://schemas.microsoft.com/office/drawing/2014/main" id="{7B7E4E61-6BFE-09CF-F7FB-493C55ED60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571731">
              <a:off x="3144505" y="7658194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The Python Logo | Python Software Foundation">
              <a:extLst>
                <a:ext uri="{FF2B5EF4-FFF2-40B4-BE49-F238E27FC236}">
                  <a16:creationId xmlns:a16="http://schemas.microsoft.com/office/drawing/2014/main" id="{EBAA7FDC-2F2B-063E-AACC-471ECFB182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7266139" y="-3245845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 descr="The Python Logo | Python Software Foundation">
              <a:extLst>
                <a:ext uri="{FF2B5EF4-FFF2-40B4-BE49-F238E27FC236}">
                  <a16:creationId xmlns:a16="http://schemas.microsoft.com/office/drawing/2014/main" id="{84F887FA-7281-27D9-1EBB-309D3E6883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291634">
              <a:off x="6242851" y="-4291437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The Python Logo | Python Software Foundation">
              <a:extLst>
                <a:ext uri="{FF2B5EF4-FFF2-40B4-BE49-F238E27FC236}">
                  <a16:creationId xmlns:a16="http://schemas.microsoft.com/office/drawing/2014/main" id="{34CC45D1-A39F-58F9-5E52-3979E8EE9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77322">
              <a:off x="8047911" y="-1143333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C7D3E23-A5CE-CA79-B74E-42CCEF99C6E7}"/>
              </a:ext>
            </a:extLst>
          </p:cNvPr>
          <p:cNvGrpSpPr/>
          <p:nvPr/>
        </p:nvGrpSpPr>
        <p:grpSpPr>
          <a:xfrm>
            <a:off x="-524453" y="-24458782"/>
            <a:ext cx="9107282" cy="12254604"/>
            <a:chOff x="-308034" y="-3796813"/>
            <a:chExt cx="9107282" cy="12254604"/>
          </a:xfrm>
        </p:grpSpPr>
        <p:pic>
          <p:nvPicPr>
            <p:cNvPr id="43" name="Picture 4" descr="The Python Logo | Python Software Foundation">
              <a:extLst>
                <a:ext uri="{FF2B5EF4-FFF2-40B4-BE49-F238E27FC236}">
                  <a16:creationId xmlns:a16="http://schemas.microsoft.com/office/drawing/2014/main" id="{512342D5-33B9-0905-5923-DFEFDB47CC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380428">
              <a:off x="1270723" y="3175696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4" descr="The Python Logo | Python Software Foundation">
              <a:extLst>
                <a:ext uri="{FF2B5EF4-FFF2-40B4-BE49-F238E27FC236}">
                  <a16:creationId xmlns:a16="http://schemas.microsoft.com/office/drawing/2014/main" id="{CC89B8AA-1C84-3416-5A27-E331D19750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00514">
              <a:off x="4554049" y="-726837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" descr="The Python Logo | Python Software Foundation">
              <a:extLst>
                <a:ext uri="{FF2B5EF4-FFF2-40B4-BE49-F238E27FC236}">
                  <a16:creationId xmlns:a16="http://schemas.microsoft.com/office/drawing/2014/main" id="{7DBF8A20-9838-351E-B352-9FE38CAD6E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90356">
              <a:off x="-308034" y="-1567606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4" descr="The Python Logo | Python Software Foundation">
              <a:extLst>
                <a:ext uri="{FF2B5EF4-FFF2-40B4-BE49-F238E27FC236}">
                  <a16:creationId xmlns:a16="http://schemas.microsoft.com/office/drawing/2014/main" id="{1CD96D30-A7FF-3EC4-19E2-02971B20EE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581671">
              <a:off x="6032551" y="-2651732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4" descr="The Python Logo | Python Software Foundation">
              <a:extLst>
                <a:ext uri="{FF2B5EF4-FFF2-40B4-BE49-F238E27FC236}">
                  <a16:creationId xmlns:a16="http://schemas.microsoft.com/office/drawing/2014/main" id="{03792BE1-4386-7F02-9591-BEC83BEE33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581671">
              <a:off x="2232773" y="-3796813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4" descr="The Python Logo | Python Software Foundation">
              <a:extLst>
                <a:ext uri="{FF2B5EF4-FFF2-40B4-BE49-F238E27FC236}">
                  <a16:creationId xmlns:a16="http://schemas.microsoft.com/office/drawing/2014/main" id="{246B84D9-943A-14F1-1920-7F588E2577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581671">
              <a:off x="4310667" y="5950966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4" descr="The Python Logo | Python Software Foundation">
              <a:extLst>
                <a:ext uri="{FF2B5EF4-FFF2-40B4-BE49-F238E27FC236}">
                  <a16:creationId xmlns:a16="http://schemas.microsoft.com/office/drawing/2014/main" id="{99A40A02-5ED8-81CF-B51D-0B1D32A091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581671">
              <a:off x="6750765" y="2875264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4" descr="The Python Logo | Python Software Foundation">
              <a:extLst>
                <a:ext uri="{FF2B5EF4-FFF2-40B4-BE49-F238E27FC236}">
                  <a16:creationId xmlns:a16="http://schemas.microsoft.com/office/drawing/2014/main" id="{F0323CD9-8488-DC29-DEB1-CF89CF724D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705346">
              <a:off x="408074" y="6192275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C32144-20C8-F377-2CDD-4366C78AB9D2}"/>
              </a:ext>
            </a:extLst>
          </p:cNvPr>
          <p:cNvSpPr txBox="1">
            <a:spLocks/>
          </p:cNvSpPr>
          <p:nvPr/>
        </p:nvSpPr>
        <p:spPr>
          <a:xfrm>
            <a:off x="311700" y="3624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6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Gill Sans Ultra Bold" panose="020B0A02020104020203" pitchFamily="34" charset="0"/>
              </a:rPr>
              <a:t>THE TRAPEZIUM!</a:t>
            </a:r>
            <a:endParaRPr lang="en-AU" dirty="0">
              <a:latin typeface="Gill Sans Ultra Bold" panose="020B0A02020104020203" pitchFamily="34" charset="0"/>
            </a:endParaRPr>
          </a:p>
        </p:txBody>
      </p:sp>
      <p:pic>
        <p:nvPicPr>
          <p:cNvPr id="3076" name="Picture 4" descr="Trapezoid Icon Cliparts, Stock Vector and Royalty Free Trapezoid Icon  Illustrations">
            <a:extLst>
              <a:ext uri="{FF2B5EF4-FFF2-40B4-BE49-F238E27FC236}">
                <a16:creationId xmlns:a16="http://schemas.microsoft.com/office/drawing/2014/main" id="{482747A9-E457-0C89-8EE7-C85C78E8D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779" y="1051234"/>
            <a:ext cx="3799164" cy="379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4403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45 0.11882 L -0.01545 0.11882 C -0.0085 0.11944 -0.00156 0.11975 0.00539 0.12068 C 0.01441 0.12222 0.02327 0.12561 0.03247 0.12623 L 0.05539 0.12438 L 0.18334 0.11512 C 0.21303 0.11234 0.24237 0.10771 0.27188 0.10401 C 0.27778 0.10339 0.29549 0.10092 0.28959 0.10216 C 0.26441 0.10802 0.23872 0.10895 0.21355 0.11697 C 0.15834 0.13487 0.10435 0.16234 0.04914 0.17994 C 0.03733 0.18395 -0.07118 0.19475 -0.07378 0.19475 C -0.32204 0.12006 -0.16545 0.17098 -0.3269 0.11327 C -0.32968 0.11234 -0.32135 0.11635 -0.31857 0.11697 C -0.21753 0.14598 -0.11753 0.18765 -0.01545 0.20216 C 0.15556 0.22685 0.32744 0.22314 0.49896 0.23395 C 0.50487 0.22068 0.52587 0.19784 0.51667 0.19475 C 0.34046 0.13611 -0.04722 0.06852 -0.23315 0.09105 C -0.3276 0.10277 -0.04427 0.10648 0.05018 0.11882 C 0.10191 0.12561 0.24584 0.20648 0.20521 0.14845 C 0.16546 0.09197 0.00157 0.07901 -0.06649 0.07068 C -0.00572 0.06697 0.05504 0.05648 0.1158 0.05956 C 0.12952 0.06049 0.1691 0.08456 0.15521 0.08179 C 0.02553 0.05555 -0.10364 0.01882 -0.23315 -0.01081 C -0.39965 -0.04877 -0.65069 -0.03858 0.11372 -0.00895 C 0.18334 0.02253 0.36389 -0.01976 0.32292 0.08549 C 0.24011 0.29845 0.12188 0.1429 0.05018 0.05586 C 0.10678 0.04969 0.16355 0.02716 0.2198 0.03734 C 0.24375 0.04166 0.175 0.07098 0.15105 0.07438 C 0.07292 0.0858 -0.00572 0.07932 -0.0842 0.08179 C -0.04357 0.07901 0.33976 0.03364 0.29063 0.15771 C 0.23369 0.30216 0.09289 0.18364 -0.00607 0.1966 C -0.04357 0.18673 -0.15034 0.2037 -0.11857 0.16697 C -0.07013 0.11111 -0.00451 0.12654 0.0533 0.12808 C 0.06737 0.1287 0.10174 0.1716 0.08768 0.17253 L -0.19982 0.14845 C -0.1769 0.1324 -0.15572 0.1 -0.13107 0.10031 C -0.06822 0.10185 -0.0059 0.12839 0.05539 0.15401 C 0.06476 0.15802 0.03681 0.16543 0.02726 0.16697 C 0.02153 0.1679 0.01615 0.16327 0.0106 0.16142 L 0.00539 0.13919 " pathEditMode="relative" ptsTypes="AAAAAAAAAAAAAAAAAAAAAAAAAAAAAAAAAAAAAAAA">
                                      <p:cBhvr>
                                        <p:cTn id="6" dur="2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4DE69F36-58F4-1249-A43E-CE7E597AE74C}"/>
              </a:ext>
            </a:extLst>
          </p:cNvPr>
          <p:cNvGrpSpPr/>
          <p:nvPr/>
        </p:nvGrpSpPr>
        <p:grpSpPr>
          <a:xfrm>
            <a:off x="1448522" y="23196167"/>
            <a:ext cx="9278051" cy="12616336"/>
            <a:chOff x="-329244" y="-4227567"/>
            <a:chExt cx="9278051" cy="12616336"/>
          </a:xfrm>
        </p:grpSpPr>
        <p:pic>
          <p:nvPicPr>
            <p:cNvPr id="7" name="Picture 4" descr="The Python Logo | Python Software Foundation">
              <a:extLst>
                <a:ext uri="{FF2B5EF4-FFF2-40B4-BE49-F238E27FC236}">
                  <a16:creationId xmlns:a16="http://schemas.microsoft.com/office/drawing/2014/main" id="{2E900FCE-6B74-1D6A-189C-D8978DC91C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5596" y="2498327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The Python Logo | Python Software Foundation">
              <a:extLst>
                <a:ext uri="{FF2B5EF4-FFF2-40B4-BE49-F238E27FC236}">
                  <a16:creationId xmlns:a16="http://schemas.microsoft.com/office/drawing/2014/main" id="{251246D2-6C88-CAA5-4FE7-4B1004A6A3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5155" y="2059945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 descr="The Python Logo | Python Software Foundation">
              <a:extLst>
                <a:ext uri="{FF2B5EF4-FFF2-40B4-BE49-F238E27FC236}">
                  <a16:creationId xmlns:a16="http://schemas.microsoft.com/office/drawing/2014/main" id="{7E440E3D-9637-1CC9-225F-F3062E3AA2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4385" y="4919261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The Python Logo | Python Software Foundation">
              <a:extLst>
                <a:ext uri="{FF2B5EF4-FFF2-40B4-BE49-F238E27FC236}">
                  <a16:creationId xmlns:a16="http://schemas.microsoft.com/office/drawing/2014/main" id="{65D17703-B14E-2D83-E698-C40FFF0431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4301" y="4810671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The Python Logo | Python Software Foundation">
              <a:extLst>
                <a:ext uri="{FF2B5EF4-FFF2-40B4-BE49-F238E27FC236}">
                  <a16:creationId xmlns:a16="http://schemas.microsoft.com/office/drawing/2014/main" id="{B358A51D-E07B-289E-7BAC-C889CB6D52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7826" y="4810672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The Python Logo | Python Software Foundation">
              <a:extLst>
                <a:ext uri="{FF2B5EF4-FFF2-40B4-BE49-F238E27FC236}">
                  <a16:creationId xmlns:a16="http://schemas.microsoft.com/office/drawing/2014/main" id="{BAB1FCED-EA11-94CE-8BED-9A385D57BD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684670">
              <a:off x="-329244" y="379287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The Python Logo | Python Software Foundation">
              <a:extLst>
                <a:ext uri="{FF2B5EF4-FFF2-40B4-BE49-F238E27FC236}">
                  <a16:creationId xmlns:a16="http://schemas.microsoft.com/office/drawing/2014/main" id="{F0842129-6A05-BD38-2906-C8716B9E34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846776">
              <a:off x="4650155" y="5622527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The Python Logo | Python Software Foundation">
              <a:extLst>
                <a:ext uri="{FF2B5EF4-FFF2-40B4-BE49-F238E27FC236}">
                  <a16:creationId xmlns:a16="http://schemas.microsoft.com/office/drawing/2014/main" id="{DB7B8E9C-87E3-1E9D-758D-F378D188D7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330912">
              <a:off x="2095887" y="73250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The Python Logo | Python Software Foundation">
              <a:extLst>
                <a:ext uri="{FF2B5EF4-FFF2-40B4-BE49-F238E27FC236}">
                  <a16:creationId xmlns:a16="http://schemas.microsoft.com/office/drawing/2014/main" id="{DE0625FB-896A-7260-A3E4-C026229C70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2851" y="-52440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The Python Logo | Python Software Foundation">
              <a:extLst>
                <a:ext uri="{FF2B5EF4-FFF2-40B4-BE49-F238E27FC236}">
                  <a16:creationId xmlns:a16="http://schemas.microsoft.com/office/drawing/2014/main" id="{9C5A0CF7-A613-BD6E-765E-7164E7A4CC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58005">
              <a:off x="4225120" y="-201864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The Python Logo | Python Software Foundation">
              <a:extLst>
                <a:ext uri="{FF2B5EF4-FFF2-40B4-BE49-F238E27FC236}">
                  <a16:creationId xmlns:a16="http://schemas.microsoft.com/office/drawing/2014/main" id="{C20457FB-5046-0926-8509-BAC0BB34C6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5819" y="1172301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The Python Logo | Python Software Foundation">
              <a:extLst>
                <a:ext uri="{FF2B5EF4-FFF2-40B4-BE49-F238E27FC236}">
                  <a16:creationId xmlns:a16="http://schemas.microsoft.com/office/drawing/2014/main" id="{14E45EA4-27FE-ED2B-4D93-ABA286858E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568927">
              <a:off x="8282102" y="1471516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The Python Logo | Python Software Foundation">
              <a:extLst>
                <a:ext uri="{FF2B5EF4-FFF2-40B4-BE49-F238E27FC236}">
                  <a16:creationId xmlns:a16="http://schemas.microsoft.com/office/drawing/2014/main" id="{56D83CDA-3399-6DC5-5755-E9EFEF6036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51737">
              <a:off x="7705396" y="2712867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 descr="The Python Logo | Python Software Foundation">
              <a:extLst>
                <a:ext uri="{FF2B5EF4-FFF2-40B4-BE49-F238E27FC236}">
                  <a16:creationId xmlns:a16="http://schemas.microsoft.com/office/drawing/2014/main" id="{C16DBA2F-0184-DB40-0588-2A6A5EBA27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0155" y="3973939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The Python Logo | Python Software Foundation">
              <a:extLst>
                <a:ext uri="{FF2B5EF4-FFF2-40B4-BE49-F238E27FC236}">
                  <a16:creationId xmlns:a16="http://schemas.microsoft.com/office/drawing/2014/main" id="{897C4A55-2C9B-33C7-21A2-BDE281410E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77322">
              <a:off x="884401" y="3853410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" descr="The Python Logo | Python Software Foundation">
              <a:extLst>
                <a:ext uri="{FF2B5EF4-FFF2-40B4-BE49-F238E27FC236}">
                  <a16:creationId xmlns:a16="http://schemas.microsoft.com/office/drawing/2014/main" id="{ECFBE536-B94F-5605-64B7-7A9B4CC8B0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299984">
              <a:off x="2285803" y="-1210463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" descr="The Python Logo | Python Software Foundation">
              <a:extLst>
                <a:ext uri="{FF2B5EF4-FFF2-40B4-BE49-F238E27FC236}">
                  <a16:creationId xmlns:a16="http://schemas.microsoft.com/office/drawing/2014/main" id="{032EB22A-2AC2-B54B-15FA-EC84F00558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1147">
              <a:off x="1714978" y="-2827670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4" descr="The Python Logo | Python Software Foundation">
              <a:extLst>
                <a:ext uri="{FF2B5EF4-FFF2-40B4-BE49-F238E27FC236}">
                  <a16:creationId xmlns:a16="http://schemas.microsoft.com/office/drawing/2014/main" id="{63396818-D8C0-B286-C4C8-99B304C223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1147">
              <a:off x="6897254" y="-2354467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The Python Logo | Python Software Foundation">
              <a:extLst>
                <a:ext uri="{FF2B5EF4-FFF2-40B4-BE49-F238E27FC236}">
                  <a16:creationId xmlns:a16="http://schemas.microsoft.com/office/drawing/2014/main" id="{182B48CE-BBEC-8333-BAEC-5283A87352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1147">
              <a:off x="467916" y="-4176172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The Python Logo | Python Software Foundation">
              <a:extLst>
                <a:ext uri="{FF2B5EF4-FFF2-40B4-BE49-F238E27FC236}">
                  <a16:creationId xmlns:a16="http://schemas.microsoft.com/office/drawing/2014/main" id="{8CABD6E0-CDC9-CBC5-BDC1-BD350C11C1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652288">
              <a:off x="3712261" y="-3700572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The Python Logo | Python Software Foundation">
              <a:extLst>
                <a:ext uri="{FF2B5EF4-FFF2-40B4-BE49-F238E27FC236}">
                  <a16:creationId xmlns:a16="http://schemas.microsoft.com/office/drawing/2014/main" id="{DE2FC156-E2E8-DBEC-AD12-84C4EB994B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011595">
              <a:off x="-152064" y="-1975971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The Python Logo | Python Software Foundation">
              <a:extLst>
                <a:ext uri="{FF2B5EF4-FFF2-40B4-BE49-F238E27FC236}">
                  <a16:creationId xmlns:a16="http://schemas.microsoft.com/office/drawing/2014/main" id="{0AA91E93-851E-4731-310A-6188D9B0E2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654178" y="6311673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4" descr="The Python Logo | Python Software Foundation">
              <a:extLst>
                <a:ext uri="{FF2B5EF4-FFF2-40B4-BE49-F238E27FC236}">
                  <a16:creationId xmlns:a16="http://schemas.microsoft.com/office/drawing/2014/main" id="{63954C6C-A884-88EF-CA5B-42AFB4BDA9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516299">
              <a:off x="7416251" y="6172294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The Python Logo | Python Software Foundation">
              <a:extLst>
                <a:ext uri="{FF2B5EF4-FFF2-40B4-BE49-F238E27FC236}">
                  <a16:creationId xmlns:a16="http://schemas.microsoft.com/office/drawing/2014/main" id="{99F9F580-D00F-CD7D-E8C9-815EEA7294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295907">
              <a:off x="4778584" y="-1824531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" descr="The Python Logo | Python Software Foundation">
              <a:extLst>
                <a:ext uri="{FF2B5EF4-FFF2-40B4-BE49-F238E27FC236}">
                  <a16:creationId xmlns:a16="http://schemas.microsoft.com/office/drawing/2014/main" id="{7B7E4E61-6BFE-09CF-F7FB-493C55ED60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571731">
              <a:off x="3144505" y="7658194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The Python Logo | Python Software Foundation">
              <a:extLst>
                <a:ext uri="{FF2B5EF4-FFF2-40B4-BE49-F238E27FC236}">
                  <a16:creationId xmlns:a16="http://schemas.microsoft.com/office/drawing/2014/main" id="{EBAA7FDC-2F2B-063E-AACC-471ECFB182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7266139" y="-3245845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 descr="The Python Logo | Python Software Foundation">
              <a:extLst>
                <a:ext uri="{FF2B5EF4-FFF2-40B4-BE49-F238E27FC236}">
                  <a16:creationId xmlns:a16="http://schemas.microsoft.com/office/drawing/2014/main" id="{84F887FA-7281-27D9-1EBB-309D3E6883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291634">
              <a:off x="6242851" y="-4291437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The Python Logo | Python Software Foundation">
              <a:extLst>
                <a:ext uri="{FF2B5EF4-FFF2-40B4-BE49-F238E27FC236}">
                  <a16:creationId xmlns:a16="http://schemas.microsoft.com/office/drawing/2014/main" id="{34CC45D1-A39F-58F9-5E52-3979E8EE9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77322">
              <a:off x="8047911" y="-1143333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C7D3E23-A5CE-CA79-B74E-42CCEF99C6E7}"/>
              </a:ext>
            </a:extLst>
          </p:cNvPr>
          <p:cNvGrpSpPr/>
          <p:nvPr/>
        </p:nvGrpSpPr>
        <p:grpSpPr>
          <a:xfrm>
            <a:off x="-524453" y="-24458782"/>
            <a:ext cx="9107282" cy="12254604"/>
            <a:chOff x="-308034" y="-3796813"/>
            <a:chExt cx="9107282" cy="12254604"/>
          </a:xfrm>
        </p:grpSpPr>
        <p:pic>
          <p:nvPicPr>
            <p:cNvPr id="43" name="Picture 4" descr="The Python Logo | Python Software Foundation">
              <a:extLst>
                <a:ext uri="{FF2B5EF4-FFF2-40B4-BE49-F238E27FC236}">
                  <a16:creationId xmlns:a16="http://schemas.microsoft.com/office/drawing/2014/main" id="{512342D5-33B9-0905-5923-DFEFDB47CC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380428">
              <a:off x="1270723" y="3175696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4" descr="The Python Logo | Python Software Foundation">
              <a:extLst>
                <a:ext uri="{FF2B5EF4-FFF2-40B4-BE49-F238E27FC236}">
                  <a16:creationId xmlns:a16="http://schemas.microsoft.com/office/drawing/2014/main" id="{CC89B8AA-1C84-3416-5A27-E331D19750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00514">
              <a:off x="4554049" y="-726837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" descr="The Python Logo | Python Software Foundation">
              <a:extLst>
                <a:ext uri="{FF2B5EF4-FFF2-40B4-BE49-F238E27FC236}">
                  <a16:creationId xmlns:a16="http://schemas.microsoft.com/office/drawing/2014/main" id="{7DBF8A20-9838-351E-B352-9FE38CAD6E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90356">
              <a:off x="-308034" y="-1567606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4" descr="The Python Logo | Python Software Foundation">
              <a:extLst>
                <a:ext uri="{FF2B5EF4-FFF2-40B4-BE49-F238E27FC236}">
                  <a16:creationId xmlns:a16="http://schemas.microsoft.com/office/drawing/2014/main" id="{1CD96D30-A7FF-3EC4-19E2-02971B20EE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581671">
              <a:off x="6032551" y="-2651732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4" descr="The Python Logo | Python Software Foundation">
              <a:extLst>
                <a:ext uri="{FF2B5EF4-FFF2-40B4-BE49-F238E27FC236}">
                  <a16:creationId xmlns:a16="http://schemas.microsoft.com/office/drawing/2014/main" id="{03792BE1-4386-7F02-9591-BEC83BEE33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581671">
              <a:off x="2232773" y="-3796813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4" descr="The Python Logo | Python Software Foundation">
              <a:extLst>
                <a:ext uri="{FF2B5EF4-FFF2-40B4-BE49-F238E27FC236}">
                  <a16:creationId xmlns:a16="http://schemas.microsoft.com/office/drawing/2014/main" id="{246B84D9-943A-14F1-1920-7F588E2577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581671">
              <a:off x="4310667" y="5950966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4" descr="The Python Logo | Python Software Foundation">
              <a:extLst>
                <a:ext uri="{FF2B5EF4-FFF2-40B4-BE49-F238E27FC236}">
                  <a16:creationId xmlns:a16="http://schemas.microsoft.com/office/drawing/2014/main" id="{99A40A02-5ED8-81CF-B51D-0B1D32A091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581671">
              <a:off x="6750765" y="2875264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4" descr="The Python Logo | Python Software Foundation">
              <a:extLst>
                <a:ext uri="{FF2B5EF4-FFF2-40B4-BE49-F238E27FC236}">
                  <a16:creationId xmlns:a16="http://schemas.microsoft.com/office/drawing/2014/main" id="{F0323CD9-8488-DC29-DEB1-CF89CF724D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705346">
              <a:off x="408074" y="6192275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C32144-20C8-F377-2CDD-4366C78AB9D2}"/>
              </a:ext>
            </a:extLst>
          </p:cNvPr>
          <p:cNvSpPr txBox="1">
            <a:spLocks/>
          </p:cNvSpPr>
          <p:nvPr/>
        </p:nvSpPr>
        <p:spPr>
          <a:xfrm>
            <a:off x="311700" y="3624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6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Gill Sans Ultra Bold" panose="020B0A02020104020203" pitchFamily="34" charset="0"/>
              </a:rPr>
              <a:t>THE TRAPEZIUM!</a:t>
            </a:r>
            <a:endParaRPr lang="en-AU" dirty="0">
              <a:latin typeface="Gill Sans Ultra Bold" panose="020B0A02020104020203" pitchFamily="34" charset="0"/>
            </a:endParaRPr>
          </a:p>
        </p:txBody>
      </p:sp>
      <p:pic>
        <p:nvPicPr>
          <p:cNvPr id="3076" name="Picture 4" descr="Trapezoid Icon Cliparts, Stock Vector and Royalty Free Trapezoid Icon  Illustrations">
            <a:extLst>
              <a:ext uri="{FF2B5EF4-FFF2-40B4-BE49-F238E27FC236}">
                <a16:creationId xmlns:a16="http://schemas.microsoft.com/office/drawing/2014/main" id="{482747A9-E457-0C89-8EE7-C85C78E8D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02" y="1771551"/>
            <a:ext cx="1961619" cy="196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97;p20">
            <a:extLst>
              <a:ext uri="{FF2B5EF4-FFF2-40B4-BE49-F238E27FC236}">
                <a16:creationId xmlns:a16="http://schemas.microsoft.com/office/drawing/2014/main" id="{72D04DBE-266E-9F88-A073-096BBE77C7CF}"/>
              </a:ext>
            </a:extLst>
          </p:cNvPr>
          <p:cNvSpPr txBox="1">
            <a:spLocks/>
          </p:cNvSpPr>
          <p:nvPr/>
        </p:nvSpPr>
        <p:spPr>
          <a:xfrm>
            <a:off x="3040595" y="1766056"/>
            <a:ext cx="5070149" cy="2251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l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800" dirty="0"/>
              <a:t>The definition of a trapezium is that it has one pair of parallel sides, a general trapezium has nothing to do with its diagonals. </a:t>
            </a:r>
          </a:p>
          <a:p>
            <a:pPr marL="285750" indent="-285750" algn="l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800" dirty="0"/>
              <a:t>So, it won’t be represented in terms of its secondary properties, unless of course we start to include trapezium sub-types, such as the isosceles trapezium.</a:t>
            </a:r>
          </a:p>
        </p:txBody>
      </p:sp>
    </p:spTree>
    <p:extLst>
      <p:ext uri="{BB962C8B-B14F-4D97-AF65-F5344CB8AC3E}">
        <p14:creationId xmlns:p14="http://schemas.microsoft.com/office/powerpoint/2010/main" val="7527068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4DE69F36-58F4-1249-A43E-CE7E597AE74C}"/>
              </a:ext>
            </a:extLst>
          </p:cNvPr>
          <p:cNvGrpSpPr/>
          <p:nvPr/>
        </p:nvGrpSpPr>
        <p:grpSpPr>
          <a:xfrm>
            <a:off x="-188457" y="-5514418"/>
            <a:ext cx="9278051" cy="12616336"/>
            <a:chOff x="-329244" y="-4227567"/>
            <a:chExt cx="9278051" cy="12616336"/>
          </a:xfrm>
        </p:grpSpPr>
        <p:pic>
          <p:nvPicPr>
            <p:cNvPr id="7" name="Picture 4" descr="The Python Logo | Python Software Foundation">
              <a:extLst>
                <a:ext uri="{FF2B5EF4-FFF2-40B4-BE49-F238E27FC236}">
                  <a16:creationId xmlns:a16="http://schemas.microsoft.com/office/drawing/2014/main" id="{2E900FCE-6B74-1D6A-189C-D8978DC91C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5596" y="2498327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The Python Logo | Python Software Foundation">
              <a:extLst>
                <a:ext uri="{FF2B5EF4-FFF2-40B4-BE49-F238E27FC236}">
                  <a16:creationId xmlns:a16="http://schemas.microsoft.com/office/drawing/2014/main" id="{251246D2-6C88-CAA5-4FE7-4B1004A6A3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5155" y="2059945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 descr="The Python Logo | Python Software Foundation">
              <a:extLst>
                <a:ext uri="{FF2B5EF4-FFF2-40B4-BE49-F238E27FC236}">
                  <a16:creationId xmlns:a16="http://schemas.microsoft.com/office/drawing/2014/main" id="{7E440E3D-9637-1CC9-225F-F3062E3AA2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4385" y="4919261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The Python Logo | Python Software Foundation">
              <a:extLst>
                <a:ext uri="{FF2B5EF4-FFF2-40B4-BE49-F238E27FC236}">
                  <a16:creationId xmlns:a16="http://schemas.microsoft.com/office/drawing/2014/main" id="{65D17703-B14E-2D83-E698-C40FFF0431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4301" y="4810671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The Python Logo | Python Software Foundation">
              <a:extLst>
                <a:ext uri="{FF2B5EF4-FFF2-40B4-BE49-F238E27FC236}">
                  <a16:creationId xmlns:a16="http://schemas.microsoft.com/office/drawing/2014/main" id="{B358A51D-E07B-289E-7BAC-C889CB6D52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7826" y="4810672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The Python Logo | Python Software Foundation">
              <a:extLst>
                <a:ext uri="{FF2B5EF4-FFF2-40B4-BE49-F238E27FC236}">
                  <a16:creationId xmlns:a16="http://schemas.microsoft.com/office/drawing/2014/main" id="{BAB1FCED-EA11-94CE-8BED-9A385D57BD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684670">
              <a:off x="-329244" y="379287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The Python Logo | Python Software Foundation">
              <a:extLst>
                <a:ext uri="{FF2B5EF4-FFF2-40B4-BE49-F238E27FC236}">
                  <a16:creationId xmlns:a16="http://schemas.microsoft.com/office/drawing/2014/main" id="{F0842129-6A05-BD38-2906-C8716B9E34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846776">
              <a:off x="4650155" y="5622527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The Python Logo | Python Software Foundation">
              <a:extLst>
                <a:ext uri="{FF2B5EF4-FFF2-40B4-BE49-F238E27FC236}">
                  <a16:creationId xmlns:a16="http://schemas.microsoft.com/office/drawing/2014/main" id="{DB7B8E9C-87E3-1E9D-758D-F378D188D7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330912">
              <a:off x="2095887" y="73250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The Python Logo | Python Software Foundation">
              <a:extLst>
                <a:ext uri="{FF2B5EF4-FFF2-40B4-BE49-F238E27FC236}">
                  <a16:creationId xmlns:a16="http://schemas.microsoft.com/office/drawing/2014/main" id="{DE0625FB-896A-7260-A3E4-C026229C70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2851" y="-52440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The Python Logo | Python Software Foundation">
              <a:extLst>
                <a:ext uri="{FF2B5EF4-FFF2-40B4-BE49-F238E27FC236}">
                  <a16:creationId xmlns:a16="http://schemas.microsoft.com/office/drawing/2014/main" id="{9C5A0CF7-A613-BD6E-765E-7164E7A4CC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58005">
              <a:off x="4225120" y="-201864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The Python Logo | Python Software Foundation">
              <a:extLst>
                <a:ext uri="{FF2B5EF4-FFF2-40B4-BE49-F238E27FC236}">
                  <a16:creationId xmlns:a16="http://schemas.microsoft.com/office/drawing/2014/main" id="{C20457FB-5046-0926-8509-BAC0BB34C6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5819" y="1172301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The Python Logo | Python Software Foundation">
              <a:extLst>
                <a:ext uri="{FF2B5EF4-FFF2-40B4-BE49-F238E27FC236}">
                  <a16:creationId xmlns:a16="http://schemas.microsoft.com/office/drawing/2014/main" id="{14E45EA4-27FE-ED2B-4D93-ABA286858E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568927">
              <a:off x="8282102" y="1471516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The Python Logo | Python Software Foundation">
              <a:extLst>
                <a:ext uri="{FF2B5EF4-FFF2-40B4-BE49-F238E27FC236}">
                  <a16:creationId xmlns:a16="http://schemas.microsoft.com/office/drawing/2014/main" id="{56D83CDA-3399-6DC5-5755-E9EFEF6036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51737">
              <a:off x="7705396" y="2712867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 descr="The Python Logo | Python Software Foundation">
              <a:extLst>
                <a:ext uri="{FF2B5EF4-FFF2-40B4-BE49-F238E27FC236}">
                  <a16:creationId xmlns:a16="http://schemas.microsoft.com/office/drawing/2014/main" id="{C16DBA2F-0184-DB40-0588-2A6A5EBA27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0155" y="3973939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The Python Logo | Python Software Foundation">
              <a:extLst>
                <a:ext uri="{FF2B5EF4-FFF2-40B4-BE49-F238E27FC236}">
                  <a16:creationId xmlns:a16="http://schemas.microsoft.com/office/drawing/2014/main" id="{897C4A55-2C9B-33C7-21A2-BDE281410E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77322">
              <a:off x="884401" y="3853410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" descr="The Python Logo | Python Software Foundation">
              <a:extLst>
                <a:ext uri="{FF2B5EF4-FFF2-40B4-BE49-F238E27FC236}">
                  <a16:creationId xmlns:a16="http://schemas.microsoft.com/office/drawing/2014/main" id="{ECFBE536-B94F-5605-64B7-7A9B4CC8B0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299984">
              <a:off x="2285803" y="-1210463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" descr="The Python Logo | Python Software Foundation">
              <a:extLst>
                <a:ext uri="{FF2B5EF4-FFF2-40B4-BE49-F238E27FC236}">
                  <a16:creationId xmlns:a16="http://schemas.microsoft.com/office/drawing/2014/main" id="{032EB22A-2AC2-B54B-15FA-EC84F00558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1147">
              <a:off x="1714978" y="-2827670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4" descr="The Python Logo | Python Software Foundation">
              <a:extLst>
                <a:ext uri="{FF2B5EF4-FFF2-40B4-BE49-F238E27FC236}">
                  <a16:creationId xmlns:a16="http://schemas.microsoft.com/office/drawing/2014/main" id="{63396818-D8C0-B286-C4C8-99B304C223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1147">
              <a:off x="6897254" y="-2354467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The Python Logo | Python Software Foundation">
              <a:extLst>
                <a:ext uri="{FF2B5EF4-FFF2-40B4-BE49-F238E27FC236}">
                  <a16:creationId xmlns:a16="http://schemas.microsoft.com/office/drawing/2014/main" id="{182B48CE-BBEC-8333-BAEC-5283A87352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1147">
              <a:off x="467916" y="-4176172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The Python Logo | Python Software Foundation">
              <a:extLst>
                <a:ext uri="{FF2B5EF4-FFF2-40B4-BE49-F238E27FC236}">
                  <a16:creationId xmlns:a16="http://schemas.microsoft.com/office/drawing/2014/main" id="{8CABD6E0-CDC9-CBC5-BDC1-BD350C11C1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652288">
              <a:off x="3712261" y="-3700572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The Python Logo | Python Software Foundation">
              <a:extLst>
                <a:ext uri="{FF2B5EF4-FFF2-40B4-BE49-F238E27FC236}">
                  <a16:creationId xmlns:a16="http://schemas.microsoft.com/office/drawing/2014/main" id="{DE2FC156-E2E8-DBEC-AD12-84C4EB994B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011595">
              <a:off x="-152064" y="-1975971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The Python Logo | Python Software Foundation">
              <a:extLst>
                <a:ext uri="{FF2B5EF4-FFF2-40B4-BE49-F238E27FC236}">
                  <a16:creationId xmlns:a16="http://schemas.microsoft.com/office/drawing/2014/main" id="{0AA91E93-851E-4731-310A-6188D9B0E2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654178" y="6311673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4" descr="The Python Logo | Python Software Foundation">
              <a:extLst>
                <a:ext uri="{FF2B5EF4-FFF2-40B4-BE49-F238E27FC236}">
                  <a16:creationId xmlns:a16="http://schemas.microsoft.com/office/drawing/2014/main" id="{63954C6C-A884-88EF-CA5B-42AFB4BDA9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516299">
              <a:off x="7416251" y="6172294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The Python Logo | Python Software Foundation">
              <a:extLst>
                <a:ext uri="{FF2B5EF4-FFF2-40B4-BE49-F238E27FC236}">
                  <a16:creationId xmlns:a16="http://schemas.microsoft.com/office/drawing/2014/main" id="{99F9F580-D00F-CD7D-E8C9-815EEA7294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295907">
              <a:off x="4778584" y="-1824531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" descr="The Python Logo | Python Software Foundation">
              <a:extLst>
                <a:ext uri="{FF2B5EF4-FFF2-40B4-BE49-F238E27FC236}">
                  <a16:creationId xmlns:a16="http://schemas.microsoft.com/office/drawing/2014/main" id="{7B7E4E61-6BFE-09CF-F7FB-493C55ED60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571731">
              <a:off x="3144505" y="7658194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The Python Logo | Python Software Foundation">
              <a:extLst>
                <a:ext uri="{FF2B5EF4-FFF2-40B4-BE49-F238E27FC236}">
                  <a16:creationId xmlns:a16="http://schemas.microsoft.com/office/drawing/2014/main" id="{EBAA7FDC-2F2B-063E-AACC-471ECFB182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7266139" y="-3245845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 descr="The Python Logo | Python Software Foundation">
              <a:extLst>
                <a:ext uri="{FF2B5EF4-FFF2-40B4-BE49-F238E27FC236}">
                  <a16:creationId xmlns:a16="http://schemas.microsoft.com/office/drawing/2014/main" id="{84F887FA-7281-27D9-1EBB-309D3E6883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291634">
              <a:off x="6242851" y="-4291437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The Python Logo | Python Software Foundation">
              <a:extLst>
                <a:ext uri="{FF2B5EF4-FFF2-40B4-BE49-F238E27FC236}">
                  <a16:creationId xmlns:a16="http://schemas.microsoft.com/office/drawing/2014/main" id="{34CC45D1-A39F-58F9-5E52-3979E8EE9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77322">
              <a:off x="8047911" y="-1143333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C7D3E23-A5CE-CA79-B74E-42CCEF99C6E7}"/>
              </a:ext>
            </a:extLst>
          </p:cNvPr>
          <p:cNvGrpSpPr/>
          <p:nvPr/>
        </p:nvGrpSpPr>
        <p:grpSpPr>
          <a:xfrm>
            <a:off x="-273952" y="-1927530"/>
            <a:ext cx="9107282" cy="12254604"/>
            <a:chOff x="-308034" y="-3796813"/>
            <a:chExt cx="9107282" cy="12254604"/>
          </a:xfrm>
        </p:grpSpPr>
        <p:pic>
          <p:nvPicPr>
            <p:cNvPr id="43" name="Picture 4" descr="The Python Logo | Python Software Foundation">
              <a:extLst>
                <a:ext uri="{FF2B5EF4-FFF2-40B4-BE49-F238E27FC236}">
                  <a16:creationId xmlns:a16="http://schemas.microsoft.com/office/drawing/2014/main" id="{512342D5-33B9-0905-5923-DFEFDB47CC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380428">
              <a:off x="1270723" y="3175696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4" descr="The Python Logo | Python Software Foundation">
              <a:extLst>
                <a:ext uri="{FF2B5EF4-FFF2-40B4-BE49-F238E27FC236}">
                  <a16:creationId xmlns:a16="http://schemas.microsoft.com/office/drawing/2014/main" id="{CC89B8AA-1C84-3416-5A27-E331D19750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00514">
              <a:off x="4554049" y="-726837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" descr="The Python Logo | Python Software Foundation">
              <a:extLst>
                <a:ext uri="{FF2B5EF4-FFF2-40B4-BE49-F238E27FC236}">
                  <a16:creationId xmlns:a16="http://schemas.microsoft.com/office/drawing/2014/main" id="{7DBF8A20-9838-351E-B352-9FE38CAD6E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90356">
              <a:off x="-308034" y="-1567606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4" descr="The Python Logo | Python Software Foundation">
              <a:extLst>
                <a:ext uri="{FF2B5EF4-FFF2-40B4-BE49-F238E27FC236}">
                  <a16:creationId xmlns:a16="http://schemas.microsoft.com/office/drawing/2014/main" id="{1CD96D30-A7FF-3EC4-19E2-02971B20EE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581671">
              <a:off x="6032551" y="-2651732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4" descr="The Python Logo | Python Software Foundation">
              <a:extLst>
                <a:ext uri="{FF2B5EF4-FFF2-40B4-BE49-F238E27FC236}">
                  <a16:creationId xmlns:a16="http://schemas.microsoft.com/office/drawing/2014/main" id="{03792BE1-4386-7F02-9591-BEC83BEE33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581671">
              <a:off x="2232773" y="-3796813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4" descr="The Python Logo | Python Software Foundation">
              <a:extLst>
                <a:ext uri="{FF2B5EF4-FFF2-40B4-BE49-F238E27FC236}">
                  <a16:creationId xmlns:a16="http://schemas.microsoft.com/office/drawing/2014/main" id="{246B84D9-943A-14F1-1920-7F588E2577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581671">
              <a:off x="4310667" y="5950966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4" descr="The Python Logo | Python Software Foundation">
              <a:extLst>
                <a:ext uri="{FF2B5EF4-FFF2-40B4-BE49-F238E27FC236}">
                  <a16:creationId xmlns:a16="http://schemas.microsoft.com/office/drawing/2014/main" id="{99A40A02-5ED8-81CF-B51D-0B1D32A091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581671">
              <a:off x="6750765" y="2875264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4" descr="The Python Logo | Python Software Foundation">
              <a:extLst>
                <a:ext uri="{FF2B5EF4-FFF2-40B4-BE49-F238E27FC236}">
                  <a16:creationId xmlns:a16="http://schemas.microsoft.com/office/drawing/2014/main" id="{F0323CD9-8488-DC29-DEB1-CF89CF724D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705346">
              <a:off x="408074" y="6192275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5805E01-6A9F-16AB-0216-34EBF5571CB2}"/>
              </a:ext>
            </a:extLst>
          </p:cNvPr>
          <p:cNvSpPr txBox="1"/>
          <p:nvPr/>
        </p:nvSpPr>
        <p:spPr>
          <a:xfrm>
            <a:off x="1602495" y="1926794"/>
            <a:ext cx="503555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 Get all 4 vertices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Check if they are invalid (duplicates or simply not making any sense </a:t>
            </a:r>
            <a:r>
              <a:rPr lang="en-US" dirty="0" err="1"/>
              <a:t>i.e</a:t>
            </a:r>
            <a:r>
              <a:rPr lang="en-US" dirty="0"/>
              <a:t> a letter in the coordinate), if invalid keep on asking for correct input until valid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Convert all the vertices to tuples, then add the tuples to a list</a:t>
            </a:r>
          </a:p>
        </p:txBody>
      </p:sp>
      <p:sp>
        <p:nvSpPr>
          <p:cNvPr id="36" name="Google Shape;60;p14">
            <a:extLst>
              <a:ext uri="{FF2B5EF4-FFF2-40B4-BE49-F238E27FC236}">
                <a16:creationId xmlns:a16="http://schemas.microsoft.com/office/drawing/2014/main" id="{62C83A42-BDB6-88B2-BFE9-088FB7795D0A}"/>
              </a:ext>
            </a:extLst>
          </p:cNvPr>
          <p:cNvSpPr txBox="1">
            <a:spLocks/>
          </p:cNvSpPr>
          <p:nvPr/>
        </p:nvSpPr>
        <p:spPr>
          <a:xfrm>
            <a:off x="3406188" y="357173"/>
            <a:ext cx="245923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b="1" dirty="0">
                <a:latin typeface="Franklin Gothic Heavy" panose="020B0903020102020204" pitchFamily="34" charset="0"/>
              </a:rPr>
              <a:t>User Input</a:t>
            </a:r>
          </a:p>
        </p:txBody>
      </p:sp>
    </p:spTree>
    <p:extLst>
      <p:ext uri="{BB962C8B-B14F-4D97-AF65-F5344CB8AC3E}">
        <p14:creationId xmlns:p14="http://schemas.microsoft.com/office/powerpoint/2010/main" val="38158613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4DE69F36-58F4-1249-A43E-CE7E597AE74C}"/>
              </a:ext>
            </a:extLst>
          </p:cNvPr>
          <p:cNvGrpSpPr/>
          <p:nvPr/>
        </p:nvGrpSpPr>
        <p:grpSpPr>
          <a:xfrm>
            <a:off x="128421" y="-13901861"/>
            <a:ext cx="9278051" cy="12616336"/>
            <a:chOff x="-329244" y="-4227567"/>
            <a:chExt cx="9278051" cy="12616336"/>
          </a:xfrm>
        </p:grpSpPr>
        <p:pic>
          <p:nvPicPr>
            <p:cNvPr id="7" name="Picture 4" descr="The Python Logo | Python Software Foundation">
              <a:extLst>
                <a:ext uri="{FF2B5EF4-FFF2-40B4-BE49-F238E27FC236}">
                  <a16:creationId xmlns:a16="http://schemas.microsoft.com/office/drawing/2014/main" id="{2E900FCE-6B74-1D6A-189C-D8978DC91C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5596" y="2498327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The Python Logo | Python Software Foundation">
              <a:extLst>
                <a:ext uri="{FF2B5EF4-FFF2-40B4-BE49-F238E27FC236}">
                  <a16:creationId xmlns:a16="http://schemas.microsoft.com/office/drawing/2014/main" id="{251246D2-6C88-CAA5-4FE7-4B1004A6A3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5155" y="2059945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 descr="The Python Logo | Python Software Foundation">
              <a:extLst>
                <a:ext uri="{FF2B5EF4-FFF2-40B4-BE49-F238E27FC236}">
                  <a16:creationId xmlns:a16="http://schemas.microsoft.com/office/drawing/2014/main" id="{7E440E3D-9637-1CC9-225F-F3062E3AA2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4385" y="4919261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The Python Logo | Python Software Foundation">
              <a:extLst>
                <a:ext uri="{FF2B5EF4-FFF2-40B4-BE49-F238E27FC236}">
                  <a16:creationId xmlns:a16="http://schemas.microsoft.com/office/drawing/2014/main" id="{65D17703-B14E-2D83-E698-C40FFF0431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4301" y="4810671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The Python Logo | Python Software Foundation">
              <a:extLst>
                <a:ext uri="{FF2B5EF4-FFF2-40B4-BE49-F238E27FC236}">
                  <a16:creationId xmlns:a16="http://schemas.microsoft.com/office/drawing/2014/main" id="{B358A51D-E07B-289E-7BAC-C889CB6D52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7826" y="4810672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The Python Logo | Python Software Foundation">
              <a:extLst>
                <a:ext uri="{FF2B5EF4-FFF2-40B4-BE49-F238E27FC236}">
                  <a16:creationId xmlns:a16="http://schemas.microsoft.com/office/drawing/2014/main" id="{BAB1FCED-EA11-94CE-8BED-9A385D57BD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684670">
              <a:off x="-329244" y="379287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The Python Logo | Python Software Foundation">
              <a:extLst>
                <a:ext uri="{FF2B5EF4-FFF2-40B4-BE49-F238E27FC236}">
                  <a16:creationId xmlns:a16="http://schemas.microsoft.com/office/drawing/2014/main" id="{F0842129-6A05-BD38-2906-C8716B9E34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846776">
              <a:off x="4650155" y="5622527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The Python Logo | Python Software Foundation">
              <a:extLst>
                <a:ext uri="{FF2B5EF4-FFF2-40B4-BE49-F238E27FC236}">
                  <a16:creationId xmlns:a16="http://schemas.microsoft.com/office/drawing/2014/main" id="{DB7B8E9C-87E3-1E9D-758D-F378D188D7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330912">
              <a:off x="2095887" y="73250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The Python Logo | Python Software Foundation">
              <a:extLst>
                <a:ext uri="{FF2B5EF4-FFF2-40B4-BE49-F238E27FC236}">
                  <a16:creationId xmlns:a16="http://schemas.microsoft.com/office/drawing/2014/main" id="{DE0625FB-896A-7260-A3E4-C026229C70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2851" y="-52440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The Python Logo | Python Software Foundation">
              <a:extLst>
                <a:ext uri="{FF2B5EF4-FFF2-40B4-BE49-F238E27FC236}">
                  <a16:creationId xmlns:a16="http://schemas.microsoft.com/office/drawing/2014/main" id="{9C5A0CF7-A613-BD6E-765E-7164E7A4CC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58005">
              <a:off x="4225120" y="-201864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The Python Logo | Python Software Foundation">
              <a:extLst>
                <a:ext uri="{FF2B5EF4-FFF2-40B4-BE49-F238E27FC236}">
                  <a16:creationId xmlns:a16="http://schemas.microsoft.com/office/drawing/2014/main" id="{C20457FB-5046-0926-8509-BAC0BB34C6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5819" y="1172301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The Python Logo | Python Software Foundation">
              <a:extLst>
                <a:ext uri="{FF2B5EF4-FFF2-40B4-BE49-F238E27FC236}">
                  <a16:creationId xmlns:a16="http://schemas.microsoft.com/office/drawing/2014/main" id="{14E45EA4-27FE-ED2B-4D93-ABA286858E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568927">
              <a:off x="8282102" y="1471516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The Python Logo | Python Software Foundation">
              <a:extLst>
                <a:ext uri="{FF2B5EF4-FFF2-40B4-BE49-F238E27FC236}">
                  <a16:creationId xmlns:a16="http://schemas.microsoft.com/office/drawing/2014/main" id="{56D83CDA-3399-6DC5-5755-E9EFEF6036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51737">
              <a:off x="7705396" y="2712867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 descr="The Python Logo | Python Software Foundation">
              <a:extLst>
                <a:ext uri="{FF2B5EF4-FFF2-40B4-BE49-F238E27FC236}">
                  <a16:creationId xmlns:a16="http://schemas.microsoft.com/office/drawing/2014/main" id="{C16DBA2F-0184-DB40-0588-2A6A5EBA27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0155" y="3973939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The Python Logo | Python Software Foundation">
              <a:extLst>
                <a:ext uri="{FF2B5EF4-FFF2-40B4-BE49-F238E27FC236}">
                  <a16:creationId xmlns:a16="http://schemas.microsoft.com/office/drawing/2014/main" id="{897C4A55-2C9B-33C7-21A2-BDE281410E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77322">
              <a:off x="884401" y="3853410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" descr="The Python Logo | Python Software Foundation">
              <a:extLst>
                <a:ext uri="{FF2B5EF4-FFF2-40B4-BE49-F238E27FC236}">
                  <a16:creationId xmlns:a16="http://schemas.microsoft.com/office/drawing/2014/main" id="{ECFBE536-B94F-5605-64B7-7A9B4CC8B0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299984">
              <a:off x="2285803" y="-1210463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" descr="The Python Logo | Python Software Foundation">
              <a:extLst>
                <a:ext uri="{FF2B5EF4-FFF2-40B4-BE49-F238E27FC236}">
                  <a16:creationId xmlns:a16="http://schemas.microsoft.com/office/drawing/2014/main" id="{032EB22A-2AC2-B54B-15FA-EC84F00558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1147">
              <a:off x="1714978" y="-2827670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4" descr="The Python Logo | Python Software Foundation">
              <a:extLst>
                <a:ext uri="{FF2B5EF4-FFF2-40B4-BE49-F238E27FC236}">
                  <a16:creationId xmlns:a16="http://schemas.microsoft.com/office/drawing/2014/main" id="{63396818-D8C0-B286-C4C8-99B304C223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1147">
              <a:off x="6897254" y="-2354467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The Python Logo | Python Software Foundation">
              <a:extLst>
                <a:ext uri="{FF2B5EF4-FFF2-40B4-BE49-F238E27FC236}">
                  <a16:creationId xmlns:a16="http://schemas.microsoft.com/office/drawing/2014/main" id="{182B48CE-BBEC-8333-BAEC-5283A87352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1147">
              <a:off x="467916" y="-4176172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The Python Logo | Python Software Foundation">
              <a:extLst>
                <a:ext uri="{FF2B5EF4-FFF2-40B4-BE49-F238E27FC236}">
                  <a16:creationId xmlns:a16="http://schemas.microsoft.com/office/drawing/2014/main" id="{8CABD6E0-CDC9-CBC5-BDC1-BD350C11C1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652288">
              <a:off x="3712261" y="-3700572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The Python Logo | Python Software Foundation">
              <a:extLst>
                <a:ext uri="{FF2B5EF4-FFF2-40B4-BE49-F238E27FC236}">
                  <a16:creationId xmlns:a16="http://schemas.microsoft.com/office/drawing/2014/main" id="{DE2FC156-E2E8-DBEC-AD12-84C4EB994B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011595">
              <a:off x="-152064" y="-1975971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The Python Logo | Python Software Foundation">
              <a:extLst>
                <a:ext uri="{FF2B5EF4-FFF2-40B4-BE49-F238E27FC236}">
                  <a16:creationId xmlns:a16="http://schemas.microsoft.com/office/drawing/2014/main" id="{0AA91E93-851E-4731-310A-6188D9B0E2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654178" y="6311673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4" descr="The Python Logo | Python Software Foundation">
              <a:extLst>
                <a:ext uri="{FF2B5EF4-FFF2-40B4-BE49-F238E27FC236}">
                  <a16:creationId xmlns:a16="http://schemas.microsoft.com/office/drawing/2014/main" id="{63954C6C-A884-88EF-CA5B-42AFB4BDA9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516299">
              <a:off x="7416251" y="6172294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The Python Logo | Python Software Foundation">
              <a:extLst>
                <a:ext uri="{FF2B5EF4-FFF2-40B4-BE49-F238E27FC236}">
                  <a16:creationId xmlns:a16="http://schemas.microsoft.com/office/drawing/2014/main" id="{99F9F580-D00F-CD7D-E8C9-815EEA7294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295907">
              <a:off x="4778584" y="-1824531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" descr="The Python Logo | Python Software Foundation">
              <a:extLst>
                <a:ext uri="{FF2B5EF4-FFF2-40B4-BE49-F238E27FC236}">
                  <a16:creationId xmlns:a16="http://schemas.microsoft.com/office/drawing/2014/main" id="{7B7E4E61-6BFE-09CF-F7FB-493C55ED60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571731">
              <a:off x="3144505" y="7658194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The Python Logo | Python Software Foundation">
              <a:extLst>
                <a:ext uri="{FF2B5EF4-FFF2-40B4-BE49-F238E27FC236}">
                  <a16:creationId xmlns:a16="http://schemas.microsoft.com/office/drawing/2014/main" id="{EBAA7FDC-2F2B-063E-AACC-471ECFB182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7266139" y="-3245845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 descr="The Python Logo | Python Software Foundation">
              <a:extLst>
                <a:ext uri="{FF2B5EF4-FFF2-40B4-BE49-F238E27FC236}">
                  <a16:creationId xmlns:a16="http://schemas.microsoft.com/office/drawing/2014/main" id="{84F887FA-7281-27D9-1EBB-309D3E6883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291634">
              <a:off x="6242851" y="-4291437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The Python Logo | Python Software Foundation">
              <a:extLst>
                <a:ext uri="{FF2B5EF4-FFF2-40B4-BE49-F238E27FC236}">
                  <a16:creationId xmlns:a16="http://schemas.microsoft.com/office/drawing/2014/main" id="{34CC45D1-A39F-58F9-5E52-3979E8EE9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77322">
              <a:off x="8047911" y="-1143333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C7D3E23-A5CE-CA79-B74E-42CCEF99C6E7}"/>
              </a:ext>
            </a:extLst>
          </p:cNvPr>
          <p:cNvGrpSpPr/>
          <p:nvPr/>
        </p:nvGrpSpPr>
        <p:grpSpPr>
          <a:xfrm>
            <a:off x="516512" y="7150663"/>
            <a:ext cx="9107282" cy="12254604"/>
            <a:chOff x="-308034" y="-3796813"/>
            <a:chExt cx="9107282" cy="12254604"/>
          </a:xfrm>
        </p:grpSpPr>
        <p:pic>
          <p:nvPicPr>
            <p:cNvPr id="43" name="Picture 4" descr="The Python Logo | Python Software Foundation">
              <a:extLst>
                <a:ext uri="{FF2B5EF4-FFF2-40B4-BE49-F238E27FC236}">
                  <a16:creationId xmlns:a16="http://schemas.microsoft.com/office/drawing/2014/main" id="{512342D5-33B9-0905-5923-DFEFDB47CC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380428">
              <a:off x="1270723" y="3175696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4" descr="The Python Logo | Python Software Foundation">
              <a:extLst>
                <a:ext uri="{FF2B5EF4-FFF2-40B4-BE49-F238E27FC236}">
                  <a16:creationId xmlns:a16="http://schemas.microsoft.com/office/drawing/2014/main" id="{CC89B8AA-1C84-3416-5A27-E331D19750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00514">
              <a:off x="4554049" y="-726837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" descr="The Python Logo | Python Software Foundation">
              <a:extLst>
                <a:ext uri="{FF2B5EF4-FFF2-40B4-BE49-F238E27FC236}">
                  <a16:creationId xmlns:a16="http://schemas.microsoft.com/office/drawing/2014/main" id="{7DBF8A20-9838-351E-B352-9FE38CAD6E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90356">
              <a:off x="-308034" y="-1567606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4" descr="The Python Logo | Python Software Foundation">
              <a:extLst>
                <a:ext uri="{FF2B5EF4-FFF2-40B4-BE49-F238E27FC236}">
                  <a16:creationId xmlns:a16="http://schemas.microsoft.com/office/drawing/2014/main" id="{1CD96D30-A7FF-3EC4-19E2-02971B20EE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581671">
              <a:off x="6032551" y="-2651732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4" descr="The Python Logo | Python Software Foundation">
              <a:extLst>
                <a:ext uri="{FF2B5EF4-FFF2-40B4-BE49-F238E27FC236}">
                  <a16:creationId xmlns:a16="http://schemas.microsoft.com/office/drawing/2014/main" id="{03792BE1-4386-7F02-9591-BEC83BEE33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581671">
              <a:off x="2232773" y="-3796813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4" descr="The Python Logo | Python Software Foundation">
              <a:extLst>
                <a:ext uri="{FF2B5EF4-FFF2-40B4-BE49-F238E27FC236}">
                  <a16:creationId xmlns:a16="http://schemas.microsoft.com/office/drawing/2014/main" id="{246B84D9-943A-14F1-1920-7F588E2577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581671">
              <a:off x="4310667" y="5950966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4" descr="The Python Logo | Python Software Foundation">
              <a:extLst>
                <a:ext uri="{FF2B5EF4-FFF2-40B4-BE49-F238E27FC236}">
                  <a16:creationId xmlns:a16="http://schemas.microsoft.com/office/drawing/2014/main" id="{99A40A02-5ED8-81CF-B51D-0B1D32A091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581671">
              <a:off x="6750765" y="2875264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4" descr="The Python Logo | Python Software Foundation">
              <a:extLst>
                <a:ext uri="{FF2B5EF4-FFF2-40B4-BE49-F238E27FC236}">
                  <a16:creationId xmlns:a16="http://schemas.microsoft.com/office/drawing/2014/main" id="{F0323CD9-8488-DC29-DEB1-CF89CF724D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705346">
              <a:off x="408074" y="6192275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Google Shape;67;p15">
            <a:extLst>
              <a:ext uri="{FF2B5EF4-FFF2-40B4-BE49-F238E27FC236}">
                <a16:creationId xmlns:a16="http://schemas.microsoft.com/office/drawing/2014/main" id="{0117FE9B-ED63-02E0-AE0D-ADDFE7C15CE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2037" y="1082429"/>
            <a:ext cx="7019925" cy="32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156D5D-2751-A208-EA17-CE1523FC857D}"/>
              </a:ext>
            </a:extLst>
          </p:cNvPr>
          <p:cNvSpPr txBox="1"/>
          <p:nvPr/>
        </p:nvSpPr>
        <p:spPr>
          <a:xfrm>
            <a:off x="3769951" y="450726"/>
            <a:ext cx="21755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Properties</a:t>
            </a:r>
            <a:endParaRPr lang="en-AU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420674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4DE69F36-58F4-1249-A43E-CE7E597AE74C}"/>
              </a:ext>
            </a:extLst>
          </p:cNvPr>
          <p:cNvGrpSpPr/>
          <p:nvPr/>
        </p:nvGrpSpPr>
        <p:grpSpPr>
          <a:xfrm>
            <a:off x="331581" y="-1330277"/>
            <a:ext cx="9278051" cy="12616336"/>
            <a:chOff x="-329244" y="-4227567"/>
            <a:chExt cx="9278051" cy="12616336"/>
          </a:xfrm>
        </p:grpSpPr>
        <p:pic>
          <p:nvPicPr>
            <p:cNvPr id="7" name="Picture 4" descr="The Python Logo | Python Software Foundation">
              <a:extLst>
                <a:ext uri="{FF2B5EF4-FFF2-40B4-BE49-F238E27FC236}">
                  <a16:creationId xmlns:a16="http://schemas.microsoft.com/office/drawing/2014/main" id="{2E900FCE-6B74-1D6A-189C-D8978DC91C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5596" y="2498327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The Python Logo | Python Software Foundation">
              <a:extLst>
                <a:ext uri="{FF2B5EF4-FFF2-40B4-BE49-F238E27FC236}">
                  <a16:creationId xmlns:a16="http://schemas.microsoft.com/office/drawing/2014/main" id="{251246D2-6C88-CAA5-4FE7-4B1004A6A3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5155" y="2059945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 descr="The Python Logo | Python Software Foundation">
              <a:extLst>
                <a:ext uri="{FF2B5EF4-FFF2-40B4-BE49-F238E27FC236}">
                  <a16:creationId xmlns:a16="http://schemas.microsoft.com/office/drawing/2014/main" id="{7E440E3D-9637-1CC9-225F-F3062E3AA2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4385" y="4919261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The Python Logo | Python Software Foundation">
              <a:extLst>
                <a:ext uri="{FF2B5EF4-FFF2-40B4-BE49-F238E27FC236}">
                  <a16:creationId xmlns:a16="http://schemas.microsoft.com/office/drawing/2014/main" id="{65D17703-B14E-2D83-E698-C40FFF0431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4301" y="4810671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The Python Logo | Python Software Foundation">
              <a:extLst>
                <a:ext uri="{FF2B5EF4-FFF2-40B4-BE49-F238E27FC236}">
                  <a16:creationId xmlns:a16="http://schemas.microsoft.com/office/drawing/2014/main" id="{B358A51D-E07B-289E-7BAC-C889CB6D52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7826" y="4810672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The Python Logo | Python Software Foundation">
              <a:extLst>
                <a:ext uri="{FF2B5EF4-FFF2-40B4-BE49-F238E27FC236}">
                  <a16:creationId xmlns:a16="http://schemas.microsoft.com/office/drawing/2014/main" id="{BAB1FCED-EA11-94CE-8BED-9A385D57BD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684670">
              <a:off x="-329244" y="379287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The Python Logo | Python Software Foundation">
              <a:extLst>
                <a:ext uri="{FF2B5EF4-FFF2-40B4-BE49-F238E27FC236}">
                  <a16:creationId xmlns:a16="http://schemas.microsoft.com/office/drawing/2014/main" id="{F0842129-6A05-BD38-2906-C8716B9E34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846776">
              <a:off x="4650155" y="5622527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The Python Logo | Python Software Foundation">
              <a:extLst>
                <a:ext uri="{FF2B5EF4-FFF2-40B4-BE49-F238E27FC236}">
                  <a16:creationId xmlns:a16="http://schemas.microsoft.com/office/drawing/2014/main" id="{DB7B8E9C-87E3-1E9D-758D-F378D188D7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330912">
              <a:off x="2095887" y="73250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The Python Logo | Python Software Foundation">
              <a:extLst>
                <a:ext uri="{FF2B5EF4-FFF2-40B4-BE49-F238E27FC236}">
                  <a16:creationId xmlns:a16="http://schemas.microsoft.com/office/drawing/2014/main" id="{DE0625FB-896A-7260-A3E4-C026229C70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2851" y="-52440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The Python Logo | Python Software Foundation">
              <a:extLst>
                <a:ext uri="{FF2B5EF4-FFF2-40B4-BE49-F238E27FC236}">
                  <a16:creationId xmlns:a16="http://schemas.microsoft.com/office/drawing/2014/main" id="{9C5A0CF7-A613-BD6E-765E-7164E7A4CC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58005">
              <a:off x="4225120" y="-201864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The Python Logo | Python Software Foundation">
              <a:extLst>
                <a:ext uri="{FF2B5EF4-FFF2-40B4-BE49-F238E27FC236}">
                  <a16:creationId xmlns:a16="http://schemas.microsoft.com/office/drawing/2014/main" id="{C20457FB-5046-0926-8509-BAC0BB34C6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5819" y="1172301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The Python Logo | Python Software Foundation">
              <a:extLst>
                <a:ext uri="{FF2B5EF4-FFF2-40B4-BE49-F238E27FC236}">
                  <a16:creationId xmlns:a16="http://schemas.microsoft.com/office/drawing/2014/main" id="{14E45EA4-27FE-ED2B-4D93-ABA286858E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568927">
              <a:off x="8282102" y="1471516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The Python Logo | Python Software Foundation">
              <a:extLst>
                <a:ext uri="{FF2B5EF4-FFF2-40B4-BE49-F238E27FC236}">
                  <a16:creationId xmlns:a16="http://schemas.microsoft.com/office/drawing/2014/main" id="{56D83CDA-3399-6DC5-5755-E9EFEF6036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51737">
              <a:off x="7705396" y="2712867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 descr="The Python Logo | Python Software Foundation">
              <a:extLst>
                <a:ext uri="{FF2B5EF4-FFF2-40B4-BE49-F238E27FC236}">
                  <a16:creationId xmlns:a16="http://schemas.microsoft.com/office/drawing/2014/main" id="{C16DBA2F-0184-DB40-0588-2A6A5EBA27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0155" y="3973939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The Python Logo | Python Software Foundation">
              <a:extLst>
                <a:ext uri="{FF2B5EF4-FFF2-40B4-BE49-F238E27FC236}">
                  <a16:creationId xmlns:a16="http://schemas.microsoft.com/office/drawing/2014/main" id="{897C4A55-2C9B-33C7-21A2-BDE281410E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77322">
              <a:off x="884401" y="3853410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" descr="The Python Logo | Python Software Foundation">
              <a:extLst>
                <a:ext uri="{FF2B5EF4-FFF2-40B4-BE49-F238E27FC236}">
                  <a16:creationId xmlns:a16="http://schemas.microsoft.com/office/drawing/2014/main" id="{ECFBE536-B94F-5605-64B7-7A9B4CC8B0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299984">
              <a:off x="2285803" y="-1210463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" descr="The Python Logo | Python Software Foundation">
              <a:extLst>
                <a:ext uri="{FF2B5EF4-FFF2-40B4-BE49-F238E27FC236}">
                  <a16:creationId xmlns:a16="http://schemas.microsoft.com/office/drawing/2014/main" id="{032EB22A-2AC2-B54B-15FA-EC84F00558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1147">
              <a:off x="1714978" y="-2827670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4" descr="The Python Logo | Python Software Foundation">
              <a:extLst>
                <a:ext uri="{FF2B5EF4-FFF2-40B4-BE49-F238E27FC236}">
                  <a16:creationId xmlns:a16="http://schemas.microsoft.com/office/drawing/2014/main" id="{63396818-D8C0-B286-C4C8-99B304C223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1147">
              <a:off x="6897254" y="-2354467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The Python Logo | Python Software Foundation">
              <a:extLst>
                <a:ext uri="{FF2B5EF4-FFF2-40B4-BE49-F238E27FC236}">
                  <a16:creationId xmlns:a16="http://schemas.microsoft.com/office/drawing/2014/main" id="{182B48CE-BBEC-8333-BAEC-5283A87352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1147">
              <a:off x="467916" y="-4176172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The Python Logo | Python Software Foundation">
              <a:extLst>
                <a:ext uri="{FF2B5EF4-FFF2-40B4-BE49-F238E27FC236}">
                  <a16:creationId xmlns:a16="http://schemas.microsoft.com/office/drawing/2014/main" id="{8CABD6E0-CDC9-CBC5-BDC1-BD350C11C1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652288">
              <a:off x="3712261" y="-3700572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The Python Logo | Python Software Foundation">
              <a:extLst>
                <a:ext uri="{FF2B5EF4-FFF2-40B4-BE49-F238E27FC236}">
                  <a16:creationId xmlns:a16="http://schemas.microsoft.com/office/drawing/2014/main" id="{DE2FC156-E2E8-DBEC-AD12-84C4EB994B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011595">
              <a:off x="-152064" y="-1975971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The Python Logo | Python Software Foundation">
              <a:extLst>
                <a:ext uri="{FF2B5EF4-FFF2-40B4-BE49-F238E27FC236}">
                  <a16:creationId xmlns:a16="http://schemas.microsoft.com/office/drawing/2014/main" id="{0AA91E93-851E-4731-310A-6188D9B0E2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654178" y="6311673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4" descr="The Python Logo | Python Software Foundation">
              <a:extLst>
                <a:ext uri="{FF2B5EF4-FFF2-40B4-BE49-F238E27FC236}">
                  <a16:creationId xmlns:a16="http://schemas.microsoft.com/office/drawing/2014/main" id="{63954C6C-A884-88EF-CA5B-42AFB4BDA9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516299">
              <a:off x="7416251" y="6172294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The Python Logo | Python Software Foundation">
              <a:extLst>
                <a:ext uri="{FF2B5EF4-FFF2-40B4-BE49-F238E27FC236}">
                  <a16:creationId xmlns:a16="http://schemas.microsoft.com/office/drawing/2014/main" id="{99F9F580-D00F-CD7D-E8C9-815EEA7294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295907">
              <a:off x="4778584" y="-1824531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" descr="The Python Logo | Python Software Foundation">
              <a:extLst>
                <a:ext uri="{FF2B5EF4-FFF2-40B4-BE49-F238E27FC236}">
                  <a16:creationId xmlns:a16="http://schemas.microsoft.com/office/drawing/2014/main" id="{7B7E4E61-6BFE-09CF-F7FB-493C55ED60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571731">
              <a:off x="3144505" y="7658194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The Python Logo | Python Software Foundation">
              <a:extLst>
                <a:ext uri="{FF2B5EF4-FFF2-40B4-BE49-F238E27FC236}">
                  <a16:creationId xmlns:a16="http://schemas.microsoft.com/office/drawing/2014/main" id="{EBAA7FDC-2F2B-063E-AACC-471ECFB182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7266139" y="-3245845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 descr="The Python Logo | Python Software Foundation">
              <a:extLst>
                <a:ext uri="{FF2B5EF4-FFF2-40B4-BE49-F238E27FC236}">
                  <a16:creationId xmlns:a16="http://schemas.microsoft.com/office/drawing/2014/main" id="{84F887FA-7281-27D9-1EBB-309D3E6883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291634">
              <a:off x="6242851" y="-4291437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The Python Logo | Python Software Foundation">
              <a:extLst>
                <a:ext uri="{FF2B5EF4-FFF2-40B4-BE49-F238E27FC236}">
                  <a16:creationId xmlns:a16="http://schemas.microsoft.com/office/drawing/2014/main" id="{34CC45D1-A39F-58F9-5E52-3979E8EE9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77322">
              <a:off x="8047911" y="-1143333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A99535D-63F0-39D9-752E-3E6BF66E5161}"/>
              </a:ext>
            </a:extLst>
          </p:cNvPr>
          <p:cNvSpPr/>
          <p:nvPr/>
        </p:nvSpPr>
        <p:spPr>
          <a:xfrm>
            <a:off x="1637488" y="1127798"/>
            <a:ext cx="6087834" cy="3100830"/>
          </a:xfrm>
          <a:prstGeom prst="roundRect">
            <a:avLst/>
          </a:prstGeom>
          <a:gradFill>
            <a:gsLst>
              <a:gs pos="0">
                <a:srgbClr val="FFC000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C7D3E23-A5CE-CA79-B74E-42CCEF99C6E7}"/>
              </a:ext>
            </a:extLst>
          </p:cNvPr>
          <p:cNvGrpSpPr/>
          <p:nvPr/>
        </p:nvGrpSpPr>
        <p:grpSpPr>
          <a:xfrm>
            <a:off x="890894" y="-3142816"/>
            <a:ext cx="9107282" cy="12254604"/>
            <a:chOff x="-308034" y="-3796813"/>
            <a:chExt cx="9107282" cy="12254604"/>
          </a:xfrm>
        </p:grpSpPr>
        <p:pic>
          <p:nvPicPr>
            <p:cNvPr id="43" name="Picture 4" descr="The Python Logo | Python Software Foundation">
              <a:extLst>
                <a:ext uri="{FF2B5EF4-FFF2-40B4-BE49-F238E27FC236}">
                  <a16:creationId xmlns:a16="http://schemas.microsoft.com/office/drawing/2014/main" id="{512342D5-33B9-0905-5923-DFEFDB47CC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380428">
              <a:off x="1270723" y="3175696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4" descr="The Python Logo | Python Software Foundation">
              <a:extLst>
                <a:ext uri="{FF2B5EF4-FFF2-40B4-BE49-F238E27FC236}">
                  <a16:creationId xmlns:a16="http://schemas.microsoft.com/office/drawing/2014/main" id="{CC89B8AA-1C84-3416-5A27-E331D19750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00514">
              <a:off x="4554049" y="-726837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" descr="The Python Logo | Python Software Foundation">
              <a:extLst>
                <a:ext uri="{FF2B5EF4-FFF2-40B4-BE49-F238E27FC236}">
                  <a16:creationId xmlns:a16="http://schemas.microsoft.com/office/drawing/2014/main" id="{7DBF8A20-9838-351E-B352-9FE38CAD6E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90356">
              <a:off x="-308034" y="-1567606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4" descr="The Python Logo | Python Software Foundation">
              <a:extLst>
                <a:ext uri="{FF2B5EF4-FFF2-40B4-BE49-F238E27FC236}">
                  <a16:creationId xmlns:a16="http://schemas.microsoft.com/office/drawing/2014/main" id="{1CD96D30-A7FF-3EC4-19E2-02971B20EE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581671">
              <a:off x="6032551" y="-2651732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4" descr="The Python Logo | Python Software Foundation">
              <a:extLst>
                <a:ext uri="{FF2B5EF4-FFF2-40B4-BE49-F238E27FC236}">
                  <a16:creationId xmlns:a16="http://schemas.microsoft.com/office/drawing/2014/main" id="{03792BE1-4386-7F02-9591-BEC83BEE33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581671">
              <a:off x="2232773" y="-3796813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4" descr="The Python Logo | Python Software Foundation">
              <a:extLst>
                <a:ext uri="{FF2B5EF4-FFF2-40B4-BE49-F238E27FC236}">
                  <a16:creationId xmlns:a16="http://schemas.microsoft.com/office/drawing/2014/main" id="{246B84D9-943A-14F1-1920-7F588E2577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581671">
              <a:off x="4310667" y="5950966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4" descr="The Python Logo | Python Software Foundation">
              <a:extLst>
                <a:ext uri="{FF2B5EF4-FFF2-40B4-BE49-F238E27FC236}">
                  <a16:creationId xmlns:a16="http://schemas.microsoft.com/office/drawing/2014/main" id="{99A40A02-5ED8-81CF-B51D-0B1D32A091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581671">
              <a:off x="6750765" y="2875264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4" descr="The Python Logo | Python Software Foundation">
              <a:extLst>
                <a:ext uri="{FF2B5EF4-FFF2-40B4-BE49-F238E27FC236}">
                  <a16:creationId xmlns:a16="http://schemas.microsoft.com/office/drawing/2014/main" id="{F0323CD9-8488-DC29-DEB1-CF89CF724D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705346">
              <a:off x="408074" y="6192275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3156D5D-2751-A208-EA17-CE1523FC857D}"/>
              </a:ext>
            </a:extLst>
          </p:cNvPr>
          <p:cNvSpPr txBox="1"/>
          <p:nvPr/>
        </p:nvSpPr>
        <p:spPr>
          <a:xfrm>
            <a:off x="3769951" y="450726"/>
            <a:ext cx="21755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Properties</a:t>
            </a:r>
            <a:endParaRPr lang="en-AU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EF01ECF-A3CB-4053-983A-85B6710EDDE7}"/>
              </a:ext>
            </a:extLst>
          </p:cNvPr>
          <p:cNvSpPr txBox="1"/>
          <p:nvPr/>
        </p:nvSpPr>
        <p:spPr>
          <a:xfrm>
            <a:off x="2041735" y="1197185"/>
            <a:ext cx="528637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Each shape (square, rhombus, rectangle etc.) will have its own set of properties, its own data.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/>
              <a:t>Two sets of data, one for sides and one for the angles.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/>
              <a:t>If the properties of the inputted shape match up, then the match is outputted.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/>
              <a:t>This allows more shapes to be added to the “database(s)” making it very versatile for future use.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/>
              <a:t>A separate function will exist for each property in order to perform multiple simple checks, this makes it more plug and play and so more modular.</a:t>
            </a:r>
          </a:p>
        </p:txBody>
      </p:sp>
    </p:spTree>
    <p:extLst>
      <p:ext uri="{BB962C8B-B14F-4D97-AF65-F5344CB8AC3E}">
        <p14:creationId xmlns:p14="http://schemas.microsoft.com/office/powerpoint/2010/main" val="24546134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4DE69F36-58F4-1249-A43E-CE7E597AE74C}"/>
              </a:ext>
            </a:extLst>
          </p:cNvPr>
          <p:cNvGrpSpPr/>
          <p:nvPr/>
        </p:nvGrpSpPr>
        <p:grpSpPr>
          <a:xfrm>
            <a:off x="134724" y="10198505"/>
            <a:ext cx="9278051" cy="12616336"/>
            <a:chOff x="-329244" y="-4227567"/>
            <a:chExt cx="9278051" cy="12616336"/>
          </a:xfrm>
        </p:grpSpPr>
        <p:pic>
          <p:nvPicPr>
            <p:cNvPr id="7" name="Picture 4" descr="The Python Logo | Python Software Foundation">
              <a:extLst>
                <a:ext uri="{FF2B5EF4-FFF2-40B4-BE49-F238E27FC236}">
                  <a16:creationId xmlns:a16="http://schemas.microsoft.com/office/drawing/2014/main" id="{2E900FCE-6B74-1D6A-189C-D8978DC91C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5596" y="2498327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The Python Logo | Python Software Foundation">
              <a:extLst>
                <a:ext uri="{FF2B5EF4-FFF2-40B4-BE49-F238E27FC236}">
                  <a16:creationId xmlns:a16="http://schemas.microsoft.com/office/drawing/2014/main" id="{251246D2-6C88-CAA5-4FE7-4B1004A6A3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5155" y="2059945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 descr="The Python Logo | Python Software Foundation">
              <a:extLst>
                <a:ext uri="{FF2B5EF4-FFF2-40B4-BE49-F238E27FC236}">
                  <a16:creationId xmlns:a16="http://schemas.microsoft.com/office/drawing/2014/main" id="{7E440E3D-9637-1CC9-225F-F3062E3AA2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4385" y="4919261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The Python Logo | Python Software Foundation">
              <a:extLst>
                <a:ext uri="{FF2B5EF4-FFF2-40B4-BE49-F238E27FC236}">
                  <a16:creationId xmlns:a16="http://schemas.microsoft.com/office/drawing/2014/main" id="{65D17703-B14E-2D83-E698-C40FFF0431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4301" y="4810671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The Python Logo | Python Software Foundation">
              <a:extLst>
                <a:ext uri="{FF2B5EF4-FFF2-40B4-BE49-F238E27FC236}">
                  <a16:creationId xmlns:a16="http://schemas.microsoft.com/office/drawing/2014/main" id="{B358A51D-E07B-289E-7BAC-C889CB6D52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7826" y="4810672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The Python Logo | Python Software Foundation">
              <a:extLst>
                <a:ext uri="{FF2B5EF4-FFF2-40B4-BE49-F238E27FC236}">
                  <a16:creationId xmlns:a16="http://schemas.microsoft.com/office/drawing/2014/main" id="{BAB1FCED-EA11-94CE-8BED-9A385D57BD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684670">
              <a:off x="-329244" y="379287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The Python Logo | Python Software Foundation">
              <a:extLst>
                <a:ext uri="{FF2B5EF4-FFF2-40B4-BE49-F238E27FC236}">
                  <a16:creationId xmlns:a16="http://schemas.microsoft.com/office/drawing/2014/main" id="{F0842129-6A05-BD38-2906-C8716B9E34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846776">
              <a:off x="4650155" y="5622527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The Python Logo | Python Software Foundation">
              <a:extLst>
                <a:ext uri="{FF2B5EF4-FFF2-40B4-BE49-F238E27FC236}">
                  <a16:creationId xmlns:a16="http://schemas.microsoft.com/office/drawing/2014/main" id="{DB7B8E9C-87E3-1E9D-758D-F378D188D7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330912">
              <a:off x="2095887" y="73250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The Python Logo | Python Software Foundation">
              <a:extLst>
                <a:ext uri="{FF2B5EF4-FFF2-40B4-BE49-F238E27FC236}">
                  <a16:creationId xmlns:a16="http://schemas.microsoft.com/office/drawing/2014/main" id="{DE0625FB-896A-7260-A3E4-C026229C70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2851" y="-52440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The Python Logo | Python Software Foundation">
              <a:extLst>
                <a:ext uri="{FF2B5EF4-FFF2-40B4-BE49-F238E27FC236}">
                  <a16:creationId xmlns:a16="http://schemas.microsoft.com/office/drawing/2014/main" id="{9C5A0CF7-A613-BD6E-765E-7164E7A4CC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58005">
              <a:off x="4225120" y="-201864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The Python Logo | Python Software Foundation">
              <a:extLst>
                <a:ext uri="{FF2B5EF4-FFF2-40B4-BE49-F238E27FC236}">
                  <a16:creationId xmlns:a16="http://schemas.microsoft.com/office/drawing/2014/main" id="{C20457FB-5046-0926-8509-BAC0BB34C6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5819" y="1172301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The Python Logo | Python Software Foundation">
              <a:extLst>
                <a:ext uri="{FF2B5EF4-FFF2-40B4-BE49-F238E27FC236}">
                  <a16:creationId xmlns:a16="http://schemas.microsoft.com/office/drawing/2014/main" id="{14E45EA4-27FE-ED2B-4D93-ABA286858E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568927">
              <a:off x="8282102" y="1471516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The Python Logo | Python Software Foundation">
              <a:extLst>
                <a:ext uri="{FF2B5EF4-FFF2-40B4-BE49-F238E27FC236}">
                  <a16:creationId xmlns:a16="http://schemas.microsoft.com/office/drawing/2014/main" id="{56D83CDA-3399-6DC5-5755-E9EFEF6036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51737">
              <a:off x="7705396" y="2712867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 descr="The Python Logo | Python Software Foundation">
              <a:extLst>
                <a:ext uri="{FF2B5EF4-FFF2-40B4-BE49-F238E27FC236}">
                  <a16:creationId xmlns:a16="http://schemas.microsoft.com/office/drawing/2014/main" id="{C16DBA2F-0184-DB40-0588-2A6A5EBA27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0155" y="3973939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The Python Logo | Python Software Foundation">
              <a:extLst>
                <a:ext uri="{FF2B5EF4-FFF2-40B4-BE49-F238E27FC236}">
                  <a16:creationId xmlns:a16="http://schemas.microsoft.com/office/drawing/2014/main" id="{897C4A55-2C9B-33C7-21A2-BDE281410E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77322">
              <a:off x="884401" y="3853410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" descr="The Python Logo | Python Software Foundation">
              <a:extLst>
                <a:ext uri="{FF2B5EF4-FFF2-40B4-BE49-F238E27FC236}">
                  <a16:creationId xmlns:a16="http://schemas.microsoft.com/office/drawing/2014/main" id="{ECFBE536-B94F-5605-64B7-7A9B4CC8B0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299984">
              <a:off x="2285803" y="-1210463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" descr="The Python Logo | Python Software Foundation">
              <a:extLst>
                <a:ext uri="{FF2B5EF4-FFF2-40B4-BE49-F238E27FC236}">
                  <a16:creationId xmlns:a16="http://schemas.microsoft.com/office/drawing/2014/main" id="{032EB22A-2AC2-B54B-15FA-EC84F00558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1147">
              <a:off x="1714978" y="-2827670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4" descr="The Python Logo | Python Software Foundation">
              <a:extLst>
                <a:ext uri="{FF2B5EF4-FFF2-40B4-BE49-F238E27FC236}">
                  <a16:creationId xmlns:a16="http://schemas.microsoft.com/office/drawing/2014/main" id="{63396818-D8C0-B286-C4C8-99B304C223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1147">
              <a:off x="6897254" y="-2354467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The Python Logo | Python Software Foundation">
              <a:extLst>
                <a:ext uri="{FF2B5EF4-FFF2-40B4-BE49-F238E27FC236}">
                  <a16:creationId xmlns:a16="http://schemas.microsoft.com/office/drawing/2014/main" id="{182B48CE-BBEC-8333-BAEC-5283A87352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1147">
              <a:off x="467916" y="-4176172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The Python Logo | Python Software Foundation">
              <a:extLst>
                <a:ext uri="{FF2B5EF4-FFF2-40B4-BE49-F238E27FC236}">
                  <a16:creationId xmlns:a16="http://schemas.microsoft.com/office/drawing/2014/main" id="{8CABD6E0-CDC9-CBC5-BDC1-BD350C11C1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652288">
              <a:off x="3712261" y="-3700572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The Python Logo | Python Software Foundation">
              <a:extLst>
                <a:ext uri="{FF2B5EF4-FFF2-40B4-BE49-F238E27FC236}">
                  <a16:creationId xmlns:a16="http://schemas.microsoft.com/office/drawing/2014/main" id="{DE2FC156-E2E8-DBEC-AD12-84C4EB994B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011595">
              <a:off x="-152064" y="-1975971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The Python Logo | Python Software Foundation">
              <a:extLst>
                <a:ext uri="{FF2B5EF4-FFF2-40B4-BE49-F238E27FC236}">
                  <a16:creationId xmlns:a16="http://schemas.microsoft.com/office/drawing/2014/main" id="{0AA91E93-851E-4731-310A-6188D9B0E2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654178" y="6311673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4" descr="The Python Logo | Python Software Foundation">
              <a:extLst>
                <a:ext uri="{FF2B5EF4-FFF2-40B4-BE49-F238E27FC236}">
                  <a16:creationId xmlns:a16="http://schemas.microsoft.com/office/drawing/2014/main" id="{63954C6C-A884-88EF-CA5B-42AFB4BDA9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516299">
              <a:off x="7416251" y="6172294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The Python Logo | Python Software Foundation">
              <a:extLst>
                <a:ext uri="{FF2B5EF4-FFF2-40B4-BE49-F238E27FC236}">
                  <a16:creationId xmlns:a16="http://schemas.microsoft.com/office/drawing/2014/main" id="{99F9F580-D00F-CD7D-E8C9-815EEA7294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295907">
              <a:off x="4778584" y="-1824531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" descr="The Python Logo | Python Software Foundation">
              <a:extLst>
                <a:ext uri="{FF2B5EF4-FFF2-40B4-BE49-F238E27FC236}">
                  <a16:creationId xmlns:a16="http://schemas.microsoft.com/office/drawing/2014/main" id="{7B7E4E61-6BFE-09CF-F7FB-493C55ED60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571731">
              <a:off x="3144505" y="7658194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The Python Logo | Python Software Foundation">
              <a:extLst>
                <a:ext uri="{FF2B5EF4-FFF2-40B4-BE49-F238E27FC236}">
                  <a16:creationId xmlns:a16="http://schemas.microsoft.com/office/drawing/2014/main" id="{EBAA7FDC-2F2B-063E-AACC-471ECFB182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7266139" y="-3245845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 descr="The Python Logo | Python Software Foundation">
              <a:extLst>
                <a:ext uri="{FF2B5EF4-FFF2-40B4-BE49-F238E27FC236}">
                  <a16:creationId xmlns:a16="http://schemas.microsoft.com/office/drawing/2014/main" id="{84F887FA-7281-27D9-1EBB-309D3E6883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291634">
              <a:off x="6242851" y="-4291437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The Python Logo | Python Software Foundation">
              <a:extLst>
                <a:ext uri="{FF2B5EF4-FFF2-40B4-BE49-F238E27FC236}">
                  <a16:creationId xmlns:a16="http://schemas.microsoft.com/office/drawing/2014/main" id="{34CC45D1-A39F-58F9-5E52-3979E8EE9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77322">
              <a:off x="8047911" y="-1143333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C7D3E23-A5CE-CA79-B74E-42CCEF99C6E7}"/>
              </a:ext>
            </a:extLst>
          </p:cNvPr>
          <p:cNvGrpSpPr/>
          <p:nvPr/>
        </p:nvGrpSpPr>
        <p:grpSpPr>
          <a:xfrm>
            <a:off x="246086" y="-17693938"/>
            <a:ext cx="9107282" cy="12254604"/>
            <a:chOff x="-308034" y="-3796813"/>
            <a:chExt cx="9107282" cy="12254604"/>
          </a:xfrm>
        </p:grpSpPr>
        <p:pic>
          <p:nvPicPr>
            <p:cNvPr id="43" name="Picture 4" descr="The Python Logo | Python Software Foundation">
              <a:extLst>
                <a:ext uri="{FF2B5EF4-FFF2-40B4-BE49-F238E27FC236}">
                  <a16:creationId xmlns:a16="http://schemas.microsoft.com/office/drawing/2014/main" id="{512342D5-33B9-0905-5923-DFEFDB47CC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380428">
              <a:off x="1270723" y="3175696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4" descr="The Python Logo | Python Software Foundation">
              <a:extLst>
                <a:ext uri="{FF2B5EF4-FFF2-40B4-BE49-F238E27FC236}">
                  <a16:creationId xmlns:a16="http://schemas.microsoft.com/office/drawing/2014/main" id="{CC89B8AA-1C84-3416-5A27-E331D19750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00514">
              <a:off x="4554049" y="-726837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" descr="The Python Logo | Python Software Foundation">
              <a:extLst>
                <a:ext uri="{FF2B5EF4-FFF2-40B4-BE49-F238E27FC236}">
                  <a16:creationId xmlns:a16="http://schemas.microsoft.com/office/drawing/2014/main" id="{7DBF8A20-9838-351E-B352-9FE38CAD6E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90356">
              <a:off x="-308034" y="-1567606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4" descr="The Python Logo | Python Software Foundation">
              <a:extLst>
                <a:ext uri="{FF2B5EF4-FFF2-40B4-BE49-F238E27FC236}">
                  <a16:creationId xmlns:a16="http://schemas.microsoft.com/office/drawing/2014/main" id="{1CD96D30-A7FF-3EC4-19E2-02971B20EE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581671">
              <a:off x="6032551" y="-2651732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4" descr="The Python Logo | Python Software Foundation">
              <a:extLst>
                <a:ext uri="{FF2B5EF4-FFF2-40B4-BE49-F238E27FC236}">
                  <a16:creationId xmlns:a16="http://schemas.microsoft.com/office/drawing/2014/main" id="{03792BE1-4386-7F02-9591-BEC83BEE33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581671">
              <a:off x="2232773" y="-3796813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4" descr="The Python Logo | Python Software Foundation">
              <a:extLst>
                <a:ext uri="{FF2B5EF4-FFF2-40B4-BE49-F238E27FC236}">
                  <a16:creationId xmlns:a16="http://schemas.microsoft.com/office/drawing/2014/main" id="{246B84D9-943A-14F1-1920-7F588E2577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581671">
              <a:off x="4310667" y="5950966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4" descr="The Python Logo | Python Software Foundation">
              <a:extLst>
                <a:ext uri="{FF2B5EF4-FFF2-40B4-BE49-F238E27FC236}">
                  <a16:creationId xmlns:a16="http://schemas.microsoft.com/office/drawing/2014/main" id="{99A40A02-5ED8-81CF-B51D-0B1D32A091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581671">
              <a:off x="6750765" y="2875264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4" descr="The Python Logo | Python Software Foundation">
              <a:extLst>
                <a:ext uri="{FF2B5EF4-FFF2-40B4-BE49-F238E27FC236}">
                  <a16:creationId xmlns:a16="http://schemas.microsoft.com/office/drawing/2014/main" id="{F0323CD9-8488-DC29-DEB1-CF89CF724D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705346">
              <a:off x="408074" y="6192275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3156D5D-2751-A208-EA17-CE1523FC857D}"/>
              </a:ext>
            </a:extLst>
          </p:cNvPr>
          <p:cNvSpPr txBox="1"/>
          <p:nvPr/>
        </p:nvSpPr>
        <p:spPr>
          <a:xfrm>
            <a:off x="3769951" y="450726"/>
            <a:ext cx="21130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Important</a:t>
            </a:r>
            <a:endParaRPr lang="en-AU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63C4D4-2C46-168E-0C07-8FCE77892C48}"/>
              </a:ext>
            </a:extLst>
          </p:cNvPr>
          <p:cNvSpPr txBox="1"/>
          <p:nvPr/>
        </p:nvSpPr>
        <p:spPr>
          <a:xfrm>
            <a:off x="3845707" y="1757018"/>
            <a:ext cx="503682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/>
              <a:t>Most properties in the table are built from previous properties.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/>
              <a:t>Only a small amount of actual math would be done.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/>
              <a:t>Helps make everything very modular by approaching it this way.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FEFB6DC-9B96-6AD3-3AE1-1A6979EF7231}"/>
              </a:ext>
            </a:extLst>
          </p:cNvPr>
          <p:cNvGrpSpPr/>
          <p:nvPr/>
        </p:nvGrpSpPr>
        <p:grpSpPr>
          <a:xfrm>
            <a:off x="1058340" y="-2133402"/>
            <a:ext cx="2228624" cy="9411563"/>
            <a:chOff x="1058340" y="-2133402"/>
            <a:chExt cx="2228624" cy="9411563"/>
          </a:xfrm>
        </p:grpSpPr>
        <p:pic>
          <p:nvPicPr>
            <p:cNvPr id="2062" name="Picture 14" descr="The Python Logo | Python Software Foundation">
              <a:extLst>
                <a:ext uri="{FF2B5EF4-FFF2-40B4-BE49-F238E27FC236}">
                  <a16:creationId xmlns:a16="http://schemas.microsoft.com/office/drawing/2014/main" id="{20E0A400-7319-6B8D-38DD-58A7FE172E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9339" y="1529921"/>
              <a:ext cx="1972126" cy="23900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4" name="Picture 16" descr="Black python icon - Free black site logo icons">
              <a:extLst>
                <a:ext uri="{FF2B5EF4-FFF2-40B4-BE49-F238E27FC236}">
                  <a16:creationId xmlns:a16="http://schemas.microsoft.com/office/drawing/2014/main" id="{A0EAA93B-8DB8-02D9-D9A3-56DD8D14FF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839" y="-2133402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Square - iconmonstr">
              <a:extLst>
                <a:ext uri="{FF2B5EF4-FFF2-40B4-BE49-F238E27FC236}">
                  <a16:creationId xmlns:a16="http://schemas.microsoft.com/office/drawing/2014/main" id="{F9B35BA6-7657-6BA4-D743-B25F693267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8340" y="5135036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621331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4DE69F36-58F4-1249-A43E-CE7E597AE74C}"/>
              </a:ext>
            </a:extLst>
          </p:cNvPr>
          <p:cNvGrpSpPr/>
          <p:nvPr/>
        </p:nvGrpSpPr>
        <p:grpSpPr>
          <a:xfrm>
            <a:off x="134724" y="10198505"/>
            <a:ext cx="9278051" cy="12616336"/>
            <a:chOff x="-329244" y="-4227567"/>
            <a:chExt cx="9278051" cy="12616336"/>
          </a:xfrm>
        </p:grpSpPr>
        <p:pic>
          <p:nvPicPr>
            <p:cNvPr id="7" name="Picture 4" descr="The Python Logo | Python Software Foundation">
              <a:extLst>
                <a:ext uri="{FF2B5EF4-FFF2-40B4-BE49-F238E27FC236}">
                  <a16:creationId xmlns:a16="http://schemas.microsoft.com/office/drawing/2014/main" id="{2E900FCE-6B74-1D6A-189C-D8978DC91C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5596" y="2498327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The Python Logo | Python Software Foundation">
              <a:extLst>
                <a:ext uri="{FF2B5EF4-FFF2-40B4-BE49-F238E27FC236}">
                  <a16:creationId xmlns:a16="http://schemas.microsoft.com/office/drawing/2014/main" id="{251246D2-6C88-CAA5-4FE7-4B1004A6A3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5155" y="2059945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 descr="The Python Logo | Python Software Foundation">
              <a:extLst>
                <a:ext uri="{FF2B5EF4-FFF2-40B4-BE49-F238E27FC236}">
                  <a16:creationId xmlns:a16="http://schemas.microsoft.com/office/drawing/2014/main" id="{7E440E3D-9637-1CC9-225F-F3062E3AA2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4385" y="4919261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The Python Logo | Python Software Foundation">
              <a:extLst>
                <a:ext uri="{FF2B5EF4-FFF2-40B4-BE49-F238E27FC236}">
                  <a16:creationId xmlns:a16="http://schemas.microsoft.com/office/drawing/2014/main" id="{65D17703-B14E-2D83-E698-C40FFF0431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4301" y="4810671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The Python Logo | Python Software Foundation">
              <a:extLst>
                <a:ext uri="{FF2B5EF4-FFF2-40B4-BE49-F238E27FC236}">
                  <a16:creationId xmlns:a16="http://schemas.microsoft.com/office/drawing/2014/main" id="{B358A51D-E07B-289E-7BAC-C889CB6D52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7826" y="4810672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The Python Logo | Python Software Foundation">
              <a:extLst>
                <a:ext uri="{FF2B5EF4-FFF2-40B4-BE49-F238E27FC236}">
                  <a16:creationId xmlns:a16="http://schemas.microsoft.com/office/drawing/2014/main" id="{BAB1FCED-EA11-94CE-8BED-9A385D57BD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684670">
              <a:off x="-329244" y="379287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The Python Logo | Python Software Foundation">
              <a:extLst>
                <a:ext uri="{FF2B5EF4-FFF2-40B4-BE49-F238E27FC236}">
                  <a16:creationId xmlns:a16="http://schemas.microsoft.com/office/drawing/2014/main" id="{F0842129-6A05-BD38-2906-C8716B9E34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846776">
              <a:off x="4650155" y="5622527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The Python Logo | Python Software Foundation">
              <a:extLst>
                <a:ext uri="{FF2B5EF4-FFF2-40B4-BE49-F238E27FC236}">
                  <a16:creationId xmlns:a16="http://schemas.microsoft.com/office/drawing/2014/main" id="{DB7B8E9C-87E3-1E9D-758D-F378D188D7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330912">
              <a:off x="2095887" y="73250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The Python Logo | Python Software Foundation">
              <a:extLst>
                <a:ext uri="{FF2B5EF4-FFF2-40B4-BE49-F238E27FC236}">
                  <a16:creationId xmlns:a16="http://schemas.microsoft.com/office/drawing/2014/main" id="{DE0625FB-896A-7260-A3E4-C026229C70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2851" y="-52440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The Python Logo | Python Software Foundation">
              <a:extLst>
                <a:ext uri="{FF2B5EF4-FFF2-40B4-BE49-F238E27FC236}">
                  <a16:creationId xmlns:a16="http://schemas.microsoft.com/office/drawing/2014/main" id="{9C5A0CF7-A613-BD6E-765E-7164E7A4CC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58005">
              <a:off x="4225120" y="-201864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The Python Logo | Python Software Foundation">
              <a:extLst>
                <a:ext uri="{FF2B5EF4-FFF2-40B4-BE49-F238E27FC236}">
                  <a16:creationId xmlns:a16="http://schemas.microsoft.com/office/drawing/2014/main" id="{C20457FB-5046-0926-8509-BAC0BB34C6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5819" y="1172301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The Python Logo | Python Software Foundation">
              <a:extLst>
                <a:ext uri="{FF2B5EF4-FFF2-40B4-BE49-F238E27FC236}">
                  <a16:creationId xmlns:a16="http://schemas.microsoft.com/office/drawing/2014/main" id="{14E45EA4-27FE-ED2B-4D93-ABA286858E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568927">
              <a:off x="8282102" y="1471516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The Python Logo | Python Software Foundation">
              <a:extLst>
                <a:ext uri="{FF2B5EF4-FFF2-40B4-BE49-F238E27FC236}">
                  <a16:creationId xmlns:a16="http://schemas.microsoft.com/office/drawing/2014/main" id="{56D83CDA-3399-6DC5-5755-E9EFEF6036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51737">
              <a:off x="7705396" y="2712867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 descr="The Python Logo | Python Software Foundation">
              <a:extLst>
                <a:ext uri="{FF2B5EF4-FFF2-40B4-BE49-F238E27FC236}">
                  <a16:creationId xmlns:a16="http://schemas.microsoft.com/office/drawing/2014/main" id="{C16DBA2F-0184-DB40-0588-2A6A5EBA27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0155" y="3973939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The Python Logo | Python Software Foundation">
              <a:extLst>
                <a:ext uri="{FF2B5EF4-FFF2-40B4-BE49-F238E27FC236}">
                  <a16:creationId xmlns:a16="http://schemas.microsoft.com/office/drawing/2014/main" id="{897C4A55-2C9B-33C7-21A2-BDE281410E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77322">
              <a:off x="884401" y="3853410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" descr="The Python Logo | Python Software Foundation">
              <a:extLst>
                <a:ext uri="{FF2B5EF4-FFF2-40B4-BE49-F238E27FC236}">
                  <a16:creationId xmlns:a16="http://schemas.microsoft.com/office/drawing/2014/main" id="{ECFBE536-B94F-5605-64B7-7A9B4CC8B0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299984">
              <a:off x="2285803" y="-1210463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" descr="The Python Logo | Python Software Foundation">
              <a:extLst>
                <a:ext uri="{FF2B5EF4-FFF2-40B4-BE49-F238E27FC236}">
                  <a16:creationId xmlns:a16="http://schemas.microsoft.com/office/drawing/2014/main" id="{032EB22A-2AC2-B54B-15FA-EC84F00558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1147">
              <a:off x="1714978" y="-2827670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4" descr="The Python Logo | Python Software Foundation">
              <a:extLst>
                <a:ext uri="{FF2B5EF4-FFF2-40B4-BE49-F238E27FC236}">
                  <a16:creationId xmlns:a16="http://schemas.microsoft.com/office/drawing/2014/main" id="{63396818-D8C0-B286-C4C8-99B304C223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1147">
              <a:off x="6897254" y="-2354467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The Python Logo | Python Software Foundation">
              <a:extLst>
                <a:ext uri="{FF2B5EF4-FFF2-40B4-BE49-F238E27FC236}">
                  <a16:creationId xmlns:a16="http://schemas.microsoft.com/office/drawing/2014/main" id="{182B48CE-BBEC-8333-BAEC-5283A87352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1147">
              <a:off x="467916" y="-4176172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The Python Logo | Python Software Foundation">
              <a:extLst>
                <a:ext uri="{FF2B5EF4-FFF2-40B4-BE49-F238E27FC236}">
                  <a16:creationId xmlns:a16="http://schemas.microsoft.com/office/drawing/2014/main" id="{8CABD6E0-CDC9-CBC5-BDC1-BD350C11C1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652288">
              <a:off x="3712261" y="-3700572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The Python Logo | Python Software Foundation">
              <a:extLst>
                <a:ext uri="{FF2B5EF4-FFF2-40B4-BE49-F238E27FC236}">
                  <a16:creationId xmlns:a16="http://schemas.microsoft.com/office/drawing/2014/main" id="{DE2FC156-E2E8-DBEC-AD12-84C4EB994B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011595">
              <a:off x="-152064" y="-1975971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The Python Logo | Python Software Foundation">
              <a:extLst>
                <a:ext uri="{FF2B5EF4-FFF2-40B4-BE49-F238E27FC236}">
                  <a16:creationId xmlns:a16="http://schemas.microsoft.com/office/drawing/2014/main" id="{0AA91E93-851E-4731-310A-6188D9B0E2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654178" y="6311673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4" descr="The Python Logo | Python Software Foundation">
              <a:extLst>
                <a:ext uri="{FF2B5EF4-FFF2-40B4-BE49-F238E27FC236}">
                  <a16:creationId xmlns:a16="http://schemas.microsoft.com/office/drawing/2014/main" id="{63954C6C-A884-88EF-CA5B-42AFB4BDA9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516299">
              <a:off x="7416251" y="6172294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The Python Logo | Python Software Foundation">
              <a:extLst>
                <a:ext uri="{FF2B5EF4-FFF2-40B4-BE49-F238E27FC236}">
                  <a16:creationId xmlns:a16="http://schemas.microsoft.com/office/drawing/2014/main" id="{99F9F580-D00F-CD7D-E8C9-815EEA7294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295907">
              <a:off x="4778584" y="-1824531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" descr="The Python Logo | Python Software Foundation">
              <a:extLst>
                <a:ext uri="{FF2B5EF4-FFF2-40B4-BE49-F238E27FC236}">
                  <a16:creationId xmlns:a16="http://schemas.microsoft.com/office/drawing/2014/main" id="{7B7E4E61-6BFE-09CF-F7FB-493C55ED60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571731">
              <a:off x="3144505" y="7658194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The Python Logo | Python Software Foundation">
              <a:extLst>
                <a:ext uri="{FF2B5EF4-FFF2-40B4-BE49-F238E27FC236}">
                  <a16:creationId xmlns:a16="http://schemas.microsoft.com/office/drawing/2014/main" id="{EBAA7FDC-2F2B-063E-AACC-471ECFB182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7266139" y="-3245845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 descr="The Python Logo | Python Software Foundation">
              <a:extLst>
                <a:ext uri="{FF2B5EF4-FFF2-40B4-BE49-F238E27FC236}">
                  <a16:creationId xmlns:a16="http://schemas.microsoft.com/office/drawing/2014/main" id="{84F887FA-7281-27D9-1EBB-309D3E6883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291634">
              <a:off x="6242851" y="-4291437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The Python Logo | Python Software Foundation">
              <a:extLst>
                <a:ext uri="{FF2B5EF4-FFF2-40B4-BE49-F238E27FC236}">
                  <a16:creationId xmlns:a16="http://schemas.microsoft.com/office/drawing/2014/main" id="{34CC45D1-A39F-58F9-5E52-3979E8EE9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77322">
              <a:off x="8047911" y="-1143333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C7D3E23-A5CE-CA79-B74E-42CCEF99C6E7}"/>
              </a:ext>
            </a:extLst>
          </p:cNvPr>
          <p:cNvGrpSpPr/>
          <p:nvPr/>
        </p:nvGrpSpPr>
        <p:grpSpPr>
          <a:xfrm>
            <a:off x="246086" y="-17693938"/>
            <a:ext cx="9107282" cy="12254604"/>
            <a:chOff x="-308034" y="-3796813"/>
            <a:chExt cx="9107282" cy="12254604"/>
          </a:xfrm>
        </p:grpSpPr>
        <p:pic>
          <p:nvPicPr>
            <p:cNvPr id="43" name="Picture 4" descr="The Python Logo | Python Software Foundation">
              <a:extLst>
                <a:ext uri="{FF2B5EF4-FFF2-40B4-BE49-F238E27FC236}">
                  <a16:creationId xmlns:a16="http://schemas.microsoft.com/office/drawing/2014/main" id="{512342D5-33B9-0905-5923-DFEFDB47CC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380428">
              <a:off x="1270723" y="3175696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4" descr="The Python Logo | Python Software Foundation">
              <a:extLst>
                <a:ext uri="{FF2B5EF4-FFF2-40B4-BE49-F238E27FC236}">
                  <a16:creationId xmlns:a16="http://schemas.microsoft.com/office/drawing/2014/main" id="{CC89B8AA-1C84-3416-5A27-E331D19750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00514">
              <a:off x="4554049" y="-726837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" descr="The Python Logo | Python Software Foundation">
              <a:extLst>
                <a:ext uri="{FF2B5EF4-FFF2-40B4-BE49-F238E27FC236}">
                  <a16:creationId xmlns:a16="http://schemas.microsoft.com/office/drawing/2014/main" id="{7DBF8A20-9838-351E-B352-9FE38CAD6E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90356">
              <a:off x="-308034" y="-1567606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4" descr="The Python Logo | Python Software Foundation">
              <a:extLst>
                <a:ext uri="{FF2B5EF4-FFF2-40B4-BE49-F238E27FC236}">
                  <a16:creationId xmlns:a16="http://schemas.microsoft.com/office/drawing/2014/main" id="{1CD96D30-A7FF-3EC4-19E2-02971B20EE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581671">
              <a:off x="6032551" y="-2651732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4" descr="The Python Logo | Python Software Foundation">
              <a:extLst>
                <a:ext uri="{FF2B5EF4-FFF2-40B4-BE49-F238E27FC236}">
                  <a16:creationId xmlns:a16="http://schemas.microsoft.com/office/drawing/2014/main" id="{03792BE1-4386-7F02-9591-BEC83BEE33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581671">
              <a:off x="2232773" y="-3796813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4" descr="The Python Logo | Python Software Foundation">
              <a:extLst>
                <a:ext uri="{FF2B5EF4-FFF2-40B4-BE49-F238E27FC236}">
                  <a16:creationId xmlns:a16="http://schemas.microsoft.com/office/drawing/2014/main" id="{246B84D9-943A-14F1-1920-7F588E2577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581671">
              <a:off x="4310667" y="5950966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4" descr="The Python Logo | Python Software Foundation">
              <a:extLst>
                <a:ext uri="{FF2B5EF4-FFF2-40B4-BE49-F238E27FC236}">
                  <a16:creationId xmlns:a16="http://schemas.microsoft.com/office/drawing/2014/main" id="{99A40A02-5ED8-81CF-B51D-0B1D32A091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581671">
              <a:off x="6750765" y="2875264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4" descr="The Python Logo | Python Software Foundation">
              <a:extLst>
                <a:ext uri="{FF2B5EF4-FFF2-40B4-BE49-F238E27FC236}">
                  <a16:creationId xmlns:a16="http://schemas.microsoft.com/office/drawing/2014/main" id="{F0323CD9-8488-DC29-DEB1-CF89CF724D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705346">
              <a:off x="408074" y="6192275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3156D5D-2751-A208-EA17-CE1523FC857D}"/>
              </a:ext>
            </a:extLst>
          </p:cNvPr>
          <p:cNvSpPr txBox="1"/>
          <p:nvPr/>
        </p:nvSpPr>
        <p:spPr>
          <a:xfrm>
            <a:off x="3769951" y="450726"/>
            <a:ext cx="2614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Side Lengths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FEFB6DC-9B96-6AD3-3AE1-1A6979EF7231}"/>
              </a:ext>
            </a:extLst>
          </p:cNvPr>
          <p:cNvGrpSpPr/>
          <p:nvPr/>
        </p:nvGrpSpPr>
        <p:grpSpPr>
          <a:xfrm>
            <a:off x="1045569" y="-5665314"/>
            <a:ext cx="2228624" cy="9411563"/>
            <a:chOff x="1058340" y="-2133402"/>
            <a:chExt cx="2228624" cy="9411563"/>
          </a:xfrm>
        </p:grpSpPr>
        <p:pic>
          <p:nvPicPr>
            <p:cNvPr id="2062" name="Picture 14" descr="The Python Logo | Python Software Foundation">
              <a:extLst>
                <a:ext uri="{FF2B5EF4-FFF2-40B4-BE49-F238E27FC236}">
                  <a16:creationId xmlns:a16="http://schemas.microsoft.com/office/drawing/2014/main" id="{20E0A400-7319-6B8D-38DD-58A7FE172E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9339" y="1529921"/>
              <a:ext cx="1972126" cy="23900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4" name="Picture 16" descr="Black python icon - Free black site logo icons">
              <a:extLst>
                <a:ext uri="{FF2B5EF4-FFF2-40B4-BE49-F238E27FC236}">
                  <a16:creationId xmlns:a16="http://schemas.microsoft.com/office/drawing/2014/main" id="{A0EAA93B-8DB8-02D9-D9A3-56DD8D14FF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839" y="-2133402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Square - iconmonstr">
              <a:extLst>
                <a:ext uri="{FF2B5EF4-FFF2-40B4-BE49-F238E27FC236}">
                  <a16:creationId xmlns:a16="http://schemas.microsoft.com/office/drawing/2014/main" id="{F9B35BA6-7657-6BA4-D743-B25F693267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8340" y="5135036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BC1C6434-B772-E2EA-13DF-C6EB1880A6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7688" y="1194424"/>
            <a:ext cx="3116081" cy="324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923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4DE69F36-58F4-1249-A43E-CE7E597AE74C}"/>
              </a:ext>
            </a:extLst>
          </p:cNvPr>
          <p:cNvGrpSpPr/>
          <p:nvPr/>
        </p:nvGrpSpPr>
        <p:grpSpPr>
          <a:xfrm>
            <a:off x="134724" y="10198505"/>
            <a:ext cx="9278051" cy="12616336"/>
            <a:chOff x="-329244" y="-4227567"/>
            <a:chExt cx="9278051" cy="12616336"/>
          </a:xfrm>
        </p:grpSpPr>
        <p:pic>
          <p:nvPicPr>
            <p:cNvPr id="7" name="Picture 4" descr="The Python Logo | Python Software Foundation">
              <a:extLst>
                <a:ext uri="{FF2B5EF4-FFF2-40B4-BE49-F238E27FC236}">
                  <a16:creationId xmlns:a16="http://schemas.microsoft.com/office/drawing/2014/main" id="{2E900FCE-6B74-1D6A-189C-D8978DC91C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5596" y="2498327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The Python Logo | Python Software Foundation">
              <a:extLst>
                <a:ext uri="{FF2B5EF4-FFF2-40B4-BE49-F238E27FC236}">
                  <a16:creationId xmlns:a16="http://schemas.microsoft.com/office/drawing/2014/main" id="{251246D2-6C88-CAA5-4FE7-4B1004A6A3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5155" y="2059945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 descr="The Python Logo | Python Software Foundation">
              <a:extLst>
                <a:ext uri="{FF2B5EF4-FFF2-40B4-BE49-F238E27FC236}">
                  <a16:creationId xmlns:a16="http://schemas.microsoft.com/office/drawing/2014/main" id="{7E440E3D-9637-1CC9-225F-F3062E3AA2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4385" y="4919261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The Python Logo | Python Software Foundation">
              <a:extLst>
                <a:ext uri="{FF2B5EF4-FFF2-40B4-BE49-F238E27FC236}">
                  <a16:creationId xmlns:a16="http://schemas.microsoft.com/office/drawing/2014/main" id="{65D17703-B14E-2D83-E698-C40FFF0431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4301" y="4810671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The Python Logo | Python Software Foundation">
              <a:extLst>
                <a:ext uri="{FF2B5EF4-FFF2-40B4-BE49-F238E27FC236}">
                  <a16:creationId xmlns:a16="http://schemas.microsoft.com/office/drawing/2014/main" id="{B358A51D-E07B-289E-7BAC-C889CB6D52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7826" y="4810672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The Python Logo | Python Software Foundation">
              <a:extLst>
                <a:ext uri="{FF2B5EF4-FFF2-40B4-BE49-F238E27FC236}">
                  <a16:creationId xmlns:a16="http://schemas.microsoft.com/office/drawing/2014/main" id="{BAB1FCED-EA11-94CE-8BED-9A385D57BD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684670">
              <a:off x="-329244" y="379287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The Python Logo | Python Software Foundation">
              <a:extLst>
                <a:ext uri="{FF2B5EF4-FFF2-40B4-BE49-F238E27FC236}">
                  <a16:creationId xmlns:a16="http://schemas.microsoft.com/office/drawing/2014/main" id="{F0842129-6A05-BD38-2906-C8716B9E34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846776">
              <a:off x="4650155" y="5622527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The Python Logo | Python Software Foundation">
              <a:extLst>
                <a:ext uri="{FF2B5EF4-FFF2-40B4-BE49-F238E27FC236}">
                  <a16:creationId xmlns:a16="http://schemas.microsoft.com/office/drawing/2014/main" id="{DB7B8E9C-87E3-1E9D-758D-F378D188D7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330912">
              <a:off x="2095887" y="73250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The Python Logo | Python Software Foundation">
              <a:extLst>
                <a:ext uri="{FF2B5EF4-FFF2-40B4-BE49-F238E27FC236}">
                  <a16:creationId xmlns:a16="http://schemas.microsoft.com/office/drawing/2014/main" id="{DE0625FB-896A-7260-A3E4-C026229C70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2851" y="-52440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The Python Logo | Python Software Foundation">
              <a:extLst>
                <a:ext uri="{FF2B5EF4-FFF2-40B4-BE49-F238E27FC236}">
                  <a16:creationId xmlns:a16="http://schemas.microsoft.com/office/drawing/2014/main" id="{9C5A0CF7-A613-BD6E-765E-7164E7A4CC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58005">
              <a:off x="4225120" y="-201864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The Python Logo | Python Software Foundation">
              <a:extLst>
                <a:ext uri="{FF2B5EF4-FFF2-40B4-BE49-F238E27FC236}">
                  <a16:creationId xmlns:a16="http://schemas.microsoft.com/office/drawing/2014/main" id="{C20457FB-5046-0926-8509-BAC0BB34C6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5819" y="1172301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The Python Logo | Python Software Foundation">
              <a:extLst>
                <a:ext uri="{FF2B5EF4-FFF2-40B4-BE49-F238E27FC236}">
                  <a16:creationId xmlns:a16="http://schemas.microsoft.com/office/drawing/2014/main" id="{14E45EA4-27FE-ED2B-4D93-ABA286858E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568927">
              <a:off x="8282102" y="1471516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The Python Logo | Python Software Foundation">
              <a:extLst>
                <a:ext uri="{FF2B5EF4-FFF2-40B4-BE49-F238E27FC236}">
                  <a16:creationId xmlns:a16="http://schemas.microsoft.com/office/drawing/2014/main" id="{56D83CDA-3399-6DC5-5755-E9EFEF6036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51737">
              <a:off x="7705396" y="2712867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 descr="The Python Logo | Python Software Foundation">
              <a:extLst>
                <a:ext uri="{FF2B5EF4-FFF2-40B4-BE49-F238E27FC236}">
                  <a16:creationId xmlns:a16="http://schemas.microsoft.com/office/drawing/2014/main" id="{C16DBA2F-0184-DB40-0588-2A6A5EBA27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0155" y="3973939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The Python Logo | Python Software Foundation">
              <a:extLst>
                <a:ext uri="{FF2B5EF4-FFF2-40B4-BE49-F238E27FC236}">
                  <a16:creationId xmlns:a16="http://schemas.microsoft.com/office/drawing/2014/main" id="{897C4A55-2C9B-33C7-21A2-BDE281410E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77322">
              <a:off x="884401" y="3853410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" descr="The Python Logo | Python Software Foundation">
              <a:extLst>
                <a:ext uri="{FF2B5EF4-FFF2-40B4-BE49-F238E27FC236}">
                  <a16:creationId xmlns:a16="http://schemas.microsoft.com/office/drawing/2014/main" id="{ECFBE536-B94F-5605-64B7-7A9B4CC8B0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299984">
              <a:off x="2285803" y="-1210463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" descr="The Python Logo | Python Software Foundation">
              <a:extLst>
                <a:ext uri="{FF2B5EF4-FFF2-40B4-BE49-F238E27FC236}">
                  <a16:creationId xmlns:a16="http://schemas.microsoft.com/office/drawing/2014/main" id="{032EB22A-2AC2-B54B-15FA-EC84F00558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1147">
              <a:off x="1714978" y="-2827670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4" descr="The Python Logo | Python Software Foundation">
              <a:extLst>
                <a:ext uri="{FF2B5EF4-FFF2-40B4-BE49-F238E27FC236}">
                  <a16:creationId xmlns:a16="http://schemas.microsoft.com/office/drawing/2014/main" id="{63396818-D8C0-B286-C4C8-99B304C223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1147">
              <a:off x="6897254" y="-2354467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The Python Logo | Python Software Foundation">
              <a:extLst>
                <a:ext uri="{FF2B5EF4-FFF2-40B4-BE49-F238E27FC236}">
                  <a16:creationId xmlns:a16="http://schemas.microsoft.com/office/drawing/2014/main" id="{182B48CE-BBEC-8333-BAEC-5283A87352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1147">
              <a:off x="467916" y="-4176172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The Python Logo | Python Software Foundation">
              <a:extLst>
                <a:ext uri="{FF2B5EF4-FFF2-40B4-BE49-F238E27FC236}">
                  <a16:creationId xmlns:a16="http://schemas.microsoft.com/office/drawing/2014/main" id="{8CABD6E0-CDC9-CBC5-BDC1-BD350C11C1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652288">
              <a:off x="3712261" y="-3700572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The Python Logo | Python Software Foundation">
              <a:extLst>
                <a:ext uri="{FF2B5EF4-FFF2-40B4-BE49-F238E27FC236}">
                  <a16:creationId xmlns:a16="http://schemas.microsoft.com/office/drawing/2014/main" id="{DE2FC156-E2E8-DBEC-AD12-84C4EB994B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011595">
              <a:off x="-152064" y="-1975971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The Python Logo | Python Software Foundation">
              <a:extLst>
                <a:ext uri="{FF2B5EF4-FFF2-40B4-BE49-F238E27FC236}">
                  <a16:creationId xmlns:a16="http://schemas.microsoft.com/office/drawing/2014/main" id="{0AA91E93-851E-4731-310A-6188D9B0E2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654178" y="6311673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4" descr="The Python Logo | Python Software Foundation">
              <a:extLst>
                <a:ext uri="{FF2B5EF4-FFF2-40B4-BE49-F238E27FC236}">
                  <a16:creationId xmlns:a16="http://schemas.microsoft.com/office/drawing/2014/main" id="{63954C6C-A884-88EF-CA5B-42AFB4BDA9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516299">
              <a:off x="7416251" y="6172294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The Python Logo | Python Software Foundation">
              <a:extLst>
                <a:ext uri="{FF2B5EF4-FFF2-40B4-BE49-F238E27FC236}">
                  <a16:creationId xmlns:a16="http://schemas.microsoft.com/office/drawing/2014/main" id="{99F9F580-D00F-CD7D-E8C9-815EEA7294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295907">
              <a:off x="4778584" y="-1824531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" descr="The Python Logo | Python Software Foundation">
              <a:extLst>
                <a:ext uri="{FF2B5EF4-FFF2-40B4-BE49-F238E27FC236}">
                  <a16:creationId xmlns:a16="http://schemas.microsoft.com/office/drawing/2014/main" id="{7B7E4E61-6BFE-09CF-F7FB-493C55ED60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571731">
              <a:off x="3144505" y="7658194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The Python Logo | Python Software Foundation">
              <a:extLst>
                <a:ext uri="{FF2B5EF4-FFF2-40B4-BE49-F238E27FC236}">
                  <a16:creationId xmlns:a16="http://schemas.microsoft.com/office/drawing/2014/main" id="{EBAA7FDC-2F2B-063E-AACC-471ECFB182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7266139" y="-3245845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 descr="The Python Logo | Python Software Foundation">
              <a:extLst>
                <a:ext uri="{FF2B5EF4-FFF2-40B4-BE49-F238E27FC236}">
                  <a16:creationId xmlns:a16="http://schemas.microsoft.com/office/drawing/2014/main" id="{84F887FA-7281-27D9-1EBB-309D3E6883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291634">
              <a:off x="6242851" y="-4291437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The Python Logo | Python Software Foundation">
              <a:extLst>
                <a:ext uri="{FF2B5EF4-FFF2-40B4-BE49-F238E27FC236}">
                  <a16:creationId xmlns:a16="http://schemas.microsoft.com/office/drawing/2014/main" id="{34CC45D1-A39F-58F9-5E52-3979E8EE9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77322">
              <a:off x="8047911" y="-1143333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C7D3E23-A5CE-CA79-B74E-42CCEF99C6E7}"/>
              </a:ext>
            </a:extLst>
          </p:cNvPr>
          <p:cNvGrpSpPr/>
          <p:nvPr/>
        </p:nvGrpSpPr>
        <p:grpSpPr>
          <a:xfrm>
            <a:off x="246086" y="-17693938"/>
            <a:ext cx="9107282" cy="12254604"/>
            <a:chOff x="-308034" y="-3796813"/>
            <a:chExt cx="9107282" cy="12254604"/>
          </a:xfrm>
        </p:grpSpPr>
        <p:pic>
          <p:nvPicPr>
            <p:cNvPr id="43" name="Picture 4" descr="The Python Logo | Python Software Foundation">
              <a:extLst>
                <a:ext uri="{FF2B5EF4-FFF2-40B4-BE49-F238E27FC236}">
                  <a16:creationId xmlns:a16="http://schemas.microsoft.com/office/drawing/2014/main" id="{512342D5-33B9-0905-5923-DFEFDB47CC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380428">
              <a:off x="1270723" y="3175696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4" descr="The Python Logo | Python Software Foundation">
              <a:extLst>
                <a:ext uri="{FF2B5EF4-FFF2-40B4-BE49-F238E27FC236}">
                  <a16:creationId xmlns:a16="http://schemas.microsoft.com/office/drawing/2014/main" id="{CC89B8AA-1C84-3416-5A27-E331D19750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00514">
              <a:off x="4554049" y="-726837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" descr="The Python Logo | Python Software Foundation">
              <a:extLst>
                <a:ext uri="{FF2B5EF4-FFF2-40B4-BE49-F238E27FC236}">
                  <a16:creationId xmlns:a16="http://schemas.microsoft.com/office/drawing/2014/main" id="{7DBF8A20-9838-351E-B352-9FE38CAD6E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90356">
              <a:off x="-308034" y="-1567606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4" descr="The Python Logo | Python Software Foundation">
              <a:extLst>
                <a:ext uri="{FF2B5EF4-FFF2-40B4-BE49-F238E27FC236}">
                  <a16:creationId xmlns:a16="http://schemas.microsoft.com/office/drawing/2014/main" id="{1CD96D30-A7FF-3EC4-19E2-02971B20EE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581671">
              <a:off x="6032551" y="-2651732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4" descr="The Python Logo | Python Software Foundation">
              <a:extLst>
                <a:ext uri="{FF2B5EF4-FFF2-40B4-BE49-F238E27FC236}">
                  <a16:creationId xmlns:a16="http://schemas.microsoft.com/office/drawing/2014/main" id="{03792BE1-4386-7F02-9591-BEC83BEE33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581671">
              <a:off x="2232773" y="-3796813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4" descr="The Python Logo | Python Software Foundation">
              <a:extLst>
                <a:ext uri="{FF2B5EF4-FFF2-40B4-BE49-F238E27FC236}">
                  <a16:creationId xmlns:a16="http://schemas.microsoft.com/office/drawing/2014/main" id="{246B84D9-943A-14F1-1920-7F588E2577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581671">
              <a:off x="4310667" y="5950966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4" descr="The Python Logo | Python Software Foundation">
              <a:extLst>
                <a:ext uri="{FF2B5EF4-FFF2-40B4-BE49-F238E27FC236}">
                  <a16:creationId xmlns:a16="http://schemas.microsoft.com/office/drawing/2014/main" id="{99A40A02-5ED8-81CF-B51D-0B1D32A091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581671">
              <a:off x="6750765" y="2875264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4" descr="The Python Logo | Python Software Foundation">
              <a:extLst>
                <a:ext uri="{FF2B5EF4-FFF2-40B4-BE49-F238E27FC236}">
                  <a16:creationId xmlns:a16="http://schemas.microsoft.com/office/drawing/2014/main" id="{F0323CD9-8488-DC29-DEB1-CF89CF724D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705346">
              <a:off x="408074" y="6192275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3156D5D-2751-A208-EA17-CE1523FC857D}"/>
              </a:ext>
            </a:extLst>
          </p:cNvPr>
          <p:cNvSpPr txBox="1"/>
          <p:nvPr/>
        </p:nvSpPr>
        <p:spPr>
          <a:xfrm>
            <a:off x="3769951" y="450726"/>
            <a:ext cx="2614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Side Lengths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FEFB6DC-9B96-6AD3-3AE1-1A6979EF7231}"/>
              </a:ext>
            </a:extLst>
          </p:cNvPr>
          <p:cNvGrpSpPr/>
          <p:nvPr/>
        </p:nvGrpSpPr>
        <p:grpSpPr>
          <a:xfrm>
            <a:off x="645349" y="1660712"/>
            <a:ext cx="2228624" cy="9411563"/>
            <a:chOff x="1058340" y="-2133402"/>
            <a:chExt cx="2228624" cy="9411563"/>
          </a:xfrm>
        </p:grpSpPr>
        <p:pic>
          <p:nvPicPr>
            <p:cNvPr id="2062" name="Picture 14" descr="The Python Logo | Python Software Foundation">
              <a:extLst>
                <a:ext uri="{FF2B5EF4-FFF2-40B4-BE49-F238E27FC236}">
                  <a16:creationId xmlns:a16="http://schemas.microsoft.com/office/drawing/2014/main" id="{20E0A400-7319-6B8D-38DD-58A7FE172E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9339" y="1529921"/>
              <a:ext cx="1972126" cy="23900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4" name="Picture 16" descr="Black python icon - Free black site logo icons">
              <a:extLst>
                <a:ext uri="{FF2B5EF4-FFF2-40B4-BE49-F238E27FC236}">
                  <a16:creationId xmlns:a16="http://schemas.microsoft.com/office/drawing/2014/main" id="{A0EAA93B-8DB8-02D9-D9A3-56DD8D14FF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839" y="-2133402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Square - iconmonstr">
              <a:extLst>
                <a:ext uri="{FF2B5EF4-FFF2-40B4-BE49-F238E27FC236}">
                  <a16:creationId xmlns:a16="http://schemas.microsoft.com/office/drawing/2014/main" id="{F9B35BA6-7657-6BA4-D743-B25F693267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8340" y="5135036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Google Shape;85;p18">
                <a:extLst>
                  <a:ext uri="{FF2B5EF4-FFF2-40B4-BE49-F238E27FC236}">
                    <a16:creationId xmlns:a16="http://schemas.microsoft.com/office/drawing/2014/main" id="{E539EE92-679C-EA38-99B1-D4FAED0C1D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11392" y="1347452"/>
                <a:ext cx="5007575" cy="341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l">
                  <a:buSzPts val="1800"/>
                  <a:buFont typeface="Arial"/>
                  <a:buChar char="-"/>
                </a:pPr>
                <a:r>
                  <a:rPr lang="en-US" sz="1800" dirty="0"/>
                  <a:t>Use law of cosines</a:t>
                </a:r>
              </a:p>
              <a:p>
                <a:pPr algn="l">
                  <a:buSzPts val="1800"/>
                  <a:buFont typeface="Arial"/>
                  <a:buChar char="-"/>
                </a:pPr>
                <a:r>
                  <a:rPr lang="en-US" sz="1800" dirty="0"/>
                  <a:t>Only needs 3 coordinates to work, determine side lengths as outlined in previous slide</a:t>
                </a:r>
              </a:p>
              <a:p>
                <a:pPr algn="l">
                  <a:buSzPts val="1800"/>
                  <a:buFont typeface="Arial"/>
                  <a:buChar char="-"/>
                </a:pPr>
                <a:r>
                  <a:rPr lang="en-US" sz="1800" dirty="0"/>
                  <a:t>Then use formula:</a:t>
                </a:r>
              </a:p>
              <a:p>
                <a:pPr indent="0" algn="l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𝑎𝑟𝑐𝑜𝑠</m:t>
                      </m:r>
                      <m:d>
                        <m:d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indent="0" algn="l">
                  <a:spcBef>
                    <a:spcPts val="1200"/>
                  </a:spcBef>
                  <a:spcAft>
                    <a:spcPts val="1200"/>
                  </a:spcAft>
                </a:pPr>
                <a:endParaRPr lang="pt-BR" dirty="0"/>
              </a:p>
            </p:txBody>
          </p:sp>
        </mc:Choice>
        <mc:Fallback>
          <p:sp>
            <p:nvSpPr>
              <p:cNvPr id="2" name="Google Shape;85;p18">
                <a:extLst>
                  <a:ext uri="{FF2B5EF4-FFF2-40B4-BE49-F238E27FC236}">
                    <a16:creationId xmlns:a16="http://schemas.microsoft.com/office/drawing/2014/main" id="{E539EE92-679C-EA38-99B1-D4FAED0C1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392" y="1347452"/>
                <a:ext cx="5007575" cy="34164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77908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4DE69F36-58F4-1249-A43E-CE7E597AE74C}"/>
              </a:ext>
            </a:extLst>
          </p:cNvPr>
          <p:cNvGrpSpPr/>
          <p:nvPr/>
        </p:nvGrpSpPr>
        <p:grpSpPr>
          <a:xfrm>
            <a:off x="61155" y="10260068"/>
            <a:ext cx="9278051" cy="12616336"/>
            <a:chOff x="-329244" y="-4227567"/>
            <a:chExt cx="9278051" cy="12616336"/>
          </a:xfrm>
        </p:grpSpPr>
        <p:pic>
          <p:nvPicPr>
            <p:cNvPr id="7" name="Picture 4" descr="The Python Logo | Python Software Foundation">
              <a:extLst>
                <a:ext uri="{FF2B5EF4-FFF2-40B4-BE49-F238E27FC236}">
                  <a16:creationId xmlns:a16="http://schemas.microsoft.com/office/drawing/2014/main" id="{2E900FCE-6B74-1D6A-189C-D8978DC91C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5596" y="2498327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The Python Logo | Python Software Foundation">
              <a:extLst>
                <a:ext uri="{FF2B5EF4-FFF2-40B4-BE49-F238E27FC236}">
                  <a16:creationId xmlns:a16="http://schemas.microsoft.com/office/drawing/2014/main" id="{251246D2-6C88-CAA5-4FE7-4B1004A6A3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5155" y="2059945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 descr="The Python Logo | Python Software Foundation">
              <a:extLst>
                <a:ext uri="{FF2B5EF4-FFF2-40B4-BE49-F238E27FC236}">
                  <a16:creationId xmlns:a16="http://schemas.microsoft.com/office/drawing/2014/main" id="{7E440E3D-9637-1CC9-225F-F3062E3AA2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4385" y="4919261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The Python Logo | Python Software Foundation">
              <a:extLst>
                <a:ext uri="{FF2B5EF4-FFF2-40B4-BE49-F238E27FC236}">
                  <a16:creationId xmlns:a16="http://schemas.microsoft.com/office/drawing/2014/main" id="{65D17703-B14E-2D83-E698-C40FFF0431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4301" y="4810671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The Python Logo | Python Software Foundation">
              <a:extLst>
                <a:ext uri="{FF2B5EF4-FFF2-40B4-BE49-F238E27FC236}">
                  <a16:creationId xmlns:a16="http://schemas.microsoft.com/office/drawing/2014/main" id="{B358A51D-E07B-289E-7BAC-C889CB6D52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7826" y="4810672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The Python Logo | Python Software Foundation">
              <a:extLst>
                <a:ext uri="{FF2B5EF4-FFF2-40B4-BE49-F238E27FC236}">
                  <a16:creationId xmlns:a16="http://schemas.microsoft.com/office/drawing/2014/main" id="{BAB1FCED-EA11-94CE-8BED-9A385D57BD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684670">
              <a:off x="-329244" y="379287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The Python Logo | Python Software Foundation">
              <a:extLst>
                <a:ext uri="{FF2B5EF4-FFF2-40B4-BE49-F238E27FC236}">
                  <a16:creationId xmlns:a16="http://schemas.microsoft.com/office/drawing/2014/main" id="{F0842129-6A05-BD38-2906-C8716B9E34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846776">
              <a:off x="4650155" y="5622527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The Python Logo | Python Software Foundation">
              <a:extLst>
                <a:ext uri="{FF2B5EF4-FFF2-40B4-BE49-F238E27FC236}">
                  <a16:creationId xmlns:a16="http://schemas.microsoft.com/office/drawing/2014/main" id="{DB7B8E9C-87E3-1E9D-758D-F378D188D7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330912">
              <a:off x="2095887" y="73250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The Python Logo | Python Software Foundation">
              <a:extLst>
                <a:ext uri="{FF2B5EF4-FFF2-40B4-BE49-F238E27FC236}">
                  <a16:creationId xmlns:a16="http://schemas.microsoft.com/office/drawing/2014/main" id="{DE0625FB-896A-7260-A3E4-C026229C70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2851" y="-52440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The Python Logo | Python Software Foundation">
              <a:extLst>
                <a:ext uri="{FF2B5EF4-FFF2-40B4-BE49-F238E27FC236}">
                  <a16:creationId xmlns:a16="http://schemas.microsoft.com/office/drawing/2014/main" id="{9C5A0CF7-A613-BD6E-765E-7164E7A4CC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58005">
              <a:off x="4225120" y="-201864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The Python Logo | Python Software Foundation">
              <a:extLst>
                <a:ext uri="{FF2B5EF4-FFF2-40B4-BE49-F238E27FC236}">
                  <a16:creationId xmlns:a16="http://schemas.microsoft.com/office/drawing/2014/main" id="{C20457FB-5046-0926-8509-BAC0BB34C6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5819" y="1172301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The Python Logo | Python Software Foundation">
              <a:extLst>
                <a:ext uri="{FF2B5EF4-FFF2-40B4-BE49-F238E27FC236}">
                  <a16:creationId xmlns:a16="http://schemas.microsoft.com/office/drawing/2014/main" id="{14E45EA4-27FE-ED2B-4D93-ABA286858E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568927">
              <a:off x="8282102" y="1471516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The Python Logo | Python Software Foundation">
              <a:extLst>
                <a:ext uri="{FF2B5EF4-FFF2-40B4-BE49-F238E27FC236}">
                  <a16:creationId xmlns:a16="http://schemas.microsoft.com/office/drawing/2014/main" id="{56D83CDA-3399-6DC5-5755-E9EFEF6036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51737">
              <a:off x="7705396" y="2712867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 descr="The Python Logo | Python Software Foundation">
              <a:extLst>
                <a:ext uri="{FF2B5EF4-FFF2-40B4-BE49-F238E27FC236}">
                  <a16:creationId xmlns:a16="http://schemas.microsoft.com/office/drawing/2014/main" id="{C16DBA2F-0184-DB40-0588-2A6A5EBA27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0155" y="3973939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The Python Logo | Python Software Foundation">
              <a:extLst>
                <a:ext uri="{FF2B5EF4-FFF2-40B4-BE49-F238E27FC236}">
                  <a16:creationId xmlns:a16="http://schemas.microsoft.com/office/drawing/2014/main" id="{897C4A55-2C9B-33C7-21A2-BDE281410E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77322">
              <a:off x="884401" y="3853410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" descr="The Python Logo | Python Software Foundation">
              <a:extLst>
                <a:ext uri="{FF2B5EF4-FFF2-40B4-BE49-F238E27FC236}">
                  <a16:creationId xmlns:a16="http://schemas.microsoft.com/office/drawing/2014/main" id="{ECFBE536-B94F-5605-64B7-7A9B4CC8B0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299984">
              <a:off x="2285803" y="-1210463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" descr="The Python Logo | Python Software Foundation">
              <a:extLst>
                <a:ext uri="{FF2B5EF4-FFF2-40B4-BE49-F238E27FC236}">
                  <a16:creationId xmlns:a16="http://schemas.microsoft.com/office/drawing/2014/main" id="{032EB22A-2AC2-B54B-15FA-EC84F00558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1147">
              <a:off x="1714978" y="-2827670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4" descr="The Python Logo | Python Software Foundation">
              <a:extLst>
                <a:ext uri="{FF2B5EF4-FFF2-40B4-BE49-F238E27FC236}">
                  <a16:creationId xmlns:a16="http://schemas.microsoft.com/office/drawing/2014/main" id="{63396818-D8C0-B286-C4C8-99B304C223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1147">
              <a:off x="6897254" y="-2354467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The Python Logo | Python Software Foundation">
              <a:extLst>
                <a:ext uri="{FF2B5EF4-FFF2-40B4-BE49-F238E27FC236}">
                  <a16:creationId xmlns:a16="http://schemas.microsoft.com/office/drawing/2014/main" id="{182B48CE-BBEC-8333-BAEC-5283A87352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1147">
              <a:off x="467916" y="-4176172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The Python Logo | Python Software Foundation">
              <a:extLst>
                <a:ext uri="{FF2B5EF4-FFF2-40B4-BE49-F238E27FC236}">
                  <a16:creationId xmlns:a16="http://schemas.microsoft.com/office/drawing/2014/main" id="{8CABD6E0-CDC9-CBC5-BDC1-BD350C11C1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652288">
              <a:off x="3712261" y="-3700572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The Python Logo | Python Software Foundation">
              <a:extLst>
                <a:ext uri="{FF2B5EF4-FFF2-40B4-BE49-F238E27FC236}">
                  <a16:creationId xmlns:a16="http://schemas.microsoft.com/office/drawing/2014/main" id="{DE2FC156-E2E8-DBEC-AD12-84C4EB994B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011595">
              <a:off x="-152064" y="-1975971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The Python Logo | Python Software Foundation">
              <a:extLst>
                <a:ext uri="{FF2B5EF4-FFF2-40B4-BE49-F238E27FC236}">
                  <a16:creationId xmlns:a16="http://schemas.microsoft.com/office/drawing/2014/main" id="{0AA91E93-851E-4731-310A-6188D9B0E2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654178" y="6311673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4" descr="The Python Logo | Python Software Foundation">
              <a:extLst>
                <a:ext uri="{FF2B5EF4-FFF2-40B4-BE49-F238E27FC236}">
                  <a16:creationId xmlns:a16="http://schemas.microsoft.com/office/drawing/2014/main" id="{63954C6C-A884-88EF-CA5B-42AFB4BDA9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516299">
              <a:off x="7416251" y="6172294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The Python Logo | Python Software Foundation">
              <a:extLst>
                <a:ext uri="{FF2B5EF4-FFF2-40B4-BE49-F238E27FC236}">
                  <a16:creationId xmlns:a16="http://schemas.microsoft.com/office/drawing/2014/main" id="{99F9F580-D00F-CD7D-E8C9-815EEA7294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295907">
              <a:off x="4778584" y="-1824531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" descr="The Python Logo | Python Software Foundation">
              <a:extLst>
                <a:ext uri="{FF2B5EF4-FFF2-40B4-BE49-F238E27FC236}">
                  <a16:creationId xmlns:a16="http://schemas.microsoft.com/office/drawing/2014/main" id="{7B7E4E61-6BFE-09CF-F7FB-493C55ED60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571731">
              <a:off x="3144505" y="7658194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The Python Logo | Python Software Foundation">
              <a:extLst>
                <a:ext uri="{FF2B5EF4-FFF2-40B4-BE49-F238E27FC236}">
                  <a16:creationId xmlns:a16="http://schemas.microsoft.com/office/drawing/2014/main" id="{EBAA7FDC-2F2B-063E-AACC-471ECFB182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7266139" y="-3245845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 descr="The Python Logo | Python Software Foundation">
              <a:extLst>
                <a:ext uri="{FF2B5EF4-FFF2-40B4-BE49-F238E27FC236}">
                  <a16:creationId xmlns:a16="http://schemas.microsoft.com/office/drawing/2014/main" id="{84F887FA-7281-27D9-1EBB-309D3E6883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291634">
              <a:off x="6242851" y="-4291437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The Python Logo | Python Software Foundation">
              <a:extLst>
                <a:ext uri="{FF2B5EF4-FFF2-40B4-BE49-F238E27FC236}">
                  <a16:creationId xmlns:a16="http://schemas.microsoft.com/office/drawing/2014/main" id="{34CC45D1-A39F-58F9-5E52-3979E8EE9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77322">
              <a:off x="8047911" y="-1143333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C7D3E23-A5CE-CA79-B74E-42CCEF99C6E7}"/>
              </a:ext>
            </a:extLst>
          </p:cNvPr>
          <p:cNvGrpSpPr/>
          <p:nvPr/>
        </p:nvGrpSpPr>
        <p:grpSpPr>
          <a:xfrm>
            <a:off x="-61739" y="-3520744"/>
            <a:ext cx="9107282" cy="12254604"/>
            <a:chOff x="-308034" y="-3796813"/>
            <a:chExt cx="9107282" cy="12254604"/>
          </a:xfrm>
        </p:grpSpPr>
        <p:pic>
          <p:nvPicPr>
            <p:cNvPr id="43" name="Picture 4" descr="The Python Logo | Python Software Foundation">
              <a:extLst>
                <a:ext uri="{FF2B5EF4-FFF2-40B4-BE49-F238E27FC236}">
                  <a16:creationId xmlns:a16="http://schemas.microsoft.com/office/drawing/2014/main" id="{512342D5-33B9-0905-5923-DFEFDB47CC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380428">
              <a:off x="1270723" y="3175696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4" descr="The Python Logo | Python Software Foundation">
              <a:extLst>
                <a:ext uri="{FF2B5EF4-FFF2-40B4-BE49-F238E27FC236}">
                  <a16:creationId xmlns:a16="http://schemas.microsoft.com/office/drawing/2014/main" id="{CC89B8AA-1C84-3416-5A27-E331D19750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00514">
              <a:off x="4554049" y="-726837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" descr="The Python Logo | Python Software Foundation">
              <a:extLst>
                <a:ext uri="{FF2B5EF4-FFF2-40B4-BE49-F238E27FC236}">
                  <a16:creationId xmlns:a16="http://schemas.microsoft.com/office/drawing/2014/main" id="{7DBF8A20-9838-351E-B352-9FE38CAD6E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90356">
              <a:off x="-308034" y="-1567606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4" descr="The Python Logo | Python Software Foundation">
              <a:extLst>
                <a:ext uri="{FF2B5EF4-FFF2-40B4-BE49-F238E27FC236}">
                  <a16:creationId xmlns:a16="http://schemas.microsoft.com/office/drawing/2014/main" id="{1CD96D30-A7FF-3EC4-19E2-02971B20EE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581671">
              <a:off x="6032551" y="-2651732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4" descr="The Python Logo | Python Software Foundation">
              <a:extLst>
                <a:ext uri="{FF2B5EF4-FFF2-40B4-BE49-F238E27FC236}">
                  <a16:creationId xmlns:a16="http://schemas.microsoft.com/office/drawing/2014/main" id="{03792BE1-4386-7F02-9591-BEC83BEE33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581671">
              <a:off x="2232773" y="-3796813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4" descr="The Python Logo | Python Software Foundation">
              <a:extLst>
                <a:ext uri="{FF2B5EF4-FFF2-40B4-BE49-F238E27FC236}">
                  <a16:creationId xmlns:a16="http://schemas.microsoft.com/office/drawing/2014/main" id="{246B84D9-943A-14F1-1920-7F588E2577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581671">
              <a:off x="4310667" y="5950966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4" descr="The Python Logo | Python Software Foundation">
              <a:extLst>
                <a:ext uri="{FF2B5EF4-FFF2-40B4-BE49-F238E27FC236}">
                  <a16:creationId xmlns:a16="http://schemas.microsoft.com/office/drawing/2014/main" id="{99A40A02-5ED8-81CF-B51D-0B1D32A091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581671">
              <a:off x="6750765" y="2875264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4" descr="The Python Logo | Python Software Foundation">
              <a:extLst>
                <a:ext uri="{FF2B5EF4-FFF2-40B4-BE49-F238E27FC236}">
                  <a16:creationId xmlns:a16="http://schemas.microsoft.com/office/drawing/2014/main" id="{F0323CD9-8488-DC29-DEB1-CF89CF724D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705346">
              <a:off x="408074" y="6192275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616791C-FD84-C045-4EEC-3F397A5E6975}"/>
              </a:ext>
            </a:extLst>
          </p:cNvPr>
          <p:cNvSpPr txBox="1"/>
          <p:nvPr/>
        </p:nvSpPr>
        <p:spPr>
          <a:xfrm>
            <a:off x="1626911" y="1833630"/>
            <a:ext cx="6928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Verdana Pro Black" panose="020F0502020204030204" pitchFamily="34" charset="0"/>
              </a:rPr>
              <a:t>1</a:t>
            </a:r>
            <a:endParaRPr lang="en-AU" sz="5400" dirty="0">
              <a:latin typeface="Verdana Pro Black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773AAB-299C-A3B2-0AB0-4A4C07F0AC44}"/>
              </a:ext>
            </a:extLst>
          </p:cNvPr>
          <p:cNvSpPr txBox="1"/>
          <p:nvPr/>
        </p:nvSpPr>
        <p:spPr>
          <a:xfrm>
            <a:off x="1816356" y="3040044"/>
            <a:ext cx="34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Verdana Pro Black" panose="020F0502020204030204" pitchFamily="34" charset="0"/>
              </a:rPr>
              <a:t>2</a:t>
            </a:r>
            <a:endParaRPr lang="en-AU" sz="2400" dirty="0">
              <a:latin typeface="Verdana Pro Black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1523292-3C88-DB20-FC46-9DE7EC0F97EC}"/>
              </a:ext>
            </a:extLst>
          </p:cNvPr>
          <p:cNvSpPr txBox="1"/>
          <p:nvPr/>
        </p:nvSpPr>
        <p:spPr>
          <a:xfrm>
            <a:off x="1875244" y="4105462"/>
            <a:ext cx="410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 Pro Black" panose="020F0502020204030204" pitchFamily="34" charset="0"/>
              </a:rPr>
              <a:t>3</a:t>
            </a:r>
            <a:endParaRPr lang="en-AU" sz="2400" dirty="0">
              <a:latin typeface="Verdana Pro Black" panose="020F050202020403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C539705-4E6A-9EE7-4BDC-FD6BDC4BE2F0}"/>
              </a:ext>
            </a:extLst>
          </p:cNvPr>
          <p:cNvSpPr txBox="1"/>
          <p:nvPr/>
        </p:nvSpPr>
        <p:spPr>
          <a:xfrm>
            <a:off x="3166230" y="430843"/>
            <a:ext cx="26228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Vertices Sort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4D61DA0-BB7E-ECB5-05F8-07BCA47CA220}"/>
              </a:ext>
            </a:extLst>
          </p:cNvPr>
          <p:cNvSpPr txBox="1"/>
          <p:nvPr/>
        </p:nvSpPr>
        <p:spPr>
          <a:xfrm>
            <a:off x="2472096" y="2234539"/>
            <a:ext cx="50368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GB" dirty="0">
                <a:latin typeface="Verdana Pro Black" panose="020B0A04030504040204" pitchFamily="34" charset="0"/>
                <a:ea typeface="Verdana" panose="020B0604030504040204" pitchFamily="34" charset="0"/>
              </a:rPr>
              <a:t>Use first point entered</a:t>
            </a:r>
          </a:p>
        </p:txBody>
      </p:sp>
    </p:spTree>
    <p:extLst>
      <p:ext uri="{BB962C8B-B14F-4D97-AF65-F5344CB8AC3E}">
        <p14:creationId xmlns:p14="http://schemas.microsoft.com/office/powerpoint/2010/main" val="35037044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4DE69F36-58F4-1249-A43E-CE7E597AE74C}"/>
              </a:ext>
            </a:extLst>
          </p:cNvPr>
          <p:cNvGrpSpPr/>
          <p:nvPr/>
        </p:nvGrpSpPr>
        <p:grpSpPr>
          <a:xfrm>
            <a:off x="61155" y="10260068"/>
            <a:ext cx="9278051" cy="12616336"/>
            <a:chOff x="-329244" y="-4227567"/>
            <a:chExt cx="9278051" cy="12616336"/>
          </a:xfrm>
        </p:grpSpPr>
        <p:pic>
          <p:nvPicPr>
            <p:cNvPr id="7" name="Picture 4" descr="The Python Logo | Python Software Foundation">
              <a:extLst>
                <a:ext uri="{FF2B5EF4-FFF2-40B4-BE49-F238E27FC236}">
                  <a16:creationId xmlns:a16="http://schemas.microsoft.com/office/drawing/2014/main" id="{2E900FCE-6B74-1D6A-189C-D8978DC91C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5596" y="2498327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The Python Logo | Python Software Foundation">
              <a:extLst>
                <a:ext uri="{FF2B5EF4-FFF2-40B4-BE49-F238E27FC236}">
                  <a16:creationId xmlns:a16="http://schemas.microsoft.com/office/drawing/2014/main" id="{251246D2-6C88-CAA5-4FE7-4B1004A6A3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5155" y="2059945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 descr="The Python Logo | Python Software Foundation">
              <a:extLst>
                <a:ext uri="{FF2B5EF4-FFF2-40B4-BE49-F238E27FC236}">
                  <a16:creationId xmlns:a16="http://schemas.microsoft.com/office/drawing/2014/main" id="{7E440E3D-9637-1CC9-225F-F3062E3AA2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4385" y="4919261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The Python Logo | Python Software Foundation">
              <a:extLst>
                <a:ext uri="{FF2B5EF4-FFF2-40B4-BE49-F238E27FC236}">
                  <a16:creationId xmlns:a16="http://schemas.microsoft.com/office/drawing/2014/main" id="{65D17703-B14E-2D83-E698-C40FFF0431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4301" y="4810671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The Python Logo | Python Software Foundation">
              <a:extLst>
                <a:ext uri="{FF2B5EF4-FFF2-40B4-BE49-F238E27FC236}">
                  <a16:creationId xmlns:a16="http://schemas.microsoft.com/office/drawing/2014/main" id="{B358A51D-E07B-289E-7BAC-C889CB6D52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7826" y="4810672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The Python Logo | Python Software Foundation">
              <a:extLst>
                <a:ext uri="{FF2B5EF4-FFF2-40B4-BE49-F238E27FC236}">
                  <a16:creationId xmlns:a16="http://schemas.microsoft.com/office/drawing/2014/main" id="{BAB1FCED-EA11-94CE-8BED-9A385D57BD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684670">
              <a:off x="-329244" y="379287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The Python Logo | Python Software Foundation">
              <a:extLst>
                <a:ext uri="{FF2B5EF4-FFF2-40B4-BE49-F238E27FC236}">
                  <a16:creationId xmlns:a16="http://schemas.microsoft.com/office/drawing/2014/main" id="{F0842129-6A05-BD38-2906-C8716B9E34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846776">
              <a:off x="4650155" y="5622527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The Python Logo | Python Software Foundation">
              <a:extLst>
                <a:ext uri="{FF2B5EF4-FFF2-40B4-BE49-F238E27FC236}">
                  <a16:creationId xmlns:a16="http://schemas.microsoft.com/office/drawing/2014/main" id="{DB7B8E9C-87E3-1E9D-758D-F378D188D7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330912">
              <a:off x="2095887" y="73250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The Python Logo | Python Software Foundation">
              <a:extLst>
                <a:ext uri="{FF2B5EF4-FFF2-40B4-BE49-F238E27FC236}">
                  <a16:creationId xmlns:a16="http://schemas.microsoft.com/office/drawing/2014/main" id="{DE0625FB-896A-7260-A3E4-C026229C70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2851" y="-52440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The Python Logo | Python Software Foundation">
              <a:extLst>
                <a:ext uri="{FF2B5EF4-FFF2-40B4-BE49-F238E27FC236}">
                  <a16:creationId xmlns:a16="http://schemas.microsoft.com/office/drawing/2014/main" id="{9C5A0CF7-A613-BD6E-765E-7164E7A4CC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58005">
              <a:off x="4225120" y="-201864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The Python Logo | Python Software Foundation">
              <a:extLst>
                <a:ext uri="{FF2B5EF4-FFF2-40B4-BE49-F238E27FC236}">
                  <a16:creationId xmlns:a16="http://schemas.microsoft.com/office/drawing/2014/main" id="{C20457FB-5046-0926-8509-BAC0BB34C6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5819" y="1172301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The Python Logo | Python Software Foundation">
              <a:extLst>
                <a:ext uri="{FF2B5EF4-FFF2-40B4-BE49-F238E27FC236}">
                  <a16:creationId xmlns:a16="http://schemas.microsoft.com/office/drawing/2014/main" id="{14E45EA4-27FE-ED2B-4D93-ABA286858E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568927">
              <a:off x="8282102" y="1471516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The Python Logo | Python Software Foundation">
              <a:extLst>
                <a:ext uri="{FF2B5EF4-FFF2-40B4-BE49-F238E27FC236}">
                  <a16:creationId xmlns:a16="http://schemas.microsoft.com/office/drawing/2014/main" id="{56D83CDA-3399-6DC5-5755-E9EFEF6036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51737">
              <a:off x="7705396" y="2712867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 descr="The Python Logo | Python Software Foundation">
              <a:extLst>
                <a:ext uri="{FF2B5EF4-FFF2-40B4-BE49-F238E27FC236}">
                  <a16:creationId xmlns:a16="http://schemas.microsoft.com/office/drawing/2014/main" id="{C16DBA2F-0184-DB40-0588-2A6A5EBA27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0155" y="3973939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The Python Logo | Python Software Foundation">
              <a:extLst>
                <a:ext uri="{FF2B5EF4-FFF2-40B4-BE49-F238E27FC236}">
                  <a16:creationId xmlns:a16="http://schemas.microsoft.com/office/drawing/2014/main" id="{897C4A55-2C9B-33C7-21A2-BDE281410E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77322">
              <a:off x="884401" y="3853410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" descr="The Python Logo | Python Software Foundation">
              <a:extLst>
                <a:ext uri="{FF2B5EF4-FFF2-40B4-BE49-F238E27FC236}">
                  <a16:creationId xmlns:a16="http://schemas.microsoft.com/office/drawing/2014/main" id="{ECFBE536-B94F-5605-64B7-7A9B4CC8B0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299984">
              <a:off x="2285803" y="-1210463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" descr="The Python Logo | Python Software Foundation">
              <a:extLst>
                <a:ext uri="{FF2B5EF4-FFF2-40B4-BE49-F238E27FC236}">
                  <a16:creationId xmlns:a16="http://schemas.microsoft.com/office/drawing/2014/main" id="{032EB22A-2AC2-B54B-15FA-EC84F00558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1147">
              <a:off x="1714978" y="-2827670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4" descr="The Python Logo | Python Software Foundation">
              <a:extLst>
                <a:ext uri="{FF2B5EF4-FFF2-40B4-BE49-F238E27FC236}">
                  <a16:creationId xmlns:a16="http://schemas.microsoft.com/office/drawing/2014/main" id="{63396818-D8C0-B286-C4C8-99B304C223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1147">
              <a:off x="6897254" y="-2354467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The Python Logo | Python Software Foundation">
              <a:extLst>
                <a:ext uri="{FF2B5EF4-FFF2-40B4-BE49-F238E27FC236}">
                  <a16:creationId xmlns:a16="http://schemas.microsoft.com/office/drawing/2014/main" id="{182B48CE-BBEC-8333-BAEC-5283A87352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1147">
              <a:off x="467916" y="-4176172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The Python Logo | Python Software Foundation">
              <a:extLst>
                <a:ext uri="{FF2B5EF4-FFF2-40B4-BE49-F238E27FC236}">
                  <a16:creationId xmlns:a16="http://schemas.microsoft.com/office/drawing/2014/main" id="{8CABD6E0-CDC9-CBC5-BDC1-BD350C11C1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652288">
              <a:off x="3712261" y="-3700572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The Python Logo | Python Software Foundation">
              <a:extLst>
                <a:ext uri="{FF2B5EF4-FFF2-40B4-BE49-F238E27FC236}">
                  <a16:creationId xmlns:a16="http://schemas.microsoft.com/office/drawing/2014/main" id="{DE2FC156-E2E8-DBEC-AD12-84C4EB994B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011595">
              <a:off x="-152064" y="-1975971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The Python Logo | Python Software Foundation">
              <a:extLst>
                <a:ext uri="{FF2B5EF4-FFF2-40B4-BE49-F238E27FC236}">
                  <a16:creationId xmlns:a16="http://schemas.microsoft.com/office/drawing/2014/main" id="{0AA91E93-851E-4731-310A-6188D9B0E2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654178" y="6311673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4" descr="The Python Logo | Python Software Foundation">
              <a:extLst>
                <a:ext uri="{FF2B5EF4-FFF2-40B4-BE49-F238E27FC236}">
                  <a16:creationId xmlns:a16="http://schemas.microsoft.com/office/drawing/2014/main" id="{63954C6C-A884-88EF-CA5B-42AFB4BDA9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516299">
              <a:off x="7416251" y="6172294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The Python Logo | Python Software Foundation">
              <a:extLst>
                <a:ext uri="{FF2B5EF4-FFF2-40B4-BE49-F238E27FC236}">
                  <a16:creationId xmlns:a16="http://schemas.microsoft.com/office/drawing/2014/main" id="{99F9F580-D00F-CD7D-E8C9-815EEA7294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295907">
              <a:off x="4778584" y="-1824531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" descr="The Python Logo | Python Software Foundation">
              <a:extLst>
                <a:ext uri="{FF2B5EF4-FFF2-40B4-BE49-F238E27FC236}">
                  <a16:creationId xmlns:a16="http://schemas.microsoft.com/office/drawing/2014/main" id="{7B7E4E61-6BFE-09CF-F7FB-493C55ED60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571731">
              <a:off x="3144505" y="7658194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The Python Logo | Python Software Foundation">
              <a:extLst>
                <a:ext uri="{FF2B5EF4-FFF2-40B4-BE49-F238E27FC236}">
                  <a16:creationId xmlns:a16="http://schemas.microsoft.com/office/drawing/2014/main" id="{EBAA7FDC-2F2B-063E-AACC-471ECFB182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7266139" y="-3245845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 descr="The Python Logo | Python Software Foundation">
              <a:extLst>
                <a:ext uri="{FF2B5EF4-FFF2-40B4-BE49-F238E27FC236}">
                  <a16:creationId xmlns:a16="http://schemas.microsoft.com/office/drawing/2014/main" id="{84F887FA-7281-27D9-1EBB-309D3E6883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291634">
              <a:off x="6242851" y="-4291437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The Python Logo | Python Software Foundation">
              <a:extLst>
                <a:ext uri="{FF2B5EF4-FFF2-40B4-BE49-F238E27FC236}">
                  <a16:creationId xmlns:a16="http://schemas.microsoft.com/office/drawing/2014/main" id="{34CC45D1-A39F-58F9-5E52-3979E8EE9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77322">
              <a:off x="8047911" y="-1143333"/>
              <a:ext cx="602836" cy="73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C7D3E23-A5CE-CA79-B74E-42CCEF99C6E7}"/>
              </a:ext>
            </a:extLst>
          </p:cNvPr>
          <p:cNvGrpSpPr/>
          <p:nvPr/>
        </p:nvGrpSpPr>
        <p:grpSpPr>
          <a:xfrm>
            <a:off x="-367554" y="-5034161"/>
            <a:ext cx="9107282" cy="12254604"/>
            <a:chOff x="-308034" y="-3796813"/>
            <a:chExt cx="9107282" cy="12254604"/>
          </a:xfrm>
        </p:grpSpPr>
        <p:pic>
          <p:nvPicPr>
            <p:cNvPr id="43" name="Picture 4" descr="The Python Logo | Python Software Foundation">
              <a:extLst>
                <a:ext uri="{FF2B5EF4-FFF2-40B4-BE49-F238E27FC236}">
                  <a16:creationId xmlns:a16="http://schemas.microsoft.com/office/drawing/2014/main" id="{512342D5-33B9-0905-5923-DFEFDB47CC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380428">
              <a:off x="1270723" y="3175696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4" descr="The Python Logo | Python Software Foundation">
              <a:extLst>
                <a:ext uri="{FF2B5EF4-FFF2-40B4-BE49-F238E27FC236}">
                  <a16:creationId xmlns:a16="http://schemas.microsoft.com/office/drawing/2014/main" id="{CC89B8AA-1C84-3416-5A27-E331D19750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00514">
              <a:off x="4554049" y="-726837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" descr="The Python Logo | Python Software Foundation">
              <a:extLst>
                <a:ext uri="{FF2B5EF4-FFF2-40B4-BE49-F238E27FC236}">
                  <a16:creationId xmlns:a16="http://schemas.microsoft.com/office/drawing/2014/main" id="{7DBF8A20-9838-351E-B352-9FE38CAD6E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90356">
              <a:off x="-308034" y="-1567606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4" descr="The Python Logo | Python Software Foundation">
              <a:extLst>
                <a:ext uri="{FF2B5EF4-FFF2-40B4-BE49-F238E27FC236}">
                  <a16:creationId xmlns:a16="http://schemas.microsoft.com/office/drawing/2014/main" id="{1CD96D30-A7FF-3EC4-19E2-02971B20EE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581671">
              <a:off x="6032551" y="-2651732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4" descr="The Python Logo | Python Software Foundation">
              <a:extLst>
                <a:ext uri="{FF2B5EF4-FFF2-40B4-BE49-F238E27FC236}">
                  <a16:creationId xmlns:a16="http://schemas.microsoft.com/office/drawing/2014/main" id="{03792BE1-4386-7F02-9591-BEC83BEE33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581671">
              <a:off x="2232773" y="-3796813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4" descr="The Python Logo | Python Software Foundation">
              <a:extLst>
                <a:ext uri="{FF2B5EF4-FFF2-40B4-BE49-F238E27FC236}">
                  <a16:creationId xmlns:a16="http://schemas.microsoft.com/office/drawing/2014/main" id="{246B84D9-943A-14F1-1920-7F588E2577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581671">
              <a:off x="4310667" y="5950966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4" descr="The Python Logo | Python Software Foundation">
              <a:extLst>
                <a:ext uri="{FF2B5EF4-FFF2-40B4-BE49-F238E27FC236}">
                  <a16:creationId xmlns:a16="http://schemas.microsoft.com/office/drawing/2014/main" id="{99A40A02-5ED8-81CF-B51D-0B1D32A091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581671">
              <a:off x="6750765" y="2875264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4" descr="The Python Logo | Python Software Foundation">
              <a:extLst>
                <a:ext uri="{FF2B5EF4-FFF2-40B4-BE49-F238E27FC236}">
                  <a16:creationId xmlns:a16="http://schemas.microsoft.com/office/drawing/2014/main" id="{F0323CD9-8488-DC29-DEB1-CF89CF724D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705346">
              <a:off x="408074" y="6192275"/>
              <a:ext cx="2048483" cy="248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616791C-FD84-C045-4EEC-3F397A5E6975}"/>
              </a:ext>
            </a:extLst>
          </p:cNvPr>
          <p:cNvSpPr txBox="1"/>
          <p:nvPr/>
        </p:nvSpPr>
        <p:spPr>
          <a:xfrm>
            <a:off x="1863675" y="1085980"/>
            <a:ext cx="410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 Pro Black" panose="020F0502020204030204" pitchFamily="34" charset="0"/>
              </a:rPr>
              <a:t>1</a:t>
            </a:r>
            <a:endParaRPr lang="en-AU" sz="2400" dirty="0">
              <a:latin typeface="Verdana Pro Black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773AAB-299C-A3B2-0AB0-4A4C07F0AC44}"/>
              </a:ext>
            </a:extLst>
          </p:cNvPr>
          <p:cNvSpPr txBox="1"/>
          <p:nvPr/>
        </p:nvSpPr>
        <p:spPr>
          <a:xfrm>
            <a:off x="1716340" y="1923484"/>
            <a:ext cx="658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Verdana Pro Black" panose="020F0502020204030204" pitchFamily="34" charset="0"/>
              </a:rPr>
              <a:t>2</a:t>
            </a:r>
            <a:endParaRPr lang="en-AU" sz="5400" dirty="0">
              <a:latin typeface="Verdana Pro Black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1523292-3C88-DB20-FC46-9DE7EC0F97EC}"/>
              </a:ext>
            </a:extLst>
          </p:cNvPr>
          <p:cNvSpPr txBox="1"/>
          <p:nvPr/>
        </p:nvSpPr>
        <p:spPr>
          <a:xfrm>
            <a:off x="1872540" y="3226868"/>
            <a:ext cx="410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 Pro Black" panose="020F0502020204030204" pitchFamily="34" charset="0"/>
              </a:rPr>
              <a:t>3</a:t>
            </a:r>
            <a:endParaRPr lang="en-AU" sz="2400" dirty="0">
              <a:latin typeface="Verdana Pro Black" panose="020F050202020403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C539705-4E6A-9EE7-4BDC-FD6BDC4BE2F0}"/>
              </a:ext>
            </a:extLst>
          </p:cNvPr>
          <p:cNvSpPr txBox="1"/>
          <p:nvPr/>
        </p:nvSpPr>
        <p:spPr>
          <a:xfrm>
            <a:off x="3166230" y="430843"/>
            <a:ext cx="26228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Vertices Sort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4D61DA0-BB7E-ECB5-05F8-07BCA47CA220}"/>
              </a:ext>
            </a:extLst>
          </p:cNvPr>
          <p:cNvSpPr txBox="1"/>
          <p:nvPr/>
        </p:nvSpPr>
        <p:spPr>
          <a:xfrm>
            <a:off x="2472096" y="2234539"/>
            <a:ext cx="50368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>
              <a:buSzPts val="1800"/>
            </a:pPr>
            <a:r>
              <a:rPr lang="en-US" dirty="0">
                <a:latin typeface="Verdana Pro Black" panose="020B0A04030504040204" pitchFamily="34" charset="0"/>
              </a:rPr>
              <a:t>Finds greatest angle between all other points</a:t>
            </a:r>
          </a:p>
        </p:txBody>
      </p:sp>
    </p:spTree>
    <p:extLst>
      <p:ext uri="{BB962C8B-B14F-4D97-AF65-F5344CB8AC3E}">
        <p14:creationId xmlns:p14="http://schemas.microsoft.com/office/powerpoint/2010/main" val="31438515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481</Words>
  <Application>Microsoft Office PowerPoint</Application>
  <PresentationFormat>On-screen Show (16:9)</PresentationFormat>
  <Paragraphs>56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Aharoni</vt:lpstr>
      <vt:lpstr>Arial</vt:lpstr>
      <vt:lpstr>Arial Black</vt:lpstr>
      <vt:lpstr>Cambria Math</vt:lpstr>
      <vt:lpstr>Courier New</vt:lpstr>
      <vt:lpstr>Franklin Gothic Heavy</vt:lpstr>
      <vt:lpstr>Gill Sans Ultra Bold</vt:lpstr>
      <vt:lpstr>Verdana Pro Black</vt:lpstr>
      <vt:lpstr>Wingdings</vt:lpstr>
      <vt:lpstr>Simple Light</vt:lpstr>
      <vt:lpstr>CAT T3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 T3 Design</dc:title>
  <cp:lastModifiedBy>RAJAYOGAN Arun</cp:lastModifiedBy>
  <cp:revision>3</cp:revision>
  <dcterms:modified xsi:type="dcterms:W3CDTF">2023-10-11T12:45:41Z</dcterms:modified>
</cp:coreProperties>
</file>