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4500" cy="9918700"/>
  <p:defaultTextStyle>
    <a:defPPr>
      <a:defRPr lang="zh-CN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7C"/>
    <a:srgbClr val="ED7F0D"/>
    <a:srgbClr val="014182"/>
    <a:srgbClr val="0101FF"/>
    <a:srgbClr val="0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6721" autoAdjust="0"/>
  </p:normalViewPr>
  <p:slideViewPr>
    <p:cSldViewPr>
      <p:cViewPr>
        <p:scale>
          <a:sx n="70" d="100"/>
          <a:sy n="70" d="100"/>
        </p:scale>
        <p:origin x="160" y="-272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C000-19EA-48D5-89CB-546E926A2CF9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289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15A1-1438-49E7-AD8D-9B679F683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15A1-1438-49E7-AD8D-9B679F683D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28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42.png"/><Relationship Id="rId58" Type="http://schemas.openxmlformats.org/officeDocument/2006/relationships/image" Target="../media/image56.png"/><Relationship Id="rId66" Type="http://schemas.openxmlformats.org/officeDocument/2006/relationships/image" Target="../media/image52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1.png"/><Relationship Id="rId30" Type="http://schemas.openxmlformats.org/officeDocument/2006/relationships/image" Target="../media/image25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1.jpe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5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4.png"/><Relationship Id="rId20" Type="http://schemas.openxmlformats.org/officeDocument/2006/relationships/image" Target="../media/image18.png"/><Relationship Id="rId41" Type="http://schemas.openxmlformats.org/officeDocument/2006/relationships/image" Target="../media/image36.png"/><Relationship Id="rId54" Type="http://schemas.openxmlformats.org/officeDocument/2006/relationships/image" Target="../media/image51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2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7.png"/><Relationship Id="rId31" Type="http://schemas.openxmlformats.org/officeDocument/2006/relationships/image" Target="../media/image29.png"/><Relationship Id="rId44" Type="http://schemas.openxmlformats.org/officeDocument/2006/relationships/image" Target="../media/image39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15512802" y="6095623"/>
            <a:ext cx="14169257" cy="8113802"/>
            <a:chOff x="538689" y="1055734"/>
            <a:chExt cx="14169257" cy="9652222"/>
          </a:xfrm>
        </p:grpSpPr>
        <p:sp>
          <p:nvSpPr>
            <p:cNvPr id="82" name="矩形 81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矩形 82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731" tIns="1083056" rIns="1173731" bIns="369824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200" kern="12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6674" y="36409158"/>
            <a:ext cx="14169257" cy="4365256"/>
            <a:chOff x="538689" y="1055734"/>
            <a:chExt cx="14169257" cy="9652222"/>
          </a:xfrm>
        </p:grpSpPr>
        <p:sp>
          <p:nvSpPr>
            <p:cNvPr id="72" name="矩形 71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矩形 72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731" tIns="1083056" rIns="1173731" bIns="369824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200" kern="12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65158" y="35949878"/>
            <a:ext cx="13610650" cy="1233678"/>
            <a:chOff x="810393" y="520074"/>
            <a:chExt cx="13610650" cy="1114868"/>
          </a:xfrm>
          <a:solidFill>
            <a:schemeClr val="accent1"/>
          </a:solidFill>
        </p:grpSpPr>
        <p:sp>
          <p:nvSpPr>
            <p:cNvPr id="69" name="圆角矩形 68"/>
            <p:cNvSpPr/>
            <p:nvPr/>
          </p:nvSpPr>
          <p:spPr>
            <a:xfrm>
              <a:off x="810393" y="520074"/>
              <a:ext cx="13610650" cy="111486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圆角矩形 6"/>
            <p:cNvSpPr/>
            <p:nvPr/>
          </p:nvSpPr>
          <p:spPr>
            <a:xfrm>
              <a:off x="864816" y="574497"/>
              <a:ext cx="13501804" cy="1006022"/>
            </a:xfrm>
            <a:prstGeom prst="rect">
              <a:avLst/>
            </a:prstGeom>
            <a:solidFill>
              <a:srgbClr val="ED7F0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135" tIns="0" rIns="400135" bIns="0" numCol="1" spcCol="1270" anchor="ctr" anchorCtr="0">
              <a:noAutofit/>
            </a:bodyPr>
            <a:lstStyle/>
            <a:p>
              <a:pPr lvl="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5200" dirty="0"/>
                <a:t>PANE Algorithm</a:t>
              </a:r>
              <a:endParaRPr lang="zh-CN" altLang="en-US" sz="5200" kern="12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6807" y="59391"/>
            <a:ext cx="30313488" cy="5850534"/>
          </a:xfrm>
          <a:prstGeom prst="rect">
            <a:avLst/>
          </a:prstGeom>
          <a:solidFill>
            <a:srgbClr val="003D7C"/>
          </a:solidFill>
          <a:ln>
            <a:solidFill>
              <a:srgbClr val="ED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44689" y="569072"/>
            <a:ext cx="24104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dirty="0">
                <a:solidFill>
                  <a:schemeClr val="bg1"/>
                </a:solidFill>
              </a:rPr>
              <a:t>Scaling Attributed Network Embedding to Massive Graphs</a:t>
            </a:r>
            <a:endParaRPr lang="zh-CN" altLang="en-US" sz="10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8467" y="4050334"/>
            <a:ext cx="275973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</a:rPr>
              <a:t>Renchi</a:t>
            </a:r>
            <a:r>
              <a:rPr lang="en-US" altLang="zh-CN" sz="5400" dirty="0">
                <a:solidFill>
                  <a:schemeClr val="bg1"/>
                </a:solidFill>
              </a:rPr>
              <a:t> Yang, </a:t>
            </a:r>
            <a:r>
              <a:rPr lang="en-US" altLang="zh-CN" sz="5400" dirty="0" err="1">
                <a:solidFill>
                  <a:schemeClr val="bg1"/>
                </a:solidFill>
              </a:rPr>
              <a:t>Jieming</a:t>
            </a:r>
            <a:r>
              <a:rPr lang="en-US" altLang="zh-CN" sz="5400" dirty="0">
                <a:solidFill>
                  <a:schemeClr val="bg1"/>
                </a:solidFill>
              </a:rPr>
              <a:t> Shi, </a:t>
            </a:r>
            <a:r>
              <a:rPr lang="en-US" altLang="zh-CN" sz="5400" dirty="0" err="1">
                <a:solidFill>
                  <a:schemeClr val="bg1"/>
                </a:solidFill>
              </a:rPr>
              <a:t>Xiaokui</a:t>
            </a:r>
            <a:r>
              <a:rPr lang="en-US" altLang="zh-CN" sz="5400" dirty="0">
                <a:solidFill>
                  <a:schemeClr val="bg1"/>
                </a:solidFill>
              </a:rPr>
              <a:t> Xiao, Yin Yang, </a:t>
            </a:r>
            <a:r>
              <a:rPr lang="en-US" altLang="zh-CN" sz="5400" dirty="0" err="1">
                <a:solidFill>
                  <a:schemeClr val="bg1"/>
                </a:solidFill>
              </a:rPr>
              <a:t>Juncheng</a:t>
            </a:r>
            <a:r>
              <a:rPr lang="en-US" altLang="zh-CN" sz="5400" dirty="0">
                <a:solidFill>
                  <a:schemeClr val="bg1"/>
                </a:solidFill>
              </a:rPr>
              <a:t> Liu and Sourav S. </a:t>
            </a:r>
            <a:r>
              <a:rPr lang="en-US" altLang="zh-CN" sz="5400" dirty="0" err="1">
                <a:solidFill>
                  <a:schemeClr val="bg1"/>
                </a:solidFill>
              </a:rPr>
              <a:t>Bhowmick</a:t>
            </a:r>
            <a:endParaRPr lang="en-US" altLang="zh-CN" sz="4400" baseline="30000" dirty="0">
              <a:solidFill>
                <a:schemeClr val="bg1"/>
              </a:solidFill>
            </a:endParaRPr>
          </a:p>
          <a:p>
            <a:pPr algn="ctr"/>
            <a:r>
              <a:rPr lang="en-US" altLang="zh-CN" sz="4400" i="1" dirty="0">
                <a:solidFill>
                  <a:schemeClr val="bg1"/>
                </a:solidFill>
              </a:rPr>
              <a:t>Contact: </a:t>
            </a:r>
            <a:r>
              <a:rPr lang="en-US" altLang="zh-CN" sz="4400" i="1" dirty="0" err="1">
                <a:solidFill>
                  <a:schemeClr val="bg1"/>
                </a:solidFill>
              </a:rPr>
              <a:t>renchi@nus.edu.sg</a:t>
            </a:r>
            <a:endParaRPr lang="en-US" altLang="zh-CN" sz="4400" i="1" dirty="0">
              <a:solidFill>
                <a:schemeClr val="bg1"/>
              </a:solidFill>
            </a:endParaRPr>
          </a:p>
          <a:p>
            <a:pPr algn="ctr"/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3" name="圆角矩形 6"/>
          <p:cNvSpPr/>
          <p:nvPr/>
        </p:nvSpPr>
        <p:spPr>
          <a:xfrm>
            <a:off x="634532" y="23792192"/>
            <a:ext cx="13501804" cy="11744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0135" tIns="0" rIns="400135" bIns="0" numCol="1" spcCol="1270" anchor="ctr" anchorCtr="0">
            <a:noAutofit/>
          </a:bodyPr>
          <a:lstStyle/>
          <a:p>
            <a:pPr lvl="0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5200" kern="1200" dirty="0"/>
              <a:t>Sampling-based algorithm</a:t>
            </a:r>
            <a:endParaRPr lang="zh-CN" altLang="en-US" sz="5200" kern="12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66674" y="21628596"/>
            <a:ext cx="14169257" cy="14057047"/>
            <a:chOff x="538689" y="1055734"/>
            <a:chExt cx="14169257" cy="9652222"/>
          </a:xfrm>
        </p:grpSpPr>
        <p:sp>
          <p:nvSpPr>
            <p:cNvPr id="32" name="矩形 31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矩形 32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731" tIns="1083056" rIns="1173731" bIns="369824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2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6674" y="6622756"/>
            <a:ext cx="14169257" cy="15939504"/>
            <a:chOff x="538689" y="1055734"/>
            <a:chExt cx="14169257" cy="9652222"/>
          </a:xfrm>
        </p:grpSpPr>
        <p:sp>
          <p:nvSpPr>
            <p:cNvPr id="39" name="矩形 38"/>
            <p:cNvSpPr/>
            <p:nvPr/>
          </p:nvSpPr>
          <p:spPr>
            <a:xfrm>
              <a:off x="538689" y="1055734"/>
              <a:ext cx="14169257" cy="863643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0000" tIns="720000" rIns="360000" bIns="360000"/>
            <a:lstStyle/>
            <a:p>
              <a:endParaRPr lang="en-US" altLang="zh-CN" sz="3600" b="1" dirty="0"/>
            </a:p>
            <a:p>
              <a:pPr marL="457200" indent="-457200">
                <a:buFont typeface="Wingdings" panose="05000000000000000000" pitchFamily="2" charset="2"/>
                <a:buChar char="l"/>
              </a:pPr>
              <a:endParaRPr lang="en-US" altLang="zh-CN" sz="3600" b="1" dirty="0"/>
            </a:p>
            <a:p>
              <a:pPr marL="457200" indent="-457200">
                <a:buFont typeface="Wingdings" panose="05000000000000000000" pitchFamily="2" charset="2"/>
                <a:buChar char="l"/>
              </a:pPr>
              <a:endParaRPr lang="en-US" altLang="zh-CN" sz="3600" dirty="0"/>
            </a:p>
            <a:p>
              <a:endParaRPr lang="en-US" altLang="zh-CN" sz="3600" dirty="0"/>
            </a:p>
            <a:p>
              <a:pPr marL="457200" indent="-457200">
                <a:buFont typeface="Wingdings" panose="05000000000000000000" pitchFamily="2" charset="2"/>
                <a:buChar char="l"/>
              </a:pPr>
              <a:endParaRPr lang="en-US" altLang="zh-CN" sz="3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731" tIns="1083056" rIns="1173731" bIns="369824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200" b="1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5157" y="6201260"/>
            <a:ext cx="13610650" cy="1114868"/>
            <a:chOff x="810393" y="520074"/>
            <a:chExt cx="13610650" cy="1114868"/>
          </a:xfrm>
          <a:solidFill>
            <a:schemeClr val="accent1"/>
          </a:solidFill>
        </p:grpSpPr>
        <p:sp>
          <p:nvSpPr>
            <p:cNvPr id="37" name="圆角矩形 36"/>
            <p:cNvSpPr/>
            <p:nvPr/>
          </p:nvSpPr>
          <p:spPr>
            <a:xfrm>
              <a:off x="810393" y="520074"/>
              <a:ext cx="13610650" cy="111486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6"/>
            <p:cNvSpPr/>
            <p:nvPr/>
          </p:nvSpPr>
          <p:spPr>
            <a:xfrm>
              <a:off x="864816" y="574497"/>
              <a:ext cx="13501804" cy="1006022"/>
            </a:xfrm>
            <a:prstGeom prst="rect">
              <a:avLst/>
            </a:prstGeom>
            <a:solidFill>
              <a:srgbClr val="ED7F0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135" tIns="0" rIns="400135" bIns="0" numCol="1" spcCol="1270" anchor="ctr" anchorCtr="0">
              <a:noAutofit/>
            </a:bodyPr>
            <a:lstStyle/>
            <a:p>
              <a:pPr lvl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5200" kern="1200" dirty="0"/>
                <a:t>Problems and Motivations</a:t>
              </a:r>
              <a:endParaRPr lang="zh-CN" altLang="en-US" sz="5200" kern="12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5512802" y="14942844"/>
            <a:ext cx="14169257" cy="25735695"/>
            <a:chOff x="538689" y="1055734"/>
            <a:chExt cx="14169257" cy="9652222"/>
          </a:xfrm>
        </p:grpSpPr>
        <p:sp>
          <p:nvSpPr>
            <p:cNvPr id="60" name="矩形 59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矩形 60"/>
            <p:cNvSpPr/>
            <p:nvPr/>
          </p:nvSpPr>
          <p:spPr>
            <a:xfrm>
              <a:off x="538689" y="1055734"/>
              <a:ext cx="14169257" cy="9652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731" tIns="1083056" rIns="1173731" bIns="369824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5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6062" y="22423571"/>
                <a:ext cx="13196514" cy="556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Node-Attribute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Affinity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(Forward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Affinity)</a:t>
                </a: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Start a random walk from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At each step, stop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probability</a:t>
                </a: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After stopping at a node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, pick an attribute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SG" sz="3200" dirty="0"/>
                </a:b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SG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320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3200" dirty="0"/>
                  <a:t> is the probability that a node-to-attribute random walk from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samples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in the end</a:t>
                </a: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We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3200" dirty="0"/>
                  <a:t> by how "frequently"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is sampled by others</a:t>
                </a:r>
              </a:p>
              <a:p>
                <a:pPr marL="2659715" lvl="1" indent="-571500">
                  <a:buFont typeface="Wingdings" panose="05000000000000000000" pitchFamily="2" charset="2"/>
                  <a:buChar char="l"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2" y="22423571"/>
                <a:ext cx="13196514" cy="5569730"/>
              </a:xfrm>
              <a:prstGeom prst="rect">
                <a:avLst/>
              </a:prstGeom>
              <a:blipFill>
                <a:blip r:embed="rId3"/>
                <a:stretch>
                  <a:fillRect l="-1442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-33513" y="41350477"/>
            <a:ext cx="30313488" cy="1453257"/>
          </a:xfrm>
          <a:prstGeom prst="rect">
            <a:avLst/>
          </a:prstGeom>
          <a:solidFill>
            <a:srgbClr val="014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D7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4484" y="7430633"/>
                <a:ext cx="13638815" cy="368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 Attributed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Graph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32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be an attributed network, consisting of </a:t>
                </a:r>
              </a:p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32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) a node set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with cardinality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(ii) a set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, a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random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walk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matrix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(iii) a set of attributes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with cardinality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, and </a:t>
                </a:r>
              </a:p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(iv) a node-attribute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matrix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, where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signifies the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strength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of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the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   </a:t>
                </a:r>
                <a:endParaRPr lang="en-SG" altLang="zh-CN" sz="3200" dirty="0">
                  <a:solidFill>
                    <a:prstClr val="black"/>
                  </a:solidFill>
                </a:endParaRPr>
              </a:p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          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association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between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node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 and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4" y="7430633"/>
                <a:ext cx="13638815" cy="3680110"/>
              </a:xfrm>
              <a:prstGeom prst="rect">
                <a:avLst/>
              </a:prstGeom>
              <a:blipFill>
                <a:blip r:embed="rId4"/>
                <a:stretch>
                  <a:fillRect l="-1023" t="-2749" b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15692575" y="15787638"/>
            <a:ext cx="677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Datasets: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15894780" y="14430226"/>
            <a:ext cx="13610650" cy="1301468"/>
            <a:chOff x="810393" y="520074"/>
            <a:chExt cx="13610650" cy="1114868"/>
          </a:xfrm>
          <a:solidFill>
            <a:schemeClr val="accent1"/>
          </a:solidFill>
        </p:grpSpPr>
        <p:sp>
          <p:nvSpPr>
            <p:cNvPr id="179" name="圆角矩形 178"/>
            <p:cNvSpPr/>
            <p:nvPr/>
          </p:nvSpPr>
          <p:spPr>
            <a:xfrm>
              <a:off x="810393" y="520074"/>
              <a:ext cx="13610650" cy="111486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圆角矩形 6"/>
            <p:cNvSpPr/>
            <p:nvPr/>
          </p:nvSpPr>
          <p:spPr>
            <a:xfrm>
              <a:off x="864816" y="574497"/>
              <a:ext cx="13501804" cy="1006022"/>
            </a:xfrm>
            <a:prstGeom prst="rect">
              <a:avLst/>
            </a:prstGeom>
            <a:solidFill>
              <a:srgbClr val="ED7F0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135" tIns="0" rIns="400135" bIns="0" numCol="1" spcCol="1270" anchor="ctr" anchorCtr="0">
              <a:noAutofit/>
            </a:bodyPr>
            <a:lstStyle/>
            <a:p>
              <a:pPr lvl="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5200" dirty="0"/>
                <a:t>Experiments</a:t>
              </a:r>
              <a:endParaRPr lang="zh-CN" altLang="en-US" sz="5200" kern="1200" dirty="0"/>
            </a:p>
          </p:txBody>
        </p:sp>
      </p:grpSp>
      <p:sp>
        <p:nvSpPr>
          <p:cNvPr id="66" name="TextBox 161"/>
          <p:cNvSpPr txBox="1"/>
          <p:nvPr/>
        </p:nvSpPr>
        <p:spPr>
          <a:xfrm>
            <a:off x="15692575" y="19709406"/>
            <a:ext cx="139930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Experiments for efficiency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scalability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/>
              <a:t>Outperforms competitors often</a:t>
            </a:r>
            <a:r>
              <a:rPr lang="zh-CN" altLang="en-US" sz="3200" dirty="0"/>
              <a:t> </a:t>
            </a:r>
            <a:r>
              <a:rPr lang="en-US" altLang="zh-CN" sz="3200" dirty="0"/>
              <a:t>by orders of magnitude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742519" y="21106688"/>
            <a:ext cx="13610650" cy="1233678"/>
            <a:chOff x="810393" y="520074"/>
            <a:chExt cx="13610650" cy="1114868"/>
          </a:xfrm>
          <a:solidFill>
            <a:schemeClr val="accent1"/>
          </a:solidFill>
        </p:grpSpPr>
        <p:sp>
          <p:nvSpPr>
            <p:cNvPr id="98" name="圆角矩形 97"/>
            <p:cNvSpPr/>
            <p:nvPr/>
          </p:nvSpPr>
          <p:spPr>
            <a:xfrm>
              <a:off x="810393" y="520074"/>
              <a:ext cx="13610650" cy="111486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9" name="圆角矩形 6"/>
            <p:cNvSpPr/>
            <p:nvPr/>
          </p:nvSpPr>
          <p:spPr>
            <a:xfrm>
              <a:off x="864816" y="574497"/>
              <a:ext cx="13501804" cy="1006022"/>
            </a:xfrm>
            <a:prstGeom prst="rect">
              <a:avLst/>
            </a:prstGeom>
            <a:solidFill>
              <a:srgbClr val="ED7F0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135" tIns="0" rIns="400135" bIns="0" numCol="1" spcCol="1270" anchor="ctr" anchorCtr="0">
              <a:noAutofit/>
            </a:bodyPr>
            <a:lstStyle/>
            <a:p>
              <a:pPr lvl="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5200" dirty="0"/>
                <a:t>Objective</a:t>
              </a:r>
              <a:r>
                <a:rPr lang="zh-CN" altLang="en-US" sz="5200" dirty="0"/>
                <a:t> </a:t>
              </a:r>
              <a:r>
                <a:rPr lang="en-US" altLang="zh-CN" sz="5200" dirty="0"/>
                <a:t>Function</a:t>
              </a:r>
              <a:endParaRPr lang="zh-CN" altLang="en-US" sz="5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62">
                <a:extLst>
                  <a:ext uri="{FF2B5EF4-FFF2-40B4-BE49-F238E27FC236}">
                    <a16:creationId xmlns:a16="http://schemas.microsoft.com/office/drawing/2014/main" id="{C679A424-E910-4A54-832D-4AC24C3843B7}"/>
                  </a:ext>
                </a:extLst>
              </p:cNvPr>
              <p:cNvSpPr txBox="1"/>
              <p:nvPr/>
            </p:nvSpPr>
            <p:spPr>
              <a:xfrm>
                <a:off x="673923" y="10963102"/>
                <a:ext cx="13638815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Attributed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Network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Embedding (ANE): 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Given an attributed network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and a space budget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Attributed Network Embedding is to compute a length-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3200" dirty="0"/>
                  <a:t> in the graph,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3200" dirty="0"/>
                  <a:t> captures the graph structure and attribute information surrounding node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 xmlns="">
          <p:sp>
            <p:nvSpPr>
              <p:cNvPr id="49" name="TextBox 62">
                <a:extLst>
                  <a:ext uri="{FF2B5EF4-FFF2-40B4-BE49-F238E27FC236}">
                    <a16:creationId xmlns:a16="http://schemas.microsoft.com/office/drawing/2014/main" id="{C679A424-E910-4A54-832D-4AC24C384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3" y="10963102"/>
                <a:ext cx="13638815" cy="2616101"/>
              </a:xfrm>
              <a:prstGeom prst="rect">
                <a:avLst/>
              </a:prstGeom>
              <a:blipFill>
                <a:blip r:embed="rId5"/>
                <a:stretch>
                  <a:fillRect l="-1395" t="-386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62">
            <a:extLst>
              <a:ext uri="{FF2B5EF4-FFF2-40B4-BE49-F238E27FC236}">
                <a16:creationId xmlns:a16="http://schemas.microsoft.com/office/drawing/2014/main" id="{FB7B5F98-3E46-4747-A069-80C69E37613C}"/>
              </a:ext>
            </a:extLst>
          </p:cNvPr>
          <p:cNvSpPr txBox="1"/>
          <p:nvPr/>
        </p:nvSpPr>
        <p:spPr>
          <a:xfrm>
            <a:off x="664484" y="13411374"/>
            <a:ext cx="136388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Applications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/>
                </a:solidFill>
              </a:rPr>
              <a:t>Node Classification [Hamilton et al. NeurIPS’17, </a:t>
            </a:r>
            <a:r>
              <a:rPr lang="en-SG" sz="3200" dirty="0" err="1"/>
              <a:t>Velickovic</a:t>
            </a:r>
            <a:r>
              <a:rPr lang="en-SG" sz="3200" dirty="0"/>
              <a:t> et al.</a:t>
            </a:r>
            <a:r>
              <a:rPr lang="en-US" altLang="zh-CN" sz="3200" dirty="0">
                <a:solidFill>
                  <a:prstClr val="black"/>
                </a:solidFill>
              </a:rPr>
              <a:t> ICLR’19]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/>
                </a:solidFill>
              </a:rPr>
              <a:t>Link Prediction and Recommendations: Pinterest’s “</a:t>
            </a:r>
            <a:r>
              <a:rPr lang="en-US" altLang="zh-CN" sz="3200" dirty="0" err="1">
                <a:solidFill>
                  <a:prstClr val="black"/>
                </a:solidFill>
              </a:rPr>
              <a:t>PinSage</a:t>
            </a:r>
            <a:r>
              <a:rPr lang="en-US" altLang="zh-CN" sz="3200" dirty="0">
                <a:solidFill>
                  <a:prstClr val="black"/>
                </a:solidFill>
              </a:rPr>
              <a:t>” [Yang et al. KDD’18], Alibaba’s “</a:t>
            </a:r>
            <a:r>
              <a:rPr lang="en-US" altLang="zh-CN" sz="3200" dirty="0" err="1">
                <a:solidFill>
                  <a:prstClr val="black"/>
                </a:solidFill>
              </a:rPr>
              <a:t>AliGraph</a:t>
            </a:r>
            <a:r>
              <a:rPr lang="en-US" altLang="zh-CN" sz="3200" dirty="0">
                <a:solidFill>
                  <a:prstClr val="black"/>
                </a:solidFill>
              </a:rPr>
              <a:t>” [Zhu et al. VLDB’19, Chen et al. KDD’19]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/>
                </a:solidFill>
              </a:rPr>
              <a:t>Attribute Inference [Meng et al. WSDM’18]</a:t>
            </a:r>
            <a:endParaRPr lang="en-US" altLang="zh-CN" sz="3600" dirty="0"/>
          </a:p>
        </p:txBody>
      </p:sp>
      <p:sp>
        <p:nvSpPr>
          <p:cNvPr id="59" name="TextBox 161">
            <a:extLst>
              <a:ext uri="{FF2B5EF4-FFF2-40B4-BE49-F238E27FC236}">
                <a16:creationId xmlns:a16="http://schemas.microsoft.com/office/drawing/2014/main" id="{21AF5B67-4ADE-4823-9303-8ED1EA551B67}"/>
              </a:ext>
            </a:extLst>
          </p:cNvPr>
          <p:cNvSpPr txBox="1"/>
          <p:nvPr/>
        </p:nvSpPr>
        <p:spPr>
          <a:xfrm>
            <a:off x="15692575" y="23852534"/>
            <a:ext cx="136306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/>
              <a:t>Experiments for attribute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inference,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link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prediction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&amp;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node</a:t>
            </a:r>
            <a:r>
              <a:rPr lang="zh-CN" altLang="en-US" sz="3500" b="1" dirty="0"/>
              <a:t> </a:t>
            </a:r>
            <a:r>
              <a:rPr lang="en-US" altLang="zh-CN" sz="3500" b="1" dirty="0"/>
              <a:t>classification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/>
              <a:t>Consistently achieve the best attribute</a:t>
            </a:r>
            <a:r>
              <a:rPr lang="zh-CN" altLang="en-US" sz="3200" dirty="0"/>
              <a:t> </a:t>
            </a:r>
            <a:r>
              <a:rPr lang="en-US" altLang="zh-CN" sz="3200" dirty="0"/>
              <a:t>inference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 on all datasets and significantly outperforms existing solutions by a large margin.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/>
              <a:t>Outperform all</a:t>
            </a:r>
            <a:r>
              <a:rPr lang="zh-CN" altLang="en-US" sz="3200" dirty="0"/>
              <a:t> </a:t>
            </a:r>
            <a:r>
              <a:rPr lang="en-US" altLang="zh-CN" sz="3200" dirty="0"/>
              <a:t>competitors over all datasets except NRP on Google+, by a substantial margin of up to 6.6% for AUC and up to 13% for AP. 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/>
              <a:t>Outperform</a:t>
            </a:r>
            <a:r>
              <a:rPr lang="zh-CN" altLang="en-US" sz="3200" dirty="0"/>
              <a:t> </a:t>
            </a:r>
            <a:r>
              <a:rPr lang="en-US" altLang="zh-CN" sz="3200" dirty="0"/>
              <a:t>competitors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3.4%-17.2%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classification.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9E363D3F-7B65-404D-9952-C5CFB392F269}"/>
                  </a:ext>
                </a:extLst>
              </p:cNvPr>
              <p:cNvSpPr txBox="1"/>
              <p:nvPr/>
            </p:nvSpPr>
            <p:spPr>
              <a:xfrm>
                <a:off x="697457" y="32061446"/>
                <a:ext cx="13250743" cy="36241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/>
                <a:r>
                  <a:rPr lang="en-US" altLang="zh-CN" sz="3600" b="1" dirty="0">
                    <a:solidFill>
                      <a:prstClr val="black"/>
                    </a:solidFill>
                  </a:rPr>
                  <a:t>Objective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Function</a:t>
                </a:r>
                <a:endParaRPr lang="en-US" altLang="zh-CN" sz="36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00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3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b="1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zh-CN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0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sSub>
                                <m:sSubPr>
                                  <m:ctrlP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000" b="1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3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3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3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3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000" b="1" i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]∙</m:t>
                                      </m:r>
                                      <m:r>
                                        <a:rPr lang="en-US" altLang="zh-CN" sz="3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𝐘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a:rPr lang="zh-CN" altLang="en-US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000" b="1" i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]∙</m:t>
                                      </m:r>
                                      <m:r>
                                        <a:rPr lang="en-US" altLang="zh-CN" sz="3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𝐘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  <m:sup>
                                      <m:r>
                                        <a:rPr lang="en-US" altLang="zh-CN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3000" dirty="0">
                  <a:solidFill>
                    <a:prstClr val="black"/>
                  </a:solidFill>
                </a:endParaRPr>
              </a:p>
              <a:p>
                <a:pPr marL="571500" lvl="0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: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forward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node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embedding</a:t>
                </a:r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: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backward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node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embedding</a:t>
                </a:r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: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attribute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embedding</a:t>
                </a:r>
              </a:p>
            </p:txBody>
          </p:sp>
        </mc:Choice>
        <mc:Fallback xmlns=""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9E363D3F-7B65-404D-9952-C5CFB392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7" y="32061446"/>
                <a:ext cx="13250743" cy="3624197"/>
              </a:xfrm>
              <a:prstGeom prst="rect">
                <a:avLst/>
              </a:prstGeom>
              <a:blipFill>
                <a:blip r:embed="rId6"/>
                <a:stretch>
                  <a:fillRect l="-1340" t="-29371"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5">
            <a:extLst>
              <a:ext uri="{FF2B5EF4-FFF2-40B4-BE49-F238E27FC236}">
                <a16:creationId xmlns:a16="http://schemas.microsoft.com/office/drawing/2014/main" id="{B2B009CC-6669-4896-A457-9F47968F5704}"/>
              </a:ext>
            </a:extLst>
          </p:cNvPr>
          <p:cNvSpPr txBox="1"/>
          <p:nvPr/>
        </p:nvSpPr>
        <p:spPr>
          <a:xfrm>
            <a:off x="17516251" y="41660008"/>
            <a:ext cx="1298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Codes: https://</a:t>
            </a:r>
            <a:r>
              <a:rPr lang="en-US" altLang="zh-CN" sz="5400" dirty="0" err="1">
                <a:solidFill>
                  <a:schemeClr val="bg1"/>
                </a:solidFill>
              </a:rPr>
              <a:t>github.com</a:t>
            </a:r>
            <a:r>
              <a:rPr lang="en-US" altLang="zh-CN" sz="5400" dirty="0">
                <a:solidFill>
                  <a:schemeClr val="bg1"/>
                </a:solidFill>
              </a:rPr>
              <a:t>/</a:t>
            </a:r>
            <a:r>
              <a:rPr lang="en-US" altLang="zh-CN" sz="5400" dirty="0" err="1">
                <a:solidFill>
                  <a:schemeClr val="bg1"/>
                </a:solidFill>
              </a:rPr>
              <a:t>AnryYang</a:t>
            </a:r>
            <a:r>
              <a:rPr lang="en-US" altLang="zh-CN" sz="5400" dirty="0">
                <a:solidFill>
                  <a:schemeClr val="bg1"/>
                </a:solidFill>
              </a:rPr>
              <a:t>/PANE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17">
                <a:extLst>
                  <a:ext uri="{FF2B5EF4-FFF2-40B4-BE49-F238E27FC236}">
                    <a16:creationId xmlns:a16="http://schemas.microsoft.com/office/drawing/2014/main" id="{4ECC6ACB-470F-4687-B0CC-45AE9EE8CD5F}"/>
                  </a:ext>
                </a:extLst>
              </p:cNvPr>
              <p:cNvSpPr txBox="1"/>
              <p:nvPr/>
            </p:nvSpPr>
            <p:spPr>
              <a:xfrm>
                <a:off x="676062" y="27437560"/>
                <a:ext cx="13196514" cy="519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prstClr val="black"/>
                    </a:solidFill>
                  </a:rPr>
                  <a:t>Attribute-Node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Affinity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(Backward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Affinity)</a:t>
                </a: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SG" sz="3200" dirty="0"/>
                  <a:t>Randomly pick a node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with probability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200" dirty="0"/>
                  <a:t> the weight of </a:t>
                </a:r>
                <a14:m>
                  <m:oMath xmlns:m="http://schemas.openxmlformats.org/officeDocument/2006/math">
                    <m:r>
                      <a:rPr lang="en-SG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Start a random walk from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 </a:t>
                </a:r>
                <a:endParaRPr lang="en-SG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At each step, stop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probability</a:t>
                </a:r>
                <a:r>
                  <a:rPr lang="en-US" altLang="zh-CN" sz="3200" dirty="0"/>
                  <a:t>,</a:t>
                </a:r>
                <a:r>
                  <a:rPr lang="zh-CN" altLang="en-US" sz="3200" dirty="0"/>
                  <a:t> </a:t>
                </a:r>
                <a:endParaRPr lang="en-SG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3200" dirty="0"/>
                  <a:t> be the stopping point of the walk</a:t>
                </a:r>
                <a:endParaRPr lang="en-US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200" dirty="0"/>
                  <a:t> is the probability that an attribute-to-node random walk from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samples </a:t>
                </a:r>
                <a14:m>
                  <m:oMath xmlns:m="http://schemas.openxmlformats.org/officeDocument/2006/math"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in the end</a:t>
                </a: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100" name="TextBox 17">
                <a:extLst>
                  <a:ext uri="{FF2B5EF4-FFF2-40B4-BE49-F238E27FC236}">
                    <a16:creationId xmlns:a16="http://schemas.microsoft.com/office/drawing/2014/main" id="{4ECC6ACB-470F-4687-B0CC-45AE9EE8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2" y="27437560"/>
                <a:ext cx="13196514" cy="5199950"/>
              </a:xfrm>
              <a:prstGeom prst="rect">
                <a:avLst/>
              </a:prstGeom>
              <a:blipFill>
                <a:blip r:embed="rId7"/>
                <a:stretch>
                  <a:fillRect l="-1442" t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NUS Logo - NUS - National University of Singapore Identity">
            <a:extLst>
              <a:ext uri="{FF2B5EF4-FFF2-40B4-BE49-F238E27FC236}">
                <a16:creationId xmlns:a16="http://schemas.microsoft.com/office/drawing/2014/main" id="{65525E2D-063D-864C-83F6-42FAEEB3A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t="21413" r="11506" b="20757"/>
          <a:stretch/>
        </p:blipFill>
        <p:spPr bwMode="auto">
          <a:xfrm>
            <a:off x="114199" y="224035"/>
            <a:ext cx="6559739" cy="303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2A1D27-E2AB-3F46-B9F9-8EF6F02D3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49203" y="16363702"/>
            <a:ext cx="7250832" cy="3235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238F-84F3-D94D-AA1A-D2E39B30CC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7238" y="21000828"/>
            <a:ext cx="4661969" cy="2719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0B544-7802-BF49-BFAF-ED3A7AA05A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03016" y="21044222"/>
            <a:ext cx="7119768" cy="261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50CCA-3820-4B4A-95CE-42763E3A97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07104" y="34077670"/>
            <a:ext cx="13617516" cy="6513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415C52-C4A9-DB4A-BB21-3525F1AD44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95564" y="27018979"/>
            <a:ext cx="13716435" cy="2522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67B381-43BA-E247-918F-0C476967F5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78247" y="29713548"/>
            <a:ext cx="11195188" cy="41480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075E11-60B5-5D4F-B84C-70BEC776E078}"/>
              </a:ext>
            </a:extLst>
          </p:cNvPr>
          <p:cNvSpPr/>
          <p:nvPr/>
        </p:nvSpPr>
        <p:spPr>
          <a:xfrm>
            <a:off x="23372319" y="16723742"/>
            <a:ext cx="311787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/>
              <a:t>NN</a:t>
            </a:r>
            <a:r>
              <a:rPr lang="en-SG" sz="2800" kern="0" dirty="0"/>
              <a:t>-based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STNE [KDD 2018]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ARGA [IJCAI 2018]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LQANR [IJCAI 2019]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CAN [WSDM 2019]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DGI [ICLR 2019]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kern="0" dirty="0"/>
              <a:t>GATNE [KDD 2019]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9198C-C053-E54E-98F5-7950ED8877E8}"/>
              </a:ext>
            </a:extLst>
          </p:cNvPr>
          <p:cNvSpPr/>
          <p:nvPr/>
        </p:nvSpPr>
        <p:spPr>
          <a:xfrm>
            <a:off x="26445243" y="16726019"/>
            <a:ext cx="354387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/>
              <a:t>MF</a:t>
            </a:r>
            <a:r>
              <a:rPr lang="en-SG" sz="2800" kern="0" dirty="0"/>
              <a:t>-based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kern="0" dirty="0"/>
              <a:t>TADW</a:t>
            </a:r>
            <a:r>
              <a:rPr lang="zh-CN" altLang="en-US" sz="2400" kern="0" dirty="0"/>
              <a:t> </a:t>
            </a:r>
            <a:r>
              <a:rPr lang="en-SG" sz="2400" kern="0" dirty="0"/>
              <a:t>[IJCAI 2015]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kern="0" dirty="0"/>
              <a:t>BANE [ICDM 2018]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kern="0" dirty="0"/>
              <a:t>NRP    [VLDB 2020]</a:t>
            </a:r>
          </a:p>
          <a:p>
            <a:r>
              <a:rPr lang="en-SG" sz="2800" kern="0" dirty="0"/>
              <a:t>Other method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kern="0" dirty="0"/>
              <a:t>PRRE [CIKM 2018]</a:t>
            </a:r>
          </a:p>
        </p:txBody>
      </p:sp>
      <p:sp>
        <p:nvSpPr>
          <p:cNvPr id="71" name="TextBox 62">
            <a:extLst>
              <a:ext uri="{FF2B5EF4-FFF2-40B4-BE49-F238E27FC236}">
                <a16:creationId xmlns:a16="http://schemas.microsoft.com/office/drawing/2014/main" id="{1B0EFD76-98E5-0848-83BE-5B2073F28547}"/>
              </a:ext>
            </a:extLst>
          </p:cNvPr>
          <p:cNvSpPr txBox="1"/>
          <p:nvPr/>
        </p:nvSpPr>
        <p:spPr>
          <a:xfrm>
            <a:off x="673923" y="15931654"/>
            <a:ext cx="136388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Existing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Work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/>
                </a:solidFill>
              </a:rPr>
              <a:t>Matrix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factorization-based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methods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/>
                </a:solidFill>
              </a:rPr>
              <a:t>Neural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network-based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methods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78A846-F4C4-5B4A-89B8-53280AC77DA2}"/>
              </a:ext>
            </a:extLst>
          </p:cNvPr>
          <p:cNvCxnSpPr>
            <a:cxnSpLocks/>
            <a:stCxn id="93" idx="0"/>
            <a:endCxn id="91" idx="4"/>
          </p:cNvCxnSpPr>
          <p:nvPr/>
        </p:nvCxnSpPr>
        <p:spPr bwMode="auto">
          <a:xfrm flipH="1" flipV="1">
            <a:off x="12853763" y="23843823"/>
            <a:ext cx="103944" cy="689455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F18B60-AED0-4548-A756-4FB73916A411}"/>
              </a:ext>
            </a:extLst>
          </p:cNvPr>
          <p:cNvCxnSpPr>
            <a:cxnSpLocks/>
            <a:stCxn id="87" idx="6"/>
            <a:endCxn id="93" idx="2"/>
          </p:cNvCxnSpPr>
          <p:nvPr/>
        </p:nvCxnSpPr>
        <p:spPr bwMode="auto">
          <a:xfrm>
            <a:off x="12151595" y="24759828"/>
            <a:ext cx="536112" cy="43450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24C894-79F9-5B4A-8354-B7645C372E36}"/>
              </a:ext>
            </a:extLst>
          </p:cNvPr>
          <p:cNvCxnSpPr>
            <a:cxnSpLocks/>
            <a:stCxn id="104" idx="6"/>
            <a:endCxn id="87" idx="2"/>
          </p:cNvCxnSpPr>
          <p:nvPr/>
        </p:nvCxnSpPr>
        <p:spPr bwMode="auto">
          <a:xfrm flipV="1">
            <a:off x="10999467" y="24759828"/>
            <a:ext cx="612128" cy="153034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AB2016-C6F8-3F4B-A1EC-09B7906328F5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 bwMode="auto">
          <a:xfrm>
            <a:off x="13123763" y="23573823"/>
            <a:ext cx="324096" cy="35944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C74AA-19F1-3448-975B-43FD87DDF7D2}"/>
              </a:ext>
            </a:extLst>
          </p:cNvPr>
          <p:cNvCxnSpPr>
            <a:cxnSpLocks/>
            <a:stCxn id="87" idx="0"/>
            <a:endCxn id="88" idx="4"/>
          </p:cNvCxnSpPr>
          <p:nvPr/>
        </p:nvCxnSpPr>
        <p:spPr bwMode="auto">
          <a:xfrm flipH="1" flipV="1">
            <a:off x="11809587" y="24203863"/>
            <a:ext cx="72008" cy="285965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4D1595C-7930-354E-B6F1-8FE4289F2E2D}"/>
              </a:ext>
            </a:extLst>
          </p:cNvPr>
          <p:cNvSpPr/>
          <p:nvPr/>
        </p:nvSpPr>
        <p:spPr bwMode="auto">
          <a:xfrm>
            <a:off x="10387459" y="23699807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61AC1A-251F-0B42-9F1B-976EEE2EED29}"/>
              </a:ext>
            </a:extLst>
          </p:cNvPr>
          <p:cNvSpPr/>
          <p:nvPr/>
        </p:nvSpPr>
        <p:spPr bwMode="auto">
          <a:xfrm>
            <a:off x="11611595" y="24489828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E52ED9-D5B9-B849-ADF2-C03FFE5EC06A}"/>
              </a:ext>
            </a:extLst>
          </p:cNvPr>
          <p:cNvSpPr/>
          <p:nvPr/>
        </p:nvSpPr>
        <p:spPr bwMode="auto">
          <a:xfrm>
            <a:off x="11539587" y="23663863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387791-C939-1D48-A7C7-0E4FB62CE836}"/>
              </a:ext>
            </a:extLst>
          </p:cNvPr>
          <p:cNvSpPr/>
          <p:nvPr/>
        </p:nvSpPr>
        <p:spPr bwMode="auto">
          <a:xfrm>
            <a:off x="12583763" y="23303823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D31170-9388-754E-92D6-787B2E0D3D0C}"/>
              </a:ext>
            </a:extLst>
          </p:cNvPr>
          <p:cNvSpPr/>
          <p:nvPr/>
        </p:nvSpPr>
        <p:spPr bwMode="auto">
          <a:xfrm>
            <a:off x="12687707" y="24533278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EF7B2A3-D5F4-5F41-A1E9-32D4CEF13EE2}"/>
              </a:ext>
            </a:extLst>
          </p:cNvPr>
          <p:cNvSpPr/>
          <p:nvPr/>
        </p:nvSpPr>
        <p:spPr bwMode="auto">
          <a:xfrm>
            <a:off x="13447859" y="23339767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C882AF-9DE9-6448-8FC3-A9E7FF70636F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 bwMode="auto">
          <a:xfrm flipV="1">
            <a:off x="10927459" y="23933863"/>
            <a:ext cx="612128" cy="35944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2D0B4-636F-A24D-BD2F-5126380D2C56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 bwMode="auto">
          <a:xfrm>
            <a:off x="11809587" y="24203863"/>
            <a:ext cx="72008" cy="285965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638D3B-229A-EB49-9725-D22E4DF72928}"/>
              </a:ext>
            </a:extLst>
          </p:cNvPr>
          <p:cNvCxnSpPr>
            <a:cxnSpLocks/>
            <a:stCxn id="88" idx="6"/>
            <a:endCxn id="91" idx="3"/>
          </p:cNvCxnSpPr>
          <p:nvPr/>
        </p:nvCxnSpPr>
        <p:spPr bwMode="auto">
          <a:xfrm flipV="1">
            <a:off x="12079587" y="23764742"/>
            <a:ext cx="583257" cy="169121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B6DB72-C073-1E47-9A88-55D6026734E9}"/>
              </a:ext>
            </a:extLst>
          </p:cNvPr>
          <p:cNvCxnSpPr>
            <a:cxnSpLocks/>
            <a:stCxn id="93" idx="6"/>
            <a:endCxn id="107" idx="3"/>
          </p:cNvCxnSpPr>
          <p:nvPr/>
        </p:nvCxnSpPr>
        <p:spPr bwMode="auto">
          <a:xfrm flipV="1">
            <a:off x="13227707" y="24520766"/>
            <a:ext cx="587265" cy="282512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BECACBB-A625-224D-914E-28243AC00EF8}"/>
              </a:ext>
            </a:extLst>
          </p:cNvPr>
          <p:cNvSpPr/>
          <p:nvPr/>
        </p:nvSpPr>
        <p:spPr bwMode="auto">
          <a:xfrm>
            <a:off x="10459467" y="24642862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C4EBB9-FAA3-3143-B267-F1A45CA91BC1}"/>
              </a:ext>
            </a:extLst>
          </p:cNvPr>
          <p:cNvCxnSpPr>
            <a:cxnSpLocks/>
            <a:stCxn id="87" idx="2"/>
            <a:endCxn id="104" idx="6"/>
          </p:cNvCxnSpPr>
          <p:nvPr/>
        </p:nvCxnSpPr>
        <p:spPr bwMode="auto">
          <a:xfrm flipH="1">
            <a:off x="10999467" y="24759828"/>
            <a:ext cx="612128" cy="153034"/>
          </a:xfrm>
          <a:prstGeom prst="straightConnector1">
            <a:avLst/>
          </a:prstGeom>
          <a:ln w="31750">
            <a:solidFill>
              <a:srgbClr val="ED7F0D"/>
            </a:solidFill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73024B-7418-4B42-84B6-7FA2BDAFEE89}"/>
              </a:ext>
            </a:extLst>
          </p:cNvPr>
          <p:cNvCxnSpPr>
            <a:cxnSpLocks/>
            <a:stCxn id="104" idx="0"/>
            <a:endCxn id="86" idx="4"/>
          </p:cNvCxnSpPr>
          <p:nvPr/>
        </p:nvCxnSpPr>
        <p:spPr bwMode="auto">
          <a:xfrm flipH="1" flipV="1">
            <a:off x="10657459" y="24239807"/>
            <a:ext cx="72008" cy="403055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01A7777-FBDD-B94C-A3A9-30BE05C4F764}"/>
              </a:ext>
            </a:extLst>
          </p:cNvPr>
          <p:cNvSpPr/>
          <p:nvPr/>
        </p:nvSpPr>
        <p:spPr bwMode="auto">
          <a:xfrm>
            <a:off x="13735891" y="24059847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D0F154-72D0-0746-BF90-14AF8FF514B1}"/>
              </a:ext>
            </a:extLst>
          </p:cNvPr>
          <p:cNvSpPr/>
          <p:nvPr/>
        </p:nvSpPr>
        <p:spPr bwMode="auto">
          <a:xfrm>
            <a:off x="9379347" y="24383943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CA9EE7-B9E5-6443-B4A0-301E3FEBDBEF}"/>
              </a:ext>
            </a:extLst>
          </p:cNvPr>
          <p:cNvCxnSpPr>
            <a:cxnSpLocks/>
            <a:stCxn id="104" idx="2"/>
            <a:endCxn id="108" idx="6"/>
          </p:cNvCxnSpPr>
          <p:nvPr/>
        </p:nvCxnSpPr>
        <p:spPr bwMode="auto">
          <a:xfrm flipH="1" flipV="1">
            <a:off x="9919347" y="24653943"/>
            <a:ext cx="540120" cy="258919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76DED7-4232-9C41-9BEF-01C0A78E9FA7}"/>
                  </a:ext>
                </a:extLst>
              </p:cNvPr>
              <p:cNvSpPr/>
              <p:nvPr/>
            </p:nvSpPr>
            <p:spPr>
              <a:xfrm>
                <a:off x="10243443" y="24203863"/>
                <a:ext cx="512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76DED7-4232-9C41-9BEF-01C0A78E9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443" y="24203863"/>
                <a:ext cx="512513" cy="584775"/>
              </a:xfrm>
              <a:prstGeom prst="rect">
                <a:avLst/>
              </a:prstGeom>
              <a:blipFill>
                <a:blip r:embed="rId15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7A994BCA-44F2-AB47-B158-533423036F07}"/>
              </a:ext>
            </a:extLst>
          </p:cNvPr>
          <p:cNvSpPr/>
          <p:nvPr/>
        </p:nvSpPr>
        <p:spPr>
          <a:xfrm>
            <a:off x="11356988" y="24995951"/>
            <a:ext cx="119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F1FD2D-883D-4A47-9F20-FB38C444619B}"/>
              </a:ext>
            </a:extLst>
          </p:cNvPr>
          <p:cNvSpPr/>
          <p:nvPr/>
        </p:nvSpPr>
        <p:spPr>
          <a:xfrm>
            <a:off x="12725140" y="25067959"/>
            <a:ext cx="119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A9D64A-46DC-4E48-9B71-63E0DFEA7A2C}"/>
              </a:ext>
            </a:extLst>
          </p:cNvPr>
          <p:cNvSpPr/>
          <p:nvPr/>
        </p:nvSpPr>
        <p:spPr>
          <a:xfrm>
            <a:off x="12763723" y="22682984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871BA9B-7C10-A84C-9D0C-7FFA76E35E80}"/>
                  </a:ext>
                </a:extLst>
              </p:cNvPr>
              <p:cNvSpPr/>
              <p:nvPr/>
            </p:nvSpPr>
            <p:spPr>
              <a:xfrm>
                <a:off x="12395226" y="22835711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871BA9B-7C10-A84C-9D0C-7FFA76E35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26" y="22835711"/>
                <a:ext cx="523733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BBAA16-09E3-6844-B767-B716E2A74CD3}"/>
              </a:ext>
            </a:extLst>
          </p:cNvPr>
          <p:cNvCxnSpPr>
            <a:cxnSpLocks/>
            <a:stCxn id="91" idx="2"/>
          </p:cNvCxnSpPr>
          <p:nvPr/>
        </p:nvCxnSpPr>
        <p:spPr bwMode="auto">
          <a:xfrm flipH="1" flipV="1">
            <a:off x="11755611" y="23069652"/>
            <a:ext cx="828152" cy="504171"/>
          </a:xfrm>
          <a:prstGeom prst="straightConnector1">
            <a:avLst/>
          </a:prstGeom>
          <a:ln w="31750">
            <a:solidFill>
              <a:srgbClr val="CC6600"/>
            </a:solidFill>
            <a:prstDash val="sysDot"/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45820DF-9B75-7D40-8647-3C6FB5064E9B}"/>
                  </a:ext>
                </a:extLst>
              </p:cNvPr>
              <p:cNvSpPr/>
              <p:nvPr/>
            </p:nvSpPr>
            <p:spPr>
              <a:xfrm>
                <a:off x="10531475" y="22475671"/>
                <a:ext cx="2045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sz="3200" b="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45820DF-9B75-7D40-8647-3C6FB5064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75" y="22475671"/>
                <a:ext cx="2045560" cy="584775"/>
              </a:xfrm>
              <a:prstGeom prst="rect">
                <a:avLst/>
              </a:prstGeom>
              <a:blipFill>
                <a:blip r:embed="rId17"/>
                <a:stretch>
                  <a:fillRect l="-7407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72BCA3D-E74E-5A4B-B7B2-4024F643862B}"/>
              </a:ext>
            </a:extLst>
          </p:cNvPr>
          <p:cNvCxnSpPr>
            <a:cxnSpLocks/>
            <a:stCxn id="87" idx="6"/>
            <a:endCxn id="93" idx="2"/>
          </p:cNvCxnSpPr>
          <p:nvPr/>
        </p:nvCxnSpPr>
        <p:spPr bwMode="auto">
          <a:xfrm>
            <a:off x="12151595" y="24759828"/>
            <a:ext cx="536112" cy="43450"/>
          </a:xfrm>
          <a:prstGeom prst="straightConnector1">
            <a:avLst/>
          </a:prstGeom>
          <a:ln w="31750">
            <a:solidFill>
              <a:srgbClr val="ED7F0D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D7B81C1-5DC1-8543-822A-BC09240AEC4D}"/>
              </a:ext>
            </a:extLst>
          </p:cNvPr>
          <p:cNvCxnSpPr>
            <a:cxnSpLocks/>
            <a:stCxn id="93" idx="0"/>
            <a:endCxn id="91" idx="4"/>
          </p:cNvCxnSpPr>
          <p:nvPr/>
        </p:nvCxnSpPr>
        <p:spPr bwMode="auto">
          <a:xfrm flipH="1" flipV="1">
            <a:off x="12853763" y="23843823"/>
            <a:ext cx="103944" cy="689455"/>
          </a:xfrm>
          <a:prstGeom prst="straightConnector1">
            <a:avLst/>
          </a:prstGeom>
          <a:ln w="31750">
            <a:solidFill>
              <a:srgbClr val="ED7F0D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7">
                <a:extLst>
                  <a:ext uri="{FF2B5EF4-FFF2-40B4-BE49-F238E27FC236}">
                    <a16:creationId xmlns:a16="http://schemas.microsoft.com/office/drawing/2014/main" id="{242DA793-97F1-E24C-834E-4FF136542C9B}"/>
                  </a:ext>
                </a:extLst>
              </p:cNvPr>
              <p:cNvSpPr txBox="1"/>
              <p:nvPr/>
            </p:nvSpPr>
            <p:spPr>
              <a:xfrm>
                <a:off x="666379" y="37246022"/>
                <a:ext cx="1325074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3600" b="1" dirty="0">
                    <a:solidFill>
                      <a:prstClr val="black"/>
                    </a:solidFill>
                  </a:rPr>
                  <a:t>Forward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&amp;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Backward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Affinity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Approximation</a:t>
                </a:r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solidFill>
                      <a:prstClr val="black"/>
                    </a:solidFill>
                  </a:rPr>
                  <a:t>Let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be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the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row-normalization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of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attribute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matrix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.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Then,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compute</a:t>
                </a:r>
              </a:p>
              <a:p>
                <a:pPr lvl="0"/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:r>
                  <a:rPr lang="en-US" altLang="zh-CN" sz="3200" dirty="0">
                    <a:solidFill>
                      <a:prstClr val="black"/>
                    </a:solidFill>
                  </a:rPr>
                  <a:t>Let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be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the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column-normalization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of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attribute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matrix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.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Then,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compute</a:t>
                </a:r>
              </a:p>
              <a:p>
                <a:pPr lvl="0"/>
                <a:endParaRPr lang="en-US" altLang="zh-CN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9" name="TextBox 17">
                <a:extLst>
                  <a:ext uri="{FF2B5EF4-FFF2-40B4-BE49-F238E27FC236}">
                    <a16:creationId xmlns:a16="http://schemas.microsoft.com/office/drawing/2014/main" id="{242DA793-97F1-E24C-834E-4FF136542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79" y="37246022"/>
                <a:ext cx="13250743" cy="3108543"/>
              </a:xfrm>
              <a:prstGeom prst="rect">
                <a:avLst/>
              </a:prstGeom>
              <a:blipFill>
                <a:blip r:embed="rId18"/>
                <a:stretch>
                  <a:fillRect l="-1437" t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56CF0EB-7E96-A342-9CAE-B35CC121AFAA}"/>
              </a:ext>
            </a:extLst>
          </p:cNvPr>
          <p:cNvCxnSpPr>
            <a:cxnSpLocks/>
            <a:stCxn id="213" idx="2"/>
            <a:endCxn id="211" idx="6"/>
          </p:cNvCxnSpPr>
          <p:nvPr/>
        </p:nvCxnSpPr>
        <p:spPr bwMode="auto">
          <a:xfrm flipH="1">
            <a:off x="10927459" y="29487190"/>
            <a:ext cx="507974" cy="35944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2D8C1EC-C7B4-4B4F-96AB-0D4E6EF845F8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 bwMode="auto">
          <a:xfrm>
            <a:off x="12979747" y="29163094"/>
            <a:ext cx="468112" cy="72008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44BA4D9-4C48-A241-BFC4-72F1D2DCD4D5}"/>
              </a:ext>
            </a:extLst>
          </p:cNvPr>
          <p:cNvCxnSpPr>
            <a:cxnSpLocks/>
            <a:stCxn id="215" idx="0"/>
            <a:endCxn id="214" idx="4"/>
          </p:cNvCxnSpPr>
          <p:nvPr/>
        </p:nvCxnSpPr>
        <p:spPr bwMode="auto">
          <a:xfrm flipH="1" flipV="1">
            <a:off x="12709747" y="29433094"/>
            <a:ext cx="101837" cy="634658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298CEF-F2FD-2647-AEDF-4EDCAFCA037C}"/>
              </a:ext>
            </a:extLst>
          </p:cNvPr>
          <p:cNvCxnSpPr>
            <a:cxnSpLocks/>
            <a:stCxn id="212" idx="6"/>
            <a:endCxn id="215" idx="2"/>
          </p:cNvCxnSpPr>
          <p:nvPr/>
        </p:nvCxnSpPr>
        <p:spPr bwMode="auto">
          <a:xfrm flipV="1">
            <a:off x="12047778" y="30337752"/>
            <a:ext cx="493806" cy="13534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78B058A-8158-C14E-960F-4F63C8BD5954}"/>
              </a:ext>
            </a:extLst>
          </p:cNvPr>
          <p:cNvCxnSpPr>
            <a:cxnSpLocks/>
            <a:stCxn id="212" idx="0"/>
            <a:endCxn id="213" idx="4"/>
          </p:cNvCxnSpPr>
          <p:nvPr/>
        </p:nvCxnSpPr>
        <p:spPr bwMode="auto">
          <a:xfrm flipH="1" flipV="1">
            <a:off x="11705433" y="29757190"/>
            <a:ext cx="72345" cy="324096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A4AD9338-8D37-0544-95FA-B2EA41093A7D}"/>
              </a:ext>
            </a:extLst>
          </p:cNvPr>
          <p:cNvSpPr/>
          <p:nvPr/>
        </p:nvSpPr>
        <p:spPr bwMode="auto">
          <a:xfrm>
            <a:off x="10387459" y="29253134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89E7A97-92EE-224F-83E7-3D5AC2AB9D16}"/>
              </a:ext>
            </a:extLst>
          </p:cNvPr>
          <p:cNvSpPr/>
          <p:nvPr/>
        </p:nvSpPr>
        <p:spPr bwMode="auto">
          <a:xfrm>
            <a:off x="11507778" y="3008128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818C4DC-E261-2642-99E9-CBFEC4494646}"/>
              </a:ext>
            </a:extLst>
          </p:cNvPr>
          <p:cNvSpPr/>
          <p:nvPr/>
        </p:nvSpPr>
        <p:spPr bwMode="auto">
          <a:xfrm>
            <a:off x="11435433" y="2921719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A2824B-78D7-9748-954C-03523766883A}"/>
              </a:ext>
            </a:extLst>
          </p:cNvPr>
          <p:cNvSpPr/>
          <p:nvPr/>
        </p:nvSpPr>
        <p:spPr bwMode="auto">
          <a:xfrm>
            <a:off x="12439747" y="28893094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52DE59C-7E51-C44F-A4A5-A7EF3E28F65E}"/>
              </a:ext>
            </a:extLst>
          </p:cNvPr>
          <p:cNvSpPr/>
          <p:nvPr/>
        </p:nvSpPr>
        <p:spPr bwMode="auto">
          <a:xfrm>
            <a:off x="12541584" y="30067752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7F271CB-FA6B-A54A-85EC-8D92BE76798B}"/>
              </a:ext>
            </a:extLst>
          </p:cNvPr>
          <p:cNvSpPr/>
          <p:nvPr/>
        </p:nvSpPr>
        <p:spPr bwMode="auto">
          <a:xfrm>
            <a:off x="13447859" y="28965102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EC35B8-863E-4B49-BA5D-9BA4789E5ED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 bwMode="auto">
          <a:xfrm flipV="1">
            <a:off x="10927459" y="29487190"/>
            <a:ext cx="507974" cy="35944"/>
          </a:xfrm>
          <a:prstGeom prst="straightConnector1">
            <a:avLst/>
          </a:prstGeom>
          <a:ln w="31750">
            <a:solidFill>
              <a:srgbClr val="ED7F0D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4185DD5-3B34-5A40-BAFA-AF1B8411D064}"/>
              </a:ext>
            </a:extLst>
          </p:cNvPr>
          <p:cNvCxnSpPr>
            <a:cxnSpLocks/>
            <a:stCxn id="213" idx="4"/>
            <a:endCxn id="212" idx="0"/>
          </p:cNvCxnSpPr>
          <p:nvPr/>
        </p:nvCxnSpPr>
        <p:spPr bwMode="auto">
          <a:xfrm>
            <a:off x="11705433" y="29757190"/>
            <a:ext cx="72345" cy="324096"/>
          </a:xfrm>
          <a:prstGeom prst="straightConnector1">
            <a:avLst/>
          </a:prstGeom>
          <a:ln w="31750">
            <a:solidFill>
              <a:srgbClr val="ED7F0D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9EA4795-F10B-8146-8488-4F551C00AB87}"/>
              </a:ext>
            </a:extLst>
          </p:cNvPr>
          <p:cNvCxnSpPr>
            <a:cxnSpLocks/>
            <a:stCxn id="213" idx="6"/>
            <a:endCxn id="214" idx="3"/>
          </p:cNvCxnSpPr>
          <p:nvPr/>
        </p:nvCxnSpPr>
        <p:spPr bwMode="auto">
          <a:xfrm flipV="1">
            <a:off x="11975433" y="29354013"/>
            <a:ext cx="543395" cy="133177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0134084-BFB5-7B40-9380-34108E345088}"/>
              </a:ext>
            </a:extLst>
          </p:cNvPr>
          <p:cNvCxnSpPr>
            <a:cxnSpLocks/>
            <a:stCxn id="215" idx="6"/>
            <a:endCxn id="226" idx="2"/>
          </p:cNvCxnSpPr>
          <p:nvPr/>
        </p:nvCxnSpPr>
        <p:spPr bwMode="auto">
          <a:xfrm flipV="1">
            <a:off x="13081584" y="30135262"/>
            <a:ext cx="438283" cy="202490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BE8FFCF-2B50-B843-9E13-A01F6D539456}"/>
              </a:ext>
            </a:extLst>
          </p:cNvPr>
          <p:cNvCxnSpPr>
            <a:cxnSpLocks/>
            <a:stCxn id="212" idx="6"/>
            <a:endCxn id="215" idx="2"/>
          </p:cNvCxnSpPr>
          <p:nvPr/>
        </p:nvCxnSpPr>
        <p:spPr bwMode="auto">
          <a:xfrm flipV="1">
            <a:off x="12047778" y="30337752"/>
            <a:ext cx="493806" cy="13534"/>
          </a:xfrm>
          <a:prstGeom prst="straightConnector1">
            <a:avLst/>
          </a:prstGeom>
          <a:ln w="31750">
            <a:solidFill>
              <a:srgbClr val="ED7F0D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2BD6C7E-4226-E645-ADDB-594CFD2B8929}"/>
              </a:ext>
            </a:extLst>
          </p:cNvPr>
          <p:cNvCxnSpPr>
            <a:cxnSpLocks/>
            <a:stCxn id="215" idx="0"/>
            <a:endCxn id="214" idx="4"/>
          </p:cNvCxnSpPr>
          <p:nvPr/>
        </p:nvCxnSpPr>
        <p:spPr bwMode="auto">
          <a:xfrm flipH="1" flipV="1">
            <a:off x="12709747" y="29433094"/>
            <a:ext cx="101837" cy="634658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46BDDC55-FEF4-4F43-8A3B-8C3439021B83}"/>
              </a:ext>
            </a:extLst>
          </p:cNvPr>
          <p:cNvSpPr/>
          <p:nvPr/>
        </p:nvSpPr>
        <p:spPr bwMode="auto">
          <a:xfrm>
            <a:off x="10423523" y="30119544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9145360-C8E2-274A-937E-8010038E7588}"/>
              </a:ext>
            </a:extLst>
          </p:cNvPr>
          <p:cNvCxnSpPr>
            <a:cxnSpLocks/>
            <a:stCxn id="212" idx="2"/>
            <a:endCxn id="223" idx="6"/>
          </p:cNvCxnSpPr>
          <p:nvPr/>
        </p:nvCxnSpPr>
        <p:spPr bwMode="auto">
          <a:xfrm flipH="1">
            <a:off x="10963523" y="30351286"/>
            <a:ext cx="544255" cy="38258"/>
          </a:xfrm>
          <a:prstGeom prst="straightConnector1">
            <a:avLst/>
          </a:prstGeom>
          <a:ln w="31750">
            <a:solidFill>
              <a:srgbClr val="002060"/>
            </a:solidFill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6EFBB16-0582-794F-9BC4-EC6075CF242A}"/>
              </a:ext>
            </a:extLst>
          </p:cNvPr>
          <p:cNvCxnSpPr>
            <a:cxnSpLocks/>
            <a:stCxn id="223" idx="0"/>
            <a:endCxn id="211" idx="4"/>
          </p:cNvCxnSpPr>
          <p:nvPr/>
        </p:nvCxnSpPr>
        <p:spPr bwMode="auto">
          <a:xfrm flipH="1" flipV="1">
            <a:off x="10657459" y="29793134"/>
            <a:ext cx="36064" cy="326410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17F38E9D-CC75-E840-BDAC-6539833AC62E}"/>
              </a:ext>
            </a:extLst>
          </p:cNvPr>
          <p:cNvSpPr/>
          <p:nvPr/>
        </p:nvSpPr>
        <p:spPr bwMode="auto">
          <a:xfrm>
            <a:off x="13519867" y="29865262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813162-6CB8-F840-A7E6-7FBD9B929F17}"/>
              </a:ext>
            </a:extLst>
          </p:cNvPr>
          <p:cNvSpPr/>
          <p:nvPr/>
        </p:nvSpPr>
        <p:spPr bwMode="auto">
          <a:xfrm>
            <a:off x="9523363" y="2990120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C247FF8-FA36-8C4B-A4CE-422710142CA9}"/>
              </a:ext>
            </a:extLst>
          </p:cNvPr>
          <p:cNvCxnSpPr>
            <a:cxnSpLocks/>
            <a:stCxn id="223" idx="2"/>
            <a:endCxn id="227" idx="6"/>
          </p:cNvCxnSpPr>
          <p:nvPr/>
        </p:nvCxnSpPr>
        <p:spPr bwMode="auto">
          <a:xfrm flipH="1" flipV="1">
            <a:off x="10063363" y="30171206"/>
            <a:ext cx="360160" cy="218338"/>
          </a:xfrm>
          <a:prstGeom prst="straightConnector1">
            <a:avLst/>
          </a:prstGeom>
          <a:ln w="3175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DA51C4C-8216-E64D-8437-0A911F53FC48}"/>
                  </a:ext>
                </a:extLst>
              </p:cNvPr>
              <p:cNvSpPr/>
              <p:nvPr/>
            </p:nvSpPr>
            <p:spPr>
              <a:xfrm>
                <a:off x="10027419" y="29181126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DA51C4C-8216-E64D-8437-0A911F53F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9" y="29181126"/>
                <a:ext cx="52373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Rectangle 229">
            <a:extLst>
              <a:ext uri="{FF2B5EF4-FFF2-40B4-BE49-F238E27FC236}">
                <a16:creationId xmlns:a16="http://schemas.microsoft.com/office/drawing/2014/main" id="{1B7553D0-E85E-5141-9D60-5F95E6BCAD4E}"/>
              </a:ext>
            </a:extLst>
          </p:cNvPr>
          <p:cNvSpPr/>
          <p:nvPr/>
        </p:nvSpPr>
        <p:spPr>
          <a:xfrm>
            <a:off x="11212972" y="28677070"/>
            <a:ext cx="119071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11FE803-2882-974E-95BD-B45E05F1A806}"/>
              </a:ext>
            </a:extLst>
          </p:cNvPr>
          <p:cNvSpPr/>
          <p:nvPr/>
        </p:nvSpPr>
        <p:spPr>
          <a:xfrm>
            <a:off x="11138395" y="30540567"/>
            <a:ext cx="119071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8F2E7A4-E2CC-E845-8213-03600BDBB632}"/>
                  </a:ext>
                </a:extLst>
              </p:cNvPr>
              <p:cNvSpPr/>
              <p:nvPr/>
            </p:nvSpPr>
            <p:spPr>
              <a:xfrm>
                <a:off x="12899282" y="29613174"/>
                <a:ext cx="512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8F2E7A4-E2CC-E845-8213-03600BDBB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282" y="29613174"/>
                <a:ext cx="5125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4E81269-BF4F-8843-8810-E82E9AE40CB8}"/>
              </a:ext>
            </a:extLst>
          </p:cNvPr>
          <p:cNvCxnSpPr>
            <a:cxnSpLocks/>
            <a:endCxn id="211" idx="1"/>
          </p:cNvCxnSpPr>
          <p:nvPr/>
        </p:nvCxnSpPr>
        <p:spPr bwMode="auto">
          <a:xfrm>
            <a:off x="9912136" y="28965102"/>
            <a:ext cx="554404" cy="367113"/>
          </a:xfrm>
          <a:prstGeom prst="straightConnector1">
            <a:avLst/>
          </a:prstGeom>
          <a:ln w="31750">
            <a:solidFill>
              <a:srgbClr val="CC6600"/>
            </a:solidFill>
            <a:prstDash val="sysDot"/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52537BD-39D5-4E49-BDBB-6CBCD632DF12}"/>
                  </a:ext>
                </a:extLst>
              </p:cNvPr>
              <p:cNvSpPr/>
              <p:nvPr/>
            </p:nvSpPr>
            <p:spPr>
              <a:xfrm>
                <a:off x="9163323" y="28452335"/>
                <a:ext cx="2045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sz="3200" b="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3200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320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52537BD-39D5-4E49-BDBB-6CBCD632D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323" y="28452335"/>
                <a:ext cx="2045560" cy="584775"/>
              </a:xfrm>
              <a:prstGeom prst="rect">
                <a:avLst/>
              </a:prstGeom>
              <a:blipFill>
                <a:blip r:embed="rId21"/>
                <a:stretch>
                  <a:fillRect l="-7407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ectangle 234">
            <a:extLst>
              <a:ext uri="{FF2B5EF4-FFF2-40B4-BE49-F238E27FC236}">
                <a16:creationId xmlns:a16="http://schemas.microsoft.com/office/drawing/2014/main" id="{53CB56C5-895A-CA44-BE1B-3B0B9E0D4FF6}"/>
              </a:ext>
            </a:extLst>
          </p:cNvPr>
          <p:cNvSpPr/>
          <p:nvPr/>
        </p:nvSpPr>
        <p:spPr>
          <a:xfrm>
            <a:off x="12504815" y="30540567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17">
                <a:extLst>
                  <a:ext uri="{FF2B5EF4-FFF2-40B4-BE49-F238E27FC236}">
                    <a16:creationId xmlns:a16="http://schemas.microsoft.com/office/drawing/2014/main" id="{13B09ABC-DCAC-F141-ACD1-780A8ED2DE0D}"/>
                  </a:ext>
                </a:extLst>
              </p:cNvPr>
              <p:cNvSpPr txBox="1"/>
              <p:nvPr/>
            </p:nvSpPr>
            <p:spPr>
              <a:xfrm>
                <a:off x="15692575" y="6228723"/>
                <a:ext cx="13250743" cy="317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3600" b="1" dirty="0">
                    <a:solidFill>
                      <a:prstClr val="black"/>
                    </a:solidFill>
                  </a:rPr>
                  <a:t>Greedy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Initialization</a:t>
                </a:r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SG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SG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SG" sz="3200" b="1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nor/>
                      </m:rPr>
                      <a:rPr kumimoji="1" lang="en-US" altLang="zh-CN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Y</m:t>
                    </m:r>
                    <m:r>
                      <m:rPr>
                        <m:nor/>
                      </m:rPr>
                      <a:rPr kumimoji="1" lang="en-US" altLang="zh-CN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3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kumimoji="1" lang="en-US" altLang="zh-CN" sz="3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3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unitary</m:t>
                    </m:r>
                  </m:oMath>
                </a14:m>
                <a:endParaRPr kumimoji="1"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3200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320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SG" sz="32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sz="32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lang="en-SG" sz="3200" b="1" dirty="0"/>
              </a:p>
              <a:p>
                <a:pPr marL="571500" lvl="0" indent="-5715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200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sz="32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32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3200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sz="32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SG" sz="3200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320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SG" sz="32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endParaRPr lang="en-US" altLang="zh-CN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6" name="TextBox 17">
                <a:extLst>
                  <a:ext uri="{FF2B5EF4-FFF2-40B4-BE49-F238E27FC236}">
                    <a16:creationId xmlns:a16="http://schemas.microsoft.com/office/drawing/2014/main" id="{13B09ABC-DCAC-F141-ACD1-780A8ED2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575" y="6228723"/>
                <a:ext cx="13250743" cy="3174523"/>
              </a:xfrm>
              <a:prstGeom prst="rect">
                <a:avLst/>
              </a:prstGeom>
              <a:blipFill>
                <a:blip r:embed="rId22"/>
                <a:stretch>
                  <a:fillRect l="-1340" t="-3187" b="-4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17">
                <a:extLst>
                  <a:ext uri="{FF2B5EF4-FFF2-40B4-BE49-F238E27FC236}">
                    <a16:creationId xmlns:a16="http://schemas.microsoft.com/office/drawing/2014/main" id="{AD9F7C40-843C-E740-891B-126AB8148C1F}"/>
                  </a:ext>
                </a:extLst>
              </p:cNvPr>
              <p:cNvSpPr txBox="1"/>
              <p:nvPr/>
            </p:nvSpPr>
            <p:spPr>
              <a:xfrm>
                <a:off x="15692575" y="9378926"/>
                <a:ext cx="13250743" cy="417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3600" b="1" dirty="0">
                    <a:solidFill>
                      <a:prstClr val="black"/>
                    </a:solidFill>
                  </a:rPr>
                  <a:t>Coordinate</a:t>
                </a:r>
                <a:r>
                  <a:rPr lang="zh-CN" altLang="en-US" sz="36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prstClr val="black"/>
                    </a:solidFill>
                  </a:rPr>
                  <a:t>Descent</a:t>
                </a:r>
                <a:endParaRPr lang="en-US" altLang="zh-CN" sz="3200" dirty="0">
                  <a:solidFill>
                    <a:prstClr val="black"/>
                  </a:solidFill>
                </a:endParaRP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altLang="zh-CN" sz="3200" dirty="0"/>
                  <a:t>For </a:t>
                </a:r>
                <a:r>
                  <a:rPr lang="en-US" altLang="zh-CN" sz="3200" i="1" dirty="0"/>
                  <a:t>t</a:t>
                </a:r>
                <a:r>
                  <a:rPr lang="en-US" altLang="zh-CN" sz="3200" dirty="0"/>
                  <a:t> iterations </a:t>
                </a:r>
                <a:endParaRPr lang="en-SG" sz="3200" dirty="0"/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altLang="zh-CN" sz="3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altLang="zh-CN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/2]</m:t>
                    </m:r>
                  </m:oMath>
                </a14:m>
                <a:endParaRPr lang="en-US" altLang="zh-CN" sz="3200" dirty="0"/>
              </a:p>
              <a:p>
                <a:r>
                  <a:rPr lang="zh-CN" altLang="en-US" sz="32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[:,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[:,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SG" sz="3200" dirty="0"/>
              </a:p>
              <a:p>
                <a:r>
                  <a:rPr lang="zh-CN" altLang="en-US" sz="28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[:,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[:,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altLang="zh-CN" sz="3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SG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altLang="zh-CN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altLang="zh-CN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/2]</m:t>
                    </m:r>
                  </m:oMath>
                </a14:m>
                <a:endParaRPr lang="en-SG" sz="3200" dirty="0"/>
              </a:p>
              <a:p>
                <a:pPr marL="2659715" lvl="1" indent="-571500">
                  <a:buFont typeface="Wingdings" panose="05000000000000000000" pitchFamily="2" charset="2"/>
                  <a:buChar char="l"/>
                </a:pPr>
                <a:endParaRPr lang="en-US" altLang="zh-CN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7" name="TextBox 17">
                <a:extLst>
                  <a:ext uri="{FF2B5EF4-FFF2-40B4-BE49-F238E27FC236}">
                    <a16:creationId xmlns:a16="http://schemas.microsoft.com/office/drawing/2014/main" id="{AD9F7C40-843C-E740-891B-126AB814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575" y="9378926"/>
                <a:ext cx="13250743" cy="4178388"/>
              </a:xfrm>
              <a:prstGeom prst="rect">
                <a:avLst/>
              </a:prstGeom>
              <a:blipFill>
                <a:blip r:embed="rId23"/>
                <a:stretch>
                  <a:fillRect l="-134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B4B97DB-D9FC-5F47-BACE-DAA48AD1A8D7}"/>
                  </a:ext>
                </a:extLst>
              </p:cNvPr>
              <p:cNvSpPr/>
              <p:nvPr/>
            </p:nvSpPr>
            <p:spPr>
              <a:xfrm>
                <a:off x="7373776" y="34077670"/>
                <a:ext cx="591187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SG" altLang="zh-C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B4B97DB-D9FC-5F47-BACE-DAA48AD1A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776" y="34077670"/>
                <a:ext cx="591187" cy="491288"/>
              </a:xfrm>
              <a:prstGeom prst="rect">
                <a:avLst/>
              </a:prstGeom>
              <a:blipFill>
                <a:blip r:embed="rId24"/>
                <a:stretch>
                  <a:fillRect l="-208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090632B-46DF-A442-B78E-F4E3E0B68C3D}"/>
                  </a:ext>
                </a:extLst>
              </p:cNvPr>
              <p:cNvSpPr/>
              <p:nvPr/>
            </p:nvSpPr>
            <p:spPr>
              <a:xfrm>
                <a:off x="8594899" y="33789638"/>
                <a:ext cx="4443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090632B-46DF-A442-B78E-F4E3E0B68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99" y="33789638"/>
                <a:ext cx="444352" cy="461665"/>
              </a:xfrm>
              <a:prstGeom prst="rect">
                <a:avLst/>
              </a:prstGeom>
              <a:blipFill>
                <a:blip r:embed="rId25"/>
                <a:stretch>
                  <a:fillRect l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15BE7EC-973A-9342-A526-EC1B3AB929BF}"/>
                  </a:ext>
                </a:extLst>
              </p:cNvPr>
              <p:cNvSpPr/>
              <p:nvPr/>
            </p:nvSpPr>
            <p:spPr>
              <a:xfrm>
                <a:off x="8173810" y="34038001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15BE7EC-973A-9342-A526-EC1B3AB92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34038001"/>
                <a:ext cx="418704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1" name="table">
            <a:extLst>
              <a:ext uri="{FF2B5EF4-FFF2-40B4-BE49-F238E27FC236}">
                <a16:creationId xmlns:a16="http://schemas.microsoft.com/office/drawing/2014/main" id="{9CA8D096-3A45-6747-9B43-2A3C4545433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45337" y="34218881"/>
            <a:ext cx="508200" cy="335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1A67CD6-69D1-E44E-9AF4-0F2630C2785C}"/>
                  </a:ext>
                </a:extLst>
              </p:cNvPr>
              <p:cNvSpPr/>
              <p:nvPr/>
            </p:nvSpPr>
            <p:spPr>
              <a:xfrm>
                <a:off x="7148382" y="34978441"/>
                <a:ext cx="864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SG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1A67CD6-69D1-E44E-9AF4-0F2630C27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82" y="34978441"/>
                <a:ext cx="864083" cy="461665"/>
              </a:xfrm>
              <a:prstGeom prst="rect">
                <a:avLst/>
              </a:prstGeom>
              <a:blipFill>
                <a:blip r:embed="rId28"/>
                <a:stretch>
                  <a:fillRect l="-117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3E325C8-74D5-514D-B132-91C33A895FF8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6962" y="34644577"/>
            <a:ext cx="392272" cy="380437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2646791-BFD1-5149-9442-0C4C426682B3}"/>
                  </a:ext>
                </a:extLst>
              </p:cNvPr>
              <p:cNvSpPr/>
              <p:nvPr/>
            </p:nvSpPr>
            <p:spPr>
              <a:xfrm>
                <a:off x="8626651" y="34984157"/>
                <a:ext cx="832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2646791-BFD1-5149-9442-0C4C42668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651" y="34984157"/>
                <a:ext cx="832536" cy="461665"/>
              </a:xfrm>
              <a:prstGeom prst="rect">
                <a:avLst/>
              </a:prstGeom>
              <a:blipFill>
                <a:blip r:embed="rId29"/>
                <a:stretch>
                  <a:fillRect l="-1212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077BCFA-4863-9242-959F-B6480F4E6385}"/>
              </a:ext>
            </a:extLst>
          </p:cNvPr>
          <p:cNvCxnSpPr>
            <a:cxnSpLocks/>
            <a:stCxn id="244" idx="0"/>
          </p:cNvCxnSpPr>
          <p:nvPr/>
        </p:nvCxnSpPr>
        <p:spPr bwMode="auto">
          <a:xfrm flipH="1" flipV="1">
            <a:off x="8866209" y="34608713"/>
            <a:ext cx="176710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6" name="table">
            <a:extLst>
              <a:ext uri="{FF2B5EF4-FFF2-40B4-BE49-F238E27FC236}">
                <a16:creationId xmlns:a16="http://schemas.microsoft.com/office/drawing/2014/main" id="{6C09F271-08FD-FA46-9D7F-823E2E0C2E5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12865" y="33966711"/>
            <a:ext cx="508200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AAD22ED-CC8C-9E41-A537-2A0CE8C31D8D}"/>
                  </a:ext>
                </a:extLst>
              </p:cNvPr>
              <p:cNvSpPr/>
              <p:nvPr/>
            </p:nvSpPr>
            <p:spPr>
              <a:xfrm>
                <a:off x="9035587" y="34156939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AAD22ED-CC8C-9E41-A537-2A0CE8C3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87" y="34156939"/>
                <a:ext cx="444352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4019B64-4FCB-B44F-B78B-B4D2342276BD}"/>
                  </a:ext>
                </a:extLst>
              </p:cNvPr>
              <p:cNvSpPr/>
              <p:nvPr/>
            </p:nvSpPr>
            <p:spPr>
              <a:xfrm>
                <a:off x="9512865" y="34978441"/>
                <a:ext cx="1162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𝐅</m:t>
                    </m:r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4019B64-4FCB-B44F-B78B-B4D234227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865" y="34978441"/>
                <a:ext cx="1162626" cy="461665"/>
              </a:xfrm>
              <a:prstGeom prst="rect">
                <a:avLst/>
              </a:prstGeom>
              <a:blipFill>
                <a:blip r:embed="rId3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A6F96A8-5FEF-7C4E-8F5D-151C2D66B9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25495" y="34609566"/>
            <a:ext cx="63688" cy="42367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60C2756-818D-8244-BD08-7DAC9B74A84D}"/>
                  </a:ext>
                </a:extLst>
              </p:cNvPr>
              <p:cNvSpPr/>
              <p:nvPr/>
            </p:nvSpPr>
            <p:spPr>
              <a:xfrm>
                <a:off x="11090086" y="34146944"/>
                <a:ext cx="442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𝐘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60C2756-818D-8244-BD08-7DAC9B74A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086" y="34146944"/>
                <a:ext cx="442749" cy="461665"/>
              </a:xfrm>
              <a:prstGeom prst="rect">
                <a:avLst/>
              </a:prstGeom>
              <a:blipFill>
                <a:blip r:embed="rId3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1" name="table">
            <a:extLst>
              <a:ext uri="{FF2B5EF4-FFF2-40B4-BE49-F238E27FC236}">
                <a16:creationId xmlns:a16="http://schemas.microsoft.com/office/drawing/2014/main" id="{24E87F05-2566-6F48-BAEF-CE2BD770474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080364" y="34179114"/>
            <a:ext cx="847000" cy="335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9A9655B-FC5C-9446-9632-6286B584EFC3}"/>
                  </a:ext>
                </a:extLst>
              </p:cNvPr>
              <p:cNvSpPr/>
              <p:nvPr/>
            </p:nvSpPr>
            <p:spPr>
              <a:xfrm>
                <a:off x="12375422" y="33717630"/>
                <a:ext cx="4443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9A9655B-FC5C-9446-9632-6286B584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422" y="33717630"/>
                <a:ext cx="444352" cy="461665"/>
              </a:xfrm>
              <a:prstGeom prst="rect">
                <a:avLst/>
              </a:prstGeom>
              <a:blipFill>
                <a:blip r:embed="rId35"/>
                <a:stretch>
                  <a:fillRect l="-1944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3FEC7D1-15D8-6E48-8E7D-8DE92AAF9C7E}"/>
                  </a:ext>
                </a:extLst>
              </p:cNvPr>
              <p:cNvSpPr/>
              <p:nvPr/>
            </p:nvSpPr>
            <p:spPr>
              <a:xfrm>
                <a:off x="11808281" y="33998944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3FEC7D1-15D8-6E48-8E7D-8DE92AAF9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281" y="33998944"/>
                <a:ext cx="418704" cy="64633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4" name="table">
            <a:extLst>
              <a:ext uri="{FF2B5EF4-FFF2-40B4-BE49-F238E27FC236}">
                <a16:creationId xmlns:a16="http://schemas.microsoft.com/office/drawing/2014/main" id="{A42F1345-3C35-0B40-820E-F66CD8E7603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493812" y="34095294"/>
            <a:ext cx="338800" cy="502920"/>
          </a:xfrm>
          <a:prstGeom prst="rect">
            <a:avLst/>
          </a:prstGeom>
        </p:spPr>
      </p:pic>
      <p:pic>
        <p:nvPicPr>
          <p:cNvPr id="255" name="table">
            <a:extLst>
              <a:ext uri="{FF2B5EF4-FFF2-40B4-BE49-F238E27FC236}">
                <a16:creationId xmlns:a16="http://schemas.microsoft.com/office/drawing/2014/main" id="{2A184D96-D4F4-9D45-AE99-CDCC9B46808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079808" y="34179824"/>
            <a:ext cx="847000" cy="335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21E4CF3-89ED-644D-80FD-78A1E24C9B8F}"/>
                  </a:ext>
                </a:extLst>
              </p:cNvPr>
              <p:cNvSpPr/>
              <p:nvPr/>
            </p:nvSpPr>
            <p:spPr>
              <a:xfrm>
                <a:off x="10782853" y="34978441"/>
                <a:ext cx="832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21E4CF3-89ED-644D-80FD-78A1E24C9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853" y="34978441"/>
                <a:ext cx="832536" cy="461665"/>
              </a:xfrm>
              <a:prstGeom prst="rect">
                <a:avLst/>
              </a:prstGeom>
              <a:blipFill>
                <a:blip r:embed="rId39"/>
                <a:stretch>
                  <a:fillRect l="-1212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72794F4-1852-B945-9CB1-9A3BD8A259A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1433" y="34598214"/>
            <a:ext cx="433101" cy="3877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DC0D3A-CEA5-6F4C-ADCC-8B1C50E7821E}"/>
                  </a:ext>
                </a:extLst>
              </p:cNvPr>
              <p:cNvSpPr/>
              <p:nvPr/>
            </p:nvSpPr>
            <p:spPr>
              <a:xfrm>
                <a:off x="12398282" y="34984157"/>
                <a:ext cx="855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DC0D3A-CEA5-6F4C-ADCC-8B1C50E7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282" y="34984157"/>
                <a:ext cx="855683" cy="461665"/>
              </a:xfrm>
              <a:prstGeom prst="rect">
                <a:avLst/>
              </a:prstGeom>
              <a:blipFill>
                <a:blip r:embed="rId40"/>
                <a:stretch>
                  <a:fillRect l="-11765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90ED621-434F-7A42-AF21-DFA4A8A948BD}"/>
              </a:ext>
            </a:extLst>
          </p:cNvPr>
          <p:cNvCxnSpPr>
            <a:cxnSpLocks/>
            <a:stCxn id="258" idx="0"/>
          </p:cNvCxnSpPr>
          <p:nvPr/>
        </p:nvCxnSpPr>
        <p:spPr bwMode="auto">
          <a:xfrm flipH="1" flipV="1">
            <a:off x="12330548" y="34608713"/>
            <a:ext cx="495576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table">
            <a:extLst>
              <a:ext uri="{FF2B5EF4-FFF2-40B4-BE49-F238E27FC236}">
                <a16:creationId xmlns:a16="http://schemas.microsoft.com/office/drawing/2014/main" id="{83928662-6E7B-5F42-A9A6-CF0773693AA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3523256" y="34082299"/>
            <a:ext cx="847000" cy="50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5A4451C-155E-8E4A-914E-945DD26C6955}"/>
                  </a:ext>
                </a:extLst>
              </p:cNvPr>
              <p:cNvSpPr/>
              <p:nvPr/>
            </p:nvSpPr>
            <p:spPr>
              <a:xfrm>
                <a:off x="13045978" y="34140742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5A4451C-155E-8E4A-914E-945DD26C6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978" y="34140742"/>
                <a:ext cx="444352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81BC469-A944-144F-BA6A-C16502E0004B}"/>
                  </a:ext>
                </a:extLst>
              </p:cNvPr>
              <p:cNvSpPr/>
              <p:nvPr/>
            </p:nvSpPr>
            <p:spPr>
              <a:xfrm>
                <a:off x="13523256" y="34978441"/>
                <a:ext cx="1184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81BC469-A944-144F-BA6A-C16502E00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256" y="34978441"/>
                <a:ext cx="1184683" cy="461665"/>
              </a:xfrm>
              <a:prstGeom prst="rect">
                <a:avLst/>
              </a:prstGeom>
              <a:blipFill>
                <a:blip r:embed="rId4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3" name="table">
            <a:extLst>
              <a:ext uri="{FF2B5EF4-FFF2-40B4-BE49-F238E27FC236}">
                <a16:creationId xmlns:a16="http://schemas.microsoft.com/office/drawing/2014/main" id="{ADE0F0F8-3959-904C-80C7-059DEBDB85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859892" y="33960946"/>
            <a:ext cx="338800" cy="838200"/>
          </a:xfrm>
          <a:prstGeom prst="rect">
            <a:avLst/>
          </a:prstGeom>
        </p:spPr>
      </p:pic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A2AAB50-8821-8E43-B7CE-53FF427CF3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80675" y="34585219"/>
            <a:ext cx="218901" cy="40896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D632B08-8557-F546-9370-4E5A63BBAF17}"/>
              </a:ext>
            </a:extLst>
          </p:cNvPr>
          <p:cNvSpPr/>
          <p:nvPr/>
        </p:nvSpPr>
        <p:spPr bwMode="auto">
          <a:xfrm rot="5400000">
            <a:off x="11169737" y="17121162"/>
            <a:ext cx="685422" cy="1296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FEA40D3-6DD1-CB48-BCC0-F13C3E1DA841}"/>
              </a:ext>
            </a:extLst>
          </p:cNvPr>
          <p:cNvSpPr/>
          <p:nvPr/>
        </p:nvSpPr>
        <p:spPr bwMode="auto">
          <a:xfrm>
            <a:off x="9505608" y="17155934"/>
            <a:ext cx="685422" cy="1296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41BEB52-BA1E-CC44-A545-15DA64F75767}"/>
              </a:ext>
            </a:extLst>
          </p:cNvPr>
          <p:cNvSpPr/>
          <p:nvPr/>
        </p:nvSpPr>
        <p:spPr bwMode="auto">
          <a:xfrm>
            <a:off x="12819030" y="17138419"/>
            <a:ext cx="1296000" cy="1296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11E8E7F-0531-C846-8121-CD0AD7DA7BFB}"/>
                  </a:ext>
                </a:extLst>
              </p:cNvPr>
              <p:cNvSpPr/>
              <p:nvPr/>
            </p:nvSpPr>
            <p:spPr>
              <a:xfrm>
                <a:off x="13199969" y="17560721"/>
                <a:ext cx="534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3960D7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SG" sz="2400" b="1" dirty="0">
                  <a:solidFill>
                    <a:srgbClr val="3960D7"/>
                  </a:solidFill>
                </a:endParaRPr>
              </a:p>
            </p:txBody>
          </p:sp>
        </mc:Choice>
        <mc:Fallback xmlns="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11E8E7F-0531-C846-8121-CD0AD7DA7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969" y="17560721"/>
                <a:ext cx="534121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40">
                <a:extLst>
                  <a:ext uri="{FF2B5EF4-FFF2-40B4-BE49-F238E27FC236}">
                    <a16:creationId xmlns:a16="http://schemas.microsoft.com/office/drawing/2014/main" id="{0E68A59A-078C-F142-BFB5-EE3F3B318206}"/>
                  </a:ext>
                </a:extLst>
              </p:cNvPr>
              <p:cNvSpPr txBox="1"/>
              <p:nvPr/>
            </p:nvSpPr>
            <p:spPr>
              <a:xfrm>
                <a:off x="10377325" y="17496456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5" name="TextBox 40">
                <a:extLst>
                  <a:ext uri="{FF2B5EF4-FFF2-40B4-BE49-F238E27FC236}">
                    <a16:creationId xmlns:a16="http://schemas.microsoft.com/office/drawing/2014/main" id="{0E68A59A-078C-F142-BFB5-EE3F3B31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25" y="17496456"/>
                <a:ext cx="355867" cy="430887"/>
              </a:xfrm>
              <a:prstGeom prst="rect">
                <a:avLst/>
              </a:prstGeom>
              <a:blipFill>
                <a:blip r:embed="rId46"/>
                <a:stretch>
                  <a:fillRect l="-10000" r="-10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A78EE1CD-1033-2F42-849B-901884B6E669}"/>
                  </a:ext>
                </a:extLst>
              </p:cNvPr>
              <p:cNvSpPr/>
              <p:nvPr/>
            </p:nvSpPr>
            <p:spPr>
              <a:xfrm>
                <a:off x="11306337" y="17573100"/>
                <a:ext cx="460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kern="0" smtClean="0">
                          <a:solidFill>
                            <a:srgbClr val="3960D7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SG" sz="2400" b="1" dirty="0">
                  <a:solidFill>
                    <a:srgbClr val="3960D7"/>
                  </a:solidFill>
                </a:endParaRPr>
              </a:p>
            </p:txBody>
          </p:sp>
        </mc:Choice>
        <mc:Fallback xmlns=""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A78EE1CD-1033-2F42-849B-901884B6E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337" y="17573100"/>
                <a:ext cx="460382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C8E9047-4EFD-3D49-B497-0A9BB8B66D32}"/>
                  </a:ext>
                </a:extLst>
              </p:cNvPr>
              <p:cNvSpPr/>
              <p:nvPr/>
            </p:nvSpPr>
            <p:spPr>
              <a:xfrm>
                <a:off x="9602981" y="17573099"/>
                <a:ext cx="460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3960D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SG" sz="2400" b="1" dirty="0">
                  <a:solidFill>
                    <a:srgbClr val="3960D7"/>
                  </a:solidFill>
                </a:endParaRPr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C8E9047-4EFD-3D49-B497-0A9BB8B66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981" y="17573099"/>
                <a:ext cx="460382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43">
                <a:extLst>
                  <a:ext uri="{FF2B5EF4-FFF2-40B4-BE49-F238E27FC236}">
                    <a16:creationId xmlns:a16="http://schemas.microsoft.com/office/drawing/2014/main" id="{17EAB877-4CA7-634F-8D48-62662910BD3D}"/>
                  </a:ext>
                </a:extLst>
              </p:cNvPr>
              <p:cNvSpPr txBox="1"/>
              <p:nvPr/>
            </p:nvSpPr>
            <p:spPr>
              <a:xfrm>
                <a:off x="12280778" y="17540984"/>
                <a:ext cx="4151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8" name="TextBox 43">
                <a:extLst>
                  <a:ext uri="{FF2B5EF4-FFF2-40B4-BE49-F238E27FC236}">
                    <a16:creationId xmlns:a16="http://schemas.microsoft.com/office/drawing/2014/main" id="{17EAB877-4CA7-634F-8D48-62662910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778" y="17540984"/>
                <a:ext cx="415178" cy="492443"/>
              </a:xfrm>
              <a:prstGeom prst="rect">
                <a:avLst/>
              </a:prstGeom>
              <a:blipFill>
                <a:blip r:embed="rId48"/>
                <a:stretch>
                  <a:fillRect l="-1212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DEB2B4A-6B01-4A4F-8178-C3ACA1252BF0}"/>
                  </a:ext>
                </a:extLst>
              </p:cNvPr>
              <p:cNvSpPr/>
              <p:nvPr/>
            </p:nvSpPr>
            <p:spPr>
              <a:xfrm>
                <a:off x="13263511" y="16724282"/>
                <a:ext cx="407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DEB2B4A-6B01-4A4F-8178-C3ACA1252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511" y="16724282"/>
                <a:ext cx="407035" cy="40011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A397DFC8-5C17-424B-94A1-7C0E0E86F6FC}"/>
                  </a:ext>
                </a:extLst>
              </p:cNvPr>
              <p:cNvSpPr/>
              <p:nvPr/>
            </p:nvSpPr>
            <p:spPr>
              <a:xfrm>
                <a:off x="14148622" y="17524862"/>
                <a:ext cx="407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A397DFC8-5C17-424B-94A1-7C0E0E86F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622" y="17524862"/>
                <a:ext cx="407035" cy="4001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A8536A-4E94-1346-948E-43CD8E2782F2}"/>
                  </a:ext>
                </a:extLst>
              </p:cNvPr>
              <p:cNvSpPr/>
              <p:nvPr/>
            </p:nvSpPr>
            <p:spPr>
              <a:xfrm>
                <a:off x="11301512" y="16991964"/>
                <a:ext cx="407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A8536A-4E94-1346-948E-43CD8E278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12" y="16991964"/>
                <a:ext cx="407035" cy="4001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D0E7410-4AE1-E246-B1D7-8A2351940234}"/>
                  </a:ext>
                </a:extLst>
              </p:cNvPr>
              <p:cNvSpPr/>
              <p:nvPr/>
            </p:nvSpPr>
            <p:spPr>
              <a:xfrm>
                <a:off x="8829300" y="17540452"/>
                <a:ext cx="407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D0E7410-4AE1-E246-B1D7-8A2351940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00" y="17540452"/>
                <a:ext cx="407035" cy="40011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6AF8CB02-B935-A348-82FB-7A23943DDD62}"/>
                  </a:ext>
                </a:extLst>
              </p:cNvPr>
              <p:cNvSpPr/>
              <p:nvPr/>
            </p:nvSpPr>
            <p:spPr>
              <a:xfrm>
                <a:off x="9633383" y="16764352"/>
                <a:ext cx="412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6AF8CB02-B935-A348-82FB-7A23943DD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83" y="16764352"/>
                <a:ext cx="412421" cy="4001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Autoencoder - Wikipedia">
            <a:extLst>
              <a:ext uri="{FF2B5EF4-FFF2-40B4-BE49-F238E27FC236}">
                <a16:creationId xmlns:a16="http://schemas.microsoft.com/office/drawing/2014/main" id="{33324ADA-9F56-1145-9636-E6B62E6D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272" y="18451934"/>
            <a:ext cx="2598587" cy="23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7">
                <a:extLst>
                  <a:ext uri="{FF2B5EF4-FFF2-40B4-BE49-F238E27FC236}">
                    <a16:creationId xmlns:a16="http://schemas.microsoft.com/office/drawing/2014/main" id="{8D08E3DC-ACEC-E34A-923E-70A0C3CCEF3D}"/>
                  </a:ext>
                </a:extLst>
              </p:cNvPr>
              <p:cNvSpPr txBox="1"/>
              <p:nvPr/>
            </p:nvSpPr>
            <p:spPr>
              <a:xfrm>
                <a:off x="1026419" y="16974606"/>
                <a:ext cx="782060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Wingdings" pitchFamily="2" charset="2"/>
                  <a:buChar char="§"/>
                </a:pPr>
                <a:r>
                  <a:rPr lang="en-US" altLang="zh-CN" sz="3000" dirty="0">
                    <a:solidFill>
                      <a:prstClr val="black"/>
                    </a:solidFill>
                  </a:rPr>
                  <a:t>Construct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a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node-node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affinity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matrix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based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on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proximity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&amp;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attribute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similarity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between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nodes,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and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then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factorize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the</a:t>
                </a:r>
                <a:r>
                  <a:rPr lang="zh-CN" altLang="en-US" sz="3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3000" dirty="0">
                    <a:solidFill>
                      <a:prstClr val="black"/>
                    </a:solidFill>
                  </a:rPr>
                  <a:t>matrix</a:t>
                </a:r>
              </a:p>
            </p:txBody>
          </p:sp>
        </mc:Choice>
        <mc:Fallback xmlns="">
          <p:sp>
            <p:nvSpPr>
              <p:cNvPr id="158" name="TextBox 17">
                <a:extLst>
                  <a:ext uri="{FF2B5EF4-FFF2-40B4-BE49-F238E27FC236}">
                    <a16:creationId xmlns:a16="http://schemas.microsoft.com/office/drawing/2014/main" id="{8D08E3DC-ACEC-E34A-923E-70A0C3CC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" y="16974606"/>
                <a:ext cx="7820607" cy="1477328"/>
              </a:xfrm>
              <a:prstGeom prst="rect">
                <a:avLst/>
              </a:prstGeom>
              <a:blipFill>
                <a:blip r:embed="rId54"/>
                <a:stretch>
                  <a:fillRect l="-1459" t="-4274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7">
            <a:extLst>
              <a:ext uri="{FF2B5EF4-FFF2-40B4-BE49-F238E27FC236}">
                <a16:creationId xmlns:a16="http://schemas.microsoft.com/office/drawing/2014/main" id="{86564674-5311-6D4F-8745-3538EAD15439}"/>
              </a:ext>
            </a:extLst>
          </p:cNvPr>
          <p:cNvSpPr txBox="1"/>
          <p:nvPr/>
        </p:nvSpPr>
        <p:spPr>
          <a:xfrm>
            <a:off x="1008693" y="18883982"/>
            <a:ext cx="9054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altLang="zh-CN" sz="3000" dirty="0">
                <a:solidFill>
                  <a:prstClr val="black"/>
                </a:solidFill>
              </a:rPr>
              <a:t>Feed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the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graph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matrix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&amp;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attribute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similarity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matrix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to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a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deep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neural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network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to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compress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them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altLang="zh-CN" sz="3000" dirty="0">
                <a:solidFill>
                  <a:prstClr val="black"/>
                </a:solidFill>
              </a:rPr>
              <a:t>Reconstruct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the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graph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matrix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&amp;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attribute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similarity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matrix</a:t>
            </a:r>
            <a:r>
              <a:rPr lang="zh-CN" altLang="en-US" sz="3000" dirty="0">
                <a:solidFill>
                  <a:prstClr val="black"/>
                </a:solidFill>
              </a:rPr>
              <a:t>  </a:t>
            </a:r>
            <a:r>
              <a:rPr lang="en-US" altLang="zh-CN" sz="3000" dirty="0">
                <a:solidFill>
                  <a:prstClr val="black"/>
                </a:solidFill>
              </a:rPr>
              <a:t>based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on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the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compress</a:t>
            </a:r>
            <a:r>
              <a:rPr lang="zh-CN" altLang="en-US" sz="3000" dirty="0">
                <a:solidFill>
                  <a:prstClr val="black"/>
                </a:solidFill>
              </a:rPr>
              <a:t> </a:t>
            </a:r>
            <a:r>
              <a:rPr lang="en-US" altLang="zh-CN" sz="3000" dirty="0">
                <a:solidFill>
                  <a:prstClr val="black"/>
                </a:solidFill>
              </a:rPr>
              <a:t>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508EEE0-96BE-B948-97B2-F9A51567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12824"/>
              </p:ext>
            </p:extLst>
          </p:nvPr>
        </p:nvGraphicFramePr>
        <p:xfrm>
          <a:off x="20643788" y="6382679"/>
          <a:ext cx="1188080" cy="154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644547903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86830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161"/>
                  </a:ext>
                </a:extLst>
              </a:tr>
            </a:tbl>
          </a:graphicData>
        </a:graphic>
      </p:graphicFrame>
      <p:graphicFrame>
        <p:nvGraphicFramePr>
          <p:cNvPr id="196" name="Table 12">
            <a:extLst>
              <a:ext uri="{FF2B5EF4-FFF2-40B4-BE49-F238E27FC236}">
                <a16:creationId xmlns:a16="http://schemas.microsoft.com/office/drawing/2014/main" id="{DFF51D6C-94F9-3446-8881-8071A51E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77576"/>
              </p:ext>
            </p:extLst>
          </p:nvPr>
        </p:nvGraphicFramePr>
        <p:xfrm>
          <a:off x="22835519" y="6354590"/>
          <a:ext cx="891060" cy="154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86830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161"/>
                  </a:ext>
                </a:extLst>
              </a:tr>
            </a:tbl>
          </a:graphicData>
        </a:graphic>
      </p:graphicFrame>
      <p:graphicFrame>
        <p:nvGraphicFramePr>
          <p:cNvPr id="197" name="Table 12">
            <a:extLst>
              <a:ext uri="{FF2B5EF4-FFF2-40B4-BE49-F238E27FC236}">
                <a16:creationId xmlns:a16="http://schemas.microsoft.com/office/drawing/2014/main" id="{D44A2DCA-CF1F-154B-9026-235AF713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53308"/>
              </p:ext>
            </p:extLst>
          </p:nvPr>
        </p:nvGraphicFramePr>
        <p:xfrm>
          <a:off x="25928637" y="6735062"/>
          <a:ext cx="1188080" cy="92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644547903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</a:tbl>
          </a:graphicData>
        </a:graphic>
      </p:graphicFrame>
      <p:graphicFrame>
        <p:nvGraphicFramePr>
          <p:cNvPr id="198" name="Table 12">
            <a:extLst>
              <a:ext uri="{FF2B5EF4-FFF2-40B4-BE49-F238E27FC236}">
                <a16:creationId xmlns:a16="http://schemas.microsoft.com/office/drawing/2014/main" id="{9ADFB1B2-04B7-B64B-B486-D06868994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04647"/>
              </p:ext>
            </p:extLst>
          </p:nvPr>
        </p:nvGraphicFramePr>
        <p:xfrm>
          <a:off x="24388204" y="6738889"/>
          <a:ext cx="891060" cy="92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644547903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3">
                <a:extLst>
                  <a:ext uri="{FF2B5EF4-FFF2-40B4-BE49-F238E27FC236}">
                    <a16:creationId xmlns:a16="http://schemas.microsoft.com/office/drawing/2014/main" id="{93A83254-1458-4E43-A423-61814408C4AB}"/>
                  </a:ext>
                </a:extLst>
              </p:cNvPr>
              <p:cNvSpPr txBox="1"/>
              <p:nvPr/>
            </p:nvSpPr>
            <p:spPr>
              <a:xfrm>
                <a:off x="22159273" y="6782581"/>
                <a:ext cx="4151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9" name="TextBox 43">
                <a:extLst>
                  <a:ext uri="{FF2B5EF4-FFF2-40B4-BE49-F238E27FC236}">
                    <a16:creationId xmlns:a16="http://schemas.microsoft.com/office/drawing/2014/main" id="{93A83254-1458-4E43-A423-61814408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73" y="6782581"/>
                <a:ext cx="415178" cy="492443"/>
              </a:xfrm>
              <a:prstGeom prst="rect">
                <a:avLst/>
              </a:prstGeom>
              <a:blipFill>
                <a:blip r:embed="rId55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40">
                <a:extLst>
                  <a:ext uri="{FF2B5EF4-FFF2-40B4-BE49-F238E27FC236}">
                    <a16:creationId xmlns:a16="http://schemas.microsoft.com/office/drawing/2014/main" id="{0C9A9051-9F23-1843-8329-55DB7C3DB8DC}"/>
                  </a:ext>
                </a:extLst>
              </p:cNvPr>
              <p:cNvSpPr txBox="1"/>
              <p:nvPr/>
            </p:nvSpPr>
            <p:spPr>
              <a:xfrm>
                <a:off x="23884148" y="6884965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0" name="TextBox 40">
                <a:extLst>
                  <a:ext uri="{FF2B5EF4-FFF2-40B4-BE49-F238E27FC236}">
                    <a16:creationId xmlns:a16="http://schemas.microsoft.com/office/drawing/2014/main" id="{0C9A9051-9F23-1843-8329-55DB7C3D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148" y="6884965"/>
                <a:ext cx="355867" cy="430887"/>
              </a:xfrm>
              <a:prstGeom prst="rect">
                <a:avLst/>
              </a:prstGeom>
              <a:blipFill>
                <a:blip r:embed="rId56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40">
                <a:extLst>
                  <a:ext uri="{FF2B5EF4-FFF2-40B4-BE49-F238E27FC236}">
                    <a16:creationId xmlns:a16="http://schemas.microsoft.com/office/drawing/2014/main" id="{FD046541-F80D-BF46-A33A-2839FBCEBAAE}"/>
                  </a:ext>
                </a:extLst>
              </p:cNvPr>
              <p:cNvSpPr txBox="1"/>
              <p:nvPr/>
            </p:nvSpPr>
            <p:spPr>
              <a:xfrm>
                <a:off x="25396316" y="6861086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1" name="TextBox 40">
                <a:extLst>
                  <a:ext uri="{FF2B5EF4-FFF2-40B4-BE49-F238E27FC236}">
                    <a16:creationId xmlns:a16="http://schemas.microsoft.com/office/drawing/2014/main" id="{FD046541-F80D-BF46-A33A-2839FBCE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316" y="6861086"/>
                <a:ext cx="355867" cy="430887"/>
              </a:xfrm>
              <a:prstGeom prst="rect">
                <a:avLst/>
              </a:prstGeom>
              <a:blipFill>
                <a:blip r:embed="rId57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3415F9C-CC6D-9444-B2C8-EDA7F63027A2}"/>
                  </a:ext>
                </a:extLst>
              </p:cNvPr>
              <p:cNvSpPr/>
              <p:nvPr/>
            </p:nvSpPr>
            <p:spPr>
              <a:xfrm>
                <a:off x="20997079" y="6930654"/>
                <a:ext cx="49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𝐅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3415F9C-CC6D-9444-B2C8-EDA7F6302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079" y="6930654"/>
                <a:ext cx="497252" cy="46166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91B89AC-959C-3F42-97B1-AD1778176BEC}"/>
                  </a:ext>
                </a:extLst>
              </p:cNvPr>
              <p:cNvSpPr/>
              <p:nvPr/>
            </p:nvSpPr>
            <p:spPr>
              <a:xfrm>
                <a:off x="23020052" y="6930654"/>
                <a:ext cx="535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𝐔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91B89AC-959C-3F42-97B1-AD1778176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052" y="6930654"/>
                <a:ext cx="535724" cy="46166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600549B-A678-C54C-93C5-0ABFAED3478A}"/>
                  </a:ext>
                </a:extLst>
              </p:cNvPr>
              <p:cNvSpPr/>
              <p:nvPr/>
            </p:nvSpPr>
            <p:spPr>
              <a:xfrm>
                <a:off x="26258370" y="6966505"/>
                <a:ext cx="62305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600549B-A678-C54C-93C5-0ABFAED34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8370" y="6966505"/>
                <a:ext cx="623056" cy="46820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E4731FF-B202-D140-B3E8-DB7FAA89F768}"/>
                  </a:ext>
                </a:extLst>
              </p:cNvPr>
              <p:cNvSpPr/>
              <p:nvPr/>
            </p:nvSpPr>
            <p:spPr>
              <a:xfrm>
                <a:off x="24604228" y="6997277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E4731FF-B202-D140-B3E8-DB7FAA89F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4228" y="6997277"/>
                <a:ext cx="431528" cy="461665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" name="Table 12">
            <a:extLst>
              <a:ext uri="{FF2B5EF4-FFF2-40B4-BE49-F238E27FC236}">
                <a16:creationId xmlns:a16="http://schemas.microsoft.com/office/drawing/2014/main" id="{42B66365-7149-F446-8C9B-8B41FBB5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5073"/>
              </p:ext>
            </p:extLst>
          </p:nvPr>
        </p:nvGraphicFramePr>
        <p:xfrm>
          <a:off x="25900372" y="8106877"/>
          <a:ext cx="1188080" cy="154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644547903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86830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1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8BC7955-C2FB-FE4A-AAF5-9533F959EC78}"/>
                  </a:ext>
                </a:extLst>
              </p:cNvPr>
              <p:cNvSpPr/>
              <p:nvPr/>
            </p:nvSpPr>
            <p:spPr>
              <a:xfrm>
                <a:off x="26260412" y="8606206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8BC7955-C2FB-FE4A-AAF5-9533F959E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412" y="8606206"/>
                <a:ext cx="527709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32128F84-8C35-BF4D-9EB5-D5FE4B15AD27}"/>
              </a:ext>
            </a:extLst>
          </p:cNvPr>
          <p:cNvSpPr/>
          <p:nvPr/>
        </p:nvSpPr>
        <p:spPr>
          <a:xfrm>
            <a:off x="27274286" y="6930654"/>
            <a:ext cx="504056" cy="2489012"/>
          </a:xfrm>
          <a:prstGeom prst="rightBrace">
            <a:avLst/>
          </a:prstGeom>
          <a:noFill/>
          <a:ln w="44450">
            <a:solidFill>
              <a:srgbClr val="003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8" name="Table 12">
            <a:extLst>
              <a:ext uri="{FF2B5EF4-FFF2-40B4-BE49-F238E27FC236}">
                <a16:creationId xmlns:a16="http://schemas.microsoft.com/office/drawing/2014/main" id="{37B54D1B-5DAF-9945-9EB8-FDB0C2598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44561"/>
              </p:ext>
            </p:extLst>
          </p:nvPr>
        </p:nvGraphicFramePr>
        <p:xfrm>
          <a:off x="28146471" y="7218686"/>
          <a:ext cx="891060" cy="154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86830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1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79FA71-F9B4-6A4E-B0AE-C4F771523CC0}"/>
                  </a:ext>
                </a:extLst>
              </p:cNvPr>
              <p:cNvSpPr/>
              <p:nvPr/>
            </p:nvSpPr>
            <p:spPr>
              <a:xfrm>
                <a:off x="28348644" y="7722742"/>
                <a:ext cx="6460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1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SG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79FA71-F9B4-6A4E-B0AE-C4F771523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644" y="7722742"/>
                <a:ext cx="646074" cy="49244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Right Brace 268">
            <a:extLst>
              <a:ext uri="{FF2B5EF4-FFF2-40B4-BE49-F238E27FC236}">
                <a16:creationId xmlns:a16="http://schemas.microsoft.com/office/drawing/2014/main" id="{899DC1E3-C9A9-0044-939E-3F4AF372F453}"/>
              </a:ext>
            </a:extLst>
          </p:cNvPr>
          <p:cNvSpPr/>
          <p:nvPr/>
        </p:nvSpPr>
        <p:spPr>
          <a:xfrm rot="5400000">
            <a:off x="23927007" y="6946288"/>
            <a:ext cx="360040" cy="2489012"/>
          </a:xfrm>
          <a:prstGeom prst="rightBrace">
            <a:avLst/>
          </a:prstGeom>
          <a:noFill/>
          <a:ln w="44450">
            <a:solidFill>
              <a:srgbClr val="003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0" name="Table 12">
            <a:extLst>
              <a:ext uri="{FF2B5EF4-FFF2-40B4-BE49-F238E27FC236}">
                <a16:creationId xmlns:a16="http://schemas.microsoft.com/office/drawing/2014/main" id="{BDF73FB0-6170-7845-BF69-7DBC4DCB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23012"/>
              </p:ext>
            </p:extLst>
          </p:nvPr>
        </p:nvGraphicFramePr>
        <p:xfrm>
          <a:off x="23763552" y="8537720"/>
          <a:ext cx="891060" cy="154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20">
                  <a:extLst>
                    <a:ext uri="{9D8B030D-6E8A-4147-A177-3AD203B41FA5}">
                      <a16:colId xmlns:a16="http://schemas.microsoft.com/office/drawing/2014/main" val="1522355386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789106729"/>
                    </a:ext>
                  </a:extLst>
                </a:gridCol>
                <a:gridCol w="297020">
                  <a:extLst>
                    <a:ext uri="{9D8B030D-6E8A-4147-A177-3AD203B41FA5}">
                      <a16:colId xmlns:a16="http://schemas.microsoft.com/office/drawing/2014/main" val="2044233411"/>
                    </a:ext>
                  </a:extLst>
                </a:gridCol>
              </a:tblGrid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6553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63373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11425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86830"/>
                  </a:ext>
                </a:extLst>
              </a:tr>
              <a:tr h="30984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1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322117-71C2-B745-BFBD-8AD74CEA1745}"/>
                  </a:ext>
                </a:extLst>
              </p:cNvPr>
              <p:cNvSpPr/>
              <p:nvPr/>
            </p:nvSpPr>
            <p:spPr>
              <a:xfrm>
                <a:off x="23956156" y="9070447"/>
                <a:ext cx="625876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SG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322117-71C2-B745-BFBD-8AD74CEA1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6156" y="9070447"/>
                <a:ext cx="625876" cy="524503"/>
              </a:xfrm>
              <a:prstGeom prst="rect">
                <a:avLst/>
              </a:prstGeom>
              <a:blipFill>
                <a:blip r:embed="rId6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A5F940-7D15-B14A-8F57-388EE934FA6F}"/>
                  </a:ext>
                </a:extLst>
              </p:cNvPr>
              <p:cNvSpPr/>
              <p:nvPr/>
            </p:nvSpPr>
            <p:spPr>
              <a:xfrm>
                <a:off x="16364123" y="13123342"/>
                <a:ext cx="10105266" cy="880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</m:den>
                      </m:f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A5F940-7D15-B14A-8F57-388EE934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123" y="13123342"/>
                <a:ext cx="10105266" cy="880754"/>
              </a:xfrm>
              <a:prstGeom prst="rect">
                <a:avLst/>
              </a:prstGeom>
              <a:blipFill>
                <a:blip r:embed="rId6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D4D778-F2EA-C742-BB0B-2A36C4027BFA}"/>
                  </a:ext>
                </a:extLst>
              </p:cNvPr>
              <p:cNvSpPr/>
              <p:nvPr/>
            </p:nvSpPr>
            <p:spPr>
              <a:xfrm>
                <a:off x="1272672" y="38287894"/>
                <a:ext cx="12388580" cy="96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𝚷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cnormalize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D4D778-F2EA-C742-BB0B-2A36C402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" y="38287894"/>
                <a:ext cx="12388580" cy="969048"/>
              </a:xfrm>
              <a:prstGeom prst="rect">
                <a:avLst/>
              </a:prstGeom>
              <a:blipFill>
                <a:blip r:embed="rId66"/>
                <a:stretch>
                  <a:fillRect t="-151282" b="-2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8477000-8DF0-8048-83EA-A71579336FEF}"/>
                  </a:ext>
                </a:extLst>
              </p:cNvPr>
              <p:cNvSpPr/>
              <p:nvPr/>
            </p:nvSpPr>
            <p:spPr>
              <a:xfrm>
                <a:off x="2106539" y="39766302"/>
                <a:ext cx="10812420" cy="96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𝚷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normalize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8477000-8DF0-8048-83EA-A71579336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39" y="39766302"/>
                <a:ext cx="10812420" cy="969048"/>
              </a:xfrm>
              <a:prstGeom prst="rect">
                <a:avLst/>
              </a:prstGeom>
              <a:blipFill>
                <a:blip r:embed="rId67"/>
                <a:stretch>
                  <a:fillRect t="-154545" b="-2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864</Words>
  <Application>Microsoft Macintosh PowerPoint</Application>
  <PresentationFormat>Custom</PresentationFormat>
  <Paragraphs>141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hfr</dc:creator>
  <cp:lastModifiedBy>#YANG RENCHI#</cp:lastModifiedBy>
  <cp:revision>444</cp:revision>
  <dcterms:created xsi:type="dcterms:W3CDTF">2015-03-16T08:03:09Z</dcterms:created>
  <dcterms:modified xsi:type="dcterms:W3CDTF">2021-08-18T09:36:21Z</dcterms:modified>
</cp:coreProperties>
</file>