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25"/>
  </p:notesMasterIdLst>
  <p:sldIdLst>
    <p:sldId id="256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298" r:id="rId10"/>
    <p:sldId id="261" r:id="rId11"/>
    <p:sldId id="269" r:id="rId12"/>
    <p:sldId id="262" r:id="rId13"/>
    <p:sldId id="270" r:id="rId14"/>
    <p:sldId id="263" r:id="rId15"/>
    <p:sldId id="272" r:id="rId16"/>
    <p:sldId id="293" r:id="rId17"/>
    <p:sldId id="306" r:id="rId18"/>
    <p:sldId id="274" r:id="rId19"/>
    <p:sldId id="278" r:id="rId20"/>
    <p:sldId id="275" r:id="rId21"/>
    <p:sldId id="276" r:id="rId22"/>
    <p:sldId id="277" r:id="rId23"/>
    <p:sldId id="258" r:id="rId2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F0D"/>
    <a:srgbClr val="004282"/>
    <a:srgbClr val="001A4B"/>
    <a:srgbClr val="006DB7"/>
    <a:srgbClr val="006D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339"/>
    <p:restoredTop sz="79728" autoAdjust="0"/>
  </p:normalViewPr>
  <p:slideViewPr>
    <p:cSldViewPr snapToGrid="0" snapToObjects="1">
      <p:cViewPr varScale="1">
        <p:scale>
          <a:sx n="134" d="100"/>
          <a:sy n="134" d="100"/>
        </p:scale>
        <p:origin x="72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68" d="100"/>
        <a:sy n="16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986A1D-2406-AF47-86F2-D47F3A1D02C0}" type="datetimeFigureOut">
              <a:rPr lang="en-US" smtClean="0"/>
              <a:t>8/22/21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E63E53-E70C-DA48-ADE4-EF8245178E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504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509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0121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654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746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2302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71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8907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720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074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0345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6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70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9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1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E63E53-E70C-DA48-ADE4-EF8245178E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1058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3746" y="1347682"/>
            <a:ext cx="7861604" cy="1597741"/>
          </a:xfrm>
        </p:spPr>
        <p:txBody>
          <a:bodyPr anchor="t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3746" y="3138382"/>
            <a:ext cx="7861604" cy="804968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1391383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5888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569820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2233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58320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2818482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934082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16499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514898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286999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432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292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79967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0" y="883445"/>
            <a:ext cx="512064" cy="512064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1844056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2400" y="4767263"/>
            <a:ext cx="74295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82639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5" Type="http://schemas.openxmlformats.org/officeDocument/2006/relationships/image" Target="../media/image141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3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.png"/><Relationship Id="rId3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5" Type="http://schemas.openxmlformats.org/officeDocument/2006/relationships/image" Target="../media/image290.png"/><Relationship Id="rId15" Type="http://schemas.openxmlformats.org/officeDocument/2006/relationships/image" Target="../media/image39.png"/><Relationship Id="rId10" Type="http://schemas.openxmlformats.org/officeDocument/2006/relationships/image" Target="../media/image34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1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43.png"/><Relationship Id="rId9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jpeg"/><Relationship Id="rId3" Type="http://schemas.openxmlformats.org/officeDocument/2006/relationships/image" Target="../media/image24.jpe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jpeg"/><Relationship Id="rId11" Type="http://schemas.openxmlformats.org/officeDocument/2006/relationships/image" Target="../media/image20.png"/><Relationship Id="rId5" Type="http://schemas.openxmlformats.org/officeDocument/2006/relationships/image" Target="../media/image16.png"/><Relationship Id="rId10" Type="http://schemas.openxmlformats.org/officeDocument/2006/relationships/image" Target="../media/image51.jpeg"/><Relationship Id="rId4" Type="http://schemas.openxmlformats.org/officeDocument/2006/relationships/image" Target="../media/image5.png"/><Relationship Id="rId9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9.jpe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jpe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1198" y="1123138"/>
            <a:ext cx="7861604" cy="1597741"/>
          </a:xfrm>
        </p:spPr>
        <p:txBody>
          <a:bodyPr anchor="t">
            <a:normAutofit/>
          </a:bodyPr>
          <a:lstStyle/>
          <a:p>
            <a:r>
              <a:rPr lang="en-GB" sz="4050" b="1" dirty="0"/>
              <a:t>Scaling At</a:t>
            </a:r>
            <a:r>
              <a:rPr lang="en-US" altLang="zh-CN" sz="4050" b="1" dirty="0"/>
              <a:t>t</a:t>
            </a:r>
            <a:r>
              <a:rPr lang="en-GB" sz="4050" b="1" dirty="0" err="1"/>
              <a:t>ributed</a:t>
            </a:r>
            <a:r>
              <a:rPr lang="en-GB" sz="4050" b="1" dirty="0"/>
              <a:t> Network Embedding to Massive Graphs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8888" y="2920589"/>
            <a:ext cx="6667647" cy="1241822"/>
          </a:xfrm>
        </p:spPr>
        <p:txBody>
          <a:bodyPr>
            <a:normAutofit/>
          </a:bodyPr>
          <a:lstStyle/>
          <a:p>
            <a:r>
              <a:rPr lang="en-SG" dirty="0"/>
              <a:t>by: R. Yang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SG" dirty="0"/>
              <a:t>J. Shi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SG" dirty="0"/>
              <a:t>X. Xiao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SG" dirty="0"/>
              <a:t>Y. Yang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SG" dirty="0"/>
              <a:t>J. Liu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and </a:t>
            </a:r>
            <a:r>
              <a:rPr lang="en-SG" dirty="0"/>
              <a:t>S. </a:t>
            </a:r>
            <a:r>
              <a:rPr lang="en-SG" dirty="0" err="1"/>
              <a:t>Bhowmick</a:t>
            </a:r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51743" y="2658779"/>
            <a:ext cx="3429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1026" name="Picture 2" descr="Hamad Bin Khalifa University - Home | Facebook">
            <a:extLst>
              <a:ext uri="{FF2B5EF4-FFF2-40B4-BE49-F238E27FC236}">
                <a16:creationId xmlns:a16="http://schemas.microsoft.com/office/drawing/2014/main" id="{0979222B-96B9-4D29-B52F-A4F7DAA4D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810" y="4191202"/>
            <a:ext cx="980895" cy="980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ong Kong Polytechnic University - Wikipedia">
            <a:extLst>
              <a:ext uri="{FF2B5EF4-FFF2-40B4-BE49-F238E27FC236}">
                <a16:creationId xmlns:a16="http://schemas.microsoft.com/office/drawing/2014/main" id="{A3C99341-DF3A-4C23-AC41-2512C0EE4D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787" y="4341967"/>
            <a:ext cx="707296" cy="715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anyang Technological University - Wikipedia">
            <a:extLst>
              <a:ext uri="{FF2B5EF4-FFF2-40B4-BE49-F238E27FC236}">
                <a16:creationId xmlns:a16="http://schemas.microsoft.com/office/drawing/2014/main" id="{26AFA833-C48E-406D-B6FA-2B9FC2F05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802" y="4373397"/>
            <a:ext cx="529271" cy="683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National University of Singapore - Wikipedia">
            <a:extLst>
              <a:ext uri="{FF2B5EF4-FFF2-40B4-BE49-F238E27FC236}">
                <a16:creationId xmlns:a16="http://schemas.microsoft.com/office/drawing/2014/main" id="{712768DC-0013-4963-9F03-1EAF0F403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3688" y="4334308"/>
            <a:ext cx="614937" cy="784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CRRD Quality Index Research Journal | International Research Journal |  Leading Academic Research Journal | Best paper award">
            <a:extLst>
              <a:ext uri="{FF2B5EF4-FFF2-40B4-BE49-F238E27FC236}">
                <a16:creationId xmlns:a16="http://schemas.microsoft.com/office/drawing/2014/main" id="{8E01B4FA-0B43-441E-9FC7-A5AD09959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774" y="112391"/>
            <a:ext cx="1228299" cy="9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VLDB 2021 - 47th International Conference on Very Large Data Bases">
            <a:extLst>
              <a:ext uri="{FF2B5EF4-FFF2-40B4-BE49-F238E27FC236}">
                <a16:creationId xmlns:a16="http://schemas.microsoft.com/office/drawing/2014/main" id="{AEECA619-7C08-4C7B-970E-5ED9C0F5FA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6236597" y="276007"/>
            <a:ext cx="1567177" cy="542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EB732-7DD4-5E40-B117-7D1CE3151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Forward</a:t>
            </a:r>
            <a:r>
              <a:rPr lang="zh-CN" altLang="en-US" dirty="0"/>
              <a:t> </a:t>
            </a:r>
            <a:r>
              <a:rPr lang="en-US" altLang="zh-CN" dirty="0"/>
              <a:t>Random</a:t>
            </a:r>
            <a:r>
              <a:rPr lang="zh-CN" altLang="en-US" dirty="0"/>
              <a:t> </a:t>
            </a:r>
            <a:r>
              <a:rPr lang="en-US" altLang="zh-CN" dirty="0"/>
              <a:t>Walks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86332-FB70-7247-A8B8-01A7882778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392969" cy="326350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Forward random walk from node </a:t>
                </a:r>
                <a14:m>
                  <m:oMath xmlns:m="http://schemas.openxmlformats.org/officeDocument/2006/math">
                    <m:r>
                      <a:rPr lang="en-SG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Start from </a:t>
                </a:r>
                <a14:m>
                  <m:oMath xmlns:m="http://schemas.openxmlformats.org/officeDocument/2006/math">
                    <m:r>
                      <a:rPr lang="en-SG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At each step, stop with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probability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600" dirty="0">
                    <a:solidFill>
                      <a:schemeClr val="tx1"/>
                    </a:solidFill>
                  </a:rPr>
                  <a:t>After stopping at a node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pick an attribute </a:t>
                </a:r>
                <a14:m>
                  <m:oMath xmlns:m="http://schemas.openxmlformats.org/officeDocument/2006/math">
                    <m:r>
                      <a:rPr lang="en-SG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m:rPr>
                        <m:sty m:val="p"/>
                      </m:rPr>
                      <a:rPr lang="en-US" altLang="zh-CN" sz="16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w</m:t>
                    </m:r>
                    <m:r>
                      <a:rPr lang="en-SG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SG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endParaRPr lang="en-US" sz="2000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110000"/>
                  </a:lnSpc>
                </a:pPr>
                <a:r>
                  <a:rPr lang="en-US" sz="2000" dirty="0">
                    <a:solidFill>
                      <a:schemeClr val="tx1"/>
                    </a:solidFill>
                  </a:rPr>
                  <a:t>Intuition: it samples an attribute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from the vicinity of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586332-FB70-7247-A8B8-01A7882778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392969" cy="3263504"/>
              </a:xfrm>
              <a:blipFill>
                <a:blip r:embed="rId3"/>
                <a:stretch>
                  <a:fillRect l="-1248"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0A7E1238-D0F7-0449-9DAC-B96B1F0A1EED}"/>
              </a:ext>
            </a:extLst>
          </p:cNvPr>
          <p:cNvGrpSpPr/>
          <p:nvPr/>
        </p:nvGrpSpPr>
        <p:grpSpPr>
          <a:xfrm>
            <a:off x="4797176" y="1583492"/>
            <a:ext cx="3910154" cy="2044845"/>
            <a:chOff x="4797176" y="1583492"/>
            <a:chExt cx="3910154" cy="2044845"/>
          </a:xfrm>
        </p:grpSpPr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94998BA3-067D-ED47-955D-1FA65F7752BD}"/>
                </a:ext>
              </a:extLst>
            </p:cNvPr>
            <p:cNvCxnSpPr>
              <a:cxnSpLocks/>
              <a:stCxn id="115" idx="0"/>
              <a:endCxn id="114" idx="4"/>
            </p:cNvCxnSpPr>
            <p:nvPr/>
          </p:nvCxnSpPr>
          <p:spPr bwMode="auto">
            <a:xfrm flipH="1" flipV="1">
              <a:off x="7537283" y="2489422"/>
              <a:ext cx="342158" cy="636515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D2556E26-20CC-8747-B2B7-FEC48F570288}"/>
                </a:ext>
              </a:extLst>
            </p:cNvPr>
            <p:cNvCxnSpPr>
              <a:cxnSpLocks/>
              <a:stCxn id="112" idx="6"/>
              <a:endCxn id="115" idx="2"/>
            </p:cNvCxnSpPr>
            <p:nvPr/>
          </p:nvCxnSpPr>
          <p:spPr bwMode="auto">
            <a:xfrm>
              <a:off x="6957856" y="3194709"/>
              <a:ext cx="809363" cy="43450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05D92061-2691-DA42-B1A8-047C03AC68AF}"/>
                </a:ext>
              </a:extLst>
            </p:cNvPr>
            <p:cNvCxnSpPr>
              <a:cxnSpLocks/>
              <a:stCxn id="121" idx="6"/>
              <a:endCxn id="112" idx="2"/>
            </p:cNvCxnSpPr>
            <p:nvPr/>
          </p:nvCxnSpPr>
          <p:spPr bwMode="auto">
            <a:xfrm flipV="1">
              <a:off x="5966035" y="3194709"/>
              <a:ext cx="767378" cy="153034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89EC7315-BADE-A640-9D36-58AD676C5A09}"/>
                </a:ext>
              </a:extLst>
            </p:cNvPr>
            <p:cNvCxnSpPr>
              <a:cxnSpLocks/>
              <a:stCxn id="114" idx="6"/>
              <a:endCxn id="116" idx="2"/>
            </p:cNvCxnSpPr>
            <p:nvPr/>
          </p:nvCxnSpPr>
          <p:spPr bwMode="auto">
            <a:xfrm>
              <a:off x="7649504" y="2377201"/>
              <a:ext cx="769486" cy="111931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29C54179-2698-FA44-9741-18D3BE475914}"/>
                </a:ext>
              </a:extLst>
            </p:cNvPr>
            <p:cNvCxnSpPr>
              <a:cxnSpLocks/>
              <a:stCxn id="112" idx="0"/>
              <a:endCxn id="113" idx="4"/>
            </p:cNvCxnSpPr>
            <p:nvPr/>
          </p:nvCxnSpPr>
          <p:spPr bwMode="auto">
            <a:xfrm flipH="1" flipV="1">
              <a:off x="6836011" y="2870025"/>
              <a:ext cx="9624" cy="212462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589A135-A603-F54B-BAD3-7759D6DBAF76}"/>
                </a:ext>
              </a:extLst>
            </p:cNvPr>
            <p:cNvSpPr/>
            <p:nvPr/>
          </p:nvSpPr>
          <p:spPr bwMode="auto">
            <a:xfrm>
              <a:off x="5993461" y="2462913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595EF839-F847-274A-A5BA-E1A8C1516C25}"/>
                </a:ext>
              </a:extLst>
            </p:cNvPr>
            <p:cNvSpPr/>
            <p:nvPr/>
          </p:nvSpPr>
          <p:spPr bwMode="auto">
            <a:xfrm>
              <a:off x="6733413" y="3082487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6C31D53D-F061-CE41-B01B-66C7AD68FEBC}"/>
                </a:ext>
              </a:extLst>
            </p:cNvPr>
            <p:cNvSpPr/>
            <p:nvPr/>
          </p:nvSpPr>
          <p:spPr bwMode="auto">
            <a:xfrm>
              <a:off x="6723789" y="2645582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E1155E6A-BACF-624D-AC58-13A058EF91FD}"/>
                </a:ext>
              </a:extLst>
            </p:cNvPr>
            <p:cNvSpPr/>
            <p:nvPr/>
          </p:nvSpPr>
          <p:spPr bwMode="auto">
            <a:xfrm>
              <a:off x="7425061" y="2264979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58E7C54-3E43-5744-9CB2-2DC1F57BF103}"/>
                </a:ext>
              </a:extLst>
            </p:cNvPr>
            <p:cNvSpPr/>
            <p:nvPr/>
          </p:nvSpPr>
          <p:spPr bwMode="auto">
            <a:xfrm>
              <a:off x="7767219" y="3125937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31CAF23D-18FB-C144-A68D-A8150E96F93C}"/>
                </a:ext>
              </a:extLst>
            </p:cNvPr>
            <p:cNvSpPr/>
            <p:nvPr/>
          </p:nvSpPr>
          <p:spPr bwMode="auto">
            <a:xfrm>
              <a:off x="8418990" y="2367724"/>
              <a:ext cx="224443" cy="2428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4682AB7C-E2A9-1C45-BBF3-102734AAA54A}"/>
                </a:ext>
              </a:extLst>
            </p:cNvPr>
            <p:cNvCxnSpPr>
              <a:cxnSpLocks/>
              <a:stCxn id="111" idx="6"/>
              <a:endCxn id="113" idx="2"/>
            </p:cNvCxnSpPr>
            <p:nvPr/>
          </p:nvCxnSpPr>
          <p:spPr bwMode="auto">
            <a:xfrm>
              <a:off x="6217904" y="2575135"/>
              <a:ext cx="505885" cy="182669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F5BADE45-F33B-984E-8727-31E10161429B}"/>
                </a:ext>
              </a:extLst>
            </p:cNvPr>
            <p:cNvCxnSpPr>
              <a:cxnSpLocks/>
              <a:stCxn id="113" idx="4"/>
              <a:endCxn id="112" idx="0"/>
            </p:cNvCxnSpPr>
            <p:nvPr/>
          </p:nvCxnSpPr>
          <p:spPr bwMode="auto">
            <a:xfrm>
              <a:off x="6836011" y="2870025"/>
              <a:ext cx="9624" cy="212462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non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F515D0EF-D6A3-AC49-8704-996D51B7C7B5}"/>
                </a:ext>
              </a:extLst>
            </p:cNvPr>
            <p:cNvCxnSpPr>
              <a:cxnSpLocks/>
              <a:stCxn id="113" idx="7"/>
              <a:endCxn id="114" idx="3"/>
            </p:cNvCxnSpPr>
            <p:nvPr/>
          </p:nvCxnSpPr>
          <p:spPr bwMode="auto">
            <a:xfrm flipV="1">
              <a:off x="6915363" y="2456553"/>
              <a:ext cx="542567" cy="221898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D91CF0EE-0EDB-8148-B354-F18D3A745DCF}"/>
                </a:ext>
              </a:extLst>
            </p:cNvPr>
            <p:cNvCxnSpPr>
              <a:cxnSpLocks/>
              <a:stCxn id="115" idx="6"/>
              <a:endCxn id="124" idx="3"/>
            </p:cNvCxnSpPr>
            <p:nvPr/>
          </p:nvCxnSpPr>
          <p:spPr bwMode="auto">
            <a:xfrm flipV="1">
              <a:off x="7991662" y="3048080"/>
              <a:ext cx="524094" cy="190079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AB5B7005-8A8A-5B46-A17C-51E38C6038F2}"/>
                </a:ext>
              </a:extLst>
            </p:cNvPr>
            <p:cNvSpPr/>
            <p:nvPr/>
          </p:nvSpPr>
          <p:spPr bwMode="auto">
            <a:xfrm>
              <a:off x="5741592" y="3235521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3A407292-2C25-8340-89DA-50678EF84CED}"/>
                </a:ext>
              </a:extLst>
            </p:cNvPr>
            <p:cNvCxnSpPr>
              <a:cxnSpLocks/>
              <a:stCxn id="112" idx="2"/>
              <a:endCxn id="121" idx="6"/>
            </p:cNvCxnSpPr>
            <p:nvPr/>
          </p:nvCxnSpPr>
          <p:spPr bwMode="auto">
            <a:xfrm flipH="1">
              <a:off x="5966035" y="3194709"/>
              <a:ext cx="767378" cy="153034"/>
            </a:xfrm>
            <a:prstGeom prst="straightConnector1">
              <a:avLst/>
            </a:prstGeom>
            <a:ln w="22225">
              <a:solidFill>
                <a:srgbClr val="ED7F0D"/>
              </a:solidFill>
              <a:headEnd type="arrow"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588C406D-3D17-4647-AA73-E24FC2881D08}"/>
                </a:ext>
              </a:extLst>
            </p:cNvPr>
            <p:cNvCxnSpPr>
              <a:cxnSpLocks/>
              <a:stCxn id="121" idx="0"/>
              <a:endCxn id="111" idx="4"/>
            </p:cNvCxnSpPr>
            <p:nvPr/>
          </p:nvCxnSpPr>
          <p:spPr bwMode="auto">
            <a:xfrm flipV="1">
              <a:off x="5853814" y="2687356"/>
              <a:ext cx="251869" cy="548165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92388E2-EF0E-6A42-8148-EB200A0EAF9C}"/>
                </a:ext>
              </a:extLst>
            </p:cNvPr>
            <p:cNvSpPr/>
            <p:nvPr/>
          </p:nvSpPr>
          <p:spPr bwMode="auto">
            <a:xfrm>
              <a:off x="8482887" y="2856506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1C1BAC74-31F9-2546-8C23-57DCF475367D}"/>
                </a:ext>
              </a:extLst>
            </p:cNvPr>
            <p:cNvSpPr/>
            <p:nvPr/>
          </p:nvSpPr>
          <p:spPr bwMode="auto">
            <a:xfrm>
              <a:off x="4797176" y="3045345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E454F7F-BD82-484D-BE0F-4768FB412498}"/>
                </a:ext>
              </a:extLst>
            </p:cNvPr>
            <p:cNvCxnSpPr>
              <a:cxnSpLocks/>
              <a:stCxn id="121" idx="2"/>
              <a:endCxn id="125" idx="6"/>
            </p:cNvCxnSpPr>
            <p:nvPr/>
          </p:nvCxnSpPr>
          <p:spPr bwMode="auto">
            <a:xfrm flipH="1" flipV="1">
              <a:off x="5021619" y="3157567"/>
              <a:ext cx="719973" cy="190176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D9E7B0F-916A-374A-B43A-DB995ABF87D9}"/>
                    </a:ext>
                  </a:extLst>
                </p:cNvPr>
                <p:cNvSpPr/>
                <p:nvPr/>
              </p:nvSpPr>
              <p:spPr>
                <a:xfrm>
                  <a:off x="5566314" y="2963322"/>
                  <a:ext cx="3764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i="1" smtClean="0">
                          <a:solidFill>
                            <a:srgbClr val="00428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</m:t>
                      </m:r>
                    </m:oMath>
                  </a14:m>
                  <a:r>
                    <a:rPr lang="zh-CN" altLang="en-US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en-US" i="1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D9E7B0F-916A-374A-B43A-DB995ABF87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314" y="2963322"/>
                  <a:ext cx="3764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B8604859-8789-FC4B-B667-FA1194DC8C43}"/>
                </a:ext>
              </a:extLst>
            </p:cNvPr>
            <p:cNvSpPr/>
            <p:nvPr/>
          </p:nvSpPr>
          <p:spPr>
            <a:xfrm>
              <a:off x="6556388" y="3212060"/>
              <a:ext cx="750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stop?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9482E6D5-9359-B140-98B9-E9E842962780}"/>
                </a:ext>
              </a:extLst>
            </p:cNvPr>
            <p:cNvSpPr/>
            <p:nvPr/>
          </p:nvSpPr>
          <p:spPr>
            <a:xfrm>
              <a:off x="7570293" y="3259005"/>
              <a:ext cx="750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stop?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1E2F227F-1983-124D-93D7-85C0A07BAD2E}"/>
                </a:ext>
              </a:extLst>
            </p:cNvPr>
            <p:cNvSpPr/>
            <p:nvPr/>
          </p:nvSpPr>
          <p:spPr>
            <a:xfrm>
              <a:off x="7571467" y="1961276"/>
              <a:ext cx="5902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stop</a:t>
              </a:r>
              <a:endPara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BBFE00D-3DAB-CD40-9E88-9FC0E8B93442}"/>
                    </a:ext>
                  </a:extLst>
                </p:cNvPr>
                <p:cNvSpPr/>
                <p:nvPr/>
              </p:nvSpPr>
              <p:spPr>
                <a:xfrm>
                  <a:off x="7348355" y="1962311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428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</m:oMath>
                  </a14:m>
                  <a:r>
                    <a:rPr lang="zh-CN" altLang="en-US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en-US" i="1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FBBFE00D-3DAB-CD40-9E88-9FC0E8B93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8355" y="1962311"/>
                  <a:ext cx="36933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1DD08371-9DB8-204E-8F0C-FB87D8EF3B49}"/>
                </a:ext>
              </a:extLst>
            </p:cNvPr>
            <p:cNvCxnSpPr>
              <a:cxnSpLocks/>
              <a:stCxn id="114" idx="2"/>
            </p:cNvCxnSpPr>
            <p:nvPr/>
          </p:nvCxnSpPr>
          <p:spPr bwMode="auto">
            <a:xfrm flipH="1" flipV="1">
              <a:off x="6693837" y="1890495"/>
              <a:ext cx="731224" cy="486706"/>
            </a:xfrm>
            <a:prstGeom prst="straightConnector1">
              <a:avLst/>
            </a:prstGeom>
            <a:ln w="31750">
              <a:solidFill>
                <a:srgbClr val="CC6600"/>
              </a:solidFill>
              <a:prstDash val="sysDot"/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3D30446-6E48-2F42-84DA-1D5BCA018879}"/>
                    </a:ext>
                  </a:extLst>
                </p:cNvPr>
                <p:cNvSpPr/>
                <p:nvPr/>
              </p:nvSpPr>
              <p:spPr>
                <a:xfrm>
                  <a:off x="5602799" y="1583492"/>
                  <a:ext cx="1230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SG" altLang="zh-CN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attribute</a:t>
                  </a:r>
                  <a:r>
                    <a:rPr lang="en-SG" altLang="zh-CN" b="0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altLang="zh-CN" b="0" i="1" smtClean="0">
                          <a:solidFill>
                            <a:srgbClr val="00428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</m:oMath>
                  </a14:m>
                  <a:r>
                    <a:rPr lang="zh-CN" altLang="en-US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en-US" i="1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33" name="Rectangle 132">
                  <a:extLst>
                    <a:ext uri="{FF2B5EF4-FFF2-40B4-BE49-F238E27FC236}">
                      <a16:creationId xmlns:a16="http://schemas.microsoft.com/office/drawing/2014/main" id="{93D30446-6E48-2F42-84DA-1D5BCA0188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2799" y="1583492"/>
                  <a:ext cx="12302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082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E43E9874-3FD0-CE49-8C79-A7DB9F4BD3D1}"/>
                </a:ext>
              </a:extLst>
            </p:cNvPr>
            <p:cNvCxnSpPr>
              <a:cxnSpLocks/>
              <a:stCxn id="112" idx="6"/>
              <a:endCxn id="115" idx="2"/>
            </p:cNvCxnSpPr>
            <p:nvPr/>
          </p:nvCxnSpPr>
          <p:spPr bwMode="auto">
            <a:xfrm>
              <a:off x="6957856" y="3194709"/>
              <a:ext cx="809363" cy="43450"/>
            </a:xfrm>
            <a:prstGeom prst="straightConnector1">
              <a:avLst/>
            </a:prstGeom>
            <a:ln w="22225">
              <a:solidFill>
                <a:srgbClr val="ED7F0D"/>
              </a:solidFill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DEA664A5-1F1E-1547-B253-DEF51B15137D}"/>
                </a:ext>
              </a:extLst>
            </p:cNvPr>
            <p:cNvCxnSpPr>
              <a:cxnSpLocks/>
              <a:stCxn id="115" idx="0"/>
              <a:endCxn id="114" idx="4"/>
            </p:cNvCxnSpPr>
            <p:nvPr/>
          </p:nvCxnSpPr>
          <p:spPr bwMode="auto">
            <a:xfrm flipH="1" flipV="1">
              <a:off x="7537283" y="2489422"/>
              <a:ext cx="342158" cy="636515"/>
            </a:xfrm>
            <a:prstGeom prst="straightConnector1">
              <a:avLst/>
            </a:prstGeom>
            <a:ln w="22225">
              <a:solidFill>
                <a:srgbClr val="ED7F0D"/>
              </a:solidFill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13055EBA-0E22-4729-8E52-7D9B54D0FA5C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06BB1-F216-2C4E-A613-6906DD320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Node-Attribute</a:t>
            </a:r>
            <a:r>
              <a:rPr lang="zh-CN" altLang="en-US" dirty="0"/>
              <a:t> </a:t>
            </a:r>
            <a:r>
              <a:rPr lang="en-US" altLang="zh-CN" dirty="0"/>
              <a:t>Affinity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70E25-F309-BE46-9AD9-25850F54AE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4042410" cy="3263504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sz="2000" u="sng" dirty="0">
                    <a:solidFill>
                      <a:schemeClr val="tx1"/>
                    </a:solidFill>
                  </a:rPr>
                  <a:t>Node-attribute affinity: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br>
                  <a:rPr lang="en-US" sz="20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altLang="zh-CN" sz="2400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SG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SG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SG" altLang="zh-CN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normalized</a:t>
                </a:r>
                <a:r>
                  <a:rPr lang="zh-CN" altLang="en-US" dirty="0">
                    <a:solidFill>
                      <a:schemeClr val="tx1"/>
                    </a:solidFill>
                  </a:rPr>
                  <a:t>  </a:t>
                </a:r>
                <a:r>
                  <a:rPr lang="en-US" dirty="0">
                    <a:solidFill>
                      <a:schemeClr val="tx1"/>
                    </a:solidFill>
                  </a:rPr>
                  <a:t>probability that a forward random walk from </a:t>
                </a:r>
                <a14:m>
                  <m:oMath xmlns:m="http://schemas.openxmlformats.org/officeDocument/2006/math">
                    <m:r>
                      <a:rPr lang="en-SG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samples </a:t>
                </a:r>
                <a14:m>
                  <m:oMath xmlns:m="http://schemas.openxmlformats.org/officeDocument/2006/math">
                    <m:r>
                      <a:rPr lang="en-SG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the end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770E25-F309-BE46-9AD9-25850F54AE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4042410" cy="3263504"/>
              </a:xfrm>
              <a:blipFill>
                <a:blip r:embed="rId3"/>
                <a:stretch>
                  <a:fillRect l="-1810" t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7862005-B352-C348-9DD0-DA4FEB336A51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 bwMode="auto">
          <a:xfrm flipH="1" flipV="1">
            <a:off x="7537283" y="2489422"/>
            <a:ext cx="342158" cy="636515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7019BF-DC97-2B49-9034-CFDDC1C65ED4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 bwMode="auto">
          <a:xfrm>
            <a:off x="6957856" y="3194709"/>
            <a:ext cx="809363" cy="43450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71BA36-F653-5F4A-8C75-09E0DD932B36}"/>
              </a:ext>
            </a:extLst>
          </p:cNvPr>
          <p:cNvCxnSpPr>
            <a:cxnSpLocks/>
            <a:stCxn id="19" idx="6"/>
            <a:endCxn id="10" idx="2"/>
          </p:cNvCxnSpPr>
          <p:nvPr/>
        </p:nvCxnSpPr>
        <p:spPr bwMode="auto">
          <a:xfrm flipV="1">
            <a:off x="5966035" y="3194709"/>
            <a:ext cx="767378" cy="153034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DFCEF37-5A65-3A4B-87AD-42E96E5F1E7D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 bwMode="auto">
          <a:xfrm>
            <a:off x="7649504" y="2377201"/>
            <a:ext cx="769486" cy="111931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DA5DBB-080C-6A4F-830F-0DAEFF9EC23E}"/>
              </a:ext>
            </a:extLst>
          </p:cNvPr>
          <p:cNvCxnSpPr>
            <a:cxnSpLocks/>
            <a:stCxn id="10" idx="0"/>
            <a:endCxn id="11" idx="4"/>
          </p:cNvCxnSpPr>
          <p:nvPr/>
        </p:nvCxnSpPr>
        <p:spPr bwMode="auto">
          <a:xfrm flipH="1" flipV="1">
            <a:off x="6836011" y="2870025"/>
            <a:ext cx="9624" cy="212462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C079EBB-1D59-A54E-A291-22D884354226}"/>
              </a:ext>
            </a:extLst>
          </p:cNvPr>
          <p:cNvSpPr/>
          <p:nvPr/>
        </p:nvSpPr>
        <p:spPr bwMode="auto">
          <a:xfrm>
            <a:off x="5993461" y="2462913"/>
            <a:ext cx="224443" cy="2244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3AB3CB-1FBB-4A42-8D96-572033AA0F7C}"/>
              </a:ext>
            </a:extLst>
          </p:cNvPr>
          <p:cNvSpPr/>
          <p:nvPr/>
        </p:nvSpPr>
        <p:spPr bwMode="auto">
          <a:xfrm>
            <a:off x="6733413" y="3082487"/>
            <a:ext cx="224443" cy="2244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12FA46-64F1-D142-9944-6BE1B63668BE}"/>
              </a:ext>
            </a:extLst>
          </p:cNvPr>
          <p:cNvSpPr/>
          <p:nvPr/>
        </p:nvSpPr>
        <p:spPr bwMode="auto">
          <a:xfrm>
            <a:off x="6723789" y="2645582"/>
            <a:ext cx="224443" cy="2244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93FAFC-43C3-A34A-997B-99FA720596BE}"/>
              </a:ext>
            </a:extLst>
          </p:cNvPr>
          <p:cNvSpPr/>
          <p:nvPr/>
        </p:nvSpPr>
        <p:spPr bwMode="auto">
          <a:xfrm>
            <a:off x="7425061" y="2264979"/>
            <a:ext cx="224443" cy="2244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95337C1-6886-254A-8216-0847026245DD}"/>
              </a:ext>
            </a:extLst>
          </p:cNvPr>
          <p:cNvSpPr/>
          <p:nvPr/>
        </p:nvSpPr>
        <p:spPr bwMode="auto">
          <a:xfrm>
            <a:off x="7767219" y="3125937"/>
            <a:ext cx="224443" cy="2244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50BE66D-DF42-474C-8874-24E98F028FEB}"/>
              </a:ext>
            </a:extLst>
          </p:cNvPr>
          <p:cNvSpPr/>
          <p:nvPr/>
        </p:nvSpPr>
        <p:spPr bwMode="auto">
          <a:xfrm>
            <a:off x="8418990" y="2367724"/>
            <a:ext cx="224443" cy="24281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宋体" pitchFamily="2" charset="-122"/>
              <a:cs typeface="Calibri" panose="020F050202020403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BF4903-1A73-7842-B388-C97D33EDFF8F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 bwMode="auto">
          <a:xfrm>
            <a:off x="6217904" y="2575135"/>
            <a:ext cx="505885" cy="182669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6A9499-FDD5-814C-B595-248414A83B8D}"/>
              </a:ext>
            </a:extLst>
          </p:cNvPr>
          <p:cNvCxnSpPr>
            <a:cxnSpLocks/>
            <a:stCxn id="11" idx="4"/>
            <a:endCxn id="10" idx="0"/>
          </p:cNvCxnSpPr>
          <p:nvPr/>
        </p:nvCxnSpPr>
        <p:spPr bwMode="auto">
          <a:xfrm>
            <a:off x="6836011" y="2870025"/>
            <a:ext cx="9624" cy="212462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none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04FA73-1E82-8B40-BD76-316D1CD9D420}"/>
              </a:ext>
            </a:extLst>
          </p:cNvPr>
          <p:cNvCxnSpPr>
            <a:cxnSpLocks/>
            <a:stCxn id="11" idx="7"/>
            <a:endCxn id="12" idx="3"/>
          </p:cNvCxnSpPr>
          <p:nvPr/>
        </p:nvCxnSpPr>
        <p:spPr bwMode="auto">
          <a:xfrm flipV="1">
            <a:off x="6915363" y="2456553"/>
            <a:ext cx="542567" cy="221898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588960-97F2-AD49-9091-610FE770DB3E}"/>
              </a:ext>
            </a:extLst>
          </p:cNvPr>
          <p:cNvCxnSpPr>
            <a:cxnSpLocks/>
            <a:stCxn id="13" idx="6"/>
            <a:endCxn id="22" idx="3"/>
          </p:cNvCxnSpPr>
          <p:nvPr/>
        </p:nvCxnSpPr>
        <p:spPr bwMode="auto">
          <a:xfrm flipV="1">
            <a:off x="7991662" y="3048080"/>
            <a:ext cx="524094" cy="190079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1D5AD30C-06A6-9A43-8F34-15C83B6A19AC}"/>
              </a:ext>
            </a:extLst>
          </p:cNvPr>
          <p:cNvSpPr/>
          <p:nvPr/>
        </p:nvSpPr>
        <p:spPr bwMode="auto">
          <a:xfrm>
            <a:off x="5741592" y="3235521"/>
            <a:ext cx="224443" cy="2244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4DFCA47-39C0-7946-BB69-842431C8DD55}"/>
              </a:ext>
            </a:extLst>
          </p:cNvPr>
          <p:cNvCxnSpPr>
            <a:cxnSpLocks/>
            <a:stCxn id="10" idx="2"/>
            <a:endCxn id="19" idx="6"/>
          </p:cNvCxnSpPr>
          <p:nvPr/>
        </p:nvCxnSpPr>
        <p:spPr bwMode="auto">
          <a:xfrm flipH="1">
            <a:off x="5966035" y="3194709"/>
            <a:ext cx="767378" cy="153034"/>
          </a:xfrm>
          <a:prstGeom prst="straightConnector1">
            <a:avLst/>
          </a:prstGeom>
          <a:ln w="22225">
            <a:solidFill>
              <a:srgbClr val="ED7F0D"/>
            </a:solidFill>
            <a:headEnd type="arrow" w="lg" len="lg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C70BE44-1960-FD4F-B052-1347122E5022}"/>
              </a:ext>
            </a:extLst>
          </p:cNvPr>
          <p:cNvCxnSpPr>
            <a:cxnSpLocks/>
            <a:stCxn id="19" idx="0"/>
            <a:endCxn id="9" idx="4"/>
          </p:cNvCxnSpPr>
          <p:nvPr/>
        </p:nvCxnSpPr>
        <p:spPr bwMode="auto">
          <a:xfrm flipV="1">
            <a:off x="5853814" y="2687356"/>
            <a:ext cx="251869" cy="548165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03D0BE5F-0822-714F-9E6B-7EDCA8F0864C}"/>
              </a:ext>
            </a:extLst>
          </p:cNvPr>
          <p:cNvSpPr/>
          <p:nvPr/>
        </p:nvSpPr>
        <p:spPr bwMode="auto">
          <a:xfrm>
            <a:off x="8482887" y="2856506"/>
            <a:ext cx="224443" cy="2244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BE3650C-EB18-DE45-BE0C-47F0C006E7B5}"/>
              </a:ext>
            </a:extLst>
          </p:cNvPr>
          <p:cNvSpPr/>
          <p:nvPr/>
        </p:nvSpPr>
        <p:spPr bwMode="auto">
          <a:xfrm>
            <a:off x="4797176" y="3045345"/>
            <a:ext cx="224443" cy="22444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62D68BB-DFD9-8343-9BB2-503B33F77762}"/>
              </a:ext>
            </a:extLst>
          </p:cNvPr>
          <p:cNvCxnSpPr>
            <a:cxnSpLocks/>
            <a:stCxn id="19" idx="2"/>
            <a:endCxn id="23" idx="6"/>
          </p:cNvCxnSpPr>
          <p:nvPr/>
        </p:nvCxnSpPr>
        <p:spPr bwMode="auto">
          <a:xfrm flipH="1" flipV="1">
            <a:off x="5021619" y="3157567"/>
            <a:ext cx="719973" cy="190176"/>
          </a:xfrm>
          <a:prstGeom prst="straightConnector1">
            <a:avLst/>
          </a:prstGeom>
          <a:ln w="22225"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187402-7E06-B246-B685-7DA6E7768C05}"/>
                  </a:ext>
                </a:extLst>
              </p:cNvPr>
              <p:cNvSpPr/>
              <p:nvPr/>
            </p:nvSpPr>
            <p:spPr>
              <a:xfrm>
                <a:off x="5566314" y="2963322"/>
                <a:ext cx="3764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zh-CN" altLang="en-US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8187402-7E06-B246-B685-7DA6E7768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6314" y="2963322"/>
                <a:ext cx="3764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F0A08B14-CA98-1D4A-B490-C932B746A5D0}"/>
              </a:ext>
            </a:extLst>
          </p:cNvPr>
          <p:cNvSpPr/>
          <p:nvPr/>
        </p:nvSpPr>
        <p:spPr>
          <a:xfrm>
            <a:off x="6556388" y="3212060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stop?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A6A358-D165-F04D-B7CB-137C3AC53677}"/>
              </a:ext>
            </a:extLst>
          </p:cNvPr>
          <p:cNvSpPr/>
          <p:nvPr/>
        </p:nvSpPr>
        <p:spPr>
          <a:xfrm>
            <a:off x="7570293" y="3259005"/>
            <a:ext cx="750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stop?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83E997D-C1F0-374B-97A8-0BBC75249A1A}"/>
              </a:ext>
            </a:extLst>
          </p:cNvPr>
          <p:cNvSpPr/>
          <p:nvPr/>
        </p:nvSpPr>
        <p:spPr>
          <a:xfrm>
            <a:off x="7571467" y="1961276"/>
            <a:ext cx="590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cs typeface="Calibri" panose="020F0502020204030204" pitchFamily="34" charset="0"/>
              </a:rPr>
              <a:t>stop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593B08-29AD-8144-9EC3-C26F8D5C7EC4}"/>
                  </a:ext>
                </a:extLst>
              </p:cNvPr>
              <p:cNvSpPr/>
              <p:nvPr/>
            </p:nvSpPr>
            <p:spPr>
              <a:xfrm>
                <a:off x="7348355" y="1962311"/>
                <a:ext cx="3693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4593B08-29AD-8144-9EC3-C26F8D5C7E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8355" y="1962311"/>
                <a:ext cx="3693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E73AE-FA41-344A-AFF9-26FBE76B3862}"/>
              </a:ext>
            </a:extLst>
          </p:cNvPr>
          <p:cNvCxnSpPr>
            <a:cxnSpLocks/>
            <a:stCxn id="12" idx="2"/>
          </p:cNvCxnSpPr>
          <p:nvPr/>
        </p:nvCxnSpPr>
        <p:spPr bwMode="auto">
          <a:xfrm flipH="1" flipV="1">
            <a:off x="6693837" y="1890495"/>
            <a:ext cx="731224" cy="486706"/>
          </a:xfrm>
          <a:prstGeom prst="straightConnector1">
            <a:avLst/>
          </a:prstGeom>
          <a:ln w="31750">
            <a:solidFill>
              <a:srgbClr val="CC6600"/>
            </a:solidFill>
            <a:prstDash val="sysDot"/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EABC50C-BE88-8549-A2A4-FFCA7346D3C0}"/>
                  </a:ext>
                </a:extLst>
              </p:cNvPr>
              <p:cNvSpPr/>
              <p:nvPr/>
            </p:nvSpPr>
            <p:spPr>
              <a:xfrm>
                <a:off x="5602799" y="1583492"/>
                <a:ext cx="123020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attribute</a:t>
                </a:r>
                <a:r>
                  <a:rPr lang="en-SG" altLang="zh-CN" b="0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CN" b="0" i="1" smtClean="0">
                        <a:solidFill>
                          <a:srgbClr val="004282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rgbClr val="00428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EEABC50C-BE88-8549-A2A4-FFCA7346D3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2799" y="1583492"/>
                <a:ext cx="1230209" cy="369332"/>
              </a:xfrm>
              <a:prstGeom prst="rect">
                <a:avLst/>
              </a:prstGeom>
              <a:blipFill>
                <a:blip r:embed="rId6"/>
                <a:stretch>
                  <a:fillRect l="-4082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2BED42-D28B-354B-8375-BFA2E69567ED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 bwMode="auto">
          <a:xfrm>
            <a:off x="6957856" y="3194709"/>
            <a:ext cx="809363" cy="43450"/>
          </a:xfrm>
          <a:prstGeom prst="straightConnector1">
            <a:avLst/>
          </a:prstGeom>
          <a:ln w="22225">
            <a:solidFill>
              <a:srgbClr val="ED7F0D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7D81949-303B-5D4F-9B2E-0EA84A1C0D7E}"/>
              </a:ext>
            </a:extLst>
          </p:cNvPr>
          <p:cNvCxnSpPr>
            <a:cxnSpLocks/>
            <a:stCxn id="13" idx="0"/>
            <a:endCxn id="12" idx="4"/>
          </p:cNvCxnSpPr>
          <p:nvPr/>
        </p:nvCxnSpPr>
        <p:spPr bwMode="auto">
          <a:xfrm flipH="1" flipV="1">
            <a:off x="7537283" y="2489422"/>
            <a:ext cx="342158" cy="636515"/>
          </a:xfrm>
          <a:prstGeom prst="straightConnector1">
            <a:avLst/>
          </a:prstGeom>
          <a:ln w="22225">
            <a:solidFill>
              <a:srgbClr val="ED7F0D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2F14A22F-AD41-41FE-94E4-AF73D8FA4BB0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372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8A27-83B5-174A-940C-6BD3F21A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Backward RW &amp; Attribute-Node</a:t>
            </a:r>
            <a:r>
              <a:rPr lang="zh-CN" altLang="en-US" dirty="0"/>
              <a:t> </a:t>
            </a:r>
            <a:r>
              <a:rPr lang="en-US" altLang="zh-CN" dirty="0"/>
              <a:t>Affinity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EF99F-A3B5-EE4F-B793-63589198D1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8492" y="1418090"/>
                <a:ext cx="4399908" cy="3263504"/>
              </a:xfrm>
            </p:spPr>
            <p:txBody>
              <a:bodyPr>
                <a:normAutofit/>
              </a:bodyPr>
              <a:lstStyle/>
              <a:p>
                <a:r>
                  <a:rPr lang="en-SG" sz="1800" dirty="0">
                    <a:solidFill>
                      <a:schemeClr val="tx1"/>
                    </a:solidFill>
                  </a:rPr>
                  <a:t>Backward random walk from attribute </a:t>
                </a:r>
                <a14:m>
                  <m:oMath xmlns:m="http://schemas.openxmlformats.org/officeDocument/2006/math">
                    <m:r>
                      <a:rPr lang="en-SG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G" sz="18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SG" sz="1400" dirty="0">
                    <a:solidFill>
                      <a:schemeClr val="tx1"/>
                    </a:solidFill>
                  </a:rPr>
                  <a:t>Randomly pick a node </a:t>
                </a:r>
                <a14:m>
                  <m:oMath xmlns:m="http://schemas.openxmlformats.org/officeDocument/2006/math">
                    <m:r>
                      <a:rPr lang="en-SG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with probability proportional to the weight of </a:t>
                </a:r>
                <a14:m>
                  <m:oMath xmlns:m="http://schemas.openxmlformats.org/officeDocument/2006/math">
                    <m:r>
                      <a:rPr lang="en-SG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SG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SG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SG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SG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Start a random walk from </a:t>
                </a:r>
                <a14:m>
                  <m:oMath xmlns:m="http://schemas.openxmlformats.org/officeDocument/2006/math">
                    <m:r>
                      <a:rPr lang="en-SG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>
                  <a:solidFill>
                    <a:schemeClr val="tx1"/>
                  </a:solidFill>
                </a:endParaRPr>
              </a:p>
              <a:p>
                <a:pPr lvl="1">
                  <a:lnSpc>
                    <a:spcPct val="11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At each step, stop with </a:t>
                </a:r>
                <a14:m>
                  <m:oMath xmlns:m="http://schemas.openxmlformats.org/officeDocument/2006/math"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probability</a:t>
                </a:r>
              </a:p>
              <a:p>
                <a:pPr lvl="1">
                  <a:lnSpc>
                    <a:spcPct val="110000"/>
                  </a:lnSpc>
                </a:pPr>
                <a:r>
                  <a:rPr lang="en-US" sz="14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SG" altLang="zh-CN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en-US" sz="1400" dirty="0">
                    <a:solidFill>
                      <a:schemeClr val="tx1"/>
                    </a:solidFill>
                  </a:rPr>
                  <a:t> be the stopping point of the walk</a:t>
                </a:r>
              </a:p>
              <a:p>
                <a:pPr marL="0" indent="0">
                  <a:lnSpc>
                    <a:spcPct val="110000"/>
                  </a:lnSpc>
                  <a:buNone/>
                </a:pPr>
                <a:endParaRPr lang="en-US" altLang="zh-CN" sz="1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:r>
                  <a:rPr lang="en-US" altLang="zh-CN" sz="1800" u="sng" dirty="0">
                    <a:solidFill>
                      <a:schemeClr val="tx1"/>
                    </a:solidFill>
                  </a:rPr>
                  <a:t>Attribute-node</a:t>
                </a:r>
                <a:r>
                  <a:rPr lang="zh-CN" altLang="en-US" sz="1800" u="sng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u="sng" dirty="0">
                    <a:solidFill>
                      <a:schemeClr val="tx1"/>
                    </a:solidFill>
                  </a:rPr>
                  <a:t>affinity</a:t>
                </a:r>
                <a:r>
                  <a:rPr lang="zh-CN" altLang="en-US" sz="1800" u="sng" dirty="0">
                    <a:solidFill>
                      <a:schemeClr val="tx1"/>
                    </a:solidFill>
                  </a:rPr>
                  <a:t> </a:t>
                </a:r>
                <a:endParaRPr lang="en-US" altLang="zh-CN" sz="1800" u="sng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11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altLang="zh-CN" sz="1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𝐁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SG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SG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normalized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random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walk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probability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from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attribute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</a:rPr>
                  <a:t>to</a:t>
                </a:r>
                <a:r>
                  <a:rPr lang="zh-CN" altLang="en-US" sz="1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node</a:t>
                </a:r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zh-CN" altLang="en-US" sz="18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endParaRPr lang="en-US" sz="1800" dirty="0">
                  <a:solidFill>
                    <a:schemeClr val="tx1"/>
                  </a:solidFill>
                </a:endParaRPr>
              </a:p>
              <a:p>
                <a:endParaRPr lang="en-US" sz="1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7EF99F-A3B5-EE4F-B793-63589198D1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8492" y="1418090"/>
                <a:ext cx="4399908" cy="3263504"/>
              </a:xfrm>
              <a:blipFill>
                <a:blip r:embed="rId3"/>
                <a:stretch>
                  <a:fillRect l="-1247" t="-1869" b="-1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4D6E3C3F-8893-E243-8850-D01DB5179A4A}"/>
              </a:ext>
            </a:extLst>
          </p:cNvPr>
          <p:cNvGrpSpPr/>
          <p:nvPr/>
        </p:nvGrpSpPr>
        <p:grpSpPr>
          <a:xfrm>
            <a:off x="4882517" y="1719239"/>
            <a:ext cx="3910154" cy="2136780"/>
            <a:chOff x="4882517" y="1719239"/>
            <a:chExt cx="3910154" cy="2136780"/>
          </a:xfrm>
        </p:grpSpPr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E56CF0EB-7E96-A342-9CAE-B35CC121AFAA}"/>
                </a:ext>
              </a:extLst>
            </p:cNvPr>
            <p:cNvCxnSpPr>
              <a:cxnSpLocks/>
              <a:stCxn id="11" idx="2"/>
              <a:endCxn id="9" idx="6"/>
            </p:cNvCxnSpPr>
            <p:nvPr/>
          </p:nvCxnSpPr>
          <p:spPr bwMode="auto">
            <a:xfrm flipH="1" flipV="1">
              <a:off x="6278175" y="2701234"/>
              <a:ext cx="468234" cy="137589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22D8C1EC-C7B4-4B4F-96AB-0D4E6EF845F8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 bwMode="auto">
            <a:xfrm>
              <a:off x="7734845" y="2395524"/>
              <a:ext cx="769486" cy="187883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44BA4D9-4C48-A241-BFC4-72F1D2DCD4D5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 bwMode="auto">
            <a:xfrm flipH="1" flipV="1">
              <a:off x="7622624" y="2507745"/>
              <a:ext cx="342158" cy="782080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B298CEF-F2FD-2647-AEDF-4EDCAFCA037C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 bwMode="auto">
            <a:xfrm>
              <a:off x="7043197" y="3289826"/>
              <a:ext cx="809363" cy="112221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78B058A-8158-C14E-960F-4F63C8BD5954}"/>
                </a:ext>
              </a:extLst>
            </p:cNvPr>
            <p:cNvCxnSpPr>
              <a:cxnSpLocks/>
              <a:stCxn id="10" idx="0"/>
              <a:endCxn id="11" idx="4"/>
            </p:cNvCxnSpPr>
            <p:nvPr/>
          </p:nvCxnSpPr>
          <p:spPr bwMode="auto">
            <a:xfrm flipH="1" flipV="1">
              <a:off x="6858631" y="2951044"/>
              <a:ext cx="72345" cy="226560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4AD9338-8D37-0544-95FA-B2EA41093A7D}"/>
                </a:ext>
              </a:extLst>
            </p:cNvPr>
            <p:cNvSpPr/>
            <p:nvPr/>
          </p:nvSpPr>
          <p:spPr bwMode="auto">
            <a:xfrm>
              <a:off x="6053732" y="2589012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89E7A97-92EE-224F-83E7-3D5AC2AB9D16}"/>
                </a:ext>
              </a:extLst>
            </p:cNvPr>
            <p:cNvSpPr/>
            <p:nvPr/>
          </p:nvSpPr>
          <p:spPr bwMode="auto">
            <a:xfrm>
              <a:off x="6818754" y="3177604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818C4DC-E261-2642-99E9-CBFEC4494646}"/>
                </a:ext>
              </a:extLst>
            </p:cNvPr>
            <p:cNvSpPr/>
            <p:nvPr/>
          </p:nvSpPr>
          <p:spPr bwMode="auto">
            <a:xfrm>
              <a:off x="6746409" y="2726601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4A2824B-78D7-9748-954C-03523766883A}"/>
                </a:ext>
              </a:extLst>
            </p:cNvPr>
            <p:cNvSpPr/>
            <p:nvPr/>
          </p:nvSpPr>
          <p:spPr bwMode="auto">
            <a:xfrm>
              <a:off x="7510402" y="2283302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52DE59C-7E51-C44F-A4A5-A7EF3E28F65E}"/>
                </a:ext>
              </a:extLst>
            </p:cNvPr>
            <p:cNvSpPr/>
            <p:nvPr/>
          </p:nvSpPr>
          <p:spPr bwMode="auto">
            <a:xfrm>
              <a:off x="7852560" y="3289825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7F271CB-FA6B-A54A-85EC-8D92BE76798B}"/>
                </a:ext>
              </a:extLst>
            </p:cNvPr>
            <p:cNvSpPr/>
            <p:nvPr/>
          </p:nvSpPr>
          <p:spPr bwMode="auto">
            <a:xfrm>
              <a:off x="8504331" y="2461999"/>
              <a:ext cx="224443" cy="242816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EC35B8-863E-4B49-BA5D-9BA4789E5ED9}"/>
                </a:ext>
              </a:extLst>
            </p:cNvPr>
            <p:cNvCxnSpPr>
              <a:cxnSpLocks/>
              <a:stCxn id="9" idx="6"/>
              <a:endCxn id="11" idx="2"/>
            </p:cNvCxnSpPr>
            <p:nvPr/>
          </p:nvCxnSpPr>
          <p:spPr bwMode="auto">
            <a:xfrm>
              <a:off x="6278175" y="2701234"/>
              <a:ext cx="468234" cy="137589"/>
            </a:xfrm>
            <a:prstGeom prst="straightConnector1">
              <a:avLst/>
            </a:prstGeom>
            <a:ln w="22225">
              <a:solidFill>
                <a:srgbClr val="ED7F0D"/>
              </a:solidFill>
              <a:headEnd type="none" w="med" len="med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44185DD5-3B34-5A40-BAFA-AF1B8411D064}"/>
                </a:ext>
              </a:extLst>
            </p:cNvPr>
            <p:cNvCxnSpPr>
              <a:cxnSpLocks/>
              <a:stCxn id="11" idx="4"/>
              <a:endCxn id="10" idx="0"/>
            </p:cNvCxnSpPr>
            <p:nvPr/>
          </p:nvCxnSpPr>
          <p:spPr bwMode="auto">
            <a:xfrm>
              <a:off x="6858631" y="2951044"/>
              <a:ext cx="72345" cy="226560"/>
            </a:xfrm>
            <a:prstGeom prst="straightConnector1">
              <a:avLst/>
            </a:prstGeom>
            <a:ln w="22225">
              <a:solidFill>
                <a:srgbClr val="ED7F0D"/>
              </a:solidFill>
              <a:headEnd type="none" w="med" len="med"/>
              <a:tailEnd type="arrow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9EA4795-F10B-8146-8488-4F551C00AB87}"/>
                </a:ext>
              </a:extLst>
            </p:cNvPr>
            <p:cNvCxnSpPr>
              <a:cxnSpLocks/>
              <a:stCxn id="11" idx="7"/>
              <a:endCxn id="12" idx="3"/>
            </p:cNvCxnSpPr>
            <p:nvPr/>
          </p:nvCxnSpPr>
          <p:spPr bwMode="auto">
            <a:xfrm flipV="1">
              <a:off x="6937983" y="2474876"/>
              <a:ext cx="605288" cy="284594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134084-BFB5-7B40-9380-34108E345088}"/>
                </a:ext>
              </a:extLst>
            </p:cNvPr>
            <p:cNvCxnSpPr>
              <a:cxnSpLocks/>
              <a:stCxn id="13" idx="6"/>
              <a:endCxn id="24" idx="3"/>
            </p:cNvCxnSpPr>
            <p:nvPr/>
          </p:nvCxnSpPr>
          <p:spPr bwMode="auto">
            <a:xfrm flipV="1">
              <a:off x="8077003" y="3241416"/>
              <a:ext cx="524094" cy="160631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BE8FFCF-2B50-B843-9E13-A01F6D539456}"/>
                </a:ext>
              </a:extLst>
            </p:cNvPr>
            <p:cNvCxnSpPr>
              <a:cxnSpLocks/>
              <a:stCxn id="10" idx="6"/>
              <a:endCxn id="13" idx="2"/>
            </p:cNvCxnSpPr>
            <p:nvPr/>
          </p:nvCxnSpPr>
          <p:spPr bwMode="auto">
            <a:xfrm>
              <a:off x="7043197" y="3289826"/>
              <a:ext cx="809363" cy="112221"/>
            </a:xfrm>
            <a:prstGeom prst="straightConnector1">
              <a:avLst/>
            </a:prstGeom>
            <a:ln w="22225">
              <a:solidFill>
                <a:srgbClr val="ED7F0D"/>
              </a:solidFill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2BD6C7E-4226-E645-ADDB-594CFD2B8929}"/>
                </a:ext>
              </a:extLst>
            </p:cNvPr>
            <p:cNvCxnSpPr>
              <a:cxnSpLocks/>
              <a:stCxn id="13" idx="0"/>
              <a:endCxn id="12" idx="4"/>
            </p:cNvCxnSpPr>
            <p:nvPr/>
          </p:nvCxnSpPr>
          <p:spPr bwMode="auto">
            <a:xfrm flipH="1" flipV="1">
              <a:off x="7622624" y="2507745"/>
              <a:ext cx="342158" cy="782080"/>
            </a:xfrm>
            <a:prstGeom prst="straightConnector1">
              <a:avLst/>
            </a:prstGeom>
            <a:ln w="22225">
              <a:solidFill>
                <a:schemeClr val="tx1"/>
              </a:solidFill>
              <a:headEnd type="none" w="med" len="med"/>
              <a:tailEnd type="none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6BDDC55-FEF4-4F43-8A3B-8C3439021B83}"/>
                </a:ext>
              </a:extLst>
            </p:cNvPr>
            <p:cNvSpPr/>
            <p:nvPr/>
          </p:nvSpPr>
          <p:spPr bwMode="auto">
            <a:xfrm>
              <a:off x="5778165" y="3341617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145360-C8E2-274A-937E-8010038E7588}"/>
                </a:ext>
              </a:extLst>
            </p:cNvPr>
            <p:cNvCxnSpPr>
              <a:cxnSpLocks/>
              <a:stCxn id="10" idx="2"/>
              <a:endCxn id="21" idx="6"/>
            </p:cNvCxnSpPr>
            <p:nvPr/>
          </p:nvCxnSpPr>
          <p:spPr bwMode="auto">
            <a:xfrm flipH="1">
              <a:off x="6002608" y="3289826"/>
              <a:ext cx="816146" cy="164013"/>
            </a:xfrm>
            <a:prstGeom prst="straightConnector1">
              <a:avLst/>
            </a:prstGeom>
            <a:ln w="22225">
              <a:solidFill>
                <a:srgbClr val="002060"/>
              </a:solidFill>
              <a:headEnd type="none" w="lg" len="lg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6EFBB16-0582-794F-9BC4-EC6075CF242A}"/>
                </a:ext>
              </a:extLst>
            </p:cNvPr>
            <p:cNvCxnSpPr>
              <a:cxnSpLocks/>
              <a:stCxn id="21" idx="0"/>
              <a:endCxn id="9" idx="4"/>
            </p:cNvCxnSpPr>
            <p:nvPr/>
          </p:nvCxnSpPr>
          <p:spPr bwMode="auto">
            <a:xfrm flipV="1">
              <a:off x="5890387" y="2813455"/>
              <a:ext cx="275567" cy="528162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F38E9D-CC75-E840-BDAC-6539833AC62E}"/>
                </a:ext>
              </a:extLst>
            </p:cNvPr>
            <p:cNvSpPr/>
            <p:nvPr/>
          </p:nvSpPr>
          <p:spPr bwMode="auto">
            <a:xfrm>
              <a:off x="8568228" y="3049842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6813162-6CB8-F840-A7E6-7FBD9B929F17}"/>
                </a:ext>
              </a:extLst>
            </p:cNvPr>
            <p:cNvSpPr/>
            <p:nvPr/>
          </p:nvSpPr>
          <p:spPr bwMode="auto">
            <a:xfrm>
              <a:off x="4882517" y="3229395"/>
              <a:ext cx="224443" cy="22444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9C247FF8-FA36-8C4B-A4CE-422710142CA9}"/>
                </a:ext>
              </a:extLst>
            </p:cNvPr>
            <p:cNvCxnSpPr>
              <a:cxnSpLocks/>
              <a:stCxn id="21" idx="2"/>
              <a:endCxn id="25" idx="6"/>
            </p:cNvCxnSpPr>
            <p:nvPr/>
          </p:nvCxnSpPr>
          <p:spPr bwMode="auto">
            <a:xfrm flipH="1" flipV="1">
              <a:off x="5106960" y="3341617"/>
              <a:ext cx="671205" cy="112222"/>
            </a:xfrm>
            <a:prstGeom prst="straightConnector1">
              <a:avLst/>
            </a:prstGeom>
            <a:ln w="22225">
              <a:headEnd type="none" w="med" len="med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DA51C4C-8216-E64D-8437-0A911F53FC48}"/>
                    </a:ext>
                  </a:extLst>
                </p:cNvPr>
                <p:cNvSpPr/>
                <p:nvPr/>
              </p:nvSpPr>
              <p:spPr>
                <a:xfrm>
                  <a:off x="5757353" y="2621679"/>
                  <a:ext cx="34971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SG" altLang="zh-CN" b="0" i="1" smtClean="0">
                          <a:solidFill>
                            <a:srgbClr val="00428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𝑠</m:t>
                      </m:r>
                    </m:oMath>
                  </a14:m>
                  <a:r>
                    <a:rPr lang="zh-CN" altLang="en-US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en-US" i="1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DDA51C4C-8216-E64D-8437-0A911F53FC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7353" y="2621679"/>
                  <a:ext cx="349711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B7553D0-E85E-5141-9D60-5F95E6BCAD4E}"/>
                </a:ext>
              </a:extLst>
            </p:cNvPr>
            <p:cNvSpPr/>
            <p:nvPr/>
          </p:nvSpPr>
          <p:spPr>
            <a:xfrm>
              <a:off x="6401458" y="2230452"/>
              <a:ext cx="750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stop?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11FE803-2882-974E-95BD-B45E05F1A806}"/>
                </a:ext>
              </a:extLst>
            </p:cNvPr>
            <p:cNvSpPr/>
            <p:nvPr/>
          </p:nvSpPr>
          <p:spPr>
            <a:xfrm>
              <a:off x="6449370" y="3419464"/>
              <a:ext cx="7505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stop?</a:t>
              </a:r>
              <a:r>
                <a:rPr lang="zh-CN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  <a:endPara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8F2E7A4-E2CC-E845-8213-03600BDBB632}"/>
                    </a:ext>
                  </a:extLst>
                </p:cNvPr>
                <p:cNvSpPr/>
                <p:nvPr/>
              </p:nvSpPr>
              <p:spPr>
                <a:xfrm>
                  <a:off x="7953916" y="2950875"/>
                  <a:ext cx="3693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rgbClr val="00428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</m:oMath>
                  </a14:m>
                  <a:r>
                    <a:rPr lang="zh-CN" altLang="en-US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en-US" i="1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8F2E7A4-E2CC-E845-8213-03600BDBB6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53916" y="2950875"/>
                  <a:ext cx="36933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4E81269-BF4F-8843-8810-E82E9AE40CB8}"/>
                </a:ext>
              </a:extLst>
            </p:cNvPr>
            <p:cNvCxnSpPr>
              <a:cxnSpLocks/>
              <a:endCxn id="9" idx="1"/>
            </p:cNvCxnSpPr>
            <p:nvPr/>
          </p:nvCxnSpPr>
          <p:spPr bwMode="auto">
            <a:xfrm>
              <a:off x="5757353" y="2134035"/>
              <a:ext cx="329248" cy="487846"/>
            </a:xfrm>
            <a:prstGeom prst="straightConnector1">
              <a:avLst/>
            </a:prstGeom>
            <a:ln w="31750">
              <a:solidFill>
                <a:srgbClr val="CC6600"/>
              </a:solidFill>
              <a:prstDash val="sysDot"/>
              <a:headEnd type="none" w="med" len="med"/>
              <a:tailEnd type="arrow" w="lg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52537BD-39D5-4E49-BDBB-6CBCD632DF12}"/>
                    </a:ext>
                  </a:extLst>
                </p:cNvPr>
                <p:cNvSpPr/>
                <p:nvPr/>
              </p:nvSpPr>
              <p:spPr>
                <a:xfrm>
                  <a:off x="5071272" y="1719239"/>
                  <a:ext cx="123020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SG" altLang="zh-CN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attribute</a:t>
                  </a:r>
                  <a:r>
                    <a:rPr lang="en-SG" altLang="zh-CN" b="0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SG" altLang="zh-CN" b="0" i="1" smtClean="0">
                          <a:solidFill>
                            <a:srgbClr val="004282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𝑟</m:t>
                      </m:r>
                    </m:oMath>
                  </a14:m>
                  <a:r>
                    <a:rPr lang="zh-CN" altLang="en-US" dirty="0">
                      <a:solidFill>
                        <a:srgbClr val="004282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 </a:t>
                  </a:r>
                  <a:endParaRPr lang="en-US" i="1" dirty="0">
                    <a:solidFill>
                      <a:srgbClr val="004282"/>
                    </a:solidFill>
                    <a:latin typeface="Calibri" panose="020F0502020204030204" pitchFamily="34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52537BD-39D5-4E49-BDBB-6CBCD632D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1272" y="1719239"/>
                  <a:ext cx="1230209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4082" t="-6667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53CB56C5-895A-CA44-BE1B-3B0B9E0D4FF6}"/>
                </a:ext>
              </a:extLst>
            </p:cNvPr>
            <p:cNvSpPr/>
            <p:nvPr/>
          </p:nvSpPr>
          <p:spPr>
            <a:xfrm>
              <a:off x="7650966" y="3486687"/>
              <a:ext cx="59022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Calibri" panose="020F0502020204030204" pitchFamily="34" charset="0"/>
                </a:rPr>
                <a:t>stop</a:t>
              </a:r>
              <a:endPara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02757835-B833-4421-A580-E50F9F7EC7EE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32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503F-510C-3D48-B7C0-EC190D6D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Node-to-Node affinity is derived.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77433-320F-7D4B-B7A8-4355293C6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</p:spPr>
            <p:txBody>
              <a:bodyPr>
                <a:normAutofit/>
              </a:bodyPr>
              <a:lstStyle/>
              <a:p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endParaRPr lang="en-SG" altLang="zh-CN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SG" altLang="zh-CN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SG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SG" altLang="zh-CN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  <m:sup/>
                        <m:e>
                          <m:r>
                            <a:rPr lang="en-SG" altLang="zh-CN" b="1">
                              <a:latin typeface="Cambria Math" panose="02040503050406030204" pitchFamily="18" charset="0"/>
                            </a:rPr>
                            <m:t>𝐅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n-SG" altLang="zh-CN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SG" altLang="zh-CN" b="1">
                              <a:latin typeface="Cambria Math" panose="02040503050406030204" pitchFamily="18" charset="0"/>
                            </a:rPr>
                            <m:t>𝐁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SG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77433-320F-7D4B-B7A8-4355293C6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DC84E8-255F-3243-9426-25E36DEAD4FD}"/>
                  </a:ext>
                </a:extLst>
              </p:cNvPr>
              <p:cNvSpPr/>
              <p:nvPr/>
            </p:nvSpPr>
            <p:spPr>
              <a:xfrm>
                <a:off x="3778454" y="2062104"/>
                <a:ext cx="1541727" cy="507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altLang="zh-CN" sz="2400">
                    <a:latin typeface="Calibri" panose="020F0502020204030204" pitchFamily="34" charset="0"/>
                    <a:cs typeface="Calibri" panose="020F0502020204030204" pitchFamily="34" charset="0"/>
                  </a:rPr>
                  <a:t>attribute</a:t>
                </a:r>
                <a:r>
                  <a:rPr lang="en-SG" altLang="zh-CN" sz="2400" b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sz="240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DC84E8-255F-3243-9426-25E36DEAD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8454" y="2062104"/>
                <a:ext cx="1541727" cy="507832"/>
              </a:xfrm>
              <a:prstGeom prst="rect">
                <a:avLst/>
              </a:prstGeom>
              <a:blipFill>
                <a:blip r:embed="rId4"/>
                <a:stretch>
                  <a:fillRect l="-6324" t="-9524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BC8D76D-AA1C-C84F-9541-E8A498E56211}"/>
              </a:ext>
            </a:extLst>
          </p:cNvPr>
          <p:cNvSpPr/>
          <p:nvPr/>
        </p:nvSpPr>
        <p:spPr bwMode="auto">
          <a:xfrm>
            <a:off x="1323592" y="1768587"/>
            <a:ext cx="224443" cy="2468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B4F00A-5A6A-6D42-BB91-85FCF0CFBEC7}"/>
              </a:ext>
            </a:extLst>
          </p:cNvPr>
          <p:cNvCxnSpPr>
            <a:cxnSpLocks/>
          </p:cNvCxnSpPr>
          <p:nvPr/>
        </p:nvCxnSpPr>
        <p:spPr bwMode="auto">
          <a:xfrm>
            <a:off x="1548035" y="1910764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422A479-39F7-CF4F-B521-63DAA29A70B3}"/>
              </a:ext>
            </a:extLst>
          </p:cNvPr>
          <p:cNvSpPr/>
          <p:nvPr/>
        </p:nvSpPr>
        <p:spPr bwMode="auto">
          <a:xfrm>
            <a:off x="1893976" y="1768587"/>
            <a:ext cx="224443" cy="2468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74CE0D-6EEB-0040-A7F0-613362AD5F4F}"/>
              </a:ext>
            </a:extLst>
          </p:cNvPr>
          <p:cNvCxnSpPr>
            <a:cxnSpLocks/>
          </p:cNvCxnSpPr>
          <p:nvPr/>
        </p:nvCxnSpPr>
        <p:spPr bwMode="auto">
          <a:xfrm>
            <a:off x="2118419" y="1910764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D8EDF3B-7386-3148-9A50-4E15195D9EB7}"/>
              </a:ext>
            </a:extLst>
          </p:cNvPr>
          <p:cNvSpPr/>
          <p:nvPr/>
        </p:nvSpPr>
        <p:spPr bwMode="auto">
          <a:xfrm>
            <a:off x="2472804" y="1768587"/>
            <a:ext cx="224443" cy="2468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4695ED-A128-A44E-96EA-EE75695518CE}"/>
              </a:ext>
            </a:extLst>
          </p:cNvPr>
          <p:cNvCxnSpPr>
            <a:cxnSpLocks/>
          </p:cNvCxnSpPr>
          <p:nvPr/>
        </p:nvCxnSpPr>
        <p:spPr bwMode="auto">
          <a:xfrm>
            <a:off x="2697247" y="1910764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7BED9F4-5DB0-AE4A-839F-2407660952E4}"/>
              </a:ext>
            </a:extLst>
          </p:cNvPr>
          <p:cNvSpPr/>
          <p:nvPr/>
        </p:nvSpPr>
        <p:spPr bwMode="auto">
          <a:xfrm>
            <a:off x="3043188" y="1768587"/>
            <a:ext cx="224443" cy="2468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76BB50F-B7EC-2F4F-9E23-541BA2626AF2}"/>
              </a:ext>
            </a:extLst>
          </p:cNvPr>
          <p:cNvSpPr/>
          <p:nvPr/>
        </p:nvSpPr>
        <p:spPr bwMode="auto">
          <a:xfrm>
            <a:off x="5843376" y="1777974"/>
            <a:ext cx="224443" cy="2468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B919E9-DE60-CD4A-90A3-5F3934EA7AFA}"/>
              </a:ext>
            </a:extLst>
          </p:cNvPr>
          <p:cNvCxnSpPr>
            <a:cxnSpLocks/>
          </p:cNvCxnSpPr>
          <p:nvPr/>
        </p:nvCxnSpPr>
        <p:spPr bwMode="auto">
          <a:xfrm>
            <a:off x="6067819" y="1920151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896E18D-81A5-5342-B1F0-B70771971804}"/>
              </a:ext>
            </a:extLst>
          </p:cNvPr>
          <p:cNvSpPr/>
          <p:nvPr/>
        </p:nvSpPr>
        <p:spPr bwMode="auto">
          <a:xfrm>
            <a:off x="6413760" y="1777974"/>
            <a:ext cx="224443" cy="2468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31DFFD-973F-564C-98B6-FEE5326C4A67}"/>
              </a:ext>
            </a:extLst>
          </p:cNvPr>
          <p:cNvCxnSpPr>
            <a:cxnSpLocks/>
          </p:cNvCxnSpPr>
          <p:nvPr/>
        </p:nvCxnSpPr>
        <p:spPr bwMode="auto">
          <a:xfrm>
            <a:off x="6638203" y="1920151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E010CC-87B3-9E45-AB2F-6421C1B4434B}"/>
              </a:ext>
            </a:extLst>
          </p:cNvPr>
          <p:cNvSpPr/>
          <p:nvPr/>
        </p:nvSpPr>
        <p:spPr bwMode="auto">
          <a:xfrm>
            <a:off x="6978099" y="1787361"/>
            <a:ext cx="224443" cy="2468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AA91B-AAFC-1B4F-A47A-F97A1A371325}"/>
              </a:ext>
            </a:extLst>
          </p:cNvPr>
          <p:cNvCxnSpPr>
            <a:cxnSpLocks/>
          </p:cNvCxnSpPr>
          <p:nvPr/>
        </p:nvCxnSpPr>
        <p:spPr bwMode="auto">
          <a:xfrm>
            <a:off x="7202542" y="1929538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D0FC763-4F40-B546-8E6E-5B245AFDA1F2}"/>
              </a:ext>
            </a:extLst>
          </p:cNvPr>
          <p:cNvSpPr/>
          <p:nvPr/>
        </p:nvSpPr>
        <p:spPr bwMode="auto">
          <a:xfrm>
            <a:off x="7548483" y="1787361"/>
            <a:ext cx="224443" cy="24688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5B47F6-D791-8C46-BAA6-94BB81E34685}"/>
                  </a:ext>
                </a:extLst>
              </p:cNvPr>
              <p:cNvSpPr/>
              <p:nvPr/>
            </p:nvSpPr>
            <p:spPr>
              <a:xfrm>
                <a:off x="943847" y="1473443"/>
                <a:ext cx="437748" cy="507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</m:t>
                      </m:r>
                    </m:oMath>
                  </m:oMathPara>
                </a14:m>
                <a:endParaRPr lang="en-US" sz="2400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5B47F6-D791-8C46-BAA6-94BB81E34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847" y="1473443"/>
                <a:ext cx="437748" cy="507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67378B-1A92-3446-AA07-EDE11D1F898D}"/>
                  </a:ext>
                </a:extLst>
              </p:cNvPr>
              <p:cNvSpPr/>
              <p:nvPr/>
            </p:nvSpPr>
            <p:spPr>
              <a:xfrm>
                <a:off x="7720156" y="1473443"/>
                <a:ext cx="437748" cy="507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</m:oMath>
                  </m:oMathPara>
                </a14:m>
                <a:endParaRPr lang="en-US" sz="2400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67378B-1A92-3446-AA07-EDE11D1F8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156" y="1473443"/>
                <a:ext cx="437748" cy="5078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53">
            <a:extLst>
              <a:ext uri="{FF2B5EF4-FFF2-40B4-BE49-F238E27FC236}">
                <a16:creationId xmlns:a16="http://schemas.microsoft.com/office/drawing/2014/main" id="{333F4EE5-C3F9-F04A-951D-29BA027040CE}"/>
              </a:ext>
            </a:extLst>
          </p:cNvPr>
          <p:cNvCxnSpPr>
            <a:cxnSpLocks/>
            <a:stCxn id="11" idx="4"/>
            <a:endCxn id="4" idx="1"/>
          </p:cNvCxnSpPr>
          <p:nvPr/>
        </p:nvCxnSpPr>
        <p:spPr bwMode="auto">
          <a:xfrm rot="16200000" flipH="1">
            <a:off x="3316659" y="1854225"/>
            <a:ext cx="300546" cy="623044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rgbClr val="CC66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cxnSp>
        <p:nvCxnSpPr>
          <p:cNvPr id="22" name="Connector: Curved 54">
            <a:extLst>
              <a:ext uri="{FF2B5EF4-FFF2-40B4-BE49-F238E27FC236}">
                <a16:creationId xmlns:a16="http://schemas.microsoft.com/office/drawing/2014/main" id="{63699E31-D414-6248-AFAF-380A36C0BF1C}"/>
              </a:ext>
            </a:extLst>
          </p:cNvPr>
          <p:cNvCxnSpPr>
            <a:cxnSpLocks/>
            <a:stCxn id="4" idx="3"/>
            <a:endCxn id="12" idx="4"/>
          </p:cNvCxnSpPr>
          <p:nvPr/>
        </p:nvCxnSpPr>
        <p:spPr bwMode="auto">
          <a:xfrm flipV="1">
            <a:off x="5320181" y="2024861"/>
            <a:ext cx="635417" cy="291159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rgbClr val="CC66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0C0A1E26-DAEF-4247-A59C-46E6799AAC6E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11A0D6-4123-44B5-9F4B-4D4E350ECA33}"/>
                  </a:ext>
                </a:extLst>
              </p:cNvPr>
              <p:cNvSpPr txBox="1"/>
              <p:nvPr/>
            </p:nvSpPr>
            <p:spPr>
              <a:xfrm>
                <a:off x="1899656" y="4026089"/>
                <a:ext cx="59504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0" dirty="0"/>
                  <a:t>This saves a LOT of space:</a:t>
                </a:r>
                <a:r>
                  <a:rPr lang="zh-CN" altLang="en-US" sz="1800" b="0" dirty="0"/>
                  <a:t>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solidFill>
                          <a:srgbClr val="ED7F0D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ED7F0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1800" b="0" i="1" smtClean="0">
                                <a:solidFill>
                                  <a:srgbClr val="ED7F0D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800" b="0" i="1" smtClean="0">
                                <a:solidFill>
                                  <a:srgbClr val="ED7F0D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1800" b="0" i="1" smtClean="0">
                                <a:solidFill>
                                  <a:srgbClr val="ED7F0D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altLang="zh-CN" sz="1800" b="0" i="1" smtClean="0">
                        <a:solidFill>
                          <a:srgbClr val="ED7F0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sz="1800" b="0" i="1" smtClean="0">
                        <a:solidFill>
                          <a:srgbClr val="ED7F0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sz="1800" b="0" i="1" smtClean="0">
                            <a:solidFill>
                              <a:srgbClr val="ED7F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0" i="1" smtClean="0">
                            <a:solidFill>
                              <a:srgbClr val="ED7F0D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e>
                    </m:d>
                    <m:r>
                      <a:rPr lang="en-US" altLang="zh-CN" sz="1800" b="0" i="1" smtClean="0">
                        <a:solidFill>
                          <a:srgbClr val="ED7F0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sz="1800" b="0" i="1" smtClean="0">
                        <a:solidFill>
                          <a:srgbClr val="ED7F0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1800" b="0" i="1" smtClean="0">
                        <a:solidFill>
                          <a:srgbClr val="ED7F0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altLang="zh-CN" sz="1800" b="0" i="1" smtClean="0">
                        <a:solidFill>
                          <a:srgbClr val="ED7F0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</m:t>
                    </m:r>
                    <m:r>
                      <a:rPr lang="en-US" altLang="zh-CN" sz="1800" b="0" i="1" smtClean="0">
                        <a:solidFill>
                          <a:srgbClr val="ED7F0D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11A0D6-4123-44B5-9F4B-4D4E350EC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656" y="4026089"/>
                <a:ext cx="5950448" cy="369332"/>
              </a:xfrm>
              <a:prstGeom prst="rect">
                <a:avLst/>
              </a:prstGeom>
              <a:blipFill>
                <a:blip r:embed="rId7"/>
                <a:stretch>
                  <a:fillRect l="-92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7007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7" grpId="0" animBg="1"/>
      <p:bldP spid="9" grpId="0" animBg="1"/>
      <p:bldP spid="11" grpId="0" animBg="1"/>
      <p:bldP spid="12" grpId="0" animBg="1"/>
      <p:bldP spid="14" grpId="0" animBg="1"/>
      <p:bldP spid="16" grpId="0" animBg="1"/>
      <p:bldP spid="18" grpId="0" animBg="1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CD8A-9CC6-3D42-87F9-029E3BD9B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Embedding</a:t>
            </a:r>
            <a:r>
              <a:rPr lang="zh-CN" altLang="en-US" dirty="0"/>
              <a:t> </a:t>
            </a:r>
            <a:r>
              <a:rPr lang="en-US" altLang="zh-CN" dirty="0"/>
              <a:t>Matrices in PANE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49D8C-C5C9-AE4F-82FB-E6F558282D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8445" y="1369219"/>
                <a:ext cx="4707074" cy="3263504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We construct 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two embedding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the nodes, and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one embedding matrix </a:t>
                </a:r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for attributes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Optimization objective: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𝐅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to capture node-attribute affinity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𝐘</m:t>
                    </m:r>
                    <m:r>
                      <a:rPr lang="en-US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𝐁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to capture attribute-node affinity</a:t>
                </a:r>
              </a:p>
              <a:p>
                <a:pPr marL="0" indent="0">
                  <a:buNone/>
                </a:pPr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249D8C-C5C9-AE4F-82FB-E6F558282D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8445" y="1369219"/>
                <a:ext cx="4707074" cy="3263504"/>
              </a:xfrm>
              <a:blipFill>
                <a:blip r:embed="rId3"/>
                <a:stretch>
                  <a:fillRect l="-1166" t="-18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744518-53A7-A94D-8026-432D5701A14C}"/>
                  </a:ext>
                </a:extLst>
              </p:cNvPr>
              <p:cNvSpPr/>
              <p:nvPr/>
            </p:nvSpPr>
            <p:spPr>
              <a:xfrm>
                <a:off x="5482816" y="1624556"/>
                <a:ext cx="523413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SG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A744518-53A7-A94D-8026-432D5701A1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16" y="1624556"/>
                <a:ext cx="523413" cy="424732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13B82D-7621-A04C-B477-A274CB0B9A7F}"/>
                  </a:ext>
                </a:extLst>
              </p:cNvPr>
              <p:cNvSpPr/>
              <p:nvPr/>
            </p:nvSpPr>
            <p:spPr>
              <a:xfrm>
                <a:off x="6670052" y="1334741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613B82D-7621-A04C-B477-A274CB0B9A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052" y="1334741"/>
                <a:ext cx="444352" cy="400110"/>
              </a:xfrm>
              <a:prstGeom prst="rect">
                <a:avLst/>
              </a:prstGeom>
              <a:blipFill>
                <a:blip r:embed="rId5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679D36-3A4F-A847-AAF3-8021B97EAE2F}"/>
                  </a:ext>
                </a:extLst>
              </p:cNvPr>
              <p:cNvSpPr/>
              <p:nvPr/>
            </p:nvSpPr>
            <p:spPr>
              <a:xfrm>
                <a:off x="6248963" y="1514656"/>
                <a:ext cx="418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</m:oMath>
                  </m:oMathPara>
                </a14:m>
                <a:endParaRPr lang="en-US" sz="36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34679D36-3A4F-A847-AAF3-8021B97EA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63" y="1514656"/>
                <a:ext cx="41870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1C68A6-09FC-A34D-BEEA-AD7094883C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7461520"/>
              </p:ext>
            </p:extLst>
          </p:nvPr>
        </p:nvGraphicFramePr>
        <p:xfrm>
          <a:off x="6520490" y="1695536"/>
          <a:ext cx="50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B00F4A-A3D0-2847-88BA-8B2E5C6D81E7}"/>
                  </a:ext>
                </a:extLst>
              </p:cNvPr>
              <p:cNvSpPr/>
              <p:nvPr/>
            </p:nvSpPr>
            <p:spPr>
              <a:xfrm>
                <a:off x="5223535" y="2425662"/>
                <a:ext cx="696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SG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8B00F4A-A3D0-2847-88BA-8B2E5C6D81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35" y="2425662"/>
                <a:ext cx="696986" cy="369332"/>
              </a:xfrm>
              <a:prstGeom prst="rect">
                <a:avLst/>
              </a:prstGeom>
              <a:blipFill>
                <a:blip r:embed="rId7"/>
                <a:stretch>
                  <a:fillRect l="-7143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14090C0-D5B3-234F-967F-415330D3C97A}"/>
              </a:ext>
            </a:extLst>
          </p:cNvPr>
          <p:cNvCxnSpPr>
            <a:cxnSpLocks/>
          </p:cNvCxnSpPr>
          <p:nvPr/>
        </p:nvCxnSpPr>
        <p:spPr bwMode="auto">
          <a:xfrm flipV="1">
            <a:off x="5542115" y="2121232"/>
            <a:ext cx="392272" cy="380437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C93082-B4B6-C04B-BA49-C022EB50A89A}"/>
                  </a:ext>
                </a:extLst>
              </p:cNvPr>
              <p:cNvSpPr/>
              <p:nvPr/>
            </p:nvSpPr>
            <p:spPr>
              <a:xfrm>
                <a:off x="6701804" y="2431378"/>
                <a:ext cx="672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BC93082-B4B6-C04B-BA49-C022EB50A8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04" y="2431378"/>
                <a:ext cx="672172" cy="369332"/>
              </a:xfrm>
              <a:prstGeom prst="rect">
                <a:avLst/>
              </a:prstGeom>
              <a:blipFill>
                <a:blip r:embed="rId8"/>
                <a:stretch>
                  <a:fillRect l="-740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D1971CC-8841-9C4E-94A3-A9DCB80EBCBC}"/>
              </a:ext>
            </a:extLst>
          </p:cNvPr>
          <p:cNvCxnSpPr>
            <a:cxnSpLocks/>
            <a:stCxn id="10" idx="0"/>
          </p:cNvCxnSpPr>
          <p:nvPr/>
        </p:nvCxnSpPr>
        <p:spPr bwMode="auto">
          <a:xfrm flipH="1" flipV="1">
            <a:off x="6941361" y="2055934"/>
            <a:ext cx="96529" cy="3754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F1898D9-466B-0E4C-9775-02C4FE7F4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114850"/>
              </p:ext>
            </p:extLst>
          </p:nvPr>
        </p:nvGraphicFramePr>
        <p:xfrm>
          <a:off x="7588018" y="1443366"/>
          <a:ext cx="5082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118832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75901738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98419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64962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95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036FE-9306-6140-B163-0762DEEA5A69}"/>
                  </a:ext>
                </a:extLst>
              </p:cNvPr>
              <p:cNvSpPr/>
              <p:nvPr/>
            </p:nvSpPr>
            <p:spPr>
              <a:xfrm>
                <a:off x="7110740" y="1633594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B2036FE-9306-6140-B163-0762DEEA5A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40" y="1633594"/>
                <a:ext cx="44435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5035D9-781A-F54A-AE12-BE7055D0D32B}"/>
                  </a:ext>
                </a:extLst>
              </p:cNvPr>
              <p:cNvSpPr/>
              <p:nvPr/>
            </p:nvSpPr>
            <p:spPr>
              <a:xfrm>
                <a:off x="7588018" y="2425662"/>
                <a:ext cx="920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𝐅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35035D9-781A-F54A-AE12-BE7055D0D3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018" y="2425662"/>
                <a:ext cx="920124" cy="369332"/>
              </a:xfrm>
              <a:prstGeom prst="rect">
                <a:avLst/>
              </a:prstGeom>
              <a:blipFill>
                <a:blip r:embed="rId10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C06A3C8-34E1-4E4F-9449-880E661DE3A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0648" y="2086221"/>
            <a:ext cx="63688" cy="42367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CCB8CA-B58C-B147-989B-4B604355B565}"/>
                  </a:ext>
                </a:extLst>
              </p:cNvPr>
              <p:cNvSpPr/>
              <p:nvPr/>
            </p:nvSpPr>
            <p:spPr>
              <a:xfrm>
                <a:off x="5443314" y="3487928"/>
                <a:ext cx="401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𝐘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BCCB8CA-B58C-B147-989B-4B604355B5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314" y="3487928"/>
                <a:ext cx="40107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9AD434-E2F1-364D-8F54-BF457CC41351}"/>
                  </a:ext>
                </a:extLst>
              </p:cNvPr>
              <p:cNvSpPr/>
              <p:nvPr/>
            </p:nvSpPr>
            <p:spPr>
              <a:xfrm>
                <a:off x="6707812" y="3137153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49AD434-E2F1-364D-8F54-BF457CC413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812" y="3137153"/>
                <a:ext cx="444352" cy="400110"/>
              </a:xfrm>
              <a:prstGeom prst="rect">
                <a:avLst/>
              </a:prstGeom>
              <a:blipFill>
                <a:blip r:embed="rId12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139ED9-5437-744F-9181-FA6536D3F76A}"/>
                  </a:ext>
                </a:extLst>
              </p:cNvPr>
              <p:cNvSpPr/>
              <p:nvPr/>
            </p:nvSpPr>
            <p:spPr>
              <a:xfrm>
                <a:off x="6140671" y="3339928"/>
                <a:ext cx="418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</m:oMath>
                  </m:oMathPara>
                </a14:m>
                <a:endParaRPr lang="en-US" sz="3600" b="1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139ED9-5437-744F-9181-FA6536D3F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71" y="3339928"/>
                <a:ext cx="418704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C0B309C4-CB01-BE40-AF42-F41B1AC094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331694"/>
              </p:ext>
            </p:extLst>
          </p:nvPr>
        </p:nvGraphicFramePr>
        <p:xfrm>
          <a:off x="5826202" y="3436278"/>
          <a:ext cx="3388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47527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136235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32498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B2CF6DFC-4B3B-4245-B33B-E91E55EC7A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935014"/>
              </p:ext>
            </p:extLst>
          </p:nvPr>
        </p:nvGraphicFramePr>
        <p:xfrm>
          <a:off x="6467562" y="3514141"/>
          <a:ext cx="847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8832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75901738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02D7C-5653-264D-B018-19753F243039}"/>
                  </a:ext>
                </a:extLst>
              </p:cNvPr>
              <p:cNvSpPr/>
              <p:nvPr/>
            </p:nvSpPr>
            <p:spPr>
              <a:xfrm>
                <a:off x="5115243" y="4250934"/>
                <a:ext cx="672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2B02D7C-5653-264D-B018-19753F243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243" y="4250934"/>
                <a:ext cx="672172" cy="369332"/>
              </a:xfrm>
              <a:prstGeom prst="rect">
                <a:avLst/>
              </a:prstGeom>
              <a:blipFill>
                <a:blip r:embed="rId14"/>
                <a:stretch>
                  <a:fillRect l="-740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82A3DE-B1F0-244A-AD81-26FF79A67E12}"/>
              </a:ext>
            </a:extLst>
          </p:cNvPr>
          <p:cNvCxnSpPr>
            <a:cxnSpLocks/>
          </p:cNvCxnSpPr>
          <p:nvPr/>
        </p:nvCxnSpPr>
        <p:spPr bwMode="auto">
          <a:xfrm flipV="1">
            <a:off x="5433823" y="3939198"/>
            <a:ext cx="433101" cy="3877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C2EE10-4293-5C49-8566-88230A1BE817}"/>
                  </a:ext>
                </a:extLst>
              </p:cNvPr>
              <p:cNvSpPr/>
              <p:nvPr/>
            </p:nvSpPr>
            <p:spPr>
              <a:xfrm>
                <a:off x="6730672" y="4256650"/>
                <a:ext cx="689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DC2EE10-4293-5C49-8566-88230A1BE8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672" y="4256650"/>
                <a:ext cx="689869" cy="369332"/>
              </a:xfrm>
              <a:prstGeom prst="rect">
                <a:avLst/>
              </a:prstGeom>
              <a:blipFill>
                <a:blip r:embed="rId15"/>
                <a:stretch>
                  <a:fillRect l="-535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A1C54AB-882C-2447-AF39-27C6E6958703}"/>
              </a:ext>
            </a:extLst>
          </p:cNvPr>
          <p:cNvCxnSpPr>
            <a:cxnSpLocks/>
            <a:stCxn id="24" idx="0"/>
          </p:cNvCxnSpPr>
          <p:nvPr/>
        </p:nvCxnSpPr>
        <p:spPr bwMode="auto">
          <a:xfrm flipH="1" flipV="1">
            <a:off x="6662937" y="3881206"/>
            <a:ext cx="412670" cy="3754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CB31FD3-4883-3E44-A3A4-B2CD68F35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367559"/>
              </p:ext>
            </p:extLst>
          </p:nvPr>
        </p:nvGraphicFramePr>
        <p:xfrm>
          <a:off x="7855646" y="3423283"/>
          <a:ext cx="8470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8832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75901738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98419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364962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95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365F47-F3B1-974B-8C9C-5A53E5EB04E3}"/>
                  </a:ext>
                </a:extLst>
              </p:cNvPr>
              <p:cNvSpPr/>
              <p:nvPr/>
            </p:nvSpPr>
            <p:spPr>
              <a:xfrm>
                <a:off x="7378368" y="3481726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4365F47-F3B1-974B-8C9C-5A53E5EB04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368" y="3481726"/>
                <a:ext cx="44435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09C40C8-88DA-214E-A604-603459BC5655}"/>
                  </a:ext>
                </a:extLst>
              </p:cNvPr>
              <p:cNvSpPr/>
              <p:nvPr/>
            </p:nvSpPr>
            <p:spPr>
              <a:xfrm>
                <a:off x="7855646" y="4250934"/>
                <a:ext cx="937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𝐁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09C40C8-88DA-214E-A604-603459BC56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646" y="4250934"/>
                <a:ext cx="937051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CB7E90CA-36F3-1748-9665-3456B44E2C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326200"/>
              </p:ext>
            </p:extLst>
          </p:nvPr>
        </p:nvGraphicFramePr>
        <p:xfrm>
          <a:off x="5935045" y="1437601"/>
          <a:ext cx="3388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94902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47527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136235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32498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380115F-AA26-9B49-83C0-AC005A8A606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113065" y="3926203"/>
            <a:ext cx="218901" cy="40896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B19E260E-A2FC-4CBB-BCF9-7CE8C6EAFABA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426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10" grpId="0"/>
      <p:bldP spid="13" grpId="0"/>
      <p:bldP spid="14" grpId="0"/>
      <p:bldP spid="16" grpId="0"/>
      <p:bldP spid="18" grpId="0"/>
      <p:bldP spid="19" grpId="0"/>
      <p:bldP spid="22" grpId="0"/>
      <p:bldP spid="24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39982-CB17-194F-BACB-ADC47CDE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optimization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902D6-741C-1842-A437-DD5727A75A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149" y="1272459"/>
                <a:ext cx="4378560" cy="326350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Jointly factorize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000" b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𝐁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to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000" i="1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SG" altLang="zh-CN" sz="2000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𝐗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  <a:cs typeface="Calibri" panose="020F0502020204030204" pitchFamily="34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altLang="zh-CN" sz="2000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𝐘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sz="1700" dirty="0">
                    <a:solidFill>
                      <a:schemeClr val="tx1"/>
                    </a:solidFill>
                  </a:rPr>
                  <a:t>Formulate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sz="1700" dirty="0">
                    <a:solidFill>
                      <a:schemeClr val="tx1"/>
                    </a:solidFill>
                  </a:rPr>
                  <a:t>the joint factorization </a:t>
                </a:r>
                <a:r>
                  <a:rPr lang="en-SG" sz="1700" dirty="0">
                    <a:solidFill>
                      <a:schemeClr val="tx1"/>
                    </a:solidFill>
                  </a:rPr>
                  <a:t>as a least square problem</a:t>
                </a:r>
                <a:endParaRPr lang="en-US" sz="1700" dirty="0">
                  <a:solidFill>
                    <a:schemeClr val="tx1"/>
                  </a:solidFill>
                  <a:cs typeface="Calibri" panose="020F0502020204030204" pitchFamily="34" charset="0"/>
                </a:endParaRPr>
              </a:p>
              <a:p>
                <a:pPr lvl="1"/>
                <a:r>
                  <a:rPr lang="en-US" altLang="zh-CN" sz="1700" dirty="0">
                    <a:solidFill>
                      <a:schemeClr val="tx1"/>
                    </a:solidFill>
                  </a:rPr>
                  <a:t>S</a:t>
                </a:r>
                <a:r>
                  <a:rPr lang="en-US" sz="1700" dirty="0">
                    <a:solidFill>
                      <a:schemeClr val="tx1"/>
                    </a:solidFill>
                  </a:rPr>
                  <a:t>olve it using gradient descent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endParaRPr lang="en-US" altLang="zh-CN" sz="17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1700" dirty="0">
                    <a:solidFill>
                      <a:schemeClr val="tx1"/>
                    </a:solidFill>
                  </a:rPr>
                  <a:t>Use randomized SVD to obtain a good initial solution</a:t>
                </a:r>
                <a:endParaRPr lang="en-SG" altLang="zh-CN" sz="1700" dirty="0">
                  <a:solidFill>
                    <a:schemeClr val="tx1"/>
                  </a:solidFill>
                </a:endParaRP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sz="2000" dirty="0">
                    <a:solidFill>
                      <a:schemeClr val="tx1"/>
                    </a:solidFill>
                  </a:rPr>
                  <a:t>Time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complexity:</a:t>
                </a:r>
                <a:r>
                  <a:rPr lang="zh-CN" alt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𝑚𝑑𝑡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𝑛𝑑𝑘𝑡</m:t>
                    </m:r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is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embedding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size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is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the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number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of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iterations</a:t>
                </a:r>
              </a:p>
              <a:p>
                <a:pPr marL="342900" lvl="1" indent="0">
                  <a:buNone/>
                </a:pPr>
                <a:r>
                  <a:rPr lang="zh-CN" altLang="en-US" sz="1700" dirty="0">
                    <a:solidFill>
                      <a:schemeClr val="tx1"/>
                    </a:solidFill>
                  </a:rPr>
                  <a:t>   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17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17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in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our</a:t>
                </a:r>
                <a:r>
                  <a:rPr lang="zh-CN" altLang="en-US" sz="17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1700" dirty="0">
                    <a:solidFill>
                      <a:schemeClr val="tx1"/>
                    </a:solidFill>
                  </a:rPr>
                  <a:t>experiments)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902D6-741C-1842-A437-DD5727A75A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149" y="1272459"/>
                <a:ext cx="4378560" cy="3263504"/>
              </a:xfrm>
              <a:blipFill>
                <a:blip r:embed="rId3"/>
                <a:stretch>
                  <a:fillRect l="-1253" t="-2804" b="-2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B97DB-D9FC-5F47-BACE-DAA48AD1A8D7}"/>
                  </a:ext>
                </a:extLst>
              </p:cNvPr>
              <p:cNvSpPr/>
              <p:nvPr/>
            </p:nvSpPr>
            <p:spPr>
              <a:xfrm>
                <a:off x="5482816" y="1624556"/>
                <a:ext cx="523413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SG" altLang="zh-CN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B4B97DB-D9FC-5F47-BACE-DAA48AD1A8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816" y="1624556"/>
                <a:ext cx="523413" cy="424732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90632B-46DF-A442-B78E-F4E3E0B68C3D}"/>
                  </a:ext>
                </a:extLst>
              </p:cNvPr>
              <p:cNvSpPr/>
              <p:nvPr/>
            </p:nvSpPr>
            <p:spPr>
              <a:xfrm>
                <a:off x="6670052" y="1334741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>
                              <a:latin typeface="Cambria Math" panose="02040503050406030204" pitchFamily="18" charset="0"/>
                            </a:rPr>
                            <m:t>𝐘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090632B-46DF-A442-B78E-F4E3E0B68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0052" y="1334741"/>
                <a:ext cx="444352" cy="400110"/>
              </a:xfrm>
              <a:prstGeom prst="rect">
                <a:avLst/>
              </a:prstGeom>
              <a:blipFill>
                <a:blip r:embed="rId5"/>
                <a:stretch>
                  <a:fillRect l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5BE7EC-973A-9342-A526-EC1B3AB929BF}"/>
                  </a:ext>
                </a:extLst>
              </p:cNvPr>
              <p:cNvSpPr/>
              <p:nvPr/>
            </p:nvSpPr>
            <p:spPr>
              <a:xfrm>
                <a:off x="6248963" y="1514656"/>
                <a:ext cx="418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</m:oMath>
                  </m:oMathPara>
                </a14:m>
                <a:endParaRPr lang="en-US" sz="3600" b="1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15BE7EC-973A-9342-A526-EC1B3AB929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963" y="1514656"/>
                <a:ext cx="418704" cy="64633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6D0FC698-BD72-F64B-AD1C-C74F888C4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4222603"/>
              </p:ext>
            </p:extLst>
          </p:nvPr>
        </p:nvGraphicFramePr>
        <p:xfrm>
          <a:off x="6520490" y="1695536"/>
          <a:ext cx="5082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1A67CD6-69D1-E44E-9AF4-0F2630C2785C}"/>
                  </a:ext>
                </a:extLst>
              </p:cNvPr>
              <p:cNvSpPr/>
              <p:nvPr/>
            </p:nvSpPr>
            <p:spPr>
              <a:xfrm>
                <a:off x="5223535" y="2425662"/>
                <a:ext cx="6969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SG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1A67CD6-69D1-E44E-9AF4-0F2630C278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3535" y="2425662"/>
                <a:ext cx="696986" cy="369332"/>
              </a:xfrm>
              <a:prstGeom prst="rect">
                <a:avLst/>
              </a:prstGeom>
              <a:blipFill>
                <a:blip r:embed="rId7"/>
                <a:stretch>
                  <a:fillRect l="-7143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3E325C8-74D5-514D-B132-91C33A895FF8}"/>
              </a:ext>
            </a:extLst>
          </p:cNvPr>
          <p:cNvCxnSpPr>
            <a:cxnSpLocks/>
          </p:cNvCxnSpPr>
          <p:nvPr/>
        </p:nvCxnSpPr>
        <p:spPr bwMode="auto">
          <a:xfrm flipV="1">
            <a:off x="5542115" y="2121232"/>
            <a:ext cx="392272" cy="380437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646791-BFD1-5149-9442-0C4C426682B3}"/>
                  </a:ext>
                </a:extLst>
              </p:cNvPr>
              <p:cNvSpPr/>
              <p:nvPr/>
            </p:nvSpPr>
            <p:spPr>
              <a:xfrm>
                <a:off x="6701804" y="2431378"/>
                <a:ext cx="672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D2646791-BFD1-5149-9442-0C4C426682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1804" y="2431378"/>
                <a:ext cx="672172" cy="369332"/>
              </a:xfrm>
              <a:prstGeom prst="rect">
                <a:avLst/>
              </a:prstGeom>
              <a:blipFill>
                <a:blip r:embed="rId8"/>
                <a:stretch>
                  <a:fillRect l="-740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077BCFA-4863-9242-959F-B6480F4E6385}"/>
              </a:ext>
            </a:extLst>
          </p:cNvPr>
          <p:cNvCxnSpPr>
            <a:cxnSpLocks/>
            <a:stCxn id="38" idx="0"/>
          </p:cNvCxnSpPr>
          <p:nvPr/>
        </p:nvCxnSpPr>
        <p:spPr bwMode="auto">
          <a:xfrm flipH="1" flipV="1">
            <a:off x="6941361" y="2055934"/>
            <a:ext cx="96529" cy="3754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>
            <a:extLst>
              <a:ext uri="{FF2B5EF4-FFF2-40B4-BE49-F238E27FC236}">
                <a16:creationId xmlns:a16="http://schemas.microsoft.com/office/drawing/2014/main" id="{12CE4886-1F90-F845-B223-8DE4BB8E54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119182"/>
              </p:ext>
            </p:extLst>
          </p:nvPr>
        </p:nvGraphicFramePr>
        <p:xfrm>
          <a:off x="7588018" y="1443366"/>
          <a:ext cx="5082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118832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75901738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98419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364962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 dirty="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95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AAD22ED-CC8C-9E41-A537-2A0CE8C31D8D}"/>
                  </a:ext>
                </a:extLst>
              </p:cNvPr>
              <p:cNvSpPr/>
              <p:nvPr/>
            </p:nvSpPr>
            <p:spPr>
              <a:xfrm>
                <a:off x="7110740" y="1633594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1AAD22ED-CC8C-9E41-A537-2A0CE8C31D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740" y="1633594"/>
                <a:ext cx="444352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4019B64-4FCB-B44F-B78B-B4D2342276BD}"/>
                  </a:ext>
                </a:extLst>
              </p:cNvPr>
              <p:cNvSpPr/>
              <p:nvPr/>
            </p:nvSpPr>
            <p:spPr>
              <a:xfrm>
                <a:off x="7588018" y="2425662"/>
                <a:ext cx="92012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𝐅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4019B64-4FCB-B44F-B78B-B4D2342276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018" y="2425662"/>
                <a:ext cx="920124" cy="369332"/>
              </a:xfrm>
              <a:prstGeom prst="rect">
                <a:avLst/>
              </a:prstGeom>
              <a:blipFill>
                <a:blip r:embed="rId10"/>
                <a:stretch>
                  <a:fillRect b="-17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A6F96A8-5FEF-7C4E-8F5D-151C2D66B926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00648" y="2086221"/>
            <a:ext cx="63688" cy="42367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60C2756-818D-8244-BD08-7DAC9B74A84D}"/>
                  </a:ext>
                </a:extLst>
              </p:cNvPr>
              <p:cNvSpPr/>
              <p:nvPr/>
            </p:nvSpPr>
            <p:spPr>
              <a:xfrm>
                <a:off x="5443314" y="3487928"/>
                <a:ext cx="401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𝐘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60C2756-818D-8244-BD08-7DAC9B74A8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314" y="3487928"/>
                <a:ext cx="401072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5" name="Table 44">
            <a:extLst>
              <a:ext uri="{FF2B5EF4-FFF2-40B4-BE49-F238E27FC236}">
                <a16:creationId xmlns:a16="http://schemas.microsoft.com/office/drawing/2014/main" id="{903158CE-0A64-CF4A-9DAE-B7FF022A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341283"/>
              </p:ext>
            </p:extLst>
          </p:nvPr>
        </p:nvGraphicFramePr>
        <p:xfrm>
          <a:off x="6412754" y="3520098"/>
          <a:ext cx="847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8832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481331838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9A9655B-FC5C-9446-9632-6286B584EFC3}"/>
                  </a:ext>
                </a:extLst>
              </p:cNvPr>
              <p:cNvSpPr/>
              <p:nvPr/>
            </p:nvSpPr>
            <p:spPr>
              <a:xfrm>
                <a:off x="6707812" y="3137153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𝐗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C9A9655B-FC5C-9446-9632-6286B584E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812" y="3137153"/>
                <a:ext cx="444352" cy="400110"/>
              </a:xfrm>
              <a:prstGeom prst="rect">
                <a:avLst/>
              </a:prstGeom>
              <a:blipFill>
                <a:blip r:embed="rId12"/>
                <a:stretch>
                  <a:fillRect l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FEC7D1-15D8-6E48-8E7D-8DE92AAF9C7E}"/>
                  </a:ext>
                </a:extLst>
              </p:cNvPr>
              <p:cNvSpPr/>
              <p:nvPr/>
            </p:nvSpPr>
            <p:spPr>
              <a:xfrm>
                <a:off x="6140671" y="3339928"/>
                <a:ext cx="41870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3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⋅</m:t>
                      </m:r>
                    </m:oMath>
                  </m:oMathPara>
                </a14:m>
                <a:endParaRPr lang="en-US" sz="3600" b="1" i="1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3FEC7D1-15D8-6E48-8E7D-8DE92AAF9C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0671" y="3339928"/>
                <a:ext cx="418704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8" name="Table 5">
            <a:extLst>
              <a:ext uri="{FF2B5EF4-FFF2-40B4-BE49-F238E27FC236}">
                <a16:creationId xmlns:a16="http://schemas.microsoft.com/office/drawing/2014/main" id="{A97606DE-E935-BC48-BE2D-A0CE97869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4374679"/>
              </p:ext>
            </p:extLst>
          </p:nvPr>
        </p:nvGraphicFramePr>
        <p:xfrm>
          <a:off x="5826202" y="3436278"/>
          <a:ext cx="3388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47527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136235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32498"/>
                  </a:ext>
                </a:extLst>
              </a:tr>
            </a:tbl>
          </a:graphicData>
        </a:graphic>
      </p:graphicFrame>
      <p:graphicFrame>
        <p:nvGraphicFramePr>
          <p:cNvPr id="49" name="Table 48">
            <a:extLst>
              <a:ext uri="{FF2B5EF4-FFF2-40B4-BE49-F238E27FC236}">
                <a16:creationId xmlns:a16="http://schemas.microsoft.com/office/drawing/2014/main" id="{FA7C0638-A5A3-DE4A-981F-49921ACAEC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889215"/>
              </p:ext>
            </p:extLst>
          </p:nvPr>
        </p:nvGraphicFramePr>
        <p:xfrm>
          <a:off x="6412198" y="3520808"/>
          <a:ext cx="847000" cy="335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8832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75901738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1E4CF3-89ED-644D-80FD-78A1E24C9B8F}"/>
                  </a:ext>
                </a:extLst>
              </p:cNvPr>
              <p:cNvSpPr/>
              <p:nvPr/>
            </p:nvSpPr>
            <p:spPr>
              <a:xfrm>
                <a:off x="5115243" y="4250934"/>
                <a:ext cx="67217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821E4CF3-89ED-644D-80FD-78A1E24C9B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243" y="4250934"/>
                <a:ext cx="672172" cy="369332"/>
              </a:xfrm>
              <a:prstGeom prst="rect">
                <a:avLst/>
              </a:prstGeom>
              <a:blipFill>
                <a:blip r:embed="rId14"/>
                <a:stretch>
                  <a:fillRect l="-7407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72794F4-1852-B945-9CB1-9A3BD8A259AD}"/>
              </a:ext>
            </a:extLst>
          </p:cNvPr>
          <p:cNvCxnSpPr>
            <a:cxnSpLocks/>
          </p:cNvCxnSpPr>
          <p:nvPr/>
        </p:nvCxnSpPr>
        <p:spPr bwMode="auto">
          <a:xfrm flipV="1">
            <a:off x="5433823" y="3939198"/>
            <a:ext cx="433101" cy="3877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FDC0D3A-CEA5-6F4C-ADCC-8B1C50E7821E}"/>
                  </a:ext>
                </a:extLst>
              </p:cNvPr>
              <p:cNvSpPr/>
              <p:nvPr/>
            </p:nvSpPr>
            <p:spPr>
              <a:xfrm>
                <a:off x="6730672" y="4256650"/>
                <a:ext cx="6898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latin typeface="Calibri" panose="020F0502020204030204" pitchFamily="34" charset="0"/>
                    <a:cs typeface="Calibri" panose="020F0502020204030204" pitchFamily="34" charset="0"/>
                  </a:rPr>
                  <a:t>f</a:t>
                </a:r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AFDC0D3A-CEA5-6F4C-ADCC-8B1C50E782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0672" y="4256650"/>
                <a:ext cx="689869" cy="369332"/>
              </a:xfrm>
              <a:prstGeom prst="rect">
                <a:avLst/>
              </a:prstGeom>
              <a:blipFill>
                <a:blip r:embed="rId15"/>
                <a:stretch>
                  <a:fillRect l="-5357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90ED621-434F-7A42-AF21-DFA4A8A948BD}"/>
              </a:ext>
            </a:extLst>
          </p:cNvPr>
          <p:cNvCxnSpPr>
            <a:cxnSpLocks/>
            <a:stCxn id="52" idx="0"/>
          </p:cNvCxnSpPr>
          <p:nvPr/>
        </p:nvCxnSpPr>
        <p:spPr bwMode="auto">
          <a:xfrm flipH="1" flipV="1">
            <a:off x="6662937" y="3881206"/>
            <a:ext cx="412670" cy="37544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40DFF87B-591E-364A-878A-BB65484D81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392545"/>
              </p:ext>
            </p:extLst>
          </p:nvPr>
        </p:nvGraphicFramePr>
        <p:xfrm>
          <a:off x="7855646" y="3423283"/>
          <a:ext cx="847000" cy="502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11883288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759017387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577029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1698419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6364962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73951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5A4451C-155E-8E4A-914E-945DD26C6955}"/>
                  </a:ext>
                </a:extLst>
              </p:cNvPr>
              <p:cNvSpPr/>
              <p:nvPr/>
            </p:nvSpPr>
            <p:spPr>
              <a:xfrm>
                <a:off x="7378368" y="3481726"/>
                <a:ext cx="444352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000" b="1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15A4451C-155E-8E4A-914E-945DD26C69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368" y="3481726"/>
                <a:ext cx="444352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BC469-A944-144F-BA6A-C16502E0004B}"/>
                  </a:ext>
                </a:extLst>
              </p:cNvPr>
              <p:cNvSpPr/>
              <p:nvPr/>
            </p:nvSpPr>
            <p:spPr>
              <a:xfrm>
                <a:off x="7855646" y="4250934"/>
                <a:ext cx="9370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SG" altLang="zh-CN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1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𝐁</m:t>
                    </m:r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[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zh-CN" altLang="en-US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81BC469-A944-144F-BA6A-C16502E000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5646" y="4250934"/>
                <a:ext cx="937051" cy="369332"/>
              </a:xfrm>
              <a:prstGeom prst="rect">
                <a:avLst/>
              </a:prstGeom>
              <a:blipFill>
                <a:blip r:embed="rId1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7" name="Table 5">
            <a:extLst>
              <a:ext uri="{FF2B5EF4-FFF2-40B4-BE49-F238E27FC236}">
                <a16:creationId xmlns:a16="http://schemas.microsoft.com/office/drawing/2014/main" id="{1EBF8E7C-3244-4248-A4A2-383480C58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499323"/>
              </p:ext>
            </p:extLst>
          </p:nvPr>
        </p:nvGraphicFramePr>
        <p:xfrm>
          <a:off x="5935045" y="1437601"/>
          <a:ext cx="338800" cy="838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9400">
                  <a:extLst>
                    <a:ext uri="{9D8B030D-6E8A-4147-A177-3AD203B41FA5}">
                      <a16:colId xmlns:a16="http://schemas.microsoft.com/office/drawing/2014/main" val="3796221280"/>
                    </a:ext>
                  </a:extLst>
                </a:gridCol>
                <a:gridCol w="169400">
                  <a:extLst>
                    <a:ext uri="{9D8B030D-6E8A-4147-A177-3AD203B41FA5}">
                      <a16:colId xmlns:a16="http://schemas.microsoft.com/office/drawing/2014/main" val="3689741167"/>
                    </a:ext>
                  </a:extLst>
                </a:gridCol>
              </a:tblGrid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5044261"/>
                  </a:ext>
                </a:extLst>
              </a:tr>
              <a:tr h="94902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761146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7547527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136235"/>
                  </a:ext>
                </a:extLst>
              </a:tr>
              <a:tr h="128027"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SG" sz="1100"/>
                    </a:p>
                  </a:txBody>
                  <a:tcPr marL="72000" marR="7200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7832498"/>
                  </a:ext>
                </a:extLst>
              </a:tr>
            </a:tbl>
          </a:graphicData>
        </a:graphic>
      </p:graphicFrame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A2AAB50-8821-8E43-B7CE-53FF427CF375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113065" y="3926203"/>
            <a:ext cx="218901" cy="408964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triangle" w="med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Oval 30">
            <a:extLst>
              <a:ext uri="{FF2B5EF4-FFF2-40B4-BE49-F238E27FC236}">
                <a16:creationId xmlns:a16="http://schemas.microsoft.com/office/drawing/2014/main" id="{6465A58D-2A32-45B6-B696-4A0CC1E92870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036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9511-E65D-3C4D-AE1A-4E10156D0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Greedy</a:t>
            </a:r>
            <a:r>
              <a:rPr lang="zh-CN" altLang="en-US" dirty="0"/>
              <a:t> </a:t>
            </a:r>
            <a:r>
              <a:rPr lang="en-US" altLang="zh-CN" dirty="0"/>
              <a:t>Initialization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SGD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3353EBB4-3014-4A4C-8FA0-9BBFC043827E}"/>
                  </a:ext>
                </a:extLst>
              </p:cNvPr>
              <p:cNvSpPr txBox="1">
                <a:spLocks noGrp="1"/>
              </p:cNvSpPr>
              <p:nvPr/>
            </p:nvSpPr>
            <p:spPr bwMode="auto">
              <a:xfrm>
                <a:off x="504304" y="1276983"/>
                <a:ext cx="3804568" cy="26294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vert="horz" wrap="none" lIns="0" tIns="0" rIns="0" bIns="0" numCol="1" rtlCol="0" anchor="t" anchorCtr="0" compatLnSpc="1">
                <a:prstTxWarp prst="textNoShape">
                  <a:avLst/>
                </a:prstTxWarp>
                <a:spAutoFit/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3200">
                    <a:solidFill>
                      <a:schemeClr val="tx1"/>
                    </a:solidFill>
                    <a:latin typeface="Calibri" pitchFamily="34" charset="0"/>
                    <a:ea typeface="+mn-ea"/>
                    <a:cs typeface="+mn-cs"/>
                  </a:defRPr>
                </a:lvl1pPr>
                <a:lvl2pPr marL="669925" indent="-3254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60000"/>
                  <a:buFont typeface="Wingdings" pitchFamily="2" charset="2"/>
                  <a:buChar char="q"/>
                  <a:defRPr sz="2800">
                    <a:solidFill>
                      <a:schemeClr val="tx1"/>
                    </a:solidFill>
                    <a:latin typeface="Calibri" pitchFamily="34" charset="0"/>
                    <a:ea typeface="+mn-ea"/>
                  </a:defRPr>
                </a:lvl2pPr>
                <a:lvl3pPr marL="1022350" indent="-350838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6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+mn-ea"/>
                  </a:defRPr>
                </a:lvl3pPr>
                <a:lvl4pPr marL="1339850" indent="-315913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2"/>
                  </a:buClr>
                  <a:buSzPct val="70000"/>
                  <a:buFont typeface="Wingdings" pitchFamily="2" charset="2"/>
                  <a:buChar char="q"/>
                  <a:defRPr sz="2200">
                    <a:solidFill>
                      <a:schemeClr val="tx1"/>
                    </a:solidFill>
                    <a:latin typeface="Calibri" pitchFamily="34" charset="0"/>
                    <a:ea typeface="+mn-ea"/>
                  </a:defRPr>
                </a:lvl4pPr>
                <a:lvl5pPr marL="16811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Calibri" pitchFamily="34" charset="0"/>
                    <a:ea typeface="+mn-ea"/>
                  </a:defRPr>
                </a:lvl5pPr>
                <a:lvl6pPr marL="21383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5955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0527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509963" indent="-339725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75000"/>
                  <a:buFont typeface="Wingdings" pitchFamily="2" charset="2"/>
                  <a:buChar char="§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:r>
                  <a:rPr lang="zh-CN" altLang="en-US" sz="3200" b="1" dirty="0">
                    <a:ea typeface="Cambria Math" panose="02040503050406030204" pitchFamily="18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SG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𝐅</m:t>
                    </m:r>
                    <m:r>
                      <a:rPr lang="en-SG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SG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</m:t>
                    </m:r>
                    <m:r>
                      <a:rPr lang="en-SG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sz="32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SG" sz="32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SG" sz="32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sz="3200" b="1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𝐕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 sz="3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en-SG" sz="3200" b="1" dirty="0"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SG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SG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𝐔</m:t>
                    </m:r>
                    <m:r>
                      <a:rPr lang="en-SG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𝚺</m:t>
                    </m:r>
                    <m:r>
                      <a:rPr lang="en-SG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SG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SG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1" smtClean="0">
                        <a:latin typeface="Cambria Math" panose="02040503050406030204" pitchFamily="18" charset="0"/>
                      </a:rPr>
                      <m:t>𝐕</m:t>
                    </m:r>
                  </m:oMath>
                </a14:m>
                <a:endParaRPr lang="en-SG" b="1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V</m:t>
                    </m:r>
                    <m:r>
                      <m:rPr>
                        <m:nor/>
                      </m:rPr>
                      <a:rPr kumimoji="1" lang="en-US" altLang="zh-CN" b="1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=</m:t>
                    </m:r>
                    <m:r>
                      <m:rPr>
                        <m:nor/>
                      </m:rPr>
                      <a:rPr kumimoji="1" lang="en-US" altLang="zh-CN" b="1" i="0" dirty="0" smtClean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Y</m:t>
                    </m:r>
                    <m:r>
                      <m:rPr>
                        <m:nor/>
                      </m:rPr>
                      <a:rPr kumimoji="1" lang="en-US" altLang="zh-CN" b="1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is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kumimoji="1" lang="en-US" altLang="zh-CN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  <a:cs typeface="Arial" panose="020B0604020202020204" pitchFamily="34" charset="0"/>
                      </a:rPr>
                      <m:t>unitary</m:t>
                    </m:r>
                  </m:oMath>
                </a14:m>
                <a:endParaRPr kumimoji="1" lang="zh-CN" altLang="en-US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Arial" panose="020B0604020202020204" pitchFamily="34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SG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SG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SG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1">
                        <a:solidFill>
                          <a:srgbClr val="262626"/>
                        </a:solidFill>
                        <a:latin typeface="Cambria Math" panose="02040503050406030204" pitchFamily="18" charset="0"/>
                      </a:rPr>
                      <m:t>𝐈</m:t>
                    </m:r>
                  </m:oMath>
                </a14:m>
                <a:endParaRPr lang="en-SG" b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SG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SG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SG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SG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b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𝐗</m:t>
                        </m:r>
                      </m:e>
                      <m:sub>
                        <m:r>
                          <a:rPr lang="en-SG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p>
                      <m:sSupPr>
                        <m:ctrlPr>
                          <a:rPr lang="en-SG" b="1" i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SG" b="1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𝐘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SG">
                            <a:solidFill>
                              <a:srgbClr val="262626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SG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  <m:r>
                      <a:rPr lang="en-SG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SG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𝐁</m:t>
                    </m:r>
                    <m:r>
                      <a:rPr lang="en-SG" b="1" i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SG" b="1">
                        <a:solidFill>
                          <a:srgbClr val="26262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𝐘</m:t>
                    </m:r>
                  </m:oMath>
                </a14:m>
                <a:endParaRPr lang="en-SG" b="1" dirty="0"/>
              </a:p>
            </p:txBody>
          </p:sp>
        </mc:Choice>
        <mc:Fallback xmlns="">
          <p:sp>
            <p:nvSpPr>
              <p:cNvPr id="67" name="Content Placeholder 3">
                <a:extLst>
                  <a:ext uri="{FF2B5EF4-FFF2-40B4-BE49-F238E27FC236}">
                    <a16:creationId xmlns:a16="http://schemas.microsoft.com/office/drawing/2014/main" id="{3353EBB4-3014-4A4C-8FA0-9BBFC043827E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4304" y="1276983"/>
                <a:ext cx="3804568" cy="2629438"/>
              </a:xfrm>
              <a:prstGeom prst="rect">
                <a:avLst/>
              </a:prstGeom>
              <a:blipFill>
                <a:blip r:embed="rId2"/>
                <a:stretch>
                  <a:fillRect t="-481" r="-2326" b="-240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ectangle 67">
            <a:extLst>
              <a:ext uri="{FF2B5EF4-FFF2-40B4-BE49-F238E27FC236}">
                <a16:creationId xmlns:a16="http://schemas.microsoft.com/office/drawing/2014/main" id="{BD77CE9B-E24D-E34B-840C-C767686F65B5}"/>
              </a:ext>
            </a:extLst>
          </p:cNvPr>
          <p:cNvSpPr/>
          <p:nvPr/>
        </p:nvSpPr>
        <p:spPr bwMode="auto">
          <a:xfrm>
            <a:off x="1594768" y="1270023"/>
            <a:ext cx="881096" cy="467606"/>
          </a:xfrm>
          <a:prstGeom prst="rect">
            <a:avLst/>
          </a:prstGeom>
          <a:noFill/>
          <a:ln w="28575" cap="flat" cmpd="sng" algn="ctr">
            <a:solidFill>
              <a:srgbClr val="ED7F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aseline="-25000">
              <a:solidFill>
                <a:srgbClr val="262626"/>
              </a:solidFill>
              <a:latin typeface="Arial" charset="0"/>
              <a:ea typeface="ＭＳ Ｐゴシック" pitchFamily="64" charset="-128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66A1C1E-C1A8-D944-A65B-A9A54393A5D3}"/>
              </a:ext>
            </a:extLst>
          </p:cNvPr>
          <p:cNvSpPr/>
          <p:nvPr/>
        </p:nvSpPr>
        <p:spPr bwMode="auto">
          <a:xfrm>
            <a:off x="2667286" y="1270023"/>
            <a:ext cx="583666" cy="467606"/>
          </a:xfrm>
          <a:prstGeom prst="rect">
            <a:avLst/>
          </a:prstGeom>
          <a:noFill/>
          <a:ln w="28575" cap="flat" cmpd="sng" algn="ctr">
            <a:solidFill>
              <a:srgbClr val="ED7F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aseline="-25000">
              <a:solidFill>
                <a:srgbClr val="262626"/>
              </a:solidFill>
              <a:latin typeface="Arial" charset="0"/>
              <a:ea typeface="ＭＳ Ｐゴシック" pitchFamily="64" charset="-128"/>
              <a:cs typeface="Arial" panose="020B060402020202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813D4A2-7AB4-7243-B462-8A2F3F912ACD}"/>
              </a:ext>
            </a:extLst>
          </p:cNvPr>
          <p:cNvSpPr/>
          <p:nvPr/>
        </p:nvSpPr>
        <p:spPr bwMode="auto">
          <a:xfrm>
            <a:off x="2009816" y="3430263"/>
            <a:ext cx="881096" cy="467606"/>
          </a:xfrm>
          <a:prstGeom prst="rect">
            <a:avLst/>
          </a:prstGeom>
          <a:noFill/>
          <a:ln w="28575" cap="flat" cmpd="sng" algn="ctr">
            <a:solidFill>
              <a:srgbClr val="ED7F0D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aseline="-25000">
              <a:solidFill>
                <a:srgbClr val="262626"/>
              </a:solidFill>
              <a:latin typeface="Arial" charset="0"/>
              <a:ea typeface="ＭＳ Ｐゴシック" pitchFamily="64" charset="-128"/>
              <a:cs typeface="Arial" panose="020B0604020202020204" pitchFamily="34" charset="0"/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B07C75E-8000-FB41-8CDB-2F441EF4B869}"/>
              </a:ext>
            </a:extLst>
          </p:cNvPr>
          <p:cNvCxnSpPr>
            <a:cxnSpLocks/>
          </p:cNvCxnSpPr>
          <p:nvPr/>
        </p:nvCxnSpPr>
        <p:spPr bwMode="auto">
          <a:xfrm flipH="1">
            <a:off x="1450752" y="1737629"/>
            <a:ext cx="559064" cy="288032"/>
          </a:xfrm>
          <a:prstGeom prst="straightConnector1">
            <a:avLst/>
          </a:prstGeom>
          <a:ln w="28575">
            <a:solidFill>
              <a:srgbClr val="ED7F0D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997CCD1-A9A9-4443-8590-F7C7968F0571}"/>
              </a:ext>
            </a:extLst>
          </p:cNvPr>
          <p:cNvCxnSpPr>
            <a:cxnSpLocks/>
          </p:cNvCxnSpPr>
          <p:nvPr/>
        </p:nvCxnSpPr>
        <p:spPr bwMode="auto">
          <a:xfrm>
            <a:off x="2890912" y="1737629"/>
            <a:ext cx="72008" cy="216024"/>
          </a:xfrm>
          <a:prstGeom prst="straightConnector1">
            <a:avLst/>
          </a:prstGeom>
          <a:ln w="28575">
            <a:solidFill>
              <a:srgbClr val="ED7F0D"/>
            </a:solidFill>
            <a:headEnd type="none" w="med" len="me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FB2A254E-6416-1C4F-859F-CD0C0FC781D9}"/>
              </a:ext>
            </a:extLst>
          </p:cNvPr>
          <p:cNvCxnSpPr>
            <a:cxnSpLocks/>
            <a:endCxn id="70" idx="2"/>
          </p:cNvCxnSpPr>
          <p:nvPr/>
        </p:nvCxnSpPr>
        <p:spPr bwMode="auto">
          <a:xfrm rot="5400000">
            <a:off x="3074146" y="3274088"/>
            <a:ext cx="12700" cy="1247563"/>
          </a:xfrm>
          <a:prstGeom prst="bentConnector3">
            <a:avLst>
              <a:gd name="adj1" fmla="val 1500016"/>
            </a:avLst>
          </a:prstGeom>
          <a:solidFill>
            <a:schemeClr val="accent1"/>
          </a:solidFill>
          <a:ln w="28575" cap="flat" cmpd="sng" algn="ctr">
            <a:solidFill>
              <a:srgbClr val="ED7F0D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9F01C317-84F4-8D45-A41E-12A12A4768DE}"/>
              </a:ext>
            </a:extLst>
          </p:cNvPr>
          <p:cNvSpPr/>
          <p:nvPr/>
        </p:nvSpPr>
        <p:spPr bwMode="auto">
          <a:xfrm>
            <a:off x="3509504" y="2923188"/>
            <a:ext cx="376846" cy="467606"/>
          </a:xfrm>
          <a:prstGeom prst="rect">
            <a:avLst/>
          </a:prstGeom>
          <a:noFill/>
          <a:ln w="285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SG" sz="2400" baseline="-25000">
              <a:solidFill>
                <a:srgbClr val="262626"/>
              </a:solidFill>
              <a:latin typeface="Arial" charset="0"/>
              <a:ea typeface="ＭＳ Ｐゴシック" pitchFamily="64" charset="-128"/>
              <a:cs typeface="Arial" panose="020B0604020202020204" pitchFamily="34" charset="0"/>
            </a:endParaRP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7389BD1B-4861-0C49-B908-7FB094FAD3EF}"/>
              </a:ext>
            </a:extLst>
          </p:cNvPr>
          <p:cNvSpPr/>
          <p:nvPr/>
        </p:nvSpPr>
        <p:spPr bwMode="auto">
          <a:xfrm>
            <a:off x="598512" y="1151329"/>
            <a:ext cx="3948584" cy="3600000"/>
          </a:xfrm>
          <a:prstGeom prst="roundRect">
            <a:avLst/>
          </a:prstGeom>
          <a:noFill/>
          <a:ln w="34925" cap="flat" cmpd="sng" algn="ctr">
            <a:solidFill>
              <a:srgbClr val="3960D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6" name="Down Arrow 75">
            <a:extLst>
              <a:ext uri="{FF2B5EF4-FFF2-40B4-BE49-F238E27FC236}">
                <a16:creationId xmlns:a16="http://schemas.microsoft.com/office/drawing/2014/main" id="{A8814D1B-C84C-4F42-A9C7-2D73AD46A27F}"/>
              </a:ext>
            </a:extLst>
          </p:cNvPr>
          <p:cNvSpPr/>
          <p:nvPr/>
        </p:nvSpPr>
        <p:spPr bwMode="auto">
          <a:xfrm rot="16200000">
            <a:off x="4726218" y="2374002"/>
            <a:ext cx="432000" cy="57600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rgbClr val="3960D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331A92A2-321F-8A40-8724-64F7BFCE75AD}"/>
              </a:ext>
            </a:extLst>
          </p:cNvPr>
          <p:cNvSpPr/>
          <p:nvPr/>
        </p:nvSpPr>
        <p:spPr bwMode="auto">
          <a:xfrm>
            <a:off x="5337341" y="1153846"/>
            <a:ext cx="3302355" cy="3600000"/>
          </a:xfrm>
          <a:prstGeom prst="roundRect">
            <a:avLst/>
          </a:prstGeom>
          <a:noFill/>
          <a:ln w="34925" cap="flat" cmpd="sng" algn="ctr">
            <a:solidFill>
              <a:srgbClr val="3960D7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B78D3992-4081-294A-93C5-8E28008F25FD}"/>
              </a:ext>
            </a:extLst>
          </p:cNvPr>
          <p:cNvSpPr/>
          <p:nvPr/>
        </p:nvSpPr>
        <p:spPr>
          <a:xfrm>
            <a:off x="5551991" y="4234769"/>
            <a:ext cx="3087705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altLang="zh-CN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Only</a:t>
            </a:r>
            <a:r>
              <a:rPr lang="zh-CN" alt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zh-CN" alt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few</a:t>
            </a:r>
            <a:r>
              <a:rPr lang="zh-CN" alt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iterations</a:t>
            </a:r>
            <a:r>
              <a:rPr lang="zh-CN" alt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zh-CN" altLang="en-US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b="1" kern="0" dirty="0">
                <a:latin typeface="Calibri" panose="020F0502020204030204" pitchFamily="34" charset="0"/>
                <a:cs typeface="Calibri" panose="020F0502020204030204" pitchFamily="34" charset="0"/>
              </a:rPr>
              <a:t>needed!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0EABCB-0092-7742-9408-20EFC805BE21}"/>
              </a:ext>
            </a:extLst>
          </p:cNvPr>
          <p:cNvSpPr/>
          <p:nvPr/>
        </p:nvSpPr>
        <p:spPr bwMode="auto">
          <a:xfrm>
            <a:off x="5783168" y="2090720"/>
            <a:ext cx="72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F2E3B6-3971-5B4E-BE8A-00914A311BC1}"/>
              </a:ext>
            </a:extLst>
          </p:cNvPr>
          <p:cNvSpPr/>
          <p:nvPr/>
        </p:nvSpPr>
        <p:spPr bwMode="auto">
          <a:xfrm>
            <a:off x="6819786" y="2090720"/>
            <a:ext cx="54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91097F5-9A51-F14A-A214-D4175E216EA9}"/>
              </a:ext>
            </a:extLst>
          </p:cNvPr>
          <p:cNvSpPr/>
          <p:nvPr/>
        </p:nvSpPr>
        <p:spPr bwMode="auto">
          <a:xfrm>
            <a:off x="7643034" y="2286071"/>
            <a:ext cx="72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C87AE7D-4F8E-9246-A18C-BA45B42FA6D5}"/>
                  </a:ext>
                </a:extLst>
              </p:cNvPr>
              <p:cNvSpPr/>
              <p:nvPr/>
            </p:nvSpPr>
            <p:spPr>
              <a:xfrm>
                <a:off x="5956813" y="2380750"/>
                <a:ext cx="401072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kern="0" smtClean="0">
                          <a:solidFill>
                            <a:srgbClr val="004282"/>
                          </a:solidFill>
                          <a:latin typeface="Cambria Math" panose="02040503050406030204" pitchFamily="18" charset="0"/>
                        </a:rPr>
                        <m:t>𝐅</m:t>
                      </m:r>
                    </m:oMath>
                  </m:oMathPara>
                </a14:m>
                <a:endParaRPr lang="en-SG" sz="2000" b="1" dirty="0">
                  <a:solidFill>
                    <a:srgbClr val="004282"/>
                  </a:solidFill>
                </a:endParaRPr>
              </a:p>
            </p:txBody>
          </p:sp>
        </mc:Choice>
        <mc:Fallback xmlns=""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1C87AE7D-4F8E-9246-A18C-BA45B42F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6813" y="2380750"/>
                <a:ext cx="40107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47">
                <a:extLst>
                  <a:ext uri="{FF2B5EF4-FFF2-40B4-BE49-F238E27FC236}">
                    <a16:creationId xmlns:a16="http://schemas.microsoft.com/office/drawing/2014/main" id="{DF1D922A-72D5-544D-9F6C-F2A85E996EC9}"/>
                  </a:ext>
                </a:extLst>
              </p:cNvPr>
              <p:cNvSpPr txBox="1"/>
              <p:nvPr/>
            </p:nvSpPr>
            <p:spPr>
              <a:xfrm>
                <a:off x="7443451" y="2401451"/>
                <a:ext cx="1426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3" name="TextBox 47">
                <a:extLst>
                  <a:ext uri="{FF2B5EF4-FFF2-40B4-BE49-F238E27FC236}">
                    <a16:creationId xmlns:a16="http://schemas.microsoft.com/office/drawing/2014/main" id="{DF1D922A-72D5-544D-9F6C-F2A85E996E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3451" y="2401451"/>
                <a:ext cx="142668" cy="307777"/>
              </a:xfrm>
              <a:prstGeom prst="rect">
                <a:avLst/>
              </a:prstGeom>
              <a:blipFill>
                <a:blip r:embed="rId4"/>
                <a:stretch>
                  <a:fillRect l="-8696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B8FE7C5-59D9-054C-8A24-06E6A2F64720}"/>
                  </a:ext>
                </a:extLst>
              </p:cNvPr>
              <p:cNvSpPr/>
              <p:nvPr/>
            </p:nvSpPr>
            <p:spPr>
              <a:xfrm>
                <a:off x="7809338" y="2345386"/>
                <a:ext cx="413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SG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8B8FE7C5-59D9-054C-8A24-06E6A2F647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338" y="2345386"/>
                <a:ext cx="41389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CFBFB8D-E982-0845-AAEB-8EDD4061E205}"/>
                  </a:ext>
                </a:extLst>
              </p:cNvPr>
              <p:cNvSpPr/>
              <p:nvPr/>
            </p:nvSpPr>
            <p:spPr>
              <a:xfrm>
                <a:off x="6849772" y="2394339"/>
                <a:ext cx="536237" cy="424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1" i="1" smtClean="0">
                              <a:solidFill>
                                <a:srgbClr val="0042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>
                              <a:solidFill>
                                <a:srgbClr val="0042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SG" sz="2000" i="1">
                              <a:solidFill>
                                <a:srgbClr val="00428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SG" sz="2000" b="1" dirty="0">
                  <a:solidFill>
                    <a:srgbClr val="004282"/>
                  </a:solidFill>
                </a:endParaRPr>
              </a:p>
            </p:txBody>
          </p:sp>
        </mc:Choice>
        <mc:Fallback xmlns=""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CFBFB8D-E982-0845-AAEB-8EDD4061E2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772" y="2394339"/>
                <a:ext cx="536237" cy="424732"/>
              </a:xfrm>
              <a:prstGeom prst="rect">
                <a:avLst/>
              </a:prstGeom>
              <a:blipFill>
                <a:blip r:embed="rId6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55">
                <a:extLst>
                  <a:ext uri="{FF2B5EF4-FFF2-40B4-BE49-F238E27FC236}">
                    <a16:creationId xmlns:a16="http://schemas.microsoft.com/office/drawing/2014/main" id="{E22DDE82-B4B6-3646-8A34-37CFB89C3381}"/>
                  </a:ext>
                </a:extLst>
              </p:cNvPr>
              <p:cNvSpPr txBox="1"/>
              <p:nvPr/>
            </p:nvSpPr>
            <p:spPr>
              <a:xfrm>
                <a:off x="6532877" y="2394528"/>
                <a:ext cx="259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6" name="TextBox 55">
                <a:extLst>
                  <a:ext uri="{FF2B5EF4-FFF2-40B4-BE49-F238E27FC236}">
                    <a16:creationId xmlns:a16="http://schemas.microsoft.com/office/drawing/2014/main" id="{E22DDE82-B4B6-3646-8A34-37CFB89C33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2877" y="2394528"/>
                <a:ext cx="259686" cy="307777"/>
              </a:xfrm>
              <a:prstGeom prst="rect">
                <a:avLst/>
              </a:prstGeom>
              <a:blipFill>
                <a:blip r:embed="rId7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Rectangle 86">
            <a:extLst>
              <a:ext uri="{FF2B5EF4-FFF2-40B4-BE49-F238E27FC236}">
                <a16:creationId xmlns:a16="http://schemas.microsoft.com/office/drawing/2014/main" id="{958DF77F-D29A-9F47-9AD5-4F80E13E2438}"/>
              </a:ext>
            </a:extLst>
          </p:cNvPr>
          <p:cNvSpPr/>
          <p:nvPr/>
        </p:nvSpPr>
        <p:spPr bwMode="auto">
          <a:xfrm>
            <a:off x="5788198" y="3213519"/>
            <a:ext cx="72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B536B4D-1570-CC4D-A86B-D325980BDF40}"/>
              </a:ext>
            </a:extLst>
          </p:cNvPr>
          <p:cNvSpPr/>
          <p:nvPr/>
        </p:nvSpPr>
        <p:spPr bwMode="auto">
          <a:xfrm>
            <a:off x="6810403" y="3213519"/>
            <a:ext cx="540000" cy="90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B1CE352E-3785-4D46-AB1C-53A82664574C}"/>
              </a:ext>
            </a:extLst>
          </p:cNvPr>
          <p:cNvSpPr/>
          <p:nvPr/>
        </p:nvSpPr>
        <p:spPr bwMode="auto">
          <a:xfrm>
            <a:off x="7674579" y="3386514"/>
            <a:ext cx="720000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6920AF7-C12F-6E4D-98A5-AEAF54C9BF43}"/>
                  </a:ext>
                </a:extLst>
              </p:cNvPr>
              <p:cNvSpPr/>
              <p:nvPr/>
            </p:nvSpPr>
            <p:spPr>
              <a:xfrm>
                <a:off x="5937994" y="3453122"/>
                <a:ext cx="4267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kern="0" smtClean="0">
                          <a:solidFill>
                            <a:srgbClr val="ED7F0D"/>
                          </a:solidFill>
                          <a:latin typeface="Cambria Math" panose="02040503050406030204" pitchFamily="18" charset="0"/>
                        </a:rPr>
                        <m:t>𝐁</m:t>
                      </m:r>
                    </m:oMath>
                  </m:oMathPara>
                </a14:m>
                <a:endParaRPr lang="en-SG" sz="2000" b="1" dirty="0">
                  <a:solidFill>
                    <a:srgbClr val="ED7F0D"/>
                  </a:solidFill>
                </a:endParaRPr>
              </a:p>
            </p:txBody>
          </p:sp>
        </mc:Choice>
        <mc:Fallback xmlns=""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B6920AF7-C12F-6E4D-98A5-AEAF54C9BF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7994" y="3453122"/>
                <a:ext cx="426719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64">
                <a:extLst>
                  <a:ext uri="{FF2B5EF4-FFF2-40B4-BE49-F238E27FC236}">
                    <a16:creationId xmlns:a16="http://schemas.microsoft.com/office/drawing/2014/main" id="{54B42E6E-62F1-DB43-A612-9BE7D555F3DA}"/>
                  </a:ext>
                </a:extLst>
              </p:cNvPr>
              <p:cNvSpPr txBox="1"/>
              <p:nvPr/>
            </p:nvSpPr>
            <p:spPr>
              <a:xfrm>
                <a:off x="7466197" y="3473823"/>
                <a:ext cx="14266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1" name="TextBox 64">
                <a:extLst>
                  <a:ext uri="{FF2B5EF4-FFF2-40B4-BE49-F238E27FC236}">
                    <a16:creationId xmlns:a16="http://schemas.microsoft.com/office/drawing/2014/main" id="{54B42E6E-62F1-DB43-A612-9BE7D555F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6197" y="3473823"/>
                <a:ext cx="142667" cy="307777"/>
              </a:xfrm>
              <a:prstGeom prst="rect">
                <a:avLst/>
              </a:prstGeom>
              <a:blipFill>
                <a:blip r:embed="rId9"/>
                <a:stretch>
                  <a:fillRect l="-8696" r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C2C643D-105F-4C43-A9B4-29897F88D113}"/>
                  </a:ext>
                </a:extLst>
              </p:cNvPr>
              <p:cNvSpPr/>
              <p:nvPr/>
            </p:nvSpPr>
            <p:spPr>
              <a:xfrm>
                <a:off x="7857023" y="3467628"/>
                <a:ext cx="41389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0" kern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𝐘</m:t>
                      </m:r>
                    </m:oMath>
                  </m:oMathPara>
                </a14:m>
                <a:endParaRPr lang="en-SG" sz="20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6C2C643D-105F-4C43-A9B4-29897F88D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023" y="3467628"/>
                <a:ext cx="41389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78C3377-992E-3E44-981C-686099430AB3}"/>
                  </a:ext>
                </a:extLst>
              </p:cNvPr>
              <p:cNvSpPr/>
              <p:nvPr/>
            </p:nvSpPr>
            <p:spPr>
              <a:xfrm>
                <a:off x="6847579" y="3433461"/>
                <a:ext cx="55175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sz="2000" b="1" i="1" smtClean="0">
                              <a:solidFill>
                                <a:srgbClr val="ED7F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sz="2000" b="1">
                              <a:solidFill>
                                <a:srgbClr val="ED7F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𝐗</m:t>
                          </m:r>
                        </m:e>
                        <m:sub>
                          <m:r>
                            <a:rPr lang="en-US" altLang="zh-CN" sz="2000" b="0" i="1" smtClean="0">
                              <a:solidFill>
                                <a:srgbClr val="ED7F0D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</m:oMath>
                  </m:oMathPara>
                </a14:m>
                <a:endParaRPr lang="en-SG" sz="2000" b="1" dirty="0">
                  <a:solidFill>
                    <a:srgbClr val="ED7F0D"/>
                  </a:solidFill>
                </a:endParaRPr>
              </a:p>
            </p:txBody>
          </p:sp>
        </mc:Choice>
        <mc:Fallback xmlns=""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C78C3377-992E-3E44-981C-686099430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7579" y="3433461"/>
                <a:ext cx="551754" cy="400110"/>
              </a:xfrm>
              <a:prstGeom prst="rect">
                <a:avLst/>
              </a:prstGeom>
              <a:blipFill>
                <a:blip r:embed="rId11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67">
                <a:extLst>
                  <a:ext uri="{FF2B5EF4-FFF2-40B4-BE49-F238E27FC236}">
                    <a16:creationId xmlns:a16="http://schemas.microsoft.com/office/drawing/2014/main" id="{4134BF1D-2AE3-C44F-88AB-44445FA20F9C}"/>
                  </a:ext>
                </a:extLst>
              </p:cNvPr>
              <p:cNvSpPr txBox="1"/>
              <p:nvPr/>
            </p:nvSpPr>
            <p:spPr>
              <a:xfrm>
                <a:off x="6530684" y="3483527"/>
                <a:ext cx="25968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4" name="TextBox 67">
                <a:extLst>
                  <a:ext uri="{FF2B5EF4-FFF2-40B4-BE49-F238E27FC236}">
                    <a16:creationId xmlns:a16="http://schemas.microsoft.com/office/drawing/2014/main" id="{4134BF1D-2AE3-C44F-88AB-44445FA20F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0684" y="3483527"/>
                <a:ext cx="259686" cy="307777"/>
              </a:xfrm>
              <a:prstGeom prst="rect">
                <a:avLst/>
              </a:prstGeom>
              <a:blipFill>
                <a:blip r:embed="rId12"/>
                <a:stretch>
                  <a:fillRect l="-9524" r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6F5B6FC-48B7-5A42-BDEB-00A583DE8D47}"/>
                  </a:ext>
                </a:extLst>
              </p:cNvPr>
              <p:cNvSpPr/>
              <p:nvPr/>
            </p:nvSpPr>
            <p:spPr>
              <a:xfrm>
                <a:off x="5740675" y="1181892"/>
                <a:ext cx="2581604" cy="850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1pPr>
                <a:lvl2pPr marL="4572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2pPr>
                <a:lvl3pPr marL="9144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3pPr>
                <a:lvl4pPr marL="13716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4pPr>
                <a:lvl5pPr marL="1828800" algn="l" rtl="0" fontAlgn="base">
                  <a:spcBef>
                    <a:spcPct val="0"/>
                  </a:spcBef>
                  <a:spcAft>
                    <a:spcPct val="0"/>
                  </a:spcAft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200" kern="1200">
                    <a:solidFill>
                      <a:schemeClr val="tx1"/>
                    </a:solidFill>
                    <a:latin typeface="Arial" charset="0"/>
                    <a:ea typeface="+mn-ea"/>
                    <a:cs typeface="+mn-cs"/>
                  </a:defRPr>
                </a:lvl9pPr>
              </a:lstStyle>
              <a:p>
                <a:r>
                  <a:rPr lang="en-US" altLang="zh-CN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</m:oMath>
                </a14:m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iterations:</a:t>
                </a:r>
              </a:p>
              <a:p>
                <a:pPr lvl="1"/>
                <a:r>
                  <a:rPr lang="en-US" altLang="zh-CN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0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6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altLang="zh-CN" sz="16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zh-CN" altLang="en-US" sz="16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b>
                      <m:sSubPr>
                        <m:ctrlPr>
                          <a:rPr lang="en-US" altLang="zh-CN" sz="16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altLang="zh-CN" sz="1600" b="1" i="0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𝐗</m:t>
                        </m:r>
                      </m:e>
                      <m:sub>
                        <m:r>
                          <a:rPr lang="en-US" altLang="zh-CN" sz="16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via</a:t>
                </a:r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SGD;</a:t>
                </a:r>
              </a:p>
              <a:p>
                <a:pPr lvl="1"/>
                <a:r>
                  <a:rPr lang="en-US" altLang="zh-CN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Update</a:t>
                </a:r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b="1" i="0" kern="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𝐘</m:t>
                    </m:r>
                  </m:oMath>
                </a14:m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via</a:t>
                </a:r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SGD;</a:t>
                </a:r>
                <a:r>
                  <a:rPr lang="zh-CN" altLang="en-US" sz="16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</a:t>
                </a:r>
                <a:endParaRPr lang="en-US" altLang="zh-CN" sz="16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16F5B6FC-48B7-5A42-BDEB-00A583DE8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0675" y="1181892"/>
                <a:ext cx="2581604" cy="850746"/>
              </a:xfrm>
              <a:prstGeom prst="rect">
                <a:avLst/>
              </a:prstGeom>
              <a:blipFill>
                <a:blip r:embed="rId13"/>
                <a:stretch>
                  <a:fillRect l="-1471" t="-2985" b="-8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EA52A29C-8326-4448-BE8B-48A6ACF18FA6}"/>
              </a:ext>
            </a:extLst>
          </p:cNvPr>
          <p:cNvSpPr/>
          <p:nvPr/>
        </p:nvSpPr>
        <p:spPr>
          <a:xfrm>
            <a:off x="714688" y="4047338"/>
            <a:ext cx="3767331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Greedy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initialization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embeddings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via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randomized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SVD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unitary</a:t>
            </a:r>
            <a:r>
              <a:rPr lang="zh-CN" alt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1600" dirty="0">
                <a:latin typeface="Calibri" panose="020F0502020204030204" pitchFamily="34" charset="0"/>
                <a:cs typeface="Calibri" panose="020F0502020204030204" pitchFamily="34" charset="0"/>
              </a:rPr>
              <a:t>property</a:t>
            </a: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1711385-43C1-4C81-9F12-A0F15258ED12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65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617E7-9107-48CA-94B5-9D675C49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PANE is fully parallelized on multi-core computers.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EA5665-A482-410F-AF38-B435F0DEE01E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pic>
        <p:nvPicPr>
          <p:cNvPr id="8194" name="Picture 2" descr="Multi Core HD Stock Images | Shutterstock">
            <a:extLst>
              <a:ext uri="{FF2B5EF4-FFF2-40B4-BE49-F238E27FC236}">
                <a16:creationId xmlns:a16="http://schemas.microsoft.com/office/drawing/2014/main" id="{DF04979E-97BC-461D-9BA5-669AF5B1C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542"/>
          <a:stretch/>
        </p:blipFill>
        <p:spPr bwMode="auto">
          <a:xfrm>
            <a:off x="2341310" y="1560838"/>
            <a:ext cx="3945125" cy="2158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4254D1-5844-435F-9979-D84C9E4990B4}"/>
              </a:ext>
            </a:extLst>
          </p:cNvPr>
          <p:cNvSpPr txBox="1"/>
          <p:nvPr/>
        </p:nvSpPr>
        <p:spPr>
          <a:xfrm>
            <a:off x="2590509" y="3983699"/>
            <a:ext cx="38392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0" dirty="0"/>
              <a:t>Explained in </a:t>
            </a:r>
            <a:r>
              <a:rPr lang="en-US" altLang="zh-CN" sz="1800" b="0" dirty="0">
                <a:solidFill>
                  <a:schemeClr val="accent2"/>
                </a:solidFill>
              </a:rPr>
              <a:t>Section 4</a:t>
            </a:r>
            <a:r>
              <a:rPr lang="en-US" altLang="zh-CN" sz="1800" b="0" dirty="0"/>
              <a:t> of our paper.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718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D05B-A0FC-8548-A1A3-94E4B745B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8 Datasets</a:t>
            </a:r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BB9A999-3CD3-DC42-80B1-DF308EE260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1348623"/>
              </p:ext>
            </p:extLst>
          </p:nvPr>
        </p:nvGraphicFramePr>
        <p:xfrm>
          <a:off x="628650" y="1156746"/>
          <a:ext cx="7886700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03833">
                  <a:extLst>
                    <a:ext uri="{9D8B030D-6E8A-4147-A177-3AD203B41FA5}">
                      <a16:colId xmlns:a16="http://schemas.microsoft.com/office/drawing/2014/main" val="647734144"/>
                    </a:ext>
                  </a:extLst>
                </a:gridCol>
                <a:gridCol w="1210412">
                  <a:extLst>
                    <a:ext uri="{9D8B030D-6E8A-4147-A177-3AD203B41FA5}">
                      <a16:colId xmlns:a16="http://schemas.microsoft.com/office/drawing/2014/main" val="3791388588"/>
                    </a:ext>
                  </a:extLst>
                </a:gridCol>
                <a:gridCol w="1179960">
                  <a:extLst>
                    <a:ext uri="{9D8B030D-6E8A-4147-A177-3AD203B41FA5}">
                      <a16:colId xmlns:a16="http://schemas.microsoft.com/office/drawing/2014/main" val="3876872430"/>
                    </a:ext>
                  </a:extLst>
                </a:gridCol>
                <a:gridCol w="1362663">
                  <a:extLst>
                    <a:ext uri="{9D8B030D-6E8A-4147-A177-3AD203B41FA5}">
                      <a16:colId xmlns:a16="http://schemas.microsoft.com/office/drawing/2014/main" val="2950146671"/>
                    </a:ext>
                  </a:extLst>
                </a:gridCol>
                <a:gridCol w="1613881">
                  <a:extLst>
                    <a:ext uri="{9D8B030D-6E8A-4147-A177-3AD203B41FA5}">
                      <a16:colId xmlns:a16="http://schemas.microsoft.com/office/drawing/2014/main" val="2133943883"/>
                    </a:ext>
                  </a:extLst>
                </a:gridCol>
                <a:gridCol w="1415951">
                  <a:extLst>
                    <a:ext uri="{9D8B030D-6E8A-4147-A177-3AD203B41FA5}">
                      <a16:colId xmlns:a16="http://schemas.microsoft.com/office/drawing/2014/main" val="205804716"/>
                    </a:ext>
                  </a:extLst>
                </a:gridCol>
              </a:tblGrid>
              <a:tr h="628441">
                <a:tc>
                  <a:txBody>
                    <a:bodyPr/>
                    <a:lstStyle/>
                    <a:p>
                      <a:r>
                        <a:rPr lang="en-SG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nodes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edges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distinct attributes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attributes per node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SG" sz="1800" b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of distinct labels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8848441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5.4k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691422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r>
                        <a:rPr lang="en-SG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Citeseer</a:t>
                      </a:r>
                      <a:endParaRPr lang="en-SG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4.7k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3.7k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31.9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438798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Facebook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88.2k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802307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r>
                        <a:rPr lang="en-SG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Pubmed</a:t>
                      </a:r>
                      <a:endParaRPr lang="en-SG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19.7k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44.3k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80556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Flickr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479.5k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12.1k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24.0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582028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Google+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107.6k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15.9k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2793.7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912303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r>
                        <a:rPr lang="en-SG" sz="180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TWeibo</a:t>
                      </a:r>
                      <a:endParaRPr lang="en-SG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50.7M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1.7k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7.3</a:t>
                      </a:r>
                      <a:endParaRPr lang="en-SG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0889132"/>
                  </a:ext>
                </a:extLst>
              </a:tr>
              <a:tr h="359109">
                <a:tc>
                  <a:txBody>
                    <a:bodyPr/>
                    <a:lstStyle/>
                    <a:p>
                      <a:r>
                        <a:rPr lang="en-SG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59.3M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978.2M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2.0k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altLang="zh-CN" sz="180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7.3</a:t>
                      </a:r>
                      <a:endParaRPr lang="en-SG" sz="180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SG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6822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4139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B1A5E-78FE-944D-9CB4-9A2DC0D70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Experiments:</a:t>
            </a:r>
            <a:r>
              <a:rPr lang="zh-CN" altLang="en-US" dirty="0"/>
              <a:t> </a:t>
            </a:r>
            <a:r>
              <a:rPr lang="en-US" altLang="zh-CN" dirty="0"/>
              <a:t>10 Competitors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4307A0-BF94-8143-AC66-DDFBE47D40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83821"/>
                <a:ext cx="8229600" cy="657224"/>
              </a:xfrm>
            </p:spPr>
            <p:txBody>
              <a:bodyPr>
                <a:noAutofit/>
              </a:bodyPr>
              <a:lstStyle/>
              <a:p>
                <a:r>
                  <a:rPr lang="en-US" sz="1600" dirty="0"/>
                  <a:t>Default embedding dimensionality: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=128</m:t>
                    </m:r>
                  </m:oMath>
                </a14:m>
                <a:endParaRPr lang="en-SG" sz="1600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A4307A0-BF94-8143-AC66-DDFBE47D40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83821"/>
                <a:ext cx="8229600" cy="657224"/>
              </a:xfrm>
              <a:blipFill>
                <a:blip r:embed="rId3"/>
                <a:stretch>
                  <a:fillRect l="-296" t="-6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D119DB-5DB9-0D46-89A7-8C847440251E}"/>
              </a:ext>
            </a:extLst>
          </p:cNvPr>
          <p:cNvCxnSpPr/>
          <p:nvPr/>
        </p:nvCxnSpPr>
        <p:spPr bwMode="auto">
          <a:xfrm>
            <a:off x="457200" y="1762867"/>
            <a:ext cx="814832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E8FAAF-E17F-864B-BE7A-AB2A46F29EE8}"/>
              </a:ext>
            </a:extLst>
          </p:cNvPr>
          <p:cNvCxnSpPr>
            <a:cxnSpLocks/>
          </p:cNvCxnSpPr>
          <p:nvPr/>
        </p:nvCxnSpPr>
        <p:spPr bwMode="auto">
          <a:xfrm>
            <a:off x="4450080" y="1762867"/>
            <a:ext cx="0" cy="25828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6351AE-A314-D744-B8D3-67190BB24713}"/>
              </a:ext>
            </a:extLst>
          </p:cNvPr>
          <p:cNvCxnSpPr>
            <a:cxnSpLocks/>
          </p:cNvCxnSpPr>
          <p:nvPr/>
        </p:nvCxnSpPr>
        <p:spPr bwMode="auto">
          <a:xfrm>
            <a:off x="4450080" y="3295534"/>
            <a:ext cx="415544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7740122-B48E-374E-9D28-EE626F0761D7}"/>
              </a:ext>
            </a:extLst>
          </p:cNvPr>
          <p:cNvSpPr txBox="1">
            <a:spLocks/>
          </p:cNvSpPr>
          <p:nvPr/>
        </p:nvSpPr>
        <p:spPr bwMode="auto">
          <a:xfrm>
            <a:off x="457200" y="1781708"/>
            <a:ext cx="3992879" cy="2413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sz="2000" kern="0" dirty="0"/>
              <a:t>6 neural-network-based methods</a:t>
            </a:r>
          </a:p>
          <a:p>
            <a:pPr lvl="1"/>
            <a:r>
              <a:rPr lang="en-SG" sz="1800" kern="0" dirty="0"/>
              <a:t>STNE 	[KDD 2018]</a:t>
            </a:r>
          </a:p>
          <a:p>
            <a:pPr lvl="1"/>
            <a:r>
              <a:rPr lang="en-SG" sz="1800" kern="0" dirty="0"/>
              <a:t>ARGA 	[IJCAI 2018]</a:t>
            </a:r>
          </a:p>
          <a:p>
            <a:pPr lvl="1"/>
            <a:r>
              <a:rPr lang="en-SG" sz="1800" kern="0" dirty="0"/>
              <a:t>LQANR 	[IJCAI 2019]</a:t>
            </a:r>
          </a:p>
          <a:p>
            <a:pPr lvl="1"/>
            <a:r>
              <a:rPr lang="en-SG" sz="1800" kern="0" dirty="0"/>
              <a:t>CAN 	[WSDM 2019]</a:t>
            </a:r>
          </a:p>
          <a:p>
            <a:pPr lvl="1"/>
            <a:r>
              <a:rPr lang="en-SG" sz="1800" kern="0" dirty="0"/>
              <a:t>DGI 	[ICLR 2019]</a:t>
            </a:r>
          </a:p>
          <a:p>
            <a:pPr lvl="1"/>
            <a:r>
              <a:rPr lang="en-SG" sz="1800" kern="0" dirty="0"/>
              <a:t>GATNE 	[KDD 2019]</a:t>
            </a:r>
          </a:p>
          <a:p>
            <a:pPr lvl="1"/>
            <a:endParaRPr lang="en-SG" sz="1800" kern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4CEBD33-9DCA-7942-A354-87880FF73464}"/>
              </a:ext>
            </a:extLst>
          </p:cNvPr>
          <p:cNvSpPr txBox="1">
            <a:spLocks/>
          </p:cNvSpPr>
          <p:nvPr/>
        </p:nvSpPr>
        <p:spPr bwMode="auto">
          <a:xfrm>
            <a:off x="4450078" y="1779790"/>
            <a:ext cx="3992879" cy="1835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altLang="zh-CN" sz="2000" kern="0" dirty="0"/>
              <a:t>3</a:t>
            </a:r>
            <a:r>
              <a:rPr lang="en-SG" sz="2000" kern="0" dirty="0"/>
              <a:t> factorization-based methods</a:t>
            </a:r>
          </a:p>
          <a:p>
            <a:pPr lvl="1"/>
            <a:r>
              <a:rPr lang="en-SG" sz="1800" kern="0" dirty="0"/>
              <a:t>TADW	[IJCAI 2015]</a:t>
            </a:r>
          </a:p>
          <a:p>
            <a:pPr lvl="1"/>
            <a:r>
              <a:rPr lang="en-SG" sz="1800" kern="0" dirty="0"/>
              <a:t>BANE 	[ICDM 2018]</a:t>
            </a:r>
          </a:p>
          <a:p>
            <a:pPr lvl="1"/>
            <a:r>
              <a:rPr lang="en-SG" sz="1800" kern="0" dirty="0"/>
              <a:t>NRP               [VLDB 2020]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AF6DA27-F1BA-4E4E-A28F-F286E2EDBEA6}"/>
              </a:ext>
            </a:extLst>
          </p:cNvPr>
          <p:cNvSpPr txBox="1">
            <a:spLocks/>
          </p:cNvSpPr>
          <p:nvPr/>
        </p:nvSpPr>
        <p:spPr bwMode="auto">
          <a:xfrm>
            <a:off x="4450078" y="3367213"/>
            <a:ext cx="3992879" cy="893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669925" indent="-3254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</a:defRPr>
            </a:lvl2pPr>
            <a:lvl3pPr marL="1022350" indent="-3508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+mn-ea"/>
              </a:defRPr>
            </a:lvl3pPr>
            <a:lvl4pPr marL="1339850" indent="-315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q"/>
              <a:defRPr sz="2200">
                <a:solidFill>
                  <a:schemeClr val="tx1"/>
                </a:solidFill>
                <a:latin typeface="Calibri" pitchFamily="34" charset="0"/>
                <a:ea typeface="+mn-ea"/>
              </a:defRPr>
            </a:lvl4pPr>
            <a:lvl5pPr marL="16811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  <a:ea typeface="+mn-ea"/>
              </a:defRPr>
            </a:lvl5pPr>
            <a:lvl6pPr marL="21383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5955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0527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509963" indent="-3397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SG" sz="2000" kern="0" dirty="0"/>
              <a:t>1 other method</a:t>
            </a:r>
          </a:p>
          <a:p>
            <a:pPr lvl="1"/>
            <a:r>
              <a:rPr lang="en-SG" sz="1800" kern="0" dirty="0"/>
              <a:t>PRRE 	[CIKM 2018]</a:t>
            </a:r>
          </a:p>
        </p:txBody>
      </p:sp>
    </p:spTree>
    <p:extLst>
      <p:ext uri="{BB962C8B-B14F-4D97-AF65-F5344CB8AC3E}">
        <p14:creationId xmlns:p14="http://schemas.microsoft.com/office/powerpoint/2010/main" val="1098652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2C4A8-4653-4A99-BBAA-7C18CA807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 data analytics is easy.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7B5E236-B873-428D-9D51-F8DCC5013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5252008"/>
              </p:ext>
            </p:extLst>
          </p:nvPr>
        </p:nvGraphicFramePr>
        <p:xfrm>
          <a:off x="1442114" y="2913062"/>
          <a:ext cx="6096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1139588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1166884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  <a:gridCol w="741528">
                  <a:extLst>
                    <a:ext uri="{9D8B030D-6E8A-4147-A177-3AD203B41FA5}">
                      <a16:colId xmlns:a16="http://schemas.microsoft.com/office/drawing/2014/main" val="11234820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Market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Overvalued?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Buy?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$721m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$31B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01D2AA2-247E-4C60-822F-B9E35867382C}"/>
              </a:ext>
            </a:extLst>
          </p:cNvPr>
          <p:cNvSpPr txBox="1"/>
          <p:nvPr/>
        </p:nvSpPr>
        <p:spPr>
          <a:xfrm>
            <a:off x="2756848" y="252270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E0856D-8326-4840-B4B1-69C814CFB4EC}"/>
              </a:ext>
            </a:extLst>
          </p:cNvPr>
          <p:cNvSpPr txBox="1"/>
          <p:nvPr/>
        </p:nvSpPr>
        <p:spPr>
          <a:xfrm>
            <a:off x="3775881" y="252270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5E12BE-B9D7-46B3-B182-982DF2BC9E4D}"/>
              </a:ext>
            </a:extLst>
          </p:cNvPr>
          <p:cNvSpPr txBox="1"/>
          <p:nvPr/>
        </p:nvSpPr>
        <p:spPr>
          <a:xfrm>
            <a:off x="4904096" y="2522436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baseline="-25000" dirty="0"/>
              <a:t>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CE4D46-5490-4814-B985-A605CB015515}"/>
              </a:ext>
            </a:extLst>
          </p:cNvPr>
          <p:cNvSpPr txBox="1"/>
          <p:nvPr/>
        </p:nvSpPr>
        <p:spPr>
          <a:xfrm>
            <a:off x="6026463" y="2522709"/>
            <a:ext cx="383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X</a:t>
            </a:r>
            <a:r>
              <a:rPr lang="en-US" baseline="-25000" dirty="0"/>
              <a:t>4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920B54-B4B9-46C5-9866-216BFA79FF00}"/>
              </a:ext>
            </a:extLst>
          </p:cNvPr>
          <p:cNvSpPr txBox="1"/>
          <p:nvPr/>
        </p:nvSpPr>
        <p:spPr>
          <a:xfrm>
            <a:off x="6957111" y="2522436"/>
            <a:ext cx="404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Y?</a:t>
            </a:r>
            <a:endParaRPr lang="en-US" baseline="-25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5F6C3-10AC-4AB0-BC26-15694022D6AB}"/>
              </a:ext>
            </a:extLst>
          </p:cNvPr>
          <p:cNvSpPr txBox="1"/>
          <p:nvPr/>
        </p:nvSpPr>
        <p:spPr>
          <a:xfrm>
            <a:off x="4490114" y="1617407"/>
            <a:ext cx="11188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Attributes</a:t>
            </a:r>
            <a:endParaRPr lang="en-US" baseline="-25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5BA44-417B-40F1-A870-695FAC1596FC}"/>
              </a:ext>
            </a:extLst>
          </p:cNvPr>
          <p:cNvSpPr txBox="1"/>
          <p:nvPr/>
        </p:nvSpPr>
        <p:spPr>
          <a:xfrm>
            <a:off x="6763588" y="4396399"/>
            <a:ext cx="1661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Target attribute</a:t>
            </a:r>
            <a:endParaRPr lang="en-US" baseline="-250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82AB8B-3BC0-4A60-85C2-4EBC9335096B}"/>
              </a:ext>
            </a:extLst>
          </p:cNvPr>
          <p:cNvCxnSpPr>
            <a:cxnSpLocks/>
            <a:stCxn id="5" idx="0"/>
            <a:endCxn id="10" idx="1"/>
          </p:cNvCxnSpPr>
          <p:nvPr/>
        </p:nvCxnSpPr>
        <p:spPr>
          <a:xfrm flipV="1">
            <a:off x="2948567" y="1802073"/>
            <a:ext cx="1541547" cy="7206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76A3D17-D174-463C-959E-D1F5556F5DE3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H="1" flipV="1">
            <a:off x="5049530" y="1986739"/>
            <a:ext cx="46285" cy="5356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408C432-CC5B-4E14-86DF-927A743FA9CE}"/>
              </a:ext>
            </a:extLst>
          </p:cNvPr>
          <p:cNvCxnSpPr>
            <a:cxnSpLocks/>
          </p:cNvCxnSpPr>
          <p:nvPr/>
        </p:nvCxnSpPr>
        <p:spPr>
          <a:xfrm flipV="1">
            <a:off x="3967600" y="1954473"/>
            <a:ext cx="796302" cy="6663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0A22ED9-75D1-4D58-8BC6-B02D76B1BFB3}"/>
              </a:ext>
            </a:extLst>
          </p:cNvPr>
          <p:cNvCxnSpPr>
            <a:cxnSpLocks/>
          </p:cNvCxnSpPr>
          <p:nvPr/>
        </p:nvCxnSpPr>
        <p:spPr>
          <a:xfrm flipH="1" flipV="1">
            <a:off x="5381443" y="1933453"/>
            <a:ext cx="725930" cy="638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51BB33-BDC9-4805-AEC4-DB484AAC6B3B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 flipV="1">
            <a:off x="5608946" y="1802073"/>
            <a:ext cx="1348165" cy="905029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4137944-06E3-4C64-8180-3258C4CCAEE6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191235" y="3693675"/>
            <a:ext cx="403350" cy="7027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61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94FCB-EC66-AA44-A084-4D8AF6F68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US" altLang="zh-CN" dirty="0"/>
              <a:t>Node</a:t>
            </a:r>
            <a:r>
              <a:rPr lang="zh-CN" altLang="en-US" dirty="0"/>
              <a:t> </a:t>
            </a:r>
            <a:r>
              <a:rPr lang="en-US" altLang="zh-CN" dirty="0"/>
              <a:t>Classification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863997E-95BC-EC43-B564-27E114F13E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2306" y="1563841"/>
            <a:ext cx="6422188" cy="25758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10813-7924-3E43-8FED-3744B6698F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2045" y="1190557"/>
            <a:ext cx="4917235" cy="31869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9DACD7-30B2-1047-BECA-384C0D5A1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162567"/>
            <a:ext cx="8229600" cy="693397"/>
          </a:xfrm>
        </p:spPr>
        <p:txBody>
          <a:bodyPr>
            <a:normAutofit/>
          </a:bodyPr>
          <a:lstStyle/>
          <a:p>
            <a:r>
              <a:rPr lang="en-US" sz="1600" dirty="0"/>
              <a:t>Percentage of nodes used for training: </a:t>
            </a:r>
            <a:r>
              <a:rPr lang="en-US" sz="1600" dirty="0">
                <a:solidFill>
                  <a:srgbClr val="ED7F0D"/>
                </a:solidFill>
              </a:rPr>
              <a:t>10% ~ 90%</a:t>
            </a:r>
          </a:p>
          <a:p>
            <a:r>
              <a:rPr lang="en-US" sz="1600" dirty="0"/>
              <a:t>PANE vs. SOTA: </a:t>
            </a:r>
            <a:r>
              <a:rPr lang="en-US" altLang="zh-CN" sz="1600" dirty="0"/>
              <a:t>improvements of</a:t>
            </a:r>
            <a:r>
              <a:rPr lang="zh-CN" altLang="en-US" sz="1600" dirty="0"/>
              <a:t> </a:t>
            </a:r>
            <a:r>
              <a:rPr lang="en-US" sz="1600" dirty="0">
                <a:solidFill>
                  <a:srgbClr val="ED7F0D"/>
                </a:solidFill>
              </a:rPr>
              <a:t>3</a:t>
            </a:r>
            <a:r>
              <a:rPr lang="en-US" altLang="zh-CN" sz="1600" dirty="0">
                <a:solidFill>
                  <a:srgbClr val="ED7F0D"/>
                </a:solidFill>
              </a:rPr>
              <a:t>.4</a:t>
            </a:r>
            <a:r>
              <a:rPr lang="en-US" sz="1600" dirty="0">
                <a:solidFill>
                  <a:srgbClr val="ED7F0D"/>
                </a:solidFill>
              </a:rPr>
              <a:t>%</a:t>
            </a:r>
            <a:r>
              <a:rPr lang="en-US" altLang="zh-CN" sz="1600" dirty="0">
                <a:solidFill>
                  <a:srgbClr val="ED7F0D"/>
                </a:solidFill>
              </a:rPr>
              <a:t>-17.2%</a:t>
            </a:r>
            <a:r>
              <a:rPr lang="zh-CN" altLang="en-US" sz="1600" dirty="0">
                <a:solidFill>
                  <a:srgbClr val="ED7F0D"/>
                </a:solidFill>
              </a:rPr>
              <a:t> </a:t>
            </a:r>
            <a:r>
              <a:rPr lang="en-US" altLang="zh-CN" sz="1600" dirty="0"/>
              <a:t>in</a:t>
            </a:r>
            <a:r>
              <a:rPr lang="zh-CN" altLang="en-US" sz="1600" dirty="0"/>
              <a:t> </a:t>
            </a:r>
            <a:r>
              <a:rPr lang="en-US" altLang="zh-CN" sz="1600" dirty="0"/>
              <a:t>terms of F1 measure</a:t>
            </a:r>
            <a:endParaRPr lang="en-US" sz="16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E12ADF-A71A-48FF-BAF7-84E31980BA85}"/>
              </a:ext>
            </a:extLst>
          </p:cNvPr>
          <p:cNvSpPr/>
          <p:nvPr/>
        </p:nvSpPr>
        <p:spPr>
          <a:xfrm>
            <a:off x="1671851" y="1509250"/>
            <a:ext cx="1439839" cy="45602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825BB4A-E90E-403D-8F74-987F03B19B64}"/>
              </a:ext>
            </a:extLst>
          </p:cNvPr>
          <p:cNvSpPr/>
          <p:nvPr/>
        </p:nvSpPr>
        <p:spPr>
          <a:xfrm>
            <a:off x="3386924" y="1586586"/>
            <a:ext cx="1439839" cy="45602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09D6CDB-6A52-4F56-B7EB-65D78F8E3FFE}"/>
              </a:ext>
            </a:extLst>
          </p:cNvPr>
          <p:cNvSpPr/>
          <p:nvPr/>
        </p:nvSpPr>
        <p:spPr>
          <a:xfrm>
            <a:off x="5047404" y="1561563"/>
            <a:ext cx="1439839" cy="45602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5556351-F776-4CB8-AF17-81C31E1B010C}"/>
              </a:ext>
            </a:extLst>
          </p:cNvPr>
          <p:cNvSpPr/>
          <p:nvPr/>
        </p:nvSpPr>
        <p:spPr>
          <a:xfrm>
            <a:off x="6732909" y="1575211"/>
            <a:ext cx="1439839" cy="45602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877F3A5-C475-408E-BD35-CBFED3B666FC}"/>
              </a:ext>
            </a:extLst>
          </p:cNvPr>
          <p:cNvSpPr/>
          <p:nvPr/>
        </p:nvSpPr>
        <p:spPr>
          <a:xfrm>
            <a:off x="1669576" y="2871752"/>
            <a:ext cx="1439839" cy="45602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5CD449E-1A39-4AF4-839F-539972CC444A}"/>
              </a:ext>
            </a:extLst>
          </p:cNvPr>
          <p:cNvSpPr/>
          <p:nvPr/>
        </p:nvSpPr>
        <p:spPr>
          <a:xfrm>
            <a:off x="3334607" y="2939991"/>
            <a:ext cx="1439839" cy="45602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618DD1-706A-4394-9D14-86584253E4B8}"/>
              </a:ext>
            </a:extLst>
          </p:cNvPr>
          <p:cNvSpPr/>
          <p:nvPr/>
        </p:nvSpPr>
        <p:spPr>
          <a:xfrm>
            <a:off x="5013285" y="2885398"/>
            <a:ext cx="1439839" cy="45602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7C7285-285C-40C3-8347-E8B14145A539}"/>
              </a:ext>
            </a:extLst>
          </p:cNvPr>
          <p:cNvSpPr/>
          <p:nvPr/>
        </p:nvSpPr>
        <p:spPr>
          <a:xfrm>
            <a:off x="6787499" y="2892225"/>
            <a:ext cx="1439839" cy="45602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8635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FF38-11FF-8A48-BB55-9E0F0D819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Prediction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F600C8-5F53-A04A-974E-1515B6E5AD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971" y="1404431"/>
            <a:ext cx="6701550" cy="321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22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08485-CBB7-6C49-BC8B-184B51B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Results:</a:t>
            </a:r>
            <a:r>
              <a:rPr lang="zh-CN" altLang="en-US" dirty="0"/>
              <a:t> </a:t>
            </a:r>
            <a:r>
              <a:rPr lang="en-US" altLang="zh-CN" dirty="0"/>
              <a:t>Efficiency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E6D1F-E687-C84E-B46C-AC35449B7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3021" y="1306052"/>
            <a:ext cx="4589051" cy="2269662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B72395E-C4C3-AC41-960B-E58CCAD8F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494" y="3754482"/>
            <a:ext cx="8229599" cy="994172"/>
          </a:xfrm>
        </p:spPr>
        <p:txBody>
          <a:bodyPr>
            <a:normAutofit/>
          </a:bodyPr>
          <a:lstStyle/>
          <a:p>
            <a:r>
              <a:rPr lang="en-US" altLang="zh-CN" sz="1600" dirty="0"/>
              <a:t>Compared</a:t>
            </a:r>
            <a:r>
              <a:rPr lang="en-SG" sz="1600" dirty="0"/>
              <a:t> to the state of the art</a:t>
            </a:r>
            <a:r>
              <a:rPr lang="en-US" altLang="zh-CN" sz="1600" dirty="0"/>
              <a:t>,</a:t>
            </a:r>
            <a:r>
              <a:rPr lang="zh-CN" altLang="en-US" sz="1600" dirty="0"/>
              <a:t> </a:t>
            </a:r>
            <a:r>
              <a:rPr lang="en-US" altLang="zh-CN" sz="1600" dirty="0"/>
              <a:t>PANE</a:t>
            </a:r>
            <a:r>
              <a:rPr lang="zh-CN" altLang="en-US" sz="1600" dirty="0"/>
              <a:t> </a:t>
            </a:r>
            <a:r>
              <a:rPr lang="en-US" altLang="zh-CN" sz="1600" dirty="0"/>
              <a:t>is</a:t>
            </a:r>
            <a:r>
              <a:rPr lang="zh-CN" altLang="en-US" sz="1600" dirty="0"/>
              <a:t> </a:t>
            </a:r>
            <a:r>
              <a:rPr lang="en-US" altLang="zh-CN" sz="1600" dirty="0">
                <a:solidFill>
                  <a:schemeClr val="accent2"/>
                </a:solidFill>
              </a:rPr>
              <a:t>orders</a:t>
            </a:r>
            <a:r>
              <a:rPr lang="zh-CN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</a:rPr>
              <a:t>of</a:t>
            </a:r>
            <a:r>
              <a:rPr lang="zh-CN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</a:rPr>
              <a:t>magnitude</a:t>
            </a:r>
            <a:r>
              <a:rPr lang="zh-CN" altLang="en-US" sz="1600" dirty="0">
                <a:solidFill>
                  <a:schemeClr val="accent2"/>
                </a:solidFill>
              </a:rPr>
              <a:t> </a:t>
            </a:r>
            <a:r>
              <a:rPr lang="en-US" altLang="zh-CN" sz="1600" dirty="0">
                <a:solidFill>
                  <a:schemeClr val="accent2"/>
                </a:solidFill>
              </a:rPr>
              <a:t>faster</a:t>
            </a:r>
            <a:endParaRPr lang="en-SG" sz="1600" dirty="0">
              <a:solidFill>
                <a:schemeClr val="accent2"/>
              </a:solidFill>
            </a:endParaRPr>
          </a:p>
          <a:p>
            <a:r>
              <a:rPr lang="en-US" altLang="zh-CN" sz="1600" dirty="0"/>
              <a:t>On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MAG</a:t>
            </a:r>
            <a:r>
              <a:rPr lang="zh-CN" altLang="en-US" sz="1600" dirty="0"/>
              <a:t> </a:t>
            </a:r>
            <a:r>
              <a:rPr lang="en-US" altLang="zh-CN" sz="1600" dirty="0"/>
              <a:t>dataset</a:t>
            </a:r>
            <a:r>
              <a:rPr lang="zh-CN" altLang="en-US" sz="1600" dirty="0"/>
              <a:t> </a:t>
            </a:r>
            <a:r>
              <a:rPr lang="en-US" altLang="zh-CN" sz="1600" dirty="0"/>
              <a:t>with</a:t>
            </a:r>
            <a:r>
              <a:rPr lang="zh-CN" altLang="en-US" sz="1600" dirty="0"/>
              <a:t> </a:t>
            </a:r>
            <a:r>
              <a:rPr lang="en-US" altLang="zh-CN" sz="1600" dirty="0"/>
              <a:t>0.98</a:t>
            </a:r>
            <a:r>
              <a:rPr lang="zh-CN" altLang="en-US" sz="1600" dirty="0"/>
              <a:t> </a:t>
            </a:r>
            <a:r>
              <a:rPr lang="en-US" altLang="zh-CN" sz="1600" dirty="0"/>
              <a:t>billion</a:t>
            </a:r>
            <a:r>
              <a:rPr lang="zh-CN" altLang="en-US" sz="1600" dirty="0"/>
              <a:t> </a:t>
            </a:r>
            <a:r>
              <a:rPr lang="en-US" altLang="zh-CN" sz="1600" dirty="0"/>
              <a:t>edges,</a:t>
            </a:r>
            <a:r>
              <a:rPr lang="zh-CN" altLang="en-US" sz="1600" dirty="0"/>
              <a:t> </a:t>
            </a:r>
            <a:r>
              <a:rPr lang="en-US" altLang="zh-CN" sz="1600" dirty="0"/>
              <a:t>PANE</a:t>
            </a:r>
            <a:r>
              <a:rPr lang="zh-CN" altLang="en-US" sz="1600" dirty="0"/>
              <a:t> </a:t>
            </a: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terminate</a:t>
            </a:r>
            <a:r>
              <a:rPr lang="zh-CN" altLang="en-US" sz="1600" dirty="0"/>
              <a:t> </a:t>
            </a:r>
            <a:r>
              <a:rPr lang="en-US" altLang="zh-CN" sz="1600" dirty="0"/>
              <a:t>within</a:t>
            </a:r>
            <a:r>
              <a:rPr lang="zh-CN" altLang="en-US" sz="1600" dirty="0"/>
              <a:t> </a:t>
            </a:r>
            <a:r>
              <a:rPr lang="en-US" altLang="zh-CN" sz="1600" dirty="0"/>
              <a:t>12</a:t>
            </a:r>
            <a:r>
              <a:rPr lang="zh-CN" altLang="en-US" sz="1600" dirty="0"/>
              <a:t> </a:t>
            </a:r>
            <a:r>
              <a:rPr lang="en-US" altLang="zh-CN" sz="1600" dirty="0"/>
              <a:t>hours</a:t>
            </a:r>
            <a:r>
              <a:rPr lang="zh-CN" altLang="en-US" sz="1600" dirty="0"/>
              <a:t> </a:t>
            </a:r>
            <a:r>
              <a:rPr lang="en-US" altLang="zh-CN" sz="1600" dirty="0"/>
              <a:t>using</a:t>
            </a:r>
            <a:r>
              <a:rPr lang="zh-CN" altLang="en-US" sz="1600" dirty="0"/>
              <a:t> </a:t>
            </a:r>
            <a:r>
              <a:rPr lang="en-US" altLang="zh-CN" sz="1600" dirty="0"/>
              <a:t>10</a:t>
            </a:r>
            <a:r>
              <a:rPr lang="zh-CN" altLang="en-US" sz="1600" dirty="0"/>
              <a:t> </a:t>
            </a:r>
            <a:r>
              <a:rPr lang="en-US" altLang="zh-CN" sz="1600" dirty="0"/>
              <a:t>CPU cores (Intel Xeon 2.2GHz)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637F22-F073-4505-9F71-D0561C663F2E}"/>
              </a:ext>
            </a:extLst>
          </p:cNvPr>
          <p:cNvSpPr/>
          <p:nvPr/>
        </p:nvSpPr>
        <p:spPr>
          <a:xfrm>
            <a:off x="2909252" y="2640842"/>
            <a:ext cx="345739" cy="66873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167A4B4-5079-40DA-ADF5-7B7C28944019}"/>
              </a:ext>
            </a:extLst>
          </p:cNvPr>
          <p:cNvSpPr/>
          <p:nvPr/>
        </p:nvSpPr>
        <p:spPr>
          <a:xfrm>
            <a:off x="3368727" y="2629467"/>
            <a:ext cx="345739" cy="66873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1F485D-1157-4742-95F4-A105A42F03C9}"/>
              </a:ext>
            </a:extLst>
          </p:cNvPr>
          <p:cNvSpPr/>
          <p:nvPr/>
        </p:nvSpPr>
        <p:spPr>
          <a:xfrm>
            <a:off x="3791809" y="2595347"/>
            <a:ext cx="345739" cy="66873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F3ED701-1D03-4C08-B223-E35FF5F4F9BD}"/>
              </a:ext>
            </a:extLst>
          </p:cNvPr>
          <p:cNvSpPr/>
          <p:nvPr/>
        </p:nvSpPr>
        <p:spPr>
          <a:xfrm>
            <a:off x="4242185" y="2547581"/>
            <a:ext cx="345739" cy="66873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B4B9E15-3880-4F0D-B7EA-30BD64A32AC6}"/>
              </a:ext>
            </a:extLst>
          </p:cNvPr>
          <p:cNvSpPr/>
          <p:nvPr/>
        </p:nvSpPr>
        <p:spPr>
          <a:xfrm>
            <a:off x="5340834" y="2479341"/>
            <a:ext cx="345739" cy="66873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11A8E9-248D-4255-B46E-132B60AA2F11}"/>
              </a:ext>
            </a:extLst>
          </p:cNvPr>
          <p:cNvSpPr/>
          <p:nvPr/>
        </p:nvSpPr>
        <p:spPr>
          <a:xfrm>
            <a:off x="5798037" y="2094931"/>
            <a:ext cx="345739" cy="101220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9D1628-0C74-4E6F-B2ED-311C7C5A5A41}"/>
              </a:ext>
            </a:extLst>
          </p:cNvPr>
          <p:cNvSpPr/>
          <p:nvPr/>
        </p:nvSpPr>
        <p:spPr>
          <a:xfrm>
            <a:off x="6175625" y="2097203"/>
            <a:ext cx="345739" cy="1012208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44C77D-B878-4C0F-87A8-F5F4EC37C3C5}"/>
              </a:ext>
            </a:extLst>
          </p:cNvPr>
          <p:cNvSpPr/>
          <p:nvPr/>
        </p:nvSpPr>
        <p:spPr>
          <a:xfrm>
            <a:off x="6639650" y="1910687"/>
            <a:ext cx="345739" cy="1191900"/>
          </a:xfrm>
          <a:prstGeom prst="ellipse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1115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" descr="Tenet Explained : Temporal pincer movement explained | #tenet #tenetmovie  #temporalpincer - YouTube">
            <a:extLst>
              <a:ext uri="{FF2B5EF4-FFF2-40B4-BE49-F238E27FC236}">
                <a16:creationId xmlns:a16="http://schemas.microsoft.com/office/drawing/2014/main" id="{A5F39763-7DE4-4DCA-9D20-4F2CD95F28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3" b="13984"/>
          <a:stretch/>
        </p:blipFill>
        <p:spPr bwMode="auto">
          <a:xfrm>
            <a:off x="713838" y="3440320"/>
            <a:ext cx="1447514" cy="7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3330" y="193173"/>
            <a:ext cx="6472018" cy="10524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6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pic>
        <p:nvPicPr>
          <p:cNvPr id="4" name="Picture 10" descr="ICRRD Quality Index Research Journal | International Research Journal |  Leading Academic Research Journal | Best paper award">
            <a:extLst>
              <a:ext uri="{FF2B5EF4-FFF2-40B4-BE49-F238E27FC236}">
                <a16:creationId xmlns:a16="http://schemas.microsoft.com/office/drawing/2014/main" id="{A6DF3510-53B4-4562-AEC6-E0E96EFEA8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158" y="162098"/>
            <a:ext cx="1228299" cy="919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DC8F2079-DFCA-47B9-8EBB-00408234DFB4}"/>
              </a:ext>
            </a:extLst>
          </p:cNvPr>
          <p:cNvSpPr/>
          <p:nvPr/>
        </p:nvSpPr>
        <p:spPr>
          <a:xfrm>
            <a:off x="5203903" y="1825817"/>
            <a:ext cx="1597383" cy="3753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</a:t>
            </a:r>
          </a:p>
        </p:txBody>
      </p:sp>
      <p:pic>
        <p:nvPicPr>
          <p:cNvPr id="8" name="Picture 2" descr="Difficulty Ratings Explained | Monkey Mountaineering">
            <a:extLst>
              <a:ext uri="{FF2B5EF4-FFF2-40B4-BE49-F238E27FC236}">
                <a16:creationId xmlns:a16="http://schemas.microsoft.com/office/drawing/2014/main" id="{7EB17AC2-C6C1-4992-8BAA-BE873FFE5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59444" y="1372630"/>
            <a:ext cx="712172" cy="58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Here&amp;#39;s why you should pay your interns">
            <a:extLst>
              <a:ext uri="{FF2B5EF4-FFF2-40B4-BE49-F238E27FC236}">
                <a16:creationId xmlns:a16="http://schemas.microsoft.com/office/drawing/2014/main" id="{12ED858C-AC65-4A78-AFA2-78E34BAC7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490" y="1946997"/>
            <a:ext cx="1018081" cy="6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Difficulty Ratings Explained | Monkey Mountaineering">
            <a:extLst>
              <a:ext uri="{FF2B5EF4-FFF2-40B4-BE49-F238E27FC236}">
                <a16:creationId xmlns:a16="http://schemas.microsoft.com/office/drawing/2014/main" id="{A1424A4B-5958-498C-9B01-66A984782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057" y="1286789"/>
            <a:ext cx="1176317" cy="78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0" descr="Tony Stark&amp;#39;s AI Programs To Look Out For In The MCU - DKODING">
            <a:extLst>
              <a:ext uri="{FF2B5EF4-FFF2-40B4-BE49-F238E27FC236}">
                <a16:creationId xmlns:a16="http://schemas.microsoft.com/office/drawing/2014/main" id="{BB6F17A9-52EC-4847-B611-5A02DBA00E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5742" y="2005536"/>
            <a:ext cx="1044354" cy="58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04E935-4DB8-440B-9429-648BF24503AE}"/>
              </a:ext>
            </a:extLst>
          </p:cNvPr>
          <p:cNvSpPr txBox="1"/>
          <p:nvPr/>
        </p:nvSpPr>
        <p:spPr>
          <a:xfrm>
            <a:off x="1423611" y="4723563"/>
            <a:ext cx="155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Random walks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751E12B-F3B1-4E60-A14C-350406E4432F}"/>
              </a:ext>
            </a:extLst>
          </p:cNvPr>
          <p:cNvSpPr txBox="1"/>
          <p:nvPr/>
        </p:nvSpPr>
        <p:spPr>
          <a:xfrm>
            <a:off x="3396009" y="4712911"/>
            <a:ext cx="3866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Joint matrix factorization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654990-7FB4-4FD7-9564-746614A76B54}"/>
              </a:ext>
            </a:extLst>
          </p:cNvPr>
          <p:cNvSpPr txBox="1"/>
          <p:nvPr/>
        </p:nvSpPr>
        <p:spPr>
          <a:xfrm>
            <a:off x="6212827" y="4680645"/>
            <a:ext cx="17565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Parallelization</a:t>
            </a:r>
          </a:p>
        </p:txBody>
      </p:sp>
      <p:pic>
        <p:nvPicPr>
          <p:cNvPr id="17412" name="Picture 4" descr="PDF] A Unified Joint Matrix Factorization Framework for Data Integration |  Semantic Scholar">
            <a:extLst>
              <a:ext uri="{FF2B5EF4-FFF2-40B4-BE49-F238E27FC236}">
                <a16:creationId xmlns:a16="http://schemas.microsoft.com/office/drawing/2014/main" id="{5BADFB0A-A138-4A26-BE67-A0CB736A9D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" t="3783" r="3806"/>
          <a:stretch/>
        </p:blipFill>
        <p:spPr bwMode="auto">
          <a:xfrm>
            <a:off x="3233399" y="3173381"/>
            <a:ext cx="1079817" cy="1187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Computer Multi-core Microchip CPU Stock Illustration - Illustration of  circuitry, gold: 50037492">
            <a:extLst>
              <a:ext uri="{FF2B5EF4-FFF2-40B4-BE49-F238E27FC236}">
                <a16:creationId xmlns:a16="http://schemas.microsoft.com/office/drawing/2014/main" id="{BDD547CA-FF85-4914-9A8A-39B9DF4E512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506"/>
          <a:stretch/>
        </p:blipFill>
        <p:spPr bwMode="auto">
          <a:xfrm>
            <a:off x="5886579" y="3519466"/>
            <a:ext cx="1079817" cy="5874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6D3AF38-77B8-4BF1-9B84-B398EDDA9B13}"/>
              </a:ext>
            </a:extLst>
          </p:cNvPr>
          <p:cNvCxnSpPr>
            <a:cxnSpLocks/>
          </p:cNvCxnSpPr>
          <p:nvPr/>
        </p:nvCxnSpPr>
        <p:spPr>
          <a:xfrm>
            <a:off x="674171" y="2913468"/>
            <a:ext cx="76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7F33A08A-9B56-4EBC-9EFF-692CC8DBFB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4171" y="1363207"/>
            <a:ext cx="2287880" cy="1331519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8AB9050-4D59-47FA-8C08-A015C12359B5}"/>
              </a:ext>
            </a:extLst>
          </p:cNvPr>
          <p:cNvCxnSpPr>
            <a:cxnSpLocks/>
          </p:cNvCxnSpPr>
          <p:nvPr/>
        </p:nvCxnSpPr>
        <p:spPr>
          <a:xfrm>
            <a:off x="3325283" y="975486"/>
            <a:ext cx="0" cy="19379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A0DF037E-6681-4C51-A9F4-3309244A03E4}"/>
              </a:ext>
            </a:extLst>
          </p:cNvPr>
          <p:cNvSpPr/>
          <p:nvPr/>
        </p:nvSpPr>
        <p:spPr>
          <a:xfrm>
            <a:off x="4223982" y="4016305"/>
            <a:ext cx="696036" cy="6960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043ADDD-5D89-4746-A504-85A636462749}"/>
              </a:ext>
            </a:extLst>
          </p:cNvPr>
          <p:cNvSpPr/>
          <p:nvPr/>
        </p:nvSpPr>
        <p:spPr>
          <a:xfrm>
            <a:off x="6640147" y="4019543"/>
            <a:ext cx="696036" cy="696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344D17B-1BE9-4150-8200-28971F1F7CAC}"/>
              </a:ext>
            </a:extLst>
          </p:cNvPr>
          <p:cNvSpPr/>
          <p:nvPr/>
        </p:nvSpPr>
        <p:spPr>
          <a:xfrm>
            <a:off x="1854799" y="4012741"/>
            <a:ext cx="696036" cy="6960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984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32B1B-1427-45CC-AE9E-0C747EA62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20" y="245654"/>
            <a:ext cx="7886700" cy="691766"/>
          </a:xfrm>
        </p:spPr>
        <p:txBody>
          <a:bodyPr>
            <a:normAutofit/>
          </a:bodyPr>
          <a:lstStyle/>
          <a:p>
            <a:r>
              <a:rPr lang="en-US"/>
              <a:t>Graph </a:t>
            </a:r>
            <a:r>
              <a:rPr lang="en-US" dirty="0"/>
              <a:t>data analytics is more powerful.</a:t>
            </a:r>
          </a:p>
        </p:txBody>
      </p:sp>
      <p:pic>
        <p:nvPicPr>
          <p:cNvPr id="2050" name="Picture 2" descr="Tesla logo | Logok">
            <a:extLst>
              <a:ext uri="{FF2B5EF4-FFF2-40B4-BE49-F238E27FC236}">
                <a16:creationId xmlns:a16="http://schemas.microsoft.com/office/drawing/2014/main" id="{BFCFBE5D-47F9-4C01-BB6A-2752C96BA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8841" y="3040745"/>
            <a:ext cx="1630828" cy="115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Elon Musk - Tesla, Age &amp;amp; Family - Biography">
            <a:extLst>
              <a:ext uri="{FF2B5EF4-FFF2-40B4-BE49-F238E27FC236}">
                <a16:creationId xmlns:a16="http://schemas.microsoft.com/office/drawing/2014/main" id="{45000B32-6209-416D-9296-05665E3B0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0978" y="2261239"/>
            <a:ext cx="621022" cy="62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SpaceX Logo | Symbol, History, PNG (3840*2160)">
            <a:extLst>
              <a:ext uri="{FF2B5EF4-FFF2-40B4-BE49-F238E27FC236}">
                <a16:creationId xmlns:a16="http://schemas.microsoft.com/office/drawing/2014/main" id="{75D2D10E-DBA2-4D7C-AE85-B2E5847D6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8453" y="1219669"/>
            <a:ext cx="1630829" cy="91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E51D218-E7FD-4C61-A92C-0A3673B1776B}"/>
              </a:ext>
            </a:extLst>
          </p:cNvPr>
          <p:cNvCxnSpPr/>
          <p:nvPr/>
        </p:nvCxnSpPr>
        <p:spPr>
          <a:xfrm>
            <a:off x="2845558" y="1849272"/>
            <a:ext cx="1016758" cy="5459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A86DE-0D8D-450D-A32A-3F4FB91C313F}"/>
              </a:ext>
            </a:extLst>
          </p:cNvPr>
          <p:cNvCxnSpPr>
            <a:cxnSpLocks/>
            <a:endCxn id="2052" idx="2"/>
          </p:cNvCxnSpPr>
          <p:nvPr/>
        </p:nvCxnSpPr>
        <p:spPr>
          <a:xfrm flipV="1">
            <a:off x="4261489" y="2882261"/>
            <a:ext cx="0" cy="386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6" name="Picture 8" descr="PayPal Verified Logos, Icons, Images - PayPal Logo Center">
            <a:extLst>
              <a:ext uri="{FF2B5EF4-FFF2-40B4-BE49-F238E27FC236}">
                <a16:creationId xmlns:a16="http://schemas.microsoft.com/office/drawing/2014/main" id="{509DF774-B526-48DB-A71A-AF3F9685419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5" t="2203" r="5907" b="9827"/>
          <a:stretch/>
        </p:blipFill>
        <p:spPr bwMode="auto">
          <a:xfrm>
            <a:off x="5184987" y="1303362"/>
            <a:ext cx="805219" cy="545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D011382-B8B0-4699-901B-A02D419CF092}"/>
              </a:ext>
            </a:extLst>
          </p:cNvPr>
          <p:cNvCxnSpPr>
            <a:cxnSpLocks/>
          </p:cNvCxnSpPr>
          <p:nvPr/>
        </p:nvCxnSpPr>
        <p:spPr>
          <a:xfrm flipV="1">
            <a:off x="4667534" y="1849272"/>
            <a:ext cx="517454" cy="411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8" name="Picture 10" descr="SolarCity | Brands of the World™ | Download vector logos and logotypes">
            <a:extLst>
              <a:ext uri="{FF2B5EF4-FFF2-40B4-BE49-F238E27FC236}">
                <a16:creationId xmlns:a16="http://schemas.microsoft.com/office/drawing/2014/main" id="{05C44274-8231-41A3-B2B8-C7D6A95B5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9014" y="1143605"/>
            <a:ext cx="621022" cy="62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E89FD17-969B-4CF3-B5EA-1EB9B83E367E}"/>
              </a:ext>
            </a:extLst>
          </p:cNvPr>
          <p:cNvCxnSpPr>
            <a:cxnSpLocks/>
            <a:stCxn id="2052" idx="0"/>
          </p:cNvCxnSpPr>
          <p:nvPr/>
        </p:nvCxnSpPr>
        <p:spPr>
          <a:xfrm flipV="1">
            <a:off x="4261489" y="1554778"/>
            <a:ext cx="8036" cy="7064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60" name="Picture 12" descr="Andrej Karpathy Academic Website">
            <a:extLst>
              <a:ext uri="{FF2B5EF4-FFF2-40B4-BE49-F238E27FC236}">
                <a16:creationId xmlns:a16="http://schemas.microsoft.com/office/drawing/2014/main" id="{46B7E5DF-0736-448E-816E-9FFBB91D3F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8040" y="4274413"/>
            <a:ext cx="652430" cy="652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CE25B47-7C4D-46AB-9386-B496A4A12725}"/>
              </a:ext>
            </a:extLst>
          </p:cNvPr>
          <p:cNvCxnSpPr>
            <a:cxnSpLocks/>
          </p:cNvCxnSpPr>
          <p:nvPr/>
        </p:nvCxnSpPr>
        <p:spPr>
          <a:xfrm flipV="1">
            <a:off x="4234255" y="3944203"/>
            <a:ext cx="0" cy="330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Table 4">
            <a:extLst>
              <a:ext uri="{FF2B5EF4-FFF2-40B4-BE49-F238E27FC236}">
                <a16:creationId xmlns:a16="http://schemas.microsoft.com/office/drawing/2014/main" id="{534FE1D2-59F3-46C5-92C5-2378778C4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12012"/>
              </p:ext>
            </p:extLst>
          </p:nvPr>
        </p:nvGraphicFramePr>
        <p:xfrm>
          <a:off x="4580036" y="3346133"/>
          <a:ext cx="288529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82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480882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480882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539376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552296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  <a:gridCol w="350972">
                  <a:extLst>
                    <a:ext uri="{9D8B030D-6E8A-4147-A177-3AD203B41FA5}">
                      <a16:colId xmlns:a16="http://schemas.microsoft.com/office/drawing/2014/main" val="1123482054"/>
                    </a:ext>
                  </a:extLst>
                </a:gridCol>
              </a:tblGrid>
              <a:tr h="251758">
                <a:tc>
                  <a:txBody>
                    <a:bodyPr/>
                    <a:lstStyle/>
                    <a:p>
                      <a:r>
                        <a:rPr lang="en-US" sz="800" dirty="0"/>
                        <a:t>Stock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Revenue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Market share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Overvalued?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Buy?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160209">
                <a:tc>
                  <a:txBody>
                    <a:bodyPr/>
                    <a:lstStyle/>
                    <a:p>
                      <a:r>
                        <a:rPr lang="en-US" sz="800" dirty="0"/>
                        <a:t>TSLA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$721m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$31B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3.6%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Yes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???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graphicFrame>
        <p:nvGraphicFramePr>
          <p:cNvPr id="24" name="Table 4">
            <a:extLst>
              <a:ext uri="{FF2B5EF4-FFF2-40B4-BE49-F238E27FC236}">
                <a16:creationId xmlns:a16="http://schemas.microsoft.com/office/drawing/2014/main" id="{BF14E487-C29F-4D41-AE4A-1E90E23A2C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670044"/>
              </p:ext>
            </p:extLst>
          </p:nvPr>
        </p:nvGraphicFramePr>
        <p:xfrm>
          <a:off x="4732436" y="2430528"/>
          <a:ext cx="184578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34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392836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402245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</a:tblGrid>
              <a:tr h="170864">
                <a:tc>
                  <a:txBody>
                    <a:bodyPr/>
                    <a:lstStyle/>
                    <a:p>
                      <a:r>
                        <a:rPr lang="en-US" sz="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163485"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graphicFrame>
        <p:nvGraphicFramePr>
          <p:cNvPr id="25" name="Table 4">
            <a:extLst>
              <a:ext uri="{FF2B5EF4-FFF2-40B4-BE49-F238E27FC236}">
                <a16:creationId xmlns:a16="http://schemas.microsoft.com/office/drawing/2014/main" id="{76FA66AD-A126-48F5-8107-628FDC0BBA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187868"/>
              </p:ext>
            </p:extLst>
          </p:nvPr>
        </p:nvGraphicFramePr>
        <p:xfrm>
          <a:off x="637552" y="1121224"/>
          <a:ext cx="184578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34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392836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402245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</a:tblGrid>
              <a:tr h="170864">
                <a:tc>
                  <a:txBody>
                    <a:bodyPr/>
                    <a:lstStyle/>
                    <a:p>
                      <a:r>
                        <a:rPr lang="en-US" sz="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163485"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graphicFrame>
        <p:nvGraphicFramePr>
          <p:cNvPr id="26" name="Table 4">
            <a:extLst>
              <a:ext uri="{FF2B5EF4-FFF2-40B4-BE49-F238E27FC236}">
                <a16:creationId xmlns:a16="http://schemas.microsoft.com/office/drawing/2014/main" id="{F18F615A-AEF9-40E9-9B78-63E118D630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066906"/>
              </p:ext>
            </p:extLst>
          </p:nvPr>
        </p:nvGraphicFramePr>
        <p:xfrm>
          <a:off x="3405619" y="917751"/>
          <a:ext cx="184578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34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392836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402245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</a:tblGrid>
              <a:tr h="170864">
                <a:tc>
                  <a:txBody>
                    <a:bodyPr/>
                    <a:lstStyle/>
                    <a:p>
                      <a:r>
                        <a:rPr lang="en-US" sz="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163485"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2E0D9DD7-5BD9-446F-A8BD-E1C7EE420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857627"/>
              </p:ext>
            </p:extLst>
          </p:nvPr>
        </p:nvGraphicFramePr>
        <p:xfrm>
          <a:off x="5931540" y="1027396"/>
          <a:ext cx="184578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34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392836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402245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</a:tblGrid>
              <a:tr h="170864">
                <a:tc>
                  <a:txBody>
                    <a:bodyPr/>
                    <a:lstStyle/>
                    <a:p>
                      <a:r>
                        <a:rPr lang="en-US" sz="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163485"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graphicFrame>
        <p:nvGraphicFramePr>
          <p:cNvPr id="28" name="Table 4">
            <a:extLst>
              <a:ext uri="{FF2B5EF4-FFF2-40B4-BE49-F238E27FC236}">
                <a16:creationId xmlns:a16="http://schemas.microsoft.com/office/drawing/2014/main" id="{C96B15C6-EBB2-413D-98A8-DCFC4607F1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5834208"/>
              </p:ext>
            </p:extLst>
          </p:nvPr>
        </p:nvGraphicFramePr>
        <p:xfrm>
          <a:off x="4667534" y="4632365"/>
          <a:ext cx="184578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34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392836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402245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</a:tblGrid>
              <a:tr h="170864">
                <a:tc>
                  <a:txBody>
                    <a:bodyPr/>
                    <a:lstStyle/>
                    <a:p>
                      <a:r>
                        <a:rPr lang="en-US" sz="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163485"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pic>
        <p:nvPicPr>
          <p:cNvPr id="2062" name="Picture 14" descr="Stanford YouTube Channel">
            <a:extLst>
              <a:ext uri="{FF2B5EF4-FFF2-40B4-BE49-F238E27FC236}">
                <a16:creationId xmlns:a16="http://schemas.microsoft.com/office/drawing/2014/main" id="{55697358-BD3C-4EDD-8B57-A89117BBE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6169" y="4239244"/>
            <a:ext cx="783039" cy="78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0C7CFC8-A98E-417E-B780-7F12860FFEB2}"/>
              </a:ext>
            </a:extLst>
          </p:cNvPr>
          <p:cNvCxnSpPr>
            <a:cxnSpLocks/>
            <a:stCxn id="2060" idx="1"/>
          </p:cNvCxnSpPr>
          <p:nvPr/>
        </p:nvCxnSpPr>
        <p:spPr>
          <a:xfrm flipH="1">
            <a:off x="3252745" y="4600628"/>
            <a:ext cx="65529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4">
            <a:extLst>
              <a:ext uri="{FF2B5EF4-FFF2-40B4-BE49-F238E27FC236}">
                <a16:creationId xmlns:a16="http://schemas.microsoft.com/office/drawing/2014/main" id="{04539594-749B-49C0-AA74-35C6AB065A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3221794"/>
              </p:ext>
            </p:extLst>
          </p:nvPr>
        </p:nvGraphicFramePr>
        <p:xfrm>
          <a:off x="754532" y="4494524"/>
          <a:ext cx="1845783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234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350234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392836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402245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</a:tblGrid>
              <a:tr h="170864">
                <a:tc>
                  <a:txBody>
                    <a:bodyPr/>
                    <a:lstStyle/>
                    <a:p>
                      <a:r>
                        <a:rPr lang="en-US" sz="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163485"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$$$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EF993A18-C9C5-49A9-8149-E82279E52DBB}"/>
              </a:ext>
            </a:extLst>
          </p:cNvPr>
          <p:cNvSpPr/>
          <p:nvPr/>
        </p:nvSpPr>
        <p:spPr>
          <a:xfrm rot="8451516">
            <a:off x="4179529" y="1676961"/>
            <a:ext cx="1459150" cy="650568"/>
          </a:xfrm>
          <a:prstGeom prst="rightArrow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C84F9DE-295D-44BC-8B92-1063C74BA3C5}"/>
              </a:ext>
            </a:extLst>
          </p:cNvPr>
          <p:cNvSpPr/>
          <p:nvPr/>
        </p:nvSpPr>
        <p:spPr>
          <a:xfrm rot="5400000">
            <a:off x="3937233" y="2751840"/>
            <a:ext cx="621022" cy="650568"/>
          </a:xfrm>
          <a:prstGeom prst="rightArrow">
            <a:avLst/>
          </a:prstGeom>
          <a:noFill/>
          <a:ln>
            <a:solidFill>
              <a:schemeClr val="bg1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409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E80A8-32B1-4522-B106-ADBC7A43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Graph data analytics is powerful but difficult.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C7BF81-AAC7-4B1C-9B0B-F60163973DEF}"/>
              </a:ext>
            </a:extLst>
          </p:cNvPr>
          <p:cNvCxnSpPr/>
          <p:nvPr/>
        </p:nvCxnSpPr>
        <p:spPr>
          <a:xfrm>
            <a:off x="4936425" y="1112293"/>
            <a:ext cx="0" cy="387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16" descr="Practical Graph Neural Networks for Molecular Machine Learning | by Laksh |  Towards Data Science">
            <a:extLst>
              <a:ext uri="{FF2B5EF4-FFF2-40B4-BE49-F238E27FC236}">
                <a16:creationId xmlns:a16="http://schemas.microsoft.com/office/drawing/2014/main" id="{2B4B40CD-1F5D-4BD2-BB60-105C615F39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7" t="6360" r="17299" b="8151"/>
          <a:stretch/>
        </p:blipFill>
        <p:spPr bwMode="auto">
          <a:xfrm>
            <a:off x="5343099" y="1841660"/>
            <a:ext cx="2136660" cy="1174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Ensemble Methods: Tuning a XGBoost model with Scikit-Learn | by Silvan  Miranda | Medium">
            <a:extLst>
              <a:ext uri="{FF2B5EF4-FFF2-40B4-BE49-F238E27FC236}">
                <a16:creationId xmlns:a16="http://schemas.microsoft.com/office/drawing/2014/main" id="{A45ED8CF-CE9D-4EFF-833C-B40621AD2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5179" y="1856311"/>
            <a:ext cx="2303474" cy="761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15663A-F705-4107-A8E6-7D2D5D18FFB1}"/>
              </a:ext>
            </a:extLst>
          </p:cNvPr>
          <p:cNvSpPr txBox="1"/>
          <p:nvPr/>
        </p:nvSpPr>
        <p:spPr>
          <a:xfrm>
            <a:off x="2022008" y="1197303"/>
            <a:ext cx="2609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table data analytics</a:t>
            </a:r>
            <a:endParaRPr lang="en-US" baseline="-25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000945-F266-4BB5-BD5C-AFAE64EB237F}"/>
              </a:ext>
            </a:extLst>
          </p:cNvPr>
          <p:cNvSpPr txBox="1"/>
          <p:nvPr/>
        </p:nvSpPr>
        <p:spPr>
          <a:xfrm>
            <a:off x="5162723" y="1169947"/>
            <a:ext cx="308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Attributed graph data analytics</a:t>
            </a:r>
            <a:endParaRPr lang="en-US" baseline="-25000" dirty="0"/>
          </a:p>
        </p:txBody>
      </p:sp>
      <p:pic>
        <p:nvPicPr>
          <p:cNvPr id="4098" name="Picture 2" descr="Difficulty Ratings Explained | Monkey Mountaineering">
            <a:extLst>
              <a:ext uri="{FF2B5EF4-FFF2-40B4-BE49-F238E27FC236}">
                <a16:creationId xmlns:a16="http://schemas.microsoft.com/office/drawing/2014/main" id="{40657D50-7471-43B3-8BDD-02A7BC59B8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881866" y="3281723"/>
            <a:ext cx="712172" cy="58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347AE8F-0A16-4930-B394-F87E976EB8B1}"/>
              </a:ext>
            </a:extLst>
          </p:cNvPr>
          <p:cNvCxnSpPr>
            <a:cxnSpLocks/>
          </p:cNvCxnSpPr>
          <p:nvPr/>
        </p:nvCxnSpPr>
        <p:spPr>
          <a:xfrm>
            <a:off x="963261" y="1566635"/>
            <a:ext cx="769020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7D776E7-C9B3-4681-8975-0476959E6F7F}"/>
              </a:ext>
            </a:extLst>
          </p:cNvPr>
          <p:cNvSpPr txBox="1"/>
          <p:nvPr/>
        </p:nvSpPr>
        <p:spPr>
          <a:xfrm>
            <a:off x="7479759" y="1979189"/>
            <a:ext cx="1380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Deep graph </a:t>
            </a:r>
          </a:p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neural network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100" name="Picture 4" descr="Difficulty Ratings Explained | Monkey Mountaineering">
            <a:extLst>
              <a:ext uri="{FF2B5EF4-FFF2-40B4-BE49-F238E27FC236}">
                <a16:creationId xmlns:a16="http://schemas.microsoft.com/office/drawing/2014/main" id="{B90F6906-4732-4FED-A19F-219FCE1B7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964" y="2948731"/>
            <a:ext cx="1840934" cy="1225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C3B99D-9DF1-4DE5-96AA-2D42982871E9}"/>
              </a:ext>
            </a:extLst>
          </p:cNvPr>
          <p:cNvSpPr txBox="1"/>
          <p:nvPr/>
        </p:nvSpPr>
        <p:spPr>
          <a:xfrm>
            <a:off x="998451" y="2164119"/>
            <a:ext cx="138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Tools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B8F4CE-2AC6-4F7E-8AAC-E9406D81E034}"/>
              </a:ext>
            </a:extLst>
          </p:cNvPr>
          <p:cNvCxnSpPr>
            <a:cxnSpLocks/>
          </p:cNvCxnSpPr>
          <p:nvPr/>
        </p:nvCxnSpPr>
        <p:spPr>
          <a:xfrm>
            <a:off x="1019102" y="3181124"/>
            <a:ext cx="76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06C7BE-DF3B-421D-B4B8-97CF68094E7C}"/>
              </a:ext>
            </a:extLst>
          </p:cNvPr>
          <p:cNvCxnSpPr/>
          <p:nvPr/>
        </p:nvCxnSpPr>
        <p:spPr>
          <a:xfrm>
            <a:off x="1967331" y="1169947"/>
            <a:ext cx="0" cy="38759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6B96339-C741-408F-90D9-671D92570674}"/>
              </a:ext>
            </a:extLst>
          </p:cNvPr>
          <p:cNvSpPr txBox="1"/>
          <p:nvPr/>
        </p:nvSpPr>
        <p:spPr>
          <a:xfrm>
            <a:off x="829729" y="3347887"/>
            <a:ext cx="138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Difficulty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F37926-5DC0-4464-BD0A-C287EAF4854A}"/>
              </a:ext>
            </a:extLst>
          </p:cNvPr>
          <p:cNvCxnSpPr>
            <a:cxnSpLocks/>
          </p:cNvCxnSpPr>
          <p:nvPr/>
        </p:nvCxnSpPr>
        <p:spPr>
          <a:xfrm>
            <a:off x="991181" y="3891936"/>
            <a:ext cx="763436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68CB44F-C7CF-4468-9CDD-8A6DA1BD36A8}"/>
              </a:ext>
            </a:extLst>
          </p:cNvPr>
          <p:cNvSpPr txBox="1"/>
          <p:nvPr/>
        </p:nvSpPr>
        <p:spPr>
          <a:xfrm>
            <a:off x="266132" y="4147828"/>
            <a:ext cx="1909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Req. Skill level</a:t>
            </a:r>
            <a:endParaRPr lang="en-US" baseline="-25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4104" name="Picture 8" descr="Here&amp;#39;s why you should pay your interns">
            <a:extLst>
              <a:ext uri="{FF2B5EF4-FFF2-40B4-BE49-F238E27FC236}">
                <a16:creationId xmlns:a16="http://schemas.microsoft.com/office/drawing/2014/main" id="{5ECAC9FE-668F-49BA-8E53-C276FF821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561" y="4084828"/>
            <a:ext cx="1018081" cy="6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Tony Stark&amp;#39;s AI Programs To Look Out For In The MCU - DKODING">
            <a:extLst>
              <a:ext uri="{FF2B5EF4-FFF2-40B4-BE49-F238E27FC236}">
                <a16:creationId xmlns:a16="http://schemas.microsoft.com/office/drawing/2014/main" id="{368D7EF9-DF3F-4B28-A0C1-862E9272D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1351" y="4028934"/>
            <a:ext cx="1332766" cy="7499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5927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61371-EA3F-4743-9A89-766B70962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present Practical Attributed Network </a:t>
            </a:r>
            <a:br>
              <a:rPr lang="en-US" dirty="0"/>
            </a:br>
            <a:r>
              <a:rPr lang="en-US" dirty="0"/>
              <a:t>Embedding (PANE).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DA69C5F-F3C1-4153-8566-7E0E8B7A2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734" y="1831808"/>
            <a:ext cx="2542806" cy="1479883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1400BE93-5A3F-4E37-ADC8-159F97216284}"/>
              </a:ext>
            </a:extLst>
          </p:cNvPr>
          <p:cNvSpPr/>
          <p:nvPr/>
        </p:nvSpPr>
        <p:spPr>
          <a:xfrm>
            <a:off x="3288515" y="2347415"/>
            <a:ext cx="1597383" cy="375313"/>
          </a:xfrm>
          <a:prstGeom prst="right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PANE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FE425586-CB4F-4865-9EFF-3734139FEF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9306813"/>
              </p:ext>
            </p:extLst>
          </p:nvPr>
        </p:nvGraphicFramePr>
        <p:xfrm>
          <a:off x="5165679" y="2318318"/>
          <a:ext cx="3978321" cy="587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036">
                  <a:extLst>
                    <a:ext uri="{9D8B030D-6E8A-4147-A177-3AD203B41FA5}">
                      <a16:colId xmlns:a16="http://schemas.microsoft.com/office/drawing/2014/main" val="1499309039"/>
                    </a:ext>
                  </a:extLst>
                </a:gridCol>
                <a:gridCol w="442036">
                  <a:extLst>
                    <a:ext uri="{9D8B030D-6E8A-4147-A177-3AD203B41FA5}">
                      <a16:colId xmlns:a16="http://schemas.microsoft.com/office/drawing/2014/main" val="1844346096"/>
                    </a:ext>
                  </a:extLst>
                </a:gridCol>
                <a:gridCol w="442036">
                  <a:extLst>
                    <a:ext uri="{9D8B030D-6E8A-4147-A177-3AD203B41FA5}">
                      <a16:colId xmlns:a16="http://schemas.microsoft.com/office/drawing/2014/main" val="895846432"/>
                    </a:ext>
                  </a:extLst>
                </a:gridCol>
                <a:gridCol w="442036">
                  <a:extLst>
                    <a:ext uri="{9D8B030D-6E8A-4147-A177-3AD203B41FA5}">
                      <a16:colId xmlns:a16="http://schemas.microsoft.com/office/drawing/2014/main" val="1839925762"/>
                    </a:ext>
                  </a:extLst>
                </a:gridCol>
                <a:gridCol w="442036">
                  <a:extLst>
                    <a:ext uri="{9D8B030D-6E8A-4147-A177-3AD203B41FA5}">
                      <a16:colId xmlns:a16="http://schemas.microsoft.com/office/drawing/2014/main" val="4116454234"/>
                    </a:ext>
                  </a:extLst>
                </a:gridCol>
                <a:gridCol w="442036">
                  <a:extLst>
                    <a:ext uri="{9D8B030D-6E8A-4147-A177-3AD203B41FA5}">
                      <a16:colId xmlns:a16="http://schemas.microsoft.com/office/drawing/2014/main" val="762454352"/>
                    </a:ext>
                  </a:extLst>
                </a:gridCol>
                <a:gridCol w="495805">
                  <a:extLst>
                    <a:ext uri="{9D8B030D-6E8A-4147-A177-3AD203B41FA5}">
                      <a16:colId xmlns:a16="http://schemas.microsoft.com/office/drawing/2014/main" val="3389835260"/>
                    </a:ext>
                  </a:extLst>
                </a:gridCol>
                <a:gridCol w="407221">
                  <a:extLst>
                    <a:ext uri="{9D8B030D-6E8A-4147-A177-3AD203B41FA5}">
                      <a16:colId xmlns:a16="http://schemas.microsoft.com/office/drawing/2014/main" val="1932464071"/>
                    </a:ext>
                  </a:extLst>
                </a:gridCol>
                <a:gridCol w="423079">
                  <a:extLst>
                    <a:ext uri="{9D8B030D-6E8A-4147-A177-3AD203B41FA5}">
                      <a16:colId xmlns:a16="http://schemas.microsoft.com/office/drawing/2014/main" val="1123482054"/>
                    </a:ext>
                  </a:extLst>
                </a:gridCol>
              </a:tblGrid>
              <a:tr h="251758">
                <a:tc>
                  <a:txBody>
                    <a:bodyPr/>
                    <a:lstStyle/>
                    <a:p>
                      <a:r>
                        <a:rPr lang="en-US" sz="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X32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Buy?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2054624"/>
                  </a:ext>
                </a:extLst>
              </a:tr>
              <a:tr h="160209">
                <a:tc>
                  <a:txBody>
                    <a:bodyPr/>
                    <a:lstStyle/>
                    <a:p>
                      <a:r>
                        <a:rPr lang="en-US" sz="800" dirty="0"/>
                        <a:t>0.12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0.101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0.334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/>
                        <a:t>???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925127"/>
                  </a:ext>
                </a:extLst>
              </a:tr>
            </a:tbl>
          </a:graphicData>
        </a:graphic>
      </p:graphicFrame>
      <p:pic>
        <p:nvPicPr>
          <p:cNvPr id="7" name="Picture 2" descr="Tesla logo | Logok">
            <a:extLst>
              <a:ext uri="{FF2B5EF4-FFF2-40B4-BE49-F238E27FC236}">
                <a16:creationId xmlns:a16="http://schemas.microsoft.com/office/drawing/2014/main" id="{8D778FFE-BB2F-46A5-9F4F-0705A1300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78948"/>
            <a:ext cx="1010229" cy="718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57E3A-4AC8-4B44-8507-E05F7ED73B10}"/>
              </a:ext>
            </a:extLst>
          </p:cNvPr>
          <p:cNvSpPr txBox="1"/>
          <p:nvPr/>
        </p:nvSpPr>
        <p:spPr>
          <a:xfrm>
            <a:off x="6014654" y="1184873"/>
            <a:ext cx="189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Embedding vector</a:t>
            </a:r>
            <a:endParaRPr lang="en-US" baseline="-25000" dirty="0">
              <a:solidFill>
                <a:srgbClr val="FF0000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27CDF28-415F-4E7F-9361-4C9D4313A8A1}"/>
              </a:ext>
            </a:extLst>
          </p:cNvPr>
          <p:cNvCxnSpPr>
            <a:cxnSpLocks/>
          </p:cNvCxnSpPr>
          <p:nvPr/>
        </p:nvCxnSpPr>
        <p:spPr>
          <a:xfrm flipV="1">
            <a:off x="5356746" y="1447397"/>
            <a:ext cx="887775" cy="81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28C5E99-76A2-4B19-8126-6C87E1E28281}"/>
              </a:ext>
            </a:extLst>
          </p:cNvPr>
          <p:cNvCxnSpPr>
            <a:cxnSpLocks/>
          </p:cNvCxnSpPr>
          <p:nvPr/>
        </p:nvCxnSpPr>
        <p:spPr>
          <a:xfrm flipH="1" flipV="1">
            <a:off x="7465325" y="1447397"/>
            <a:ext cx="1050026" cy="81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Difficulty Ratings Explained | Monkey Mountaineering">
            <a:extLst>
              <a:ext uri="{FF2B5EF4-FFF2-40B4-BE49-F238E27FC236}">
                <a16:creationId xmlns:a16="http://schemas.microsoft.com/office/drawing/2014/main" id="{2893BE59-50CB-41B8-AC60-3E999F302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43820" y="4182858"/>
            <a:ext cx="712172" cy="587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8" descr="Here&amp;#39;s why you should pay your interns">
            <a:extLst>
              <a:ext uri="{FF2B5EF4-FFF2-40B4-BE49-F238E27FC236}">
                <a16:creationId xmlns:a16="http://schemas.microsoft.com/office/drawing/2014/main" id="{1CF1F2B5-3D50-4D9C-9BB8-0A751F352E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5517" y="4206418"/>
            <a:ext cx="1018081" cy="675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6624E3-4B49-4309-8EC9-3C1D98484F19}"/>
              </a:ext>
            </a:extLst>
          </p:cNvPr>
          <p:cNvSpPr txBox="1"/>
          <p:nvPr/>
        </p:nvSpPr>
        <p:spPr>
          <a:xfrm>
            <a:off x="5357199" y="3344381"/>
            <a:ext cx="3230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Embedding vector data analytics</a:t>
            </a:r>
            <a:endParaRPr lang="en-US" u="sng" baseline="-25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B8B683-97C6-4257-99EA-4DD168E3D427}"/>
              </a:ext>
            </a:extLst>
          </p:cNvPr>
          <p:cNvSpPr txBox="1"/>
          <p:nvPr/>
        </p:nvSpPr>
        <p:spPr>
          <a:xfrm>
            <a:off x="184712" y="3394039"/>
            <a:ext cx="3081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Attributed graph data analytics</a:t>
            </a:r>
            <a:endParaRPr lang="en-US" u="sng" baseline="-25000" dirty="0"/>
          </a:p>
        </p:txBody>
      </p:sp>
      <p:pic>
        <p:nvPicPr>
          <p:cNvPr id="23" name="Picture 4" descr="Difficulty Ratings Explained | Monkey Mountaineering">
            <a:extLst>
              <a:ext uri="{FF2B5EF4-FFF2-40B4-BE49-F238E27FC236}">
                <a16:creationId xmlns:a16="http://schemas.microsoft.com/office/drawing/2014/main" id="{1F27D405-3B4E-455B-9318-0472DA25D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734" y="4152738"/>
            <a:ext cx="1176317" cy="78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0" descr="Tony Stark&amp;#39;s AI Programs To Look Out For In The MCU - DKODING">
            <a:extLst>
              <a:ext uri="{FF2B5EF4-FFF2-40B4-BE49-F238E27FC236}">
                <a16:creationId xmlns:a16="http://schemas.microsoft.com/office/drawing/2014/main" id="{F2CAEEF8-54BC-4727-9BB0-1878A5255F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8526" y="4293187"/>
            <a:ext cx="1044354" cy="587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295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CE92-497E-4C0D-B8DA-24BE1135C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of PANE</a:t>
            </a:r>
          </a:p>
        </p:txBody>
      </p:sp>
      <p:pic>
        <p:nvPicPr>
          <p:cNvPr id="6150" name="Picture 6" descr="The sigmoid function (a.k.a. the logistic function) and its derivative">
            <a:extLst>
              <a:ext uri="{FF2B5EF4-FFF2-40B4-BE49-F238E27FC236}">
                <a16:creationId xmlns:a16="http://schemas.microsoft.com/office/drawing/2014/main" id="{B7B9A219-50F2-4CD6-BCC9-59A791D4EA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64" t="9115" r="10322" b="12721"/>
          <a:stretch/>
        </p:blipFill>
        <p:spPr bwMode="auto">
          <a:xfrm>
            <a:off x="2060812" y="1357952"/>
            <a:ext cx="4259154" cy="33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78980B7-46E8-47A2-AE7A-A24A2BCF80AC}"/>
              </a:ext>
            </a:extLst>
          </p:cNvPr>
          <p:cNvSpPr txBox="1"/>
          <p:nvPr/>
        </p:nvSpPr>
        <p:spPr>
          <a:xfrm>
            <a:off x="1424334" y="1271140"/>
            <a:ext cx="14163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/>
              <a:t>Effective</a:t>
            </a:r>
            <a:endParaRPr lang="en-US" sz="2800" i="1" u="sng" baseline="-25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7CD5B1-77E7-4808-8A43-16F35CED7E7A}"/>
              </a:ext>
            </a:extLst>
          </p:cNvPr>
          <p:cNvSpPr txBox="1"/>
          <p:nvPr/>
        </p:nvSpPr>
        <p:spPr>
          <a:xfrm>
            <a:off x="6159917" y="4218662"/>
            <a:ext cx="13527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u="sng" dirty="0">
                <a:solidFill>
                  <a:srgbClr val="C00000"/>
                </a:solidFill>
              </a:rPr>
              <a:t>Efficient</a:t>
            </a:r>
            <a:endParaRPr lang="en-US" sz="2800" i="1" u="sng" baseline="-25000" dirty="0">
              <a:solidFill>
                <a:srgbClr val="C0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73B30B0-696F-4A4E-A6A9-7DE695AC3897}"/>
              </a:ext>
            </a:extLst>
          </p:cNvPr>
          <p:cNvSpPr txBox="1"/>
          <p:nvPr/>
        </p:nvSpPr>
        <p:spPr>
          <a:xfrm>
            <a:off x="709683" y="2025612"/>
            <a:ext cx="31321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Accuracy (F1): </a:t>
            </a:r>
          </a:p>
          <a:p>
            <a:r>
              <a:rPr lang="en-US" sz="2400" baseline="-25000" dirty="0"/>
              <a:t>up to  </a:t>
            </a:r>
            <a:r>
              <a:rPr lang="en-US" sz="3600" dirty="0"/>
              <a:t>+17.2%</a:t>
            </a:r>
            <a:endParaRPr lang="en-US" sz="3600" baseline="-25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2CDA6E2-F8B4-45DE-84F8-4436E99FA4F9}"/>
              </a:ext>
            </a:extLst>
          </p:cNvPr>
          <p:cNvSpPr txBox="1"/>
          <p:nvPr/>
        </p:nvSpPr>
        <p:spPr>
          <a:xfrm>
            <a:off x="448647" y="3895560"/>
            <a:ext cx="25354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Compared to SOTA</a:t>
            </a:r>
            <a:r>
              <a:rPr lang="en-US" i="1" baseline="-25000" dirty="0"/>
              <a:t>  </a:t>
            </a:r>
          </a:p>
          <a:p>
            <a:r>
              <a:rPr lang="en-US" i="1" dirty="0"/>
              <a:t>Neural Network methods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2D3AB92-5BB9-4AAE-A492-5629DD11C3EC}"/>
              </a:ext>
            </a:extLst>
          </p:cNvPr>
          <p:cNvSpPr txBox="1"/>
          <p:nvPr/>
        </p:nvSpPr>
        <p:spPr>
          <a:xfrm>
            <a:off x="5239603" y="2231325"/>
            <a:ext cx="36871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Single-server:</a:t>
            </a:r>
          </a:p>
          <a:p>
            <a:r>
              <a:rPr lang="en-US" sz="3600" dirty="0">
                <a:solidFill>
                  <a:srgbClr val="C00000"/>
                </a:solidFill>
              </a:rPr>
              <a:t>~ 12 hours</a:t>
            </a:r>
          </a:p>
          <a:p>
            <a:endParaRPr lang="en-US" sz="3600" baseline="-25000" dirty="0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0233878-6197-4E0A-930C-539E4E7493FE}"/>
              </a:ext>
            </a:extLst>
          </p:cNvPr>
          <p:cNvSpPr txBox="1"/>
          <p:nvPr/>
        </p:nvSpPr>
        <p:spPr>
          <a:xfrm>
            <a:off x="5753545" y="1102282"/>
            <a:ext cx="3466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Computing all embeddings on a HUGE graph with 59m nodes,</a:t>
            </a:r>
          </a:p>
          <a:p>
            <a:r>
              <a:rPr lang="en-US" i="1" dirty="0">
                <a:solidFill>
                  <a:srgbClr val="C00000"/>
                </a:solidFill>
              </a:rPr>
              <a:t>0.98b edges, 2k attributes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21A170D6-4F7F-46C3-9679-BC9FB34A0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1318" y="2696310"/>
            <a:ext cx="370822" cy="353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51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444CC-E2E2-4BF3-849F-5F44F1BA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Applications of PANE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56F1B4-5A68-41F4-9AF2-89EBF3940488}"/>
              </a:ext>
            </a:extLst>
          </p:cNvPr>
          <p:cNvGrpSpPr/>
          <p:nvPr/>
        </p:nvGrpSpPr>
        <p:grpSpPr>
          <a:xfrm rot="597421">
            <a:off x="337668" y="1418474"/>
            <a:ext cx="2009558" cy="1870988"/>
            <a:chOff x="758023" y="3527329"/>
            <a:chExt cx="2652841" cy="246991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F28873C-6FE8-4B3C-B62F-BFDD15CA5BFE}"/>
                </a:ext>
              </a:extLst>
            </p:cNvPr>
            <p:cNvSpPr/>
            <p:nvPr/>
          </p:nvSpPr>
          <p:spPr bwMode="auto">
            <a:xfrm>
              <a:off x="758023" y="400100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6BBF722-30EE-4767-9F93-FD80C47B489A}"/>
                </a:ext>
              </a:extLst>
            </p:cNvPr>
            <p:cNvSpPr/>
            <p:nvPr/>
          </p:nvSpPr>
          <p:spPr bwMode="auto">
            <a:xfrm>
              <a:off x="1662475" y="5637202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E318662-7CF9-4813-B3DE-AB7FF7EDD419}"/>
                </a:ext>
              </a:extLst>
            </p:cNvPr>
            <p:cNvSpPr/>
            <p:nvPr/>
          </p:nvSpPr>
          <p:spPr bwMode="auto">
            <a:xfrm>
              <a:off x="1625192" y="4813096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9F0193A2-E2F6-4B19-AF18-B3DCC7B39726}"/>
                </a:ext>
              </a:extLst>
            </p:cNvPr>
            <p:cNvSpPr/>
            <p:nvPr/>
          </p:nvSpPr>
          <p:spPr bwMode="auto">
            <a:xfrm>
              <a:off x="1579583" y="4155017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CA89C08-6DB7-4A04-B918-854B10B7BBA0}"/>
                </a:ext>
              </a:extLst>
            </p:cNvPr>
            <p:cNvSpPr/>
            <p:nvPr/>
          </p:nvSpPr>
          <p:spPr bwMode="auto">
            <a:xfrm>
              <a:off x="2144169" y="3527329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42C80AA-7D6D-416A-AE7D-163CE5AE0835}"/>
                </a:ext>
              </a:extLst>
            </p:cNvPr>
            <p:cNvSpPr/>
            <p:nvPr/>
          </p:nvSpPr>
          <p:spPr bwMode="auto">
            <a:xfrm>
              <a:off x="2492361" y="4963318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894BF642-C559-433E-B24E-BE2FBB22CA74}"/>
                </a:ext>
              </a:extLst>
            </p:cNvPr>
            <p:cNvSpPr/>
            <p:nvPr/>
          </p:nvSpPr>
          <p:spPr bwMode="auto">
            <a:xfrm>
              <a:off x="2923531" y="3539467"/>
              <a:ext cx="360040" cy="389513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宋体" pitchFamily="2" charset="-122"/>
                <a:cs typeface="Calibri" panose="020F0502020204030204" pitchFamily="34" charset="0"/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A2C4DF3-AA73-45A1-9E9A-A157B1BE495A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 bwMode="auto">
            <a:xfrm>
              <a:off x="1118063" y="4181026"/>
              <a:ext cx="461520" cy="154011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29586D0-328E-4CDF-93BC-BBA0722AB2A3}"/>
                </a:ext>
              </a:extLst>
            </p:cNvPr>
            <p:cNvCxnSpPr>
              <a:cxnSpLocks/>
              <a:stCxn id="15" idx="4"/>
              <a:endCxn id="14" idx="0"/>
            </p:cNvCxnSpPr>
            <p:nvPr/>
          </p:nvCxnSpPr>
          <p:spPr bwMode="auto">
            <a:xfrm>
              <a:off x="1759603" y="4515057"/>
              <a:ext cx="45609" cy="298039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E8054FC0-FB4F-42DA-B3E7-795B17FB4158}"/>
                </a:ext>
              </a:extLst>
            </p:cNvPr>
            <p:cNvCxnSpPr>
              <a:cxnSpLocks/>
              <a:stCxn id="16" idx="6"/>
              <a:endCxn id="18" idx="2"/>
            </p:cNvCxnSpPr>
            <p:nvPr/>
          </p:nvCxnSpPr>
          <p:spPr bwMode="auto">
            <a:xfrm>
              <a:off x="2504209" y="3707349"/>
              <a:ext cx="419322" cy="26875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FCCDFF1-AFC2-4F8B-ADFD-58EC0BC919A1}"/>
                </a:ext>
              </a:extLst>
            </p:cNvPr>
            <p:cNvCxnSpPr>
              <a:cxnSpLocks/>
              <a:stCxn id="27" idx="5"/>
              <a:endCxn id="13" idx="1"/>
            </p:cNvCxnSpPr>
            <p:nvPr/>
          </p:nvCxnSpPr>
          <p:spPr bwMode="auto">
            <a:xfrm>
              <a:off x="1245356" y="5330217"/>
              <a:ext cx="469846" cy="359712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F66909D-C70E-4660-9257-6ABCD552BEBE}"/>
                </a:ext>
              </a:extLst>
            </p:cNvPr>
            <p:cNvCxnSpPr>
              <a:cxnSpLocks/>
              <a:stCxn id="15" idx="7"/>
              <a:endCxn id="16" idx="3"/>
            </p:cNvCxnSpPr>
            <p:nvPr/>
          </p:nvCxnSpPr>
          <p:spPr bwMode="auto">
            <a:xfrm flipV="1">
              <a:off x="1886896" y="3834642"/>
              <a:ext cx="310000" cy="373102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205B02F-7876-48BB-B0BA-3047DEE09385}"/>
                </a:ext>
              </a:extLst>
            </p:cNvPr>
            <p:cNvCxnSpPr>
              <a:cxnSpLocks/>
              <a:stCxn id="17" idx="6"/>
              <a:endCxn id="30" idx="3"/>
            </p:cNvCxnSpPr>
            <p:nvPr/>
          </p:nvCxnSpPr>
          <p:spPr bwMode="auto">
            <a:xfrm flipV="1">
              <a:off x="2852401" y="4902791"/>
              <a:ext cx="251150" cy="240547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6530B00-901F-4FB9-9999-F3817413153D}"/>
                </a:ext>
              </a:extLst>
            </p:cNvPr>
            <p:cNvCxnSpPr>
              <a:cxnSpLocks/>
              <a:stCxn id="14" idx="6"/>
              <a:endCxn id="17" idx="2"/>
            </p:cNvCxnSpPr>
            <p:nvPr/>
          </p:nvCxnSpPr>
          <p:spPr bwMode="auto">
            <a:xfrm>
              <a:off x="1985232" y="4993116"/>
              <a:ext cx="507129" cy="150222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058C10B-2DD3-4030-A06F-5EACD74CAE28}"/>
                </a:ext>
              </a:extLst>
            </p:cNvPr>
            <p:cNvCxnSpPr>
              <a:cxnSpLocks/>
              <a:stCxn id="17" idx="0"/>
              <a:endCxn id="16" idx="4"/>
            </p:cNvCxnSpPr>
            <p:nvPr/>
          </p:nvCxnSpPr>
          <p:spPr bwMode="auto">
            <a:xfrm flipH="1" flipV="1">
              <a:off x="2324189" y="3887369"/>
              <a:ext cx="348192" cy="1075949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799F7AB-F773-47C0-88CF-5C1C81DB55C2}"/>
                </a:ext>
              </a:extLst>
            </p:cNvPr>
            <p:cNvSpPr/>
            <p:nvPr/>
          </p:nvSpPr>
          <p:spPr bwMode="auto">
            <a:xfrm>
              <a:off x="938043" y="5022904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54528D7-0B17-48CC-80B7-36EEA2E94C7A}"/>
                </a:ext>
              </a:extLst>
            </p:cNvPr>
            <p:cNvCxnSpPr>
              <a:cxnSpLocks/>
              <a:stCxn id="14" idx="2"/>
              <a:endCxn id="27" idx="6"/>
            </p:cNvCxnSpPr>
            <p:nvPr/>
          </p:nvCxnSpPr>
          <p:spPr bwMode="auto">
            <a:xfrm flipH="1">
              <a:off x="1298083" y="4993116"/>
              <a:ext cx="327109" cy="209808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BF838FF-A0AD-45F5-AE92-B300C6DDEE5D}"/>
                </a:ext>
              </a:extLst>
            </p:cNvPr>
            <p:cNvCxnSpPr>
              <a:cxnSpLocks/>
              <a:stCxn id="27" idx="0"/>
              <a:endCxn id="12" idx="4"/>
            </p:cNvCxnSpPr>
            <p:nvPr/>
          </p:nvCxnSpPr>
          <p:spPr bwMode="auto">
            <a:xfrm flipH="1" flipV="1">
              <a:off x="938043" y="4361046"/>
              <a:ext cx="180020" cy="661858"/>
            </a:xfrm>
            <a:prstGeom prst="straightConnector1">
              <a:avLst/>
            </a:prstGeom>
            <a:ln w="22225">
              <a:headEnd type="none" w="med" len="med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D761745-9127-4895-B791-24094F88C897}"/>
                </a:ext>
              </a:extLst>
            </p:cNvPr>
            <p:cNvSpPr/>
            <p:nvPr/>
          </p:nvSpPr>
          <p:spPr bwMode="auto">
            <a:xfrm>
              <a:off x="3050824" y="4595478"/>
              <a:ext cx="360040" cy="36004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pitchFamily="2" charset="-122"/>
              </a:endParaRP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50B337-7309-44AF-A0C2-FB0FD0CAF548}"/>
              </a:ext>
            </a:extLst>
          </p:cNvPr>
          <p:cNvCxnSpPr>
            <a:cxnSpLocks/>
            <a:stCxn id="30" idx="0"/>
            <a:endCxn id="18" idx="4"/>
          </p:cNvCxnSpPr>
          <p:nvPr/>
        </p:nvCxnSpPr>
        <p:spPr bwMode="auto">
          <a:xfrm flipH="1" flipV="1">
            <a:off x="2211952" y="1865721"/>
            <a:ext cx="7675" cy="513948"/>
          </a:xfrm>
          <a:prstGeom prst="straightConnector1">
            <a:avLst/>
          </a:prstGeom>
          <a:ln w="31750">
            <a:solidFill>
              <a:srgbClr val="ED7F0D"/>
            </a:solidFill>
            <a:prstDash val="dash"/>
            <a:headEnd type="none" w="med" len="med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FEF1E2B-F1AB-4865-BF3D-E1BBADC7CBAF}"/>
              </a:ext>
            </a:extLst>
          </p:cNvPr>
          <p:cNvSpPr/>
          <p:nvPr/>
        </p:nvSpPr>
        <p:spPr>
          <a:xfrm>
            <a:off x="2298914" y="1764619"/>
            <a:ext cx="375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sz="3200" dirty="0">
                <a:solidFill>
                  <a:srgbClr val="ED7F0D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3200" dirty="0">
              <a:solidFill>
                <a:srgbClr val="ED7F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372962-1799-4BCF-94F5-9995D0E38987}"/>
              </a:ext>
            </a:extLst>
          </p:cNvPr>
          <p:cNvSpPr txBox="1"/>
          <p:nvPr/>
        </p:nvSpPr>
        <p:spPr>
          <a:xfrm>
            <a:off x="192679" y="3674387"/>
            <a:ext cx="2033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Link Prediction</a:t>
            </a:r>
            <a:endParaRPr lang="en-US" sz="2400" baseline="-25000" dirty="0"/>
          </a:p>
        </p:txBody>
      </p:sp>
      <p:pic>
        <p:nvPicPr>
          <p:cNvPr id="36" name="Picture 12">
            <a:extLst>
              <a:ext uri="{FF2B5EF4-FFF2-40B4-BE49-F238E27FC236}">
                <a16:creationId xmlns:a16="http://schemas.microsoft.com/office/drawing/2014/main" id="{8AC2BB30-4265-41FF-9513-0C9357CEE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72" t="12904" r="64974" b="11918"/>
          <a:stretch/>
        </p:blipFill>
        <p:spPr bwMode="auto">
          <a:xfrm>
            <a:off x="6536610" y="1873192"/>
            <a:ext cx="2178883" cy="139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1C870DD-68BE-422A-9F4E-B0606B156A15}"/>
              </a:ext>
            </a:extLst>
          </p:cNvPr>
          <p:cNvSpPr txBox="1"/>
          <p:nvPr/>
        </p:nvSpPr>
        <p:spPr>
          <a:xfrm>
            <a:off x="6347816" y="3667845"/>
            <a:ext cx="2556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Node Classification</a:t>
            </a:r>
            <a:endParaRPr lang="en-US" sz="2400" baseline="-25000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14FEF7B9-6259-49EA-8E84-EAE894112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0689" y="1727989"/>
            <a:ext cx="2542806" cy="1479883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B9EE76FC-690E-4B36-B0E8-F5D4798D7679}"/>
              </a:ext>
            </a:extLst>
          </p:cNvPr>
          <p:cNvSpPr txBox="1"/>
          <p:nvPr/>
        </p:nvSpPr>
        <p:spPr>
          <a:xfrm>
            <a:off x="2800049" y="3672058"/>
            <a:ext cx="25601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Attribute Inference</a:t>
            </a:r>
            <a:endParaRPr lang="en-US" sz="2400" baseline="-250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2A0B205-2C0C-48D6-83F0-795E59A963BC}"/>
              </a:ext>
            </a:extLst>
          </p:cNvPr>
          <p:cNvCxnSpPr>
            <a:cxnSpLocks/>
          </p:cNvCxnSpPr>
          <p:nvPr/>
        </p:nvCxnSpPr>
        <p:spPr>
          <a:xfrm flipH="1">
            <a:off x="1834091" y="1136768"/>
            <a:ext cx="1787889" cy="375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CEE6054-4BD8-4A1B-92CD-C0CCD61FA1A3}"/>
              </a:ext>
            </a:extLst>
          </p:cNvPr>
          <p:cNvCxnSpPr>
            <a:cxnSpLocks/>
          </p:cNvCxnSpPr>
          <p:nvPr/>
        </p:nvCxnSpPr>
        <p:spPr>
          <a:xfrm flipH="1">
            <a:off x="5453871" y="1112293"/>
            <a:ext cx="1787889" cy="37573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3483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7A3D5-B09C-44C6-AF00-E4B963716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PANE is based on mostly novel database technologies </a:t>
            </a:r>
            <a:r>
              <a:rPr lang="en-US" sz="2000" dirty="0"/>
              <a:t>(with a bit of machine learning flavor)</a:t>
            </a:r>
            <a:r>
              <a:rPr lang="en-US" dirty="0"/>
              <a:t>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BCDBD2F-5DB4-4216-A66A-0C6C078E25C8}"/>
              </a:ext>
            </a:extLst>
          </p:cNvPr>
          <p:cNvSpPr/>
          <p:nvPr/>
        </p:nvSpPr>
        <p:spPr>
          <a:xfrm>
            <a:off x="525440" y="1649224"/>
            <a:ext cx="696036" cy="69603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78BA96-A3F9-426F-99E6-1A8123174ED4}"/>
              </a:ext>
            </a:extLst>
          </p:cNvPr>
          <p:cNvSpPr txBox="1"/>
          <p:nvPr/>
        </p:nvSpPr>
        <p:spPr>
          <a:xfrm>
            <a:off x="1332268" y="1766409"/>
            <a:ext cx="7327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PANE measures Node-Attribute affinity via </a:t>
            </a:r>
            <a:r>
              <a:rPr lang="en-US" sz="2400" dirty="0">
                <a:solidFill>
                  <a:srgbClr val="C00000"/>
                </a:solidFill>
              </a:rPr>
              <a:t>random walks</a:t>
            </a:r>
            <a:r>
              <a:rPr lang="en-US" sz="2400" dirty="0"/>
              <a:t>.</a:t>
            </a:r>
            <a:endParaRPr lang="en-US" sz="2400" baseline="-250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470229-A474-4F1D-A73F-FC70759A1EC0}"/>
              </a:ext>
            </a:extLst>
          </p:cNvPr>
          <p:cNvSpPr/>
          <p:nvPr/>
        </p:nvSpPr>
        <p:spPr>
          <a:xfrm>
            <a:off x="525440" y="2600124"/>
            <a:ext cx="696036" cy="696036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2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FAB90A-666A-419D-81AD-EEF149486764}"/>
              </a:ext>
            </a:extLst>
          </p:cNvPr>
          <p:cNvSpPr txBox="1"/>
          <p:nvPr/>
        </p:nvSpPr>
        <p:spPr>
          <a:xfrm>
            <a:off x="1371015" y="2717309"/>
            <a:ext cx="75262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PANE computes embeddings with </a:t>
            </a:r>
            <a:r>
              <a:rPr lang="en-US" sz="2400" dirty="0">
                <a:solidFill>
                  <a:srgbClr val="C00000"/>
                </a:solidFill>
              </a:rPr>
              <a:t>joint matrix factorization</a:t>
            </a:r>
            <a:r>
              <a:rPr lang="en-US" sz="2400" dirty="0"/>
              <a:t>.</a:t>
            </a:r>
            <a:endParaRPr lang="en-US" sz="2400" baseline="-250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C9AD90F-51FC-4E2A-BE84-22419F83B114}"/>
              </a:ext>
            </a:extLst>
          </p:cNvPr>
          <p:cNvSpPr/>
          <p:nvPr/>
        </p:nvSpPr>
        <p:spPr>
          <a:xfrm>
            <a:off x="525440" y="3640913"/>
            <a:ext cx="696036" cy="696036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3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9DDBA7F-D385-4B67-8327-9D0449680D7B}"/>
              </a:ext>
            </a:extLst>
          </p:cNvPr>
          <p:cNvSpPr txBox="1"/>
          <p:nvPr/>
        </p:nvSpPr>
        <p:spPr>
          <a:xfrm>
            <a:off x="1371015" y="3758098"/>
            <a:ext cx="7107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PANE makes full use of </a:t>
            </a:r>
            <a:r>
              <a:rPr lang="en-US" sz="2400" dirty="0">
                <a:solidFill>
                  <a:srgbClr val="C00000"/>
                </a:solidFill>
              </a:rPr>
              <a:t>multi-core parallel computation</a:t>
            </a:r>
            <a:r>
              <a:rPr lang="en-US" sz="2400" dirty="0"/>
              <a:t>.</a:t>
            </a:r>
            <a:endParaRPr lang="en-US" sz="2400" baseline="-25000" dirty="0"/>
          </a:p>
        </p:txBody>
      </p:sp>
    </p:spTree>
    <p:extLst>
      <p:ext uri="{BB962C8B-B14F-4D97-AF65-F5344CB8AC3E}">
        <p14:creationId xmlns:p14="http://schemas.microsoft.com/office/powerpoint/2010/main" val="1728584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503F-510C-3D48-B7C0-EC190D6D7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Types of Random Walks in PANE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DC84E8-255F-3243-9426-25E36DEAD4FD}"/>
                  </a:ext>
                </a:extLst>
              </p:cNvPr>
              <p:cNvSpPr/>
              <p:nvPr/>
            </p:nvSpPr>
            <p:spPr>
              <a:xfrm>
                <a:off x="1407749" y="3721964"/>
                <a:ext cx="1541727" cy="507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attribute</a:t>
                </a:r>
                <a:r>
                  <a:rPr lang="en-SG" altLang="zh-CN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4DC84E8-255F-3243-9426-25E36DEAD4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7749" y="3721964"/>
                <a:ext cx="1541727" cy="507832"/>
              </a:xfrm>
              <a:prstGeom prst="rect">
                <a:avLst/>
              </a:prstGeom>
              <a:blipFill>
                <a:blip r:embed="rId3"/>
                <a:stretch>
                  <a:fillRect l="-5691" t="-7317" b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CBC8D76D-AA1C-C84F-9541-E8A498E56211}"/>
              </a:ext>
            </a:extLst>
          </p:cNvPr>
          <p:cNvSpPr/>
          <p:nvPr/>
        </p:nvSpPr>
        <p:spPr bwMode="auto">
          <a:xfrm rot="5400000">
            <a:off x="2542949" y="1388165"/>
            <a:ext cx="252000" cy="25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DB4F00A-5A6A-6D42-BB91-85FCF0CFBEC7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504257" y="1815715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8422A479-39F7-CF4F-B521-63DAA29A70B3}"/>
              </a:ext>
            </a:extLst>
          </p:cNvPr>
          <p:cNvSpPr/>
          <p:nvPr/>
        </p:nvSpPr>
        <p:spPr bwMode="auto">
          <a:xfrm rot="5400000">
            <a:off x="2542949" y="1958549"/>
            <a:ext cx="252000" cy="25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374CE0D-6EEB-0040-A7F0-613362AD5F4F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504257" y="2386099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D8EDF3B-7386-3148-9A50-4E15195D9EB7}"/>
              </a:ext>
            </a:extLst>
          </p:cNvPr>
          <p:cNvSpPr/>
          <p:nvPr/>
        </p:nvSpPr>
        <p:spPr bwMode="auto">
          <a:xfrm rot="5400000">
            <a:off x="2542949" y="2537377"/>
            <a:ext cx="252000" cy="25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4695ED-A128-A44E-96EA-EE75695518CE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2504257" y="2964927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7BED9F4-5DB0-AE4A-839F-2407660952E4}"/>
              </a:ext>
            </a:extLst>
          </p:cNvPr>
          <p:cNvSpPr/>
          <p:nvPr/>
        </p:nvSpPr>
        <p:spPr bwMode="auto">
          <a:xfrm rot="5400000">
            <a:off x="2542949" y="3121409"/>
            <a:ext cx="252000" cy="25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5B47F6-D791-8C46-BAA6-94BB81E34685}"/>
                  </a:ext>
                </a:extLst>
              </p:cNvPr>
              <p:cNvSpPr/>
              <p:nvPr/>
            </p:nvSpPr>
            <p:spPr>
              <a:xfrm>
                <a:off x="2085256" y="1273767"/>
                <a:ext cx="437748" cy="507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𝑢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E85B47F6-D791-8C46-BAA6-94BB81E346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5256" y="1273767"/>
                <a:ext cx="437748" cy="5078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53">
            <a:extLst>
              <a:ext uri="{FF2B5EF4-FFF2-40B4-BE49-F238E27FC236}">
                <a16:creationId xmlns:a16="http://schemas.microsoft.com/office/drawing/2014/main" id="{333F4EE5-C3F9-F04A-951D-29BA027040CE}"/>
              </a:ext>
            </a:extLst>
          </p:cNvPr>
          <p:cNvCxnSpPr>
            <a:cxnSpLocks/>
            <a:stCxn id="11" idx="4"/>
          </p:cNvCxnSpPr>
          <p:nvPr/>
        </p:nvCxnSpPr>
        <p:spPr bwMode="auto">
          <a:xfrm rot="10800000" flipV="1">
            <a:off x="2047491" y="3247408"/>
            <a:ext cx="495459" cy="550561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rgbClr val="CC66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76BB50F-B7EC-2F4F-9E23-541BA2626AF2}"/>
              </a:ext>
            </a:extLst>
          </p:cNvPr>
          <p:cNvSpPr/>
          <p:nvPr/>
        </p:nvSpPr>
        <p:spPr bwMode="auto">
          <a:xfrm rot="5400000">
            <a:off x="6570060" y="2059349"/>
            <a:ext cx="252000" cy="25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0B919E9-DE60-CD4A-90A3-5F3934EA7AFA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517721" y="2459604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5896E18D-81A5-5342-B1F0-B70771971804}"/>
              </a:ext>
            </a:extLst>
          </p:cNvPr>
          <p:cNvSpPr/>
          <p:nvPr/>
        </p:nvSpPr>
        <p:spPr bwMode="auto">
          <a:xfrm rot="5400000">
            <a:off x="6556412" y="2602437"/>
            <a:ext cx="252000" cy="25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31DFFD-973F-564C-98B6-FEE5326C4A67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517721" y="3029988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42E010CC-87B3-9E45-AB2F-6421C1B4434B}"/>
              </a:ext>
            </a:extLst>
          </p:cNvPr>
          <p:cNvSpPr/>
          <p:nvPr/>
        </p:nvSpPr>
        <p:spPr bwMode="auto">
          <a:xfrm rot="5400000">
            <a:off x="6560673" y="3180424"/>
            <a:ext cx="252000" cy="25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00AA91B-AAFC-1B4F-A47A-F97A1A371325}"/>
              </a:ext>
            </a:extLst>
          </p:cNvPr>
          <p:cNvCxnSpPr>
            <a:cxnSpLocks/>
          </p:cNvCxnSpPr>
          <p:nvPr/>
        </p:nvCxnSpPr>
        <p:spPr bwMode="auto">
          <a:xfrm rot="5400000">
            <a:off x="6508334" y="3594327"/>
            <a:ext cx="351621" cy="0"/>
          </a:xfrm>
          <a:prstGeom prst="straightConnector1">
            <a:avLst/>
          </a:prstGeom>
          <a:ln w="22225">
            <a:solidFill>
              <a:schemeClr val="tx1"/>
            </a:solidFill>
            <a:headEnd type="none" w="med" len="med"/>
            <a:tailEnd type="arrow" w="lg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D0FC763-4F40-B546-8E6E-5B245AFDA1F2}"/>
              </a:ext>
            </a:extLst>
          </p:cNvPr>
          <p:cNvSpPr/>
          <p:nvPr/>
        </p:nvSpPr>
        <p:spPr bwMode="auto">
          <a:xfrm rot="5400000">
            <a:off x="6560673" y="3750808"/>
            <a:ext cx="252000" cy="2520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67378B-1A92-3446-AA07-EDE11D1F898D}"/>
                  </a:ext>
                </a:extLst>
              </p:cNvPr>
              <p:cNvSpPr/>
              <p:nvPr/>
            </p:nvSpPr>
            <p:spPr>
              <a:xfrm>
                <a:off x="6890087" y="3624804"/>
                <a:ext cx="437748" cy="5078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𝑣</m:t>
                      </m:r>
                    </m:oMath>
                  </m:oMathPara>
                </a14:m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967378B-1A92-3446-AA07-EDE11D1F89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0087" y="3624804"/>
                <a:ext cx="437748" cy="5078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Connector: Curved 54">
            <a:extLst>
              <a:ext uri="{FF2B5EF4-FFF2-40B4-BE49-F238E27FC236}">
                <a16:creationId xmlns:a16="http://schemas.microsoft.com/office/drawing/2014/main" id="{63699E31-D414-6248-AFAF-380A36C0BF1C}"/>
              </a:ext>
            </a:extLst>
          </p:cNvPr>
          <p:cNvCxnSpPr>
            <a:cxnSpLocks/>
            <a:endCxn id="12" idx="4"/>
          </p:cNvCxnSpPr>
          <p:nvPr/>
        </p:nvCxnSpPr>
        <p:spPr bwMode="auto">
          <a:xfrm rot="16200000" flipH="1">
            <a:off x="6049819" y="1665107"/>
            <a:ext cx="554411" cy="486072"/>
          </a:xfrm>
          <a:prstGeom prst="curvedConnector2">
            <a:avLst/>
          </a:prstGeom>
          <a:solidFill>
            <a:schemeClr val="accent1"/>
          </a:solidFill>
          <a:ln w="31750" cap="flat" cmpd="sng" algn="ctr">
            <a:solidFill>
              <a:srgbClr val="CC6600"/>
            </a:solidFill>
            <a:prstDash val="sysDot"/>
            <a:round/>
            <a:headEnd type="none" w="med" len="med"/>
            <a:tailEnd type="triangle" w="lg" len="lg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AD09D5-429E-A647-8905-6EF9CD8541F5}"/>
                  </a:ext>
                </a:extLst>
              </p:cNvPr>
              <p:cNvSpPr/>
              <p:nvPr/>
            </p:nvSpPr>
            <p:spPr>
              <a:xfrm>
                <a:off x="5321277" y="1217033"/>
                <a:ext cx="1541727" cy="5078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SG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attribute</a:t>
                </a:r>
                <a:r>
                  <a:rPr lang="en-SG" altLang="zh-CN" sz="2400" b="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SG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</m:oMath>
                </a14:m>
                <a:r>
                  <a:rPr lang="zh-CN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endParaRPr lang="en-US" sz="2400" i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DAD09D5-429E-A647-8905-6EF9CD854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1277" y="1217033"/>
                <a:ext cx="1541727" cy="507832"/>
              </a:xfrm>
              <a:prstGeom prst="rect">
                <a:avLst/>
              </a:prstGeom>
              <a:blipFill>
                <a:blip r:embed="rId6"/>
                <a:stretch>
                  <a:fillRect l="-6557" t="-75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AB72ADBB-5615-0F4F-9EAC-FAAC9E6D505D}"/>
              </a:ext>
            </a:extLst>
          </p:cNvPr>
          <p:cNvSpPr/>
          <p:nvPr/>
        </p:nvSpPr>
        <p:spPr>
          <a:xfrm>
            <a:off x="5242954" y="4229796"/>
            <a:ext cx="2872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SG" dirty="0"/>
              <a:t>Backward: attribute-to-node</a:t>
            </a:r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8A208D0-7B93-E546-AF62-239195FBFC78}"/>
              </a:ext>
            </a:extLst>
          </p:cNvPr>
          <p:cNvSpPr/>
          <p:nvPr/>
        </p:nvSpPr>
        <p:spPr>
          <a:xfrm>
            <a:off x="888068" y="4189941"/>
            <a:ext cx="27220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i="1" dirty="0"/>
              <a:t>Forward: node</a:t>
            </a:r>
            <a:r>
              <a:rPr lang="en-SG" i="1" dirty="0"/>
              <a:t>-to-</a:t>
            </a:r>
            <a:r>
              <a:rPr lang="en-US" altLang="zh-CN" i="1" dirty="0"/>
              <a:t>attribute</a:t>
            </a:r>
            <a:endParaRPr lang="en-US" i="1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84E1672-BB08-436B-9874-C1C3747A588F}"/>
              </a:ext>
            </a:extLst>
          </p:cNvPr>
          <p:cNvSpPr/>
          <p:nvPr/>
        </p:nvSpPr>
        <p:spPr>
          <a:xfrm>
            <a:off x="8385529" y="414102"/>
            <a:ext cx="437749" cy="437749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1</a:t>
            </a:r>
            <a:endParaRPr lang="en-US" dirty="0"/>
          </a:p>
        </p:txBody>
      </p:sp>
      <p:pic>
        <p:nvPicPr>
          <p:cNvPr id="1026" name="Picture 2" descr="Tenet Explained : Temporal pincer movement explained | #tenet #tenetmovie  #temporalpincer - YouTube">
            <a:extLst>
              <a:ext uri="{FF2B5EF4-FFF2-40B4-BE49-F238E27FC236}">
                <a16:creationId xmlns:a16="http://schemas.microsoft.com/office/drawing/2014/main" id="{9F6610F9-181A-4F18-A52B-BCD4B8E2C6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453" b="13984"/>
          <a:stretch/>
        </p:blipFill>
        <p:spPr bwMode="auto">
          <a:xfrm>
            <a:off x="3610160" y="2246637"/>
            <a:ext cx="1447514" cy="798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54847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13654</TotalTime>
  <Words>1075</Words>
  <Application>Microsoft Macintosh PowerPoint</Application>
  <PresentationFormat>On-screen Show (16:9)</PresentationFormat>
  <Paragraphs>382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Scaling Attributed Network Embedding to Massive Graphs</vt:lpstr>
      <vt:lpstr>Basic data analytics is easy.</vt:lpstr>
      <vt:lpstr>Graph data analytics is more powerful.</vt:lpstr>
      <vt:lpstr>Graph data analytics is powerful but difficult.</vt:lpstr>
      <vt:lpstr>We present Practical Attributed Network  Embedding (PANE).</vt:lpstr>
      <vt:lpstr>Performance of PANE</vt:lpstr>
      <vt:lpstr>Applications of PANE</vt:lpstr>
      <vt:lpstr>PANE is based on mostly novel database technologies (with a bit of machine learning flavor).</vt:lpstr>
      <vt:lpstr>Types of Random Walks in PANE</vt:lpstr>
      <vt:lpstr>Forward Random Walks</vt:lpstr>
      <vt:lpstr>Node-Attribute Affinity</vt:lpstr>
      <vt:lpstr>Backward RW &amp; Attribute-Node Affinity</vt:lpstr>
      <vt:lpstr>Node-to-Node affinity is derived.</vt:lpstr>
      <vt:lpstr>Embedding Matrices in PANE</vt:lpstr>
      <vt:lpstr>Solving the optimization program</vt:lpstr>
      <vt:lpstr>Greedy Initialization + SGD</vt:lpstr>
      <vt:lpstr>PANE is fully parallelized on multi-core computers.</vt:lpstr>
      <vt:lpstr>Experiments: 8 Datasets</vt:lpstr>
      <vt:lpstr>Experiments: 10 Competitors</vt:lpstr>
      <vt:lpstr>Results: Node Classification</vt:lpstr>
      <vt:lpstr>Results: Link Prediction</vt:lpstr>
      <vt:lpstr>Results: Efficiency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#YANG RENCHI#</cp:lastModifiedBy>
  <cp:revision>788</cp:revision>
  <dcterms:created xsi:type="dcterms:W3CDTF">2018-08-16T03:57:50Z</dcterms:created>
  <dcterms:modified xsi:type="dcterms:W3CDTF">2021-08-22T11:09:06Z</dcterms:modified>
</cp:coreProperties>
</file>