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33299400" cy="51120675"/>
  <p:notesSz cx="26974800" cy="36118800"/>
  <p:defaultTextStyle>
    <a:defPPr>
      <a:defRPr lang="en-US"/>
    </a:defPPr>
    <a:lvl1pPr marL="0" algn="l" defTabSz="4547628" rtl="0" eaLnBrk="1" latinLnBrk="0" hangingPunct="1">
      <a:defRPr sz="8991" kern="1200">
        <a:solidFill>
          <a:schemeClr val="tx1"/>
        </a:solidFill>
        <a:latin typeface="+mn-lt"/>
        <a:ea typeface="+mn-ea"/>
        <a:cs typeface="+mn-cs"/>
      </a:defRPr>
    </a:lvl1pPr>
    <a:lvl2pPr marL="2273814" algn="l" defTabSz="4547628" rtl="0" eaLnBrk="1" latinLnBrk="0" hangingPunct="1">
      <a:defRPr sz="8991" kern="1200">
        <a:solidFill>
          <a:schemeClr val="tx1"/>
        </a:solidFill>
        <a:latin typeface="+mn-lt"/>
        <a:ea typeface="+mn-ea"/>
        <a:cs typeface="+mn-cs"/>
      </a:defRPr>
    </a:lvl2pPr>
    <a:lvl3pPr marL="4547628" algn="l" defTabSz="4547628" rtl="0" eaLnBrk="1" latinLnBrk="0" hangingPunct="1">
      <a:defRPr sz="8991" kern="1200">
        <a:solidFill>
          <a:schemeClr val="tx1"/>
        </a:solidFill>
        <a:latin typeface="+mn-lt"/>
        <a:ea typeface="+mn-ea"/>
        <a:cs typeface="+mn-cs"/>
      </a:defRPr>
    </a:lvl3pPr>
    <a:lvl4pPr marL="6821441" algn="l" defTabSz="4547628" rtl="0" eaLnBrk="1" latinLnBrk="0" hangingPunct="1">
      <a:defRPr sz="8991" kern="1200">
        <a:solidFill>
          <a:schemeClr val="tx1"/>
        </a:solidFill>
        <a:latin typeface="+mn-lt"/>
        <a:ea typeface="+mn-ea"/>
        <a:cs typeface="+mn-cs"/>
      </a:defRPr>
    </a:lvl4pPr>
    <a:lvl5pPr marL="9095255" algn="l" defTabSz="4547628" rtl="0" eaLnBrk="1" latinLnBrk="0" hangingPunct="1">
      <a:defRPr sz="8991" kern="1200">
        <a:solidFill>
          <a:schemeClr val="tx1"/>
        </a:solidFill>
        <a:latin typeface="+mn-lt"/>
        <a:ea typeface="+mn-ea"/>
        <a:cs typeface="+mn-cs"/>
      </a:defRPr>
    </a:lvl5pPr>
    <a:lvl6pPr marL="11369069" algn="l" defTabSz="4547628" rtl="0" eaLnBrk="1" latinLnBrk="0" hangingPunct="1">
      <a:defRPr sz="8991" kern="1200">
        <a:solidFill>
          <a:schemeClr val="tx1"/>
        </a:solidFill>
        <a:latin typeface="+mn-lt"/>
        <a:ea typeface="+mn-ea"/>
        <a:cs typeface="+mn-cs"/>
      </a:defRPr>
    </a:lvl6pPr>
    <a:lvl7pPr marL="13642883" algn="l" defTabSz="4547628" rtl="0" eaLnBrk="1" latinLnBrk="0" hangingPunct="1">
      <a:defRPr sz="8991" kern="1200">
        <a:solidFill>
          <a:schemeClr val="tx1"/>
        </a:solidFill>
        <a:latin typeface="+mn-lt"/>
        <a:ea typeface="+mn-ea"/>
        <a:cs typeface="+mn-cs"/>
      </a:defRPr>
    </a:lvl7pPr>
    <a:lvl8pPr marL="15916697" algn="l" defTabSz="4547628" rtl="0" eaLnBrk="1" latinLnBrk="0" hangingPunct="1">
      <a:defRPr sz="8991" kern="1200">
        <a:solidFill>
          <a:schemeClr val="tx1"/>
        </a:solidFill>
        <a:latin typeface="+mn-lt"/>
        <a:ea typeface="+mn-ea"/>
        <a:cs typeface="+mn-cs"/>
      </a:defRPr>
    </a:lvl8pPr>
    <a:lvl9pPr marL="18190510" algn="l" defTabSz="4547628" rtl="0" eaLnBrk="1" latinLnBrk="0" hangingPunct="1">
      <a:defRPr sz="899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06" userDrawn="1">
          <p15:clr>
            <a:srgbClr val="A4A3A4"/>
          </p15:clr>
        </p15:guide>
        <p15:guide id="2" pos="104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99"/>
    <a:srgbClr val="CC0000"/>
    <a:srgbClr val="3B5998"/>
    <a:srgbClr val="CC6600"/>
    <a:srgbClr val="CC3300"/>
    <a:srgbClr val="6633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9" autoAdjust="0"/>
    <p:restoredTop sz="99632" autoAdjust="0"/>
  </p:normalViewPr>
  <p:slideViewPr>
    <p:cSldViewPr>
      <p:cViewPr>
        <p:scale>
          <a:sx n="40" d="100"/>
          <a:sy n="40" d="100"/>
        </p:scale>
        <p:origin x="1212" y="-3804"/>
      </p:cViewPr>
      <p:guideLst>
        <p:guide orient="horz" pos="16106"/>
        <p:guide pos="1048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7460" y="15880555"/>
            <a:ext cx="28304490" cy="109578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94919" y="28968378"/>
            <a:ext cx="23309580" cy="1306417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16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323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6484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8646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0808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296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5131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729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CD-79A1-4D68-BD9F-70166988CF4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C2C9-5C5C-407C-9F54-FEA3B276E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CD-79A1-4D68-BD9F-70166988CF4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C2C9-5C5C-407C-9F54-FEA3B276E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4142073" y="2047206"/>
            <a:ext cx="7492365" cy="43618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64976" y="2047206"/>
            <a:ext cx="21922105" cy="43618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CD-79A1-4D68-BD9F-70166988CF4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C2C9-5C5C-407C-9F54-FEA3B276E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tIns="0" rIns="0" bIns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CD-79A1-4D68-BD9F-70166988CF4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C2C9-5C5C-407C-9F54-FEA3B276E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0428" y="32849770"/>
            <a:ext cx="28304490" cy="10153133"/>
          </a:xfrm>
        </p:spPr>
        <p:txBody>
          <a:bodyPr anchor="t"/>
          <a:lstStyle>
            <a:lvl1pPr algn="l">
              <a:defRPr sz="193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30428" y="21667126"/>
            <a:ext cx="28304490" cy="11182643"/>
          </a:xfrm>
        </p:spPr>
        <p:txBody>
          <a:bodyPr anchor="b"/>
          <a:lstStyle>
            <a:lvl1pPr marL="0" indent="0">
              <a:buNone/>
              <a:defRPr sz="9733">
                <a:solidFill>
                  <a:schemeClr val="tx1">
                    <a:tint val="75000"/>
                  </a:schemeClr>
                </a:solidFill>
              </a:defRPr>
            </a:lvl1pPr>
            <a:lvl2pPr marL="2216161" indent="0">
              <a:buNone/>
              <a:defRPr sz="8762">
                <a:solidFill>
                  <a:schemeClr val="tx1">
                    <a:tint val="75000"/>
                  </a:schemeClr>
                </a:solidFill>
              </a:defRPr>
            </a:lvl2pPr>
            <a:lvl3pPr marL="4432321" indent="0">
              <a:buNone/>
              <a:defRPr sz="7791">
                <a:solidFill>
                  <a:schemeClr val="tx1">
                    <a:tint val="75000"/>
                  </a:schemeClr>
                </a:solidFill>
              </a:defRPr>
            </a:lvl3pPr>
            <a:lvl4pPr marL="6648482" indent="0">
              <a:buNone/>
              <a:defRPr sz="6820">
                <a:solidFill>
                  <a:schemeClr val="tx1">
                    <a:tint val="75000"/>
                  </a:schemeClr>
                </a:solidFill>
              </a:defRPr>
            </a:lvl4pPr>
            <a:lvl5pPr marL="8864643" indent="0">
              <a:buNone/>
              <a:defRPr sz="6820">
                <a:solidFill>
                  <a:schemeClr val="tx1">
                    <a:tint val="75000"/>
                  </a:schemeClr>
                </a:solidFill>
              </a:defRPr>
            </a:lvl5pPr>
            <a:lvl6pPr marL="11080813" indent="0">
              <a:buNone/>
              <a:defRPr sz="6820">
                <a:solidFill>
                  <a:schemeClr val="tx1">
                    <a:tint val="75000"/>
                  </a:schemeClr>
                </a:solidFill>
              </a:defRPr>
            </a:lvl6pPr>
            <a:lvl7pPr marL="13296974" indent="0">
              <a:buNone/>
              <a:defRPr sz="6820">
                <a:solidFill>
                  <a:schemeClr val="tx1">
                    <a:tint val="75000"/>
                  </a:schemeClr>
                </a:solidFill>
              </a:defRPr>
            </a:lvl7pPr>
            <a:lvl8pPr marL="15513134" indent="0">
              <a:buNone/>
              <a:defRPr sz="6820">
                <a:solidFill>
                  <a:schemeClr val="tx1">
                    <a:tint val="75000"/>
                  </a:schemeClr>
                </a:solidFill>
              </a:defRPr>
            </a:lvl8pPr>
            <a:lvl9pPr marL="17729295" indent="0">
              <a:buNone/>
              <a:defRPr sz="68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CD-79A1-4D68-BD9F-70166988CF4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C2C9-5C5C-407C-9F54-FEA3B276E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64979" y="11928158"/>
            <a:ext cx="14707235" cy="33737286"/>
          </a:xfrm>
        </p:spPr>
        <p:txBody>
          <a:bodyPr/>
          <a:lstStyle>
            <a:lvl1pPr>
              <a:defRPr sz="13628"/>
            </a:lvl1pPr>
            <a:lvl2pPr>
              <a:defRPr sz="11686"/>
            </a:lvl2pPr>
            <a:lvl3pPr>
              <a:defRPr sz="9733"/>
            </a:lvl3pPr>
            <a:lvl4pPr>
              <a:defRPr sz="8762"/>
            </a:lvl4pPr>
            <a:lvl5pPr>
              <a:defRPr sz="8762"/>
            </a:lvl5pPr>
            <a:lvl6pPr>
              <a:defRPr sz="8762"/>
            </a:lvl6pPr>
            <a:lvl7pPr>
              <a:defRPr sz="8762"/>
            </a:lvl7pPr>
            <a:lvl8pPr>
              <a:defRPr sz="8762"/>
            </a:lvl8pPr>
            <a:lvl9pPr>
              <a:defRPr sz="87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927204" y="11928158"/>
            <a:ext cx="14707235" cy="33737286"/>
          </a:xfrm>
        </p:spPr>
        <p:txBody>
          <a:bodyPr/>
          <a:lstStyle>
            <a:lvl1pPr>
              <a:defRPr sz="13628"/>
            </a:lvl1pPr>
            <a:lvl2pPr>
              <a:defRPr sz="11686"/>
            </a:lvl2pPr>
            <a:lvl3pPr>
              <a:defRPr sz="9733"/>
            </a:lvl3pPr>
            <a:lvl4pPr>
              <a:defRPr sz="8762"/>
            </a:lvl4pPr>
            <a:lvl5pPr>
              <a:defRPr sz="8762"/>
            </a:lvl5pPr>
            <a:lvl6pPr>
              <a:defRPr sz="8762"/>
            </a:lvl6pPr>
            <a:lvl7pPr>
              <a:defRPr sz="8762"/>
            </a:lvl7pPr>
            <a:lvl8pPr>
              <a:defRPr sz="8762"/>
            </a:lvl8pPr>
            <a:lvl9pPr>
              <a:defRPr sz="876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CD-79A1-4D68-BD9F-70166988CF4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C2C9-5C5C-407C-9F54-FEA3B276E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4974" y="11443003"/>
            <a:ext cx="14713018" cy="4768887"/>
          </a:xfrm>
        </p:spPr>
        <p:txBody>
          <a:bodyPr anchor="b"/>
          <a:lstStyle>
            <a:lvl1pPr marL="0" indent="0">
              <a:buNone/>
              <a:defRPr sz="11686" b="1"/>
            </a:lvl1pPr>
            <a:lvl2pPr marL="2216161" indent="0">
              <a:buNone/>
              <a:defRPr sz="9733" b="1"/>
            </a:lvl2pPr>
            <a:lvl3pPr marL="4432321" indent="0">
              <a:buNone/>
              <a:defRPr sz="8762" b="1"/>
            </a:lvl3pPr>
            <a:lvl4pPr marL="6648482" indent="0">
              <a:buNone/>
              <a:defRPr sz="7791" b="1"/>
            </a:lvl4pPr>
            <a:lvl5pPr marL="8864643" indent="0">
              <a:buNone/>
              <a:defRPr sz="7791" b="1"/>
            </a:lvl5pPr>
            <a:lvl6pPr marL="11080813" indent="0">
              <a:buNone/>
              <a:defRPr sz="7791" b="1"/>
            </a:lvl6pPr>
            <a:lvl7pPr marL="13296974" indent="0">
              <a:buNone/>
              <a:defRPr sz="7791" b="1"/>
            </a:lvl7pPr>
            <a:lvl8pPr marL="15513134" indent="0">
              <a:buNone/>
              <a:defRPr sz="7791" b="1"/>
            </a:lvl8pPr>
            <a:lvl9pPr marL="17729295" indent="0">
              <a:buNone/>
              <a:defRPr sz="77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4974" y="16211875"/>
            <a:ext cx="14713018" cy="29453559"/>
          </a:xfrm>
        </p:spPr>
        <p:txBody>
          <a:bodyPr/>
          <a:lstStyle>
            <a:lvl1pPr>
              <a:defRPr sz="11686"/>
            </a:lvl1pPr>
            <a:lvl2pPr>
              <a:defRPr sz="9733"/>
            </a:lvl2pPr>
            <a:lvl3pPr>
              <a:defRPr sz="8762"/>
            </a:lvl3pPr>
            <a:lvl4pPr>
              <a:defRPr sz="7791"/>
            </a:lvl4pPr>
            <a:lvl5pPr>
              <a:defRPr sz="7791"/>
            </a:lvl5pPr>
            <a:lvl6pPr>
              <a:defRPr sz="7791"/>
            </a:lvl6pPr>
            <a:lvl7pPr>
              <a:defRPr sz="7791"/>
            </a:lvl7pPr>
            <a:lvl8pPr>
              <a:defRPr sz="7791"/>
            </a:lvl8pPr>
            <a:lvl9pPr>
              <a:defRPr sz="77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915634" y="11443003"/>
            <a:ext cx="14718797" cy="4768887"/>
          </a:xfrm>
        </p:spPr>
        <p:txBody>
          <a:bodyPr anchor="b"/>
          <a:lstStyle>
            <a:lvl1pPr marL="0" indent="0">
              <a:buNone/>
              <a:defRPr sz="11686" b="1"/>
            </a:lvl1pPr>
            <a:lvl2pPr marL="2216161" indent="0">
              <a:buNone/>
              <a:defRPr sz="9733" b="1"/>
            </a:lvl2pPr>
            <a:lvl3pPr marL="4432321" indent="0">
              <a:buNone/>
              <a:defRPr sz="8762" b="1"/>
            </a:lvl3pPr>
            <a:lvl4pPr marL="6648482" indent="0">
              <a:buNone/>
              <a:defRPr sz="7791" b="1"/>
            </a:lvl4pPr>
            <a:lvl5pPr marL="8864643" indent="0">
              <a:buNone/>
              <a:defRPr sz="7791" b="1"/>
            </a:lvl5pPr>
            <a:lvl6pPr marL="11080813" indent="0">
              <a:buNone/>
              <a:defRPr sz="7791" b="1"/>
            </a:lvl6pPr>
            <a:lvl7pPr marL="13296974" indent="0">
              <a:buNone/>
              <a:defRPr sz="7791" b="1"/>
            </a:lvl7pPr>
            <a:lvl8pPr marL="15513134" indent="0">
              <a:buNone/>
              <a:defRPr sz="7791" b="1"/>
            </a:lvl8pPr>
            <a:lvl9pPr marL="17729295" indent="0">
              <a:buNone/>
              <a:defRPr sz="77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915634" y="16211875"/>
            <a:ext cx="14718797" cy="29453559"/>
          </a:xfrm>
        </p:spPr>
        <p:txBody>
          <a:bodyPr/>
          <a:lstStyle>
            <a:lvl1pPr>
              <a:defRPr sz="11686"/>
            </a:lvl1pPr>
            <a:lvl2pPr>
              <a:defRPr sz="9733"/>
            </a:lvl2pPr>
            <a:lvl3pPr>
              <a:defRPr sz="8762"/>
            </a:lvl3pPr>
            <a:lvl4pPr>
              <a:defRPr sz="7791"/>
            </a:lvl4pPr>
            <a:lvl5pPr>
              <a:defRPr sz="7791"/>
            </a:lvl5pPr>
            <a:lvl6pPr>
              <a:defRPr sz="7791"/>
            </a:lvl6pPr>
            <a:lvl7pPr>
              <a:defRPr sz="7791"/>
            </a:lvl7pPr>
            <a:lvl8pPr>
              <a:defRPr sz="7791"/>
            </a:lvl8pPr>
            <a:lvl9pPr>
              <a:defRPr sz="779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CD-79A1-4D68-BD9F-70166988CF4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C2C9-5C5C-407C-9F54-FEA3B276E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CD-79A1-4D68-BD9F-70166988CF4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C2C9-5C5C-407C-9F54-FEA3B276E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CD-79A1-4D68-BD9F-70166988CF4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C2C9-5C5C-407C-9F54-FEA3B276E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982" y="2035374"/>
            <a:ext cx="10955273" cy="8662114"/>
          </a:xfrm>
        </p:spPr>
        <p:txBody>
          <a:bodyPr anchor="b"/>
          <a:lstStyle>
            <a:lvl1pPr algn="l">
              <a:defRPr sz="97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9140" y="2035369"/>
            <a:ext cx="18615290" cy="43630085"/>
          </a:xfrm>
        </p:spPr>
        <p:txBody>
          <a:bodyPr/>
          <a:lstStyle>
            <a:lvl1pPr>
              <a:defRPr sz="15455"/>
            </a:lvl1pPr>
            <a:lvl2pPr>
              <a:defRPr sz="13628"/>
            </a:lvl2pPr>
            <a:lvl3pPr>
              <a:defRPr sz="11686"/>
            </a:lvl3pPr>
            <a:lvl4pPr>
              <a:defRPr sz="9733"/>
            </a:lvl4pPr>
            <a:lvl5pPr>
              <a:defRPr sz="9733"/>
            </a:lvl5pPr>
            <a:lvl6pPr>
              <a:defRPr sz="9733"/>
            </a:lvl6pPr>
            <a:lvl7pPr>
              <a:defRPr sz="9733"/>
            </a:lvl7pPr>
            <a:lvl8pPr>
              <a:defRPr sz="9733"/>
            </a:lvl8pPr>
            <a:lvl9pPr>
              <a:defRPr sz="9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64982" y="10697484"/>
            <a:ext cx="10955273" cy="34967960"/>
          </a:xfrm>
        </p:spPr>
        <p:txBody>
          <a:bodyPr/>
          <a:lstStyle>
            <a:lvl1pPr marL="0" indent="0">
              <a:buNone/>
              <a:defRPr sz="6820"/>
            </a:lvl1pPr>
            <a:lvl2pPr marL="2216161" indent="0">
              <a:buNone/>
              <a:defRPr sz="5837"/>
            </a:lvl2pPr>
            <a:lvl3pPr marL="4432321" indent="0">
              <a:buNone/>
              <a:defRPr sz="4866"/>
            </a:lvl3pPr>
            <a:lvl4pPr marL="6648482" indent="0">
              <a:buNone/>
              <a:defRPr sz="4381"/>
            </a:lvl4pPr>
            <a:lvl5pPr marL="8864643" indent="0">
              <a:buNone/>
              <a:defRPr sz="4381"/>
            </a:lvl5pPr>
            <a:lvl6pPr marL="11080813" indent="0">
              <a:buNone/>
              <a:defRPr sz="4381"/>
            </a:lvl6pPr>
            <a:lvl7pPr marL="13296974" indent="0">
              <a:buNone/>
              <a:defRPr sz="4381"/>
            </a:lvl7pPr>
            <a:lvl8pPr marL="15513134" indent="0">
              <a:buNone/>
              <a:defRPr sz="4381"/>
            </a:lvl8pPr>
            <a:lvl9pPr marL="17729295" indent="0">
              <a:buNone/>
              <a:defRPr sz="43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CD-79A1-4D68-BD9F-70166988CF4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C2C9-5C5C-407C-9F54-FEA3B276E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26925" y="35784472"/>
            <a:ext cx="19979640" cy="4224557"/>
          </a:xfrm>
        </p:spPr>
        <p:txBody>
          <a:bodyPr anchor="b"/>
          <a:lstStyle>
            <a:lvl1pPr algn="l">
              <a:defRPr sz="97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526925" y="4567723"/>
            <a:ext cx="19979640" cy="30672408"/>
          </a:xfrm>
        </p:spPr>
        <p:txBody>
          <a:bodyPr/>
          <a:lstStyle>
            <a:lvl1pPr marL="0" indent="0">
              <a:buNone/>
              <a:defRPr sz="15455"/>
            </a:lvl1pPr>
            <a:lvl2pPr marL="2216161" indent="0">
              <a:buNone/>
              <a:defRPr sz="13628"/>
            </a:lvl2pPr>
            <a:lvl3pPr marL="4432321" indent="0">
              <a:buNone/>
              <a:defRPr sz="11686"/>
            </a:lvl3pPr>
            <a:lvl4pPr marL="6648482" indent="0">
              <a:buNone/>
              <a:defRPr sz="9733"/>
            </a:lvl4pPr>
            <a:lvl5pPr marL="8864643" indent="0">
              <a:buNone/>
              <a:defRPr sz="9733"/>
            </a:lvl5pPr>
            <a:lvl6pPr marL="11080813" indent="0">
              <a:buNone/>
              <a:defRPr sz="9733"/>
            </a:lvl6pPr>
            <a:lvl7pPr marL="13296974" indent="0">
              <a:buNone/>
              <a:defRPr sz="9733"/>
            </a:lvl7pPr>
            <a:lvl8pPr marL="15513134" indent="0">
              <a:buNone/>
              <a:defRPr sz="9733"/>
            </a:lvl8pPr>
            <a:lvl9pPr marL="17729295" indent="0">
              <a:buNone/>
              <a:defRPr sz="97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6925" y="40009038"/>
            <a:ext cx="19979640" cy="5999572"/>
          </a:xfrm>
        </p:spPr>
        <p:txBody>
          <a:bodyPr/>
          <a:lstStyle>
            <a:lvl1pPr marL="0" indent="0">
              <a:buNone/>
              <a:defRPr sz="6820"/>
            </a:lvl1pPr>
            <a:lvl2pPr marL="2216161" indent="0">
              <a:buNone/>
              <a:defRPr sz="5837"/>
            </a:lvl2pPr>
            <a:lvl3pPr marL="4432321" indent="0">
              <a:buNone/>
              <a:defRPr sz="4866"/>
            </a:lvl3pPr>
            <a:lvl4pPr marL="6648482" indent="0">
              <a:buNone/>
              <a:defRPr sz="4381"/>
            </a:lvl4pPr>
            <a:lvl5pPr marL="8864643" indent="0">
              <a:buNone/>
              <a:defRPr sz="4381"/>
            </a:lvl5pPr>
            <a:lvl6pPr marL="11080813" indent="0">
              <a:buNone/>
              <a:defRPr sz="4381"/>
            </a:lvl6pPr>
            <a:lvl7pPr marL="13296974" indent="0">
              <a:buNone/>
              <a:defRPr sz="4381"/>
            </a:lvl7pPr>
            <a:lvl8pPr marL="15513134" indent="0">
              <a:buNone/>
              <a:defRPr sz="4381"/>
            </a:lvl8pPr>
            <a:lvl9pPr marL="17729295" indent="0">
              <a:buNone/>
              <a:defRPr sz="438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E31CD-79A1-4D68-BD9F-70166988CF4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5C2C9-5C5C-407C-9F54-FEA3B276E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64970" y="2047206"/>
            <a:ext cx="29969460" cy="8520111"/>
          </a:xfrm>
          <a:prstGeom prst="rect">
            <a:avLst/>
          </a:prstGeom>
        </p:spPr>
        <p:txBody>
          <a:bodyPr vert="horz" lIns="364160" tIns="182080" rIns="364160" bIns="1820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4970" y="11928158"/>
            <a:ext cx="29969460" cy="33737286"/>
          </a:xfrm>
          <a:prstGeom prst="rect">
            <a:avLst/>
          </a:prstGeom>
        </p:spPr>
        <p:txBody>
          <a:bodyPr vert="horz" lIns="364160" tIns="182080" rIns="364160" bIns="18208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64972" y="47381298"/>
            <a:ext cx="7769860" cy="2721703"/>
          </a:xfrm>
          <a:prstGeom prst="rect">
            <a:avLst/>
          </a:prstGeom>
        </p:spPr>
        <p:txBody>
          <a:bodyPr vert="horz" lIns="364160" tIns="182080" rIns="364160" bIns="182080" rtlCol="0" anchor="ctr"/>
          <a:lstStyle>
            <a:lvl1pPr algn="l">
              <a:defRPr sz="58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E31CD-79A1-4D68-BD9F-70166988CF49}" type="datetimeFigureOut">
              <a:rPr lang="en-US" smtClean="0"/>
              <a:pPr/>
              <a:t>6/21/2019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77295" y="47381298"/>
            <a:ext cx="10544810" cy="2721703"/>
          </a:xfrm>
          <a:prstGeom prst="rect">
            <a:avLst/>
          </a:prstGeom>
        </p:spPr>
        <p:txBody>
          <a:bodyPr vert="horz" lIns="364160" tIns="182080" rIns="364160" bIns="182080" rtlCol="0" anchor="ctr"/>
          <a:lstStyle>
            <a:lvl1pPr algn="ctr">
              <a:defRPr sz="58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64572" y="47381298"/>
            <a:ext cx="7769860" cy="2721703"/>
          </a:xfrm>
          <a:prstGeom prst="rect">
            <a:avLst/>
          </a:prstGeom>
        </p:spPr>
        <p:txBody>
          <a:bodyPr vert="horz" lIns="364160" tIns="182080" rIns="364160" bIns="182080" rtlCol="0" anchor="ctr"/>
          <a:lstStyle>
            <a:lvl1pPr algn="r">
              <a:defRPr sz="58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5C2C9-5C5C-407C-9F54-FEA3B276EB0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32321" rtl="0" eaLnBrk="1" latinLnBrk="0" hangingPunct="1">
        <a:spcBef>
          <a:spcPct val="0"/>
        </a:spcBef>
        <a:buNone/>
        <a:defRPr sz="2130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62125" indent="-1662125" algn="l" defTabSz="4432321" rtl="0" eaLnBrk="1" latinLnBrk="0" hangingPunct="1">
        <a:spcBef>
          <a:spcPct val="20000"/>
        </a:spcBef>
        <a:buFont typeface="Arial" pitchFamily="34" charset="0"/>
        <a:buChar char="•"/>
        <a:defRPr sz="15455" kern="1200">
          <a:solidFill>
            <a:schemeClr val="tx1"/>
          </a:solidFill>
          <a:latin typeface="+mn-lt"/>
          <a:ea typeface="+mn-ea"/>
          <a:cs typeface="+mn-cs"/>
        </a:defRPr>
      </a:lvl1pPr>
      <a:lvl2pPr marL="3601259" indent="-1385097" algn="l" defTabSz="4432321" rtl="0" eaLnBrk="1" latinLnBrk="0" hangingPunct="1">
        <a:spcBef>
          <a:spcPct val="20000"/>
        </a:spcBef>
        <a:buFont typeface="Arial" pitchFamily="34" charset="0"/>
        <a:buChar char="–"/>
        <a:defRPr sz="13628" kern="1200">
          <a:solidFill>
            <a:schemeClr val="tx1"/>
          </a:solidFill>
          <a:latin typeface="+mn-lt"/>
          <a:ea typeface="+mn-ea"/>
          <a:cs typeface="+mn-cs"/>
        </a:defRPr>
      </a:lvl2pPr>
      <a:lvl3pPr marL="5540402" indent="-1108080" algn="l" defTabSz="4432321" rtl="0" eaLnBrk="1" latinLnBrk="0" hangingPunct="1">
        <a:spcBef>
          <a:spcPct val="20000"/>
        </a:spcBef>
        <a:buFont typeface="Arial" pitchFamily="34" charset="0"/>
        <a:buChar char="•"/>
        <a:defRPr sz="11686" kern="1200">
          <a:solidFill>
            <a:schemeClr val="tx1"/>
          </a:solidFill>
          <a:latin typeface="+mn-lt"/>
          <a:ea typeface="+mn-ea"/>
          <a:cs typeface="+mn-cs"/>
        </a:defRPr>
      </a:lvl3pPr>
      <a:lvl4pPr marL="7756562" indent="-1108080" algn="l" defTabSz="4432321" rtl="0" eaLnBrk="1" latinLnBrk="0" hangingPunct="1">
        <a:spcBef>
          <a:spcPct val="20000"/>
        </a:spcBef>
        <a:buFont typeface="Arial" pitchFamily="34" charset="0"/>
        <a:buChar char="–"/>
        <a:defRPr sz="9733" kern="1200">
          <a:solidFill>
            <a:schemeClr val="tx1"/>
          </a:solidFill>
          <a:latin typeface="+mn-lt"/>
          <a:ea typeface="+mn-ea"/>
          <a:cs typeface="+mn-cs"/>
        </a:defRPr>
      </a:lvl4pPr>
      <a:lvl5pPr marL="9972733" indent="-1108080" algn="l" defTabSz="4432321" rtl="0" eaLnBrk="1" latinLnBrk="0" hangingPunct="1">
        <a:spcBef>
          <a:spcPct val="20000"/>
        </a:spcBef>
        <a:buFont typeface="Arial" pitchFamily="34" charset="0"/>
        <a:buChar char="»"/>
        <a:defRPr sz="9733" kern="1200">
          <a:solidFill>
            <a:schemeClr val="tx1"/>
          </a:solidFill>
          <a:latin typeface="+mn-lt"/>
          <a:ea typeface="+mn-ea"/>
          <a:cs typeface="+mn-cs"/>
        </a:defRPr>
      </a:lvl5pPr>
      <a:lvl6pPr marL="12188893" indent="-1108080" algn="l" defTabSz="4432321" rtl="0" eaLnBrk="1" latinLnBrk="0" hangingPunct="1">
        <a:spcBef>
          <a:spcPct val="20000"/>
        </a:spcBef>
        <a:buFont typeface="Arial" pitchFamily="34" charset="0"/>
        <a:buChar char="•"/>
        <a:defRPr sz="9733" kern="1200">
          <a:solidFill>
            <a:schemeClr val="tx1"/>
          </a:solidFill>
          <a:latin typeface="+mn-lt"/>
          <a:ea typeface="+mn-ea"/>
          <a:cs typeface="+mn-cs"/>
        </a:defRPr>
      </a:lvl6pPr>
      <a:lvl7pPr marL="14405054" indent="-1108080" algn="l" defTabSz="4432321" rtl="0" eaLnBrk="1" latinLnBrk="0" hangingPunct="1">
        <a:spcBef>
          <a:spcPct val="20000"/>
        </a:spcBef>
        <a:buFont typeface="Arial" pitchFamily="34" charset="0"/>
        <a:buChar char="•"/>
        <a:defRPr sz="9733" kern="1200">
          <a:solidFill>
            <a:schemeClr val="tx1"/>
          </a:solidFill>
          <a:latin typeface="+mn-lt"/>
          <a:ea typeface="+mn-ea"/>
          <a:cs typeface="+mn-cs"/>
        </a:defRPr>
      </a:lvl7pPr>
      <a:lvl8pPr marL="16621215" indent="-1108080" algn="l" defTabSz="4432321" rtl="0" eaLnBrk="1" latinLnBrk="0" hangingPunct="1">
        <a:spcBef>
          <a:spcPct val="20000"/>
        </a:spcBef>
        <a:buFont typeface="Arial" pitchFamily="34" charset="0"/>
        <a:buChar char="•"/>
        <a:defRPr sz="9733" kern="1200">
          <a:solidFill>
            <a:schemeClr val="tx1"/>
          </a:solidFill>
          <a:latin typeface="+mn-lt"/>
          <a:ea typeface="+mn-ea"/>
          <a:cs typeface="+mn-cs"/>
        </a:defRPr>
      </a:lvl8pPr>
      <a:lvl9pPr marL="18837375" indent="-1108080" algn="l" defTabSz="4432321" rtl="0" eaLnBrk="1" latinLnBrk="0" hangingPunct="1">
        <a:spcBef>
          <a:spcPct val="20000"/>
        </a:spcBef>
        <a:buFont typeface="Arial" pitchFamily="34" charset="0"/>
        <a:buChar char="•"/>
        <a:defRPr sz="97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32321" rtl="0" eaLnBrk="1" latinLnBrk="0" hangingPunct="1">
        <a:defRPr sz="8762" kern="1200">
          <a:solidFill>
            <a:schemeClr val="tx1"/>
          </a:solidFill>
          <a:latin typeface="+mn-lt"/>
          <a:ea typeface="+mn-ea"/>
          <a:cs typeface="+mn-cs"/>
        </a:defRPr>
      </a:lvl1pPr>
      <a:lvl2pPr marL="2216161" algn="l" defTabSz="4432321" rtl="0" eaLnBrk="1" latinLnBrk="0" hangingPunct="1">
        <a:defRPr sz="8762" kern="1200">
          <a:solidFill>
            <a:schemeClr val="tx1"/>
          </a:solidFill>
          <a:latin typeface="+mn-lt"/>
          <a:ea typeface="+mn-ea"/>
          <a:cs typeface="+mn-cs"/>
        </a:defRPr>
      </a:lvl2pPr>
      <a:lvl3pPr marL="4432321" algn="l" defTabSz="4432321" rtl="0" eaLnBrk="1" latinLnBrk="0" hangingPunct="1">
        <a:defRPr sz="8762" kern="1200">
          <a:solidFill>
            <a:schemeClr val="tx1"/>
          </a:solidFill>
          <a:latin typeface="+mn-lt"/>
          <a:ea typeface="+mn-ea"/>
          <a:cs typeface="+mn-cs"/>
        </a:defRPr>
      </a:lvl3pPr>
      <a:lvl4pPr marL="6648482" algn="l" defTabSz="4432321" rtl="0" eaLnBrk="1" latinLnBrk="0" hangingPunct="1">
        <a:defRPr sz="8762" kern="1200">
          <a:solidFill>
            <a:schemeClr val="tx1"/>
          </a:solidFill>
          <a:latin typeface="+mn-lt"/>
          <a:ea typeface="+mn-ea"/>
          <a:cs typeface="+mn-cs"/>
        </a:defRPr>
      </a:lvl4pPr>
      <a:lvl5pPr marL="8864643" algn="l" defTabSz="4432321" rtl="0" eaLnBrk="1" latinLnBrk="0" hangingPunct="1">
        <a:defRPr sz="8762" kern="1200">
          <a:solidFill>
            <a:schemeClr val="tx1"/>
          </a:solidFill>
          <a:latin typeface="+mn-lt"/>
          <a:ea typeface="+mn-ea"/>
          <a:cs typeface="+mn-cs"/>
        </a:defRPr>
      </a:lvl5pPr>
      <a:lvl6pPr marL="11080813" algn="l" defTabSz="4432321" rtl="0" eaLnBrk="1" latinLnBrk="0" hangingPunct="1">
        <a:defRPr sz="8762" kern="1200">
          <a:solidFill>
            <a:schemeClr val="tx1"/>
          </a:solidFill>
          <a:latin typeface="+mn-lt"/>
          <a:ea typeface="+mn-ea"/>
          <a:cs typeface="+mn-cs"/>
        </a:defRPr>
      </a:lvl6pPr>
      <a:lvl7pPr marL="13296974" algn="l" defTabSz="4432321" rtl="0" eaLnBrk="1" latinLnBrk="0" hangingPunct="1">
        <a:defRPr sz="8762" kern="1200">
          <a:solidFill>
            <a:schemeClr val="tx1"/>
          </a:solidFill>
          <a:latin typeface="+mn-lt"/>
          <a:ea typeface="+mn-ea"/>
          <a:cs typeface="+mn-cs"/>
        </a:defRPr>
      </a:lvl7pPr>
      <a:lvl8pPr marL="15513134" algn="l" defTabSz="4432321" rtl="0" eaLnBrk="1" latinLnBrk="0" hangingPunct="1">
        <a:defRPr sz="8762" kern="1200">
          <a:solidFill>
            <a:schemeClr val="tx1"/>
          </a:solidFill>
          <a:latin typeface="+mn-lt"/>
          <a:ea typeface="+mn-ea"/>
          <a:cs typeface="+mn-cs"/>
        </a:defRPr>
      </a:lvl8pPr>
      <a:lvl9pPr marL="17729295" algn="l" defTabSz="4432321" rtl="0" eaLnBrk="1" latinLnBrk="0" hangingPunct="1">
        <a:defRPr sz="87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18.png"/><Relationship Id="rId39" Type="http://schemas.openxmlformats.org/officeDocument/2006/relationships/image" Target="../media/image38.png"/><Relationship Id="rId42" Type="http://schemas.openxmlformats.org/officeDocument/2006/relationships/image" Target="../media/image29.png"/><Relationship Id="rId47" Type="http://schemas.openxmlformats.org/officeDocument/2006/relationships/image" Target="../media/image34.png"/><Relationship Id="rId50" Type="http://schemas.openxmlformats.org/officeDocument/2006/relationships/image" Target="../media/image41.png"/><Relationship Id="rId55" Type="http://schemas.openxmlformats.org/officeDocument/2006/relationships/image" Target="../media/image46.png"/><Relationship Id="rId63" Type="http://schemas.openxmlformats.org/officeDocument/2006/relationships/image" Target="../media/image54.png"/><Relationship Id="rId7" Type="http://schemas.openxmlformats.org/officeDocument/2006/relationships/image" Target="../media/image6.png"/><Relationship Id="rId12" Type="http://schemas.openxmlformats.org/officeDocument/2006/relationships/image" Target="../media/image11.jpe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26.png"/><Relationship Id="rId38" Type="http://schemas.openxmlformats.org/officeDocument/2006/relationships/image" Target="../media/image37.png"/><Relationship Id="rId46" Type="http://schemas.openxmlformats.org/officeDocument/2006/relationships/image" Target="../media/image33.png"/><Relationship Id="rId59" Type="http://schemas.openxmlformats.org/officeDocument/2006/relationships/image" Target="../media/image50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9" Type="http://schemas.openxmlformats.org/officeDocument/2006/relationships/image" Target="../media/image21.png"/><Relationship Id="rId41" Type="http://schemas.openxmlformats.org/officeDocument/2006/relationships/image" Target="../media/image28.png"/><Relationship Id="rId54" Type="http://schemas.openxmlformats.org/officeDocument/2006/relationships/image" Target="../media/image45.png"/><Relationship Id="rId6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32" Type="http://schemas.openxmlformats.org/officeDocument/2006/relationships/image" Target="../media/image25.png"/><Relationship Id="rId37" Type="http://schemas.openxmlformats.org/officeDocument/2006/relationships/image" Target="../media/image36.png"/><Relationship Id="rId40" Type="http://schemas.openxmlformats.org/officeDocument/2006/relationships/image" Target="../media/image27.png"/><Relationship Id="rId45" Type="http://schemas.openxmlformats.org/officeDocument/2006/relationships/image" Target="../media/image32.png"/><Relationship Id="rId53" Type="http://schemas.openxmlformats.org/officeDocument/2006/relationships/image" Target="../media/image44.png"/><Relationship Id="rId58" Type="http://schemas.openxmlformats.org/officeDocument/2006/relationships/image" Target="../media/image49.png"/><Relationship Id="rId66" Type="http://schemas.openxmlformats.org/officeDocument/2006/relationships/image" Target="../media/image57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8" Type="http://schemas.openxmlformats.org/officeDocument/2006/relationships/image" Target="../media/image20.png"/><Relationship Id="rId36" Type="http://schemas.openxmlformats.org/officeDocument/2006/relationships/image" Target="../media/image35.png"/><Relationship Id="rId49" Type="http://schemas.openxmlformats.org/officeDocument/2006/relationships/image" Target="../media/image40.png"/><Relationship Id="rId57" Type="http://schemas.openxmlformats.org/officeDocument/2006/relationships/image" Target="../media/image48.png"/><Relationship Id="rId61" Type="http://schemas.openxmlformats.org/officeDocument/2006/relationships/image" Target="../media/image52.png"/><Relationship Id="rId10" Type="http://schemas.openxmlformats.org/officeDocument/2006/relationships/image" Target="../media/image9.gif"/><Relationship Id="rId31" Type="http://schemas.openxmlformats.org/officeDocument/2006/relationships/image" Target="../media/image23.png"/><Relationship Id="rId44" Type="http://schemas.openxmlformats.org/officeDocument/2006/relationships/image" Target="../media/image31.png"/><Relationship Id="rId52" Type="http://schemas.openxmlformats.org/officeDocument/2006/relationships/image" Target="../media/image43.png"/><Relationship Id="rId60" Type="http://schemas.openxmlformats.org/officeDocument/2006/relationships/image" Target="../media/image51.png"/><Relationship Id="rId65" Type="http://schemas.openxmlformats.org/officeDocument/2006/relationships/image" Target="../media/image56.png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jpeg"/><Relationship Id="rId27" Type="http://schemas.openxmlformats.org/officeDocument/2006/relationships/image" Target="../media/image19.png"/><Relationship Id="rId30" Type="http://schemas.openxmlformats.org/officeDocument/2006/relationships/image" Target="../media/image22.png"/><Relationship Id="rId43" Type="http://schemas.openxmlformats.org/officeDocument/2006/relationships/image" Target="../media/image30.png"/><Relationship Id="rId48" Type="http://schemas.openxmlformats.org/officeDocument/2006/relationships/image" Target="../media/image39.png"/><Relationship Id="rId56" Type="http://schemas.openxmlformats.org/officeDocument/2006/relationships/image" Target="../media/image47.png"/><Relationship Id="rId64" Type="http://schemas.openxmlformats.org/officeDocument/2006/relationships/image" Target="../media/image55.png"/><Relationship Id="rId8" Type="http://schemas.openxmlformats.org/officeDocument/2006/relationships/image" Target="../media/image7.gif"/><Relationship Id="rId51" Type="http://schemas.openxmlformats.org/officeDocument/2006/relationships/image" Target="../media/image42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" name="Group 649">
            <a:extLst>
              <a:ext uri="{FF2B5EF4-FFF2-40B4-BE49-F238E27FC236}">
                <a16:creationId xmlns:a16="http://schemas.microsoft.com/office/drawing/2014/main" id="{88798ECA-9548-4D56-9796-839029ECE7D0}"/>
              </a:ext>
            </a:extLst>
          </p:cNvPr>
          <p:cNvGrpSpPr/>
          <p:nvPr/>
        </p:nvGrpSpPr>
        <p:grpSpPr>
          <a:xfrm>
            <a:off x="22749959" y="21487171"/>
            <a:ext cx="2900741" cy="2133875"/>
            <a:chOff x="3899675" y="3400927"/>
            <a:chExt cx="2356746" cy="1621662"/>
          </a:xfrm>
        </p:grpSpPr>
        <p:pic>
          <p:nvPicPr>
            <p:cNvPr id="651" name="Picture 650">
              <a:extLst>
                <a:ext uri="{FF2B5EF4-FFF2-40B4-BE49-F238E27FC236}">
                  <a16:creationId xmlns:a16="http://schemas.microsoft.com/office/drawing/2014/main" id="{EEB9C5C4-0DD0-4A6D-8AF8-2ED1B761C8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874"/>
            <a:stretch/>
          </p:blipFill>
          <p:spPr>
            <a:xfrm>
              <a:off x="3899675" y="3400927"/>
              <a:ext cx="2356746" cy="1621662"/>
            </a:xfrm>
            <a:prstGeom prst="rect">
              <a:avLst/>
            </a:prstGeom>
          </p:spPr>
        </p:pic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86B88278-C6F4-4DD9-945C-88672EB16E51}"/>
                </a:ext>
              </a:extLst>
            </p:cNvPr>
            <p:cNvGrpSpPr/>
            <p:nvPr/>
          </p:nvGrpSpPr>
          <p:grpSpPr>
            <a:xfrm>
              <a:off x="3963651" y="3451471"/>
              <a:ext cx="2260569" cy="1493423"/>
              <a:chOff x="3963651" y="3451471"/>
              <a:chExt cx="2260569" cy="1493423"/>
            </a:xfrm>
          </p:grpSpPr>
          <p:sp>
            <p:nvSpPr>
              <p:cNvPr id="653" name="Flowchart: Connector 652">
                <a:extLst>
                  <a:ext uri="{FF2B5EF4-FFF2-40B4-BE49-F238E27FC236}">
                    <a16:creationId xmlns:a16="http://schemas.microsoft.com/office/drawing/2014/main" id="{D98E251B-DD0A-44AD-B7BF-35CB450753A9}"/>
                  </a:ext>
                </a:extLst>
              </p:cNvPr>
              <p:cNvSpPr/>
              <p:nvPr/>
            </p:nvSpPr>
            <p:spPr>
              <a:xfrm>
                <a:off x="5156046" y="3941933"/>
                <a:ext cx="311964" cy="308717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941"/>
              </a:p>
            </p:txBody>
          </p:sp>
          <p:sp>
            <p:nvSpPr>
              <p:cNvPr id="655" name="Flowchart: Connector 654">
                <a:extLst>
                  <a:ext uri="{FF2B5EF4-FFF2-40B4-BE49-F238E27FC236}">
                    <a16:creationId xmlns:a16="http://schemas.microsoft.com/office/drawing/2014/main" id="{138DA272-5371-454A-8FD2-46FFCE3C8F1B}"/>
                  </a:ext>
                </a:extLst>
              </p:cNvPr>
              <p:cNvSpPr/>
              <p:nvPr/>
            </p:nvSpPr>
            <p:spPr>
              <a:xfrm>
                <a:off x="4559848" y="3451471"/>
                <a:ext cx="311964" cy="308717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941"/>
              </a:p>
            </p:txBody>
          </p:sp>
          <p:sp>
            <p:nvSpPr>
              <p:cNvPr id="661" name="Flowchart: Connector 660">
                <a:extLst>
                  <a:ext uri="{FF2B5EF4-FFF2-40B4-BE49-F238E27FC236}">
                    <a16:creationId xmlns:a16="http://schemas.microsoft.com/office/drawing/2014/main" id="{FF0E9878-52BD-4AB7-A137-6F40F0C6D7C6}"/>
                  </a:ext>
                </a:extLst>
              </p:cNvPr>
              <p:cNvSpPr/>
              <p:nvPr/>
            </p:nvSpPr>
            <p:spPr>
              <a:xfrm>
                <a:off x="4439050" y="4631324"/>
                <a:ext cx="311964" cy="308717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941"/>
              </a:p>
            </p:txBody>
          </p:sp>
          <p:sp>
            <p:nvSpPr>
              <p:cNvPr id="662" name="Flowchart: Connector 661">
                <a:extLst>
                  <a:ext uri="{FF2B5EF4-FFF2-40B4-BE49-F238E27FC236}">
                    <a16:creationId xmlns:a16="http://schemas.microsoft.com/office/drawing/2014/main" id="{E4192E35-C82F-4296-AC84-B993BCBB8714}"/>
                  </a:ext>
                </a:extLst>
              </p:cNvPr>
              <p:cNvSpPr/>
              <p:nvPr/>
            </p:nvSpPr>
            <p:spPr>
              <a:xfrm>
                <a:off x="4938597" y="4632735"/>
                <a:ext cx="311964" cy="308717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941"/>
              </a:p>
            </p:txBody>
          </p:sp>
          <p:sp>
            <p:nvSpPr>
              <p:cNvPr id="663" name="Flowchart: Connector 662">
                <a:extLst>
                  <a:ext uri="{FF2B5EF4-FFF2-40B4-BE49-F238E27FC236}">
                    <a16:creationId xmlns:a16="http://schemas.microsoft.com/office/drawing/2014/main" id="{50A7ADD0-133D-4E5C-881C-5F0EB7DDC1D5}"/>
                  </a:ext>
                </a:extLst>
              </p:cNvPr>
              <p:cNvSpPr/>
              <p:nvPr/>
            </p:nvSpPr>
            <p:spPr>
              <a:xfrm>
                <a:off x="5412246" y="4628197"/>
                <a:ext cx="311964" cy="308717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941"/>
              </a:p>
            </p:txBody>
          </p:sp>
          <p:sp>
            <p:nvSpPr>
              <p:cNvPr id="665" name="Flowchart: Connector 664">
                <a:extLst>
                  <a:ext uri="{FF2B5EF4-FFF2-40B4-BE49-F238E27FC236}">
                    <a16:creationId xmlns:a16="http://schemas.microsoft.com/office/drawing/2014/main" id="{A44E29A3-0489-40EA-BC98-E034BBFD761B}"/>
                  </a:ext>
                </a:extLst>
              </p:cNvPr>
              <p:cNvSpPr/>
              <p:nvPr/>
            </p:nvSpPr>
            <p:spPr>
              <a:xfrm>
                <a:off x="5912256" y="4628197"/>
                <a:ext cx="311964" cy="308717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941"/>
              </a:p>
            </p:txBody>
          </p:sp>
          <p:sp>
            <p:nvSpPr>
              <p:cNvPr id="666" name="Flowchart: Connector 665">
                <a:extLst>
                  <a:ext uri="{FF2B5EF4-FFF2-40B4-BE49-F238E27FC236}">
                    <a16:creationId xmlns:a16="http://schemas.microsoft.com/office/drawing/2014/main" id="{F3055F50-EBE8-49BE-8A07-067C20F964BA}"/>
                  </a:ext>
                </a:extLst>
              </p:cNvPr>
              <p:cNvSpPr/>
              <p:nvPr/>
            </p:nvSpPr>
            <p:spPr>
              <a:xfrm>
                <a:off x="3963651" y="3945363"/>
                <a:ext cx="311964" cy="308717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941"/>
              </a:p>
            </p:txBody>
          </p:sp>
          <p:sp>
            <p:nvSpPr>
              <p:cNvPr id="667" name="Flowchart: Connector 666">
                <a:extLst>
                  <a:ext uri="{FF2B5EF4-FFF2-40B4-BE49-F238E27FC236}">
                    <a16:creationId xmlns:a16="http://schemas.microsoft.com/office/drawing/2014/main" id="{4AF22E1C-53F3-4858-8466-12986B877ED6}"/>
                  </a:ext>
                </a:extLst>
              </p:cNvPr>
              <p:cNvSpPr/>
              <p:nvPr/>
            </p:nvSpPr>
            <p:spPr>
              <a:xfrm>
                <a:off x="3963651" y="4636177"/>
                <a:ext cx="311964" cy="308717"/>
              </a:xfrm>
              <a:prstGeom prst="flowChartConnector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0941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48" name="Content Placeholder 2">
                <a:extLst>
                  <a:ext uri="{FF2B5EF4-FFF2-40B4-BE49-F238E27FC236}">
                    <a16:creationId xmlns:a16="http://schemas.microsoft.com/office/drawing/2014/main" id="{768D1F86-8803-457C-B17A-339696B0FCAF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6984529" y="18949216"/>
                <a:ext cx="15832234" cy="1619459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1383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955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527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5099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ClrTx/>
                </a:pPr>
                <a:r>
                  <a:rPr lang="en-US" sz="43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combination of HK-Push &amp; Random Walks</a:t>
                </a:r>
              </a:p>
              <a:p>
                <a:pPr lvl="1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895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895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𝝆</m:t>
                        </m:r>
                      </m:e>
                      <m:sub>
                        <m:r>
                          <a:rPr lang="en-SG" sz="3895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SG" sz="3895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SG" sz="3895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SG" sz="3895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SG" sz="3895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3895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SG" sz="3895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SG" sz="3895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SG" sz="3895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SG" sz="3895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SG" sz="3895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SG" sz="3895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SG" sz="3895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SG" sz="3895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SG" sz="3895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SG" sz="389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SG" sz="389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SG" sz="3895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SG" sz="3895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SG" sz="3895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SG" sz="3895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SG" sz="3895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SG" sz="3895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SG" sz="3895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SG" sz="389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SG" sz="389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SG" sz="3895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]∙</m:t>
                            </m:r>
                            <m:sSubSup>
                              <m:sSubSupPr>
                                <m:ctrlPr>
                                  <a:rPr lang="en-SG" sz="3895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SG" sz="3895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SG" sz="3895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SG" sz="3895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3895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SG" sz="3895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SG" sz="3895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SG" sz="3895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sz="398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Tx/>
                </a:pPr>
                <a14:m>
                  <m:oMath xmlns:m="http://schemas.openxmlformats.org/officeDocument/2006/math">
                    <m:r>
                      <a:rPr lang="zh-CN" altLang="en-US" sz="3895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SG" altLang="zh-CN" sz="3895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SG" sz="3895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SG" sz="3895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SG" sz="3895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SG" sz="3895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SG" sz="3895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SG" sz="3895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SG" sz="3895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SG" sz="3895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SG" sz="3895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SG" sz="3895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SG" sz="3895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SG" sz="3895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SG" sz="3895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SG" sz="3895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SG" sz="3895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SG" sz="3895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SG" sz="3895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sz="398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Tx/>
                </a:pPr>
                <a:endParaRPr lang="en-US" sz="398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Tx/>
                </a:pPr>
                <a:endParaRPr lang="en-US" sz="398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Tx/>
                </a:pPr>
                <a:endParaRPr lang="en-US" sz="398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Tx/>
                </a:pPr>
                <a:endParaRPr lang="en-US" sz="398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Tx/>
                </a:pPr>
                <a:endParaRPr lang="en-US" sz="398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Tx/>
                </a:pPr>
                <a:r>
                  <a:rPr lang="en-SG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needs</a:t>
                </a:r>
                <a:r>
                  <a:rPr lang="en-SG" altLang="zh-CN" sz="40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SG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random walks 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SG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SG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SG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SG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SG" altLang="zh-CN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time</a:t>
                </a:r>
              </a:p>
              <a:p>
                <a:pPr>
                  <a:buClrTx/>
                </a:pPr>
                <a:r>
                  <a:rPr lang="en-US" altLang="zh-CN" sz="4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1: Balancing HK-Push and random walks</a:t>
                </a:r>
              </a:p>
              <a:p>
                <a:pPr>
                  <a:buClrTx/>
                </a:pPr>
                <a:endParaRPr lang="en-US" sz="438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</a:pPr>
                <a:endParaRPr lang="en-US" sz="438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</a:pPr>
                <a:endParaRPr lang="en-US" sz="438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</a:pPr>
                <a:endParaRPr lang="en-US" sz="438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</a:pPr>
                <a:r>
                  <a:rPr lang="en-US" altLang="zh-CN" sz="4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Optimization 2: Pruning random walks</a:t>
                </a:r>
                <a:endParaRPr lang="en-US" altLang="zh-CN" sz="4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</a:pPr>
                <a:endParaRPr lang="en-US" sz="438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</a:pPr>
                <a:endParaRPr lang="en-US" sz="438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</a:pPr>
                <a:endParaRPr lang="en-US" sz="438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</a:pPr>
                <a:endParaRPr lang="en-US" sz="438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</a:pPr>
                <a:r>
                  <a:rPr lang="en-SG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Time: </a:t>
                </a:r>
                <a14:m>
                  <m:oMath xmlns:m="http://schemas.openxmlformats.org/officeDocument/2006/math">
                    <m:r>
                      <a:rPr lang="en-SG" altLang="zh-CN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d>
                      <m:dPr>
                        <m:ctrlPr>
                          <a:rPr lang="en-SG" altLang="zh-CN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G" altLang="zh-CN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altLang="zh-CN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SG" altLang="zh-CN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sub>
                        </m:sSub>
                      </m:e>
                    </m:d>
                    <m:r>
                      <a:rPr lang="en-SG" altLang="zh-CN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SG" altLang="zh-CN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SG" altLang="zh-CN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en-SG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zh-CN" altLang="en-US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𝜔</m:t>
                    </m:r>
                    <m:r>
                      <a:rPr lang="en-SG" altLang="zh-CN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SG" altLang="zh-CN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)→</m:t>
                    </m:r>
                    <m:r>
                      <a:rPr lang="en-SG" altLang="zh-CN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SG" altLang="zh-CN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SG" altLang="zh-CN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altLang="zh-CN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SG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𝐥𝐨𝐠</m:t>
                        </m:r>
                        <m:r>
                          <a:rPr lang="en-SG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SG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SG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SG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SG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SG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lang="en-SG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sub>
                          <m:sup>
                            <m:r>
                              <a:rPr lang="en-SG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</m:den>
                    </m:f>
                    <m:r>
                      <a:rPr lang="en-SG" altLang="zh-CN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Space: </a:t>
                </a:r>
                <a14:m>
                  <m:oMath xmlns:m="http://schemas.openxmlformats.org/officeDocument/2006/math">
                    <m:r>
                      <a:rPr lang="en-SG" altLang="zh-CN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𝑶</m:t>
                    </m:r>
                    <m:r>
                      <a:rPr lang="en-SG" altLang="zh-CN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SG" altLang="zh-CN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𝒎</m:t>
                    </m:r>
                    <m:r>
                      <a:rPr lang="en-SG" altLang="zh-CN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SG" altLang="zh-CN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SG" altLang="zh-CN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n-SG" altLang="zh-CN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altLang="zh-CN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  <m:r>
                          <a:rPr lang="en-SG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𝒍𝒐𝒈</m:t>
                        </m:r>
                        <m:r>
                          <a:rPr lang="en-SG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SG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SG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SG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SG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SG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𝝐</m:t>
                            </m:r>
                          </m:e>
                          <m:sub>
                            <m:r>
                              <a:rPr lang="en-SG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sub>
                          <m:sup>
                            <m:r>
                              <a:rPr lang="en-SG" sz="4000" b="1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𝜹</m:t>
                        </m:r>
                      </m:den>
                    </m:f>
                    <m:r>
                      <a:rPr lang="en-SG" altLang="zh-CN" sz="40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4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</a:pPr>
                <a:endParaRPr lang="en-US" sz="438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Tx/>
                  <a:buNone/>
                </a:pPr>
                <a:endParaRPr lang="en-US" sz="438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19285" lvl="1" indent="0">
                  <a:buClrTx/>
                  <a:buNone/>
                </a:pPr>
                <a:endParaRPr lang="en-US" sz="3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Tx/>
                  <a:buNone/>
                </a:pPr>
                <a:endParaRPr lang="en-US" sz="438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Tx/>
                </a:pPr>
                <a:endParaRPr lang="en-US" sz="3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8" name="Content Placeholder 2">
                <a:extLst>
                  <a:ext uri="{FF2B5EF4-FFF2-40B4-BE49-F238E27FC236}">
                    <a16:creationId xmlns:a16="http://schemas.microsoft.com/office/drawing/2014/main" id="{768D1F86-8803-457C-B17A-339696B0F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84529" y="18949216"/>
                <a:ext cx="15832234" cy="16194594"/>
              </a:xfrm>
              <a:prstGeom prst="rect">
                <a:avLst/>
              </a:prstGeom>
              <a:blipFill>
                <a:blip r:embed="rId3"/>
                <a:stretch>
                  <a:fillRect l="-499" t="-526"/>
                </a:stretch>
              </a:blip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48F33C28-736F-4621-93C1-58459E38E8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660" y="14118295"/>
            <a:ext cx="11296776" cy="31611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5" name="Content Placeholder 2"/>
              <p:cNvSpPr txBox="1">
                <a:spLocks/>
              </p:cNvSpPr>
              <p:nvPr/>
            </p:nvSpPr>
            <p:spPr bwMode="auto">
              <a:xfrm>
                <a:off x="600790" y="6270129"/>
                <a:ext cx="15897451" cy="1108129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1383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955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527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5099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ClrTx/>
                </a:pPr>
                <a:r>
                  <a:rPr lang="en-AU" sz="43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Local Clustering</a:t>
                </a:r>
              </a:p>
              <a:p>
                <a:pPr lvl="1">
                  <a:buClrTx/>
                </a:pPr>
                <a:r>
                  <a:rPr lang="en-AU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Explodes the local neighbourhood</a:t>
                </a:r>
                <a:br>
                  <a:rPr lang="en-AU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AU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around the seed node only to find S</a:t>
                </a:r>
                <a:endParaRPr lang="en-AU" sz="3652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50000"/>
                  </a:lnSpc>
                  <a:buClrTx/>
                </a:pPr>
                <a:r>
                  <a:rPr lang="en-AU" sz="3652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AU" sz="3652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min conductance</a:t>
                </a:r>
              </a:p>
              <a:p>
                <a:pPr lvl="1">
                  <a:buClrTx/>
                </a:pPr>
                <a:endParaRPr lang="en-AU" sz="438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Tx/>
                  <a:buNone/>
                </a:pPr>
                <a:endParaRPr lang="en-AU" sz="438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Tx/>
                  <a:buNone/>
                </a:pPr>
                <a:endParaRPr lang="en-AU" sz="438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</a:pPr>
                <a:r>
                  <a:rPr lang="en-AU" sz="43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altLang="zh-CN" sz="43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Heat Kernel</a:t>
                </a:r>
                <a:r>
                  <a:rPr lang="en-AU" sz="43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PageRank (HKPR) from </a:t>
                </a:r>
                <a:r>
                  <a:rPr lang="en-AU" sz="438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𝑠</a:t>
                </a:r>
                <a:r>
                  <a:rPr lang="en-AU" sz="43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:r>
                  <a:rPr lang="en-AU" sz="4381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AU" sz="43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</a:p>
              <a:p>
                <a:pPr lvl="1"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G" sz="3895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895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𝝆</m:t>
                        </m:r>
                      </m:e>
                      <m:sub>
                        <m:r>
                          <a:rPr lang="en-SG" sz="3895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SG" sz="3895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sz="3895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SG" sz="3895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=ℙ[Random walk of length-</a:t>
                </a:r>
                <a:r>
                  <a:rPr lang="en-AU" sz="3895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AU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:r>
                  <a:rPr lang="en-AU" sz="3895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𝑠</a:t>
                </a:r>
                <a:r>
                  <a:rPr lang="en-AU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stops at </a:t>
                </a:r>
                <a:r>
                  <a:rPr lang="en-AU" sz="3895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AU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lvl="1">
                  <a:buClrTx/>
                </a:pPr>
                <a:r>
                  <a:rPr lang="en-AU" sz="3895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AU" sz="3895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AU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follows a Poisson distribution with mean </a:t>
                </a:r>
                <a:r>
                  <a:rPr lang="en-AU" sz="3895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AU" sz="3895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k</a:t>
                </a:r>
                <a:r>
                  <a:rPr lang="en-AU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probability: </a:t>
                </a:r>
                <a14:m>
                  <m:oMath xmlns:m="http://schemas.openxmlformats.org/officeDocument/2006/math">
                    <m:r>
                      <a:rPr lang="en-AU" sz="341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SG" sz="341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SG" sz="341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SG" sz="341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SG" sz="341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SG" sz="34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SG" sz="34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SG" sz="34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SG" sz="34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p>
                        </m:sSup>
                        <m:sSup>
                          <m:sSupPr>
                            <m:ctrlPr>
                              <a:rPr lang="en-SG" sz="34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SG" sz="34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SG" sz="341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SG" sz="341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SG" sz="341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AU" sz="438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</a:pPr>
                <a:r>
                  <a:rPr lang="en-US" sz="43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Sweep Cut</a:t>
                </a:r>
              </a:p>
              <a:p>
                <a:pPr marL="817317" lvl="2" indent="0">
                  <a:buClrTx/>
                  <a:buNone/>
                </a:pPr>
                <a:endParaRPr lang="en-US" sz="3895" dirty="0"/>
              </a:p>
              <a:p>
                <a:pPr lvl="2">
                  <a:buClrTx/>
                </a:pPr>
                <a:endParaRPr lang="en-US" sz="3895" dirty="0"/>
              </a:p>
              <a:p>
                <a:pPr lvl="2">
                  <a:buClrTx/>
                </a:pPr>
                <a:endParaRPr lang="en-US" sz="3895" dirty="0"/>
              </a:p>
              <a:p>
                <a:pPr lvl="2">
                  <a:buClrTx/>
                </a:pPr>
                <a:endParaRPr lang="en-US" sz="3895" dirty="0"/>
              </a:p>
              <a:p>
                <a:pPr marL="817317" lvl="2" indent="0">
                  <a:buClrTx/>
                  <a:buNone/>
                </a:pPr>
                <a:endParaRPr lang="en-US" sz="3895" dirty="0"/>
              </a:p>
            </p:txBody>
          </p:sp>
        </mc:Choice>
        <mc:Fallback>
          <p:sp>
            <p:nvSpPr>
              <p:cNvPr id="10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790" y="6270129"/>
                <a:ext cx="15897451" cy="11081297"/>
              </a:xfrm>
              <a:prstGeom prst="rect">
                <a:avLst/>
              </a:prstGeom>
              <a:blipFill>
                <a:blip r:embed="rId5"/>
                <a:stretch>
                  <a:fillRect l="-459" t="-823"/>
                </a:stretch>
              </a:blip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ound Single Corner Rectangle 90"/>
          <p:cNvSpPr/>
          <p:nvPr/>
        </p:nvSpPr>
        <p:spPr>
          <a:xfrm>
            <a:off x="613823" y="5038056"/>
            <a:ext cx="15873438" cy="964207"/>
          </a:xfrm>
          <a:prstGeom prst="round1Rect">
            <a:avLst>
              <a:gd name="adj" fmla="val 38929"/>
            </a:avLst>
          </a:prstGeom>
          <a:solidFill>
            <a:srgbClr val="CC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52" b="1" dirty="0">
                <a:latin typeface="+mj-lt"/>
              </a:rPr>
              <a:t>1. Heat Kernel-based Local Clustering</a:t>
            </a:r>
            <a:endParaRPr lang="en-US" sz="5352" b="1" dirty="0"/>
          </a:p>
        </p:txBody>
      </p: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3DE0B96-0F5F-4C7B-A705-E22F0FC5EDCA}"/>
              </a:ext>
            </a:extLst>
          </p:cNvPr>
          <p:cNvGrpSpPr/>
          <p:nvPr/>
        </p:nvGrpSpPr>
        <p:grpSpPr>
          <a:xfrm>
            <a:off x="1586505" y="9213091"/>
            <a:ext cx="5949909" cy="2306554"/>
            <a:chOff x="301699" y="3190573"/>
            <a:chExt cx="7625822" cy="2810832"/>
          </a:xfrm>
        </p:grpSpPr>
        <p:sp>
          <p:nvSpPr>
            <p:cNvPr id="249" name="Flowchart: Connector 248">
              <a:extLst>
                <a:ext uri="{FF2B5EF4-FFF2-40B4-BE49-F238E27FC236}">
                  <a16:creationId xmlns:a16="http://schemas.microsoft.com/office/drawing/2014/main" id="{5501071D-1744-4ED9-9EC1-9AD33BD350B8}"/>
                </a:ext>
              </a:extLst>
            </p:cNvPr>
            <p:cNvSpPr/>
            <p:nvPr/>
          </p:nvSpPr>
          <p:spPr bwMode="auto">
            <a:xfrm>
              <a:off x="1525859" y="3997096"/>
              <a:ext cx="504497" cy="515007"/>
            </a:xfrm>
            <a:prstGeom prst="flowChartConnector">
              <a:avLst/>
            </a:prstGeom>
            <a:solidFill>
              <a:srgbClr val="1F497D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1272" tIns="55641" rIns="111272" bIns="55641" numCol="1" rtlCol="0" anchor="t" anchorCtr="0" compatLnSpc="1">
              <a:prstTxWarp prst="textNoShape">
                <a:avLst/>
              </a:prstTxWarp>
            </a:bodyPr>
            <a:lstStyle/>
            <a:p>
              <a:pPr defTabSz="11129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924" baseline="-25000"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250" name="Flowchart: Connector 249">
              <a:extLst>
                <a:ext uri="{FF2B5EF4-FFF2-40B4-BE49-F238E27FC236}">
                  <a16:creationId xmlns:a16="http://schemas.microsoft.com/office/drawing/2014/main" id="{9475A1D6-C99A-4CD0-9B64-C48D51CA1796}"/>
                </a:ext>
              </a:extLst>
            </p:cNvPr>
            <p:cNvSpPr/>
            <p:nvPr/>
          </p:nvSpPr>
          <p:spPr bwMode="auto">
            <a:xfrm>
              <a:off x="2535468" y="3997634"/>
              <a:ext cx="504497" cy="515007"/>
            </a:xfrm>
            <a:prstGeom prst="flowChartConnector">
              <a:avLst/>
            </a:prstGeom>
            <a:solidFill>
              <a:srgbClr val="1F497D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1272" tIns="55641" rIns="111272" bIns="55641" numCol="1" rtlCol="0" anchor="t" anchorCtr="0" compatLnSpc="1">
              <a:prstTxWarp prst="textNoShape">
                <a:avLst/>
              </a:prstTxWarp>
            </a:bodyPr>
            <a:lstStyle/>
            <a:p>
              <a:pPr defTabSz="11129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924" baseline="-25000">
                <a:latin typeface="Arial" charset="0"/>
                <a:ea typeface="ＭＳ Ｐゴシック" pitchFamily="64" charset="-128"/>
              </a:endParaRPr>
            </a:p>
          </p:txBody>
        </p: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701211FC-FFAD-4F3A-9F1D-7FCCC4196D2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99043" y="4255138"/>
              <a:ext cx="960229" cy="0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52" name="Flowchart: Connector 251">
              <a:extLst>
                <a:ext uri="{FF2B5EF4-FFF2-40B4-BE49-F238E27FC236}">
                  <a16:creationId xmlns:a16="http://schemas.microsoft.com/office/drawing/2014/main" id="{10418C98-A705-4F12-9CAC-C0C855756E03}"/>
                </a:ext>
              </a:extLst>
            </p:cNvPr>
            <p:cNvSpPr/>
            <p:nvPr/>
          </p:nvSpPr>
          <p:spPr bwMode="auto">
            <a:xfrm>
              <a:off x="3507521" y="3839983"/>
              <a:ext cx="504497" cy="515007"/>
            </a:xfrm>
            <a:prstGeom prst="flowChartConnector">
              <a:avLst/>
            </a:prstGeom>
            <a:solidFill>
              <a:srgbClr val="1F497D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1272" tIns="55641" rIns="111272" bIns="55641" numCol="1" rtlCol="0" anchor="t" anchorCtr="0" compatLnSpc="1">
              <a:prstTxWarp prst="textNoShape">
                <a:avLst/>
              </a:prstTxWarp>
            </a:bodyPr>
            <a:lstStyle/>
            <a:p>
              <a:pPr defTabSz="11129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924" baseline="-25000"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253" name="Flowchart: Connector 252">
              <a:extLst>
                <a:ext uri="{FF2B5EF4-FFF2-40B4-BE49-F238E27FC236}">
                  <a16:creationId xmlns:a16="http://schemas.microsoft.com/office/drawing/2014/main" id="{287CA891-523C-491D-A4DF-BEB979DB0F9B}"/>
                </a:ext>
              </a:extLst>
            </p:cNvPr>
            <p:cNvSpPr/>
            <p:nvPr/>
          </p:nvSpPr>
          <p:spPr bwMode="auto">
            <a:xfrm>
              <a:off x="3512779" y="5067836"/>
              <a:ext cx="504497" cy="515007"/>
            </a:xfrm>
            <a:prstGeom prst="flowChartConnector">
              <a:avLst/>
            </a:prstGeom>
            <a:solidFill>
              <a:srgbClr val="1F497D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1272" tIns="55641" rIns="111272" bIns="55641" numCol="1" rtlCol="0" anchor="t" anchorCtr="0" compatLnSpc="1">
              <a:prstTxWarp prst="textNoShape">
                <a:avLst/>
              </a:prstTxWarp>
            </a:bodyPr>
            <a:lstStyle/>
            <a:p>
              <a:pPr defTabSz="11129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924" baseline="-25000"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254" name="Flowchart: Connector 253">
              <a:extLst>
                <a:ext uri="{FF2B5EF4-FFF2-40B4-BE49-F238E27FC236}">
                  <a16:creationId xmlns:a16="http://schemas.microsoft.com/office/drawing/2014/main" id="{C8691607-BC94-4221-8C66-E724161A07D2}"/>
                </a:ext>
              </a:extLst>
            </p:cNvPr>
            <p:cNvSpPr/>
            <p:nvPr/>
          </p:nvSpPr>
          <p:spPr bwMode="auto">
            <a:xfrm>
              <a:off x="5114595" y="3796862"/>
              <a:ext cx="504497" cy="515007"/>
            </a:xfrm>
            <a:prstGeom prst="flowChartConnector">
              <a:avLst/>
            </a:prstGeom>
            <a:solidFill>
              <a:srgbClr val="1F497D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1272" tIns="55641" rIns="111272" bIns="55641" numCol="1" rtlCol="0" anchor="t" anchorCtr="0" compatLnSpc="1">
              <a:prstTxWarp prst="textNoShape">
                <a:avLst/>
              </a:prstTxWarp>
            </a:bodyPr>
            <a:lstStyle/>
            <a:p>
              <a:pPr defTabSz="11129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924" baseline="-25000"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255" name="Flowchart: Connector 254">
              <a:extLst>
                <a:ext uri="{FF2B5EF4-FFF2-40B4-BE49-F238E27FC236}">
                  <a16:creationId xmlns:a16="http://schemas.microsoft.com/office/drawing/2014/main" id="{E4FD8109-BFF7-4100-BDDB-72BAE095B094}"/>
                </a:ext>
              </a:extLst>
            </p:cNvPr>
            <p:cNvSpPr/>
            <p:nvPr/>
          </p:nvSpPr>
          <p:spPr bwMode="auto">
            <a:xfrm>
              <a:off x="5151382" y="5155860"/>
              <a:ext cx="504497" cy="515007"/>
            </a:xfrm>
            <a:prstGeom prst="flowChartConnector">
              <a:avLst/>
            </a:prstGeom>
            <a:solidFill>
              <a:srgbClr val="1F497D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1272" tIns="55641" rIns="111272" bIns="55641" numCol="1" rtlCol="0" anchor="t" anchorCtr="0" compatLnSpc="1">
              <a:prstTxWarp prst="textNoShape">
                <a:avLst/>
              </a:prstTxWarp>
            </a:bodyPr>
            <a:lstStyle/>
            <a:p>
              <a:pPr defTabSz="11129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924" baseline="-25000"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256" name="Flowchart: Connector 255">
              <a:extLst>
                <a:ext uri="{FF2B5EF4-FFF2-40B4-BE49-F238E27FC236}">
                  <a16:creationId xmlns:a16="http://schemas.microsoft.com/office/drawing/2014/main" id="{5B5F2195-64FF-456B-8C66-124491284ED4}"/>
                </a:ext>
              </a:extLst>
            </p:cNvPr>
            <p:cNvSpPr/>
            <p:nvPr/>
          </p:nvSpPr>
          <p:spPr bwMode="auto">
            <a:xfrm>
              <a:off x="6627075" y="3650793"/>
              <a:ext cx="504497" cy="515007"/>
            </a:xfrm>
            <a:prstGeom prst="flowChartConnector">
              <a:avLst/>
            </a:prstGeom>
            <a:solidFill>
              <a:srgbClr val="1F497D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1272" tIns="55641" rIns="111272" bIns="55641" numCol="1" rtlCol="0" anchor="t" anchorCtr="0" compatLnSpc="1">
              <a:prstTxWarp prst="textNoShape">
                <a:avLst/>
              </a:prstTxWarp>
            </a:bodyPr>
            <a:lstStyle/>
            <a:p>
              <a:pPr defTabSz="11129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924" baseline="-25000"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257" name="Flowchart: Connector 256">
              <a:extLst>
                <a:ext uri="{FF2B5EF4-FFF2-40B4-BE49-F238E27FC236}">
                  <a16:creationId xmlns:a16="http://schemas.microsoft.com/office/drawing/2014/main" id="{6538D233-0155-4C39-92BB-644C3BFF28EA}"/>
                </a:ext>
              </a:extLst>
            </p:cNvPr>
            <p:cNvSpPr/>
            <p:nvPr/>
          </p:nvSpPr>
          <p:spPr bwMode="auto">
            <a:xfrm>
              <a:off x="6182102" y="4755155"/>
              <a:ext cx="504497" cy="515007"/>
            </a:xfrm>
            <a:prstGeom prst="flowChartConnector">
              <a:avLst/>
            </a:prstGeom>
            <a:solidFill>
              <a:srgbClr val="1F497D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1272" tIns="55641" rIns="111272" bIns="55641" numCol="1" rtlCol="0" anchor="t" anchorCtr="0" compatLnSpc="1">
              <a:prstTxWarp prst="textNoShape">
                <a:avLst/>
              </a:prstTxWarp>
            </a:bodyPr>
            <a:lstStyle/>
            <a:p>
              <a:pPr defTabSz="11129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924" baseline="-25000"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258" name="Flowchart: Connector 257">
              <a:extLst>
                <a:ext uri="{FF2B5EF4-FFF2-40B4-BE49-F238E27FC236}">
                  <a16:creationId xmlns:a16="http://schemas.microsoft.com/office/drawing/2014/main" id="{F93DC206-B71D-43EA-A41C-6E68E715EB33}"/>
                </a:ext>
              </a:extLst>
            </p:cNvPr>
            <p:cNvSpPr/>
            <p:nvPr/>
          </p:nvSpPr>
          <p:spPr bwMode="auto">
            <a:xfrm>
              <a:off x="2007784" y="5235229"/>
              <a:ext cx="504497" cy="515007"/>
            </a:xfrm>
            <a:prstGeom prst="flowChartConnector">
              <a:avLst/>
            </a:prstGeom>
            <a:solidFill>
              <a:srgbClr val="1F497D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1272" tIns="55641" rIns="111272" bIns="55641" numCol="1" rtlCol="0" anchor="t" anchorCtr="0" compatLnSpc="1">
              <a:prstTxWarp prst="textNoShape">
                <a:avLst/>
              </a:prstTxWarp>
            </a:bodyPr>
            <a:lstStyle/>
            <a:p>
              <a:pPr defTabSz="11129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924" baseline="-25000">
                <a:latin typeface="Arial" charset="0"/>
                <a:ea typeface="ＭＳ Ｐゴシック" pitchFamily="64" charset="-128"/>
              </a:endParaRPr>
            </a:p>
          </p:txBody>
        </p:sp>
        <p:sp>
          <p:nvSpPr>
            <p:cNvPr id="259" name="Flowchart: Connector 258">
              <a:extLst>
                <a:ext uri="{FF2B5EF4-FFF2-40B4-BE49-F238E27FC236}">
                  <a16:creationId xmlns:a16="http://schemas.microsoft.com/office/drawing/2014/main" id="{92DD294A-6909-4CAB-BEFF-0992BB166246}"/>
                </a:ext>
              </a:extLst>
            </p:cNvPr>
            <p:cNvSpPr/>
            <p:nvPr/>
          </p:nvSpPr>
          <p:spPr bwMode="auto">
            <a:xfrm>
              <a:off x="4281651" y="4553607"/>
              <a:ext cx="504497" cy="515007"/>
            </a:xfrm>
            <a:prstGeom prst="flowChartConnector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1272" tIns="55641" rIns="111272" bIns="55641" numCol="1" rtlCol="0" anchor="t" anchorCtr="0" compatLnSpc="1">
              <a:prstTxWarp prst="textNoShape">
                <a:avLst/>
              </a:prstTxWarp>
            </a:bodyPr>
            <a:lstStyle/>
            <a:p>
              <a:pPr defTabSz="11129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924" baseline="-25000">
                <a:latin typeface="Arial" charset="0"/>
                <a:ea typeface="ＭＳ Ｐゴシック" pitchFamily="64" charset="-128"/>
              </a:endParaRPr>
            </a:p>
          </p:txBody>
        </p: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0B9C94C1-145F-4F35-9B15-38CA40B0AE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11517" y="4386520"/>
              <a:ext cx="447755" cy="1015797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31FF6D0B-C45F-4A28-95F5-1F4A5479D73E}"/>
                </a:ext>
              </a:extLst>
            </p:cNvPr>
            <p:cNvCxnSpPr>
              <a:cxnSpLocks/>
              <a:stCxn id="252" idx="5"/>
              <a:endCxn id="259" idx="1"/>
            </p:cNvCxnSpPr>
            <p:nvPr/>
          </p:nvCxnSpPr>
          <p:spPr bwMode="auto">
            <a:xfrm>
              <a:off x="3938136" y="4279569"/>
              <a:ext cx="417397" cy="349459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FF3F588E-B976-4BD0-A2E4-AB7C32185D13}"/>
                </a:ext>
              </a:extLst>
            </p:cNvPr>
            <p:cNvCxnSpPr>
              <a:cxnSpLocks/>
              <a:endCxn id="259" idx="3"/>
            </p:cNvCxnSpPr>
            <p:nvPr/>
          </p:nvCxnSpPr>
          <p:spPr bwMode="auto">
            <a:xfrm flipV="1">
              <a:off x="3773609" y="4993193"/>
              <a:ext cx="581924" cy="317932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14CF9344-7D01-4C2B-9C4B-4F66DD75AEBF}"/>
                </a:ext>
              </a:extLst>
            </p:cNvPr>
            <p:cNvCxnSpPr>
              <a:cxnSpLocks/>
              <a:endCxn id="259" idx="7"/>
            </p:cNvCxnSpPr>
            <p:nvPr/>
          </p:nvCxnSpPr>
          <p:spPr bwMode="auto">
            <a:xfrm flipH="1">
              <a:off x="4712266" y="4114021"/>
              <a:ext cx="604560" cy="515007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AE24E77E-0703-4801-8AEE-75593B455EB1}"/>
                </a:ext>
              </a:extLst>
            </p:cNvPr>
            <p:cNvCxnSpPr>
              <a:cxnSpLocks/>
              <a:endCxn id="259" idx="5"/>
            </p:cNvCxnSpPr>
            <p:nvPr/>
          </p:nvCxnSpPr>
          <p:spPr bwMode="auto">
            <a:xfrm flipH="1" flipV="1">
              <a:off x="4712266" y="4993193"/>
              <a:ext cx="654578" cy="409124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50C8FFD4-2DCE-4C49-9947-17FEB262E26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04443" y="3871513"/>
              <a:ext cx="1429296" cy="167087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E0478537-AA53-4698-8757-465B9B9A5CE3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5404442" y="4054367"/>
              <a:ext cx="993625" cy="958292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8BC2823F-CE67-48E1-8A7D-192C1776D89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311517" y="5270162"/>
              <a:ext cx="1448253" cy="222572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63E52ED8-123B-49DB-ACB2-68F3901A2A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99043" y="4386520"/>
              <a:ext cx="398168" cy="1106213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CDF3D369-E407-418E-9D9C-AB9CFE59877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3750972" y="4165800"/>
              <a:ext cx="0" cy="1236517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2796C995-5399-4A32-9BD4-C9264118BD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366844" y="4114021"/>
              <a:ext cx="37598" cy="1288296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1" name="Flowchart: Connector 270">
              <a:extLst>
                <a:ext uri="{FF2B5EF4-FFF2-40B4-BE49-F238E27FC236}">
                  <a16:creationId xmlns:a16="http://schemas.microsoft.com/office/drawing/2014/main" id="{C7EE8EB8-357B-42EA-B529-EF26BBAF3422}"/>
                </a:ext>
              </a:extLst>
            </p:cNvPr>
            <p:cNvSpPr/>
            <p:nvPr/>
          </p:nvSpPr>
          <p:spPr bwMode="auto">
            <a:xfrm>
              <a:off x="7423024" y="4634005"/>
              <a:ext cx="504497" cy="515007"/>
            </a:xfrm>
            <a:prstGeom prst="flowChartConnector">
              <a:avLst/>
            </a:prstGeom>
            <a:solidFill>
              <a:srgbClr val="1F497D"/>
            </a:solidFill>
            <a:ln w="2857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1272" tIns="55641" rIns="111272" bIns="55641" numCol="1" rtlCol="0" anchor="t" anchorCtr="0" compatLnSpc="1">
              <a:prstTxWarp prst="textNoShape">
                <a:avLst/>
              </a:prstTxWarp>
            </a:bodyPr>
            <a:lstStyle/>
            <a:p>
              <a:pPr defTabSz="11129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924" baseline="-25000">
                <a:latin typeface="Arial" charset="0"/>
                <a:ea typeface="ＭＳ Ｐゴシック" pitchFamily="64" charset="-128"/>
              </a:endParaRPr>
            </a:p>
          </p:txBody>
        </p: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51C89981-55DD-4A62-B8BC-018FA1991BE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494680" y="4866590"/>
              <a:ext cx="1180593" cy="126603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D7FA0E5C-63E0-4459-94F0-8934B7F0B18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494680" y="4038600"/>
              <a:ext cx="339059" cy="827990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D5CE3408-FCEA-4278-AB85-B2A3D42F635D}"/>
                </a:ext>
              </a:extLst>
            </p:cNvPr>
            <p:cNvSpPr/>
            <p:nvPr/>
          </p:nvSpPr>
          <p:spPr bwMode="auto">
            <a:xfrm>
              <a:off x="3182306" y="3457902"/>
              <a:ext cx="2827498" cy="2543503"/>
            </a:xfrm>
            <a:prstGeom prst="ellips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11272" tIns="55641" rIns="111272" bIns="55641" numCol="1" rtlCol="0" anchor="t" anchorCtr="0" compatLnSpc="1">
              <a:prstTxWarp prst="textNoShape">
                <a:avLst/>
              </a:prstTxWarp>
            </a:bodyPr>
            <a:lstStyle/>
            <a:p>
              <a:pPr defTabSz="1112946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SG" sz="2924" baseline="-25000">
                <a:latin typeface="Arial" charset="0"/>
                <a:ea typeface="ＭＳ Ｐゴシック" pitchFamily="64" charset="-128"/>
              </a:endParaRPr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70894F13-1134-4A90-8839-3E6A1020CC0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6930352" y="3997097"/>
              <a:ext cx="687789" cy="869493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5694B70C-F3C8-499E-986D-90A201CBA6F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742175" y="5332146"/>
              <a:ext cx="1662267" cy="70172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7B6AFD35-B609-4745-9CA4-4F41ACFEA0A2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773610" y="4054367"/>
              <a:ext cx="1580814" cy="59655"/>
            </a:xfrm>
            <a:prstGeom prst="line">
              <a:avLst/>
            </a:prstGeom>
            <a:ln w="28575">
              <a:solidFill>
                <a:srgbClr val="1F497D"/>
              </a:solidFill>
              <a:headEnd type="none" w="med" len="med"/>
              <a:tailEnd type="none" w="med" len="med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1ED83B3C-69D0-4CCF-85E6-A8A45863943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05645" y="3650793"/>
              <a:ext cx="952695" cy="118891"/>
            </a:xfrm>
            <a:prstGeom prst="straightConnector1">
              <a:avLst/>
            </a:prstGeom>
            <a:ln w="28575">
              <a:solidFill>
                <a:srgbClr val="C00000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Rectangle 279">
              <a:extLst>
                <a:ext uri="{FF2B5EF4-FFF2-40B4-BE49-F238E27FC236}">
                  <a16:creationId xmlns:a16="http://schemas.microsoft.com/office/drawing/2014/main" id="{7171F4FA-0AA2-4062-A27C-9CA1AA4BE3B4}"/>
                </a:ext>
              </a:extLst>
            </p:cNvPr>
            <p:cNvSpPr/>
            <p:nvPr/>
          </p:nvSpPr>
          <p:spPr>
            <a:xfrm>
              <a:off x="301699" y="3190573"/>
              <a:ext cx="2932213" cy="66089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924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local cluster </a:t>
              </a:r>
              <a:r>
                <a:rPr lang="en-US" sz="2924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endParaRPr lang="en-SG" sz="2924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F7D5D1F3-A56A-4495-8BD6-FB6777CFDC1C}"/>
                  </a:ext>
                </a:extLst>
              </p:cNvPr>
              <p:cNvSpPr/>
              <p:nvPr/>
            </p:nvSpPr>
            <p:spPr>
              <a:xfrm>
                <a:off x="5560468" y="8422433"/>
                <a:ext cx="3425233" cy="9673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>
                  <a:spcBef>
                    <a:spcPct val="2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2681" i="1" ker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SG" sz="2681" i="1" ker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sz="2681" i="1" ker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SG" sz="2681" i="1" kern="0">
                          <a:solidFill>
                            <a:srgbClr val="26262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SG" sz="2681" i="1" ker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SG" sz="2681" i="1" ker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#(</m:t>
                          </m:r>
                          <m:r>
                            <a:rPr lang="en-SG" sz="2681" i="1" ker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𝑒𝑑𝑔𝑒𝑠</m:t>
                          </m:r>
                          <m:r>
                            <a:rPr lang="en-SG" sz="2681" i="1" ker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SG" sz="2681" i="1" ker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𝑐𝑢𝑡</m:t>
                          </m:r>
                          <m:r>
                            <a:rPr lang="en-SG" sz="2681" i="1" ker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SG" sz="2681" i="1" ker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SG" sz="2681" i="1" ker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SG" sz="2681" i="1" ker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SG" sz="2681" i="1" ker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  <m:sup/>
                            <m:e>
                              <m:r>
                                <a:rPr lang="en-SG" sz="2681" i="1" ker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SG" sz="2681" i="1" ker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SG" sz="2681" i="1" ker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SG" sz="2681" i="1" kern="0">
                                  <a:solidFill>
                                    <a:srgbClr val="262626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SG" sz="2681" kern="0" dirty="0">
                  <a:solidFill>
                    <a:srgbClr val="262626"/>
                  </a:solidFill>
                  <a:latin typeface="Times New Roman" panose="02020603050405020304"/>
                </a:endParaRPr>
              </a:p>
            </p:txBody>
          </p:sp>
        </mc:Choice>
        <mc:Fallback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F7D5D1F3-A56A-4495-8BD6-FB6777CFDC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0468" y="8422433"/>
                <a:ext cx="3425233" cy="96731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445D9C7-FACF-4113-BC6B-29B3AF21B184}"/>
              </a:ext>
            </a:extLst>
          </p:cNvPr>
          <p:cNvSpPr/>
          <p:nvPr/>
        </p:nvSpPr>
        <p:spPr>
          <a:xfrm>
            <a:off x="8675573" y="6261978"/>
            <a:ext cx="3754554" cy="7664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95595" indent="-695595">
              <a:buFont typeface="Wingdings" panose="05000000000000000000" pitchFamily="2" charset="2"/>
              <a:buChar char="§"/>
            </a:pPr>
            <a:r>
              <a:rPr lang="en-US" sz="438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8AE662-43D3-48F9-83F9-489A81F007B4}"/>
              </a:ext>
            </a:extLst>
          </p:cNvPr>
          <p:cNvGrpSpPr/>
          <p:nvPr/>
        </p:nvGrpSpPr>
        <p:grpSpPr>
          <a:xfrm>
            <a:off x="9026086" y="7576397"/>
            <a:ext cx="7448357" cy="3510206"/>
            <a:chOff x="7339780" y="4956211"/>
            <a:chExt cx="6120680" cy="2884508"/>
          </a:xfrm>
        </p:grpSpPr>
        <p:pic>
          <p:nvPicPr>
            <p:cNvPr id="243" name="Picture 242">
              <a:extLst>
                <a:ext uri="{FF2B5EF4-FFF2-40B4-BE49-F238E27FC236}">
                  <a16:creationId xmlns:a16="http://schemas.microsoft.com/office/drawing/2014/main" id="{C1F7A603-6B88-4430-A4C3-94F1BB2FF49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9780" y="5902649"/>
              <a:ext cx="1949601" cy="1828775"/>
            </a:xfrm>
            <a:prstGeom prst="rect">
              <a:avLst/>
            </a:prstGeom>
          </p:spPr>
        </p:pic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C25E9564-26FA-44B1-B006-468C33B859B4}"/>
                </a:ext>
              </a:extLst>
            </p:cNvPr>
            <p:cNvGrpSpPr/>
            <p:nvPr/>
          </p:nvGrpSpPr>
          <p:grpSpPr>
            <a:xfrm>
              <a:off x="9496905" y="6072958"/>
              <a:ext cx="1947330" cy="1514450"/>
              <a:chOff x="5588778" y="2609850"/>
              <a:chExt cx="3810000" cy="2857500"/>
            </a:xfrm>
          </p:grpSpPr>
          <p:pic>
            <p:nvPicPr>
              <p:cNvPr id="245" name="Picture 8" descr="http://cs.brown.edu/people/pfelzens/segment/beach-seg.gif">
                <a:extLst>
                  <a:ext uri="{FF2B5EF4-FFF2-40B4-BE49-F238E27FC236}">
                    <a16:creationId xmlns:a16="http://schemas.microsoft.com/office/drawing/2014/main" id="{49879ADC-7694-4385-98C3-A87645822B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93778" y="2609850"/>
                <a:ext cx="19050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6" name="Picture 7" descr="http://cs.brown.edu/people/pfelzens/segment/beach.gif">
                <a:extLst>
                  <a:ext uri="{FF2B5EF4-FFF2-40B4-BE49-F238E27FC236}">
                    <a16:creationId xmlns:a16="http://schemas.microsoft.com/office/drawing/2014/main" id="{A3A6548D-2517-4923-BF0E-E9705F4CAC7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8778" y="2609850"/>
                <a:ext cx="1905000" cy="28575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47" name="Picture 10" descr="image5.gif (90668 bytes)">
              <a:extLst>
                <a:ext uri="{FF2B5EF4-FFF2-40B4-BE49-F238E27FC236}">
                  <a16:creationId xmlns:a16="http://schemas.microsoft.com/office/drawing/2014/main" id="{4B469692-2FA5-4F39-8C9F-A98C5D1E833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76" r="8774"/>
            <a:stretch/>
          </p:blipFill>
          <p:spPr bwMode="auto">
            <a:xfrm>
              <a:off x="11510859" y="5931224"/>
              <a:ext cx="1949601" cy="1909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B04EA95-1CC8-4FF6-B544-92A2C068E03A}"/>
                </a:ext>
              </a:extLst>
            </p:cNvPr>
            <p:cNvSpPr/>
            <p:nvPr/>
          </p:nvSpPr>
          <p:spPr>
            <a:xfrm>
              <a:off x="7641881" y="4956211"/>
              <a:ext cx="1555955" cy="815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292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community</a:t>
              </a:r>
              <a:br>
                <a:rPr lang="en-AU" sz="292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AU" sz="292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detection</a:t>
              </a:r>
              <a:endParaRPr lang="en-SG" sz="2924" dirty="0"/>
            </a:p>
          </p:txBody>
        </p:sp>
        <p:sp>
          <p:nvSpPr>
            <p:cNvPr id="283" name="Rectangle 282">
              <a:extLst>
                <a:ext uri="{FF2B5EF4-FFF2-40B4-BE49-F238E27FC236}">
                  <a16:creationId xmlns:a16="http://schemas.microsoft.com/office/drawing/2014/main" id="{C21C65A2-2F36-43D9-ADAF-786ECD4B32D4}"/>
                </a:ext>
              </a:extLst>
            </p:cNvPr>
            <p:cNvSpPr/>
            <p:nvPr/>
          </p:nvSpPr>
          <p:spPr>
            <a:xfrm>
              <a:off x="9634923" y="4956211"/>
              <a:ext cx="1795697" cy="815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292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</a:t>
              </a:r>
            </a:p>
            <a:p>
              <a:pPr algn="ctr"/>
              <a:r>
                <a:rPr lang="en-AU" sz="292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segmentation</a:t>
              </a:r>
              <a:endParaRPr lang="en-SG" sz="2924" dirty="0"/>
            </a:p>
          </p:txBody>
        </p:sp>
        <p:sp>
          <p:nvSpPr>
            <p:cNvPr id="284" name="Rectangle 283">
              <a:extLst>
                <a:ext uri="{FF2B5EF4-FFF2-40B4-BE49-F238E27FC236}">
                  <a16:creationId xmlns:a16="http://schemas.microsoft.com/office/drawing/2014/main" id="{7B0A96A1-B835-4D8C-B2A6-BE08CF4F4232}"/>
                </a:ext>
              </a:extLst>
            </p:cNvPr>
            <p:cNvSpPr/>
            <p:nvPr/>
          </p:nvSpPr>
          <p:spPr>
            <a:xfrm>
              <a:off x="11892242" y="4956211"/>
              <a:ext cx="1264839" cy="81544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AU" sz="292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protein</a:t>
              </a:r>
            </a:p>
            <a:p>
              <a:pPr algn="ctr"/>
              <a:r>
                <a:rPr lang="en-AU" sz="2924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grouping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08" y="849308"/>
            <a:ext cx="32234699" cy="5118768"/>
          </a:xfrm>
        </p:spPr>
        <p:txBody>
          <a:bodyPr>
            <a:normAutofit/>
          </a:bodyPr>
          <a:lstStyle/>
          <a:p>
            <a:pPr algn="l"/>
            <a:r>
              <a:rPr lang="en-US" sz="8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Estimation of Heat Kernel </a:t>
            </a:r>
            <a:br>
              <a:rPr lang="en-US" sz="852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8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PageRank for Local Clustering</a:t>
            </a:r>
            <a:r>
              <a:rPr lang="en-AU" sz="8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AU" sz="8762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AU" sz="46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Renchi Yang, Xiaokui Xiao, </a:t>
            </a:r>
            <a:r>
              <a:rPr lang="en-AU" sz="4683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Zhewei</a:t>
            </a:r>
            <a:r>
              <a:rPr lang="en-AU" sz="46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Wei, Sourav Bhowmick, Jun Zhao, Rong-Hua Li</a:t>
            </a:r>
            <a:br>
              <a:rPr lang="en-AU" sz="5837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AU" sz="657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2" name="Round Single Corner Rectangle 201"/>
          <p:cNvSpPr/>
          <p:nvPr/>
        </p:nvSpPr>
        <p:spPr>
          <a:xfrm>
            <a:off x="613815" y="17668050"/>
            <a:ext cx="15897452" cy="1051527"/>
          </a:xfrm>
          <a:prstGeom prst="round1Rect">
            <a:avLst>
              <a:gd name="adj" fmla="val 3892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52" b="1" dirty="0"/>
              <a:t>3. The Basic Ideas</a:t>
            </a:r>
          </a:p>
        </p:txBody>
      </p:sp>
      <p:sp>
        <p:nvSpPr>
          <p:cNvPr id="320" name="Round Single Corner Rectangle 319"/>
          <p:cNvSpPr/>
          <p:nvPr/>
        </p:nvSpPr>
        <p:spPr>
          <a:xfrm>
            <a:off x="17100871" y="4998421"/>
            <a:ext cx="15656820" cy="999985"/>
          </a:xfrm>
          <a:prstGeom prst="round1Rect">
            <a:avLst>
              <a:gd name="adj" fmla="val 3892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52" b="1" dirty="0">
                <a:latin typeface="+mj-lt"/>
              </a:rPr>
              <a:t>2. Existing Approximate Solutions</a:t>
            </a:r>
            <a:endParaRPr lang="en-US" sz="5352" b="1" dirty="0"/>
          </a:p>
        </p:txBody>
      </p:sp>
      <p:sp>
        <p:nvSpPr>
          <p:cNvPr id="61" name="Round Single Corner Rectangle 60"/>
          <p:cNvSpPr/>
          <p:nvPr/>
        </p:nvSpPr>
        <p:spPr>
          <a:xfrm>
            <a:off x="613825" y="35508398"/>
            <a:ext cx="32172717" cy="1573219"/>
          </a:xfrm>
          <a:prstGeom prst="round1Rect">
            <a:avLst>
              <a:gd name="adj" fmla="val 3892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52" b="1" dirty="0">
                <a:latin typeface="+mj-lt"/>
              </a:rPr>
              <a:t>5. </a:t>
            </a:r>
            <a:r>
              <a:rPr lang="en-US" sz="5352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Experimental Results</a:t>
            </a:r>
            <a:endParaRPr lang="en-US" sz="5352" b="1" dirty="0"/>
          </a:p>
        </p:txBody>
      </p:sp>
      <p:sp>
        <p:nvSpPr>
          <p:cNvPr id="147" name="Round Single Corner Rectangle 319"/>
          <p:cNvSpPr/>
          <p:nvPr/>
        </p:nvSpPr>
        <p:spPr>
          <a:xfrm>
            <a:off x="17077950" y="17661571"/>
            <a:ext cx="15695278" cy="1058006"/>
          </a:xfrm>
          <a:prstGeom prst="round1Rect">
            <a:avLst>
              <a:gd name="adj" fmla="val 3892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352" b="1" dirty="0">
                <a:latin typeface="+mj-lt"/>
              </a:rPr>
              <a:t>4. The </a:t>
            </a:r>
            <a:r>
              <a:rPr lang="en-US" sz="5352" b="1" dirty="0">
                <a:solidFill>
                  <a:schemeClr val="bg1"/>
                </a:solidFill>
                <a:latin typeface="+mj-lt"/>
                <a:cs typeface="Times New Roman" pitchFamily="18" charset="0"/>
              </a:rPr>
              <a:t>TEA+ Algorithm</a:t>
            </a:r>
            <a:endParaRPr lang="en-US" sz="5352" b="1" dirty="0"/>
          </a:p>
        </p:txBody>
      </p:sp>
      <p:grpSp>
        <p:nvGrpSpPr>
          <p:cNvPr id="233" name="Group 232">
            <a:extLst>
              <a:ext uri="{FF2B5EF4-FFF2-40B4-BE49-F238E27FC236}">
                <a16:creationId xmlns:a16="http://schemas.microsoft.com/office/drawing/2014/main" id="{71E70600-AF06-4C45-81E6-5AEA32F3630A}"/>
              </a:ext>
            </a:extLst>
          </p:cNvPr>
          <p:cNvGrpSpPr/>
          <p:nvPr/>
        </p:nvGrpSpPr>
        <p:grpSpPr>
          <a:xfrm>
            <a:off x="21434151" y="1142420"/>
            <a:ext cx="11163805" cy="3562504"/>
            <a:chOff x="1695497" y="4482117"/>
            <a:chExt cx="5862587" cy="1852299"/>
          </a:xfrm>
        </p:grpSpPr>
        <p:pic>
          <p:nvPicPr>
            <p:cNvPr id="234" name="Picture 12" descr="Image result for renmin university of china logo">
              <a:extLst>
                <a:ext uri="{FF2B5EF4-FFF2-40B4-BE49-F238E27FC236}">
                  <a16:creationId xmlns:a16="http://schemas.microsoft.com/office/drawing/2014/main" id="{E777B084-D5BE-4A1B-8DD0-7A55F01BB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5497" y="5467494"/>
              <a:ext cx="3018928" cy="8669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5" name="Picture 7" descr="Z:\Youth Olympic Games 2010\Tagline\NTU_YOV_Full colour.jpg">
              <a:extLst>
                <a:ext uri="{FF2B5EF4-FFF2-40B4-BE49-F238E27FC236}">
                  <a16:creationId xmlns:a16="http://schemas.microsoft.com/office/drawing/2014/main" id="{D667C395-8D26-403C-83F2-D27D46E925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6471"/>
            <a:stretch>
              <a:fillRect/>
            </a:stretch>
          </p:blipFill>
          <p:spPr bwMode="auto">
            <a:xfrm>
              <a:off x="1948138" y="4487565"/>
              <a:ext cx="2689516" cy="102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6" name="Picture 5" descr="Full_Colour_Thumb">
              <a:extLst>
                <a:ext uri="{FF2B5EF4-FFF2-40B4-BE49-F238E27FC236}">
                  <a16:creationId xmlns:a16="http://schemas.microsoft.com/office/drawing/2014/main" id="{E481468B-9007-4989-815F-70325EFA7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095" y="4482117"/>
              <a:ext cx="1913651" cy="10615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7" name="Picture 2" descr="http://www.bit.edu.cn/images/2013zzgb/logo.jpg">
              <a:extLst>
                <a:ext uri="{FF2B5EF4-FFF2-40B4-BE49-F238E27FC236}">
                  <a16:creationId xmlns:a16="http://schemas.microsoft.com/office/drawing/2014/main" id="{F52909C5-98C5-4C56-AD3E-423F67E69B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759" y="5644700"/>
              <a:ext cx="2600325" cy="6000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2" name="Content Placeholder 2"/>
              <p:cNvSpPr txBox="1">
                <a:spLocks/>
              </p:cNvSpPr>
              <p:nvPr/>
            </p:nvSpPr>
            <p:spPr bwMode="auto">
              <a:xfrm>
                <a:off x="17136797" y="6270128"/>
                <a:ext cx="15561848" cy="1108129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1383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955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527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5099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spcAft>
                    <a:spcPts val="0"/>
                  </a:spcAft>
                  <a:buClrTx/>
                </a:pPr>
                <a:r>
                  <a:rPr lang="en-US" sz="43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ClusterHKPR</a:t>
                </a:r>
              </a:p>
              <a:p>
                <a:pPr lvl="1">
                  <a:spcBef>
                    <a:spcPts val="0"/>
                  </a:spcBef>
                  <a:buClrTx/>
                </a:pPr>
                <a:r>
                  <a:rPr lang="en-SG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Sets max random walk length</a:t>
                </a:r>
                <a:r>
                  <a:rPr lang="en-SG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𝐾</m:t>
                    </m:r>
                    <m:r>
                      <a:rPr lang="en-SG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SG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SG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SG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SG" sz="3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SG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⁡(1/</m:t>
                        </m:r>
                        <m:r>
                          <a:rPr lang="en-SG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  <m:r>
                          <a:rPr lang="en-SG" sz="3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SG" sz="36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func>
                          <m:funcPr>
                            <m:ctrlPr>
                              <a:rPr lang="en-SG" sz="36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G" sz="36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SG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1/</m:t>
                                </m:r>
                                <m:r>
                                  <a:rPr lang="en-SG" sz="36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SG" sz="3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SG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Tx/>
                </a:pPr>
                <a:r>
                  <a:rPr lang="en-SG" sz="3600" kern="0" dirty="0">
                    <a:solidFill>
                      <a:srgbClr val="262626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SG" sz="36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SG" sz="36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  <m:r>
                          <m:rPr>
                            <m:sty m:val="p"/>
                          </m:rPr>
                          <a:rPr lang="en-SG" sz="3600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SG" sz="36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SG" sz="36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SG" sz="36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SG" sz="36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SG" sz="36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p>
                            <m:r>
                              <a:rPr lang="en-SG" sz="36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truncated random walks from </a:t>
                </a:r>
                <a:r>
                  <a:rPr 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</a:p>
              <a:p>
                <a:pPr lvl="1">
                  <a:buClrTx/>
                </a:pPr>
                <a:r>
                  <a:rPr lang="en-SG" sz="36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6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36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36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SG" sz="36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36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SG" sz="36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sz="36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sz="3600" kern="0" dirty="0">
                    <a:solidFill>
                      <a:srgbClr val="262626"/>
                    </a:solidFill>
                    <a:latin typeface="Times New Roman" panose="02020603050405020304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= Fraction of random walks stopping at </a:t>
                </a:r>
                <a14:m>
                  <m:oMath xmlns:m="http://schemas.openxmlformats.org/officeDocument/2006/math">
                    <m:r>
                      <a:rPr lang="en-SG" sz="36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ClrTx/>
                </a:pPr>
                <a:r>
                  <a:rPr lang="en-US" sz="43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HK-Relax</a:t>
                </a:r>
              </a:p>
              <a:p>
                <a:pPr lvl="1">
                  <a:buClrTx/>
                </a:pPr>
                <a:r>
                  <a:rPr lang="en-US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Sets initial residual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41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341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SG" sz="341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SG" sz="341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SG" sz="341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SG" sz="341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,0]=</m:t>
                    </m:r>
                    <m:sSup>
                      <m:sSupPr>
                        <m:ctrlPr>
                          <a:rPr lang="en-SG" sz="341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SG" sz="341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SG" sz="341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SG" sz="341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Tx/>
                </a:pPr>
                <a:r>
                  <a:rPr lang="en-US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SG" sz="3895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3895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hop from </a:t>
                </a:r>
                <a:r>
                  <a:rPr lang="en-US" sz="3895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41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341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SG" sz="341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SG" sz="341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SG" sz="341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SG" sz="341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341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SG" sz="341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sz="341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reserve  </a:t>
                </a:r>
                <a:r>
                  <a:rPr lang="en-US" sz="389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SG" sz="341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SG" sz="341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≤2</m:t>
                    </m:r>
                    <m:r>
                      <a:rPr lang="en-SG" sz="341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m:rPr>
                        <m:sty m:val="p"/>
                      </m:rPr>
                      <a:rPr lang="en-SG" sz="341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log</m:t>
                    </m:r>
                    <m:r>
                      <a:rPr lang="en-SG" sz="341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n-SG" sz="341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341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SG" sz="341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341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SG" sz="341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en-SG" sz="341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3895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br>
                  <a:rPr lang="en-US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distributes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52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3652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num>
                      <m:den>
                        <m:r>
                          <a:rPr lang="en-SG" sz="3652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SG" sz="3652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den>
                    </m:f>
                    <m:r>
                      <a:rPr lang="en-US" sz="3652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>
                      <m:sSubPr>
                        <m:ctrlPr>
                          <a:rPr lang="en-SG" sz="341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341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SG" sz="341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r>
                      <a:rPr lang="en-SG" sz="341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SG" sz="341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SG" sz="341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341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SG" sz="341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neighbors evenly</a:t>
                </a:r>
              </a:p>
              <a:p>
                <a:pPr lvl="1">
                  <a:spcBef>
                    <a:spcPts val="0"/>
                  </a:spcBef>
                  <a:buClrTx/>
                </a:pPr>
                <a:r>
                  <a:rPr lang="en-SG" sz="36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6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36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36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SG" sz="36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36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SG" sz="36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sz="36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sz="3600" kern="0" dirty="0">
                    <a:solidFill>
                      <a:srgbClr val="262626"/>
                    </a:solidFill>
                    <a:latin typeface="Times New Roman" panose="02020603050405020304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= Sum of reserves at </a:t>
                </a:r>
                <a14:m>
                  <m:oMath xmlns:m="http://schemas.openxmlformats.org/officeDocument/2006/math">
                    <m:r>
                      <a:rPr lang="en-SG" sz="36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2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36797" y="6270128"/>
                <a:ext cx="15561848" cy="11081297"/>
              </a:xfrm>
              <a:prstGeom prst="rect">
                <a:avLst/>
              </a:prstGeom>
              <a:blipFill>
                <a:blip r:embed="rId15"/>
                <a:stretch>
                  <a:fillRect l="-469" t="-823"/>
                </a:stretch>
              </a:blip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1" name="Picture 2" descr="Image result for random event">
            <a:extLst>
              <a:ext uri="{FF2B5EF4-FFF2-40B4-BE49-F238E27FC236}">
                <a16:creationId xmlns:a16="http://schemas.microsoft.com/office/drawing/2014/main" id="{7775DD70-C3E7-4AF9-8C63-853995830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9292" y="7342313"/>
            <a:ext cx="1442509" cy="1516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6997229B-B6D0-4022-B724-D8ABF28874A1}"/>
              </a:ext>
            </a:extLst>
          </p:cNvPr>
          <p:cNvSpPr/>
          <p:nvPr/>
        </p:nvSpPr>
        <p:spPr>
          <a:xfrm>
            <a:off x="21146986" y="19832057"/>
            <a:ext cx="5797075" cy="7858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941"/>
          </a:p>
        </p:txBody>
      </p:sp>
      <p:sp>
        <p:nvSpPr>
          <p:cNvPr id="641" name="Right Arrow 1077">
            <a:extLst>
              <a:ext uri="{FF2B5EF4-FFF2-40B4-BE49-F238E27FC236}">
                <a16:creationId xmlns:a16="http://schemas.microsoft.com/office/drawing/2014/main" id="{FA714C4F-413D-4A08-968B-4FF6ED0EF9D8}"/>
              </a:ext>
            </a:extLst>
          </p:cNvPr>
          <p:cNvSpPr/>
          <p:nvPr/>
        </p:nvSpPr>
        <p:spPr>
          <a:xfrm>
            <a:off x="27162868" y="20015721"/>
            <a:ext cx="711133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94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F008936C-F2AA-427C-BC51-D3AC9E692AC3}"/>
                  </a:ext>
                </a:extLst>
              </p:cNvPr>
              <p:cNvSpPr txBox="1"/>
              <p:nvPr/>
            </p:nvSpPr>
            <p:spPr>
              <a:xfrm>
                <a:off x="27947884" y="19223633"/>
                <a:ext cx="4650072" cy="1543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SG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SG" sz="3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</m:e>
                      </m:d>
                      <m:r>
                        <a:rPr lang="en-SG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SG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SG" sz="2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#(</m:t>
                          </m:r>
                          <m:r>
                            <m:rPr>
                              <m:sty m:val="p"/>
                            </m:rPr>
                            <a:rPr lang="en-SG" sz="280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random</m:t>
                          </m:r>
                          <m:r>
                            <a:rPr lang="en-SG" sz="280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80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walks</m:t>
                          </m:r>
                          <m:r>
                            <a:rPr lang="en-SG" sz="280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80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ends</m:t>
                          </m:r>
                          <m:r>
                            <a:rPr lang="en-SG" sz="280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80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at</m:t>
                          </m:r>
                          <m:r>
                            <a:rPr lang="en-SG" sz="280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SG" sz="2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SG" sz="2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SG" sz="2800" i="1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#(</m:t>
                          </m:r>
                          <m:r>
                            <m:rPr>
                              <m:sty m:val="p"/>
                            </m:rPr>
                            <a:rPr lang="en-SG" sz="2800" b="0" i="0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all</m:t>
                          </m:r>
                          <m:r>
                            <a:rPr lang="en-SG" sz="2800" b="0" i="0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80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random</m:t>
                          </m:r>
                          <m:r>
                            <a:rPr lang="en-SG" sz="280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SG" sz="280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walks</m:t>
                          </m:r>
                          <m:r>
                            <a:rPr lang="en-SG" sz="2800" b="0" i="1" smtClean="0">
                              <a:solidFill>
                                <a:srgbClr val="262626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2" name="TextBox 641">
                <a:extLst>
                  <a:ext uri="{FF2B5EF4-FFF2-40B4-BE49-F238E27FC236}">
                    <a16:creationId xmlns:a16="http://schemas.microsoft.com/office/drawing/2014/main" id="{F008936C-F2AA-427C-BC51-D3AC9E692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7884" y="19223633"/>
                <a:ext cx="4650072" cy="15434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E937CE3-9604-493F-A815-3F7038EB8C81}"/>
              </a:ext>
            </a:extLst>
          </p:cNvPr>
          <p:cNvGrpSpPr/>
          <p:nvPr/>
        </p:nvGrpSpPr>
        <p:grpSpPr>
          <a:xfrm rot="2970419">
            <a:off x="24137596" y="23857843"/>
            <a:ext cx="1166977" cy="346232"/>
            <a:chOff x="8946713" y="24731470"/>
            <a:chExt cx="958961" cy="284516"/>
          </a:xfrm>
        </p:grpSpPr>
        <p:sp>
          <p:nvSpPr>
            <p:cNvPr id="514" name="Line 40">
              <a:extLst>
                <a:ext uri="{FF2B5EF4-FFF2-40B4-BE49-F238E27FC236}">
                  <a16:creationId xmlns:a16="http://schemas.microsoft.com/office/drawing/2014/main" id="{68DF66B1-4A85-4AA4-AF15-75716D3111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46713" y="24940151"/>
              <a:ext cx="216706" cy="75834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1272" tIns="55641" rIns="111272" bIns="556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941"/>
            </a:p>
          </p:txBody>
        </p:sp>
        <p:sp>
          <p:nvSpPr>
            <p:cNvPr id="516" name="Line 44">
              <a:extLst>
                <a:ext uri="{FF2B5EF4-FFF2-40B4-BE49-F238E27FC236}">
                  <a16:creationId xmlns:a16="http://schemas.microsoft.com/office/drawing/2014/main" id="{91C0B130-B1BF-46E9-937F-100769AAE1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54845" y="25015983"/>
              <a:ext cx="382303" cy="3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1272" tIns="55641" rIns="111272" bIns="556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941"/>
            </a:p>
          </p:txBody>
        </p:sp>
        <p:sp>
          <p:nvSpPr>
            <p:cNvPr id="515" name="Line 44">
              <a:extLst>
                <a:ext uri="{FF2B5EF4-FFF2-40B4-BE49-F238E27FC236}">
                  <a16:creationId xmlns:a16="http://schemas.microsoft.com/office/drawing/2014/main" id="{4581416E-8A62-47F5-86BD-6FCAC2100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35064" y="24731470"/>
              <a:ext cx="370610" cy="284515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 type="triangle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1272" tIns="55641" rIns="111272" bIns="556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941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3F05DA4-AF8E-4346-B42A-4069FCC71355}"/>
              </a:ext>
            </a:extLst>
          </p:cNvPr>
          <p:cNvGrpSpPr/>
          <p:nvPr/>
        </p:nvGrpSpPr>
        <p:grpSpPr>
          <a:xfrm>
            <a:off x="19566157" y="23443646"/>
            <a:ext cx="3492255" cy="1612635"/>
            <a:chOff x="3096693" y="24798665"/>
            <a:chExt cx="3182606" cy="1547571"/>
          </a:xfrm>
        </p:grpSpPr>
        <p:pic>
          <p:nvPicPr>
            <p:cNvPr id="507" name="Picture 2" descr="Image result for random event">
              <a:extLst>
                <a:ext uri="{FF2B5EF4-FFF2-40B4-BE49-F238E27FC236}">
                  <a16:creationId xmlns:a16="http://schemas.microsoft.com/office/drawing/2014/main" id="{CE4246F9-BA51-4BAE-A4E6-EFC66B01A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693" y="25099719"/>
              <a:ext cx="1185380" cy="124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8" name="Right Arrow 26">
              <a:extLst>
                <a:ext uri="{FF2B5EF4-FFF2-40B4-BE49-F238E27FC236}">
                  <a16:creationId xmlns:a16="http://schemas.microsoft.com/office/drawing/2014/main" id="{92B5E5CA-454A-4FA2-AC94-7777D8C9E069}"/>
                </a:ext>
              </a:extLst>
            </p:cNvPr>
            <p:cNvSpPr/>
            <p:nvPr/>
          </p:nvSpPr>
          <p:spPr>
            <a:xfrm>
              <a:off x="4345696" y="25494071"/>
              <a:ext cx="694975" cy="37730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10941"/>
            </a:p>
          </p:txBody>
        </p:sp>
        <p:pic>
          <p:nvPicPr>
            <p:cNvPr id="510" name="Picture 509">
              <a:extLst>
                <a:ext uri="{FF2B5EF4-FFF2-40B4-BE49-F238E27FC236}">
                  <a16:creationId xmlns:a16="http://schemas.microsoft.com/office/drawing/2014/main" id="{06AF1C98-59AF-4E2A-B886-18A7874D8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93919" y="25070613"/>
              <a:ext cx="1185380" cy="124651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5E53F7C9-88DD-494D-B656-7ACF38276BFE}"/>
                    </a:ext>
                  </a:extLst>
                </p:cNvPr>
                <p:cNvSpPr/>
                <p:nvPr/>
              </p:nvSpPr>
              <p:spPr>
                <a:xfrm rot="599993">
                  <a:off x="5611656" y="24798665"/>
                  <a:ext cx="299969" cy="754794"/>
                </a:xfrm>
                <a:prstGeom prst="rect">
                  <a:avLst/>
                </a:prstGeom>
                <a:noFill/>
              </p:spPr>
              <p:txBody>
                <a:bodyPr wrap="square" lIns="111272" tIns="55641" rIns="111272" bIns="55641">
                  <a:spAutoFit/>
                  <a:scene3d>
                    <a:camera prst="isometricTopUp"/>
                    <a:lightRig rig="threePt" dir="t"/>
                  </a:scene3d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381" b="1" i="1">
                                <a:ln w="1270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prstDash val="solid"/>
                                </a:ln>
                                <a:pattFill prst="narHorz">
                                  <a:fgClr>
                                    <a:schemeClr val="accent3"/>
                                  </a:fgClr>
                                  <a:bgClr>
                                    <a:schemeClr val="accent3">
                                      <a:lumMod val="40000"/>
                                      <a:lumOff val="60000"/>
                                    </a:schemeClr>
                                  </a:bgClr>
                                </a:pattFill>
                                <a:effectLst>
                                  <a:innerShdw blurRad="177800">
                                    <a:schemeClr val="accent3">
                                      <a:lumMod val="50000"/>
                                    </a:schemeClr>
                                  </a:innerShdw>
                                </a:effectLst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SG" sz="4381" b="1" i="1">
                                <a:ln w="1270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prstDash val="solid"/>
                                </a:ln>
                                <a:pattFill prst="narHorz">
                                  <a:fgClr>
                                    <a:schemeClr val="accent3"/>
                                  </a:fgClr>
                                  <a:bgClr>
                                    <a:schemeClr val="accent3">
                                      <a:lumMod val="40000"/>
                                      <a:lumOff val="60000"/>
                                    </a:schemeClr>
                                  </a:bgClr>
                                </a:pattFill>
                                <a:effectLst>
                                  <a:innerShdw blurRad="177800">
                                    <a:schemeClr val="accent3">
                                      <a:lumMod val="50000"/>
                                    </a:schemeClr>
                                  </a:innerShdw>
                                </a:effectLst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SG" sz="4381" b="1" i="1">
                                <a:ln w="1270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prstDash val="solid"/>
                                </a:ln>
                                <a:pattFill prst="narHorz">
                                  <a:fgClr>
                                    <a:schemeClr val="accent3"/>
                                  </a:fgClr>
                                  <a:bgClr>
                                    <a:schemeClr val="accent3">
                                      <a:lumMod val="40000"/>
                                      <a:lumOff val="60000"/>
                                    </a:schemeClr>
                                  </a:bgClr>
                                </a:pattFill>
                                <a:effectLst>
                                  <a:innerShdw blurRad="177800">
                                    <a:schemeClr val="accent3">
                                      <a:lumMod val="50000"/>
                                    </a:schemeClr>
                                  </a:innerShdw>
                                </a:effectLst>
                                <a:latin typeface="Cambria Math" panose="02040503050406030204" pitchFamily="18" charset="0"/>
                              </a:rPr>
                              <m:t>𝟓</m:t>
                            </m:r>
                          </m:sub>
                        </m:sSub>
                      </m:oMath>
                    </m:oMathPara>
                  </a14:m>
                  <a:endParaRPr lang="en-US" sz="4381" b="1" dirty="0">
                    <a:ln w="12700">
                      <a:solidFill>
                        <a:schemeClr val="accent3">
                          <a:lumMod val="50000"/>
                        </a:schemeClr>
                      </a:solidFill>
                      <a:prstDash val="solid"/>
                    </a:ln>
                    <a:pattFill prst="narHorz">
                      <a:fgClr>
                        <a:schemeClr val="accent3"/>
                      </a:fgClr>
                      <a:bgClr>
                        <a:schemeClr val="accent3">
                          <a:lumMod val="40000"/>
                          <a:lumOff val="60000"/>
                        </a:schemeClr>
                      </a:bgClr>
                    </a:pattFill>
                    <a:effectLst>
                      <a:innerShdw blurRad="177800">
                        <a:schemeClr val="accent3">
                          <a:lumMod val="50000"/>
                        </a:schemeClr>
                      </a:innerShdw>
                    </a:effectLst>
                  </a:endParaRPr>
                </a:p>
              </p:txBody>
            </p:sp>
          </mc:Choice>
          <mc:Fallback xmlns=""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5E53F7C9-88DD-494D-B656-7ACF38276B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99993">
                  <a:off x="5611656" y="24798665"/>
                  <a:ext cx="299969" cy="754794"/>
                </a:xfrm>
                <a:prstGeom prst="rect">
                  <a:avLst/>
                </a:prstGeom>
                <a:blipFill>
                  <a:blip r:embed="rId25"/>
                  <a:stretch>
                    <a:fillRect l="-50000" r="-6579"/>
                  </a:stretch>
                </a:blipFill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2" name="Right Arrow 1077">
            <a:extLst>
              <a:ext uri="{FF2B5EF4-FFF2-40B4-BE49-F238E27FC236}">
                <a16:creationId xmlns:a16="http://schemas.microsoft.com/office/drawing/2014/main" id="{60E2A90E-4728-4CE1-B502-7BBB1F865515}"/>
              </a:ext>
            </a:extLst>
          </p:cNvPr>
          <p:cNvSpPr/>
          <p:nvPr/>
        </p:nvSpPr>
        <p:spPr>
          <a:xfrm rot="19082943">
            <a:off x="23065029" y="23915958"/>
            <a:ext cx="1254474" cy="3703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94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73EC30EC-ECFF-4316-AC92-D64A6B72C6F9}"/>
                  </a:ext>
                </a:extLst>
              </p:cNvPr>
              <p:cNvSpPr txBox="1"/>
              <p:nvPr/>
            </p:nvSpPr>
            <p:spPr>
              <a:xfrm>
                <a:off x="18055785" y="21810046"/>
                <a:ext cx="4426563" cy="15900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316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Rolling a biased dice,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28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SG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SG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SG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SG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SG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SG" sz="2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]/</m:t>
                    </m:r>
                    <m:r>
                      <a:rPr lang="en-AU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en-AU" sz="316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it shows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sz="3166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3166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SG" sz="3166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AU" sz="3166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7" name="TextBox 636">
                <a:extLst>
                  <a:ext uri="{FF2B5EF4-FFF2-40B4-BE49-F238E27FC236}">
                    <a16:creationId xmlns:a16="http://schemas.microsoft.com/office/drawing/2014/main" id="{73EC30EC-ECFF-4316-AC92-D64A6B72C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55785" y="21810046"/>
                <a:ext cx="4426563" cy="1590051"/>
              </a:xfrm>
              <a:prstGeom prst="rect">
                <a:avLst/>
              </a:prstGeom>
              <a:blipFill>
                <a:blip r:embed="rId26"/>
                <a:stretch>
                  <a:fillRect l="-3146" t="-4135" r="-4788" b="-977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CFB12365-5E3A-407C-A218-67E6BDBBDA0D}"/>
                  </a:ext>
                </a:extLst>
              </p:cNvPr>
              <p:cNvSpPr txBox="1"/>
              <p:nvPr/>
            </p:nvSpPr>
            <p:spPr>
              <a:xfrm>
                <a:off x="26802828" y="23904153"/>
                <a:ext cx="4667497" cy="106670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AU" sz="316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random walk ends at </a:t>
                </a:r>
                <a14:m>
                  <m:oMath xmlns:m="http://schemas.openxmlformats.org/officeDocument/2006/math">
                    <m:r>
                      <a:rPr lang="en-SG" sz="3166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AU" sz="316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SG" sz="3166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3166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166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16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otherwise 0</a:t>
                </a:r>
              </a:p>
            </p:txBody>
          </p:sp>
        </mc:Choice>
        <mc:Fallback>
          <p:sp>
            <p:nvSpPr>
              <p:cNvPr id="638" name="TextBox 637">
                <a:extLst>
                  <a:ext uri="{FF2B5EF4-FFF2-40B4-BE49-F238E27FC236}">
                    <a16:creationId xmlns:a16="http://schemas.microsoft.com/office/drawing/2014/main" id="{CFB12365-5E3A-407C-A218-67E6BDBBD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02828" y="23904153"/>
                <a:ext cx="4667497" cy="1066703"/>
              </a:xfrm>
              <a:prstGeom prst="rect">
                <a:avLst/>
              </a:prstGeom>
              <a:blipFill>
                <a:blip r:embed="rId27"/>
                <a:stretch>
                  <a:fillRect l="-2987" t="-5556" r="-1039" b="-15556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9" name="TextBox 638">
                <a:extLst>
                  <a:ext uri="{FF2B5EF4-FFF2-40B4-BE49-F238E27FC236}">
                    <a16:creationId xmlns:a16="http://schemas.microsoft.com/office/drawing/2014/main" id="{B7E0B2B6-3FEB-4DA6-BCD6-61025CC57143}"/>
                  </a:ext>
                </a:extLst>
              </p:cNvPr>
              <p:cNvSpPr txBox="1"/>
              <p:nvPr/>
            </p:nvSpPr>
            <p:spPr>
              <a:xfrm>
                <a:off x="26201134" y="21690643"/>
                <a:ext cx="6203589" cy="18426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SG" altLang="zh-CN" sz="316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316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14:m>
                  <m:oMath xmlns:m="http://schemas.openxmlformats.org/officeDocument/2006/math">
                    <m:r>
                      <a:rPr lang="en-US" altLang="zh-CN" sz="3166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</m:oMath>
                </a14:m>
                <a:r>
                  <a:rPr lang="en-US" sz="316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step,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166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16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en-SG" sz="316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316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SG" sz="316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+ℓ)</m:t>
                        </m:r>
                      </m:num>
                      <m:den>
                        <m:r>
                          <a:rPr lang="en-US" sz="316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en-SG" sz="316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316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SG" sz="3166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+ℓ)</m:t>
                        </m:r>
                      </m:den>
                    </m:f>
                  </m:oMath>
                </a14:m>
                <a:r>
                  <a:rPr lang="en-US" sz="3166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random walk stops, otherwise, jumps to a random neighbor</a:t>
                </a:r>
              </a:p>
            </p:txBody>
          </p:sp>
        </mc:Choice>
        <mc:Fallback>
          <p:sp>
            <p:nvSpPr>
              <p:cNvPr id="639" name="TextBox 638">
                <a:extLst>
                  <a:ext uri="{FF2B5EF4-FFF2-40B4-BE49-F238E27FC236}">
                    <a16:creationId xmlns:a16="http://schemas.microsoft.com/office/drawing/2014/main" id="{B7E0B2B6-3FEB-4DA6-BCD6-61025CC57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01134" y="21690643"/>
                <a:ext cx="6203589" cy="1842620"/>
              </a:xfrm>
              <a:prstGeom prst="rect">
                <a:avLst/>
              </a:prstGeom>
              <a:blipFill>
                <a:blip r:embed="rId28"/>
                <a:stretch>
                  <a:fillRect l="-2248" r="-2151" b="-879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4" name="Flowchart: Connector 643">
            <a:extLst>
              <a:ext uri="{FF2B5EF4-FFF2-40B4-BE49-F238E27FC236}">
                <a16:creationId xmlns:a16="http://schemas.microsoft.com/office/drawing/2014/main" id="{BF31B5E9-5563-439A-BC5A-28A86D371E05}"/>
              </a:ext>
            </a:extLst>
          </p:cNvPr>
          <p:cNvSpPr/>
          <p:nvPr/>
        </p:nvSpPr>
        <p:spPr>
          <a:xfrm>
            <a:off x="17297772" y="22377579"/>
            <a:ext cx="525708" cy="525708"/>
          </a:xfrm>
          <a:prstGeom prst="flowChartConnector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41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45" name="Flowchart: Connector 644">
            <a:extLst>
              <a:ext uri="{FF2B5EF4-FFF2-40B4-BE49-F238E27FC236}">
                <a16:creationId xmlns:a16="http://schemas.microsoft.com/office/drawing/2014/main" id="{26FA43EB-CEB0-4C35-8500-E6741EE3DE5C}"/>
              </a:ext>
            </a:extLst>
          </p:cNvPr>
          <p:cNvSpPr/>
          <p:nvPr/>
        </p:nvSpPr>
        <p:spPr>
          <a:xfrm>
            <a:off x="25500169" y="22395057"/>
            <a:ext cx="525708" cy="525708"/>
          </a:xfrm>
          <a:prstGeom prst="flowChartConnector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41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46" name="Flowchart: Connector 645">
            <a:extLst>
              <a:ext uri="{FF2B5EF4-FFF2-40B4-BE49-F238E27FC236}">
                <a16:creationId xmlns:a16="http://schemas.microsoft.com/office/drawing/2014/main" id="{4BC3004B-30A8-46F5-AC58-062B853A7CE7}"/>
              </a:ext>
            </a:extLst>
          </p:cNvPr>
          <p:cNvSpPr/>
          <p:nvPr/>
        </p:nvSpPr>
        <p:spPr>
          <a:xfrm>
            <a:off x="25866724" y="24192185"/>
            <a:ext cx="525708" cy="525708"/>
          </a:xfrm>
          <a:prstGeom prst="flowChartConnector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410" b="1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188237A-D3BF-42E0-B29D-5054C09E0861}"/>
                  </a:ext>
                </a:extLst>
              </p:cNvPr>
              <p:cNvSpPr/>
              <p:nvPr/>
            </p:nvSpPr>
            <p:spPr>
              <a:xfrm>
                <a:off x="25146644" y="24048169"/>
                <a:ext cx="582403" cy="6917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sz="3895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𝑣</m:t>
                      </m:r>
                    </m:oMath>
                  </m:oMathPara>
                </a14:m>
                <a:endParaRPr lang="en-SG" sz="3895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8188237A-D3BF-42E0-B29D-5054C09E0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644" y="24048169"/>
                <a:ext cx="582403" cy="691728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7" name="TextBox 676">
                <a:extLst>
                  <a:ext uri="{FF2B5EF4-FFF2-40B4-BE49-F238E27FC236}">
                    <a16:creationId xmlns:a16="http://schemas.microsoft.com/office/drawing/2014/main" id="{3C6EC4B7-6FD8-4A86-86F0-510AEB26B544}"/>
                  </a:ext>
                </a:extLst>
              </p:cNvPr>
              <p:cNvSpPr txBox="1"/>
              <p:nvPr/>
            </p:nvSpPr>
            <p:spPr>
              <a:xfrm>
                <a:off x="25578692" y="26784473"/>
                <a:ext cx="6649246" cy="273921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71500" indent="-571500">
                  <a:buSzPct val="60000"/>
                  <a:buFont typeface="Wingdings" panose="05000000000000000000" pitchFamily="2" charset="2"/>
                  <a:buChar char="q"/>
                </a:pPr>
                <a:r>
                  <a:rPr lang="en-SG" sz="36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Max #hops K: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SG" sz="3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SG" sz="36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SG" sz="36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SG" sz="36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SG" sz="36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SG" sz="36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  <m:sup>
                        <m:r>
                          <a:rPr lang="en-SG" sz="3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SG" sz="3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SG" sz="3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SG" sz="36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sz="3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G" sz="36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SG" sz="36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sz="36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SG" sz="3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571500" indent="-571500">
                  <a:buSzPct val="60000"/>
                  <a:buFont typeface="Wingdings" panose="05000000000000000000" pitchFamily="2" charset="2"/>
                  <a:buChar char="q"/>
                </a:pPr>
                <a:r>
                  <a:rPr lang="en-SG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cost(HK-Push) </a:t>
                </a:r>
                <a14:m>
                  <m:oMath xmlns:m="http://schemas.openxmlformats.org/officeDocument/2006/math">
                    <m:r>
                      <a:rPr lang="en-SG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SG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0.5∗</m:t>
                    </m:r>
                  </m:oMath>
                </a14:m>
                <a:r>
                  <a:rPr lang="en-SG" sz="3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cost(random walks), switch to random walks</a:t>
                </a:r>
              </a:p>
            </p:txBody>
          </p:sp>
        </mc:Choice>
        <mc:Fallback>
          <p:sp>
            <p:nvSpPr>
              <p:cNvPr id="677" name="TextBox 676">
                <a:extLst>
                  <a:ext uri="{FF2B5EF4-FFF2-40B4-BE49-F238E27FC236}">
                    <a16:creationId xmlns:a16="http://schemas.microsoft.com/office/drawing/2014/main" id="{3C6EC4B7-6FD8-4A86-86F0-510AEB26B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78692" y="26784473"/>
                <a:ext cx="6649246" cy="2739211"/>
              </a:xfrm>
              <a:prstGeom prst="rect">
                <a:avLst/>
              </a:prstGeom>
              <a:blipFill>
                <a:blip r:embed="rId30"/>
                <a:stretch>
                  <a:fillRect l="-730" b="-6608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2" name="Content Placeholder 2"/>
              <p:cNvSpPr txBox="1">
                <a:spLocks/>
              </p:cNvSpPr>
              <p:nvPr/>
            </p:nvSpPr>
            <p:spPr bwMode="auto">
              <a:xfrm>
                <a:off x="655036" y="18942807"/>
                <a:ext cx="15832234" cy="16194594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0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69925" indent="-3254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6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022350" indent="-350838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339850" indent="-31591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681163" indent="-3397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1383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955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527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5099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ClrTx/>
                </a:pPr>
                <a14:m>
                  <m:oMath xmlns:m="http://schemas.openxmlformats.org/officeDocument/2006/math">
                    <m:r>
                      <a:rPr lang="en-SG" sz="438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SG" sz="438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SG" sz="438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SG" sz="438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438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SG" sz="438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SG" sz="438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438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SG" sz="438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3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-approximate HKPR</a:t>
                </a:r>
              </a:p>
              <a:p>
                <a:pPr lvl="1">
                  <a:buClrTx/>
                </a:pPr>
                <a14:m>
                  <m:oMath xmlns:m="http://schemas.openxmlformats.org/officeDocument/2006/math"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SG" sz="3895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 </m:t>
                    </m:r>
                    <m:f>
                      <m:fPr>
                        <m:type m:val="lin"/>
                        <m:ctrlPr>
                          <a:rPr lang="en-SG" sz="3895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389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3895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𝝆</m:t>
                            </m:r>
                          </m:e>
                          <m:sub>
                            <m:r>
                              <a:rPr lang="en-SG" sz="389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SG" sz="389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389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SG" sz="389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SG" sz="3895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d</m:t>
                            </m:r>
                          </m:fName>
                          <m:e>
                            <m:d>
                              <m:dPr>
                                <m:ctrlPr>
                                  <a:rPr lang="en-SG" sz="389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SG" sz="3895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lvl="1">
                  <a:lnSpc>
                    <a:spcPct val="200000"/>
                  </a:lnSpc>
                  <a:spcBef>
                    <a:spcPts val="0"/>
                  </a:spcBef>
                  <a:buClrTx/>
                </a:pPr>
                <a14:m>
                  <m:oMath xmlns:m="http://schemas.openxmlformats.org/officeDocument/2006/math"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∀ </m:t>
                    </m:r>
                    <m:r>
                      <a:rPr lang="en-SG" sz="3895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  </m:t>
                    </m:r>
                    <m:f>
                      <m:fPr>
                        <m:type m:val="lin"/>
                        <m:ctrlPr>
                          <a:rPr lang="en-SG" sz="3895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SG" sz="389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3895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𝝆</m:t>
                            </m:r>
                          </m:e>
                          <m:sub>
                            <m:r>
                              <a:rPr lang="en-SG" sz="3895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SG" sz="3895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n-SG" sz="3895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SG" sz="3895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SG" sz="3895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d</m:t>
                        </m:r>
                        <m:r>
                          <a:rPr lang="en-SG" sz="3895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SG" sz="3895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SG" sz="3895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SG" sz="3895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>
                  <a:buClrTx/>
                </a:pPr>
                <a:r>
                  <a:rPr lang="en-US" sz="43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Monte-Carlo</a:t>
                </a:r>
                <a:r>
                  <a:rPr lang="en-US" sz="438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3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 Walks </a:t>
                </a:r>
                <a:endParaRPr lang="en-US" sz="3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657254" lvl="1">
                  <a:buClrTx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SG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en-US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hop, stops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en-SG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SG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en-SG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SG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otherwise, jumps to a random neighbor.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4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r>
                      <a:rPr lang="en-SG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SG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SG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SG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SG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SG" sz="4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sub>
                            </m:sSub>
                            <m:r>
                              <a:rPr lang="en-SG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/3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SG" sz="4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⁡(</m:t>
                        </m:r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SG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SG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SG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sSubSup>
                          <m:sSubSupPr>
                            <m:ctrlPr>
                              <a:rPr lang="en-US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SG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SG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𝛿</m:t>
                        </m:r>
                      </m:den>
                    </m:f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random walks.</a:t>
                </a:r>
              </a:p>
              <a:p>
                <a:pPr marL="657254" lvl="1">
                  <a:spcBef>
                    <a:spcPts val="0"/>
                  </a:spcBef>
                  <a:buClrTx/>
                </a:pPr>
                <a:r>
                  <a:rPr lang="en-SG" sz="40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4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40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40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SG" sz="4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4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SG" sz="4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sz="4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sz="4000" kern="0" dirty="0">
                    <a:solidFill>
                      <a:srgbClr val="262626"/>
                    </a:solidFill>
                    <a:latin typeface="Times New Roman" panose="02020603050405020304"/>
                  </a:rPr>
                  <a:t>= Fraction of random walks stopping at </a:t>
                </a:r>
                <a14:m>
                  <m:oMath xmlns:m="http://schemas.openxmlformats.org/officeDocument/2006/math">
                    <m:r>
                      <a:rPr lang="en-SG" sz="4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br>
                  <a:rPr lang="en-US" sz="389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SG" sz="40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4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4000" i="1" ker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SG" sz="4000" i="1" ker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40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SG" sz="40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sz="40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</a:t>
                </a:r>
                <a14:m>
                  <m:oMath xmlns:m="http://schemas.openxmlformats.org/officeDocument/2006/math">
                    <m:r>
                      <a:rPr lang="en-SG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SG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𝑑</m:t>
                    </m:r>
                    <m:r>
                      <a:rPr lang="en-SG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  <m:sub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n-SG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SG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𝛿</m:t>
                    </m:r>
                    <m:r>
                      <a:rPr lang="en-SG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-approximate HKPR vector.</a:t>
                </a:r>
              </a:p>
              <a:p>
                <a:pPr>
                  <a:buClrTx/>
                </a:pPr>
                <a:r>
                  <a:rPr lang="en-US" sz="438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HK-Push</a:t>
                </a:r>
              </a:p>
              <a:p>
                <a:pPr marL="701073" lvl="1">
                  <a:spcBef>
                    <a:spcPts val="2195"/>
                  </a:spcBef>
                  <a:buClrTx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𝝆</m:t>
                        </m:r>
                      </m:e>
                      <m:sub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SG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SG" sz="4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4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SG" sz="4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SG" sz="4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SG" sz="4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SG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SG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r>
                          <a:rPr lang="en-SG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SG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SG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SG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SG" sz="4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SG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SG" sz="4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</m:e>
                              <m:sub>
                                <m:r>
                                  <a:rPr lang="en-SG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sub>
                              <m:sup>
                                <m:r>
                                  <a:rPr lang="en-SG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SG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SG" sz="40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SG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SG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lang="en-SG" sz="4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]∙</m:t>
                            </m:r>
                            <m:sSubSup>
                              <m:sSubSupPr>
                                <m:ctrlPr>
                                  <a:rPr lang="en-SG" sz="40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SG" sz="4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𝒉</m:t>
                                </m:r>
                              </m:e>
                              <m:sub>
                                <m:r>
                                  <a:rPr lang="en-SG" sz="4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SG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SG" sz="4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SG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[</m:t>
                            </m:r>
                            <m:r>
                              <a:rPr lang="en-SG" sz="4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SG" sz="4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]</m:t>
                            </m:r>
                          </m:e>
                        </m:nary>
                      </m:e>
                    </m:nary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01073" lvl="1">
                  <a:spcBef>
                    <a:spcPts val="0"/>
                  </a:spcBef>
                  <a:buClrTx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node </a:t>
                </a:r>
                <a14:m>
                  <m:oMath xmlns:m="http://schemas.openxmlformats.org/officeDocument/2006/math">
                    <m:r>
                      <a:rPr lang="en-SG" sz="4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a </a:t>
                </a:r>
                <a:r>
                  <a:rPr lang="en-US" sz="4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reserve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4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4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SG" sz="4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SG" sz="4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SG" sz="4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a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-hop </a:t>
                </a:r>
                <a:r>
                  <a:rPr lang="en-US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residue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4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4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SG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SG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SG" sz="4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SG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SG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SG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altLang="zh-CN" sz="4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01073" lvl="1">
                  <a:spcBef>
                    <a:spcPts val="0"/>
                  </a:spcBef>
                  <a:buClrTx/>
                </a:pP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Initially, sets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(0)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SG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 at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-th hop, converts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en-SG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SG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𝜓</m:t>
                        </m:r>
                        <m:r>
                          <a:rPr lang="en-SG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SG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  <m:r>
                      <a:rPr lang="en-US" sz="4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×</m:t>
                    </m:r>
                    <m:sSubSup>
                      <m:sSubSupPr>
                        <m:ctrlP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SG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SG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SG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]→</m:t>
                    </m:r>
                    <m:sSub>
                      <m:sSubPr>
                        <m:ctrlP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40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𝒒</m:t>
                        </m:r>
                      </m:e>
                      <m:sub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SG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sz="4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pushes</a:t>
                </a:r>
                <a:r>
                  <a:rPr 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remaining residue to neighbors evenly</a:t>
                </a:r>
              </a:p>
              <a:p>
                <a:pPr marL="701073" lvl="1">
                  <a:spcBef>
                    <a:spcPts val="0"/>
                  </a:spcBef>
                  <a:buClrTx/>
                </a:pPr>
                <a:r>
                  <a:rPr lang="en-SG" sz="40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4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SG" sz="40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SG" sz="4000" i="1" ker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  <m:sub>
                        <m:r>
                          <a:rPr lang="en-SG" sz="4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SG" sz="4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SG" sz="4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sz="4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SG" sz="4000" kern="0" dirty="0">
                    <a:solidFill>
                      <a:srgbClr val="262626"/>
                    </a:solidFill>
                    <a:latin typeface="Times New Roman" panose="02020603050405020304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= Sum of reserves at </a:t>
                </a:r>
                <a14:m>
                  <m:oMath xmlns:m="http://schemas.openxmlformats.org/officeDocument/2006/math">
                    <m:r>
                      <a:rPr lang="en-SG" sz="4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buClrTx/>
                </a:pPr>
                <a:endParaRPr lang="en-US" sz="438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200000"/>
                  </a:lnSpc>
                  <a:buClrTx/>
                </a:pPr>
                <a:endParaRPr lang="en-US" sz="438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Tx/>
                  <a:buNone/>
                </a:pPr>
                <a:endParaRPr lang="en-US" sz="438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Tx/>
                  <a:buNone/>
                </a:pPr>
                <a:endParaRPr lang="en-US" sz="438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19285" lvl="1" indent="0">
                  <a:buClrTx/>
                  <a:buNone/>
                </a:pPr>
                <a:endParaRPr lang="en-US" sz="3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ClrTx/>
                  <a:buNone/>
                </a:pPr>
                <a:endParaRPr lang="en-US" sz="438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buClrTx/>
                </a:pPr>
                <a:endParaRPr lang="en-US" sz="3895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6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5036" y="18942807"/>
                <a:ext cx="15832234" cy="16194594"/>
              </a:xfrm>
              <a:prstGeom prst="rect">
                <a:avLst/>
              </a:prstGeom>
              <a:blipFill>
                <a:blip r:embed="rId31"/>
                <a:stretch>
                  <a:fillRect l="-422" t="-526" r="-346"/>
                </a:stretch>
              </a:blipFill>
              <a:ln w="3810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79AE14AF-0595-4112-8444-377DE263EB48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769764" y="19439657"/>
            <a:ext cx="5345293" cy="114502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EF954BF-5F16-4285-B6D2-4479CF4070AA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8800828" y="20591785"/>
            <a:ext cx="4503593" cy="1176313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6A04A735-FFA6-4591-8E91-45BFF3F11DF6}"/>
              </a:ext>
            </a:extLst>
          </p:cNvPr>
          <p:cNvGrpSpPr/>
          <p:nvPr/>
        </p:nvGrpSpPr>
        <p:grpSpPr>
          <a:xfrm>
            <a:off x="11897168" y="23293791"/>
            <a:ext cx="4176468" cy="3130642"/>
            <a:chOff x="23262451" y="9718825"/>
            <a:chExt cx="3432008" cy="2572600"/>
          </a:xfrm>
        </p:grpSpPr>
        <p:grpSp>
          <p:nvGrpSpPr>
            <p:cNvPr id="582" name="Group 581">
              <a:extLst>
                <a:ext uri="{FF2B5EF4-FFF2-40B4-BE49-F238E27FC236}">
                  <a16:creationId xmlns:a16="http://schemas.microsoft.com/office/drawing/2014/main" id="{A90D5534-8B9C-47F1-9AE7-7C587A8EC3A1}"/>
                </a:ext>
              </a:extLst>
            </p:cNvPr>
            <p:cNvGrpSpPr/>
            <p:nvPr/>
          </p:nvGrpSpPr>
          <p:grpSpPr>
            <a:xfrm>
              <a:off x="23262451" y="9718825"/>
              <a:ext cx="2156722" cy="2572600"/>
              <a:chOff x="7979144" y="16828104"/>
              <a:chExt cx="2422912" cy="2718715"/>
            </a:xfrm>
          </p:grpSpPr>
          <p:sp>
            <p:nvSpPr>
              <p:cNvPr id="583" name="Freeform 5">
                <a:extLst>
                  <a:ext uri="{FF2B5EF4-FFF2-40B4-BE49-F238E27FC236}">
                    <a16:creationId xmlns:a16="http://schemas.microsoft.com/office/drawing/2014/main" id="{B34D1DB6-25EB-4AF6-A9F0-DD969FEA4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58544" y="18212943"/>
                <a:ext cx="258762" cy="258763"/>
              </a:xfrm>
              <a:custGeom>
                <a:avLst/>
                <a:gdLst>
                  <a:gd name="T0" fmla="*/ 1 w 163"/>
                  <a:gd name="T1" fmla="*/ 73 h 163"/>
                  <a:gd name="T2" fmla="*/ 3 w 163"/>
                  <a:gd name="T3" fmla="*/ 61 h 163"/>
                  <a:gd name="T4" fmla="*/ 7 w 163"/>
                  <a:gd name="T5" fmla="*/ 50 h 163"/>
                  <a:gd name="T6" fmla="*/ 12 w 163"/>
                  <a:gd name="T7" fmla="*/ 39 h 163"/>
                  <a:gd name="T8" fmla="*/ 19 w 163"/>
                  <a:gd name="T9" fmla="*/ 30 h 163"/>
                  <a:gd name="T10" fmla="*/ 27 w 163"/>
                  <a:gd name="T11" fmla="*/ 21 h 163"/>
                  <a:gd name="T12" fmla="*/ 36 w 163"/>
                  <a:gd name="T13" fmla="*/ 14 h 163"/>
                  <a:gd name="T14" fmla="*/ 46 w 163"/>
                  <a:gd name="T15" fmla="*/ 8 h 163"/>
                  <a:gd name="T16" fmla="*/ 58 w 163"/>
                  <a:gd name="T17" fmla="*/ 4 h 163"/>
                  <a:gd name="T18" fmla="*/ 69 w 163"/>
                  <a:gd name="T19" fmla="*/ 1 h 163"/>
                  <a:gd name="T20" fmla="*/ 82 w 163"/>
                  <a:gd name="T21" fmla="*/ 0 h 163"/>
                  <a:gd name="T22" fmla="*/ 94 w 163"/>
                  <a:gd name="T23" fmla="*/ 1 h 163"/>
                  <a:gd name="T24" fmla="*/ 106 w 163"/>
                  <a:gd name="T25" fmla="*/ 4 h 163"/>
                  <a:gd name="T26" fmla="*/ 117 w 163"/>
                  <a:gd name="T27" fmla="*/ 8 h 163"/>
                  <a:gd name="T28" fmla="*/ 127 w 163"/>
                  <a:gd name="T29" fmla="*/ 14 h 163"/>
                  <a:gd name="T30" fmla="*/ 137 w 163"/>
                  <a:gd name="T31" fmla="*/ 21 h 163"/>
                  <a:gd name="T32" fmla="*/ 145 w 163"/>
                  <a:gd name="T33" fmla="*/ 30 h 163"/>
                  <a:gd name="T34" fmla="*/ 151 w 163"/>
                  <a:gd name="T35" fmla="*/ 39 h 163"/>
                  <a:gd name="T36" fmla="*/ 157 w 163"/>
                  <a:gd name="T37" fmla="*/ 50 h 163"/>
                  <a:gd name="T38" fmla="*/ 161 w 163"/>
                  <a:gd name="T39" fmla="*/ 61 h 163"/>
                  <a:gd name="T40" fmla="*/ 163 w 163"/>
                  <a:gd name="T41" fmla="*/ 73 h 163"/>
                  <a:gd name="T42" fmla="*/ 163 w 163"/>
                  <a:gd name="T43" fmla="*/ 81 h 163"/>
                  <a:gd name="T44" fmla="*/ 162 w 163"/>
                  <a:gd name="T45" fmla="*/ 94 h 163"/>
                  <a:gd name="T46" fmla="*/ 160 w 163"/>
                  <a:gd name="T47" fmla="*/ 106 h 163"/>
                  <a:gd name="T48" fmla="*/ 155 w 163"/>
                  <a:gd name="T49" fmla="*/ 117 h 163"/>
                  <a:gd name="T50" fmla="*/ 149 w 163"/>
                  <a:gd name="T51" fmla="*/ 127 h 163"/>
                  <a:gd name="T52" fmla="*/ 142 w 163"/>
                  <a:gd name="T53" fmla="*/ 136 h 163"/>
                  <a:gd name="T54" fmla="*/ 134 w 163"/>
                  <a:gd name="T55" fmla="*/ 144 h 163"/>
                  <a:gd name="T56" fmla="*/ 124 w 163"/>
                  <a:gd name="T57" fmla="*/ 151 h 163"/>
                  <a:gd name="T58" fmla="*/ 113 w 163"/>
                  <a:gd name="T59" fmla="*/ 156 h 163"/>
                  <a:gd name="T60" fmla="*/ 102 w 163"/>
                  <a:gd name="T61" fmla="*/ 160 h 163"/>
                  <a:gd name="T62" fmla="*/ 90 w 163"/>
                  <a:gd name="T63" fmla="*/ 162 h 163"/>
                  <a:gd name="T64" fmla="*/ 78 w 163"/>
                  <a:gd name="T65" fmla="*/ 163 h 163"/>
                  <a:gd name="T66" fmla="*/ 65 w 163"/>
                  <a:gd name="T67" fmla="*/ 161 h 163"/>
                  <a:gd name="T68" fmla="*/ 54 w 163"/>
                  <a:gd name="T69" fmla="*/ 158 h 163"/>
                  <a:gd name="T70" fmla="*/ 43 w 163"/>
                  <a:gd name="T71" fmla="*/ 153 h 163"/>
                  <a:gd name="T72" fmla="*/ 33 w 163"/>
                  <a:gd name="T73" fmla="*/ 147 h 163"/>
                  <a:gd name="T74" fmla="*/ 24 w 163"/>
                  <a:gd name="T75" fmla="*/ 139 h 163"/>
                  <a:gd name="T76" fmla="*/ 17 w 163"/>
                  <a:gd name="T77" fmla="*/ 130 h 163"/>
                  <a:gd name="T78" fmla="*/ 10 w 163"/>
                  <a:gd name="T79" fmla="*/ 120 h 163"/>
                  <a:gd name="T80" fmla="*/ 5 w 163"/>
                  <a:gd name="T81" fmla="*/ 109 h 163"/>
                  <a:gd name="T82" fmla="*/ 2 w 163"/>
                  <a:gd name="T83" fmla="*/ 98 h 163"/>
                  <a:gd name="T84" fmla="*/ 1 w 163"/>
                  <a:gd name="T85" fmla="*/ 8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3" h="163">
                    <a:moveTo>
                      <a:pt x="0" y="81"/>
                    </a:moveTo>
                    <a:lnTo>
                      <a:pt x="1" y="77"/>
                    </a:lnTo>
                    <a:lnTo>
                      <a:pt x="1" y="73"/>
                    </a:lnTo>
                    <a:lnTo>
                      <a:pt x="1" y="69"/>
                    </a:lnTo>
                    <a:lnTo>
                      <a:pt x="2" y="65"/>
                    </a:lnTo>
                    <a:lnTo>
                      <a:pt x="3" y="61"/>
                    </a:lnTo>
                    <a:lnTo>
                      <a:pt x="4" y="57"/>
                    </a:lnTo>
                    <a:lnTo>
                      <a:pt x="5" y="53"/>
                    </a:lnTo>
                    <a:lnTo>
                      <a:pt x="7" y="50"/>
                    </a:lnTo>
                    <a:lnTo>
                      <a:pt x="8" y="46"/>
                    </a:lnTo>
                    <a:lnTo>
                      <a:pt x="10" y="42"/>
                    </a:lnTo>
                    <a:lnTo>
                      <a:pt x="12" y="39"/>
                    </a:lnTo>
                    <a:lnTo>
                      <a:pt x="14" y="36"/>
                    </a:lnTo>
                    <a:lnTo>
                      <a:pt x="17" y="32"/>
                    </a:lnTo>
                    <a:lnTo>
                      <a:pt x="19" y="30"/>
                    </a:lnTo>
                    <a:lnTo>
                      <a:pt x="21" y="26"/>
                    </a:lnTo>
                    <a:lnTo>
                      <a:pt x="24" y="24"/>
                    </a:lnTo>
                    <a:lnTo>
                      <a:pt x="27" y="21"/>
                    </a:lnTo>
                    <a:lnTo>
                      <a:pt x="30" y="18"/>
                    </a:lnTo>
                    <a:lnTo>
                      <a:pt x="33" y="16"/>
                    </a:lnTo>
                    <a:lnTo>
                      <a:pt x="36" y="14"/>
                    </a:lnTo>
                    <a:lnTo>
                      <a:pt x="40" y="11"/>
                    </a:lnTo>
                    <a:lnTo>
                      <a:pt x="43" y="10"/>
                    </a:lnTo>
                    <a:lnTo>
                      <a:pt x="46" y="8"/>
                    </a:lnTo>
                    <a:lnTo>
                      <a:pt x="50" y="6"/>
                    </a:lnTo>
                    <a:lnTo>
                      <a:pt x="54" y="5"/>
                    </a:lnTo>
                    <a:lnTo>
                      <a:pt x="58" y="4"/>
                    </a:lnTo>
                    <a:lnTo>
                      <a:pt x="61" y="2"/>
                    </a:lnTo>
                    <a:lnTo>
                      <a:pt x="65" y="1"/>
                    </a:lnTo>
                    <a:lnTo>
                      <a:pt x="69" y="1"/>
                    </a:lnTo>
                    <a:lnTo>
                      <a:pt x="74" y="0"/>
                    </a:lnTo>
                    <a:lnTo>
                      <a:pt x="78" y="0"/>
                    </a:lnTo>
                    <a:lnTo>
                      <a:pt x="82" y="0"/>
                    </a:lnTo>
                    <a:lnTo>
                      <a:pt x="86" y="0"/>
                    </a:lnTo>
                    <a:lnTo>
                      <a:pt x="90" y="0"/>
                    </a:lnTo>
                    <a:lnTo>
                      <a:pt x="94" y="1"/>
                    </a:lnTo>
                    <a:lnTo>
                      <a:pt x="98" y="1"/>
                    </a:lnTo>
                    <a:lnTo>
                      <a:pt x="102" y="2"/>
                    </a:lnTo>
                    <a:lnTo>
                      <a:pt x="106" y="4"/>
                    </a:lnTo>
                    <a:lnTo>
                      <a:pt x="110" y="5"/>
                    </a:lnTo>
                    <a:lnTo>
                      <a:pt x="113" y="6"/>
                    </a:lnTo>
                    <a:lnTo>
                      <a:pt x="117" y="8"/>
                    </a:lnTo>
                    <a:lnTo>
                      <a:pt x="121" y="10"/>
                    </a:lnTo>
                    <a:lnTo>
                      <a:pt x="124" y="11"/>
                    </a:lnTo>
                    <a:lnTo>
                      <a:pt x="127" y="14"/>
                    </a:lnTo>
                    <a:lnTo>
                      <a:pt x="131" y="16"/>
                    </a:lnTo>
                    <a:lnTo>
                      <a:pt x="134" y="18"/>
                    </a:lnTo>
                    <a:lnTo>
                      <a:pt x="137" y="21"/>
                    </a:lnTo>
                    <a:lnTo>
                      <a:pt x="140" y="24"/>
                    </a:lnTo>
                    <a:lnTo>
                      <a:pt x="142" y="26"/>
                    </a:lnTo>
                    <a:lnTo>
                      <a:pt x="145" y="30"/>
                    </a:lnTo>
                    <a:lnTo>
                      <a:pt x="147" y="32"/>
                    </a:lnTo>
                    <a:lnTo>
                      <a:pt x="149" y="36"/>
                    </a:lnTo>
                    <a:lnTo>
                      <a:pt x="151" y="39"/>
                    </a:lnTo>
                    <a:lnTo>
                      <a:pt x="153" y="42"/>
                    </a:lnTo>
                    <a:lnTo>
                      <a:pt x="155" y="46"/>
                    </a:lnTo>
                    <a:lnTo>
                      <a:pt x="157" y="50"/>
                    </a:lnTo>
                    <a:lnTo>
                      <a:pt x="158" y="53"/>
                    </a:lnTo>
                    <a:lnTo>
                      <a:pt x="160" y="57"/>
                    </a:lnTo>
                    <a:lnTo>
                      <a:pt x="161" y="61"/>
                    </a:lnTo>
                    <a:lnTo>
                      <a:pt x="161" y="65"/>
                    </a:lnTo>
                    <a:lnTo>
                      <a:pt x="162" y="69"/>
                    </a:lnTo>
                    <a:lnTo>
                      <a:pt x="163" y="73"/>
                    </a:lnTo>
                    <a:lnTo>
                      <a:pt x="163" y="77"/>
                    </a:lnTo>
                    <a:lnTo>
                      <a:pt x="163" y="81"/>
                    </a:lnTo>
                    <a:lnTo>
                      <a:pt x="163" y="81"/>
                    </a:lnTo>
                    <a:lnTo>
                      <a:pt x="163" y="85"/>
                    </a:lnTo>
                    <a:lnTo>
                      <a:pt x="163" y="90"/>
                    </a:lnTo>
                    <a:lnTo>
                      <a:pt x="162" y="94"/>
                    </a:lnTo>
                    <a:lnTo>
                      <a:pt x="161" y="98"/>
                    </a:lnTo>
                    <a:lnTo>
                      <a:pt x="161" y="102"/>
                    </a:lnTo>
                    <a:lnTo>
                      <a:pt x="160" y="106"/>
                    </a:lnTo>
                    <a:lnTo>
                      <a:pt x="158" y="109"/>
                    </a:lnTo>
                    <a:lnTo>
                      <a:pt x="157" y="113"/>
                    </a:lnTo>
                    <a:lnTo>
                      <a:pt x="155" y="117"/>
                    </a:lnTo>
                    <a:lnTo>
                      <a:pt x="153" y="120"/>
                    </a:lnTo>
                    <a:lnTo>
                      <a:pt x="151" y="123"/>
                    </a:lnTo>
                    <a:lnTo>
                      <a:pt x="149" y="127"/>
                    </a:lnTo>
                    <a:lnTo>
                      <a:pt x="147" y="130"/>
                    </a:lnTo>
                    <a:lnTo>
                      <a:pt x="145" y="133"/>
                    </a:lnTo>
                    <a:lnTo>
                      <a:pt x="142" y="136"/>
                    </a:lnTo>
                    <a:lnTo>
                      <a:pt x="140" y="139"/>
                    </a:lnTo>
                    <a:lnTo>
                      <a:pt x="137" y="142"/>
                    </a:lnTo>
                    <a:lnTo>
                      <a:pt x="134" y="144"/>
                    </a:lnTo>
                    <a:lnTo>
                      <a:pt x="131" y="147"/>
                    </a:lnTo>
                    <a:lnTo>
                      <a:pt x="127" y="149"/>
                    </a:lnTo>
                    <a:lnTo>
                      <a:pt x="124" y="151"/>
                    </a:lnTo>
                    <a:lnTo>
                      <a:pt x="121" y="153"/>
                    </a:lnTo>
                    <a:lnTo>
                      <a:pt x="117" y="155"/>
                    </a:lnTo>
                    <a:lnTo>
                      <a:pt x="113" y="156"/>
                    </a:lnTo>
                    <a:lnTo>
                      <a:pt x="110" y="158"/>
                    </a:lnTo>
                    <a:lnTo>
                      <a:pt x="106" y="159"/>
                    </a:lnTo>
                    <a:lnTo>
                      <a:pt x="102" y="160"/>
                    </a:lnTo>
                    <a:lnTo>
                      <a:pt x="98" y="161"/>
                    </a:lnTo>
                    <a:lnTo>
                      <a:pt x="94" y="162"/>
                    </a:lnTo>
                    <a:lnTo>
                      <a:pt x="90" y="162"/>
                    </a:lnTo>
                    <a:lnTo>
                      <a:pt x="86" y="163"/>
                    </a:lnTo>
                    <a:lnTo>
                      <a:pt x="82" y="163"/>
                    </a:lnTo>
                    <a:lnTo>
                      <a:pt x="78" y="163"/>
                    </a:lnTo>
                    <a:lnTo>
                      <a:pt x="74" y="162"/>
                    </a:lnTo>
                    <a:lnTo>
                      <a:pt x="69" y="162"/>
                    </a:lnTo>
                    <a:lnTo>
                      <a:pt x="65" y="161"/>
                    </a:lnTo>
                    <a:lnTo>
                      <a:pt x="61" y="160"/>
                    </a:lnTo>
                    <a:lnTo>
                      <a:pt x="58" y="159"/>
                    </a:lnTo>
                    <a:lnTo>
                      <a:pt x="54" y="158"/>
                    </a:lnTo>
                    <a:lnTo>
                      <a:pt x="50" y="156"/>
                    </a:lnTo>
                    <a:lnTo>
                      <a:pt x="46" y="155"/>
                    </a:lnTo>
                    <a:lnTo>
                      <a:pt x="43" y="153"/>
                    </a:lnTo>
                    <a:lnTo>
                      <a:pt x="40" y="151"/>
                    </a:lnTo>
                    <a:lnTo>
                      <a:pt x="36" y="149"/>
                    </a:lnTo>
                    <a:lnTo>
                      <a:pt x="33" y="147"/>
                    </a:lnTo>
                    <a:lnTo>
                      <a:pt x="30" y="144"/>
                    </a:lnTo>
                    <a:lnTo>
                      <a:pt x="27" y="142"/>
                    </a:lnTo>
                    <a:lnTo>
                      <a:pt x="24" y="139"/>
                    </a:lnTo>
                    <a:lnTo>
                      <a:pt x="21" y="136"/>
                    </a:lnTo>
                    <a:lnTo>
                      <a:pt x="19" y="133"/>
                    </a:lnTo>
                    <a:lnTo>
                      <a:pt x="17" y="130"/>
                    </a:lnTo>
                    <a:lnTo>
                      <a:pt x="14" y="127"/>
                    </a:lnTo>
                    <a:lnTo>
                      <a:pt x="12" y="123"/>
                    </a:lnTo>
                    <a:lnTo>
                      <a:pt x="10" y="120"/>
                    </a:lnTo>
                    <a:lnTo>
                      <a:pt x="8" y="117"/>
                    </a:lnTo>
                    <a:lnTo>
                      <a:pt x="7" y="113"/>
                    </a:lnTo>
                    <a:lnTo>
                      <a:pt x="5" y="109"/>
                    </a:lnTo>
                    <a:lnTo>
                      <a:pt x="4" y="106"/>
                    </a:lnTo>
                    <a:lnTo>
                      <a:pt x="3" y="102"/>
                    </a:lnTo>
                    <a:lnTo>
                      <a:pt x="2" y="98"/>
                    </a:lnTo>
                    <a:lnTo>
                      <a:pt x="1" y="94"/>
                    </a:lnTo>
                    <a:lnTo>
                      <a:pt x="1" y="90"/>
                    </a:lnTo>
                    <a:lnTo>
                      <a:pt x="1" y="85"/>
                    </a:lnTo>
                    <a:lnTo>
                      <a:pt x="0" y="81"/>
                    </a:lnTo>
                  </a:path>
                </a:pathLst>
              </a:custGeom>
              <a:noFill/>
              <a:ln w="269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584" name="Rectangle 6">
                <a:extLst>
                  <a:ext uri="{FF2B5EF4-FFF2-40B4-BE49-F238E27FC236}">
                    <a16:creationId xmlns:a16="http://schemas.microsoft.com/office/drawing/2014/main" id="{6A5FB3AB-7066-4C97-A5E9-17F13EF86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79144" y="17948034"/>
                <a:ext cx="201259" cy="585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2860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7432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2004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657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defTabSz="1112946"/>
                <a:r>
                  <a:rPr lang="zh-CN" altLang="zh-CN" sz="4381" i="1" dirty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s</a:t>
                </a:r>
                <a:endParaRPr lang="zh-CN" altLang="zh-CN" sz="2195" dirty="0"/>
              </a:p>
            </p:txBody>
          </p:sp>
          <p:sp>
            <p:nvSpPr>
              <p:cNvPr id="585" name="Line 40">
                <a:extLst>
                  <a:ext uri="{FF2B5EF4-FFF2-40B4-BE49-F238E27FC236}">
                    <a16:creationId xmlns:a16="http://schemas.microsoft.com/office/drawing/2014/main" id="{1D11387A-EABD-4A3B-9D3F-1D304BF58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480794" y="17917668"/>
                <a:ext cx="128587" cy="333375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586" name="Freeform 41">
                <a:extLst>
                  <a:ext uri="{FF2B5EF4-FFF2-40B4-BE49-F238E27FC236}">
                    <a16:creationId xmlns:a16="http://schemas.microsoft.com/office/drawing/2014/main" id="{0AE1A904-1C32-48F5-BBD6-8E1CD3B45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2869" y="17824006"/>
                <a:ext cx="74612" cy="115888"/>
              </a:xfrm>
              <a:custGeom>
                <a:avLst/>
                <a:gdLst>
                  <a:gd name="T0" fmla="*/ 43 w 47"/>
                  <a:gd name="T1" fmla="*/ 73 h 73"/>
                  <a:gd name="T2" fmla="*/ 47 w 47"/>
                  <a:gd name="T3" fmla="*/ 0 h 73"/>
                  <a:gd name="T4" fmla="*/ 0 w 47"/>
                  <a:gd name="T5" fmla="*/ 56 h 73"/>
                  <a:gd name="T6" fmla="*/ 43 w 47"/>
                  <a:gd name="T7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73">
                    <a:moveTo>
                      <a:pt x="43" y="73"/>
                    </a:moveTo>
                    <a:lnTo>
                      <a:pt x="47" y="0"/>
                    </a:lnTo>
                    <a:lnTo>
                      <a:pt x="0" y="56"/>
                    </a:lnTo>
                    <a:lnTo>
                      <a:pt x="43" y="73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587" name="Line 42">
                <a:extLst>
                  <a:ext uri="{FF2B5EF4-FFF2-40B4-BE49-F238E27FC236}">
                    <a16:creationId xmlns:a16="http://schemas.microsoft.com/office/drawing/2014/main" id="{E71D75A6-C924-4D6B-8D87-5D09D1E8D8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644307" y="17527143"/>
                <a:ext cx="300037" cy="306388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588" name="Freeform 43">
                <a:extLst>
                  <a:ext uri="{FF2B5EF4-FFF2-40B4-BE49-F238E27FC236}">
                    <a16:creationId xmlns:a16="http://schemas.microsoft.com/office/drawing/2014/main" id="{CA80C962-48EB-4C98-AF16-BDDECBB3D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2594" y="17455706"/>
                <a:ext cx="103187" cy="104775"/>
              </a:xfrm>
              <a:custGeom>
                <a:avLst/>
                <a:gdLst>
                  <a:gd name="T0" fmla="*/ 32 w 65"/>
                  <a:gd name="T1" fmla="*/ 66 h 66"/>
                  <a:gd name="T2" fmla="*/ 65 w 65"/>
                  <a:gd name="T3" fmla="*/ 0 h 66"/>
                  <a:gd name="T4" fmla="*/ 0 w 65"/>
                  <a:gd name="T5" fmla="*/ 33 h 66"/>
                  <a:gd name="T6" fmla="*/ 32 w 65"/>
                  <a:gd name="T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66">
                    <a:moveTo>
                      <a:pt x="32" y="66"/>
                    </a:moveTo>
                    <a:lnTo>
                      <a:pt x="65" y="0"/>
                    </a:lnTo>
                    <a:lnTo>
                      <a:pt x="0" y="33"/>
                    </a:lnTo>
                    <a:lnTo>
                      <a:pt x="32" y="66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589" name="Line 44">
                <a:extLst>
                  <a:ext uri="{FF2B5EF4-FFF2-40B4-BE49-F238E27FC236}">
                    <a16:creationId xmlns:a16="http://schemas.microsoft.com/office/drawing/2014/main" id="{6565F495-72AF-4E2E-8770-0B8CA556D4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015782" y="17131856"/>
                <a:ext cx="220662" cy="323850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590" name="Freeform 45">
                <a:extLst>
                  <a:ext uri="{FF2B5EF4-FFF2-40B4-BE49-F238E27FC236}">
                    <a16:creationId xmlns:a16="http://schemas.microsoft.com/office/drawing/2014/main" id="{D74261CF-7DDD-436A-B1F7-D0D5FF9417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01519" y="17047718"/>
                <a:ext cx="92075" cy="111125"/>
              </a:xfrm>
              <a:custGeom>
                <a:avLst/>
                <a:gdLst>
                  <a:gd name="T0" fmla="*/ 38 w 58"/>
                  <a:gd name="T1" fmla="*/ 70 h 70"/>
                  <a:gd name="T2" fmla="*/ 58 w 58"/>
                  <a:gd name="T3" fmla="*/ 0 h 70"/>
                  <a:gd name="T4" fmla="*/ 0 w 58"/>
                  <a:gd name="T5" fmla="*/ 44 h 70"/>
                  <a:gd name="T6" fmla="*/ 38 w 58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70">
                    <a:moveTo>
                      <a:pt x="38" y="70"/>
                    </a:moveTo>
                    <a:lnTo>
                      <a:pt x="58" y="0"/>
                    </a:lnTo>
                    <a:lnTo>
                      <a:pt x="0" y="44"/>
                    </a:lnTo>
                    <a:lnTo>
                      <a:pt x="38" y="7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591" name="Line 46">
                <a:extLst>
                  <a:ext uri="{FF2B5EF4-FFF2-40B4-BE49-F238E27FC236}">
                    <a16:creationId xmlns:a16="http://schemas.microsoft.com/office/drawing/2014/main" id="{574C8783-CF25-4618-A5CA-7141B430F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8517307" y="18139918"/>
                <a:ext cx="304800" cy="201613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592" name="Freeform 47">
                <a:extLst>
                  <a:ext uri="{FF2B5EF4-FFF2-40B4-BE49-F238E27FC236}">
                    <a16:creationId xmlns:a16="http://schemas.microsoft.com/office/drawing/2014/main" id="{967BF396-8C00-40BE-970C-06C39FD54C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93532" y="18082768"/>
                <a:ext cx="111125" cy="92075"/>
              </a:xfrm>
              <a:custGeom>
                <a:avLst/>
                <a:gdLst>
                  <a:gd name="T0" fmla="*/ 26 w 70"/>
                  <a:gd name="T1" fmla="*/ 58 h 58"/>
                  <a:gd name="T2" fmla="*/ 70 w 70"/>
                  <a:gd name="T3" fmla="*/ 0 h 58"/>
                  <a:gd name="T4" fmla="*/ 0 w 70"/>
                  <a:gd name="T5" fmla="*/ 20 h 58"/>
                  <a:gd name="T6" fmla="*/ 26 w 70"/>
                  <a:gd name="T7" fmla="*/ 58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58">
                    <a:moveTo>
                      <a:pt x="26" y="58"/>
                    </a:moveTo>
                    <a:lnTo>
                      <a:pt x="70" y="0"/>
                    </a:lnTo>
                    <a:lnTo>
                      <a:pt x="0" y="20"/>
                    </a:lnTo>
                    <a:lnTo>
                      <a:pt x="26" y="58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593" name="Line 48">
                <a:extLst>
                  <a:ext uri="{FF2B5EF4-FFF2-40B4-BE49-F238E27FC236}">
                    <a16:creationId xmlns:a16="http://schemas.microsoft.com/office/drawing/2014/main" id="{178B5F81-C84F-49DB-B745-508621B301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04657" y="18082768"/>
                <a:ext cx="169862" cy="84138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594" name="Freeform 49">
                <a:extLst>
                  <a:ext uri="{FF2B5EF4-FFF2-40B4-BE49-F238E27FC236}">
                    <a16:creationId xmlns:a16="http://schemas.microsoft.com/office/drawing/2014/main" id="{ECF280C0-1FD2-477E-93AC-7506CA6A1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9119" y="18130393"/>
                <a:ext cx="114300" cy="82550"/>
              </a:xfrm>
              <a:custGeom>
                <a:avLst/>
                <a:gdLst>
                  <a:gd name="T0" fmla="*/ 21 w 72"/>
                  <a:gd name="T1" fmla="*/ 0 h 52"/>
                  <a:gd name="T2" fmla="*/ 72 w 72"/>
                  <a:gd name="T3" fmla="*/ 52 h 52"/>
                  <a:gd name="T4" fmla="*/ 0 w 72"/>
                  <a:gd name="T5" fmla="*/ 41 h 52"/>
                  <a:gd name="T6" fmla="*/ 21 w 72"/>
                  <a:gd name="T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52">
                    <a:moveTo>
                      <a:pt x="21" y="0"/>
                    </a:moveTo>
                    <a:lnTo>
                      <a:pt x="72" y="52"/>
                    </a:lnTo>
                    <a:lnTo>
                      <a:pt x="0" y="4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595" name="Line 50">
                <a:extLst>
                  <a:ext uri="{FF2B5EF4-FFF2-40B4-BE49-F238E27FC236}">
                    <a16:creationId xmlns:a16="http://schemas.microsoft.com/office/drawing/2014/main" id="{1E02F763-5C4C-4CBA-BCD9-E2AAB1DC02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163419" y="18009743"/>
                <a:ext cx="304800" cy="203200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596" name="Freeform 51">
                <a:extLst>
                  <a:ext uri="{FF2B5EF4-FFF2-40B4-BE49-F238E27FC236}">
                    <a16:creationId xmlns:a16="http://schemas.microsoft.com/office/drawing/2014/main" id="{FB1A8916-E74F-4EFD-A22A-C8EEFC966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39644" y="17954181"/>
                <a:ext cx="112712" cy="90488"/>
              </a:xfrm>
              <a:custGeom>
                <a:avLst/>
                <a:gdLst>
                  <a:gd name="T0" fmla="*/ 26 w 71"/>
                  <a:gd name="T1" fmla="*/ 57 h 57"/>
                  <a:gd name="T2" fmla="*/ 71 w 71"/>
                  <a:gd name="T3" fmla="*/ 0 h 57"/>
                  <a:gd name="T4" fmla="*/ 0 w 71"/>
                  <a:gd name="T5" fmla="*/ 19 h 57"/>
                  <a:gd name="T6" fmla="*/ 26 w 71"/>
                  <a:gd name="T7" fmla="*/ 57 h 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57">
                    <a:moveTo>
                      <a:pt x="26" y="57"/>
                    </a:moveTo>
                    <a:lnTo>
                      <a:pt x="71" y="0"/>
                    </a:lnTo>
                    <a:lnTo>
                      <a:pt x="0" y="19"/>
                    </a:lnTo>
                    <a:lnTo>
                      <a:pt x="26" y="57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597" name="Line 52">
                <a:extLst>
                  <a:ext uri="{FF2B5EF4-FFF2-40B4-BE49-F238E27FC236}">
                    <a16:creationId xmlns:a16="http://schemas.microsoft.com/office/drawing/2014/main" id="{3F2E280E-A553-4F4F-AFF2-5F5630380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528544" y="17957356"/>
                <a:ext cx="311150" cy="12700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598" name="Freeform 53">
                <a:extLst>
                  <a:ext uri="{FF2B5EF4-FFF2-40B4-BE49-F238E27FC236}">
                    <a16:creationId xmlns:a16="http://schemas.microsoft.com/office/drawing/2014/main" id="{114E7755-8241-401A-92EC-E40CC94F40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28582" y="17920843"/>
                <a:ext cx="111125" cy="74613"/>
              </a:xfrm>
              <a:custGeom>
                <a:avLst/>
                <a:gdLst>
                  <a:gd name="T0" fmla="*/ 2 w 70"/>
                  <a:gd name="T1" fmla="*/ 47 h 47"/>
                  <a:gd name="T2" fmla="*/ 70 w 70"/>
                  <a:gd name="T3" fmla="*/ 21 h 47"/>
                  <a:gd name="T4" fmla="*/ 0 w 70"/>
                  <a:gd name="T5" fmla="*/ 0 h 47"/>
                  <a:gd name="T6" fmla="*/ 2 w 70"/>
                  <a:gd name="T7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47">
                    <a:moveTo>
                      <a:pt x="2" y="47"/>
                    </a:moveTo>
                    <a:lnTo>
                      <a:pt x="70" y="21"/>
                    </a:lnTo>
                    <a:lnTo>
                      <a:pt x="0" y="0"/>
                    </a:lnTo>
                    <a:lnTo>
                      <a:pt x="2" y="47"/>
                    </a:lnTo>
                    <a:close/>
                  </a:path>
                </a:pathLst>
              </a:custGeom>
              <a:solidFill>
                <a:srgbClr val="073DC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599" name="Line 54">
                <a:extLst>
                  <a:ext uri="{FF2B5EF4-FFF2-40B4-BE49-F238E27FC236}">
                    <a16:creationId xmlns:a16="http://schemas.microsoft.com/office/drawing/2014/main" id="{E958EBBF-AE4A-42D8-B020-8A754016C2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480794" y="18433606"/>
                <a:ext cx="223837" cy="225425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00" name="Freeform 55">
                <a:extLst>
                  <a:ext uri="{FF2B5EF4-FFF2-40B4-BE49-F238E27FC236}">
                    <a16:creationId xmlns:a16="http://schemas.microsoft.com/office/drawing/2014/main" id="{CF2E288F-D3EA-4223-9D4A-FE234810DC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72882" y="18625693"/>
                <a:ext cx="103187" cy="104775"/>
              </a:xfrm>
              <a:custGeom>
                <a:avLst/>
                <a:gdLst>
                  <a:gd name="T0" fmla="*/ 32 w 65"/>
                  <a:gd name="T1" fmla="*/ 0 h 66"/>
                  <a:gd name="T2" fmla="*/ 65 w 65"/>
                  <a:gd name="T3" fmla="*/ 66 h 66"/>
                  <a:gd name="T4" fmla="*/ 0 w 65"/>
                  <a:gd name="T5" fmla="*/ 33 h 66"/>
                  <a:gd name="T6" fmla="*/ 32 w 65"/>
                  <a:gd name="T7" fmla="*/ 0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66">
                    <a:moveTo>
                      <a:pt x="32" y="0"/>
                    </a:moveTo>
                    <a:lnTo>
                      <a:pt x="65" y="66"/>
                    </a:lnTo>
                    <a:lnTo>
                      <a:pt x="0" y="33"/>
                    </a:lnTo>
                    <a:lnTo>
                      <a:pt x="32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01" name="Line 56">
                <a:extLst>
                  <a:ext uri="{FF2B5EF4-FFF2-40B4-BE49-F238E27FC236}">
                    <a16:creationId xmlns:a16="http://schemas.microsoft.com/office/drawing/2014/main" id="{1E3A0143-A222-4A64-BC62-C70334FC07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76069" y="18730468"/>
                <a:ext cx="419100" cy="104775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02" name="Freeform 57">
                <a:extLst>
                  <a:ext uri="{FF2B5EF4-FFF2-40B4-BE49-F238E27FC236}">
                    <a16:creationId xmlns:a16="http://schemas.microsoft.com/office/drawing/2014/main" id="{7DE8D2B0-88FF-4380-9E6D-51BD82CE82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77707" y="18797143"/>
                <a:ext cx="115887" cy="71438"/>
              </a:xfrm>
              <a:custGeom>
                <a:avLst/>
                <a:gdLst>
                  <a:gd name="T0" fmla="*/ 11 w 73"/>
                  <a:gd name="T1" fmla="*/ 0 h 45"/>
                  <a:gd name="T2" fmla="*/ 73 w 73"/>
                  <a:gd name="T3" fmla="*/ 40 h 45"/>
                  <a:gd name="T4" fmla="*/ 0 w 73"/>
                  <a:gd name="T5" fmla="*/ 45 h 45"/>
                  <a:gd name="T6" fmla="*/ 11 w 73"/>
                  <a:gd name="T7" fmla="*/ 0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45">
                    <a:moveTo>
                      <a:pt x="11" y="0"/>
                    </a:moveTo>
                    <a:lnTo>
                      <a:pt x="73" y="40"/>
                    </a:lnTo>
                    <a:lnTo>
                      <a:pt x="0" y="45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03" name="Line 58">
                <a:extLst>
                  <a:ext uri="{FF2B5EF4-FFF2-40B4-BE49-F238E27FC236}">
                    <a16:creationId xmlns:a16="http://schemas.microsoft.com/office/drawing/2014/main" id="{897E19A2-C347-4167-8C6C-233CC3A035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293594" y="18781268"/>
                <a:ext cx="182562" cy="79375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04" name="Freeform 59">
                <a:extLst>
                  <a:ext uri="{FF2B5EF4-FFF2-40B4-BE49-F238E27FC236}">
                    <a16:creationId xmlns:a16="http://schemas.microsoft.com/office/drawing/2014/main" id="{0014727F-32DC-4AE5-8302-7472818DBC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2344" y="18741581"/>
                <a:ext cx="115887" cy="77788"/>
              </a:xfrm>
              <a:custGeom>
                <a:avLst/>
                <a:gdLst>
                  <a:gd name="T0" fmla="*/ 18 w 73"/>
                  <a:gd name="T1" fmla="*/ 49 h 49"/>
                  <a:gd name="T2" fmla="*/ 73 w 73"/>
                  <a:gd name="T3" fmla="*/ 0 h 49"/>
                  <a:gd name="T4" fmla="*/ 0 w 73"/>
                  <a:gd name="T5" fmla="*/ 6 h 49"/>
                  <a:gd name="T6" fmla="*/ 18 w 73"/>
                  <a:gd name="T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49">
                    <a:moveTo>
                      <a:pt x="18" y="49"/>
                    </a:moveTo>
                    <a:lnTo>
                      <a:pt x="73" y="0"/>
                    </a:lnTo>
                    <a:lnTo>
                      <a:pt x="0" y="6"/>
                    </a:lnTo>
                    <a:lnTo>
                      <a:pt x="18" y="49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05" name="Line 60">
                <a:extLst>
                  <a:ext uri="{FF2B5EF4-FFF2-40B4-BE49-F238E27FC236}">
                    <a16:creationId xmlns:a16="http://schemas.microsoft.com/office/drawing/2014/main" id="{5A52C728-321E-4A9C-B93B-92160903AF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52357" y="18730468"/>
                <a:ext cx="98425" cy="71438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06" name="Freeform 61">
                <a:extLst>
                  <a:ext uri="{FF2B5EF4-FFF2-40B4-BE49-F238E27FC236}">
                    <a16:creationId xmlns:a16="http://schemas.microsoft.com/office/drawing/2014/main" id="{8AA4923B-C1D5-43A6-9DA4-DD6C804E3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22207" y="18765393"/>
                <a:ext cx="111125" cy="95250"/>
              </a:xfrm>
              <a:custGeom>
                <a:avLst/>
                <a:gdLst>
                  <a:gd name="T0" fmla="*/ 27 w 70"/>
                  <a:gd name="T1" fmla="*/ 0 h 60"/>
                  <a:gd name="T2" fmla="*/ 70 w 70"/>
                  <a:gd name="T3" fmla="*/ 60 h 60"/>
                  <a:gd name="T4" fmla="*/ 0 w 70"/>
                  <a:gd name="T5" fmla="*/ 38 h 60"/>
                  <a:gd name="T6" fmla="*/ 27 w 70"/>
                  <a:gd name="T7" fmla="*/ 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0" h="60">
                    <a:moveTo>
                      <a:pt x="27" y="0"/>
                    </a:moveTo>
                    <a:lnTo>
                      <a:pt x="70" y="60"/>
                    </a:lnTo>
                    <a:lnTo>
                      <a:pt x="0" y="38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07" name="Line 62">
                <a:extLst>
                  <a:ext uri="{FF2B5EF4-FFF2-40B4-BE49-F238E27FC236}">
                    <a16:creationId xmlns:a16="http://schemas.microsoft.com/office/drawing/2014/main" id="{AC2C0AA3-A3B0-43D1-AEAC-D43D692FD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733332" y="18766981"/>
                <a:ext cx="241300" cy="93663"/>
              </a:xfrm>
              <a:prstGeom prst="line">
                <a:avLst/>
              </a:prstGeom>
              <a:noFill/>
              <a:ln w="14288">
                <a:solidFill>
                  <a:srgbClr val="073DC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08" name="Freeform 63">
                <a:extLst>
                  <a:ext uri="{FF2B5EF4-FFF2-40B4-BE49-F238E27FC236}">
                    <a16:creationId xmlns:a16="http://schemas.microsoft.com/office/drawing/2014/main" id="{6C192960-502E-4688-95F6-A97FF221C2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53994" y="18730468"/>
                <a:ext cx="115887" cy="73025"/>
              </a:xfrm>
              <a:custGeom>
                <a:avLst/>
                <a:gdLst>
                  <a:gd name="T0" fmla="*/ 16 w 73"/>
                  <a:gd name="T1" fmla="*/ 46 h 46"/>
                  <a:gd name="T2" fmla="*/ 73 w 73"/>
                  <a:gd name="T3" fmla="*/ 0 h 46"/>
                  <a:gd name="T4" fmla="*/ 0 w 73"/>
                  <a:gd name="T5" fmla="*/ 3 h 46"/>
                  <a:gd name="T6" fmla="*/ 16 w 73"/>
                  <a:gd name="T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46">
                    <a:moveTo>
                      <a:pt x="16" y="46"/>
                    </a:moveTo>
                    <a:lnTo>
                      <a:pt x="73" y="0"/>
                    </a:lnTo>
                    <a:lnTo>
                      <a:pt x="0" y="3"/>
                    </a:lnTo>
                    <a:lnTo>
                      <a:pt x="16" y="46"/>
                    </a:lnTo>
                    <a:close/>
                  </a:path>
                </a:pathLst>
              </a:custGeom>
              <a:solidFill>
                <a:srgbClr val="0000FF"/>
              </a:solidFill>
              <a:ln>
                <a:noFill/>
              </a:ln>
              <a:extLst/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09" name="Line 64">
                <a:extLst>
                  <a:ext uri="{FF2B5EF4-FFF2-40B4-BE49-F238E27FC236}">
                    <a16:creationId xmlns:a16="http://schemas.microsoft.com/office/drawing/2014/main" id="{F695C2A7-07D8-4FA4-A520-C08C56E3D8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88719" y="18471706"/>
                <a:ext cx="220662" cy="552450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10" name="Freeform 65">
                <a:extLst>
                  <a:ext uri="{FF2B5EF4-FFF2-40B4-BE49-F238E27FC236}">
                    <a16:creationId xmlns:a16="http://schemas.microsoft.com/office/drawing/2014/main" id="{6F75F1EC-E377-4EC0-9CBE-88DD1A2550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72869" y="19001931"/>
                <a:ext cx="74612" cy="117475"/>
              </a:xfrm>
              <a:custGeom>
                <a:avLst/>
                <a:gdLst>
                  <a:gd name="T0" fmla="*/ 42 w 47"/>
                  <a:gd name="T1" fmla="*/ 0 h 74"/>
                  <a:gd name="T2" fmla="*/ 47 w 47"/>
                  <a:gd name="T3" fmla="*/ 74 h 74"/>
                  <a:gd name="T4" fmla="*/ 0 w 47"/>
                  <a:gd name="T5" fmla="*/ 18 h 74"/>
                  <a:gd name="T6" fmla="*/ 42 w 47"/>
                  <a:gd name="T7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74">
                    <a:moveTo>
                      <a:pt x="42" y="0"/>
                    </a:moveTo>
                    <a:lnTo>
                      <a:pt x="47" y="74"/>
                    </a:lnTo>
                    <a:lnTo>
                      <a:pt x="0" y="18"/>
                    </a:lnTo>
                    <a:lnTo>
                      <a:pt x="42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11" name="Line 66">
                <a:extLst>
                  <a:ext uri="{FF2B5EF4-FFF2-40B4-BE49-F238E27FC236}">
                    <a16:creationId xmlns:a16="http://schemas.microsoft.com/office/drawing/2014/main" id="{6650285F-F759-479B-B849-3024648047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7482" y="19119406"/>
                <a:ext cx="292100" cy="96838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12" name="Freeform 67">
                <a:extLst>
                  <a:ext uri="{FF2B5EF4-FFF2-40B4-BE49-F238E27FC236}">
                    <a16:creationId xmlns:a16="http://schemas.microsoft.com/office/drawing/2014/main" id="{9AE9E51D-C4C1-4C0B-877F-30C1CE219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8944" y="19178143"/>
                <a:ext cx="115887" cy="69850"/>
              </a:xfrm>
              <a:custGeom>
                <a:avLst/>
                <a:gdLst>
                  <a:gd name="T0" fmla="*/ 15 w 73"/>
                  <a:gd name="T1" fmla="*/ 0 h 44"/>
                  <a:gd name="T2" fmla="*/ 73 w 73"/>
                  <a:gd name="T3" fmla="*/ 44 h 44"/>
                  <a:gd name="T4" fmla="*/ 0 w 73"/>
                  <a:gd name="T5" fmla="*/ 44 h 44"/>
                  <a:gd name="T6" fmla="*/ 15 w 73"/>
                  <a:gd name="T7" fmla="*/ 0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3" h="44">
                    <a:moveTo>
                      <a:pt x="15" y="0"/>
                    </a:moveTo>
                    <a:lnTo>
                      <a:pt x="73" y="44"/>
                    </a:lnTo>
                    <a:lnTo>
                      <a:pt x="0" y="44"/>
                    </a:lnTo>
                    <a:lnTo>
                      <a:pt x="15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13" name="Line 68">
                <a:extLst>
                  <a:ext uri="{FF2B5EF4-FFF2-40B4-BE49-F238E27FC236}">
                    <a16:creationId xmlns:a16="http://schemas.microsoft.com/office/drawing/2014/main" id="{3A527491-3DA7-495A-94EE-C339224D8E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25307" y="19244818"/>
                <a:ext cx="234950" cy="133350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14" name="Freeform 69">
                <a:extLst>
                  <a:ext uri="{FF2B5EF4-FFF2-40B4-BE49-F238E27FC236}">
                    <a16:creationId xmlns:a16="http://schemas.microsoft.com/office/drawing/2014/main" id="{76AF67F7-CE5F-453F-AD66-D073FA2F7C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3269" y="19340068"/>
                <a:ext cx="114300" cy="87313"/>
              </a:xfrm>
              <a:custGeom>
                <a:avLst/>
                <a:gdLst>
                  <a:gd name="T0" fmla="*/ 23 w 72"/>
                  <a:gd name="T1" fmla="*/ 0 h 55"/>
                  <a:gd name="T2" fmla="*/ 72 w 72"/>
                  <a:gd name="T3" fmla="*/ 55 h 55"/>
                  <a:gd name="T4" fmla="*/ 0 w 72"/>
                  <a:gd name="T5" fmla="*/ 41 h 55"/>
                  <a:gd name="T6" fmla="*/ 23 w 72"/>
                  <a:gd name="T7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2" h="55">
                    <a:moveTo>
                      <a:pt x="23" y="0"/>
                    </a:moveTo>
                    <a:lnTo>
                      <a:pt x="72" y="55"/>
                    </a:lnTo>
                    <a:lnTo>
                      <a:pt x="0" y="41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15" name="Line 70">
                <a:extLst>
                  <a:ext uri="{FF2B5EF4-FFF2-40B4-BE49-F238E27FC236}">
                    <a16:creationId xmlns:a16="http://schemas.microsoft.com/office/drawing/2014/main" id="{33CE1508-67F2-4648-ABCE-ADF20AE75A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331694" y="19267043"/>
                <a:ext cx="182562" cy="149225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16" name="Freeform 71">
                <a:extLst>
                  <a:ext uri="{FF2B5EF4-FFF2-40B4-BE49-F238E27FC236}">
                    <a16:creationId xmlns:a16="http://schemas.microsoft.com/office/drawing/2014/main" id="{0269C4A9-AF9A-49A0-BF34-C79941179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4094" y="19203543"/>
                <a:ext cx="107950" cy="98425"/>
              </a:xfrm>
              <a:custGeom>
                <a:avLst/>
                <a:gdLst>
                  <a:gd name="T0" fmla="*/ 29 w 68"/>
                  <a:gd name="T1" fmla="*/ 62 h 62"/>
                  <a:gd name="T2" fmla="*/ 68 w 68"/>
                  <a:gd name="T3" fmla="*/ 0 h 62"/>
                  <a:gd name="T4" fmla="*/ 0 w 68"/>
                  <a:gd name="T5" fmla="*/ 26 h 62"/>
                  <a:gd name="T6" fmla="*/ 29 w 68"/>
                  <a:gd name="T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8" h="62">
                    <a:moveTo>
                      <a:pt x="29" y="62"/>
                    </a:moveTo>
                    <a:lnTo>
                      <a:pt x="68" y="0"/>
                    </a:lnTo>
                    <a:lnTo>
                      <a:pt x="0" y="26"/>
                    </a:lnTo>
                    <a:lnTo>
                      <a:pt x="29" y="62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17" name="Line 72">
                <a:extLst>
                  <a:ext uri="{FF2B5EF4-FFF2-40B4-BE49-F238E27FC236}">
                    <a16:creationId xmlns:a16="http://schemas.microsoft.com/office/drawing/2014/main" id="{3EC0E23D-47C4-4DBA-A740-E595ABB747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541244" y="19244818"/>
                <a:ext cx="219075" cy="120650"/>
              </a:xfrm>
              <a:prstGeom prst="line">
                <a:avLst/>
              </a:prstGeom>
              <a:noFill/>
              <a:ln w="14288">
                <a:solidFill>
                  <a:srgbClr val="0000FF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p:sp>
            <p:nvSpPr>
              <p:cNvPr id="618" name="Freeform 73">
                <a:extLst>
                  <a:ext uri="{FF2B5EF4-FFF2-40B4-BE49-F238E27FC236}">
                    <a16:creationId xmlns:a16="http://schemas.microsoft.com/office/drawing/2014/main" id="{47F27A74-1987-4F33-B6F5-EEF82685EC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4919" y="19330543"/>
                <a:ext cx="112712" cy="85725"/>
              </a:xfrm>
              <a:custGeom>
                <a:avLst/>
                <a:gdLst>
                  <a:gd name="T0" fmla="*/ 22 w 71"/>
                  <a:gd name="T1" fmla="*/ 0 h 54"/>
                  <a:gd name="T2" fmla="*/ 71 w 71"/>
                  <a:gd name="T3" fmla="*/ 54 h 54"/>
                  <a:gd name="T4" fmla="*/ 0 w 71"/>
                  <a:gd name="T5" fmla="*/ 40 h 54"/>
                  <a:gd name="T6" fmla="*/ 22 w 71"/>
                  <a:gd name="T7" fmla="*/ 0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71" h="54">
                    <a:moveTo>
                      <a:pt x="22" y="0"/>
                    </a:moveTo>
                    <a:lnTo>
                      <a:pt x="71" y="54"/>
                    </a:lnTo>
                    <a:lnTo>
                      <a:pt x="0" y="40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FF"/>
              </a:solidFill>
              <a:ln w="9525">
                <a:solidFill>
                  <a:srgbClr val="0000FF"/>
                </a:solidFill>
                <a:round/>
                <a:headEnd/>
                <a:tailEnd/>
              </a:ln>
              <a:extLst/>
            </p:spPr>
            <p:txBody>
              <a:bodyPr vert="horz" wrap="square" lIns="111272" tIns="55641" rIns="111272" bIns="55641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10941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9" name="Rectangle 25">
                    <a:extLst>
                      <a:ext uri="{FF2B5EF4-FFF2-40B4-BE49-F238E27FC236}">
                        <a16:creationId xmlns:a16="http://schemas.microsoft.com/office/drawing/2014/main" id="{300E8C47-67DE-4805-B4CB-7FD4C78DAB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67836" y="17520264"/>
                    <a:ext cx="589860" cy="4557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743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200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657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1112946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altLang="zh-CN" sz="34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zh-CN" sz="341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altLang="zh-CN" sz="341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3410" dirty="0"/>
                  </a:p>
                </p:txBody>
              </p:sp>
            </mc:Choice>
            <mc:Fallback xmlns="">
              <p:sp>
                <p:nvSpPr>
                  <p:cNvPr id="619" name="Rectangle 25">
                    <a:extLst>
                      <a:ext uri="{FF2B5EF4-FFF2-40B4-BE49-F238E27FC236}">
                        <a16:creationId xmlns:a16="http://schemas.microsoft.com/office/drawing/2014/main" id="{300E8C47-67DE-4805-B4CB-7FD4C78DAB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667836" y="17520264"/>
                    <a:ext cx="589860" cy="45571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0" name="Rectangle 25">
                    <a:extLst>
                      <a:ext uri="{FF2B5EF4-FFF2-40B4-BE49-F238E27FC236}">
                        <a16:creationId xmlns:a16="http://schemas.microsoft.com/office/drawing/2014/main" id="{374D5527-F100-42F5-ACD3-E85EFF0470B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47568" y="16828104"/>
                    <a:ext cx="589860" cy="4557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743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200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657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1112946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altLang="zh-CN" sz="34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zh-CN" sz="341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AU" altLang="zh-CN" sz="341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3410" dirty="0"/>
                  </a:p>
                </p:txBody>
              </p:sp>
            </mc:Choice>
            <mc:Fallback xmlns="">
              <p:sp>
                <p:nvSpPr>
                  <p:cNvPr id="620" name="Rectangle 25">
                    <a:extLst>
                      <a:ext uri="{FF2B5EF4-FFF2-40B4-BE49-F238E27FC236}">
                        <a16:creationId xmlns:a16="http://schemas.microsoft.com/office/drawing/2014/main" id="{374D5527-F100-42F5-ACD3-E85EFF0470B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347568" y="16828104"/>
                    <a:ext cx="589860" cy="45571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1" name="Rectangle 25">
                    <a:extLst>
                      <a:ext uri="{FF2B5EF4-FFF2-40B4-BE49-F238E27FC236}">
                        <a16:creationId xmlns:a16="http://schemas.microsoft.com/office/drawing/2014/main" id="{CA2BD33D-2BD6-4EA2-87EF-2FAB5FFB625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696453" y="18244439"/>
                    <a:ext cx="589860" cy="4557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743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200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657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1112946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altLang="zh-CN" sz="34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zh-CN" sz="341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altLang="zh-CN" sz="341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3410" dirty="0"/>
                  </a:p>
                </p:txBody>
              </p:sp>
            </mc:Choice>
            <mc:Fallback xmlns="">
              <p:sp>
                <p:nvSpPr>
                  <p:cNvPr id="621" name="Rectangle 25">
                    <a:extLst>
                      <a:ext uri="{FF2B5EF4-FFF2-40B4-BE49-F238E27FC236}">
                        <a16:creationId xmlns:a16="http://schemas.microsoft.com/office/drawing/2014/main" id="{CA2BD33D-2BD6-4EA2-87EF-2FAB5FFB62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696453" y="18244439"/>
                    <a:ext cx="589860" cy="45571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2" name="Rectangle 25">
                    <a:extLst>
                      <a:ext uri="{FF2B5EF4-FFF2-40B4-BE49-F238E27FC236}">
                        <a16:creationId xmlns:a16="http://schemas.microsoft.com/office/drawing/2014/main" id="{2CDA6E49-03C0-4830-87E9-C004C4D765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812196" y="19091107"/>
                    <a:ext cx="589860" cy="45571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0" tIns="0" rIns="0" bIns="0" numCol="1" anchor="t" anchorCtr="0" compatLnSpc="1">
                    <a:prstTxWarp prst="textNoShape">
                      <a:avLst/>
                    </a:prstTxWarp>
                    <a:spAutoFit/>
                  </a:bodyPr>
                  <a:lstStyle>
                    <a:lvl1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1pPr>
                    <a:lvl2pPr marL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2pPr>
                    <a:lvl3pPr marL="914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3pPr>
                    <a:lvl4pPr marL="1371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4pPr>
                    <a:lvl5pPr marL="18288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5pPr>
                    <a:lvl6pPr marL="22860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6pPr>
                    <a:lvl7pPr marL="2743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7pPr>
                    <a:lvl8pPr marL="32004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8pPr>
                    <a:lvl9pPr marL="3657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</a:defRPr>
                    </a:lvl9pPr>
                  </a:lstStyle>
                  <a:p>
                    <a:pPr defTabSz="1112946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AU" altLang="zh-CN" sz="341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altLang="zh-CN" sz="341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SG" altLang="zh-CN" sz="341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zh-CN" altLang="zh-CN" sz="3410" dirty="0"/>
                  </a:p>
                </p:txBody>
              </p:sp>
            </mc:Choice>
            <mc:Fallback xmlns="">
              <p:sp>
                <p:nvSpPr>
                  <p:cNvPr id="622" name="Rectangle 25">
                    <a:extLst>
                      <a:ext uri="{FF2B5EF4-FFF2-40B4-BE49-F238E27FC236}">
                        <a16:creationId xmlns:a16="http://schemas.microsoft.com/office/drawing/2014/main" id="{2CDA6E49-03C0-4830-87E9-C004C4D7654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812196" y="19091107"/>
                    <a:ext cx="589860" cy="45571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623" name="Picture 2" descr="Image result for random event">
              <a:extLst>
                <a:ext uri="{FF2B5EF4-FFF2-40B4-BE49-F238E27FC236}">
                  <a16:creationId xmlns:a16="http://schemas.microsoft.com/office/drawing/2014/main" id="{CC429B4C-BDD4-4DE2-B847-82E3A4EBC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09079" y="10384494"/>
              <a:ext cx="1185380" cy="1246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E1C7C4C-85DD-475C-8115-2F83AED72E12}"/>
              </a:ext>
            </a:extLst>
          </p:cNvPr>
          <p:cNvGrpSpPr/>
          <p:nvPr/>
        </p:nvGrpSpPr>
        <p:grpSpPr>
          <a:xfrm>
            <a:off x="781654" y="30761791"/>
            <a:ext cx="2978614" cy="2071354"/>
            <a:chOff x="810913" y="17262540"/>
            <a:chExt cx="2447673" cy="1702132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31CBF3C-FFCE-43C6-9E3B-10ED51F5EB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874"/>
            <a:stretch/>
          </p:blipFill>
          <p:spPr>
            <a:xfrm>
              <a:off x="810913" y="17262540"/>
              <a:ext cx="2447673" cy="1702132"/>
            </a:xfrm>
            <a:prstGeom prst="rect">
              <a:avLst/>
            </a:prstGeom>
          </p:spPr>
        </p:pic>
        <p:sp>
          <p:nvSpPr>
            <p:cNvPr id="56" name="Flowchart: Connector 55">
              <a:extLst>
                <a:ext uri="{FF2B5EF4-FFF2-40B4-BE49-F238E27FC236}">
                  <a16:creationId xmlns:a16="http://schemas.microsoft.com/office/drawing/2014/main" id="{1A1EAA45-22FD-497F-96ED-A36C0FB5D62F}"/>
                </a:ext>
              </a:extLst>
            </p:cNvPr>
            <p:cNvSpPr/>
            <p:nvPr/>
          </p:nvSpPr>
          <p:spPr>
            <a:xfrm>
              <a:off x="1494000" y="17316000"/>
              <a:ext cx="324000" cy="324036"/>
            </a:xfrm>
            <a:prstGeom prst="flowChartConnector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  <p:sp>
          <p:nvSpPr>
            <p:cNvPr id="533" name="Flowchart: Connector 532">
              <a:extLst>
                <a:ext uri="{FF2B5EF4-FFF2-40B4-BE49-F238E27FC236}">
                  <a16:creationId xmlns:a16="http://schemas.microsoft.com/office/drawing/2014/main" id="{E85B24B6-8B6C-4B46-B76E-1F36CD308D72}"/>
                </a:ext>
              </a:extLst>
            </p:cNvPr>
            <p:cNvSpPr/>
            <p:nvPr/>
          </p:nvSpPr>
          <p:spPr>
            <a:xfrm>
              <a:off x="874800" y="17829301"/>
              <a:ext cx="324000" cy="324036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  <p:sp>
          <p:nvSpPr>
            <p:cNvPr id="534" name="Flowchart: Connector 533">
              <a:extLst>
                <a:ext uri="{FF2B5EF4-FFF2-40B4-BE49-F238E27FC236}">
                  <a16:creationId xmlns:a16="http://schemas.microsoft.com/office/drawing/2014/main" id="{08F24A19-3FE9-474D-BB35-6065517C8695}"/>
                </a:ext>
              </a:extLst>
            </p:cNvPr>
            <p:cNvSpPr/>
            <p:nvPr/>
          </p:nvSpPr>
          <p:spPr>
            <a:xfrm>
              <a:off x="2112254" y="17829301"/>
              <a:ext cx="324000" cy="324036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  <p:sp>
          <p:nvSpPr>
            <p:cNvPr id="547" name="Line 20">
              <a:extLst>
                <a:ext uri="{FF2B5EF4-FFF2-40B4-BE49-F238E27FC236}">
                  <a16:creationId xmlns:a16="http://schemas.microsoft.com/office/drawing/2014/main" id="{88439E71-24E1-452D-91D3-830C1A50C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1205" y="17524512"/>
              <a:ext cx="308958" cy="233363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1272" tIns="55641" rIns="111272" bIns="556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941"/>
            </a:p>
          </p:txBody>
        </p:sp>
        <p:sp>
          <p:nvSpPr>
            <p:cNvPr id="548" name="Line 20">
              <a:extLst>
                <a:ext uri="{FF2B5EF4-FFF2-40B4-BE49-F238E27FC236}">
                  <a16:creationId xmlns:a16="http://schemas.microsoft.com/office/drawing/2014/main" id="{64AB639A-508F-4876-ADFE-F0603AA423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51837" y="17550692"/>
              <a:ext cx="267746" cy="2071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1272" tIns="55641" rIns="111272" bIns="556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941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44A4E1C-81CE-478A-8D95-E537D81520D3}"/>
              </a:ext>
            </a:extLst>
          </p:cNvPr>
          <p:cNvGrpSpPr/>
          <p:nvPr/>
        </p:nvGrpSpPr>
        <p:grpSpPr>
          <a:xfrm>
            <a:off x="781654" y="32922031"/>
            <a:ext cx="2978614" cy="2071354"/>
            <a:chOff x="812131" y="19134748"/>
            <a:chExt cx="2447673" cy="1702132"/>
          </a:xfrm>
        </p:grpSpPr>
        <p:pic>
          <p:nvPicPr>
            <p:cNvPr id="531" name="Picture 530">
              <a:extLst>
                <a:ext uri="{FF2B5EF4-FFF2-40B4-BE49-F238E27FC236}">
                  <a16:creationId xmlns:a16="http://schemas.microsoft.com/office/drawing/2014/main" id="{C3CAA04B-AA4C-484E-B337-1DBEB2E68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874"/>
            <a:stretch/>
          </p:blipFill>
          <p:spPr>
            <a:xfrm>
              <a:off x="812131" y="19134748"/>
              <a:ext cx="2447673" cy="1702132"/>
            </a:xfrm>
            <a:prstGeom prst="rect">
              <a:avLst/>
            </a:prstGeom>
          </p:spPr>
        </p:pic>
        <p:sp>
          <p:nvSpPr>
            <p:cNvPr id="535" name="Flowchart: Connector 534">
              <a:extLst>
                <a:ext uri="{FF2B5EF4-FFF2-40B4-BE49-F238E27FC236}">
                  <a16:creationId xmlns:a16="http://schemas.microsoft.com/office/drawing/2014/main" id="{402CC3E2-1BE9-4FB4-B896-F8FD9A8C5747}"/>
                </a:ext>
              </a:extLst>
            </p:cNvPr>
            <p:cNvSpPr/>
            <p:nvPr/>
          </p:nvSpPr>
          <p:spPr>
            <a:xfrm>
              <a:off x="874800" y="19706400"/>
              <a:ext cx="324000" cy="324036"/>
            </a:xfrm>
            <a:prstGeom prst="flowChartConnector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  <p:sp>
          <p:nvSpPr>
            <p:cNvPr id="537" name="Flowchart: Connector 536">
              <a:extLst>
                <a:ext uri="{FF2B5EF4-FFF2-40B4-BE49-F238E27FC236}">
                  <a16:creationId xmlns:a16="http://schemas.microsoft.com/office/drawing/2014/main" id="{3DAA9E0F-CAA8-44A9-8987-0041652F3225}"/>
                </a:ext>
              </a:extLst>
            </p:cNvPr>
            <p:cNvSpPr/>
            <p:nvPr/>
          </p:nvSpPr>
          <p:spPr>
            <a:xfrm>
              <a:off x="1497600" y="19188000"/>
              <a:ext cx="324000" cy="324036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  <p:sp>
          <p:nvSpPr>
            <p:cNvPr id="538" name="Flowchart: Connector 537">
              <a:extLst>
                <a:ext uri="{FF2B5EF4-FFF2-40B4-BE49-F238E27FC236}">
                  <a16:creationId xmlns:a16="http://schemas.microsoft.com/office/drawing/2014/main" id="{74247589-735D-4D1D-9BF4-C924DFBA1996}"/>
                </a:ext>
              </a:extLst>
            </p:cNvPr>
            <p:cNvSpPr/>
            <p:nvPr/>
          </p:nvSpPr>
          <p:spPr>
            <a:xfrm>
              <a:off x="2115958" y="19706400"/>
              <a:ext cx="324000" cy="324036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  <p:sp>
          <p:nvSpPr>
            <p:cNvPr id="539" name="Flowchart: Connector 538">
              <a:extLst>
                <a:ext uri="{FF2B5EF4-FFF2-40B4-BE49-F238E27FC236}">
                  <a16:creationId xmlns:a16="http://schemas.microsoft.com/office/drawing/2014/main" id="{19304711-9FE6-46EA-B6DD-9DCBA3B4B0BA}"/>
                </a:ext>
              </a:extLst>
            </p:cNvPr>
            <p:cNvSpPr/>
            <p:nvPr/>
          </p:nvSpPr>
          <p:spPr>
            <a:xfrm>
              <a:off x="874800" y="20427070"/>
              <a:ext cx="324000" cy="324036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  <p:sp>
          <p:nvSpPr>
            <p:cNvPr id="549" name="Line 20">
              <a:extLst>
                <a:ext uri="{FF2B5EF4-FFF2-40B4-BE49-F238E27FC236}">
                  <a16:creationId xmlns:a16="http://schemas.microsoft.com/office/drawing/2014/main" id="{9E8F8AB9-7FDC-4EDF-9EB7-8F255BFDB9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16509" y="19396720"/>
              <a:ext cx="324000" cy="25845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1272" tIns="55641" rIns="111272" bIns="556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941"/>
            </a:p>
          </p:txBody>
        </p:sp>
        <p:sp>
          <p:nvSpPr>
            <p:cNvPr id="550" name="Line 20">
              <a:extLst>
                <a:ext uri="{FF2B5EF4-FFF2-40B4-BE49-F238E27FC236}">
                  <a16:creationId xmlns:a16="http://schemas.microsoft.com/office/drawing/2014/main" id="{6C43C6BF-30C5-479B-BAFF-ADE9893EC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4800" y="19972784"/>
              <a:ext cx="781773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1272" tIns="55641" rIns="111272" bIns="556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941"/>
            </a:p>
          </p:txBody>
        </p:sp>
        <p:sp>
          <p:nvSpPr>
            <p:cNvPr id="551" name="Line 20">
              <a:extLst>
                <a:ext uri="{FF2B5EF4-FFF2-40B4-BE49-F238E27FC236}">
                  <a16:creationId xmlns:a16="http://schemas.microsoft.com/office/drawing/2014/main" id="{7AAEE557-A30B-4AAF-9076-D234B34C47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03636" y="20062978"/>
              <a:ext cx="0" cy="34135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1272" tIns="55641" rIns="111272" bIns="556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941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BAAB28-6A8F-4FEA-94E4-8CAA0DF26FAD}"/>
              </a:ext>
            </a:extLst>
          </p:cNvPr>
          <p:cNvGrpSpPr/>
          <p:nvPr/>
        </p:nvGrpSpPr>
        <p:grpSpPr>
          <a:xfrm>
            <a:off x="13167030" y="30384873"/>
            <a:ext cx="2978614" cy="2071355"/>
            <a:chOff x="844356" y="20934934"/>
            <a:chExt cx="2447673" cy="1702132"/>
          </a:xfrm>
        </p:grpSpPr>
        <p:pic>
          <p:nvPicPr>
            <p:cNvPr id="532" name="Picture 531">
              <a:extLst>
                <a:ext uri="{FF2B5EF4-FFF2-40B4-BE49-F238E27FC236}">
                  <a16:creationId xmlns:a16="http://schemas.microsoft.com/office/drawing/2014/main" id="{2439B264-1837-4751-A3CD-2C8C5FC732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874"/>
            <a:stretch/>
          </p:blipFill>
          <p:spPr>
            <a:xfrm>
              <a:off x="844356" y="20934934"/>
              <a:ext cx="2447673" cy="1702132"/>
            </a:xfrm>
            <a:prstGeom prst="rect">
              <a:avLst/>
            </a:prstGeom>
          </p:spPr>
        </p:pic>
        <p:sp>
          <p:nvSpPr>
            <p:cNvPr id="540" name="Flowchart: Connector 539">
              <a:extLst>
                <a:ext uri="{FF2B5EF4-FFF2-40B4-BE49-F238E27FC236}">
                  <a16:creationId xmlns:a16="http://schemas.microsoft.com/office/drawing/2014/main" id="{CA518A06-B7C5-4813-B874-1150406C9258}"/>
                </a:ext>
              </a:extLst>
            </p:cNvPr>
            <p:cNvSpPr/>
            <p:nvPr/>
          </p:nvSpPr>
          <p:spPr>
            <a:xfrm>
              <a:off x="2149200" y="21502800"/>
              <a:ext cx="324000" cy="324036"/>
            </a:xfrm>
            <a:prstGeom prst="flowChartConnector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  <p:sp>
          <p:nvSpPr>
            <p:cNvPr id="541" name="Flowchart: Connector 540">
              <a:extLst>
                <a:ext uri="{FF2B5EF4-FFF2-40B4-BE49-F238E27FC236}">
                  <a16:creationId xmlns:a16="http://schemas.microsoft.com/office/drawing/2014/main" id="{285A1580-548E-44A5-A43C-E6ABD6760B81}"/>
                </a:ext>
              </a:extLst>
            </p:cNvPr>
            <p:cNvSpPr/>
            <p:nvPr/>
          </p:nvSpPr>
          <p:spPr>
            <a:xfrm>
              <a:off x="1530000" y="20988000"/>
              <a:ext cx="324000" cy="324036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  <p:sp>
          <p:nvSpPr>
            <p:cNvPr id="542" name="Flowchart: Connector 541">
              <a:extLst>
                <a:ext uri="{FF2B5EF4-FFF2-40B4-BE49-F238E27FC236}">
                  <a16:creationId xmlns:a16="http://schemas.microsoft.com/office/drawing/2014/main" id="{8EE75A49-2B60-4CBE-85FA-BCB754A0D2F6}"/>
                </a:ext>
              </a:extLst>
            </p:cNvPr>
            <p:cNvSpPr/>
            <p:nvPr/>
          </p:nvSpPr>
          <p:spPr>
            <a:xfrm>
              <a:off x="1404541" y="22226400"/>
              <a:ext cx="324000" cy="324036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  <p:sp>
          <p:nvSpPr>
            <p:cNvPr id="543" name="Flowchart: Connector 542">
              <a:extLst>
                <a:ext uri="{FF2B5EF4-FFF2-40B4-BE49-F238E27FC236}">
                  <a16:creationId xmlns:a16="http://schemas.microsoft.com/office/drawing/2014/main" id="{A9C9CD98-604A-4970-BE8C-7DACB3D14B29}"/>
                </a:ext>
              </a:extLst>
            </p:cNvPr>
            <p:cNvSpPr/>
            <p:nvPr/>
          </p:nvSpPr>
          <p:spPr>
            <a:xfrm>
              <a:off x="1923361" y="22227881"/>
              <a:ext cx="324000" cy="324036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  <p:sp>
          <p:nvSpPr>
            <p:cNvPr id="544" name="Flowchart: Connector 543">
              <a:extLst>
                <a:ext uri="{FF2B5EF4-FFF2-40B4-BE49-F238E27FC236}">
                  <a16:creationId xmlns:a16="http://schemas.microsoft.com/office/drawing/2014/main" id="{E5759108-1C41-4D03-90D5-783AD55AF0B0}"/>
                </a:ext>
              </a:extLst>
            </p:cNvPr>
            <p:cNvSpPr/>
            <p:nvPr/>
          </p:nvSpPr>
          <p:spPr>
            <a:xfrm>
              <a:off x="2415284" y="22223118"/>
              <a:ext cx="324000" cy="324036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  <p:sp>
          <p:nvSpPr>
            <p:cNvPr id="545" name="Flowchart: Connector 544">
              <a:extLst>
                <a:ext uri="{FF2B5EF4-FFF2-40B4-BE49-F238E27FC236}">
                  <a16:creationId xmlns:a16="http://schemas.microsoft.com/office/drawing/2014/main" id="{3A63B485-BBEF-4741-B2A8-A028C3A03CB7}"/>
                </a:ext>
              </a:extLst>
            </p:cNvPr>
            <p:cNvSpPr/>
            <p:nvPr/>
          </p:nvSpPr>
          <p:spPr>
            <a:xfrm>
              <a:off x="2934586" y="22223118"/>
              <a:ext cx="324000" cy="324036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  <p:sp>
          <p:nvSpPr>
            <p:cNvPr id="546" name="Flowchart: Connector 545">
              <a:extLst>
                <a:ext uri="{FF2B5EF4-FFF2-40B4-BE49-F238E27FC236}">
                  <a16:creationId xmlns:a16="http://schemas.microsoft.com/office/drawing/2014/main" id="{435594F7-4782-4E45-ABA8-8C073D01BCD5}"/>
                </a:ext>
              </a:extLst>
            </p:cNvPr>
            <p:cNvSpPr/>
            <p:nvPr/>
          </p:nvSpPr>
          <p:spPr>
            <a:xfrm>
              <a:off x="910800" y="21506400"/>
              <a:ext cx="324000" cy="324036"/>
            </a:xfrm>
            <a:prstGeom prst="flowChartConnector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  <p:sp>
          <p:nvSpPr>
            <p:cNvPr id="552" name="Line 20">
              <a:extLst>
                <a:ext uri="{FF2B5EF4-FFF2-40B4-BE49-F238E27FC236}">
                  <a16:creationId xmlns:a16="http://schemas.microsoft.com/office/drawing/2014/main" id="{86185424-2186-468E-95E8-929053BAC8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08597" y="21196920"/>
              <a:ext cx="324000" cy="25837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1272" tIns="55641" rIns="111272" bIns="556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941"/>
            </a:p>
          </p:txBody>
        </p:sp>
        <p:sp>
          <p:nvSpPr>
            <p:cNvPr id="553" name="Line 20">
              <a:extLst>
                <a:ext uri="{FF2B5EF4-FFF2-40B4-BE49-F238E27FC236}">
                  <a16:creationId xmlns:a16="http://schemas.microsoft.com/office/drawing/2014/main" id="{71F123FC-C692-48C7-9EE3-50C8A9DEE1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01243" y="21565159"/>
              <a:ext cx="787337" cy="884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1272" tIns="55641" rIns="111272" bIns="556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941"/>
            </a:p>
          </p:txBody>
        </p:sp>
        <p:sp>
          <p:nvSpPr>
            <p:cNvPr id="554" name="Line 20">
              <a:extLst>
                <a:ext uri="{FF2B5EF4-FFF2-40B4-BE49-F238E27FC236}">
                  <a16:creationId xmlns:a16="http://schemas.microsoft.com/office/drawing/2014/main" id="{EDBA2F8F-0D47-476C-93D2-6CA6A56FB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94000" y="21737247"/>
              <a:ext cx="594580" cy="4025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1272" tIns="55641" rIns="111272" bIns="556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941"/>
            </a:p>
          </p:txBody>
        </p:sp>
        <p:sp>
          <p:nvSpPr>
            <p:cNvPr id="555" name="Line 20">
              <a:extLst>
                <a:ext uri="{FF2B5EF4-FFF2-40B4-BE49-F238E27FC236}">
                  <a16:creationId xmlns:a16="http://schemas.microsoft.com/office/drawing/2014/main" id="{65F69E0F-E454-4333-914D-2F02FD17A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8686" y="21751828"/>
              <a:ext cx="464293" cy="4025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1272" tIns="55641" rIns="111272" bIns="556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941"/>
            </a:p>
          </p:txBody>
        </p:sp>
        <p:sp>
          <p:nvSpPr>
            <p:cNvPr id="556" name="Line 20">
              <a:extLst>
                <a:ext uri="{FF2B5EF4-FFF2-40B4-BE49-F238E27FC236}">
                  <a16:creationId xmlns:a16="http://schemas.microsoft.com/office/drawing/2014/main" id="{10249D96-50F1-4AA9-9EB2-976B02333B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573" y="21844992"/>
              <a:ext cx="179292" cy="31518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1272" tIns="55641" rIns="111272" bIns="556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941"/>
            </a:p>
          </p:txBody>
        </p:sp>
        <p:sp>
          <p:nvSpPr>
            <p:cNvPr id="557" name="Line 20">
              <a:extLst>
                <a:ext uri="{FF2B5EF4-FFF2-40B4-BE49-F238E27FC236}">
                  <a16:creationId xmlns:a16="http://schemas.microsoft.com/office/drawing/2014/main" id="{F3E84C90-55FB-4371-B568-7FBFA005C6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1401" y="21854930"/>
              <a:ext cx="207133" cy="29940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solid"/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111272" tIns="55641" rIns="111272" bIns="55641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10941"/>
            </a:p>
          </p:txBody>
        </p:sp>
      </p:grpSp>
      <p:sp>
        <p:nvSpPr>
          <p:cNvPr id="624" name="Right Arrow 1077">
            <a:extLst>
              <a:ext uri="{FF2B5EF4-FFF2-40B4-BE49-F238E27FC236}">
                <a16:creationId xmlns:a16="http://schemas.microsoft.com/office/drawing/2014/main" id="{632FCF3F-811F-4D12-9F2D-E6F70AE4D31B}"/>
              </a:ext>
            </a:extLst>
          </p:cNvPr>
          <p:cNvSpPr/>
          <p:nvPr/>
        </p:nvSpPr>
        <p:spPr>
          <a:xfrm>
            <a:off x="3778637" y="31718740"/>
            <a:ext cx="845727" cy="39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941"/>
          </a:p>
        </p:txBody>
      </p:sp>
      <p:sp>
        <p:nvSpPr>
          <p:cNvPr id="625" name="Right Arrow 1077">
            <a:extLst>
              <a:ext uri="{FF2B5EF4-FFF2-40B4-BE49-F238E27FC236}">
                <a16:creationId xmlns:a16="http://schemas.microsoft.com/office/drawing/2014/main" id="{940853A6-CB25-460D-8D6C-8A01EA4A0CCF}"/>
              </a:ext>
            </a:extLst>
          </p:cNvPr>
          <p:cNvSpPr/>
          <p:nvPr/>
        </p:nvSpPr>
        <p:spPr>
          <a:xfrm>
            <a:off x="3040188" y="33841257"/>
            <a:ext cx="845727" cy="39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941"/>
          </a:p>
        </p:txBody>
      </p:sp>
      <p:sp>
        <p:nvSpPr>
          <p:cNvPr id="626" name="Right Arrow 1077">
            <a:extLst>
              <a:ext uri="{FF2B5EF4-FFF2-40B4-BE49-F238E27FC236}">
                <a16:creationId xmlns:a16="http://schemas.microsoft.com/office/drawing/2014/main" id="{F836E5F1-7A06-4C22-B81D-15B2F9CADC68}"/>
              </a:ext>
            </a:extLst>
          </p:cNvPr>
          <p:cNvSpPr/>
          <p:nvPr/>
        </p:nvSpPr>
        <p:spPr>
          <a:xfrm rot="5400000">
            <a:off x="14343592" y="32552930"/>
            <a:ext cx="585732" cy="4260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0941"/>
          </a:p>
        </p:txBody>
      </p:sp>
      <p:sp>
        <p:nvSpPr>
          <p:cNvPr id="65" name="Flowchart: Connector 64">
            <a:extLst>
              <a:ext uri="{FF2B5EF4-FFF2-40B4-BE49-F238E27FC236}">
                <a16:creationId xmlns:a16="http://schemas.microsoft.com/office/drawing/2014/main" id="{2D2B14D7-9088-4AD6-B240-F4CF8B1176DF}"/>
              </a:ext>
            </a:extLst>
          </p:cNvPr>
          <p:cNvSpPr/>
          <p:nvPr/>
        </p:nvSpPr>
        <p:spPr>
          <a:xfrm>
            <a:off x="3904284" y="31083301"/>
            <a:ext cx="525708" cy="525708"/>
          </a:xfrm>
          <a:prstGeom prst="flowChartConnector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41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27" name="Flowchart: Connector 626">
            <a:extLst>
              <a:ext uri="{FF2B5EF4-FFF2-40B4-BE49-F238E27FC236}">
                <a16:creationId xmlns:a16="http://schemas.microsoft.com/office/drawing/2014/main" id="{7DA73B77-03AA-4D06-8390-354A9D68F4D2}"/>
              </a:ext>
            </a:extLst>
          </p:cNvPr>
          <p:cNvSpPr/>
          <p:nvPr/>
        </p:nvSpPr>
        <p:spPr>
          <a:xfrm>
            <a:off x="3184204" y="33265193"/>
            <a:ext cx="525708" cy="525708"/>
          </a:xfrm>
          <a:prstGeom prst="flowChartConnector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41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8" name="Flowchart: Connector 627">
            <a:extLst>
              <a:ext uri="{FF2B5EF4-FFF2-40B4-BE49-F238E27FC236}">
                <a16:creationId xmlns:a16="http://schemas.microsoft.com/office/drawing/2014/main" id="{78B179FD-43E3-4C63-8454-ACFFFD7B332A}"/>
              </a:ext>
            </a:extLst>
          </p:cNvPr>
          <p:cNvSpPr/>
          <p:nvPr/>
        </p:nvSpPr>
        <p:spPr>
          <a:xfrm>
            <a:off x="15619936" y="30816921"/>
            <a:ext cx="525708" cy="525708"/>
          </a:xfrm>
          <a:prstGeom prst="flowChartConnector">
            <a:avLst/>
          </a:pr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341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2ACA98FA-EAF4-4147-BECE-F1437D3D6C92}"/>
              </a:ext>
            </a:extLst>
          </p:cNvPr>
          <p:cNvCxnSpPr>
            <a:cxnSpLocks/>
          </p:cNvCxnSpPr>
          <p:nvPr/>
        </p:nvCxnSpPr>
        <p:spPr>
          <a:xfrm rot="5400000">
            <a:off x="9608448" y="31451075"/>
            <a:ext cx="3841837" cy="2975897"/>
          </a:xfrm>
          <a:prstGeom prst="bentConnector3">
            <a:avLst>
              <a:gd name="adj1" fmla="val 50000"/>
            </a:avLst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23487B63-7DD8-436B-B19B-4A6AFA67215E}"/>
              </a:ext>
            </a:extLst>
          </p:cNvPr>
          <p:cNvSpPr/>
          <p:nvPr/>
        </p:nvSpPr>
        <p:spPr>
          <a:xfrm>
            <a:off x="5014025" y="26856481"/>
            <a:ext cx="5875035" cy="786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94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A1F22B9-E1D2-4AD7-A4AA-EEFE5F86F65C}"/>
              </a:ext>
            </a:extLst>
          </p:cNvPr>
          <p:cNvSpPr txBox="1"/>
          <p:nvPr/>
        </p:nvSpPr>
        <p:spPr>
          <a:xfrm>
            <a:off x="7226209" y="26239389"/>
            <a:ext cx="1180131" cy="617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4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error!</a:t>
            </a: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DF032E05-EF24-44E9-A79D-4CBE9E238AC2}"/>
              </a:ext>
            </a:extLst>
          </p:cNvPr>
          <p:cNvSpPr/>
          <p:nvPr/>
        </p:nvSpPr>
        <p:spPr>
          <a:xfrm>
            <a:off x="3249458" y="26928489"/>
            <a:ext cx="1302898" cy="735048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941"/>
          </a:p>
        </p:txBody>
      </p:sp>
      <p:sp>
        <p:nvSpPr>
          <p:cNvPr id="669" name="TextBox 668">
            <a:extLst>
              <a:ext uri="{FF2B5EF4-FFF2-40B4-BE49-F238E27FC236}">
                <a16:creationId xmlns:a16="http://schemas.microsoft.com/office/drawing/2014/main" id="{F1952D7A-9947-4C3C-A47A-59CE9BA64DEA}"/>
              </a:ext>
            </a:extLst>
          </p:cNvPr>
          <p:cNvSpPr txBox="1"/>
          <p:nvPr/>
        </p:nvSpPr>
        <p:spPr>
          <a:xfrm>
            <a:off x="2998585" y="26280417"/>
            <a:ext cx="2005677" cy="617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341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216F388-946B-4DED-A01E-C379FFE5CA0E}"/>
                  </a:ext>
                </a:extLst>
              </p:cNvPr>
              <p:cNvSpPr/>
              <p:nvPr/>
            </p:nvSpPr>
            <p:spPr>
              <a:xfrm>
                <a:off x="13121308" y="14322160"/>
                <a:ext cx="3269768" cy="580993"/>
              </a:xfrm>
              <a:prstGeom prst="rect">
                <a:avLst/>
              </a:prstGeom>
              <a:ln w="28575"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G" sz="3166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𝜓</m:t>
                    </m:r>
                    <m:d>
                      <m:dPr>
                        <m:ctrlPr>
                          <a:rPr lang="en-SG" sz="3166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SG" sz="3166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SG" sz="3166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SG" sz="3166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SG" sz="3166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ℓ</m:t>
                        </m:r>
                        <m:r>
                          <a:rPr lang="en-SG" sz="3166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SG" sz="3166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SG" sz="3166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∞</m:t>
                        </m:r>
                      </m:sup>
                      <m:e>
                        <m:r>
                          <a:rPr lang="en-SG" sz="3166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𝜂</m:t>
                        </m:r>
                        <m:r>
                          <a:rPr lang="en-SG" sz="3166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(ℓ)</m:t>
                        </m:r>
                      </m:e>
                    </m:nary>
                  </m:oMath>
                </a14:m>
                <a:r>
                  <a:rPr lang="en-AU" sz="3166" i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SG" sz="3166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7216F388-946B-4DED-A01E-C379FFE5C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1308" y="14322160"/>
                <a:ext cx="3269768" cy="58099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 w="28575">
                <a:noFill/>
              </a:ln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34FFB38-F15C-4142-999E-F1D032D873BC}"/>
              </a:ext>
            </a:extLst>
          </p:cNvPr>
          <p:cNvGrpSpPr/>
          <p:nvPr/>
        </p:nvGrpSpPr>
        <p:grpSpPr>
          <a:xfrm>
            <a:off x="655031" y="37377016"/>
            <a:ext cx="32131511" cy="13098089"/>
            <a:chOff x="538265" y="28864279"/>
            <a:chExt cx="26404029" cy="10763337"/>
          </a:xfrm>
        </p:grpSpPr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8B4E8D5F-8611-4182-98EE-7C3ED29F4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648421" y="33319564"/>
              <a:ext cx="5992420" cy="6239396"/>
            </a:xfrm>
            <a:prstGeom prst="rect">
              <a:avLst/>
            </a:prstGeom>
          </p:spPr>
        </p:pic>
        <p:sp>
          <p:nvSpPr>
            <p:cNvPr id="62" name="Round Diagonal Corner Rectangle 61"/>
            <p:cNvSpPr/>
            <p:nvPr/>
          </p:nvSpPr>
          <p:spPr>
            <a:xfrm>
              <a:off x="538265" y="28864279"/>
              <a:ext cx="26404029" cy="10763337"/>
            </a:xfrm>
            <a:prstGeom prst="round2DiagRect">
              <a:avLst>
                <a:gd name="adj1" fmla="val 0"/>
                <a:gd name="adj2" fmla="val 4732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941" dirty="0"/>
            </a:p>
          </p:txBody>
        </p: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0BF9016D-864C-41BA-85C0-26C2DBEBF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6499056" y="33168841"/>
              <a:ext cx="6750765" cy="6318111"/>
            </a:xfrm>
            <a:prstGeom prst="rect">
              <a:avLst/>
            </a:prstGeom>
          </p:spPr>
        </p:pic>
        <p:pic>
          <p:nvPicPr>
            <p:cNvPr id="239" name="Picture 238">
              <a:extLst>
                <a:ext uri="{FF2B5EF4-FFF2-40B4-BE49-F238E27FC236}">
                  <a16:creationId xmlns:a16="http://schemas.microsoft.com/office/drawing/2014/main" id="{6E034DCB-AF04-4B7B-9E4D-7A33DEE28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3"/>
            <a:srcRect t="1513"/>
            <a:stretch/>
          </p:blipFill>
          <p:spPr>
            <a:xfrm>
              <a:off x="13123302" y="33336424"/>
              <a:ext cx="13702171" cy="6222536"/>
            </a:xfrm>
            <a:prstGeom prst="rect">
              <a:avLst/>
            </a:prstGeom>
          </p:spPr>
        </p:pic>
        <p:pic>
          <p:nvPicPr>
            <p:cNvPr id="238" name="Picture 237">
              <a:extLst>
                <a:ext uri="{FF2B5EF4-FFF2-40B4-BE49-F238E27FC236}">
                  <a16:creationId xmlns:a16="http://schemas.microsoft.com/office/drawing/2014/main" id="{5E9CED0B-7D39-49CE-9C87-ED097476B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720429" y="29261816"/>
              <a:ext cx="6030161" cy="3751753"/>
            </a:xfrm>
            <a:prstGeom prst="rect">
              <a:avLst/>
            </a:prstGeom>
          </p:spPr>
        </p:pic>
        <p:pic>
          <p:nvPicPr>
            <p:cNvPr id="240" name="Picture 239">
              <a:extLst>
                <a:ext uri="{FF2B5EF4-FFF2-40B4-BE49-F238E27FC236}">
                  <a16:creationId xmlns:a16="http://schemas.microsoft.com/office/drawing/2014/main" id="{82EC3BCB-9748-49DC-ACD5-DDA1D25F84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5"/>
            <a:srcRect t="4500"/>
            <a:stretch/>
          </p:blipFill>
          <p:spPr>
            <a:xfrm>
              <a:off x="13249821" y="29229985"/>
              <a:ext cx="13250877" cy="370423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E4FEDA7-0D80-41A7-AD76-87CA53B9E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7057133" y="29333824"/>
              <a:ext cx="5570993" cy="3485621"/>
            </a:xfrm>
            <a:prstGeom prst="rect">
              <a:avLst/>
            </a:prstGeom>
          </p:spPr>
        </p:pic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0F24B9A2-A657-430B-80CF-1242C4B7371A}"/>
              </a:ext>
            </a:extLst>
          </p:cNvPr>
          <p:cNvGrpSpPr/>
          <p:nvPr/>
        </p:nvGrpSpPr>
        <p:grpSpPr>
          <a:xfrm>
            <a:off x="27522908" y="6262193"/>
            <a:ext cx="3415710" cy="3422076"/>
            <a:chOff x="3087076" y="2842529"/>
            <a:chExt cx="2835678" cy="2994066"/>
          </a:xfrm>
        </p:grpSpPr>
        <p:sp>
          <p:nvSpPr>
            <p:cNvPr id="285" name="Freeform 5">
              <a:extLst>
                <a:ext uri="{FF2B5EF4-FFF2-40B4-BE49-F238E27FC236}">
                  <a16:creationId xmlns:a16="http://schemas.microsoft.com/office/drawing/2014/main" id="{801C6ED5-8DE2-45DA-93FA-C7EC1DDE3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8413" y="4401509"/>
              <a:ext cx="258762" cy="258763"/>
            </a:xfrm>
            <a:custGeom>
              <a:avLst/>
              <a:gdLst>
                <a:gd name="T0" fmla="*/ 1 w 163"/>
                <a:gd name="T1" fmla="*/ 73 h 163"/>
                <a:gd name="T2" fmla="*/ 3 w 163"/>
                <a:gd name="T3" fmla="*/ 61 h 163"/>
                <a:gd name="T4" fmla="*/ 7 w 163"/>
                <a:gd name="T5" fmla="*/ 50 h 163"/>
                <a:gd name="T6" fmla="*/ 12 w 163"/>
                <a:gd name="T7" fmla="*/ 39 h 163"/>
                <a:gd name="T8" fmla="*/ 19 w 163"/>
                <a:gd name="T9" fmla="*/ 30 h 163"/>
                <a:gd name="T10" fmla="*/ 27 w 163"/>
                <a:gd name="T11" fmla="*/ 21 h 163"/>
                <a:gd name="T12" fmla="*/ 36 w 163"/>
                <a:gd name="T13" fmla="*/ 14 h 163"/>
                <a:gd name="T14" fmla="*/ 46 w 163"/>
                <a:gd name="T15" fmla="*/ 8 h 163"/>
                <a:gd name="T16" fmla="*/ 58 w 163"/>
                <a:gd name="T17" fmla="*/ 4 h 163"/>
                <a:gd name="T18" fmla="*/ 69 w 163"/>
                <a:gd name="T19" fmla="*/ 1 h 163"/>
                <a:gd name="T20" fmla="*/ 82 w 163"/>
                <a:gd name="T21" fmla="*/ 0 h 163"/>
                <a:gd name="T22" fmla="*/ 94 w 163"/>
                <a:gd name="T23" fmla="*/ 1 h 163"/>
                <a:gd name="T24" fmla="*/ 106 w 163"/>
                <a:gd name="T25" fmla="*/ 4 h 163"/>
                <a:gd name="T26" fmla="*/ 117 w 163"/>
                <a:gd name="T27" fmla="*/ 8 h 163"/>
                <a:gd name="T28" fmla="*/ 127 w 163"/>
                <a:gd name="T29" fmla="*/ 14 h 163"/>
                <a:gd name="T30" fmla="*/ 137 w 163"/>
                <a:gd name="T31" fmla="*/ 21 h 163"/>
                <a:gd name="T32" fmla="*/ 145 w 163"/>
                <a:gd name="T33" fmla="*/ 30 h 163"/>
                <a:gd name="T34" fmla="*/ 151 w 163"/>
                <a:gd name="T35" fmla="*/ 39 h 163"/>
                <a:gd name="T36" fmla="*/ 157 w 163"/>
                <a:gd name="T37" fmla="*/ 50 h 163"/>
                <a:gd name="T38" fmla="*/ 161 w 163"/>
                <a:gd name="T39" fmla="*/ 61 h 163"/>
                <a:gd name="T40" fmla="*/ 163 w 163"/>
                <a:gd name="T41" fmla="*/ 73 h 163"/>
                <a:gd name="T42" fmla="*/ 163 w 163"/>
                <a:gd name="T43" fmla="*/ 81 h 163"/>
                <a:gd name="T44" fmla="*/ 162 w 163"/>
                <a:gd name="T45" fmla="*/ 94 h 163"/>
                <a:gd name="T46" fmla="*/ 160 w 163"/>
                <a:gd name="T47" fmla="*/ 106 h 163"/>
                <a:gd name="T48" fmla="*/ 155 w 163"/>
                <a:gd name="T49" fmla="*/ 117 h 163"/>
                <a:gd name="T50" fmla="*/ 149 w 163"/>
                <a:gd name="T51" fmla="*/ 127 h 163"/>
                <a:gd name="T52" fmla="*/ 142 w 163"/>
                <a:gd name="T53" fmla="*/ 136 h 163"/>
                <a:gd name="T54" fmla="*/ 134 w 163"/>
                <a:gd name="T55" fmla="*/ 144 h 163"/>
                <a:gd name="T56" fmla="*/ 124 w 163"/>
                <a:gd name="T57" fmla="*/ 151 h 163"/>
                <a:gd name="T58" fmla="*/ 113 w 163"/>
                <a:gd name="T59" fmla="*/ 156 h 163"/>
                <a:gd name="T60" fmla="*/ 102 w 163"/>
                <a:gd name="T61" fmla="*/ 160 h 163"/>
                <a:gd name="T62" fmla="*/ 90 w 163"/>
                <a:gd name="T63" fmla="*/ 162 h 163"/>
                <a:gd name="T64" fmla="*/ 78 w 163"/>
                <a:gd name="T65" fmla="*/ 163 h 163"/>
                <a:gd name="T66" fmla="*/ 65 w 163"/>
                <a:gd name="T67" fmla="*/ 161 h 163"/>
                <a:gd name="T68" fmla="*/ 54 w 163"/>
                <a:gd name="T69" fmla="*/ 158 h 163"/>
                <a:gd name="T70" fmla="*/ 43 w 163"/>
                <a:gd name="T71" fmla="*/ 153 h 163"/>
                <a:gd name="T72" fmla="*/ 33 w 163"/>
                <a:gd name="T73" fmla="*/ 147 h 163"/>
                <a:gd name="T74" fmla="*/ 24 w 163"/>
                <a:gd name="T75" fmla="*/ 139 h 163"/>
                <a:gd name="T76" fmla="*/ 17 w 163"/>
                <a:gd name="T77" fmla="*/ 130 h 163"/>
                <a:gd name="T78" fmla="*/ 10 w 163"/>
                <a:gd name="T79" fmla="*/ 120 h 163"/>
                <a:gd name="T80" fmla="*/ 5 w 163"/>
                <a:gd name="T81" fmla="*/ 109 h 163"/>
                <a:gd name="T82" fmla="*/ 2 w 163"/>
                <a:gd name="T83" fmla="*/ 98 h 163"/>
                <a:gd name="T84" fmla="*/ 1 w 163"/>
                <a:gd name="T85" fmla="*/ 8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3" h="163">
                  <a:moveTo>
                    <a:pt x="0" y="81"/>
                  </a:moveTo>
                  <a:lnTo>
                    <a:pt x="1" y="77"/>
                  </a:lnTo>
                  <a:lnTo>
                    <a:pt x="1" y="73"/>
                  </a:lnTo>
                  <a:lnTo>
                    <a:pt x="1" y="69"/>
                  </a:lnTo>
                  <a:lnTo>
                    <a:pt x="2" y="65"/>
                  </a:lnTo>
                  <a:lnTo>
                    <a:pt x="3" y="61"/>
                  </a:lnTo>
                  <a:lnTo>
                    <a:pt x="4" y="57"/>
                  </a:lnTo>
                  <a:lnTo>
                    <a:pt x="5" y="53"/>
                  </a:lnTo>
                  <a:lnTo>
                    <a:pt x="7" y="50"/>
                  </a:lnTo>
                  <a:lnTo>
                    <a:pt x="8" y="46"/>
                  </a:lnTo>
                  <a:lnTo>
                    <a:pt x="10" y="42"/>
                  </a:lnTo>
                  <a:lnTo>
                    <a:pt x="12" y="39"/>
                  </a:lnTo>
                  <a:lnTo>
                    <a:pt x="14" y="36"/>
                  </a:lnTo>
                  <a:lnTo>
                    <a:pt x="17" y="32"/>
                  </a:lnTo>
                  <a:lnTo>
                    <a:pt x="19" y="30"/>
                  </a:lnTo>
                  <a:lnTo>
                    <a:pt x="21" y="26"/>
                  </a:lnTo>
                  <a:lnTo>
                    <a:pt x="24" y="24"/>
                  </a:lnTo>
                  <a:lnTo>
                    <a:pt x="27" y="21"/>
                  </a:lnTo>
                  <a:lnTo>
                    <a:pt x="30" y="18"/>
                  </a:lnTo>
                  <a:lnTo>
                    <a:pt x="33" y="16"/>
                  </a:lnTo>
                  <a:lnTo>
                    <a:pt x="36" y="14"/>
                  </a:lnTo>
                  <a:lnTo>
                    <a:pt x="40" y="11"/>
                  </a:lnTo>
                  <a:lnTo>
                    <a:pt x="43" y="10"/>
                  </a:lnTo>
                  <a:lnTo>
                    <a:pt x="46" y="8"/>
                  </a:lnTo>
                  <a:lnTo>
                    <a:pt x="50" y="6"/>
                  </a:lnTo>
                  <a:lnTo>
                    <a:pt x="54" y="5"/>
                  </a:lnTo>
                  <a:lnTo>
                    <a:pt x="58" y="4"/>
                  </a:lnTo>
                  <a:lnTo>
                    <a:pt x="61" y="2"/>
                  </a:lnTo>
                  <a:lnTo>
                    <a:pt x="65" y="1"/>
                  </a:lnTo>
                  <a:lnTo>
                    <a:pt x="69" y="1"/>
                  </a:lnTo>
                  <a:lnTo>
                    <a:pt x="74" y="0"/>
                  </a:lnTo>
                  <a:lnTo>
                    <a:pt x="78" y="0"/>
                  </a:lnTo>
                  <a:lnTo>
                    <a:pt x="82" y="0"/>
                  </a:lnTo>
                  <a:lnTo>
                    <a:pt x="86" y="0"/>
                  </a:lnTo>
                  <a:lnTo>
                    <a:pt x="90" y="0"/>
                  </a:lnTo>
                  <a:lnTo>
                    <a:pt x="94" y="1"/>
                  </a:lnTo>
                  <a:lnTo>
                    <a:pt x="98" y="1"/>
                  </a:lnTo>
                  <a:lnTo>
                    <a:pt x="102" y="2"/>
                  </a:lnTo>
                  <a:lnTo>
                    <a:pt x="106" y="4"/>
                  </a:lnTo>
                  <a:lnTo>
                    <a:pt x="110" y="5"/>
                  </a:lnTo>
                  <a:lnTo>
                    <a:pt x="113" y="6"/>
                  </a:lnTo>
                  <a:lnTo>
                    <a:pt x="117" y="8"/>
                  </a:lnTo>
                  <a:lnTo>
                    <a:pt x="121" y="10"/>
                  </a:lnTo>
                  <a:lnTo>
                    <a:pt x="124" y="11"/>
                  </a:lnTo>
                  <a:lnTo>
                    <a:pt x="127" y="14"/>
                  </a:lnTo>
                  <a:lnTo>
                    <a:pt x="131" y="16"/>
                  </a:lnTo>
                  <a:lnTo>
                    <a:pt x="134" y="18"/>
                  </a:lnTo>
                  <a:lnTo>
                    <a:pt x="137" y="21"/>
                  </a:lnTo>
                  <a:lnTo>
                    <a:pt x="140" y="24"/>
                  </a:lnTo>
                  <a:lnTo>
                    <a:pt x="142" y="26"/>
                  </a:lnTo>
                  <a:lnTo>
                    <a:pt x="145" y="30"/>
                  </a:lnTo>
                  <a:lnTo>
                    <a:pt x="147" y="32"/>
                  </a:lnTo>
                  <a:lnTo>
                    <a:pt x="149" y="36"/>
                  </a:lnTo>
                  <a:lnTo>
                    <a:pt x="151" y="39"/>
                  </a:lnTo>
                  <a:lnTo>
                    <a:pt x="153" y="42"/>
                  </a:lnTo>
                  <a:lnTo>
                    <a:pt x="155" y="46"/>
                  </a:lnTo>
                  <a:lnTo>
                    <a:pt x="157" y="50"/>
                  </a:lnTo>
                  <a:lnTo>
                    <a:pt x="158" y="53"/>
                  </a:lnTo>
                  <a:lnTo>
                    <a:pt x="160" y="57"/>
                  </a:lnTo>
                  <a:lnTo>
                    <a:pt x="161" y="61"/>
                  </a:lnTo>
                  <a:lnTo>
                    <a:pt x="161" y="65"/>
                  </a:lnTo>
                  <a:lnTo>
                    <a:pt x="162" y="69"/>
                  </a:lnTo>
                  <a:lnTo>
                    <a:pt x="163" y="73"/>
                  </a:lnTo>
                  <a:lnTo>
                    <a:pt x="163" y="77"/>
                  </a:lnTo>
                  <a:lnTo>
                    <a:pt x="163" y="81"/>
                  </a:lnTo>
                  <a:lnTo>
                    <a:pt x="163" y="81"/>
                  </a:lnTo>
                  <a:lnTo>
                    <a:pt x="163" y="85"/>
                  </a:lnTo>
                  <a:lnTo>
                    <a:pt x="163" y="90"/>
                  </a:lnTo>
                  <a:lnTo>
                    <a:pt x="162" y="94"/>
                  </a:lnTo>
                  <a:lnTo>
                    <a:pt x="161" y="98"/>
                  </a:lnTo>
                  <a:lnTo>
                    <a:pt x="161" y="102"/>
                  </a:lnTo>
                  <a:lnTo>
                    <a:pt x="160" y="106"/>
                  </a:lnTo>
                  <a:lnTo>
                    <a:pt x="158" y="109"/>
                  </a:lnTo>
                  <a:lnTo>
                    <a:pt x="157" y="113"/>
                  </a:lnTo>
                  <a:lnTo>
                    <a:pt x="155" y="117"/>
                  </a:lnTo>
                  <a:lnTo>
                    <a:pt x="153" y="120"/>
                  </a:lnTo>
                  <a:lnTo>
                    <a:pt x="151" y="123"/>
                  </a:lnTo>
                  <a:lnTo>
                    <a:pt x="149" y="127"/>
                  </a:lnTo>
                  <a:lnTo>
                    <a:pt x="147" y="130"/>
                  </a:lnTo>
                  <a:lnTo>
                    <a:pt x="145" y="133"/>
                  </a:lnTo>
                  <a:lnTo>
                    <a:pt x="142" y="136"/>
                  </a:lnTo>
                  <a:lnTo>
                    <a:pt x="140" y="139"/>
                  </a:lnTo>
                  <a:lnTo>
                    <a:pt x="137" y="142"/>
                  </a:lnTo>
                  <a:lnTo>
                    <a:pt x="134" y="144"/>
                  </a:lnTo>
                  <a:lnTo>
                    <a:pt x="131" y="147"/>
                  </a:lnTo>
                  <a:lnTo>
                    <a:pt x="127" y="149"/>
                  </a:lnTo>
                  <a:lnTo>
                    <a:pt x="124" y="151"/>
                  </a:lnTo>
                  <a:lnTo>
                    <a:pt x="121" y="153"/>
                  </a:lnTo>
                  <a:lnTo>
                    <a:pt x="117" y="155"/>
                  </a:lnTo>
                  <a:lnTo>
                    <a:pt x="113" y="156"/>
                  </a:lnTo>
                  <a:lnTo>
                    <a:pt x="110" y="158"/>
                  </a:lnTo>
                  <a:lnTo>
                    <a:pt x="106" y="159"/>
                  </a:lnTo>
                  <a:lnTo>
                    <a:pt x="102" y="160"/>
                  </a:lnTo>
                  <a:lnTo>
                    <a:pt x="98" y="161"/>
                  </a:lnTo>
                  <a:lnTo>
                    <a:pt x="94" y="162"/>
                  </a:lnTo>
                  <a:lnTo>
                    <a:pt x="90" y="162"/>
                  </a:lnTo>
                  <a:lnTo>
                    <a:pt x="86" y="163"/>
                  </a:lnTo>
                  <a:lnTo>
                    <a:pt x="82" y="163"/>
                  </a:lnTo>
                  <a:lnTo>
                    <a:pt x="78" y="163"/>
                  </a:lnTo>
                  <a:lnTo>
                    <a:pt x="74" y="162"/>
                  </a:lnTo>
                  <a:lnTo>
                    <a:pt x="69" y="162"/>
                  </a:lnTo>
                  <a:lnTo>
                    <a:pt x="65" y="161"/>
                  </a:lnTo>
                  <a:lnTo>
                    <a:pt x="61" y="160"/>
                  </a:lnTo>
                  <a:lnTo>
                    <a:pt x="58" y="159"/>
                  </a:lnTo>
                  <a:lnTo>
                    <a:pt x="54" y="158"/>
                  </a:lnTo>
                  <a:lnTo>
                    <a:pt x="50" y="156"/>
                  </a:lnTo>
                  <a:lnTo>
                    <a:pt x="46" y="155"/>
                  </a:lnTo>
                  <a:lnTo>
                    <a:pt x="43" y="153"/>
                  </a:lnTo>
                  <a:lnTo>
                    <a:pt x="40" y="151"/>
                  </a:lnTo>
                  <a:lnTo>
                    <a:pt x="36" y="149"/>
                  </a:lnTo>
                  <a:lnTo>
                    <a:pt x="33" y="147"/>
                  </a:lnTo>
                  <a:lnTo>
                    <a:pt x="30" y="144"/>
                  </a:lnTo>
                  <a:lnTo>
                    <a:pt x="27" y="142"/>
                  </a:lnTo>
                  <a:lnTo>
                    <a:pt x="24" y="139"/>
                  </a:lnTo>
                  <a:lnTo>
                    <a:pt x="21" y="136"/>
                  </a:lnTo>
                  <a:lnTo>
                    <a:pt x="19" y="133"/>
                  </a:lnTo>
                  <a:lnTo>
                    <a:pt x="17" y="130"/>
                  </a:lnTo>
                  <a:lnTo>
                    <a:pt x="14" y="127"/>
                  </a:lnTo>
                  <a:lnTo>
                    <a:pt x="12" y="123"/>
                  </a:lnTo>
                  <a:lnTo>
                    <a:pt x="10" y="120"/>
                  </a:lnTo>
                  <a:lnTo>
                    <a:pt x="8" y="117"/>
                  </a:lnTo>
                  <a:lnTo>
                    <a:pt x="7" y="113"/>
                  </a:lnTo>
                  <a:lnTo>
                    <a:pt x="5" y="109"/>
                  </a:lnTo>
                  <a:lnTo>
                    <a:pt x="4" y="106"/>
                  </a:lnTo>
                  <a:lnTo>
                    <a:pt x="3" y="102"/>
                  </a:lnTo>
                  <a:lnTo>
                    <a:pt x="2" y="98"/>
                  </a:lnTo>
                  <a:lnTo>
                    <a:pt x="1" y="94"/>
                  </a:lnTo>
                  <a:lnTo>
                    <a:pt x="1" y="90"/>
                  </a:lnTo>
                  <a:lnTo>
                    <a:pt x="1" y="85"/>
                  </a:lnTo>
                  <a:lnTo>
                    <a:pt x="0" y="8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6" name="Rectangle 6">
              <a:extLst>
                <a:ext uri="{FF2B5EF4-FFF2-40B4-BE49-F238E27FC236}">
                  <a16:creationId xmlns:a16="http://schemas.microsoft.com/office/drawing/2014/main" id="{FFC3F02E-1306-42AE-9DBE-54EDA9C704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9013" y="4136594"/>
              <a:ext cx="179536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914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371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18288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2860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743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2004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657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SG" altLang="zh-CN" sz="3600" i="1" baseline="0" dirty="0">
                  <a:solidFill>
                    <a:srgbClr val="C00000"/>
                  </a:solidFill>
                  <a:latin typeface="Times New Roman" panose="02020603050405020304" pitchFamily="18" charset="0"/>
                </a:rPr>
                <a:t>s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7" name="Line 40">
              <a:extLst>
                <a:ext uri="{FF2B5EF4-FFF2-40B4-BE49-F238E27FC236}">
                  <a16:creationId xmlns:a16="http://schemas.microsoft.com/office/drawing/2014/main" id="{7A02C0FD-A303-4396-897F-54413E0939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0663" y="4106234"/>
              <a:ext cx="128587" cy="333375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8" name="Freeform 41">
              <a:extLst>
                <a:ext uri="{FF2B5EF4-FFF2-40B4-BE49-F238E27FC236}">
                  <a16:creationId xmlns:a16="http://schemas.microsoft.com/office/drawing/2014/main" id="{80B05C46-38E9-4DBA-BD2B-9021CBA07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738" y="4012572"/>
              <a:ext cx="74612" cy="115888"/>
            </a:xfrm>
            <a:custGeom>
              <a:avLst/>
              <a:gdLst>
                <a:gd name="T0" fmla="*/ 43 w 47"/>
                <a:gd name="T1" fmla="*/ 73 h 73"/>
                <a:gd name="T2" fmla="*/ 47 w 47"/>
                <a:gd name="T3" fmla="*/ 0 h 73"/>
                <a:gd name="T4" fmla="*/ 0 w 47"/>
                <a:gd name="T5" fmla="*/ 56 h 73"/>
                <a:gd name="T6" fmla="*/ 43 w 47"/>
                <a:gd name="T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3">
                  <a:moveTo>
                    <a:pt x="43" y="73"/>
                  </a:moveTo>
                  <a:lnTo>
                    <a:pt x="47" y="0"/>
                  </a:lnTo>
                  <a:lnTo>
                    <a:pt x="0" y="56"/>
                  </a:lnTo>
                  <a:lnTo>
                    <a:pt x="43" y="73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9" name="Line 42">
              <a:extLst>
                <a:ext uri="{FF2B5EF4-FFF2-40B4-BE49-F238E27FC236}">
                  <a16:creationId xmlns:a16="http://schemas.microsoft.com/office/drawing/2014/main" id="{AC90CD76-799E-4E39-8759-6FAC2328B3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64176" y="3715709"/>
              <a:ext cx="300037" cy="30638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0" name="Freeform 43">
              <a:extLst>
                <a:ext uri="{FF2B5EF4-FFF2-40B4-BE49-F238E27FC236}">
                  <a16:creationId xmlns:a16="http://schemas.microsoft.com/office/drawing/2014/main" id="{CCE07EBB-288A-4EE6-89FF-3919C58E61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2463" y="3644272"/>
              <a:ext cx="103187" cy="104775"/>
            </a:xfrm>
            <a:custGeom>
              <a:avLst/>
              <a:gdLst>
                <a:gd name="T0" fmla="*/ 32 w 65"/>
                <a:gd name="T1" fmla="*/ 66 h 66"/>
                <a:gd name="T2" fmla="*/ 65 w 65"/>
                <a:gd name="T3" fmla="*/ 0 h 66"/>
                <a:gd name="T4" fmla="*/ 0 w 65"/>
                <a:gd name="T5" fmla="*/ 33 h 66"/>
                <a:gd name="T6" fmla="*/ 32 w 65"/>
                <a:gd name="T7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6">
                  <a:moveTo>
                    <a:pt x="32" y="66"/>
                  </a:moveTo>
                  <a:lnTo>
                    <a:pt x="65" y="0"/>
                  </a:lnTo>
                  <a:lnTo>
                    <a:pt x="0" y="33"/>
                  </a:lnTo>
                  <a:lnTo>
                    <a:pt x="32" y="66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1" name="Line 44">
              <a:extLst>
                <a:ext uri="{FF2B5EF4-FFF2-40B4-BE49-F238E27FC236}">
                  <a16:creationId xmlns:a16="http://schemas.microsoft.com/office/drawing/2014/main" id="{AA773BF5-05AA-453E-A2FA-BF9893D801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5651" y="3320422"/>
              <a:ext cx="220662" cy="32385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2" name="Freeform 45">
              <a:extLst>
                <a:ext uri="{FF2B5EF4-FFF2-40B4-BE49-F238E27FC236}">
                  <a16:creationId xmlns:a16="http://schemas.microsoft.com/office/drawing/2014/main" id="{47035C7E-49A0-41D3-9335-50138BAA51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1388" y="3236284"/>
              <a:ext cx="92075" cy="111125"/>
            </a:xfrm>
            <a:custGeom>
              <a:avLst/>
              <a:gdLst>
                <a:gd name="T0" fmla="*/ 38 w 58"/>
                <a:gd name="T1" fmla="*/ 70 h 70"/>
                <a:gd name="T2" fmla="*/ 58 w 58"/>
                <a:gd name="T3" fmla="*/ 0 h 70"/>
                <a:gd name="T4" fmla="*/ 0 w 58"/>
                <a:gd name="T5" fmla="*/ 44 h 70"/>
                <a:gd name="T6" fmla="*/ 38 w 58"/>
                <a:gd name="T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" h="70">
                  <a:moveTo>
                    <a:pt x="38" y="70"/>
                  </a:moveTo>
                  <a:lnTo>
                    <a:pt x="58" y="0"/>
                  </a:lnTo>
                  <a:lnTo>
                    <a:pt x="0" y="44"/>
                  </a:lnTo>
                  <a:lnTo>
                    <a:pt x="38" y="7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3" name="Line 46">
              <a:extLst>
                <a:ext uri="{FF2B5EF4-FFF2-40B4-BE49-F238E27FC236}">
                  <a16:creationId xmlns:a16="http://schemas.microsoft.com/office/drawing/2014/main" id="{D01A1A07-8EB8-4DC8-8A3C-77453B0780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37176" y="4328484"/>
              <a:ext cx="304800" cy="201613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4" name="Freeform 47">
              <a:extLst>
                <a:ext uri="{FF2B5EF4-FFF2-40B4-BE49-F238E27FC236}">
                  <a16:creationId xmlns:a16="http://schemas.microsoft.com/office/drawing/2014/main" id="{D00BC748-22E8-486E-8C14-40BA94D328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3401" y="4271334"/>
              <a:ext cx="111125" cy="92075"/>
            </a:xfrm>
            <a:custGeom>
              <a:avLst/>
              <a:gdLst>
                <a:gd name="T0" fmla="*/ 26 w 70"/>
                <a:gd name="T1" fmla="*/ 58 h 58"/>
                <a:gd name="T2" fmla="*/ 70 w 70"/>
                <a:gd name="T3" fmla="*/ 0 h 58"/>
                <a:gd name="T4" fmla="*/ 0 w 70"/>
                <a:gd name="T5" fmla="*/ 20 h 58"/>
                <a:gd name="T6" fmla="*/ 26 w 70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8">
                  <a:moveTo>
                    <a:pt x="26" y="58"/>
                  </a:moveTo>
                  <a:lnTo>
                    <a:pt x="70" y="0"/>
                  </a:lnTo>
                  <a:lnTo>
                    <a:pt x="0" y="20"/>
                  </a:lnTo>
                  <a:lnTo>
                    <a:pt x="26" y="58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5" name="Line 48">
              <a:extLst>
                <a:ext uri="{FF2B5EF4-FFF2-40B4-BE49-F238E27FC236}">
                  <a16:creationId xmlns:a16="http://schemas.microsoft.com/office/drawing/2014/main" id="{7DC5A779-DCFE-4D4E-BAD1-FDFEDC7B6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4526" y="4271334"/>
              <a:ext cx="169862" cy="8413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6" name="Freeform 49">
              <a:extLst>
                <a:ext uri="{FF2B5EF4-FFF2-40B4-BE49-F238E27FC236}">
                  <a16:creationId xmlns:a16="http://schemas.microsoft.com/office/drawing/2014/main" id="{11C1031F-4F5F-4F63-9A5C-702D2664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8988" y="4318959"/>
              <a:ext cx="114300" cy="82550"/>
            </a:xfrm>
            <a:custGeom>
              <a:avLst/>
              <a:gdLst>
                <a:gd name="T0" fmla="*/ 21 w 72"/>
                <a:gd name="T1" fmla="*/ 0 h 52"/>
                <a:gd name="T2" fmla="*/ 72 w 72"/>
                <a:gd name="T3" fmla="*/ 52 h 52"/>
                <a:gd name="T4" fmla="*/ 0 w 72"/>
                <a:gd name="T5" fmla="*/ 41 h 52"/>
                <a:gd name="T6" fmla="*/ 21 w 7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52">
                  <a:moveTo>
                    <a:pt x="21" y="0"/>
                  </a:moveTo>
                  <a:lnTo>
                    <a:pt x="72" y="52"/>
                  </a:lnTo>
                  <a:lnTo>
                    <a:pt x="0" y="4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7" name="Line 50">
              <a:extLst>
                <a:ext uri="{FF2B5EF4-FFF2-40B4-BE49-F238E27FC236}">
                  <a16:creationId xmlns:a16="http://schemas.microsoft.com/office/drawing/2014/main" id="{B718AFEF-F8DF-4C0E-A3AC-7B9455D676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3288" y="4198309"/>
              <a:ext cx="304800" cy="20320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8" name="Freeform 51">
              <a:extLst>
                <a:ext uri="{FF2B5EF4-FFF2-40B4-BE49-F238E27FC236}">
                  <a16:creationId xmlns:a16="http://schemas.microsoft.com/office/drawing/2014/main" id="{1DA9173B-965F-4A3B-BB06-BFAE8D7BACC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9513" y="4142747"/>
              <a:ext cx="112712" cy="90488"/>
            </a:xfrm>
            <a:custGeom>
              <a:avLst/>
              <a:gdLst>
                <a:gd name="T0" fmla="*/ 26 w 71"/>
                <a:gd name="T1" fmla="*/ 57 h 57"/>
                <a:gd name="T2" fmla="*/ 71 w 71"/>
                <a:gd name="T3" fmla="*/ 0 h 57"/>
                <a:gd name="T4" fmla="*/ 0 w 71"/>
                <a:gd name="T5" fmla="*/ 19 h 57"/>
                <a:gd name="T6" fmla="*/ 26 w 71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57">
                  <a:moveTo>
                    <a:pt x="26" y="57"/>
                  </a:moveTo>
                  <a:lnTo>
                    <a:pt x="71" y="0"/>
                  </a:lnTo>
                  <a:lnTo>
                    <a:pt x="0" y="19"/>
                  </a:lnTo>
                  <a:lnTo>
                    <a:pt x="26" y="57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9" name="Line 52">
              <a:extLst>
                <a:ext uri="{FF2B5EF4-FFF2-40B4-BE49-F238E27FC236}">
                  <a16:creationId xmlns:a16="http://schemas.microsoft.com/office/drawing/2014/main" id="{011974DC-F40D-40C3-9F9D-BEAA030B40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48413" y="4145922"/>
              <a:ext cx="311150" cy="1270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0" name="Freeform 53">
              <a:extLst>
                <a:ext uri="{FF2B5EF4-FFF2-40B4-BE49-F238E27FC236}">
                  <a16:creationId xmlns:a16="http://schemas.microsoft.com/office/drawing/2014/main" id="{3677986B-1266-4B8B-BA49-12D5D62DE9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48451" y="4109409"/>
              <a:ext cx="111125" cy="74613"/>
            </a:xfrm>
            <a:custGeom>
              <a:avLst/>
              <a:gdLst>
                <a:gd name="T0" fmla="*/ 2 w 70"/>
                <a:gd name="T1" fmla="*/ 47 h 47"/>
                <a:gd name="T2" fmla="*/ 70 w 70"/>
                <a:gd name="T3" fmla="*/ 21 h 47"/>
                <a:gd name="T4" fmla="*/ 0 w 70"/>
                <a:gd name="T5" fmla="*/ 0 h 47"/>
                <a:gd name="T6" fmla="*/ 2 w 70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7">
                  <a:moveTo>
                    <a:pt x="2" y="47"/>
                  </a:moveTo>
                  <a:lnTo>
                    <a:pt x="70" y="21"/>
                  </a:lnTo>
                  <a:lnTo>
                    <a:pt x="0" y="0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073D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1" name="Line 54">
              <a:extLst>
                <a:ext uri="{FF2B5EF4-FFF2-40B4-BE49-F238E27FC236}">
                  <a16:creationId xmlns:a16="http://schemas.microsoft.com/office/drawing/2014/main" id="{E0FAB4D7-F646-4A2A-B929-18CF54CF7B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0663" y="4622172"/>
              <a:ext cx="223837" cy="225425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2" name="Freeform 55">
              <a:extLst>
                <a:ext uri="{FF2B5EF4-FFF2-40B4-BE49-F238E27FC236}">
                  <a16:creationId xmlns:a16="http://schemas.microsoft.com/office/drawing/2014/main" id="{37FF5057-5894-4383-AF0E-F66951C9F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2751" y="4814259"/>
              <a:ext cx="103187" cy="104775"/>
            </a:xfrm>
            <a:custGeom>
              <a:avLst/>
              <a:gdLst>
                <a:gd name="T0" fmla="*/ 32 w 65"/>
                <a:gd name="T1" fmla="*/ 0 h 66"/>
                <a:gd name="T2" fmla="*/ 65 w 65"/>
                <a:gd name="T3" fmla="*/ 66 h 66"/>
                <a:gd name="T4" fmla="*/ 0 w 65"/>
                <a:gd name="T5" fmla="*/ 33 h 66"/>
                <a:gd name="T6" fmla="*/ 32 w 65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6">
                  <a:moveTo>
                    <a:pt x="32" y="0"/>
                  </a:moveTo>
                  <a:lnTo>
                    <a:pt x="65" y="66"/>
                  </a:lnTo>
                  <a:lnTo>
                    <a:pt x="0" y="3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3" name="Line 56">
              <a:extLst>
                <a:ext uri="{FF2B5EF4-FFF2-40B4-BE49-F238E27FC236}">
                  <a16:creationId xmlns:a16="http://schemas.microsoft.com/office/drawing/2014/main" id="{DB3682BD-AB7F-492E-BEAF-36A4F41C5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95938" y="4919034"/>
              <a:ext cx="419100" cy="104775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4" name="Freeform 57">
              <a:extLst>
                <a:ext uri="{FF2B5EF4-FFF2-40B4-BE49-F238E27FC236}">
                  <a16:creationId xmlns:a16="http://schemas.microsoft.com/office/drawing/2014/main" id="{DBCF7474-87DD-4EE7-BBEE-F525AB2DA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7576" y="4985709"/>
              <a:ext cx="115887" cy="71438"/>
            </a:xfrm>
            <a:custGeom>
              <a:avLst/>
              <a:gdLst>
                <a:gd name="T0" fmla="*/ 11 w 73"/>
                <a:gd name="T1" fmla="*/ 0 h 45"/>
                <a:gd name="T2" fmla="*/ 73 w 73"/>
                <a:gd name="T3" fmla="*/ 40 h 45"/>
                <a:gd name="T4" fmla="*/ 0 w 73"/>
                <a:gd name="T5" fmla="*/ 45 h 45"/>
                <a:gd name="T6" fmla="*/ 11 w 73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45">
                  <a:moveTo>
                    <a:pt x="11" y="0"/>
                  </a:moveTo>
                  <a:lnTo>
                    <a:pt x="73" y="40"/>
                  </a:lnTo>
                  <a:lnTo>
                    <a:pt x="0" y="4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5" name="Line 58">
              <a:extLst>
                <a:ext uri="{FF2B5EF4-FFF2-40B4-BE49-F238E27FC236}">
                  <a16:creationId xmlns:a16="http://schemas.microsoft.com/office/drawing/2014/main" id="{BDF3A1BD-593D-4D84-B63D-6FA28274FD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3463" y="4969834"/>
              <a:ext cx="182562" cy="79375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6" name="Freeform 59">
              <a:extLst>
                <a:ext uri="{FF2B5EF4-FFF2-40B4-BE49-F238E27FC236}">
                  <a16:creationId xmlns:a16="http://schemas.microsoft.com/office/drawing/2014/main" id="{614C1836-FDF3-426E-A043-D4C72EA4A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2213" y="4930147"/>
              <a:ext cx="115887" cy="77788"/>
            </a:xfrm>
            <a:custGeom>
              <a:avLst/>
              <a:gdLst>
                <a:gd name="T0" fmla="*/ 18 w 73"/>
                <a:gd name="T1" fmla="*/ 49 h 49"/>
                <a:gd name="T2" fmla="*/ 73 w 73"/>
                <a:gd name="T3" fmla="*/ 0 h 49"/>
                <a:gd name="T4" fmla="*/ 0 w 73"/>
                <a:gd name="T5" fmla="*/ 6 h 49"/>
                <a:gd name="T6" fmla="*/ 18 w 73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49">
                  <a:moveTo>
                    <a:pt x="18" y="49"/>
                  </a:moveTo>
                  <a:lnTo>
                    <a:pt x="73" y="0"/>
                  </a:lnTo>
                  <a:lnTo>
                    <a:pt x="0" y="6"/>
                  </a:lnTo>
                  <a:lnTo>
                    <a:pt x="18" y="49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7" name="Line 60">
              <a:extLst>
                <a:ext uri="{FF2B5EF4-FFF2-40B4-BE49-F238E27FC236}">
                  <a16:creationId xmlns:a16="http://schemas.microsoft.com/office/drawing/2014/main" id="{F60E8E08-311B-4519-A4C4-3D705164D9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72226" y="4919034"/>
              <a:ext cx="98425" cy="7143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8" name="Freeform 61">
              <a:extLst>
                <a:ext uri="{FF2B5EF4-FFF2-40B4-BE49-F238E27FC236}">
                  <a16:creationId xmlns:a16="http://schemas.microsoft.com/office/drawing/2014/main" id="{78A5E498-D9F3-4236-A125-40681094B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2076" y="4953959"/>
              <a:ext cx="111125" cy="95250"/>
            </a:xfrm>
            <a:custGeom>
              <a:avLst/>
              <a:gdLst>
                <a:gd name="T0" fmla="*/ 27 w 70"/>
                <a:gd name="T1" fmla="*/ 0 h 60"/>
                <a:gd name="T2" fmla="*/ 70 w 70"/>
                <a:gd name="T3" fmla="*/ 60 h 60"/>
                <a:gd name="T4" fmla="*/ 0 w 70"/>
                <a:gd name="T5" fmla="*/ 38 h 60"/>
                <a:gd name="T6" fmla="*/ 27 w 70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60">
                  <a:moveTo>
                    <a:pt x="27" y="0"/>
                  </a:moveTo>
                  <a:lnTo>
                    <a:pt x="70" y="6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9" name="Line 62">
              <a:extLst>
                <a:ext uri="{FF2B5EF4-FFF2-40B4-BE49-F238E27FC236}">
                  <a16:creationId xmlns:a16="http://schemas.microsoft.com/office/drawing/2014/main" id="{6E5E9C57-DAAE-40FB-806A-2EFA58B734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53201" y="4955547"/>
              <a:ext cx="241300" cy="93663"/>
            </a:xfrm>
            <a:prstGeom prst="line">
              <a:avLst/>
            </a:prstGeom>
            <a:noFill/>
            <a:ln w="14288">
              <a:solidFill>
                <a:srgbClr val="073DC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0" name="Freeform 63">
              <a:extLst>
                <a:ext uri="{FF2B5EF4-FFF2-40B4-BE49-F238E27FC236}">
                  <a16:creationId xmlns:a16="http://schemas.microsoft.com/office/drawing/2014/main" id="{4EF423B9-9D83-40D1-9251-4792273C6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3863" y="4919034"/>
              <a:ext cx="115887" cy="73025"/>
            </a:xfrm>
            <a:custGeom>
              <a:avLst/>
              <a:gdLst>
                <a:gd name="T0" fmla="*/ 16 w 73"/>
                <a:gd name="T1" fmla="*/ 46 h 46"/>
                <a:gd name="T2" fmla="*/ 73 w 73"/>
                <a:gd name="T3" fmla="*/ 0 h 46"/>
                <a:gd name="T4" fmla="*/ 0 w 73"/>
                <a:gd name="T5" fmla="*/ 3 h 46"/>
                <a:gd name="T6" fmla="*/ 16 w 73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46">
                  <a:moveTo>
                    <a:pt x="16" y="46"/>
                  </a:moveTo>
                  <a:lnTo>
                    <a:pt x="73" y="0"/>
                  </a:lnTo>
                  <a:lnTo>
                    <a:pt x="0" y="3"/>
                  </a:lnTo>
                  <a:lnTo>
                    <a:pt x="16" y="4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1" name="Line 64">
              <a:extLst>
                <a:ext uri="{FF2B5EF4-FFF2-40B4-BE49-F238E27FC236}">
                  <a16:creationId xmlns:a16="http://schemas.microsoft.com/office/drawing/2014/main" id="{A0EFE7C5-0B02-4196-8797-2B8AFA189E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8588" y="4660272"/>
              <a:ext cx="220662" cy="55245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2" name="Freeform 65">
              <a:extLst>
                <a:ext uri="{FF2B5EF4-FFF2-40B4-BE49-F238E27FC236}">
                  <a16:creationId xmlns:a16="http://schemas.microsoft.com/office/drawing/2014/main" id="{6FA9EAD6-78E5-48FC-AE00-9B5AB52711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2738" y="5190497"/>
              <a:ext cx="74612" cy="117475"/>
            </a:xfrm>
            <a:custGeom>
              <a:avLst/>
              <a:gdLst>
                <a:gd name="T0" fmla="*/ 42 w 47"/>
                <a:gd name="T1" fmla="*/ 0 h 74"/>
                <a:gd name="T2" fmla="*/ 47 w 47"/>
                <a:gd name="T3" fmla="*/ 74 h 74"/>
                <a:gd name="T4" fmla="*/ 0 w 47"/>
                <a:gd name="T5" fmla="*/ 18 h 74"/>
                <a:gd name="T6" fmla="*/ 42 w 47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4">
                  <a:moveTo>
                    <a:pt x="42" y="0"/>
                  </a:moveTo>
                  <a:lnTo>
                    <a:pt x="47" y="74"/>
                  </a:lnTo>
                  <a:lnTo>
                    <a:pt x="0" y="1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3" name="Line 66">
              <a:extLst>
                <a:ext uri="{FF2B5EF4-FFF2-40B4-BE49-F238E27FC236}">
                  <a16:creationId xmlns:a16="http://schemas.microsoft.com/office/drawing/2014/main" id="{5E19C1CA-B6A2-4CA0-BCB1-E9D6BE3F50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7351" y="5307972"/>
              <a:ext cx="292100" cy="96838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4" name="Freeform 67">
              <a:extLst>
                <a:ext uri="{FF2B5EF4-FFF2-40B4-BE49-F238E27FC236}">
                  <a16:creationId xmlns:a16="http://schemas.microsoft.com/office/drawing/2014/main" id="{B191FF7C-A7F1-446C-9D86-32EFFDC2E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8813" y="5366709"/>
              <a:ext cx="115887" cy="69850"/>
            </a:xfrm>
            <a:custGeom>
              <a:avLst/>
              <a:gdLst>
                <a:gd name="T0" fmla="*/ 15 w 73"/>
                <a:gd name="T1" fmla="*/ 0 h 44"/>
                <a:gd name="T2" fmla="*/ 73 w 73"/>
                <a:gd name="T3" fmla="*/ 44 h 44"/>
                <a:gd name="T4" fmla="*/ 0 w 73"/>
                <a:gd name="T5" fmla="*/ 44 h 44"/>
                <a:gd name="T6" fmla="*/ 15 w 73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44">
                  <a:moveTo>
                    <a:pt x="15" y="0"/>
                  </a:moveTo>
                  <a:lnTo>
                    <a:pt x="73" y="44"/>
                  </a:lnTo>
                  <a:lnTo>
                    <a:pt x="0" y="4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5" name="Line 68">
              <a:extLst>
                <a:ext uri="{FF2B5EF4-FFF2-40B4-BE49-F238E27FC236}">
                  <a16:creationId xmlns:a16="http://schemas.microsoft.com/office/drawing/2014/main" id="{260E54FD-4C53-4678-B25C-7FAE92C3F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45176" y="5433384"/>
              <a:ext cx="234950" cy="13335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6" name="Freeform 69">
              <a:extLst>
                <a:ext uri="{FF2B5EF4-FFF2-40B4-BE49-F238E27FC236}">
                  <a16:creationId xmlns:a16="http://schemas.microsoft.com/office/drawing/2014/main" id="{DB31A2F0-325B-407B-9616-E52BFAE02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3138" y="5528634"/>
              <a:ext cx="114300" cy="87313"/>
            </a:xfrm>
            <a:custGeom>
              <a:avLst/>
              <a:gdLst>
                <a:gd name="T0" fmla="*/ 23 w 72"/>
                <a:gd name="T1" fmla="*/ 0 h 55"/>
                <a:gd name="T2" fmla="*/ 72 w 72"/>
                <a:gd name="T3" fmla="*/ 55 h 55"/>
                <a:gd name="T4" fmla="*/ 0 w 72"/>
                <a:gd name="T5" fmla="*/ 41 h 55"/>
                <a:gd name="T6" fmla="*/ 23 w 72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55">
                  <a:moveTo>
                    <a:pt x="23" y="0"/>
                  </a:moveTo>
                  <a:lnTo>
                    <a:pt x="72" y="55"/>
                  </a:lnTo>
                  <a:lnTo>
                    <a:pt x="0" y="4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7" name="Line 70">
              <a:extLst>
                <a:ext uri="{FF2B5EF4-FFF2-40B4-BE49-F238E27FC236}">
                  <a16:creationId xmlns:a16="http://schemas.microsoft.com/office/drawing/2014/main" id="{88D73146-1034-4626-9FF4-FC7BC15C3F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1563" y="5455609"/>
              <a:ext cx="182562" cy="149225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8" name="Freeform 71">
              <a:extLst>
                <a:ext uri="{FF2B5EF4-FFF2-40B4-BE49-F238E27FC236}">
                  <a16:creationId xmlns:a16="http://schemas.microsoft.com/office/drawing/2014/main" id="{C115DD05-782F-466E-85B1-888E46D68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3963" y="5392109"/>
              <a:ext cx="107950" cy="98425"/>
            </a:xfrm>
            <a:custGeom>
              <a:avLst/>
              <a:gdLst>
                <a:gd name="T0" fmla="*/ 29 w 68"/>
                <a:gd name="T1" fmla="*/ 62 h 62"/>
                <a:gd name="T2" fmla="*/ 68 w 68"/>
                <a:gd name="T3" fmla="*/ 0 h 62"/>
                <a:gd name="T4" fmla="*/ 0 w 68"/>
                <a:gd name="T5" fmla="*/ 26 h 62"/>
                <a:gd name="T6" fmla="*/ 29 w 68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2">
                  <a:moveTo>
                    <a:pt x="29" y="62"/>
                  </a:moveTo>
                  <a:lnTo>
                    <a:pt x="68" y="0"/>
                  </a:lnTo>
                  <a:lnTo>
                    <a:pt x="0" y="26"/>
                  </a:lnTo>
                  <a:lnTo>
                    <a:pt x="29" y="62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9" name="Line 72">
              <a:extLst>
                <a:ext uri="{FF2B5EF4-FFF2-40B4-BE49-F238E27FC236}">
                  <a16:creationId xmlns:a16="http://schemas.microsoft.com/office/drawing/2014/main" id="{E5857A9A-950A-493E-97D5-C370CBE5D6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1113" y="5433384"/>
              <a:ext cx="219075" cy="120650"/>
            </a:xfrm>
            <a:prstGeom prst="line">
              <a:avLst/>
            </a:prstGeom>
            <a:noFill/>
            <a:ln w="14288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1" name="Freeform 73">
              <a:extLst>
                <a:ext uri="{FF2B5EF4-FFF2-40B4-BE49-F238E27FC236}">
                  <a16:creationId xmlns:a16="http://schemas.microsoft.com/office/drawing/2014/main" id="{88B250FD-1EBF-4964-A147-C3134E396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4788" y="5519109"/>
              <a:ext cx="112712" cy="85725"/>
            </a:xfrm>
            <a:custGeom>
              <a:avLst/>
              <a:gdLst>
                <a:gd name="T0" fmla="*/ 22 w 71"/>
                <a:gd name="T1" fmla="*/ 0 h 54"/>
                <a:gd name="T2" fmla="*/ 71 w 71"/>
                <a:gd name="T3" fmla="*/ 54 h 54"/>
                <a:gd name="T4" fmla="*/ 0 w 71"/>
                <a:gd name="T5" fmla="*/ 40 h 54"/>
                <a:gd name="T6" fmla="*/ 22 w 7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54">
                  <a:moveTo>
                    <a:pt x="22" y="0"/>
                  </a:moveTo>
                  <a:lnTo>
                    <a:pt x="71" y="54"/>
                  </a:lnTo>
                  <a:lnTo>
                    <a:pt x="0" y="4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00FF"/>
            </a:solidFill>
            <a:ln w="9525">
              <a:solidFill>
                <a:srgbClr val="0000FF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3" name="Rectangle 25">
                  <a:extLst>
                    <a:ext uri="{FF2B5EF4-FFF2-40B4-BE49-F238E27FC236}">
                      <a16:creationId xmlns:a16="http://schemas.microsoft.com/office/drawing/2014/main" id="{8A9AFB6D-E039-4455-B4EC-CE7F63F889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87701" y="3708828"/>
                  <a:ext cx="589864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altLang="zh-CN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AU" altLang="zh-CN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AU" altLang="zh-CN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3" name="Rectangle 25">
                  <a:extLst>
                    <a:ext uri="{FF2B5EF4-FFF2-40B4-BE49-F238E27FC236}">
                      <a16:creationId xmlns:a16="http://schemas.microsoft.com/office/drawing/2014/main" id="{8A9AFB6D-E039-4455-B4EC-CE7F63F889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887701" y="3708828"/>
                  <a:ext cx="589864" cy="430887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4" name="Rectangle 25">
                  <a:extLst>
                    <a:ext uri="{FF2B5EF4-FFF2-40B4-BE49-F238E27FC236}">
                      <a16:creationId xmlns:a16="http://schemas.microsoft.com/office/drawing/2014/main" id="{E941EB66-9E2B-4865-874B-248CEFC49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67438" y="3016670"/>
                  <a:ext cx="589864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altLang="zh-CN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AU" altLang="zh-CN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AU" altLang="zh-CN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4" name="Rectangle 25">
                  <a:extLst>
                    <a:ext uri="{FF2B5EF4-FFF2-40B4-BE49-F238E27FC236}">
                      <a16:creationId xmlns:a16="http://schemas.microsoft.com/office/drawing/2014/main" id="{E941EB66-9E2B-4865-874B-248CEFC492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7438" y="3016670"/>
                  <a:ext cx="589864" cy="430887"/>
                </a:xfrm>
                <a:prstGeom prst="rect">
                  <a:avLst/>
                </a:prstGeom>
                <a:blipFill>
                  <a:blip r:embed="rId48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5" name="Rectangle 25">
                  <a:extLst>
                    <a:ext uri="{FF2B5EF4-FFF2-40B4-BE49-F238E27FC236}">
                      <a16:creationId xmlns:a16="http://schemas.microsoft.com/office/drawing/2014/main" id="{6316BF2F-CEFA-431C-BA88-4B4B6B8DC1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16322" y="4433005"/>
                  <a:ext cx="589864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altLang="zh-CN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AU" altLang="zh-CN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AU" altLang="zh-CN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5" name="Rectangle 25">
                  <a:extLst>
                    <a:ext uri="{FF2B5EF4-FFF2-40B4-BE49-F238E27FC236}">
                      <a16:creationId xmlns:a16="http://schemas.microsoft.com/office/drawing/2014/main" id="{6316BF2F-CEFA-431C-BA88-4B4B6B8DC1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916322" y="4433005"/>
                  <a:ext cx="589864" cy="430887"/>
                </a:xfrm>
                <a:prstGeom prst="rect">
                  <a:avLst/>
                </a:prstGeom>
                <a:blipFill>
                  <a:blip r:embed="rId49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6" name="Rectangle 25">
                  <a:extLst>
                    <a:ext uri="{FF2B5EF4-FFF2-40B4-BE49-F238E27FC236}">
                      <a16:creationId xmlns:a16="http://schemas.microsoft.com/office/drawing/2014/main" id="{F35A4865-622E-4220-8949-23FCA18D6F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32061" y="5279674"/>
                  <a:ext cx="589864" cy="43088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altLang="zh-CN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AU" altLang="zh-CN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AU" altLang="zh-CN" sz="2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zh-CN" sz="2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26" name="Rectangle 25">
                  <a:extLst>
                    <a:ext uri="{FF2B5EF4-FFF2-40B4-BE49-F238E27FC236}">
                      <a16:creationId xmlns:a16="http://schemas.microsoft.com/office/drawing/2014/main" id="{F35A4865-622E-4220-8949-23FCA18D6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32061" y="5279674"/>
                  <a:ext cx="589864" cy="430887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2EF5D1B0-EC0A-460B-853D-1A85770A3915}"/>
                </a:ext>
              </a:extLst>
            </p:cNvPr>
            <p:cNvSpPr/>
            <p:nvPr/>
          </p:nvSpPr>
          <p:spPr>
            <a:xfrm>
              <a:off x="5102394" y="2842529"/>
              <a:ext cx="431528" cy="461665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en-SG" sz="3600" dirty="0">
                  <a:solidFill>
                    <a:srgbClr val="0000FF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✔</a:t>
              </a:r>
              <a:endParaRPr lang="en-SG" sz="3600" dirty="0">
                <a:solidFill>
                  <a:srgbClr val="0000FF"/>
                </a:solidFill>
              </a:endParaRPr>
            </a:p>
          </p:txBody>
        </p:sp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BEE62365-1FA2-4D2C-AC8E-45BF031AA348}"/>
                </a:ext>
              </a:extLst>
            </p:cNvPr>
            <p:cNvSpPr/>
            <p:nvPr/>
          </p:nvSpPr>
          <p:spPr>
            <a:xfrm>
              <a:off x="5439730" y="4556397"/>
              <a:ext cx="4363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36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✘</a:t>
              </a:r>
              <a:endParaRPr lang="en-SG" sz="3600" dirty="0">
                <a:solidFill>
                  <a:srgbClr val="FF0000"/>
                </a:solidFill>
              </a:endParaRPr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83748D33-DFC0-4A1A-8516-EF4C682D109C}"/>
                </a:ext>
              </a:extLst>
            </p:cNvPr>
            <p:cNvSpPr/>
            <p:nvPr/>
          </p:nvSpPr>
          <p:spPr>
            <a:xfrm>
              <a:off x="5344370" y="3715709"/>
              <a:ext cx="43152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3600" dirty="0">
                  <a:solidFill>
                    <a:srgbClr val="0000FF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✔</a:t>
              </a:r>
              <a:endParaRPr lang="en-SG" sz="3600" dirty="0">
                <a:solidFill>
                  <a:srgbClr val="0000FF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AD3B6B52-F6F9-49C8-88C0-372D5418B91C}"/>
                </a:ext>
              </a:extLst>
            </p:cNvPr>
            <p:cNvSpPr/>
            <p:nvPr/>
          </p:nvSpPr>
          <p:spPr>
            <a:xfrm>
              <a:off x="5486416" y="5225681"/>
              <a:ext cx="4363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3600" dirty="0">
                  <a:solidFill>
                    <a:srgbClr val="FF0000"/>
                  </a:solidFill>
                  <a:latin typeface="Segoe UI Symbol" panose="020B0502040204020203" pitchFamily="34" charset="0"/>
                  <a:ea typeface="Segoe UI Symbol" panose="020B0502040204020203" pitchFamily="34" charset="0"/>
                </a:rPr>
                <a:t>✘</a:t>
              </a:r>
              <a:endParaRPr lang="en-SG" sz="3600" dirty="0">
                <a:solidFill>
                  <a:srgbClr val="FF0000"/>
                </a:solidFill>
              </a:endParaRPr>
            </a:p>
          </p:txBody>
        </p:sp>
        <p:sp>
          <p:nvSpPr>
            <p:cNvPr id="331" name="Rectangle 330">
              <a:extLst>
                <a:ext uri="{FF2B5EF4-FFF2-40B4-BE49-F238E27FC236}">
                  <a16:creationId xmlns:a16="http://schemas.microsoft.com/office/drawing/2014/main" id="{ED3FECEB-8E0A-4C44-8FD0-82D02380F98A}"/>
                </a:ext>
              </a:extLst>
            </p:cNvPr>
            <p:cNvSpPr/>
            <p:nvPr/>
          </p:nvSpPr>
          <p:spPr>
            <a:xfrm>
              <a:off x="3738815" y="3264198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3600" dirty="0">
                  <a:solidFill>
                    <a:srgbClr val="FF0000"/>
                  </a:solidFill>
                  <a:latin typeface="+mj-lt"/>
                </a:rPr>
                <a:t>3</a:t>
              </a:r>
              <a:endParaRPr lang="en-SG" sz="44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5E408B7D-91E7-4BAB-8385-215A56B8F37C}"/>
                </a:ext>
              </a:extLst>
            </p:cNvPr>
            <p:cNvSpPr/>
            <p:nvPr/>
          </p:nvSpPr>
          <p:spPr>
            <a:xfrm>
              <a:off x="4248990" y="3720945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3600" dirty="0">
                  <a:solidFill>
                    <a:srgbClr val="FF0000"/>
                  </a:solidFill>
                  <a:latin typeface="+mj-lt"/>
                </a:rPr>
                <a:t>4</a:t>
              </a:r>
              <a:endParaRPr lang="en-SG" sz="44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251D26B2-0EFE-419B-83D2-96FDE2A9B293}"/>
                </a:ext>
              </a:extLst>
            </p:cNvPr>
            <p:cNvSpPr/>
            <p:nvPr/>
          </p:nvSpPr>
          <p:spPr>
            <a:xfrm>
              <a:off x="4301079" y="4461189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3600" dirty="0">
                  <a:solidFill>
                    <a:srgbClr val="FF0000"/>
                  </a:solidFill>
                  <a:latin typeface="+mj-lt"/>
                </a:rPr>
                <a:t>5</a:t>
              </a:r>
              <a:endParaRPr lang="en-SG" sz="44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7B73ED1F-6551-4AA1-9269-3102DA259F1A}"/>
                </a:ext>
              </a:extLst>
            </p:cNvPr>
            <p:cNvSpPr/>
            <p:nvPr/>
          </p:nvSpPr>
          <p:spPr>
            <a:xfrm>
              <a:off x="4335538" y="4992974"/>
              <a:ext cx="338554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SG" sz="3600" dirty="0">
                  <a:solidFill>
                    <a:srgbClr val="FF0000"/>
                  </a:solidFill>
                  <a:latin typeface="+mj-lt"/>
                </a:rPr>
                <a:t>5</a:t>
              </a:r>
              <a:endParaRPr lang="en-SG" sz="4400" dirty="0">
                <a:solidFill>
                  <a:srgbClr val="FF0000"/>
                </a:solidFill>
                <a:latin typeface="+mj-lt"/>
              </a:endParaRPr>
            </a:p>
          </p:txBody>
        </p:sp>
        <p:sp>
          <p:nvSpPr>
            <p:cNvPr id="335" name="Arc 334">
              <a:extLst>
                <a:ext uri="{FF2B5EF4-FFF2-40B4-BE49-F238E27FC236}">
                  <a16:creationId xmlns:a16="http://schemas.microsoft.com/office/drawing/2014/main" id="{A1C85702-02DC-4A59-8CB5-39594C2D364E}"/>
                </a:ext>
              </a:extLst>
            </p:cNvPr>
            <p:cNvSpPr/>
            <p:nvPr/>
          </p:nvSpPr>
          <p:spPr>
            <a:xfrm rot="819445">
              <a:off x="3087076" y="3239355"/>
              <a:ext cx="1923401" cy="1845489"/>
            </a:xfrm>
            <a:prstGeom prst="arc">
              <a:avLst/>
            </a:prstGeom>
            <a:ln w="28575">
              <a:solidFill>
                <a:srgbClr val="0000FF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  <p:sp>
          <p:nvSpPr>
            <p:cNvPr id="336" name="Arc 335">
              <a:extLst>
                <a:ext uri="{FF2B5EF4-FFF2-40B4-BE49-F238E27FC236}">
                  <a16:creationId xmlns:a16="http://schemas.microsoft.com/office/drawing/2014/main" id="{BDD0531B-B1FA-4988-9747-31DED7E8097D}"/>
                </a:ext>
              </a:extLst>
            </p:cNvPr>
            <p:cNvSpPr/>
            <p:nvPr/>
          </p:nvSpPr>
          <p:spPr>
            <a:xfrm rot="3778711">
              <a:off x="3475646" y="4333046"/>
              <a:ext cx="1503833" cy="1503266"/>
            </a:xfrm>
            <a:prstGeom prst="arc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</p:grp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158AD8D9-1076-4B5B-A3B7-7C2779DA2618}"/>
              </a:ext>
            </a:extLst>
          </p:cNvPr>
          <p:cNvGrpSpPr/>
          <p:nvPr/>
        </p:nvGrpSpPr>
        <p:grpSpPr>
          <a:xfrm>
            <a:off x="28603028" y="9934601"/>
            <a:ext cx="3374350" cy="3204353"/>
            <a:chOff x="3846397" y="2704020"/>
            <a:chExt cx="3374350" cy="3204353"/>
          </a:xfrm>
        </p:grpSpPr>
        <p:grpSp>
          <p:nvGrpSpPr>
            <p:cNvPr id="338" name="Group 337">
              <a:extLst>
                <a:ext uri="{FF2B5EF4-FFF2-40B4-BE49-F238E27FC236}">
                  <a16:creationId xmlns:a16="http://schemas.microsoft.com/office/drawing/2014/main" id="{475929C7-F63B-43F8-A0CA-94B4EF3A0C39}"/>
                </a:ext>
              </a:extLst>
            </p:cNvPr>
            <p:cNvGrpSpPr/>
            <p:nvPr/>
          </p:nvGrpSpPr>
          <p:grpSpPr>
            <a:xfrm>
              <a:off x="3846397" y="2704020"/>
              <a:ext cx="3374350" cy="3204353"/>
              <a:chOff x="2687445" y="2714653"/>
              <a:chExt cx="3374350" cy="3204353"/>
            </a:xfrm>
          </p:grpSpPr>
          <p:sp>
            <p:nvSpPr>
              <p:cNvPr id="341" name="Freeform 18">
                <a:extLst>
                  <a:ext uri="{FF2B5EF4-FFF2-40B4-BE49-F238E27FC236}">
                    <a16:creationId xmlns:a16="http://schemas.microsoft.com/office/drawing/2014/main" id="{7B0BA8FF-FA49-44EC-972F-356DD4C809E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152860" y="4446571"/>
                <a:ext cx="180000" cy="180000"/>
              </a:xfrm>
              <a:custGeom>
                <a:avLst/>
                <a:gdLst>
                  <a:gd name="T0" fmla="*/ 0 w 162"/>
                  <a:gd name="T1" fmla="*/ 72 h 163"/>
                  <a:gd name="T2" fmla="*/ 2 w 162"/>
                  <a:gd name="T3" fmla="*/ 60 h 163"/>
                  <a:gd name="T4" fmla="*/ 6 w 162"/>
                  <a:gd name="T5" fmla="*/ 49 h 163"/>
                  <a:gd name="T6" fmla="*/ 11 w 162"/>
                  <a:gd name="T7" fmla="*/ 39 h 163"/>
                  <a:gd name="T8" fmla="*/ 18 w 162"/>
                  <a:gd name="T9" fmla="*/ 29 h 163"/>
                  <a:gd name="T10" fmla="*/ 26 w 162"/>
                  <a:gd name="T11" fmla="*/ 21 h 163"/>
                  <a:gd name="T12" fmla="*/ 35 w 162"/>
                  <a:gd name="T13" fmla="*/ 13 h 163"/>
                  <a:gd name="T14" fmla="*/ 45 w 162"/>
                  <a:gd name="T15" fmla="*/ 8 h 163"/>
                  <a:gd name="T16" fmla="*/ 57 w 162"/>
                  <a:gd name="T17" fmla="*/ 3 h 163"/>
                  <a:gd name="T18" fmla="*/ 69 w 162"/>
                  <a:gd name="T19" fmla="*/ 0 h 163"/>
                  <a:gd name="T20" fmla="*/ 81 w 162"/>
                  <a:gd name="T21" fmla="*/ 0 h 163"/>
                  <a:gd name="T22" fmla="*/ 93 w 162"/>
                  <a:gd name="T23" fmla="*/ 0 h 163"/>
                  <a:gd name="T24" fmla="*/ 105 w 162"/>
                  <a:gd name="T25" fmla="*/ 3 h 163"/>
                  <a:gd name="T26" fmla="*/ 116 w 162"/>
                  <a:gd name="T27" fmla="*/ 8 h 163"/>
                  <a:gd name="T28" fmla="*/ 126 w 162"/>
                  <a:gd name="T29" fmla="*/ 13 h 163"/>
                  <a:gd name="T30" fmla="*/ 136 w 162"/>
                  <a:gd name="T31" fmla="*/ 21 h 163"/>
                  <a:gd name="T32" fmla="*/ 144 w 162"/>
                  <a:gd name="T33" fmla="*/ 29 h 163"/>
                  <a:gd name="T34" fmla="*/ 151 w 162"/>
                  <a:gd name="T35" fmla="*/ 39 h 163"/>
                  <a:gd name="T36" fmla="*/ 156 w 162"/>
                  <a:gd name="T37" fmla="*/ 49 h 163"/>
                  <a:gd name="T38" fmla="*/ 160 w 162"/>
                  <a:gd name="T39" fmla="*/ 60 h 163"/>
                  <a:gd name="T40" fmla="*/ 162 w 162"/>
                  <a:gd name="T41" fmla="*/ 72 h 163"/>
                  <a:gd name="T42" fmla="*/ 162 w 162"/>
                  <a:gd name="T43" fmla="*/ 81 h 163"/>
                  <a:gd name="T44" fmla="*/ 161 w 162"/>
                  <a:gd name="T45" fmla="*/ 93 h 163"/>
                  <a:gd name="T46" fmla="*/ 159 w 162"/>
                  <a:gd name="T47" fmla="*/ 105 h 163"/>
                  <a:gd name="T48" fmla="*/ 154 w 162"/>
                  <a:gd name="T49" fmla="*/ 116 h 163"/>
                  <a:gd name="T50" fmla="*/ 148 w 162"/>
                  <a:gd name="T51" fmla="*/ 126 h 163"/>
                  <a:gd name="T52" fmla="*/ 141 w 162"/>
                  <a:gd name="T53" fmla="*/ 136 h 163"/>
                  <a:gd name="T54" fmla="*/ 133 w 162"/>
                  <a:gd name="T55" fmla="*/ 144 h 163"/>
                  <a:gd name="T56" fmla="*/ 123 w 162"/>
                  <a:gd name="T57" fmla="*/ 151 h 163"/>
                  <a:gd name="T58" fmla="*/ 113 w 162"/>
                  <a:gd name="T59" fmla="*/ 156 h 163"/>
                  <a:gd name="T60" fmla="*/ 101 w 162"/>
                  <a:gd name="T61" fmla="*/ 160 h 163"/>
                  <a:gd name="T62" fmla="*/ 89 w 162"/>
                  <a:gd name="T63" fmla="*/ 162 h 163"/>
                  <a:gd name="T64" fmla="*/ 77 w 162"/>
                  <a:gd name="T65" fmla="*/ 162 h 163"/>
                  <a:gd name="T66" fmla="*/ 64 w 162"/>
                  <a:gd name="T67" fmla="*/ 161 h 163"/>
                  <a:gd name="T68" fmla="*/ 53 w 162"/>
                  <a:gd name="T69" fmla="*/ 158 h 163"/>
                  <a:gd name="T70" fmla="*/ 42 w 162"/>
                  <a:gd name="T71" fmla="*/ 153 h 163"/>
                  <a:gd name="T72" fmla="*/ 32 w 162"/>
                  <a:gd name="T73" fmla="*/ 146 h 163"/>
                  <a:gd name="T74" fmla="*/ 23 w 162"/>
                  <a:gd name="T75" fmla="*/ 139 h 163"/>
                  <a:gd name="T76" fmla="*/ 16 w 162"/>
                  <a:gd name="T77" fmla="*/ 130 h 163"/>
                  <a:gd name="T78" fmla="*/ 9 w 162"/>
                  <a:gd name="T79" fmla="*/ 120 h 163"/>
                  <a:gd name="T80" fmla="*/ 4 w 162"/>
                  <a:gd name="T81" fmla="*/ 109 h 163"/>
                  <a:gd name="T82" fmla="*/ 1 w 162"/>
                  <a:gd name="T83" fmla="*/ 97 h 163"/>
                  <a:gd name="T84" fmla="*/ 0 w 162"/>
                  <a:gd name="T85" fmla="*/ 8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2" h="163">
                    <a:moveTo>
                      <a:pt x="0" y="81"/>
                    </a:moveTo>
                    <a:lnTo>
                      <a:pt x="0" y="77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1" y="64"/>
                    </a:lnTo>
                    <a:lnTo>
                      <a:pt x="2" y="60"/>
                    </a:lnTo>
                    <a:lnTo>
                      <a:pt x="3" y="57"/>
                    </a:lnTo>
                    <a:lnTo>
                      <a:pt x="4" y="53"/>
                    </a:lnTo>
                    <a:lnTo>
                      <a:pt x="6" y="49"/>
                    </a:lnTo>
                    <a:lnTo>
                      <a:pt x="7" y="46"/>
                    </a:lnTo>
                    <a:lnTo>
                      <a:pt x="9" y="42"/>
                    </a:lnTo>
                    <a:lnTo>
                      <a:pt x="11" y="39"/>
                    </a:lnTo>
                    <a:lnTo>
                      <a:pt x="13" y="35"/>
                    </a:lnTo>
                    <a:lnTo>
                      <a:pt x="16" y="32"/>
                    </a:lnTo>
                    <a:lnTo>
                      <a:pt x="18" y="29"/>
                    </a:lnTo>
                    <a:lnTo>
                      <a:pt x="20" y="26"/>
                    </a:lnTo>
                    <a:lnTo>
                      <a:pt x="23" y="23"/>
                    </a:lnTo>
                    <a:lnTo>
                      <a:pt x="26" y="21"/>
                    </a:lnTo>
                    <a:lnTo>
                      <a:pt x="29" y="18"/>
                    </a:lnTo>
                    <a:lnTo>
                      <a:pt x="32" y="16"/>
                    </a:lnTo>
                    <a:lnTo>
                      <a:pt x="35" y="13"/>
                    </a:lnTo>
                    <a:lnTo>
                      <a:pt x="39" y="11"/>
                    </a:lnTo>
                    <a:lnTo>
                      <a:pt x="42" y="9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7" y="3"/>
                    </a:lnTo>
                    <a:lnTo>
                      <a:pt x="60" y="2"/>
                    </a:lnTo>
                    <a:lnTo>
                      <a:pt x="64" y="1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77" y="0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7" y="1"/>
                    </a:lnTo>
                    <a:lnTo>
                      <a:pt x="101" y="2"/>
                    </a:lnTo>
                    <a:lnTo>
                      <a:pt x="105" y="3"/>
                    </a:lnTo>
                    <a:lnTo>
                      <a:pt x="109" y="4"/>
                    </a:lnTo>
                    <a:lnTo>
                      <a:pt x="113" y="6"/>
                    </a:lnTo>
                    <a:lnTo>
                      <a:pt x="116" y="8"/>
                    </a:lnTo>
                    <a:lnTo>
                      <a:pt x="120" y="9"/>
                    </a:lnTo>
                    <a:lnTo>
                      <a:pt x="123" y="11"/>
                    </a:lnTo>
                    <a:lnTo>
                      <a:pt x="126" y="13"/>
                    </a:lnTo>
                    <a:lnTo>
                      <a:pt x="130" y="16"/>
                    </a:lnTo>
                    <a:lnTo>
                      <a:pt x="133" y="18"/>
                    </a:lnTo>
                    <a:lnTo>
                      <a:pt x="136" y="21"/>
                    </a:lnTo>
                    <a:lnTo>
                      <a:pt x="139" y="23"/>
                    </a:lnTo>
                    <a:lnTo>
                      <a:pt x="141" y="26"/>
                    </a:lnTo>
                    <a:lnTo>
                      <a:pt x="144" y="29"/>
                    </a:lnTo>
                    <a:lnTo>
                      <a:pt x="146" y="32"/>
                    </a:lnTo>
                    <a:lnTo>
                      <a:pt x="148" y="35"/>
                    </a:lnTo>
                    <a:lnTo>
                      <a:pt x="151" y="39"/>
                    </a:lnTo>
                    <a:lnTo>
                      <a:pt x="152" y="42"/>
                    </a:lnTo>
                    <a:lnTo>
                      <a:pt x="154" y="46"/>
                    </a:lnTo>
                    <a:lnTo>
                      <a:pt x="156" y="49"/>
                    </a:lnTo>
                    <a:lnTo>
                      <a:pt x="157" y="53"/>
                    </a:lnTo>
                    <a:lnTo>
                      <a:pt x="159" y="57"/>
                    </a:lnTo>
                    <a:lnTo>
                      <a:pt x="160" y="60"/>
                    </a:lnTo>
                    <a:lnTo>
                      <a:pt x="161" y="64"/>
                    </a:lnTo>
                    <a:lnTo>
                      <a:pt x="161" y="68"/>
                    </a:lnTo>
                    <a:lnTo>
                      <a:pt x="162" y="72"/>
                    </a:lnTo>
                    <a:lnTo>
                      <a:pt x="162" y="77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2" y="85"/>
                    </a:lnTo>
                    <a:lnTo>
                      <a:pt x="162" y="89"/>
                    </a:lnTo>
                    <a:lnTo>
                      <a:pt x="161" y="93"/>
                    </a:lnTo>
                    <a:lnTo>
                      <a:pt x="161" y="97"/>
                    </a:lnTo>
                    <a:lnTo>
                      <a:pt x="160" y="101"/>
                    </a:lnTo>
                    <a:lnTo>
                      <a:pt x="159" y="105"/>
                    </a:lnTo>
                    <a:lnTo>
                      <a:pt x="157" y="109"/>
                    </a:lnTo>
                    <a:lnTo>
                      <a:pt x="156" y="113"/>
                    </a:lnTo>
                    <a:lnTo>
                      <a:pt x="154" y="116"/>
                    </a:lnTo>
                    <a:lnTo>
                      <a:pt x="152" y="120"/>
                    </a:lnTo>
                    <a:lnTo>
                      <a:pt x="151" y="123"/>
                    </a:lnTo>
                    <a:lnTo>
                      <a:pt x="148" y="126"/>
                    </a:lnTo>
                    <a:lnTo>
                      <a:pt x="146" y="130"/>
                    </a:lnTo>
                    <a:lnTo>
                      <a:pt x="144" y="133"/>
                    </a:lnTo>
                    <a:lnTo>
                      <a:pt x="141" y="136"/>
                    </a:lnTo>
                    <a:lnTo>
                      <a:pt x="139" y="139"/>
                    </a:lnTo>
                    <a:lnTo>
                      <a:pt x="136" y="141"/>
                    </a:lnTo>
                    <a:lnTo>
                      <a:pt x="133" y="144"/>
                    </a:lnTo>
                    <a:lnTo>
                      <a:pt x="130" y="146"/>
                    </a:lnTo>
                    <a:lnTo>
                      <a:pt x="126" y="149"/>
                    </a:lnTo>
                    <a:lnTo>
                      <a:pt x="123" y="151"/>
                    </a:lnTo>
                    <a:lnTo>
                      <a:pt x="120" y="153"/>
                    </a:lnTo>
                    <a:lnTo>
                      <a:pt x="116" y="154"/>
                    </a:lnTo>
                    <a:lnTo>
                      <a:pt x="113" y="156"/>
                    </a:lnTo>
                    <a:lnTo>
                      <a:pt x="109" y="158"/>
                    </a:lnTo>
                    <a:lnTo>
                      <a:pt x="105" y="159"/>
                    </a:lnTo>
                    <a:lnTo>
                      <a:pt x="101" y="160"/>
                    </a:lnTo>
                    <a:lnTo>
                      <a:pt x="97" y="161"/>
                    </a:lnTo>
                    <a:lnTo>
                      <a:pt x="93" y="162"/>
                    </a:lnTo>
                    <a:lnTo>
                      <a:pt x="89" y="162"/>
                    </a:lnTo>
                    <a:lnTo>
                      <a:pt x="85" y="162"/>
                    </a:lnTo>
                    <a:lnTo>
                      <a:pt x="81" y="163"/>
                    </a:lnTo>
                    <a:lnTo>
                      <a:pt x="77" y="162"/>
                    </a:lnTo>
                    <a:lnTo>
                      <a:pt x="73" y="162"/>
                    </a:lnTo>
                    <a:lnTo>
                      <a:pt x="69" y="162"/>
                    </a:lnTo>
                    <a:lnTo>
                      <a:pt x="64" y="161"/>
                    </a:lnTo>
                    <a:lnTo>
                      <a:pt x="60" y="160"/>
                    </a:lnTo>
                    <a:lnTo>
                      <a:pt x="57" y="159"/>
                    </a:lnTo>
                    <a:lnTo>
                      <a:pt x="53" y="158"/>
                    </a:lnTo>
                    <a:lnTo>
                      <a:pt x="49" y="156"/>
                    </a:lnTo>
                    <a:lnTo>
                      <a:pt x="45" y="154"/>
                    </a:lnTo>
                    <a:lnTo>
                      <a:pt x="42" y="153"/>
                    </a:lnTo>
                    <a:lnTo>
                      <a:pt x="39" y="151"/>
                    </a:lnTo>
                    <a:lnTo>
                      <a:pt x="35" y="149"/>
                    </a:lnTo>
                    <a:lnTo>
                      <a:pt x="32" y="146"/>
                    </a:lnTo>
                    <a:lnTo>
                      <a:pt x="29" y="144"/>
                    </a:lnTo>
                    <a:lnTo>
                      <a:pt x="26" y="141"/>
                    </a:lnTo>
                    <a:lnTo>
                      <a:pt x="23" y="139"/>
                    </a:lnTo>
                    <a:lnTo>
                      <a:pt x="20" y="136"/>
                    </a:lnTo>
                    <a:lnTo>
                      <a:pt x="18" y="133"/>
                    </a:lnTo>
                    <a:lnTo>
                      <a:pt x="16" y="130"/>
                    </a:lnTo>
                    <a:lnTo>
                      <a:pt x="13" y="126"/>
                    </a:lnTo>
                    <a:lnTo>
                      <a:pt x="11" y="123"/>
                    </a:lnTo>
                    <a:lnTo>
                      <a:pt x="9" y="120"/>
                    </a:lnTo>
                    <a:lnTo>
                      <a:pt x="7" y="116"/>
                    </a:lnTo>
                    <a:lnTo>
                      <a:pt x="6" y="113"/>
                    </a:lnTo>
                    <a:lnTo>
                      <a:pt x="4" y="109"/>
                    </a:lnTo>
                    <a:lnTo>
                      <a:pt x="3" y="105"/>
                    </a:lnTo>
                    <a:lnTo>
                      <a:pt x="2" y="101"/>
                    </a:lnTo>
                    <a:lnTo>
                      <a:pt x="1" y="97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0" y="85"/>
                    </a:lnTo>
                    <a:lnTo>
                      <a:pt x="0" y="81"/>
                    </a:lnTo>
                  </a:path>
                </a:pathLst>
              </a:custGeom>
              <a:noFill/>
              <a:ln w="269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2" name="Freeform 18">
                <a:extLst>
                  <a:ext uri="{FF2B5EF4-FFF2-40B4-BE49-F238E27FC236}">
                    <a16:creationId xmlns:a16="http://schemas.microsoft.com/office/drawing/2014/main" id="{82AFD6E2-BB5B-4E63-9A7E-C4228947722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21250" y="5044153"/>
                <a:ext cx="180000" cy="180000"/>
              </a:xfrm>
              <a:custGeom>
                <a:avLst/>
                <a:gdLst>
                  <a:gd name="T0" fmla="*/ 0 w 162"/>
                  <a:gd name="T1" fmla="*/ 72 h 163"/>
                  <a:gd name="T2" fmla="*/ 2 w 162"/>
                  <a:gd name="T3" fmla="*/ 60 h 163"/>
                  <a:gd name="T4" fmla="*/ 6 w 162"/>
                  <a:gd name="T5" fmla="*/ 49 h 163"/>
                  <a:gd name="T6" fmla="*/ 11 w 162"/>
                  <a:gd name="T7" fmla="*/ 39 h 163"/>
                  <a:gd name="T8" fmla="*/ 18 w 162"/>
                  <a:gd name="T9" fmla="*/ 29 h 163"/>
                  <a:gd name="T10" fmla="*/ 26 w 162"/>
                  <a:gd name="T11" fmla="*/ 21 h 163"/>
                  <a:gd name="T12" fmla="*/ 35 w 162"/>
                  <a:gd name="T13" fmla="*/ 13 h 163"/>
                  <a:gd name="T14" fmla="*/ 45 w 162"/>
                  <a:gd name="T15" fmla="*/ 8 h 163"/>
                  <a:gd name="T16" fmla="*/ 57 w 162"/>
                  <a:gd name="T17" fmla="*/ 3 h 163"/>
                  <a:gd name="T18" fmla="*/ 69 w 162"/>
                  <a:gd name="T19" fmla="*/ 0 h 163"/>
                  <a:gd name="T20" fmla="*/ 81 w 162"/>
                  <a:gd name="T21" fmla="*/ 0 h 163"/>
                  <a:gd name="T22" fmla="*/ 93 w 162"/>
                  <a:gd name="T23" fmla="*/ 0 h 163"/>
                  <a:gd name="T24" fmla="*/ 105 w 162"/>
                  <a:gd name="T25" fmla="*/ 3 h 163"/>
                  <a:gd name="T26" fmla="*/ 116 w 162"/>
                  <a:gd name="T27" fmla="*/ 8 h 163"/>
                  <a:gd name="T28" fmla="*/ 126 w 162"/>
                  <a:gd name="T29" fmla="*/ 13 h 163"/>
                  <a:gd name="T30" fmla="*/ 136 w 162"/>
                  <a:gd name="T31" fmla="*/ 21 h 163"/>
                  <a:gd name="T32" fmla="*/ 144 w 162"/>
                  <a:gd name="T33" fmla="*/ 29 h 163"/>
                  <a:gd name="T34" fmla="*/ 151 w 162"/>
                  <a:gd name="T35" fmla="*/ 39 h 163"/>
                  <a:gd name="T36" fmla="*/ 156 w 162"/>
                  <a:gd name="T37" fmla="*/ 49 h 163"/>
                  <a:gd name="T38" fmla="*/ 160 w 162"/>
                  <a:gd name="T39" fmla="*/ 60 h 163"/>
                  <a:gd name="T40" fmla="*/ 162 w 162"/>
                  <a:gd name="T41" fmla="*/ 72 h 163"/>
                  <a:gd name="T42" fmla="*/ 162 w 162"/>
                  <a:gd name="T43" fmla="*/ 81 h 163"/>
                  <a:gd name="T44" fmla="*/ 161 w 162"/>
                  <a:gd name="T45" fmla="*/ 93 h 163"/>
                  <a:gd name="T46" fmla="*/ 159 w 162"/>
                  <a:gd name="T47" fmla="*/ 105 h 163"/>
                  <a:gd name="T48" fmla="*/ 154 w 162"/>
                  <a:gd name="T49" fmla="*/ 116 h 163"/>
                  <a:gd name="T50" fmla="*/ 148 w 162"/>
                  <a:gd name="T51" fmla="*/ 126 h 163"/>
                  <a:gd name="T52" fmla="*/ 141 w 162"/>
                  <a:gd name="T53" fmla="*/ 136 h 163"/>
                  <a:gd name="T54" fmla="*/ 133 w 162"/>
                  <a:gd name="T55" fmla="*/ 144 h 163"/>
                  <a:gd name="T56" fmla="*/ 123 w 162"/>
                  <a:gd name="T57" fmla="*/ 151 h 163"/>
                  <a:gd name="T58" fmla="*/ 113 w 162"/>
                  <a:gd name="T59" fmla="*/ 156 h 163"/>
                  <a:gd name="T60" fmla="*/ 101 w 162"/>
                  <a:gd name="T61" fmla="*/ 160 h 163"/>
                  <a:gd name="T62" fmla="*/ 89 w 162"/>
                  <a:gd name="T63" fmla="*/ 162 h 163"/>
                  <a:gd name="T64" fmla="*/ 77 w 162"/>
                  <a:gd name="T65" fmla="*/ 162 h 163"/>
                  <a:gd name="T66" fmla="*/ 64 w 162"/>
                  <a:gd name="T67" fmla="*/ 161 h 163"/>
                  <a:gd name="T68" fmla="*/ 53 w 162"/>
                  <a:gd name="T69" fmla="*/ 158 h 163"/>
                  <a:gd name="T70" fmla="*/ 42 w 162"/>
                  <a:gd name="T71" fmla="*/ 153 h 163"/>
                  <a:gd name="T72" fmla="*/ 32 w 162"/>
                  <a:gd name="T73" fmla="*/ 146 h 163"/>
                  <a:gd name="T74" fmla="*/ 23 w 162"/>
                  <a:gd name="T75" fmla="*/ 139 h 163"/>
                  <a:gd name="T76" fmla="*/ 16 w 162"/>
                  <a:gd name="T77" fmla="*/ 130 h 163"/>
                  <a:gd name="T78" fmla="*/ 9 w 162"/>
                  <a:gd name="T79" fmla="*/ 120 h 163"/>
                  <a:gd name="T80" fmla="*/ 4 w 162"/>
                  <a:gd name="T81" fmla="*/ 109 h 163"/>
                  <a:gd name="T82" fmla="*/ 1 w 162"/>
                  <a:gd name="T83" fmla="*/ 97 h 163"/>
                  <a:gd name="T84" fmla="*/ 0 w 162"/>
                  <a:gd name="T85" fmla="*/ 8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2" h="163">
                    <a:moveTo>
                      <a:pt x="0" y="81"/>
                    </a:moveTo>
                    <a:lnTo>
                      <a:pt x="0" y="77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1" y="64"/>
                    </a:lnTo>
                    <a:lnTo>
                      <a:pt x="2" y="60"/>
                    </a:lnTo>
                    <a:lnTo>
                      <a:pt x="3" y="57"/>
                    </a:lnTo>
                    <a:lnTo>
                      <a:pt x="4" y="53"/>
                    </a:lnTo>
                    <a:lnTo>
                      <a:pt x="6" y="49"/>
                    </a:lnTo>
                    <a:lnTo>
                      <a:pt x="7" y="46"/>
                    </a:lnTo>
                    <a:lnTo>
                      <a:pt x="9" y="42"/>
                    </a:lnTo>
                    <a:lnTo>
                      <a:pt x="11" y="39"/>
                    </a:lnTo>
                    <a:lnTo>
                      <a:pt x="13" y="35"/>
                    </a:lnTo>
                    <a:lnTo>
                      <a:pt x="16" y="32"/>
                    </a:lnTo>
                    <a:lnTo>
                      <a:pt x="18" y="29"/>
                    </a:lnTo>
                    <a:lnTo>
                      <a:pt x="20" y="26"/>
                    </a:lnTo>
                    <a:lnTo>
                      <a:pt x="23" y="23"/>
                    </a:lnTo>
                    <a:lnTo>
                      <a:pt x="26" y="21"/>
                    </a:lnTo>
                    <a:lnTo>
                      <a:pt x="29" y="18"/>
                    </a:lnTo>
                    <a:lnTo>
                      <a:pt x="32" y="16"/>
                    </a:lnTo>
                    <a:lnTo>
                      <a:pt x="35" y="13"/>
                    </a:lnTo>
                    <a:lnTo>
                      <a:pt x="39" y="11"/>
                    </a:lnTo>
                    <a:lnTo>
                      <a:pt x="42" y="9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7" y="3"/>
                    </a:lnTo>
                    <a:lnTo>
                      <a:pt x="60" y="2"/>
                    </a:lnTo>
                    <a:lnTo>
                      <a:pt x="64" y="1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77" y="0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7" y="1"/>
                    </a:lnTo>
                    <a:lnTo>
                      <a:pt x="101" y="2"/>
                    </a:lnTo>
                    <a:lnTo>
                      <a:pt x="105" y="3"/>
                    </a:lnTo>
                    <a:lnTo>
                      <a:pt x="109" y="4"/>
                    </a:lnTo>
                    <a:lnTo>
                      <a:pt x="113" y="6"/>
                    </a:lnTo>
                    <a:lnTo>
                      <a:pt x="116" y="8"/>
                    </a:lnTo>
                    <a:lnTo>
                      <a:pt x="120" y="9"/>
                    </a:lnTo>
                    <a:lnTo>
                      <a:pt x="123" y="11"/>
                    </a:lnTo>
                    <a:lnTo>
                      <a:pt x="126" y="13"/>
                    </a:lnTo>
                    <a:lnTo>
                      <a:pt x="130" y="16"/>
                    </a:lnTo>
                    <a:lnTo>
                      <a:pt x="133" y="18"/>
                    </a:lnTo>
                    <a:lnTo>
                      <a:pt x="136" y="21"/>
                    </a:lnTo>
                    <a:lnTo>
                      <a:pt x="139" y="23"/>
                    </a:lnTo>
                    <a:lnTo>
                      <a:pt x="141" y="26"/>
                    </a:lnTo>
                    <a:lnTo>
                      <a:pt x="144" y="29"/>
                    </a:lnTo>
                    <a:lnTo>
                      <a:pt x="146" y="32"/>
                    </a:lnTo>
                    <a:lnTo>
                      <a:pt x="148" y="35"/>
                    </a:lnTo>
                    <a:lnTo>
                      <a:pt x="151" y="39"/>
                    </a:lnTo>
                    <a:lnTo>
                      <a:pt x="152" y="42"/>
                    </a:lnTo>
                    <a:lnTo>
                      <a:pt x="154" y="46"/>
                    </a:lnTo>
                    <a:lnTo>
                      <a:pt x="156" y="49"/>
                    </a:lnTo>
                    <a:lnTo>
                      <a:pt x="157" y="53"/>
                    </a:lnTo>
                    <a:lnTo>
                      <a:pt x="159" y="57"/>
                    </a:lnTo>
                    <a:lnTo>
                      <a:pt x="160" y="60"/>
                    </a:lnTo>
                    <a:lnTo>
                      <a:pt x="161" y="64"/>
                    </a:lnTo>
                    <a:lnTo>
                      <a:pt x="161" y="68"/>
                    </a:lnTo>
                    <a:lnTo>
                      <a:pt x="162" y="72"/>
                    </a:lnTo>
                    <a:lnTo>
                      <a:pt x="162" y="77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2" y="85"/>
                    </a:lnTo>
                    <a:lnTo>
                      <a:pt x="162" y="89"/>
                    </a:lnTo>
                    <a:lnTo>
                      <a:pt x="161" y="93"/>
                    </a:lnTo>
                    <a:lnTo>
                      <a:pt x="161" y="97"/>
                    </a:lnTo>
                    <a:lnTo>
                      <a:pt x="160" y="101"/>
                    </a:lnTo>
                    <a:lnTo>
                      <a:pt x="159" y="105"/>
                    </a:lnTo>
                    <a:lnTo>
                      <a:pt x="157" y="109"/>
                    </a:lnTo>
                    <a:lnTo>
                      <a:pt x="156" y="113"/>
                    </a:lnTo>
                    <a:lnTo>
                      <a:pt x="154" y="116"/>
                    </a:lnTo>
                    <a:lnTo>
                      <a:pt x="152" y="120"/>
                    </a:lnTo>
                    <a:lnTo>
                      <a:pt x="151" y="123"/>
                    </a:lnTo>
                    <a:lnTo>
                      <a:pt x="148" y="126"/>
                    </a:lnTo>
                    <a:lnTo>
                      <a:pt x="146" y="130"/>
                    </a:lnTo>
                    <a:lnTo>
                      <a:pt x="144" y="133"/>
                    </a:lnTo>
                    <a:lnTo>
                      <a:pt x="141" y="136"/>
                    </a:lnTo>
                    <a:lnTo>
                      <a:pt x="139" y="139"/>
                    </a:lnTo>
                    <a:lnTo>
                      <a:pt x="136" y="141"/>
                    </a:lnTo>
                    <a:lnTo>
                      <a:pt x="133" y="144"/>
                    </a:lnTo>
                    <a:lnTo>
                      <a:pt x="130" y="146"/>
                    </a:lnTo>
                    <a:lnTo>
                      <a:pt x="126" y="149"/>
                    </a:lnTo>
                    <a:lnTo>
                      <a:pt x="123" y="151"/>
                    </a:lnTo>
                    <a:lnTo>
                      <a:pt x="120" y="153"/>
                    </a:lnTo>
                    <a:lnTo>
                      <a:pt x="116" y="154"/>
                    </a:lnTo>
                    <a:lnTo>
                      <a:pt x="113" y="156"/>
                    </a:lnTo>
                    <a:lnTo>
                      <a:pt x="109" y="158"/>
                    </a:lnTo>
                    <a:lnTo>
                      <a:pt x="105" y="159"/>
                    </a:lnTo>
                    <a:lnTo>
                      <a:pt x="101" y="160"/>
                    </a:lnTo>
                    <a:lnTo>
                      <a:pt x="97" y="161"/>
                    </a:lnTo>
                    <a:lnTo>
                      <a:pt x="93" y="162"/>
                    </a:lnTo>
                    <a:lnTo>
                      <a:pt x="89" y="162"/>
                    </a:lnTo>
                    <a:lnTo>
                      <a:pt x="85" y="162"/>
                    </a:lnTo>
                    <a:lnTo>
                      <a:pt x="81" y="163"/>
                    </a:lnTo>
                    <a:lnTo>
                      <a:pt x="77" y="162"/>
                    </a:lnTo>
                    <a:lnTo>
                      <a:pt x="73" y="162"/>
                    </a:lnTo>
                    <a:lnTo>
                      <a:pt x="69" y="162"/>
                    </a:lnTo>
                    <a:lnTo>
                      <a:pt x="64" y="161"/>
                    </a:lnTo>
                    <a:lnTo>
                      <a:pt x="60" y="160"/>
                    </a:lnTo>
                    <a:lnTo>
                      <a:pt x="57" y="159"/>
                    </a:lnTo>
                    <a:lnTo>
                      <a:pt x="53" y="158"/>
                    </a:lnTo>
                    <a:lnTo>
                      <a:pt x="49" y="156"/>
                    </a:lnTo>
                    <a:lnTo>
                      <a:pt x="45" y="154"/>
                    </a:lnTo>
                    <a:lnTo>
                      <a:pt x="42" y="153"/>
                    </a:lnTo>
                    <a:lnTo>
                      <a:pt x="39" y="151"/>
                    </a:lnTo>
                    <a:lnTo>
                      <a:pt x="35" y="149"/>
                    </a:lnTo>
                    <a:lnTo>
                      <a:pt x="32" y="146"/>
                    </a:lnTo>
                    <a:lnTo>
                      <a:pt x="29" y="144"/>
                    </a:lnTo>
                    <a:lnTo>
                      <a:pt x="26" y="141"/>
                    </a:lnTo>
                    <a:lnTo>
                      <a:pt x="23" y="139"/>
                    </a:lnTo>
                    <a:lnTo>
                      <a:pt x="20" y="136"/>
                    </a:lnTo>
                    <a:lnTo>
                      <a:pt x="18" y="133"/>
                    </a:lnTo>
                    <a:lnTo>
                      <a:pt x="16" y="130"/>
                    </a:lnTo>
                    <a:lnTo>
                      <a:pt x="13" y="126"/>
                    </a:lnTo>
                    <a:lnTo>
                      <a:pt x="11" y="123"/>
                    </a:lnTo>
                    <a:lnTo>
                      <a:pt x="9" y="120"/>
                    </a:lnTo>
                    <a:lnTo>
                      <a:pt x="7" y="116"/>
                    </a:lnTo>
                    <a:lnTo>
                      <a:pt x="6" y="113"/>
                    </a:lnTo>
                    <a:lnTo>
                      <a:pt x="4" y="109"/>
                    </a:lnTo>
                    <a:lnTo>
                      <a:pt x="3" y="105"/>
                    </a:lnTo>
                    <a:lnTo>
                      <a:pt x="2" y="101"/>
                    </a:lnTo>
                    <a:lnTo>
                      <a:pt x="1" y="97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0" y="85"/>
                    </a:lnTo>
                    <a:lnTo>
                      <a:pt x="0" y="81"/>
                    </a:lnTo>
                  </a:path>
                </a:pathLst>
              </a:custGeom>
              <a:noFill/>
              <a:ln w="269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3" name="Freeform 18">
                <a:extLst>
                  <a:ext uri="{FF2B5EF4-FFF2-40B4-BE49-F238E27FC236}">
                    <a16:creationId xmlns:a16="http://schemas.microsoft.com/office/drawing/2014/main" id="{B8125B9F-AFA0-48F8-B9D0-413ED7DFBF8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3472" y="4124476"/>
                <a:ext cx="180000" cy="180000"/>
              </a:xfrm>
              <a:custGeom>
                <a:avLst/>
                <a:gdLst>
                  <a:gd name="T0" fmla="*/ 0 w 162"/>
                  <a:gd name="T1" fmla="*/ 72 h 163"/>
                  <a:gd name="T2" fmla="*/ 2 w 162"/>
                  <a:gd name="T3" fmla="*/ 60 h 163"/>
                  <a:gd name="T4" fmla="*/ 6 w 162"/>
                  <a:gd name="T5" fmla="*/ 49 h 163"/>
                  <a:gd name="T6" fmla="*/ 11 w 162"/>
                  <a:gd name="T7" fmla="*/ 39 h 163"/>
                  <a:gd name="T8" fmla="*/ 18 w 162"/>
                  <a:gd name="T9" fmla="*/ 29 h 163"/>
                  <a:gd name="T10" fmla="*/ 26 w 162"/>
                  <a:gd name="T11" fmla="*/ 21 h 163"/>
                  <a:gd name="T12" fmla="*/ 35 w 162"/>
                  <a:gd name="T13" fmla="*/ 13 h 163"/>
                  <a:gd name="T14" fmla="*/ 45 w 162"/>
                  <a:gd name="T15" fmla="*/ 8 h 163"/>
                  <a:gd name="T16" fmla="*/ 57 w 162"/>
                  <a:gd name="T17" fmla="*/ 3 h 163"/>
                  <a:gd name="T18" fmla="*/ 69 w 162"/>
                  <a:gd name="T19" fmla="*/ 0 h 163"/>
                  <a:gd name="T20" fmla="*/ 81 w 162"/>
                  <a:gd name="T21" fmla="*/ 0 h 163"/>
                  <a:gd name="T22" fmla="*/ 93 w 162"/>
                  <a:gd name="T23" fmla="*/ 0 h 163"/>
                  <a:gd name="T24" fmla="*/ 105 w 162"/>
                  <a:gd name="T25" fmla="*/ 3 h 163"/>
                  <a:gd name="T26" fmla="*/ 116 w 162"/>
                  <a:gd name="T27" fmla="*/ 8 h 163"/>
                  <a:gd name="T28" fmla="*/ 126 w 162"/>
                  <a:gd name="T29" fmla="*/ 13 h 163"/>
                  <a:gd name="T30" fmla="*/ 136 w 162"/>
                  <a:gd name="T31" fmla="*/ 21 h 163"/>
                  <a:gd name="T32" fmla="*/ 144 w 162"/>
                  <a:gd name="T33" fmla="*/ 29 h 163"/>
                  <a:gd name="T34" fmla="*/ 151 w 162"/>
                  <a:gd name="T35" fmla="*/ 39 h 163"/>
                  <a:gd name="T36" fmla="*/ 156 w 162"/>
                  <a:gd name="T37" fmla="*/ 49 h 163"/>
                  <a:gd name="T38" fmla="*/ 160 w 162"/>
                  <a:gd name="T39" fmla="*/ 60 h 163"/>
                  <a:gd name="T40" fmla="*/ 162 w 162"/>
                  <a:gd name="T41" fmla="*/ 72 h 163"/>
                  <a:gd name="T42" fmla="*/ 162 w 162"/>
                  <a:gd name="T43" fmla="*/ 81 h 163"/>
                  <a:gd name="T44" fmla="*/ 161 w 162"/>
                  <a:gd name="T45" fmla="*/ 93 h 163"/>
                  <a:gd name="T46" fmla="*/ 159 w 162"/>
                  <a:gd name="T47" fmla="*/ 105 h 163"/>
                  <a:gd name="T48" fmla="*/ 154 w 162"/>
                  <a:gd name="T49" fmla="*/ 116 h 163"/>
                  <a:gd name="T50" fmla="*/ 148 w 162"/>
                  <a:gd name="T51" fmla="*/ 126 h 163"/>
                  <a:gd name="T52" fmla="*/ 141 w 162"/>
                  <a:gd name="T53" fmla="*/ 136 h 163"/>
                  <a:gd name="T54" fmla="*/ 133 w 162"/>
                  <a:gd name="T55" fmla="*/ 144 h 163"/>
                  <a:gd name="T56" fmla="*/ 123 w 162"/>
                  <a:gd name="T57" fmla="*/ 151 h 163"/>
                  <a:gd name="T58" fmla="*/ 113 w 162"/>
                  <a:gd name="T59" fmla="*/ 156 h 163"/>
                  <a:gd name="T60" fmla="*/ 101 w 162"/>
                  <a:gd name="T61" fmla="*/ 160 h 163"/>
                  <a:gd name="T62" fmla="*/ 89 w 162"/>
                  <a:gd name="T63" fmla="*/ 162 h 163"/>
                  <a:gd name="T64" fmla="*/ 77 w 162"/>
                  <a:gd name="T65" fmla="*/ 162 h 163"/>
                  <a:gd name="T66" fmla="*/ 64 w 162"/>
                  <a:gd name="T67" fmla="*/ 161 h 163"/>
                  <a:gd name="T68" fmla="*/ 53 w 162"/>
                  <a:gd name="T69" fmla="*/ 158 h 163"/>
                  <a:gd name="T70" fmla="*/ 42 w 162"/>
                  <a:gd name="T71" fmla="*/ 153 h 163"/>
                  <a:gd name="T72" fmla="*/ 32 w 162"/>
                  <a:gd name="T73" fmla="*/ 146 h 163"/>
                  <a:gd name="T74" fmla="*/ 23 w 162"/>
                  <a:gd name="T75" fmla="*/ 139 h 163"/>
                  <a:gd name="T76" fmla="*/ 16 w 162"/>
                  <a:gd name="T77" fmla="*/ 130 h 163"/>
                  <a:gd name="T78" fmla="*/ 9 w 162"/>
                  <a:gd name="T79" fmla="*/ 120 h 163"/>
                  <a:gd name="T80" fmla="*/ 4 w 162"/>
                  <a:gd name="T81" fmla="*/ 109 h 163"/>
                  <a:gd name="T82" fmla="*/ 1 w 162"/>
                  <a:gd name="T83" fmla="*/ 97 h 163"/>
                  <a:gd name="T84" fmla="*/ 0 w 162"/>
                  <a:gd name="T85" fmla="*/ 8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2" h="163">
                    <a:moveTo>
                      <a:pt x="0" y="81"/>
                    </a:moveTo>
                    <a:lnTo>
                      <a:pt x="0" y="77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1" y="64"/>
                    </a:lnTo>
                    <a:lnTo>
                      <a:pt x="2" y="60"/>
                    </a:lnTo>
                    <a:lnTo>
                      <a:pt x="3" y="57"/>
                    </a:lnTo>
                    <a:lnTo>
                      <a:pt x="4" y="53"/>
                    </a:lnTo>
                    <a:lnTo>
                      <a:pt x="6" y="49"/>
                    </a:lnTo>
                    <a:lnTo>
                      <a:pt x="7" y="46"/>
                    </a:lnTo>
                    <a:lnTo>
                      <a:pt x="9" y="42"/>
                    </a:lnTo>
                    <a:lnTo>
                      <a:pt x="11" y="39"/>
                    </a:lnTo>
                    <a:lnTo>
                      <a:pt x="13" y="35"/>
                    </a:lnTo>
                    <a:lnTo>
                      <a:pt x="16" y="32"/>
                    </a:lnTo>
                    <a:lnTo>
                      <a:pt x="18" y="29"/>
                    </a:lnTo>
                    <a:lnTo>
                      <a:pt x="20" y="26"/>
                    </a:lnTo>
                    <a:lnTo>
                      <a:pt x="23" y="23"/>
                    </a:lnTo>
                    <a:lnTo>
                      <a:pt x="26" y="21"/>
                    </a:lnTo>
                    <a:lnTo>
                      <a:pt x="29" y="18"/>
                    </a:lnTo>
                    <a:lnTo>
                      <a:pt x="32" y="16"/>
                    </a:lnTo>
                    <a:lnTo>
                      <a:pt x="35" y="13"/>
                    </a:lnTo>
                    <a:lnTo>
                      <a:pt x="39" y="11"/>
                    </a:lnTo>
                    <a:lnTo>
                      <a:pt x="42" y="9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7" y="3"/>
                    </a:lnTo>
                    <a:lnTo>
                      <a:pt x="60" y="2"/>
                    </a:lnTo>
                    <a:lnTo>
                      <a:pt x="64" y="1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77" y="0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7" y="1"/>
                    </a:lnTo>
                    <a:lnTo>
                      <a:pt x="101" y="2"/>
                    </a:lnTo>
                    <a:lnTo>
                      <a:pt x="105" y="3"/>
                    </a:lnTo>
                    <a:lnTo>
                      <a:pt x="109" y="4"/>
                    </a:lnTo>
                    <a:lnTo>
                      <a:pt x="113" y="6"/>
                    </a:lnTo>
                    <a:lnTo>
                      <a:pt x="116" y="8"/>
                    </a:lnTo>
                    <a:lnTo>
                      <a:pt x="120" y="9"/>
                    </a:lnTo>
                    <a:lnTo>
                      <a:pt x="123" y="11"/>
                    </a:lnTo>
                    <a:lnTo>
                      <a:pt x="126" y="13"/>
                    </a:lnTo>
                    <a:lnTo>
                      <a:pt x="130" y="16"/>
                    </a:lnTo>
                    <a:lnTo>
                      <a:pt x="133" y="18"/>
                    </a:lnTo>
                    <a:lnTo>
                      <a:pt x="136" y="21"/>
                    </a:lnTo>
                    <a:lnTo>
                      <a:pt x="139" y="23"/>
                    </a:lnTo>
                    <a:lnTo>
                      <a:pt x="141" y="26"/>
                    </a:lnTo>
                    <a:lnTo>
                      <a:pt x="144" y="29"/>
                    </a:lnTo>
                    <a:lnTo>
                      <a:pt x="146" y="32"/>
                    </a:lnTo>
                    <a:lnTo>
                      <a:pt x="148" y="35"/>
                    </a:lnTo>
                    <a:lnTo>
                      <a:pt x="151" y="39"/>
                    </a:lnTo>
                    <a:lnTo>
                      <a:pt x="152" y="42"/>
                    </a:lnTo>
                    <a:lnTo>
                      <a:pt x="154" y="46"/>
                    </a:lnTo>
                    <a:lnTo>
                      <a:pt x="156" y="49"/>
                    </a:lnTo>
                    <a:lnTo>
                      <a:pt x="157" y="53"/>
                    </a:lnTo>
                    <a:lnTo>
                      <a:pt x="159" y="57"/>
                    </a:lnTo>
                    <a:lnTo>
                      <a:pt x="160" y="60"/>
                    </a:lnTo>
                    <a:lnTo>
                      <a:pt x="161" y="64"/>
                    </a:lnTo>
                    <a:lnTo>
                      <a:pt x="161" y="68"/>
                    </a:lnTo>
                    <a:lnTo>
                      <a:pt x="162" y="72"/>
                    </a:lnTo>
                    <a:lnTo>
                      <a:pt x="162" y="77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2" y="85"/>
                    </a:lnTo>
                    <a:lnTo>
                      <a:pt x="162" y="89"/>
                    </a:lnTo>
                    <a:lnTo>
                      <a:pt x="161" y="93"/>
                    </a:lnTo>
                    <a:lnTo>
                      <a:pt x="161" y="97"/>
                    </a:lnTo>
                    <a:lnTo>
                      <a:pt x="160" y="101"/>
                    </a:lnTo>
                    <a:lnTo>
                      <a:pt x="159" y="105"/>
                    </a:lnTo>
                    <a:lnTo>
                      <a:pt x="157" y="109"/>
                    </a:lnTo>
                    <a:lnTo>
                      <a:pt x="156" y="113"/>
                    </a:lnTo>
                    <a:lnTo>
                      <a:pt x="154" y="116"/>
                    </a:lnTo>
                    <a:lnTo>
                      <a:pt x="152" y="120"/>
                    </a:lnTo>
                    <a:lnTo>
                      <a:pt x="151" y="123"/>
                    </a:lnTo>
                    <a:lnTo>
                      <a:pt x="148" y="126"/>
                    </a:lnTo>
                    <a:lnTo>
                      <a:pt x="146" y="130"/>
                    </a:lnTo>
                    <a:lnTo>
                      <a:pt x="144" y="133"/>
                    </a:lnTo>
                    <a:lnTo>
                      <a:pt x="141" y="136"/>
                    </a:lnTo>
                    <a:lnTo>
                      <a:pt x="139" y="139"/>
                    </a:lnTo>
                    <a:lnTo>
                      <a:pt x="136" y="141"/>
                    </a:lnTo>
                    <a:lnTo>
                      <a:pt x="133" y="144"/>
                    </a:lnTo>
                    <a:lnTo>
                      <a:pt x="130" y="146"/>
                    </a:lnTo>
                    <a:lnTo>
                      <a:pt x="126" y="149"/>
                    </a:lnTo>
                    <a:lnTo>
                      <a:pt x="123" y="151"/>
                    </a:lnTo>
                    <a:lnTo>
                      <a:pt x="120" y="153"/>
                    </a:lnTo>
                    <a:lnTo>
                      <a:pt x="116" y="154"/>
                    </a:lnTo>
                    <a:lnTo>
                      <a:pt x="113" y="156"/>
                    </a:lnTo>
                    <a:lnTo>
                      <a:pt x="109" y="158"/>
                    </a:lnTo>
                    <a:lnTo>
                      <a:pt x="105" y="159"/>
                    </a:lnTo>
                    <a:lnTo>
                      <a:pt x="101" y="160"/>
                    </a:lnTo>
                    <a:lnTo>
                      <a:pt x="97" y="161"/>
                    </a:lnTo>
                    <a:lnTo>
                      <a:pt x="93" y="162"/>
                    </a:lnTo>
                    <a:lnTo>
                      <a:pt x="89" y="162"/>
                    </a:lnTo>
                    <a:lnTo>
                      <a:pt x="85" y="162"/>
                    </a:lnTo>
                    <a:lnTo>
                      <a:pt x="81" y="163"/>
                    </a:lnTo>
                    <a:lnTo>
                      <a:pt x="77" y="162"/>
                    </a:lnTo>
                    <a:lnTo>
                      <a:pt x="73" y="162"/>
                    </a:lnTo>
                    <a:lnTo>
                      <a:pt x="69" y="162"/>
                    </a:lnTo>
                    <a:lnTo>
                      <a:pt x="64" y="161"/>
                    </a:lnTo>
                    <a:lnTo>
                      <a:pt x="60" y="160"/>
                    </a:lnTo>
                    <a:lnTo>
                      <a:pt x="57" y="159"/>
                    </a:lnTo>
                    <a:lnTo>
                      <a:pt x="53" y="158"/>
                    </a:lnTo>
                    <a:lnTo>
                      <a:pt x="49" y="156"/>
                    </a:lnTo>
                    <a:lnTo>
                      <a:pt x="45" y="154"/>
                    </a:lnTo>
                    <a:lnTo>
                      <a:pt x="42" y="153"/>
                    </a:lnTo>
                    <a:lnTo>
                      <a:pt x="39" y="151"/>
                    </a:lnTo>
                    <a:lnTo>
                      <a:pt x="35" y="149"/>
                    </a:lnTo>
                    <a:lnTo>
                      <a:pt x="32" y="146"/>
                    </a:lnTo>
                    <a:lnTo>
                      <a:pt x="29" y="144"/>
                    </a:lnTo>
                    <a:lnTo>
                      <a:pt x="26" y="141"/>
                    </a:lnTo>
                    <a:lnTo>
                      <a:pt x="23" y="139"/>
                    </a:lnTo>
                    <a:lnTo>
                      <a:pt x="20" y="136"/>
                    </a:lnTo>
                    <a:lnTo>
                      <a:pt x="18" y="133"/>
                    </a:lnTo>
                    <a:lnTo>
                      <a:pt x="16" y="130"/>
                    </a:lnTo>
                    <a:lnTo>
                      <a:pt x="13" y="126"/>
                    </a:lnTo>
                    <a:lnTo>
                      <a:pt x="11" y="123"/>
                    </a:lnTo>
                    <a:lnTo>
                      <a:pt x="9" y="120"/>
                    </a:lnTo>
                    <a:lnTo>
                      <a:pt x="7" y="116"/>
                    </a:lnTo>
                    <a:lnTo>
                      <a:pt x="6" y="113"/>
                    </a:lnTo>
                    <a:lnTo>
                      <a:pt x="4" y="109"/>
                    </a:lnTo>
                    <a:lnTo>
                      <a:pt x="3" y="105"/>
                    </a:lnTo>
                    <a:lnTo>
                      <a:pt x="2" y="101"/>
                    </a:lnTo>
                    <a:lnTo>
                      <a:pt x="1" y="97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0" y="85"/>
                    </a:lnTo>
                    <a:lnTo>
                      <a:pt x="0" y="81"/>
                    </a:lnTo>
                  </a:path>
                </a:pathLst>
              </a:custGeom>
              <a:noFill/>
              <a:ln w="269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4" name="Freeform 18">
                <a:extLst>
                  <a:ext uri="{FF2B5EF4-FFF2-40B4-BE49-F238E27FC236}">
                    <a16:creationId xmlns:a16="http://schemas.microsoft.com/office/drawing/2014/main" id="{700322FC-C269-484C-B513-171070D4C1E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63324" y="5405089"/>
                <a:ext cx="180000" cy="180000"/>
              </a:xfrm>
              <a:custGeom>
                <a:avLst/>
                <a:gdLst>
                  <a:gd name="T0" fmla="*/ 0 w 162"/>
                  <a:gd name="T1" fmla="*/ 72 h 163"/>
                  <a:gd name="T2" fmla="*/ 2 w 162"/>
                  <a:gd name="T3" fmla="*/ 60 h 163"/>
                  <a:gd name="T4" fmla="*/ 6 w 162"/>
                  <a:gd name="T5" fmla="*/ 49 h 163"/>
                  <a:gd name="T6" fmla="*/ 11 w 162"/>
                  <a:gd name="T7" fmla="*/ 39 h 163"/>
                  <a:gd name="T8" fmla="*/ 18 w 162"/>
                  <a:gd name="T9" fmla="*/ 29 h 163"/>
                  <a:gd name="T10" fmla="*/ 26 w 162"/>
                  <a:gd name="T11" fmla="*/ 21 h 163"/>
                  <a:gd name="T12" fmla="*/ 35 w 162"/>
                  <a:gd name="T13" fmla="*/ 13 h 163"/>
                  <a:gd name="T14" fmla="*/ 45 w 162"/>
                  <a:gd name="T15" fmla="*/ 8 h 163"/>
                  <a:gd name="T16" fmla="*/ 57 w 162"/>
                  <a:gd name="T17" fmla="*/ 3 h 163"/>
                  <a:gd name="T18" fmla="*/ 69 w 162"/>
                  <a:gd name="T19" fmla="*/ 0 h 163"/>
                  <a:gd name="T20" fmla="*/ 81 w 162"/>
                  <a:gd name="T21" fmla="*/ 0 h 163"/>
                  <a:gd name="T22" fmla="*/ 93 w 162"/>
                  <a:gd name="T23" fmla="*/ 0 h 163"/>
                  <a:gd name="T24" fmla="*/ 105 w 162"/>
                  <a:gd name="T25" fmla="*/ 3 h 163"/>
                  <a:gd name="T26" fmla="*/ 116 w 162"/>
                  <a:gd name="T27" fmla="*/ 8 h 163"/>
                  <a:gd name="T28" fmla="*/ 126 w 162"/>
                  <a:gd name="T29" fmla="*/ 13 h 163"/>
                  <a:gd name="T30" fmla="*/ 136 w 162"/>
                  <a:gd name="T31" fmla="*/ 21 h 163"/>
                  <a:gd name="T32" fmla="*/ 144 w 162"/>
                  <a:gd name="T33" fmla="*/ 29 h 163"/>
                  <a:gd name="T34" fmla="*/ 151 w 162"/>
                  <a:gd name="T35" fmla="*/ 39 h 163"/>
                  <a:gd name="T36" fmla="*/ 156 w 162"/>
                  <a:gd name="T37" fmla="*/ 49 h 163"/>
                  <a:gd name="T38" fmla="*/ 160 w 162"/>
                  <a:gd name="T39" fmla="*/ 60 h 163"/>
                  <a:gd name="T40" fmla="*/ 162 w 162"/>
                  <a:gd name="T41" fmla="*/ 72 h 163"/>
                  <a:gd name="T42" fmla="*/ 162 w 162"/>
                  <a:gd name="T43" fmla="*/ 81 h 163"/>
                  <a:gd name="T44" fmla="*/ 161 w 162"/>
                  <a:gd name="T45" fmla="*/ 93 h 163"/>
                  <a:gd name="T46" fmla="*/ 159 w 162"/>
                  <a:gd name="T47" fmla="*/ 105 h 163"/>
                  <a:gd name="T48" fmla="*/ 154 w 162"/>
                  <a:gd name="T49" fmla="*/ 116 h 163"/>
                  <a:gd name="T50" fmla="*/ 148 w 162"/>
                  <a:gd name="T51" fmla="*/ 126 h 163"/>
                  <a:gd name="T52" fmla="*/ 141 w 162"/>
                  <a:gd name="T53" fmla="*/ 136 h 163"/>
                  <a:gd name="T54" fmla="*/ 133 w 162"/>
                  <a:gd name="T55" fmla="*/ 144 h 163"/>
                  <a:gd name="T56" fmla="*/ 123 w 162"/>
                  <a:gd name="T57" fmla="*/ 151 h 163"/>
                  <a:gd name="T58" fmla="*/ 113 w 162"/>
                  <a:gd name="T59" fmla="*/ 156 h 163"/>
                  <a:gd name="T60" fmla="*/ 101 w 162"/>
                  <a:gd name="T61" fmla="*/ 160 h 163"/>
                  <a:gd name="T62" fmla="*/ 89 w 162"/>
                  <a:gd name="T63" fmla="*/ 162 h 163"/>
                  <a:gd name="T64" fmla="*/ 77 w 162"/>
                  <a:gd name="T65" fmla="*/ 162 h 163"/>
                  <a:gd name="T66" fmla="*/ 64 w 162"/>
                  <a:gd name="T67" fmla="*/ 161 h 163"/>
                  <a:gd name="T68" fmla="*/ 53 w 162"/>
                  <a:gd name="T69" fmla="*/ 158 h 163"/>
                  <a:gd name="T70" fmla="*/ 42 w 162"/>
                  <a:gd name="T71" fmla="*/ 153 h 163"/>
                  <a:gd name="T72" fmla="*/ 32 w 162"/>
                  <a:gd name="T73" fmla="*/ 146 h 163"/>
                  <a:gd name="T74" fmla="*/ 23 w 162"/>
                  <a:gd name="T75" fmla="*/ 139 h 163"/>
                  <a:gd name="T76" fmla="*/ 16 w 162"/>
                  <a:gd name="T77" fmla="*/ 130 h 163"/>
                  <a:gd name="T78" fmla="*/ 9 w 162"/>
                  <a:gd name="T79" fmla="*/ 120 h 163"/>
                  <a:gd name="T80" fmla="*/ 4 w 162"/>
                  <a:gd name="T81" fmla="*/ 109 h 163"/>
                  <a:gd name="T82" fmla="*/ 1 w 162"/>
                  <a:gd name="T83" fmla="*/ 97 h 163"/>
                  <a:gd name="T84" fmla="*/ 0 w 162"/>
                  <a:gd name="T85" fmla="*/ 8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2" h="163">
                    <a:moveTo>
                      <a:pt x="0" y="81"/>
                    </a:moveTo>
                    <a:lnTo>
                      <a:pt x="0" y="77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1" y="64"/>
                    </a:lnTo>
                    <a:lnTo>
                      <a:pt x="2" y="60"/>
                    </a:lnTo>
                    <a:lnTo>
                      <a:pt x="3" y="57"/>
                    </a:lnTo>
                    <a:lnTo>
                      <a:pt x="4" y="53"/>
                    </a:lnTo>
                    <a:lnTo>
                      <a:pt x="6" y="49"/>
                    </a:lnTo>
                    <a:lnTo>
                      <a:pt x="7" y="46"/>
                    </a:lnTo>
                    <a:lnTo>
                      <a:pt x="9" y="42"/>
                    </a:lnTo>
                    <a:lnTo>
                      <a:pt x="11" y="39"/>
                    </a:lnTo>
                    <a:lnTo>
                      <a:pt x="13" y="35"/>
                    </a:lnTo>
                    <a:lnTo>
                      <a:pt x="16" y="32"/>
                    </a:lnTo>
                    <a:lnTo>
                      <a:pt x="18" y="29"/>
                    </a:lnTo>
                    <a:lnTo>
                      <a:pt x="20" y="26"/>
                    </a:lnTo>
                    <a:lnTo>
                      <a:pt x="23" y="23"/>
                    </a:lnTo>
                    <a:lnTo>
                      <a:pt x="26" y="21"/>
                    </a:lnTo>
                    <a:lnTo>
                      <a:pt x="29" y="18"/>
                    </a:lnTo>
                    <a:lnTo>
                      <a:pt x="32" y="16"/>
                    </a:lnTo>
                    <a:lnTo>
                      <a:pt x="35" y="13"/>
                    </a:lnTo>
                    <a:lnTo>
                      <a:pt x="39" y="11"/>
                    </a:lnTo>
                    <a:lnTo>
                      <a:pt x="42" y="9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7" y="3"/>
                    </a:lnTo>
                    <a:lnTo>
                      <a:pt x="60" y="2"/>
                    </a:lnTo>
                    <a:lnTo>
                      <a:pt x="64" y="1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77" y="0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7" y="1"/>
                    </a:lnTo>
                    <a:lnTo>
                      <a:pt x="101" y="2"/>
                    </a:lnTo>
                    <a:lnTo>
                      <a:pt x="105" y="3"/>
                    </a:lnTo>
                    <a:lnTo>
                      <a:pt x="109" y="4"/>
                    </a:lnTo>
                    <a:lnTo>
                      <a:pt x="113" y="6"/>
                    </a:lnTo>
                    <a:lnTo>
                      <a:pt x="116" y="8"/>
                    </a:lnTo>
                    <a:lnTo>
                      <a:pt x="120" y="9"/>
                    </a:lnTo>
                    <a:lnTo>
                      <a:pt x="123" y="11"/>
                    </a:lnTo>
                    <a:lnTo>
                      <a:pt x="126" y="13"/>
                    </a:lnTo>
                    <a:lnTo>
                      <a:pt x="130" y="16"/>
                    </a:lnTo>
                    <a:lnTo>
                      <a:pt x="133" y="18"/>
                    </a:lnTo>
                    <a:lnTo>
                      <a:pt x="136" y="21"/>
                    </a:lnTo>
                    <a:lnTo>
                      <a:pt x="139" y="23"/>
                    </a:lnTo>
                    <a:lnTo>
                      <a:pt x="141" y="26"/>
                    </a:lnTo>
                    <a:lnTo>
                      <a:pt x="144" y="29"/>
                    </a:lnTo>
                    <a:lnTo>
                      <a:pt x="146" y="32"/>
                    </a:lnTo>
                    <a:lnTo>
                      <a:pt x="148" y="35"/>
                    </a:lnTo>
                    <a:lnTo>
                      <a:pt x="151" y="39"/>
                    </a:lnTo>
                    <a:lnTo>
                      <a:pt x="152" y="42"/>
                    </a:lnTo>
                    <a:lnTo>
                      <a:pt x="154" y="46"/>
                    </a:lnTo>
                    <a:lnTo>
                      <a:pt x="156" y="49"/>
                    </a:lnTo>
                    <a:lnTo>
                      <a:pt x="157" y="53"/>
                    </a:lnTo>
                    <a:lnTo>
                      <a:pt x="159" y="57"/>
                    </a:lnTo>
                    <a:lnTo>
                      <a:pt x="160" y="60"/>
                    </a:lnTo>
                    <a:lnTo>
                      <a:pt x="161" y="64"/>
                    </a:lnTo>
                    <a:lnTo>
                      <a:pt x="161" y="68"/>
                    </a:lnTo>
                    <a:lnTo>
                      <a:pt x="162" y="72"/>
                    </a:lnTo>
                    <a:lnTo>
                      <a:pt x="162" y="77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2" y="85"/>
                    </a:lnTo>
                    <a:lnTo>
                      <a:pt x="162" y="89"/>
                    </a:lnTo>
                    <a:lnTo>
                      <a:pt x="161" y="93"/>
                    </a:lnTo>
                    <a:lnTo>
                      <a:pt x="161" y="97"/>
                    </a:lnTo>
                    <a:lnTo>
                      <a:pt x="160" y="101"/>
                    </a:lnTo>
                    <a:lnTo>
                      <a:pt x="159" y="105"/>
                    </a:lnTo>
                    <a:lnTo>
                      <a:pt x="157" y="109"/>
                    </a:lnTo>
                    <a:lnTo>
                      <a:pt x="156" y="113"/>
                    </a:lnTo>
                    <a:lnTo>
                      <a:pt x="154" y="116"/>
                    </a:lnTo>
                    <a:lnTo>
                      <a:pt x="152" y="120"/>
                    </a:lnTo>
                    <a:lnTo>
                      <a:pt x="151" y="123"/>
                    </a:lnTo>
                    <a:lnTo>
                      <a:pt x="148" y="126"/>
                    </a:lnTo>
                    <a:lnTo>
                      <a:pt x="146" y="130"/>
                    </a:lnTo>
                    <a:lnTo>
                      <a:pt x="144" y="133"/>
                    </a:lnTo>
                    <a:lnTo>
                      <a:pt x="141" y="136"/>
                    </a:lnTo>
                    <a:lnTo>
                      <a:pt x="139" y="139"/>
                    </a:lnTo>
                    <a:lnTo>
                      <a:pt x="136" y="141"/>
                    </a:lnTo>
                    <a:lnTo>
                      <a:pt x="133" y="144"/>
                    </a:lnTo>
                    <a:lnTo>
                      <a:pt x="130" y="146"/>
                    </a:lnTo>
                    <a:lnTo>
                      <a:pt x="126" y="149"/>
                    </a:lnTo>
                    <a:lnTo>
                      <a:pt x="123" y="151"/>
                    </a:lnTo>
                    <a:lnTo>
                      <a:pt x="120" y="153"/>
                    </a:lnTo>
                    <a:lnTo>
                      <a:pt x="116" y="154"/>
                    </a:lnTo>
                    <a:lnTo>
                      <a:pt x="113" y="156"/>
                    </a:lnTo>
                    <a:lnTo>
                      <a:pt x="109" y="158"/>
                    </a:lnTo>
                    <a:lnTo>
                      <a:pt x="105" y="159"/>
                    </a:lnTo>
                    <a:lnTo>
                      <a:pt x="101" y="160"/>
                    </a:lnTo>
                    <a:lnTo>
                      <a:pt x="97" y="161"/>
                    </a:lnTo>
                    <a:lnTo>
                      <a:pt x="93" y="162"/>
                    </a:lnTo>
                    <a:lnTo>
                      <a:pt x="89" y="162"/>
                    </a:lnTo>
                    <a:lnTo>
                      <a:pt x="85" y="162"/>
                    </a:lnTo>
                    <a:lnTo>
                      <a:pt x="81" y="163"/>
                    </a:lnTo>
                    <a:lnTo>
                      <a:pt x="77" y="162"/>
                    </a:lnTo>
                    <a:lnTo>
                      <a:pt x="73" y="162"/>
                    </a:lnTo>
                    <a:lnTo>
                      <a:pt x="69" y="162"/>
                    </a:lnTo>
                    <a:lnTo>
                      <a:pt x="64" y="161"/>
                    </a:lnTo>
                    <a:lnTo>
                      <a:pt x="60" y="160"/>
                    </a:lnTo>
                    <a:lnTo>
                      <a:pt x="57" y="159"/>
                    </a:lnTo>
                    <a:lnTo>
                      <a:pt x="53" y="158"/>
                    </a:lnTo>
                    <a:lnTo>
                      <a:pt x="49" y="156"/>
                    </a:lnTo>
                    <a:lnTo>
                      <a:pt x="45" y="154"/>
                    </a:lnTo>
                    <a:lnTo>
                      <a:pt x="42" y="153"/>
                    </a:lnTo>
                    <a:lnTo>
                      <a:pt x="39" y="151"/>
                    </a:lnTo>
                    <a:lnTo>
                      <a:pt x="35" y="149"/>
                    </a:lnTo>
                    <a:lnTo>
                      <a:pt x="32" y="146"/>
                    </a:lnTo>
                    <a:lnTo>
                      <a:pt x="29" y="144"/>
                    </a:lnTo>
                    <a:lnTo>
                      <a:pt x="26" y="141"/>
                    </a:lnTo>
                    <a:lnTo>
                      <a:pt x="23" y="139"/>
                    </a:lnTo>
                    <a:lnTo>
                      <a:pt x="20" y="136"/>
                    </a:lnTo>
                    <a:lnTo>
                      <a:pt x="18" y="133"/>
                    </a:lnTo>
                    <a:lnTo>
                      <a:pt x="16" y="130"/>
                    </a:lnTo>
                    <a:lnTo>
                      <a:pt x="13" y="126"/>
                    </a:lnTo>
                    <a:lnTo>
                      <a:pt x="11" y="123"/>
                    </a:lnTo>
                    <a:lnTo>
                      <a:pt x="9" y="120"/>
                    </a:lnTo>
                    <a:lnTo>
                      <a:pt x="7" y="116"/>
                    </a:lnTo>
                    <a:lnTo>
                      <a:pt x="6" y="113"/>
                    </a:lnTo>
                    <a:lnTo>
                      <a:pt x="4" y="109"/>
                    </a:lnTo>
                    <a:lnTo>
                      <a:pt x="3" y="105"/>
                    </a:lnTo>
                    <a:lnTo>
                      <a:pt x="2" y="101"/>
                    </a:lnTo>
                    <a:lnTo>
                      <a:pt x="1" y="97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0" y="85"/>
                    </a:lnTo>
                    <a:lnTo>
                      <a:pt x="0" y="81"/>
                    </a:lnTo>
                  </a:path>
                </a:pathLst>
              </a:custGeom>
              <a:noFill/>
              <a:ln w="269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5" name="Freeform 18">
                <a:extLst>
                  <a:ext uri="{FF2B5EF4-FFF2-40B4-BE49-F238E27FC236}">
                    <a16:creationId xmlns:a16="http://schemas.microsoft.com/office/drawing/2014/main" id="{88EA35F1-5546-44CF-9D20-78CB0287CCA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63324" y="4615275"/>
                <a:ext cx="180000" cy="180000"/>
              </a:xfrm>
              <a:custGeom>
                <a:avLst/>
                <a:gdLst>
                  <a:gd name="T0" fmla="*/ 0 w 162"/>
                  <a:gd name="T1" fmla="*/ 72 h 163"/>
                  <a:gd name="T2" fmla="*/ 2 w 162"/>
                  <a:gd name="T3" fmla="*/ 60 h 163"/>
                  <a:gd name="T4" fmla="*/ 6 w 162"/>
                  <a:gd name="T5" fmla="*/ 49 h 163"/>
                  <a:gd name="T6" fmla="*/ 11 w 162"/>
                  <a:gd name="T7" fmla="*/ 39 h 163"/>
                  <a:gd name="T8" fmla="*/ 18 w 162"/>
                  <a:gd name="T9" fmla="*/ 29 h 163"/>
                  <a:gd name="T10" fmla="*/ 26 w 162"/>
                  <a:gd name="T11" fmla="*/ 21 h 163"/>
                  <a:gd name="T12" fmla="*/ 35 w 162"/>
                  <a:gd name="T13" fmla="*/ 13 h 163"/>
                  <a:gd name="T14" fmla="*/ 45 w 162"/>
                  <a:gd name="T15" fmla="*/ 8 h 163"/>
                  <a:gd name="T16" fmla="*/ 57 w 162"/>
                  <a:gd name="T17" fmla="*/ 3 h 163"/>
                  <a:gd name="T18" fmla="*/ 69 w 162"/>
                  <a:gd name="T19" fmla="*/ 0 h 163"/>
                  <a:gd name="T20" fmla="*/ 81 w 162"/>
                  <a:gd name="T21" fmla="*/ 0 h 163"/>
                  <a:gd name="T22" fmla="*/ 93 w 162"/>
                  <a:gd name="T23" fmla="*/ 0 h 163"/>
                  <a:gd name="T24" fmla="*/ 105 w 162"/>
                  <a:gd name="T25" fmla="*/ 3 h 163"/>
                  <a:gd name="T26" fmla="*/ 116 w 162"/>
                  <a:gd name="T27" fmla="*/ 8 h 163"/>
                  <a:gd name="T28" fmla="*/ 126 w 162"/>
                  <a:gd name="T29" fmla="*/ 13 h 163"/>
                  <a:gd name="T30" fmla="*/ 136 w 162"/>
                  <a:gd name="T31" fmla="*/ 21 h 163"/>
                  <a:gd name="T32" fmla="*/ 144 w 162"/>
                  <a:gd name="T33" fmla="*/ 29 h 163"/>
                  <a:gd name="T34" fmla="*/ 151 w 162"/>
                  <a:gd name="T35" fmla="*/ 39 h 163"/>
                  <a:gd name="T36" fmla="*/ 156 w 162"/>
                  <a:gd name="T37" fmla="*/ 49 h 163"/>
                  <a:gd name="T38" fmla="*/ 160 w 162"/>
                  <a:gd name="T39" fmla="*/ 60 h 163"/>
                  <a:gd name="T40" fmla="*/ 162 w 162"/>
                  <a:gd name="T41" fmla="*/ 72 h 163"/>
                  <a:gd name="T42" fmla="*/ 162 w 162"/>
                  <a:gd name="T43" fmla="*/ 81 h 163"/>
                  <a:gd name="T44" fmla="*/ 161 w 162"/>
                  <a:gd name="T45" fmla="*/ 93 h 163"/>
                  <a:gd name="T46" fmla="*/ 159 w 162"/>
                  <a:gd name="T47" fmla="*/ 105 h 163"/>
                  <a:gd name="T48" fmla="*/ 154 w 162"/>
                  <a:gd name="T49" fmla="*/ 116 h 163"/>
                  <a:gd name="T50" fmla="*/ 148 w 162"/>
                  <a:gd name="T51" fmla="*/ 126 h 163"/>
                  <a:gd name="T52" fmla="*/ 141 w 162"/>
                  <a:gd name="T53" fmla="*/ 136 h 163"/>
                  <a:gd name="T54" fmla="*/ 133 w 162"/>
                  <a:gd name="T55" fmla="*/ 144 h 163"/>
                  <a:gd name="T56" fmla="*/ 123 w 162"/>
                  <a:gd name="T57" fmla="*/ 151 h 163"/>
                  <a:gd name="T58" fmla="*/ 113 w 162"/>
                  <a:gd name="T59" fmla="*/ 156 h 163"/>
                  <a:gd name="T60" fmla="*/ 101 w 162"/>
                  <a:gd name="T61" fmla="*/ 160 h 163"/>
                  <a:gd name="T62" fmla="*/ 89 w 162"/>
                  <a:gd name="T63" fmla="*/ 162 h 163"/>
                  <a:gd name="T64" fmla="*/ 77 w 162"/>
                  <a:gd name="T65" fmla="*/ 162 h 163"/>
                  <a:gd name="T66" fmla="*/ 64 w 162"/>
                  <a:gd name="T67" fmla="*/ 161 h 163"/>
                  <a:gd name="T68" fmla="*/ 53 w 162"/>
                  <a:gd name="T69" fmla="*/ 158 h 163"/>
                  <a:gd name="T70" fmla="*/ 42 w 162"/>
                  <a:gd name="T71" fmla="*/ 153 h 163"/>
                  <a:gd name="T72" fmla="*/ 32 w 162"/>
                  <a:gd name="T73" fmla="*/ 146 h 163"/>
                  <a:gd name="T74" fmla="*/ 23 w 162"/>
                  <a:gd name="T75" fmla="*/ 139 h 163"/>
                  <a:gd name="T76" fmla="*/ 16 w 162"/>
                  <a:gd name="T77" fmla="*/ 130 h 163"/>
                  <a:gd name="T78" fmla="*/ 9 w 162"/>
                  <a:gd name="T79" fmla="*/ 120 h 163"/>
                  <a:gd name="T80" fmla="*/ 4 w 162"/>
                  <a:gd name="T81" fmla="*/ 109 h 163"/>
                  <a:gd name="T82" fmla="*/ 1 w 162"/>
                  <a:gd name="T83" fmla="*/ 97 h 163"/>
                  <a:gd name="T84" fmla="*/ 0 w 162"/>
                  <a:gd name="T85" fmla="*/ 8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2" h="163">
                    <a:moveTo>
                      <a:pt x="0" y="81"/>
                    </a:moveTo>
                    <a:lnTo>
                      <a:pt x="0" y="77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1" y="64"/>
                    </a:lnTo>
                    <a:lnTo>
                      <a:pt x="2" y="60"/>
                    </a:lnTo>
                    <a:lnTo>
                      <a:pt x="3" y="57"/>
                    </a:lnTo>
                    <a:lnTo>
                      <a:pt x="4" y="53"/>
                    </a:lnTo>
                    <a:lnTo>
                      <a:pt x="6" y="49"/>
                    </a:lnTo>
                    <a:lnTo>
                      <a:pt x="7" y="46"/>
                    </a:lnTo>
                    <a:lnTo>
                      <a:pt x="9" y="42"/>
                    </a:lnTo>
                    <a:lnTo>
                      <a:pt x="11" y="39"/>
                    </a:lnTo>
                    <a:lnTo>
                      <a:pt x="13" y="35"/>
                    </a:lnTo>
                    <a:lnTo>
                      <a:pt x="16" y="32"/>
                    </a:lnTo>
                    <a:lnTo>
                      <a:pt x="18" y="29"/>
                    </a:lnTo>
                    <a:lnTo>
                      <a:pt x="20" y="26"/>
                    </a:lnTo>
                    <a:lnTo>
                      <a:pt x="23" y="23"/>
                    </a:lnTo>
                    <a:lnTo>
                      <a:pt x="26" y="21"/>
                    </a:lnTo>
                    <a:lnTo>
                      <a:pt x="29" y="18"/>
                    </a:lnTo>
                    <a:lnTo>
                      <a:pt x="32" y="16"/>
                    </a:lnTo>
                    <a:lnTo>
                      <a:pt x="35" y="13"/>
                    </a:lnTo>
                    <a:lnTo>
                      <a:pt x="39" y="11"/>
                    </a:lnTo>
                    <a:lnTo>
                      <a:pt x="42" y="9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7" y="3"/>
                    </a:lnTo>
                    <a:lnTo>
                      <a:pt x="60" y="2"/>
                    </a:lnTo>
                    <a:lnTo>
                      <a:pt x="64" y="1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77" y="0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7" y="1"/>
                    </a:lnTo>
                    <a:lnTo>
                      <a:pt x="101" y="2"/>
                    </a:lnTo>
                    <a:lnTo>
                      <a:pt x="105" y="3"/>
                    </a:lnTo>
                    <a:lnTo>
                      <a:pt x="109" y="4"/>
                    </a:lnTo>
                    <a:lnTo>
                      <a:pt x="113" y="6"/>
                    </a:lnTo>
                    <a:lnTo>
                      <a:pt x="116" y="8"/>
                    </a:lnTo>
                    <a:lnTo>
                      <a:pt x="120" y="9"/>
                    </a:lnTo>
                    <a:lnTo>
                      <a:pt x="123" y="11"/>
                    </a:lnTo>
                    <a:lnTo>
                      <a:pt x="126" y="13"/>
                    </a:lnTo>
                    <a:lnTo>
                      <a:pt x="130" y="16"/>
                    </a:lnTo>
                    <a:lnTo>
                      <a:pt x="133" y="18"/>
                    </a:lnTo>
                    <a:lnTo>
                      <a:pt x="136" y="21"/>
                    </a:lnTo>
                    <a:lnTo>
                      <a:pt x="139" y="23"/>
                    </a:lnTo>
                    <a:lnTo>
                      <a:pt x="141" y="26"/>
                    </a:lnTo>
                    <a:lnTo>
                      <a:pt x="144" y="29"/>
                    </a:lnTo>
                    <a:lnTo>
                      <a:pt x="146" y="32"/>
                    </a:lnTo>
                    <a:lnTo>
                      <a:pt x="148" y="35"/>
                    </a:lnTo>
                    <a:lnTo>
                      <a:pt x="151" y="39"/>
                    </a:lnTo>
                    <a:lnTo>
                      <a:pt x="152" y="42"/>
                    </a:lnTo>
                    <a:lnTo>
                      <a:pt x="154" y="46"/>
                    </a:lnTo>
                    <a:lnTo>
                      <a:pt x="156" y="49"/>
                    </a:lnTo>
                    <a:lnTo>
                      <a:pt x="157" y="53"/>
                    </a:lnTo>
                    <a:lnTo>
                      <a:pt x="159" y="57"/>
                    </a:lnTo>
                    <a:lnTo>
                      <a:pt x="160" y="60"/>
                    </a:lnTo>
                    <a:lnTo>
                      <a:pt x="161" y="64"/>
                    </a:lnTo>
                    <a:lnTo>
                      <a:pt x="161" y="68"/>
                    </a:lnTo>
                    <a:lnTo>
                      <a:pt x="162" y="72"/>
                    </a:lnTo>
                    <a:lnTo>
                      <a:pt x="162" y="77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2" y="85"/>
                    </a:lnTo>
                    <a:lnTo>
                      <a:pt x="162" y="89"/>
                    </a:lnTo>
                    <a:lnTo>
                      <a:pt x="161" y="93"/>
                    </a:lnTo>
                    <a:lnTo>
                      <a:pt x="161" y="97"/>
                    </a:lnTo>
                    <a:lnTo>
                      <a:pt x="160" y="101"/>
                    </a:lnTo>
                    <a:lnTo>
                      <a:pt x="159" y="105"/>
                    </a:lnTo>
                    <a:lnTo>
                      <a:pt x="157" y="109"/>
                    </a:lnTo>
                    <a:lnTo>
                      <a:pt x="156" y="113"/>
                    </a:lnTo>
                    <a:lnTo>
                      <a:pt x="154" y="116"/>
                    </a:lnTo>
                    <a:lnTo>
                      <a:pt x="152" y="120"/>
                    </a:lnTo>
                    <a:lnTo>
                      <a:pt x="151" y="123"/>
                    </a:lnTo>
                    <a:lnTo>
                      <a:pt x="148" y="126"/>
                    </a:lnTo>
                    <a:lnTo>
                      <a:pt x="146" y="130"/>
                    </a:lnTo>
                    <a:lnTo>
                      <a:pt x="144" y="133"/>
                    </a:lnTo>
                    <a:lnTo>
                      <a:pt x="141" y="136"/>
                    </a:lnTo>
                    <a:lnTo>
                      <a:pt x="139" y="139"/>
                    </a:lnTo>
                    <a:lnTo>
                      <a:pt x="136" y="141"/>
                    </a:lnTo>
                    <a:lnTo>
                      <a:pt x="133" y="144"/>
                    </a:lnTo>
                    <a:lnTo>
                      <a:pt x="130" y="146"/>
                    </a:lnTo>
                    <a:lnTo>
                      <a:pt x="126" y="149"/>
                    </a:lnTo>
                    <a:lnTo>
                      <a:pt x="123" y="151"/>
                    </a:lnTo>
                    <a:lnTo>
                      <a:pt x="120" y="153"/>
                    </a:lnTo>
                    <a:lnTo>
                      <a:pt x="116" y="154"/>
                    </a:lnTo>
                    <a:lnTo>
                      <a:pt x="113" y="156"/>
                    </a:lnTo>
                    <a:lnTo>
                      <a:pt x="109" y="158"/>
                    </a:lnTo>
                    <a:lnTo>
                      <a:pt x="105" y="159"/>
                    </a:lnTo>
                    <a:lnTo>
                      <a:pt x="101" y="160"/>
                    </a:lnTo>
                    <a:lnTo>
                      <a:pt x="97" y="161"/>
                    </a:lnTo>
                    <a:lnTo>
                      <a:pt x="93" y="162"/>
                    </a:lnTo>
                    <a:lnTo>
                      <a:pt x="89" y="162"/>
                    </a:lnTo>
                    <a:lnTo>
                      <a:pt x="85" y="162"/>
                    </a:lnTo>
                    <a:lnTo>
                      <a:pt x="81" y="163"/>
                    </a:lnTo>
                    <a:lnTo>
                      <a:pt x="77" y="162"/>
                    </a:lnTo>
                    <a:lnTo>
                      <a:pt x="73" y="162"/>
                    </a:lnTo>
                    <a:lnTo>
                      <a:pt x="69" y="162"/>
                    </a:lnTo>
                    <a:lnTo>
                      <a:pt x="64" y="161"/>
                    </a:lnTo>
                    <a:lnTo>
                      <a:pt x="60" y="160"/>
                    </a:lnTo>
                    <a:lnTo>
                      <a:pt x="57" y="159"/>
                    </a:lnTo>
                    <a:lnTo>
                      <a:pt x="53" y="158"/>
                    </a:lnTo>
                    <a:lnTo>
                      <a:pt x="49" y="156"/>
                    </a:lnTo>
                    <a:lnTo>
                      <a:pt x="45" y="154"/>
                    </a:lnTo>
                    <a:lnTo>
                      <a:pt x="42" y="153"/>
                    </a:lnTo>
                    <a:lnTo>
                      <a:pt x="39" y="151"/>
                    </a:lnTo>
                    <a:lnTo>
                      <a:pt x="35" y="149"/>
                    </a:lnTo>
                    <a:lnTo>
                      <a:pt x="32" y="146"/>
                    </a:lnTo>
                    <a:lnTo>
                      <a:pt x="29" y="144"/>
                    </a:lnTo>
                    <a:lnTo>
                      <a:pt x="26" y="141"/>
                    </a:lnTo>
                    <a:lnTo>
                      <a:pt x="23" y="139"/>
                    </a:lnTo>
                    <a:lnTo>
                      <a:pt x="20" y="136"/>
                    </a:lnTo>
                    <a:lnTo>
                      <a:pt x="18" y="133"/>
                    </a:lnTo>
                    <a:lnTo>
                      <a:pt x="16" y="130"/>
                    </a:lnTo>
                    <a:lnTo>
                      <a:pt x="13" y="126"/>
                    </a:lnTo>
                    <a:lnTo>
                      <a:pt x="11" y="123"/>
                    </a:lnTo>
                    <a:lnTo>
                      <a:pt x="9" y="120"/>
                    </a:lnTo>
                    <a:lnTo>
                      <a:pt x="7" y="116"/>
                    </a:lnTo>
                    <a:lnTo>
                      <a:pt x="6" y="113"/>
                    </a:lnTo>
                    <a:lnTo>
                      <a:pt x="4" y="109"/>
                    </a:lnTo>
                    <a:lnTo>
                      <a:pt x="3" y="105"/>
                    </a:lnTo>
                    <a:lnTo>
                      <a:pt x="2" y="101"/>
                    </a:lnTo>
                    <a:lnTo>
                      <a:pt x="1" y="97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0" y="85"/>
                    </a:lnTo>
                    <a:lnTo>
                      <a:pt x="0" y="81"/>
                    </a:lnTo>
                  </a:path>
                </a:pathLst>
              </a:custGeom>
              <a:noFill/>
              <a:ln w="269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346" name="直接箭头连接符 102">
                <a:extLst>
                  <a:ext uri="{FF2B5EF4-FFF2-40B4-BE49-F238E27FC236}">
                    <a16:creationId xmlns:a16="http://schemas.microsoft.com/office/drawing/2014/main" id="{13156B27-2020-4712-AA5E-A4CFC77B0BCB}"/>
                  </a:ext>
                </a:extLst>
              </p:cNvPr>
              <p:cNvCxnSpPr>
                <a:cxnSpLocks/>
                <a:stCxn id="341" idx="3"/>
                <a:endCxn id="343" idx="23"/>
              </p:cNvCxnSpPr>
              <p:nvPr/>
            </p:nvCxnSpPr>
            <p:spPr>
              <a:xfrm flipV="1">
                <a:off x="3320638" y="4240427"/>
                <a:ext cx="426167" cy="249211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7" name="Freeform 18">
                <a:extLst>
                  <a:ext uri="{FF2B5EF4-FFF2-40B4-BE49-F238E27FC236}">
                    <a16:creationId xmlns:a16="http://schemas.microsoft.com/office/drawing/2014/main" id="{2EF511BE-38BE-4644-B6A4-8A3D871176D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63324" y="3985406"/>
                <a:ext cx="180000" cy="180000"/>
              </a:xfrm>
              <a:custGeom>
                <a:avLst/>
                <a:gdLst>
                  <a:gd name="T0" fmla="*/ 0 w 162"/>
                  <a:gd name="T1" fmla="*/ 72 h 163"/>
                  <a:gd name="T2" fmla="*/ 2 w 162"/>
                  <a:gd name="T3" fmla="*/ 60 h 163"/>
                  <a:gd name="T4" fmla="*/ 6 w 162"/>
                  <a:gd name="T5" fmla="*/ 49 h 163"/>
                  <a:gd name="T6" fmla="*/ 11 w 162"/>
                  <a:gd name="T7" fmla="*/ 39 h 163"/>
                  <a:gd name="T8" fmla="*/ 18 w 162"/>
                  <a:gd name="T9" fmla="*/ 29 h 163"/>
                  <a:gd name="T10" fmla="*/ 26 w 162"/>
                  <a:gd name="T11" fmla="*/ 21 h 163"/>
                  <a:gd name="T12" fmla="*/ 35 w 162"/>
                  <a:gd name="T13" fmla="*/ 13 h 163"/>
                  <a:gd name="T14" fmla="*/ 45 w 162"/>
                  <a:gd name="T15" fmla="*/ 8 h 163"/>
                  <a:gd name="T16" fmla="*/ 57 w 162"/>
                  <a:gd name="T17" fmla="*/ 3 h 163"/>
                  <a:gd name="T18" fmla="*/ 69 w 162"/>
                  <a:gd name="T19" fmla="*/ 0 h 163"/>
                  <a:gd name="T20" fmla="*/ 81 w 162"/>
                  <a:gd name="T21" fmla="*/ 0 h 163"/>
                  <a:gd name="T22" fmla="*/ 93 w 162"/>
                  <a:gd name="T23" fmla="*/ 0 h 163"/>
                  <a:gd name="T24" fmla="*/ 105 w 162"/>
                  <a:gd name="T25" fmla="*/ 3 h 163"/>
                  <a:gd name="T26" fmla="*/ 116 w 162"/>
                  <a:gd name="T27" fmla="*/ 8 h 163"/>
                  <a:gd name="T28" fmla="*/ 126 w 162"/>
                  <a:gd name="T29" fmla="*/ 13 h 163"/>
                  <a:gd name="T30" fmla="*/ 136 w 162"/>
                  <a:gd name="T31" fmla="*/ 21 h 163"/>
                  <a:gd name="T32" fmla="*/ 144 w 162"/>
                  <a:gd name="T33" fmla="*/ 29 h 163"/>
                  <a:gd name="T34" fmla="*/ 151 w 162"/>
                  <a:gd name="T35" fmla="*/ 39 h 163"/>
                  <a:gd name="T36" fmla="*/ 156 w 162"/>
                  <a:gd name="T37" fmla="*/ 49 h 163"/>
                  <a:gd name="T38" fmla="*/ 160 w 162"/>
                  <a:gd name="T39" fmla="*/ 60 h 163"/>
                  <a:gd name="T40" fmla="*/ 162 w 162"/>
                  <a:gd name="T41" fmla="*/ 72 h 163"/>
                  <a:gd name="T42" fmla="*/ 162 w 162"/>
                  <a:gd name="T43" fmla="*/ 81 h 163"/>
                  <a:gd name="T44" fmla="*/ 161 w 162"/>
                  <a:gd name="T45" fmla="*/ 93 h 163"/>
                  <a:gd name="T46" fmla="*/ 159 w 162"/>
                  <a:gd name="T47" fmla="*/ 105 h 163"/>
                  <a:gd name="T48" fmla="*/ 154 w 162"/>
                  <a:gd name="T49" fmla="*/ 116 h 163"/>
                  <a:gd name="T50" fmla="*/ 148 w 162"/>
                  <a:gd name="T51" fmla="*/ 126 h 163"/>
                  <a:gd name="T52" fmla="*/ 141 w 162"/>
                  <a:gd name="T53" fmla="*/ 136 h 163"/>
                  <a:gd name="T54" fmla="*/ 133 w 162"/>
                  <a:gd name="T55" fmla="*/ 144 h 163"/>
                  <a:gd name="T56" fmla="*/ 123 w 162"/>
                  <a:gd name="T57" fmla="*/ 151 h 163"/>
                  <a:gd name="T58" fmla="*/ 113 w 162"/>
                  <a:gd name="T59" fmla="*/ 156 h 163"/>
                  <a:gd name="T60" fmla="*/ 101 w 162"/>
                  <a:gd name="T61" fmla="*/ 160 h 163"/>
                  <a:gd name="T62" fmla="*/ 89 w 162"/>
                  <a:gd name="T63" fmla="*/ 162 h 163"/>
                  <a:gd name="T64" fmla="*/ 77 w 162"/>
                  <a:gd name="T65" fmla="*/ 162 h 163"/>
                  <a:gd name="T66" fmla="*/ 64 w 162"/>
                  <a:gd name="T67" fmla="*/ 161 h 163"/>
                  <a:gd name="T68" fmla="*/ 53 w 162"/>
                  <a:gd name="T69" fmla="*/ 158 h 163"/>
                  <a:gd name="T70" fmla="*/ 42 w 162"/>
                  <a:gd name="T71" fmla="*/ 153 h 163"/>
                  <a:gd name="T72" fmla="*/ 32 w 162"/>
                  <a:gd name="T73" fmla="*/ 146 h 163"/>
                  <a:gd name="T74" fmla="*/ 23 w 162"/>
                  <a:gd name="T75" fmla="*/ 139 h 163"/>
                  <a:gd name="T76" fmla="*/ 16 w 162"/>
                  <a:gd name="T77" fmla="*/ 130 h 163"/>
                  <a:gd name="T78" fmla="*/ 9 w 162"/>
                  <a:gd name="T79" fmla="*/ 120 h 163"/>
                  <a:gd name="T80" fmla="*/ 4 w 162"/>
                  <a:gd name="T81" fmla="*/ 109 h 163"/>
                  <a:gd name="T82" fmla="*/ 1 w 162"/>
                  <a:gd name="T83" fmla="*/ 97 h 163"/>
                  <a:gd name="T84" fmla="*/ 0 w 162"/>
                  <a:gd name="T85" fmla="*/ 8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2" h="163">
                    <a:moveTo>
                      <a:pt x="0" y="81"/>
                    </a:moveTo>
                    <a:lnTo>
                      <a:pt x="0" y="77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1" y="64"/>
                    </a:lnTo>
                    <a:lnTo>
                      <a:pt x="2" y="60"/>
                    </a:lnTo>
                    <a:lnTo>
                      <a:pt x="3" y="57"/>
                    </a:lnTo>
                    <a:lnTo>
                      <a:pt x="4" y="53"/>
                    </a:lnTo>
                    <a:lnTo>
                      <a:pt x="6" y="49"/>
                    </a:lnTo>
                    <a:lnTo>
                      <a:pt x="7" y="46"/>
                    </a:lnTo>
                    <a:lnTo>
                      <a:pt x="9" y="42"/>
                    </a:lnTo>
                    <a:lnTo>
                      <a:pt x="11" y="39"/>
                    </a:lnTo>
                    <a:lnTo>
                      <a:pt x="13" y="35"/>
                    </a:lnTo>
                    <a:lnTo>
                      <a:pt x="16" y="32"/>
                    </a:lnTo>
                    <a:lnTo>
                      <a:pt x="18" y="29"/>
                    </a:lnTo>
                    <a:lnTo>
                      <a:pt x="20" y="26"/>
                    </a:lnTo>
                    <a:lnTo>
                      <a:pt x="23" y="23"/>
                    </a:lnTo>
                    <a:lnTo>
                      <a:pt x="26" y="21"/>
                    </a:lnTo>
                    <a:lnTo>
                      <a:pt x="29" y="18"/>
                    </a:lnTo>
                    <a:lnTo>
                      <a:pt x="32" y="16"/>
                    </a:lnTo>
                    <a:lnTo>
                      <a:pt x="35" y="13"/>
                    </a:lnTo>
                    <a:lnTo>
                      <a:pt x="39" y="11"/>
                    </a:lnTo>
                    <a:lnTo>
                      <a:pt x="42" y="9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7" y="3"/>
                    </a:lnTo>
                    <a:lnTo>
                      <a:pt x="60" y="2"/>
                    </a:lnTo>
                    <a:lnTo>
                      <a:pt x="64" y="1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77" y="0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7" y="1"/>
                    </a:lnTo>
                    <a:lnTo>
                      <a:pt x="101" y="2"/>
                    </a:lnTo>
                    <a:lnTo>
                      <a:pt x="105" y="3"/>
                    </a:lnTo>
                    <a:lnTo>
                      <a:pt x="109" y="4"/>
                    </a:lnTo>
                    <a:lnTo>
                      <a:pt x="113" y="6"/>
                    </a:lnTo>
                    <a:lnTo>
                      <a:pt x="116" y="8"/>
                    </a:lnTo>
                    <a:lnTo>
                      <a:pt x="120" y="9"/>
                    </a:lnTo>
                    <a:lnTo>
                      <a:pt x="123" y="11"/>
                    </a:lnTo>
                    <a:lnTo>
                      <a:pt x="126" y="13"/>
                    </a:lnTo>
                    <a:lnTo>
                      <a:pt x="130" y="16"/>
                    </a:lnTo>
                    <a:lnTo>
                      <a:pt x="133" y="18"/>
                    </a:lnTo>
                    <a:lnTo>
                      <a:pt x="136" y="21"/>
                    </a:lnTo>
                    <a:lnTo>
                      <a:pt x="139" y="23"/>
                    </a:lnTo>
                    <a:lnTo>
                      <a:pt x="141" y="26"/>
                    </a:lnTo>
                    <a:lnTo>
                      <a:pt x="144" y="29"/>
                    </a:lnTo>
                    <a:lnTo>
                      <a:pt x="146" y="32"/>
                    </a:lnTo>
                    <a:lnTo>
                      <a:pt x="148" y="35"/>
                    </a:lnTo>
                    <a:lnTo>
                      <a:pt x="151" y="39"/>
                    </a:lnTo>
                    <a:lnTo>
                      <a:pt x="152" y="42"/>
                    </a:lnTo>
                    <a:lnTo>
                      <a:pt x="154" y="46"/>
                    </a:lnTo>
                    <a:lnTo>
                      <a:pt x="156" y="49"/>
                    </a:lnTo>
                    <a:lnTo>
                      <a:pt x="157" y="53"/>
                    </a:lnTo>
                    <a:lnTo>
                      <a:pt x="159" y="57"/>
                    </a:lnTo>
                    <a:lnTo>
                      <a:pt x="160" y="60"/>
                    </a:lnTo>
                    <a:lnTo>
                      <a:pt x="161" y="64"/>
                    </a:lnTo>
                    <a:lnTo>
                      <a:pt x="161" y="68"/>
                    </a:lnTo>
                    <a:lnTo>
                      <a:pt x="162" y="72"/>
                    </a:lnTo>
                    <a:lnTo>
                      <a:pt x="162" y="77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2" y="85"/>
                    </a:lnTo>
                    <a:lnTo>
                      <a:pt x="162" y="89"/>
                    </a:lnTo>
                    <a:lnTo>
                      <a:pt x="161" y="93"/>
                    </a:lnTo>
                    <a:lnTo>
                      <a:pt x="161" y="97"/>
                    </a:lnTo>
                    <a:lnTo>
                      <a:pt x="160" y="101"/>
                    </a:lnTo>
                    <a:lnTo>
                      <a:pt x="159" y="105"/>
                    </a:lnTo>
                    <a:lnTo>
                      <a:pt x="157" y="109"/>
                    </a:lnTo>
                    <a:lnTo>
                      <a:pt x="156" y="113"/>
                    </a:lnTo>
                    <a:lnTo>
                      <a:pt x="154" y="116"/>
                    </a:lnTo>
                    <a:lnTo>
                      <a:pt x="152" y="120"/>
                    </a:lnTo>
                    <a:lnTo>
                      <a:pt x="151" y="123"/>
                    </a:lnTo>
                    <a:lnTo>
                      <a:pt x="148" y="126"/>
                    </a:lnTo>
                    <a:lnTo>
                      <a:pt x="146" y="130"/>
                    </a:lnTo>
                    <a:lnTo>
                      <a:pt x="144" y="133"/>
                    </a:lnTo>
                    <a:lnTo>
                      <a:pt x="141" y="136"/>
                    </a:lnTo>
                    <a:lnTo>
                      <a:pt x="139" y="139"/>
                    </a:lnTo>
                    <a:lnTo>
                      <a:pt x="136" y="141"/>
                    </a:lnTo>
                    <a:lnTo>
                      <a:pt x="133" y="144"/>
                    </a:lnTo>
                    <a:lnTo>
                      <a:pt x="130" y="146"/>
                    </a:lnTo>
                    <a:lnTo>
                      <a:pt x="126" y="149"/>
                    </a:lnTo>
                    <a:lnTo>
                      <a:pt x="123" y="151"/>
                    </a:lnTo>
                    <a:lnTo>
                      <a:pt x="120" y="153"/>
                    </a:lnTo>
                    <a:lnTo>
                      <a:pt x="116" y="154"/>
                    </a:lnTo>
                    <a:lnTo>
                      <a:pt x="113" y="156"/>
                    </a:lnTo>
                    <a:lnTo>
                      <a:pt x="109" y="158"/>
                    </a:lnTo>
                    <a:lnTo>
                      <a:pt x="105" y="159"/>
                    </a:lnTo>
                    <a:lnTo>
                      <a:pt x="101" y="160"/>
                    </a:lnTo>
                    <a:lnTo>
                      <a:pt x="97" y="161"/>
                    </a:lnTo>
                    <a:lnTo>
                      <a:pt x="93" y="162"/>
                    </a:lnTo>
                    <a:lnTo>
                      <a:pt x="89" y="162"/>
                    </a:lnTo>
                    <a:lnTo>
                      <a:pt x="85" y="162"/>
                    </a:lnTo>
                    <a:lnTo>
                      <a:pt x="81" y="163"/>
                    </a:lnTo>
                    <a:lnTo>
                      <a:pt x="77" y="162"/>
                    </a:lnTo>
                    <a:lnTo>
                      <a:pt x="73" y="162"/>
                    </a:lnTo>
                    <a:lnTo>
                      <a:pt x="69" y="162"/>
                    </a:lnTo>
                    <a:lnTo>
                      <a:pt x="64" y="161"/>
                    </a:lnTo>
                    <a:lnTo>
                      <a:pt x="60" y="160"/>
                    </a:lnTo>
                    <a:lnTo>
                      <a:pt x="57" y="159"/>
                    </a:lnTo>
                    <a:lnTo>
                      <a:pt x="53" y="158"/>
                    </a:lnTo>
                    <a:lnTo>
                      <a:pt x="49" y="156"/>
                    </a:lnTo>
                    <a:lnTo>
                      <a:pt x="45" y="154"/>
                    </a:lnTo>
                    <a:lnTo>
                      <a:pt x="42" y="153"/>
                    </a:lnTo>
                    <a:lnTo>
                      <a:pt x="39" y="151"/>
                    </a:lnTo>
                    <a:lnTo>
                      <a:pt x="35" y="149"/>
                    </a:lnTo>
                    <a:lnTo>
                      <a:pt x="32" y="146"/>
                    </a:lnTo>
                    <a:lnTo>
                      <a:pt x="29" y="144"/>
                    </a:lnTo>
                    <a:lnTo>
                      <a:pt x="26" y="141"/>
                    </a:lnTo>
                    <a:lnTo>
                      <a:pt x="23" y="139"/>
                    </a:lnTo>
                    <a:lnTo>
                      <a:pt x="20" y="136"/>
                    </a:lnTo>
                    <a:lnTo>
                      <a:pt x="18" y="133"/>
                    </a:lnTo>
                    <a:lnTo>
                      <a:pt x="16" y="130"/>
                    </a:lnTo>
                    <a:lnTo>
                      <a:pt x="13" y="126"/>
                    </a:lnTo>
                    <a:lnTo>
                      <a:pt x="11" y="123"/>
                    </a:lnTo>
                    <a:lnTo>
                      <a:pt x="9" y="120"/>
                    </a:lnTo>
                    <a:lnTo>
                      <a:pt x="7" y="116"/>
                    </a:lnTo>
                    <a:lnTo>
                      <a:pt x="6" y="113"/>
                    </a:lnTo>
                    <a:lnTo>
                      <a:pt x="4" y="109"/>
                    </a:lnTo>
                    <a:lnTo>
                      <a:pt x="3" y="105"/>
                    </a:lnTo>
                    <a:lnTo>
                      <a:pt x="2" y="101"/>
                    </a:lnTo>
                    <a:lnTo>
                      <a:pt x="1" y="97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0" y="85"/>
                    </a:lnTo>
                    <a:lnTo>
                      <a:pt x="0" y="81"/>
                    </a:lnTo>
                  </a:path>
                </a:pathLst>
              </a:custGeom>
              <a:noFill/>
              <a:ln w="269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348" name="直接箭头连接符 128">
                <a:extLst>
                  <a:ext uri="{FF2B5EF4-FFF2-40B4-BE49-F238E27FC236}">
                    <a16:creationId xmlns:a16="http://schemas.microsoft.com/office/drawing/2014/main" id="{1A1A5BAC-87D5-4E4D-9914-AB401BB729F4}"/>
                  </a:ext>
                </a:extLst>
              </p:cNvPr>
              <p:cNvCxnSpPr>
                <a:cxnSpLocks/>
                <a:endCxn id="365" idx="23"/>
              </p:cNvCxnSpPr>
              <p:nvPr/>
            </p:nvCxnSpPr>
            <p:spPr>
              <a:xfrm flipV="1">
                <a:off x="4639573" y="3683475"/>
                <a:ext cx="655819" cy="357782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9" name="直接箭头连接符 141">
                <a:extLst>
                  <a:ext uri="{FF2B5EF4-FFF2-40B4-BE49-F238E27FC236}">
                    <a16:creationId xmlns:a16="http://schemas.microsoft.com/office/drawing/2014/main" id="{9B8978A5-D1E4-4C41-A3E7-76FAC4B9E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33949" y="4235272"/>
                <a:ext cx="470338" cy="411227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0" name="直接箭头连接符 151">
                <a:extLst>
                  <a:ext uri="{FF2B5EF4-FFF2-40B4-BE49-F238E27FC236}">
                    <a16:creationId xmlns:a16="http://schemas.microsoft.com/office/drawing/2014/main" id="{80303B2F-12EE-4880-AD5A-EAC984261EFF}"/>
                  </a:ext>
                </a:extLst>
              </p:cNvPr>
              <p:cNvCxnSpPr>
                <a:cxnSpLocks/>
                <a:endCxn id="361" idx="23"/>
              </p:cNvCxnSpPr>
              <p:nvPr/>
            </p:nvCxnSpPr>
            <p:spPr>
              <a:xfrm flipV="1">
                <a:off x="5185410" y="5521040"/>
                <a:ext cx="529539" cy="24114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1" name="Freeform 18">
                <a:extLst>
                  <a:ext uri="{FF2B5EF4-FFF2-40B4-BE49-F238E27FC236}">
                    <a16:creationId xmlns:a16="http://schemas.microsoft.com/office/drawing/2014/main" id="{ACA9619B-AEDD-4E9A-98C9-5B45209BA94E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458233" y="3389787"/>
                <a:ext cx="180000" cy="180000"/>
              </a:xfrm>
              <a:custGeom>
                <a:avLst/>
                <a:gdLst>
                  <a:gd name="T0" fmla="*/ 0 w 162"/>
                  <a:gd name="T1" fmla="*/ 72 h 163"/>
                  <a:gd name="T2" fmla="*/ 2 w 162"/>
                  <a:gd name="T3" fmla="*/ 60 h 163"/>
                  <a:gd name="T4" fmla="*/ 6 w 162"/>
                  <a:gd name="T5" fmla="*/ 49 h 163"/>
                  <a:gd name="T6" fmla="*/ 11 w 162"/>
                  <a:gd name="T7" fmla="*/ 39 h 163"/>
                  <a:gd name="T8" fmla="*/ 18 w 162"/>
                  <a:gd name="T9" fmla="*/ 29 h 163"/>
                  <a:gd name="T10" fmla="*/ 26 w 162"/>
                  <a:gd name="T11" fmla="*/ 21 h 163"/>
                  <a:gd name="T12" fmla="*/ 35 w 162"/>
                  <a:gd name="T13" fmla="*/ 13 h 163"/>
                  <a:gd name="T14" fmla="*/ 45 w 162"/>
                  <a:gd name="T15" fmla="*/ 8 h 163"/>
                  <a:gd name="T16" fmla="*/ 57 w 162"/>
                  <a:gd name="T17" fmla="*/ 3 h 163"/>
                  <a:gd name="T18" fmla="*/ 69 w 162"/>
                  <a:gd name="T19" fmla="*/ 0 h 163"/>
                  <a:gd name="T20" fmla="*/ 81 w 162"/>
                  <a:gd name="T21" fmla="*/ 0 h 163"/>
                  <a:gd name="T22" fmla="*/ 93 w 162"/>
                  <a:gd name="T23" fmla="*/ 0 h 163"/>
                  <a:gd name="T24" fmla="*/ 105 w 162"/>
                  <a:gd name="T25" fmla="*/ 3 h 163"/>
                  <a:gd name="T26" fmla="*/ 116 w 162"/>
                  <a:gd name="T27" fmla="*/ 8 h 163"/>
                  <a:gd name="T28" fmla="*/ 126 w 162"/>
                  <a:gd name="T29" fmla="*/ 13 h 163"/>
                  <a:gd name="T30" fmla="*/ 136 w 162"/>
                  <a:gd name="T31" fmla="*/ 21 h 163"/>
                  <a:gd name="T32" fmla="*/ 144 w 162"/>
                  <a:gd name="T33" fmla="*/ 29 h 163"/>
                  <a:gd name="T34" fmla="*/ 151 w 162"/>
                  <a:gd name="T35" fmla="*/ 39 h 163"/>
                  <a:gd name="T36" fmla="*/ 156 w 162"/>
                  <a:gd name="T37" fmla="*/ 49 h 163"/>
                  <a:gd name="T38" fmla="*/ 160 w 162"/>
                  <a:gd name="T39" fmla="*/ 60 h 163"/>
                  <a:gd name="T40" fmla="*/ 162 w 162"/>
                  <a:gd name="T41" fmla="*/ 72 h 163"/>
                  <a:gd name="T42" fmla="*/ 162 w 162"/>
                  <a:gd name="T43" fmla="*/ 81 h 163"/>
                  <a:gd name="T44" fmla="*/ 161 w 162"/>
                  <a:gd name="T45" fmla="*/ 93 h 163"/>
                  <a:gd name="T46" fmla="*/ 159 w 162"/>
                  <a:gd name="T47" fmla="*/ 105 h 163"/>
                  <a:gd name="T48" fmla="*/ 154 w 162"/>
                  <a:gd name="T49" fmla="*/ 116 h 163"/>
                  <a:gd name="T50" fmla="*/ 148 w 162"/>
                  <a:gd name="T51" fmla="*/ 126 h 163"/>
                  <a:gd name="T52" fmla="*/ 141 w 162"/>
                  <a:gd name="T53" fmla="*/ 136 h 163"/>
                  <a:gd name="T54" fmla="*/ 133 w 162"/>
                  <a:gd name="T55" fmla="*/ 144 h 163"/>
                  <a:gd name="T56" fmla="*/ 123 w 162"/>
                  <a:gd name="T57" fmla="*/ 151 h 163"/>
                  <a:gd name="T58" fmla="*/ 113 w 162"/>
                  <a:gd name="T59" fmla="*/ 156 h 163"/>
                  <a:gd name="T60" fmla="*/ 101 w 162"/>
                  <a:gd name="T61" fmla="*/ 160 h 163"/>
                  <a:gd name="T62" fmla="*/ 89 w 162"/>
                  <a:gd name="T63" fmla="*/ 162 h 163"/>
                  <a:gd name="T64" fmla="*/ 77 w 162"/>
                  <a:gd name="T65" fmla="*/ 162 h 163"/>
                  <a:gd name="T66" fmla="*/ 64 w 162"/>
                  <a:gd name="T67" fmla="*/ 161 h 163"/>
                  <a:gd name="T68" fmla="*/ 53 w 162"/>
                  <a:gd name="T69" fmla="*/ 158 h 163"/>
                  <a:gd name="T70" fmla="*/ 42 w 162"/>
                  <a:gd name="T71" fmla="*/ 153 h 163"/>
                  <a:gd name="T72" fmla="*/ 32 w 162"/>
                  <a:gd name="T73" fmla="*/ 146 h 163"/>
                  <a:gd name="T74" fmla="*/ 23 w 162"/>
                  <a:gd name="T75" fmla="*/ 139 h 163"/>
                  <a:gd name="T76" fmla="*/ 16 w 162"/>
                  <a:gd name="T77" fmla="*/ 130 h 163"/>
                  <a:gd name="T78" fmla="*/ 9 w 162"/>
                  <a:gd name="T79" fmla="*/ 120 h 163"/>
                  <a:gd name="T80" fmla="*/ 4 w 162"/>
                  <a:gd name="T81" fmla="*/ 109 h 163"/>
                  <a:gd name="T82" fmla="*/ 1 w 162"/>
                  <a:gd name="T83" fmla="*/ 97 h 163"/>
                  <a:gd name="T84" fmla="*/ 0 w 162"/>
                  <a:gd name="T85" fmla="*/ 8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2" h="163">
                    <a:moveTo>
                      <a:pt x="0" y="81"/>
                    </a:moveTo>
                    <a:lnTo>
                      <a:pt x="0" y="77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1" y="64"/>
                    </a:lnTo>
                    <a:lnTo>
                      <a:pt x="2" y="60"/>
                    </a:lnTo>
                    <a:lnTo>
                      <a:pt x="3" y="57"/>
                    </a:lnTo>
                    <a:lnTo>
                      <a:pt x="4" y="53"/>
                    </a:lnTo>
                    <a:lnTo>
                      <a:pt x="6" y="49"/>
                    </a:lnTo>
                    <a:lnTo>
                      <a:pt x="7" y="46"/>
                    </a:lnTo>
                    <a:lnTo>
                      <a:pt x="9" y="42"/>
                    </a:lnTo>
                    <a:lnTo>
                      <a:pt x="11" y="39"/>
                    </a:lnTo>
                    <a:lnTo>
                      <a:pt x="13" y="35"/>
                    </a:lnTo>
                    <a:lnTo>
                      <a:pt x="16" y="32"/>
                    </a:lnTo>
                    <a:lnTo>
                      <a:pt x="18" y="29"/>
                    </a:lnTo>
                    <a:lnTo>
                      <a:pt x="20" y="26"/>
                    </a:lnTo>
                    <a:lnTo>
                      <a:pt x="23" y="23"/>
                    </a:lnTo>
                    <a:lnTo>
                      <a:pt x="26" y="21"/>
                    </a:lnTo>
                    <a:lnTo>
                      <a:pt x="29" y="18"/>
                    </a:lnTo>
                    <a:lnTo>
                      <a:pt x="32" y="16"/>
                    </a:lnTo>
                    <a:lnTo>
                      <a:pt x="35" y="13"/>
                    </a:lnTo>
                    <a:lnTo>
                      <a:pt x="39" y="11"/>
                    </a:lnTo>
                    <a:lnTo>
                      <a:pt x="42" y="9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7" y="3"/>
                    </a:lnTo>
                    <a:lnTo>
                      <a:pt x="60" y="2"/>
                    </a:lnTo>
                    <a:lnTo>
                      <a:pt x="64" y="1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77" y="0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7" y="1"/>
                    </a:lnTo>
                    <a:lnTo>
                      <a:pt x="101" y="2"/>
                    </a:lnTo>
                    <a:lnTo>
                      <a:pt x="105" y="3"/>
                    </a:lnTo>
                    <a:lnTo>
                      <a:pt x="109" y="4"/>
                    </a:lnTo>
                    <a:lnTo>
                      <a:pt x="113" y="6"/>
                    </a:lnTo>
                    <a:lnTo>
                      <a:pt x="116" y="8"/>
                    </a:lnTo>
                    <a:lnTo>
                      <a:pt x="120" y="9"/>
                    </a:lnTo>
                    <a:lnTo>
                      <a:pt x="123" y="11"/>
                    </a:lnTo>
                    <a:lnTo>
                      <a:pt x="126" y="13"/>
                    </a:lnTo>
                    <a:lnTo>
                      <a:pt x="130" y="16"/>
                    </a:lnTo>
                    <a:lnTo>
                      <a:pt x="133" y="18"/>
                    </a:lnTo>
                    <a:lnTo>
                      <a:pt x="136" y="21"/>
                    </a:lnTo>
                    <a:lnTo>
                      <a:pt x="139" y="23"/>
                    </a:lnTo>
                    <a:lnTo>
                      <a:pt x="141" y="26"/>
                    </a:lnTo>
                    <a:lnTo>
                      <a:pt x="144" y="29"/>
                    </a:lnTo>
                    <a:lnTo>
                      <a:pt x="146" y="32"/>
                    </a:lnTo>
                    <a:lnTo>
                      <a:pt x="148" y="35"/>
                    </a:lnTo>
                    <a:lnTo>
                      <a:pt x="151" y="39"/>
                    </a:lnTo>
                    <a:lnTo>
                      <a:pt x="152" y="42"/>
                    </a:lnTo>
                    <a:lnTo>
                      <a:pt x="154" y="46"/>
                    </a:lnTo>
                    <a:lnTo>
                      <a:pt x="156" y="49"/>
                    </a:lnTo>
                    <a:lnTo>
                      <a:pt x="157" y="53"/>
                    </a:lnTo>
                    <a:lnTo>
                      <a:pt x="159" y="57"/>
                    </a:lnTo>
                    <a:lnTo>
                      <a:pt x="160" y="60"/>
                    </a:lnTo>
                    <a:lnTo>
                      <a:pt x="161" y="64"/>
                    </a:lnTo>
                    <a:lnTo>
                      <a:pt x="161" y="68"/>
                    </a:lnTo>
                    <a:lnTo>
                      <a:pt x="162" y="72"/>
                    </a:lnTo>
                    <a:lnTo>
                      <a:pt x="162" y="77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2" y="85"/>
                    </a:lnTo>
                    <a:lnTo>
                      <a:pt x="162" y="89"/>
                    </a:lnTo>
                    <a:lnTo>
                      <a:pt x="161" y="93"/>
                    </a:lnTo>
                    <a:lnTo>
                      <a:pt x="161" y="97"/>
                    </a:lnTo>
                    <a:lnTo>
                      <a:pt x="160" y="101"/>
                    </a:lnTo>
                    <a:lnTo>
                      <a:pt x="159" y="105"/>
                    </a:lnTo>
                    <a:lnTo>
                      <a:pt x="157" y="109"/>
                    </a:lnTo>
                    <a:lnTo>
                      <a:pt x="156" y="113"/>
                    </a:lnTo>
                    <a:lnTo>
                      <a:pt x="154" y="116"/>
                    </a:lnTo>
                    <a:lnTo>
                      <a:pt x="152" y="120"/>
                    </a:lnTo>
                    <a:lnTo>
                      <a:pt x="151" y="123"/>
                    </a:lnTo>
                    <a:lnTo>
                      <a:pt x="148" y="126"/>
                    </a:lnTo>
                    <a:lnTo>
                      <a:pt x="146" y="130"/>
                    </a:lnTo>
                    <a:lnTo>
                      <a:pt x="144" y="133"/>
                    </a:lnTo>
                    <a:lnTo>
                      <a:pt x="141" y="136"/>
                    </a:lnTo>
                    <a:lnTo>
                      <a:pt x="139" y="139"/>
                    </a:lnTo>
                    <a:lnTo>
                      <a:pt x="136" y="141"/>
                    </a:lnTo>
                    <a:lnTo>
                      <a:pt x="133" y="144"/>
                    </a:lnTo>
                    <a:lnTo>
                      <a:pt x="130" y="146"/>
                    </a:lnTo>
                    <a:lnTo>
                      <a:pt x="126" y="149"/>
                    </a:lnTo>
                    <a:lnTo>
                      <a:pt x="123" y="151"/>
                    </a:lnTo>
                    <a:lnTo>
                      <a:pt x="120" y="153"/>
                    </a:lnTo>
                    <a:lnTo>
                      <a:pt x="116" y="154"/>
                    </a:lnTo>
                    <a:lnTo>
                      <a:pt x="113" y="156"/>
                    </a:lnTo>
                    <a:lnTo>
                      <a:pt x="109" y="158"/>
                    </a:lnTo>
                    <a:lnTo>
                      <a:pt x="105" y="159"/>
                    </a:lnTo>
                    <a:lnTo>
                      <a:pt x="101" y="160"/>
                    </a:lnTo>
                    <a:lnTo>
                      <a:pt x="97" y="161"/>
                    </a:lnTo>
                    <a:lnTo>
                      <a:pt x="93" y="162"/>
                    </a:lnTo>
                    <a:lnTo>
                      <a:pt x="89" y="162"/>
                    </a:lnTo>
                    <a:lnTo>
                      <a:pt x="85" y="162"/>
                    </a:lnTo>
                    <a:lnTo>
                      <a:pt x="81" y="163"/>
                    </a:lnTo>
                    <a:lnTo>
                      <a:pt x="77" y="162"/>
                    </a:lnTo>
                    <a:lnTo>
                      <a:pt x="73" y="162"/>
                    </a:lnTo>
                    <a:lnTo>
                      <a:pt x="69" y="162"/>
                    </a:lnTo>
                    <a:lnTo>
                      <a:pt x="64" y="161"/>
                    </a:lnTo>
                    <a:lnTo>
                      <a:pt x="60" y="160"/>
                    </a:lnTo>
                    <a:lnTo>
                      <a:pt x="57" y="159"/>
                    </a:lnTo>
                    <a:lnTo>
                      <a:pt x="53" y="158"/>
                    </a:lnTo>
                    <a:lnTo>
                      <a:pt x="49" y="156"/>
                    </a:lnTo>
                    <a:lnTo>
                      <a:pt x="45" y="154"/>
                    </a:lnTo>
                    <a:lnTo>
                      <a:pt x="42" y="153"/>
                    </a:lnTo>
                    <a:lnTo>
                      <a:pt x="39" y="151"/>
                    </a:lnTo>
                    <a:lnTo>
                      <a:pt x="35" y="149"/>
                    </a:lnTo>
                    <a:lnTo>
                      <a:pt x="32" y="146"/>
                    </a:lnTo>
                    <a:lnTo>
                      <a:pt x="29" y="144"/>
                    </a:lnTo>
                    <a:lnTo>
                      <a:pt x="26" y="141"/>
                    </a:lnTo>
                    <a:lnTo>
                      <a:pt x="23" y="139"/>
                    </a:lnTo>
                    <a:lnTo>
                      <a:pt x="20" y="136"/>
                    </a:lnTo>
                    <a:lnTo>
                      <a:pt x="18" y="133"/>
                    </a:lnTo>
                    <a:lnTo>
                      <a:pt x="16" y="130"/>
                    </a:lnTo>
                    <a:lnTo>
                      <a:pt x="13" y="126"/>
                    </a:lnTo>
                    <a:lnTo>
                      <a:pt x="11" y="123"/>
                    </a:lnTo>
                    <a:lnTo>
                      <a:pt x="9" y="120"/>
                    </a:lnTo>
                    <a:lnTo>
                      <a:pt x="7" y="116"/>
                    </a:lnTo>
                    <a:lnTo>
                      <a:pt x="6" y="113"/>
                    </a:lnTo>
                    <a:lnTo>
                      <a:pt x="4" y="109"/>
                    </a:lnTo>
                    <a:lnTo>
                      <a:pt x="3" y="105"/>
                    </a:lnTo>
                    <a:lnTo>
                      <a:pt x="2" y="101"/>
                    </a:lnTo>
                    <a:lnTo>
                      <a:pt x="1" y="97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0" y="85"/>
                    </a:lnTo>
                    <a:lnTo>
                      <a:pt x="0" y="81"/>
                    </a:lnTo>
                  </a:path>
                </a:pathLst>
              </a:custGeom>
              <a:noFill/>
              <a:ln w="269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352" name="直接箭头连接符 173">
                <a:extLst>
                  <a:ext uri="{FF2B5EF4-FFF2-40B4-BE49-F238E27FC236}">
                    <a16:creationId xmlns:a16="http://schemas.microsoft.com/office/drawing/2014/main" id="{E98ED3D3-F035-4749-8654-2D09267A4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3324" y="4487822"/>
                <a:ext cx="738735" cy="243526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3" name="直接箭头连接符 176">
                <a:extLst>
                  <a:ext uri="{FF2B5EF4-FFF2-40B4-BE49-F238E27FC236}">
                    <a16:creationId xmlns:a16="http://schemas.microsoft.com/office/drawing/2014/main" id="{BE7EEC80-3483-4C95-AFB4-EC7DDB4306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95703" y="3057073"/>
                <a:ext cx="341120" cy="310136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4" name="直接箭头连接符 178">
                <a:extLst>
                  <a:ext uri="{FF2B5EF4-FFF2-40B4-BE49-F238E27FC236}">
                    <a16:creationId xmlns:a16="http://schemas.microsoft.com/office/drawing/2014/main" id="{63A5FE69-E522-4384-843C-3BDE3DE32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94733" y="4804624"/>
                <a:ext cx="569783" cy="329529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5" name="文本框 263">
                <a:extLst>
                  <a:ext uri="{FF2B5EF4-FFF2-40B4-BE49-F238E27FC236}">
                    <a16:creationId xmlns:a16="http://schemas.microsoft.com/office/drawing/2014/main" id="{5A6FFB1A-CC35-4BD1-9F7B-346D760A3E77}"/>
                  </a:ext>
                </a:extLst>
              </p:cNvPr>
              <p:cNvSpPr txBox="1"/>
              <p:nvPr/>
            </p:nvSpPr>
            <p:spPr>
              <a:xfrm>
                <a:off x="2687445" y="4105452"/>
                <a:ext cx="40427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400" i="1" dirty="0">
                    <a:solidFill>
                      <a:srgbClr val="C00000"/>
                    </a:solidFill>
                    <a:latin typeface="+mj-lt"/>
                    <a:cs typeface="Arial" pitchFamily="34" charset="0"/>
                  </a:rPr>
                  <a:t>s</a:t>
                </a:r>
                <a:endParaRPr lang="zh-CN" altLang="en-US" sz="4400" i="1" dirty="0">
                  <a:solidFill>
                    <a:srgbClr val="C00000"/>
                  </a:solidFill>
                  <a:latin typeface="+mj-lt"/>
                  <a:cs typeface="Arial" pitchFamily="34" charset="0"/>
                </a:endParaRPr>
              </a:p>
            </p:txBody>
          </p:sp>
          <p:cxnSp>
            <p:nvCxnSpPr>
              <p:cNvPr id="356" name="直接箭头连接符 60">
                <a:extLst>
                  <a:ext uri="{FF2B5EF4-FFF2-40B4-BE49-F238E27FC236}">
                    <a16:creationId xmlns:a16="http://schemas.microsoft.com/office/drawing/2014/main" id="{A1B1B167-7C25-436F-A371-569D8C6210E9}"/>
                  </a:ext>
                </a:extLst>
              </p:cNvPr>
              <p:cNvCxnSpPr>
                <a:cxnSpLocks/>
                <a:stCxn id="341" idx="36"/>
                <a:endCxn id="342" idx="19"/>
              </p:cNvCxnSpPr>
              <p:nvPr/>
            </p:nvCxnSpPr>
            <p:spPr>
              <a:xfrm>
                <a:off x="3297304" y="4607798"/>
                <a:ext cx="526168" cy="502613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7" name="直接箭头连接符 61">
                <a:extLst>
                  <a:ext uri="{FF2B5EF4-FFF2-40B4-BE49-F238E27FC236}">
                    <a16:creationId xmlns:a16="http://schemas.microsoft.com/office/drawing/2014/main" id="{59B7C9D6-D7AB-4478-AAE9-24D3E8E38E7A}"/>
                  </a:ext>
                </a:extLst>
              </p:cNvPr>
              <p:cNvCxnSpPr>
                <a:cxnSpLocks/>
                <a:stCxn id="343" idx="5"/>
                <a:endCxn id="351" idx="22"/>
              </p:cNvCxnSpPr>
              <p:nvPr/>
            </p:nvCxnSpPr>
            <p:spPr>
              <a:xfrm flipV="1">
                <a:off x="3894583" y="3492486"/>
                <a:ext cx="564761" cy="65518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8" name="直接箭头连接符 64">
                <a:extLst>
                  <a:ext uri="{FF2B5EF4-FFF2-40B4-BE49-F238E27FC236}">
                    <a16:creationId xmlns:a16="http://schemas.microsoft.com/office/drawing/2014/main" id="{831A3A8B-7EA7-4FD3-9859-19B3C0381BE5}"/>
                  </a:ext>
                </a:extLst>
              </p:cNvPr>
              <p:cNvCxnSpPr>
                <a:cxnSpLocks/>
                <a:stCxn id="343" idx="0"/>
                <a:endCxn id="347" idx="22"/>
              </p:cNvCxnSpPr>
              <p:nvPr/>
            </p:nvCxnSpPr>
            <p:spPr>
              <a:xfrm flipV="1">
                <a:off x="3923472" y="4088105"/>
                <a:ext cx="540963" cy="115880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9" name="直接箭头连接符 72">
                <a:extLst>
                  <a:ext uri="{FF2B5EF4-FFF2-40B4-BE49-F238E27FC236}">
                    <a16:creationId xmlns:a16="http://schemas.microsoft.com/office/drawing/2014/main" id="{9E426DE2-CC3F-45D9-95EA-C4661F94F3AE}"/>
                  </a:ext>
                </a:extLst>
              </p:cNvPr>
              <p:cNvCxnSpPr>
                <a:cxnSpLocks/>
                <a:stCxn id="342" idx="39"/>
                <a:endCxn id="344" idx="19"/>
              </p:cNvCxnSpPr>
              <p:nvPr/>
            </p:nvCxnSpPr>
            <p:spPr>
              <a:xfrm>
                <a:off x="3991250" y="5176668"/>
                <a:ext cx="474296" cy="294679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0" name="直接箭头连接符 75">
                <a:extLst>
                  <a:ext uri="{FF2B5EF4-FFF2-40B4-BE49-F238E27FC236}">
                    <a16:creationId xmlns:a16="http://schemas.microsoft.com/office/drawing/2014/main" id="{4C97EA32-8609-4046-A5F2-5212C3518C51}"/>
                  </a:ext>
                </a:extLst>
              </p:cNvPr>
              <p:cNvCxnSpPr>
                <a:cxnSpLocks/>
                <a:stCxn id="342" idx="2"/>
              </p:cNvCxnSpPr>
              <p:nvPr/>
            </p:nvCxnSpPr>
            <p:spPr>
              <a:xfrm flipV="1">
                <a:off x="3994583" y="4775221"/>
                <a:ext cx="496811" cy="323042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1" name="Freeform 18">
                <a:extLst>
                  <a:ext uri="{FF2B5EF4-FFF2-40B4-BE49-F238E27FC236}">
                    <a16:creationId xmlns:a16="http://schemas.microsoft.com/office/drawing/2014/main" id="{7481FD36-4BFE-4E46-A31F-D866A996947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11616" y="5405089"/>
                <a:ext cx="180000" cy="180000"/>
              </a:xfrm>
              <a:custGeom>
                <a:avLst/>
                <a:gdLst>
                  <a:gd name="T0" fmla="*/ 0 w 162"/>
                  <a:gd name="T1" fmla="*/ 72 h 163"/>
                  <a:gd name="T2" fmla="*/ 2 w 162"/>
                  <a:gd name="T3" fmla="*/ 60 h 163"/>
                  <a:gd name="T4" fmla="*/ 6 w 162"/>
                  <a:gd name="T5" fmla="*/ 49 h 163"/>
                  <a:gd name="T6" fmla="*/ 11 w 162"/>
                  <a:gd name="T7" fmla="*/ 39 h 163"/>
                  <a:gd name="T8" fmla="*/ 18 w 162"/>
                  <a:gd name="T9" fmla="*/ 29 h 163"/>
                  <a:gd name="T10" fmla="*/ 26 w 162"/>
                  <a:gd name="T11" fmla="*/ 21 h 163"/>
                  <a:gd name="T12" fmla="*/ 35 w 162"/>
                  <a:gd name="T13" fmla="*/ 13 h 163"/>
                  <a:gd name="T14" fmla="*/ 45 w 162"/>
                  <a:gd name="T15" fmla="*/ 8 h 163"/>
                  <a:gd name="T16" fmla="*/ 57 w 162"/>
                  <a:gd name="T17" fmla="*/ 3 h 163"/>
                  <a:gd name="T18" fmla="*/ 69 w 162"/>
                  <a:gd name="T19" fmla="*/ 0 h 163"/>
                  <a:gd name="T20" fmla="*/ 81 w 162"/>
                  <a:gd name="T21" fmla="*/ 0 h 163"/>
                  <a:gd name="T22" fmla="*/ 93 w 162"/>
                  <a:gd name="T23" fmla="*/ 0 h 163"/>
                  <a:gd name="T24" fmla="*/ 105 w 162"/>
                  <a:gd name="T25" fmla="*/ 3 h 163"/>
                  <a:gd name="T26" fmla="*/ 116 w 162"/>
                  <a:gd name="T27" fmla="*/ 8 h 163"/>
                  <a:gd name="T28" fmla="*/ 126 w 162"/>
                  <a:gd name="T29" fmla="*/ 13 h 163"/>
                  <a:gd name="T30" fmla="*/ 136 w 162"/>
                  <a:gd name="T31" fmla="*/ 21 h 163"/>
                  <a:gd name="T32" fmla="*/ 144 w 162"/>
                  <a:gd name="T33" fmla="*/ 29 h 163"/>
                  <a:gd name="T34" fmla="*/ 151 w 162"/>
                  <a:gd name="T35" fmla="*/ 39 h 163"/>
                  <a:gd name="T36" fmla="*/ 156 w 162"/>
                  <a:gd name="T37" fmla="*/ 49 h 163"/>
                  <a:gd name="T38" fmla="*/ 160 w 162"/>
                  <a:gd name="T39" fmla="*/ 60 h 163"/>
                  <a:gd name="T40" fmla="*/ 162 w 162"/>
                  <a:gd name="T41" fmla="*/ 72 h 163"/>
                  <a:gd name="T42" fmla="*/ 162 w 162"/>
                  <a:gd name="T43" fmla="*/ 81 h 163"/>
                  <a:gd name="T44" fmla="*/ 161 w 162"/>
                  <a:gd name="T45" fmla="*/ 93 h 163"/>
                  <a:gd name="T46" fmla="*/ 159 w 162"/>
                  <a:gd name="T47" fmla="*/ 105 h 163"/>
                  <a:gd name="T48" fmla="*/ 154 w 162"/>
                  <a:gd name="T49" fmla="*/ 116 h 163"/>
                  <a:gd name="T50" fmla="*/ 148 w 162"/>
                  <a:gd name="T51" fmla="*/ 126 h 163"/>
                  <a:gd name="T52" fmla="*/ 141 w 162"/>
                  <a:gd name="T53" fmla="*/ 136 h 163"/>
                  <a:gd name="T54" fmla="*/ 133 w 162"/>
                  <a:gd name="T55" fmla="*/ 144 h 163"/>
                  <a:gd name="T56" fmla="*/ 123 w 162"/>
                  <a:gd name="T57" fmla="*/ 151 h 163"/>
                  <a:gd name="T58" fmla="*/ 113 w 162"/>
                  <a:gd name="T59" fmla="*/ 156 h 163"/>
                  <a:gd name="T60" fmla="*/ 101 w 162"/>
                  <a:gd name="T61" fmla="*/ 160 h 163"/>
                  <a:gd name="T62" fmla="*/ 89 w 162"/>
                  <a:gd name="T63" fmla="*/ 162 h 163"/>
                  <a:gd name="T64" fmla="*/ 77 w 162"/>
                  <a:gd name="T65" fmla="*/ 162 h 163"/>
                  <a:gd name="T66" fmla="*/ 64 w 162"/>
                  <a:gd name="T67" fmla="*/ 161 h 163"/>
                  <a:gd name="T68" fmla="*/ 53 w 162"/>
                  <a:gd name="T69" fmla="*/ 158 h 163"/>
                  <a:gd name="T70" fmla="*/ 42 w 162"/>
                  <a:gd name="T71" fmla="*/ 153 h 163"/>
                  <a:gd name="T72" fmla="*/ 32 w 162"/>
                  <a:gd name="T73" fmla="*/ 146 h 163"/>
                  <a:gd name="T74" fmla="*/ 23 w 162"/>
                  <a:gd name="T75" fmla="*/ 139 h 163"/>
                  <a:gd name="T76" fmla="*/ 16 w 162"/>
                  <a:gd name="T77" fmla="*/ 130 h 163"/>
                  <a:gd name="T78" fmla="*/ 9 w 162"/>
                  <a:gd name="T79" fmla="*/ 120 h 163"/>
                  <a:gd name="T80" fmla="*/ 4 w 162"/>
                  <a:gd name="T81" fmla="*/ 109 h 163"/>
                  <a:gd name="T82" fmla="*/ 1 w 162"/>
                  <a:gd name="T83" fmla="*/ 97 h 163"/>
                  <a:gd name="T84" fmla="*/ 0 w 162"/>
                  <a:gd name="T85" fmla="*/ 8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2" h="163">
                    <a:moveTo>
                      <a:pt x="0" y="81"/>
                    </a:moveTo>
                    <a:lnTo>
                      <a:pt x="0" y="77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1" y="64"/>
                    </a:lnTo>
                    <a:lnTo>
                      <a:pt x="2" y="60"/>
                    </a:lnTo>
                    <a:lnTo>
                      <a:pt x="3" y="57"/>
                    </a:lnTo>
                    <a:lnTo>
                      <a:pt x="4" y="53"/>
                    </a:lnTo>
                    <a:lnTo>
                      <a:pt x="6" y="49"/>
                    </a:lnTo>
                    <a:lnTo>
                      <a:pt x="7" y="46"/>
                    </a:lnTo>
                    <a:lnTo>
                      <a:pt x="9" y="42"/>
                    </a:lnTo>
                    <a:lnTo>
                      <a:pt x="11" y="39"/>
                    </a:lnTo>
                    <a:lnTo>
                      <a:pt x="13" y="35"/>
                    </a:lnTo>
                    <a:lnTo>
                      <a:pt x="16" y="32"/>
                    </a:lnTo>
                    <a:lnTo>
                      <a:pt x="18" y="29"/>
                    </a:lnTo>
                    <a:lnTo>
                      <a:pt x="20" y="26"/>
                    </a:lnTo>
                    <a:lnTo>
                      <a:pt x="23" y="23"/>
                    </a:lnTo>
                    <a:lnTo>
                      <a:pt x="26" y="21"/>
                    </a:lnTo>
                    <a:lnTo>
                      <a:pt x="29" y="18"/>
                    </a:lnTo>
                    <a:lnTo>
                      <a:pt x="32" y="16"/>
                    </a:lnTo>
                    <a:lnTo>
                      <a:pt x="35" y="13"/>
                    </a:lnTo>
                    <a:lnTo>
                      <a:pt x="39" y="11"/>
                    </a:lnTo>
                    <a:lnTo>
                      <a:pt x="42" y="9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7" y="3"/>
                    </a:lnTo>
                    <a:lnTo>
                      <a:pt x="60" y="2"/>
                    </a:lnTo>
                    <a:lnTo>
                      <a:pt x="64" y="1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77" y="0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7" y="1"/>
                    </a:lnTo>
                    <a:lnTo>
                      <a:pt x="101" y="2"/>
                    </a:lnTo>
                    <a:lnTo>
                      <a:pt x="105" y="3"/>
                    </a:lnTo>
                    <a:lnTo>
                      <a:pt x="109" y="4"/>
                    </a:lnTo>
                    <a:lnTo>
                      <a:pt x="113" y="6"/>
                    </a:lnTo>
                    <a:lnTo>
                      <a:pt x="116" y="8"/>
                    </a:lnTo>
                    <a:lnTo>
                      <a:pt x="120" y="9"/>
                    </a:lnTo>
                    <a:lnTo>
                      <a:pt x="123" y="11"/>
                    </a:lnTo>
                    <a:lnTo>
                      <a:pt x="126" y="13"/>
                    </a:lnTo>
                    <a:lnTo>
                      <a:pt x="130" y="16"/>
                    </a:lnTo>
                    <a:lnTo>
                      <a:pt x="133" y="18"/>
                    </a:lnTo>
                    <a:lnTo>
                      <a:pt x="136" y="21"/>
                    </a:lnTo>
                    <a:lnTo>
                      <a:pt x="139" y="23"/>
                    </a:lnTo>
                    <a:lnTo>
                      <a:pt x="141" y="26"/>
                    </a:lnTo>
                    <a:lnTo>
                      <a:pt x="144" y="29"/>
                    </a:lnTo>
                    <a:lnTo>
                      <a:pt x="146" y="32"/>
                    </a:lnTo>
                    <a:lnTo>
                      <a:pt x="148" y="35"/>
                    </a:lnTo>
                    <a:lnTo>
                      <a:pt x="151" y="39"/>
                    </a:lnTo>
                    <a:lnTo>
                      <a:pt x="152" y="42"/>
                    </a:lnTo>
                    <a:lnTo>
                      <a:pt x="154" y="46"/>
                    </a:lnTo>
                    <a:lnTo>
                      <a:pt x="156" y="49"/>
                    </a:lnTo>
                    <a:lnTo>
                      <a:pt x="157" y="53"/>
                    </a:lnTo>
                    <a:lnTo>
                      <a:pt x="159" y="57"/>
                    </a:lnTo>
                    <a:lnTo>
                      <a:pt x="160" y="60"/>
                    </a:lnTo>
                    <a:lnTo>
                      <a:pt x="161" y="64"/>
                    </a:lnTo>
                    <a:lnTo>
                      <a:pt x="161" y="68"/>
                    </a:lnTo>
                    <a:lnTo>
                      <a:pt x="162" y="72"/>
                    </a:lnTo>
                    <a:lnTo>
                      <a:pt x="162" y="77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2" y="85"/>
                    </a:lnTo>
                    <a:lnTo>
                      <a:pt x="162" y="89"/>
                    </a:lnTo>
                    <a:lnTo>
                      <a:pt x="161" y="93"/>
                    </a:lnTo>
                    <a:lnTo>
                      <a:pt x="161" y="97"/>
                    </a:lnTo>
                    <a:lnTo>
                      <a:pt x="160" y="101"/>
                    </a:lnTo>
                    <a:lnTo>
                      <a:pt x="159" y="105"/>
                    </a:lnTo>
                    <a:lnTo>
                      <a:pt x="157" y="109"/>
                    </a:lnTo>
                    <a:lnTo>
                      <a:pt x="156" y="113"/>
                    </a:lnTo>
                    <a:lnTo>
                      <a:pt x="154" y="116"/>
                    </a:lnTo>
                    <a:lnTo>
                      <a:pt x="152" y="120"/>
                    </a:lnTo>
                    <a:lnTo>
                      <a:pt x="151" y="123"/>
                    </a:lnTo>
                    <a:lnTo>
                      <a:pt x="148" y="126"/>
                    </a:lnTo>
                    <a:lnTo>
                      <a:pt x="146" y="130"/>
                    </a:lnTo>
                    <a:lnTo>
                      <a:pt x="144" y="133"/>
                    </a:lnTo>
                    <a:lnTo>
                      <a:pt x="141" y="136"/>
                    </a:lnTo>
                    <a:lnTo>
                      <a:pt x="139" y="139"/>
                    </a:lnTo>
                    <a:lnTo>
                      <a:pt x="136" y="141"/>
                    </a:lnTo>
                    <a:lnTo>
                      <a:pt x="133" y="144"/>
                    </a:lnTo>
                    <a:lnTo>
                      <a:pt x="130" y="146"/>
                    </a:lnTo>
                    <a:lnTo>
                      <a:pt x="126" y="149"/>
                    </a:lnTo>
                    <a:lnTo>
                      <a:pt x="123" y="151"/>
                    </a:lnTo>
                    <a:lnTo>
                      <a:pt x="120" y="153"/>
                    </a:lnTo>
                    <a:lnTo>
                      <a:pt x="116" y="154"/>
                    </a:lnTo>
                    <a:lnTo>
                      <a:pt x="113" y="156"/>
                    </a:lnTo>
                    <a:lnTo>
                      <a:pt x="109" y="158"/>
                    </a:lnTo>
                    <a:lnTo>
                      <a:pt x="105" y="159"/>
                    </a:lnTo>
                    <a:lnTo>
                      <a:pt x="101" y="160"/>
                    </a:lnTo>
                    <a:lnTo>
                      <a:pt x="97" y="161"/>
                    </a:lnTo>
                    <a:lnTo>
                      <a:pt x="93" y="162"/>
                    </a:lnTo>
                    <a:lnTo>
                      <a:pt x="89" y="162"/>
                    </a:lnTo>
                    <a:lnTo>
                      <a:pt x="85" y="162"/>
                    </a:lnTo>
                    <a:lnTo>
                      <a:pt x="81" y="163"/>
                    </a:lnTo>
                    <a:lnTo>
                      <a:pt x="77" y="162"/>
                    </a:lnTo>
                    <a:lnTo>
                      <a:pt x="73" y="162"/>
                    </a:lnTo>
                    <a:lnTo>
                      <a:pt x="69" y="162"/>
                    </a:lnTo>
                    <a:lnTo>
                      <a:pt x="64" y="161"/>
                    </a:lnTo>
                    <a:lnTo>
                      <a:pt x="60" y="160"/>
                    </a:lnTo>
                    <a:lnTo>
                      <a:pt x="57" y="159"/>
                    </a:lnTo>
                    <a:lnTo>
                      <a:pt x="53" y="158"/>
                    </a:lnTo>
                    <a:lnTo>
                      <a:pt x="49" y="156"/>
                    </a:lnTo>
                    <a:lnTo>
                      <a:pt x="45" y="154"/>
                    </a:lnTo>
                    <a:lnTo>
                      <a:pt x="42" y="153"/>
                    </a:lnTo>
                    <a:lnTo>
                      <a:pt x="39" y="151"/>
                    </a:lnTo>
                    <a:lnTo>
                      <a:pt x="35" y="149"/>
                    </a:lnTo>
                    <a:lnTo>
                      <a:pt x="32" y="146"/>
                    </a:lnTo>
                    <a:lnTo>
                      <a:pt x="29" y="144"/>
                    </a:lnTo>
                    <a:lnTo>
                      <a:pt x="26" y="141"/>
                    </a:lnTo>
                    <a:lnTo>
                      <a:pt x="23" y="139"/>
                    </a:lnTo>
                    <a:lnTo>
                      <a:pt x="20" y="136"/>
                    </a:lnTo>
                    <a:lnTo>
                      <a:pt x="18" y="133"/>
                    </a:lnTo>
                    <a:lnTo>
                      <a:pt x="16" y="130"/>
                    </a:lnTo>
                    <a:lnTo>
                      <a:pt x="13" y="126"/>
                    </a:lnTo>
                    <a:lnTo>
                      <a:pt x="11" y="123"/>
                    </a:lnTo>
                    <a:lnTo>
                      <a:pt x="9" y="120"/>
                    </a:lnTo>
                    <a:lnTo>
                      <a:pt x="7" y="116"/>
                    </a:lnTo>
                    <a:lnTo>
                      <a:pt x="6" y="113"/>
                    </a:lnTo>
                    <a:lnTo>
                      <a:pt x="4" y="109"/>
                    </a:lnTo>
                    <a:lnTo>
                      <a:pt x="3" y="105"/>
                    </a:lnTo>
                    <a:lnTo>
                      <a:pt x="2" y="101"/>
                    </a:lnTo>
                    <a:lnTo>
                      <a:pt x="1" y="97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0" y="85"/>
                    </a:lnTo>
                    <a:lnTo>
                      <a:pt x="0" y="81"/>
                    </a:lnTo>
                  </a:path>
                </a:pathLst>
              </a:custGeom>
              <a:solidFill>
                <a:srgbClr val="FF9999"/>
              </a:solidFill>
              <a:ln w="269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3" name="Freeform 18">
                <a:extLst>
                  <a:ext uri="{FF2B5EF4-FFF2-40B4-BE49-F238E27FC236}">
                    <a16:creationId xmlns:a16="http://schemas.microsoft.com/office/drawing/2014/main" id="{0B5EBC5B-78AD-4AA5-AA4A-F087D1F95A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57999" y="4858563"/>
                <a:ext cx="180000" cy="180000"/>
              </a:xfrm>
              <a:custGeom>
                <a:avLst/>
                <a:gdLst>
                  <a:gd name="T0" fmla="*/ 0 w 162"/>
                  <a:gd name="T1" fmla="*/ 72 h 163"/>
                  <a:gd name="T2" fmla="*/ 2 w 162"/>
                  <a:gd name="T3" fmla="*/ 60 h 163"/>
                  <a:gd name="T4" fmla="*/ 6 w 162"/>
                  <a:gd name="T5" fmla="*/ 49 h 163"/>
                  <a:gd name="T6" fmla="*/ 11 w 162"/>
                  <a:gd name="T7" fmla="*/ 39 h 163"/>
                  <a:gd name="T8" fmla="*/ 18 w 162"/>
                  <a:gd name="T9" fmla="*/ 29 h 163"/>
                  <a:gd name="T10" fmla="*/ 26 w 162"/>
                  <a:gd name="T11" fmla="*/ 21 h 163"/>
                  <a:gd name="T12" fmla="*/ 35 w 162"/>
                  <a:gd name="T13" fmla="*/ 13 h 163"/>
                  <a:gd name="T14" fmla="*/ 45 w 162"/>
                  <a:gd name="T15" fmla="*/ 8 h 163"/>
                  <a:gd name="T16" fmla="*/ 57 w 162"/>
                  <a:gd name="T17" fmla="*/ 3 h 163"/>
                  <a:gd name="T18" fmla="*/ 69 w 162"/>
                  <a:gd name="T19" fmla="*/ 0 h 163"/>
                  <a:gd name="T20" fmla="*/ 81 w 162"/>
                  <a:gd name="T21" fmla="*/ 0 h 163"/>
                  <a:gd name="T22" fmla="*/ 93 w 162"/>
                  <a:gd name="T23" fmla="*/ 0 h 163"/>
                  <a:gd name="T24" fmla="*/ 105 w 162"/>
                  <a:gd name="T25" fmla="*/ 3 h 163"/>
                  <a:gd name="T26" fmla="*/ 116 w 162"/>
                  <a:gd name="T27" fmla="*/ 8 h 163"/>
                  <a:gd name="T28" fmla="*/ 126 w 162"/>
                  <a:gd name="T29" fmla="*/ 13 h 163"/>
                  <a:gd name="T30" fmla="*/ 136 w 162"/>
                  <a:gd name="T31" fmla="*/ 21 h 163"/>
                  <a:gd name="T32" fmla="*/ 144 w 162"/>
                  <a:gd name="T33" fmla="*/ 29 h 163"/>
                  <a:gd name="T34" fmla="*/ 151 w 162"/>
                  <a:gd name="T35" fmla="*/ 39 h 163"/>
                  <a:gd name="T36" fmla="*/ 156 w 162"/>
                  <a:gd name="T37" fmla="*/ 49 h 163"/>
                  <a:gd name="T38" fmla="*/ 160 w 162"/>
                  <a:gd name="T39" fmla="*/ 60 h 163"/>
                  <a:gd name="T40" fmla="*/ 162 w 162"/>
                  <a:gd name="T41" fmla="*/ 72 h 163"/>
                  <a:gd name="T42" fmla="*/ 162 w 162"/>
                  <a:gd name="T43" fmla="*/ 81 h 163"/>
                  <a:gd name="T44" fmla="*/ 161 w 162"/>
                  <a:gd name="T45" fmla="*/ 93 h 163"/>
                  <a:gd name="T46" fmla="*/ 159 w 162"/>
                  <a:gd name="T47" fmla="*/ 105 h 163"/>
                  <a:gd name="T48" fmla="*/ 154 w 162"/>
                  <a:gd name="T49" fmla="*/ 116 h 163"/>
                  <a:gd name="T50" fmla="*/ 148 w 162"/>
                  <a:gd name="T51" fmla="*/ 126 h 163"/>
                  <a:gd name="T52" fmla="*/ 141 w 162"/>
                  <a:gd name="T53" fmla="*/ 136 h 163"/>
                  <a:gd name="T54" fmla="*/ 133 w 162"/>
                  <a:gd name="T55" fmla="*/ 144 h 163"/>
                  <a:gd name="T56" fmla="*/ 123 w 162"/>
                  <a:gd name="T57" fmla="*/ 151 h 163"/>
                  <a:gd name="T58" fmla="*/ 113 w 162"/>
                  <a:gd name="T59" fmla="*/ 156 h 163"/>
                  <a:gd name="T60" fmla="*/ 101 w 162"/>
                  <a:gd name="T61" fmla="*/ 160 h 163"/>
                  <a:gd name="T62" fmla="*/ 89 w 162"/>
                  <a:gd name="T63" fmla="*/ 162 h 163"/>
                  <a:gd name="T64" fmla="*/ 77 w 162"/>
                  <a:gd name="T65" fmla="*/ 162 h 163"/>
                  <a:gd name="T66" fmla="*/ 64 w 162"/>
                  <a:gd name="T67" fmla="*/ 161 h 163"/>
                  <a:gd name="T68" fmla="*/ 53 w 162"/>
                  <a:gd name="T69" fmla="*/ 158 h 163"/>
                  <a:gd name="T70" fmla="*/ 42 w 162"/>
                  <a:gd name="T71" fmla="*/ 153 h 163"/>
                  <a:gd name="T72" fmla="*/ 32 w 162"/>
                  <a:gd name="T73" fmla="*/ 146 h 163"/>
                  <a:gd name="T74" fmla="*/ 23 w 162"/>
                  <a:gd name="T75" fmla="*/ 139 h 163"/>
                  <a:gd name="T76" fmla="*/ 16 w 162"/>
                  <a:gd name="T77" fmla="*/ 130 h 163"/>
                  <a:gd name="T78" fmla="*/ 9 w 162"/>
                  <a:gd name="T79" fmla="*/ 120 h 163"/>
                  <a:gd name="T80" fmla="*/ 4 w 162"/>
                  <a:gd name="T81" fmla="*/ 109 h 163"/>
                  <a:gd name="T82" fmla="*/ 1 w 162"/>
                  <a:gd name="T83" fmla="*/ 97 h 163"/>
                  <a:gd name="T84" fmla="*/ 0 w 162"/>
                  <a:gd name="T85" fmla="*/ 8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2" h="163">
                    <a:moveTo>
                      <a:pt x="0" y="81"/>
                    </a:moveTo>
                    <a:lnTo>
                      <a:pt x="0" y="77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1" y="64"/>
                    </a:lnTo>
                    <a:lnTo>
                      <a:pt x="2" y="60"/>
                    </a:lnTo>
                    <a:lnTo>
                      <a:pt x="3" y="57"/>
                    </a:lnTo>
                    <a:lnTo>
                      <a:pt x="4" y="53"/>
                    </a:lnTo>
                    <a:lnTo>
                      <a:pt x="6" y="49"/>
                    </a:lnTo>
                    <a:lnTo>
                      <a:pt x="7" y="46"/>
                    </a:lnTo>
                    <a:lnTo>
                      <a:pt x="9" y="42"/>
                    </a:lnTo>
                    <a:lnTo>
                      <a:pt x="11" y="39"/>
                    </a:lnTo>
                    <a:lnTo>
                      <a:pt x="13" y="35"/>
                    </a:lnTo>
                    <a:lnTo>
                      <a:pt x="16" y="32"/>
                    </a:lnTo>
                    <a:lnTo>
                      <a:pt x="18" y="29"/>
                    </a:lnTo>
                    <a:lnTo>
                      <a:pt x="20" y="26"/>
                    </a:lnTo>
                    <a:lnTo>
                      <a:pt x="23" y="23"/>
                    </a:lnTo>
                    <a:lnTo>
                      <a:pt x="26" y="21"/>
                    </a:lnTo>
                    <a:lnTo>
                      <a:pt x="29" y="18"/>
                    </a:lnTo>
                    <a:lnTo>
                      <a:pt x="32" y="16"/>
                    </a:lnTo>
                    <a:lnTo>
                      <a:pt x="35" y="13"/>
                    </a:lnTo>
                    <a:lnTo>
                      <a:pt x="39" y="11"/>
                    </a:lnTo>
                    <a:lnTo>
                      <a:pt x="42" y="9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7" y="3"/>
                    </a:lnTo>
                    <a:lnTo>
                      <a:pt x="60" y="2"/>
                    </a:lnTo>
                    <a:lnTo>
                      <a:pt x="64" y="1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77" y="0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7" y="1"/>
                    </a:lnTo>
                    <a:lnTo>
                      <a:pt x="101" y="2"/>
                    </a:lnTo>
                    <a:lnTo>
                      <a:pt x="105" y="3"/>
                    </a:lnTo>
                    <a:lnTo>
                      <a:pt x="109" y="4"/>
                    </a:lnTo>
                    <a:lnTo>
                      <a:pt x="113" y="6"/>
                    </a:lnTo>
                    <a:lnTo>
                      <a:pt x="116" y="8"/>
                    </a:lnTo>
                    <a:lnTo>
                      <a:pt x="120" y="9"/>
                    </a:lnTo>
                    <a:lnTo>
                      <a:pt x="123" y="11"/>
                    </a:lnTo>
                    <a:lnTo>
                      <a:pt x="126" y="13"/>
                    </a:lnTo>
                    <a:lnTo>
                      <a:pt x="130" y="16"/>
                    </a:lnTo>
                    <a:lnTo>
                      <a:pt x="133" y="18"/>
                    </a:lnTo>
                    <a:lnTo>
                      <a:pt x="136" y="21"/>
                    </a:lnTo>
                    <a:lnTo>
                      <a:pt x="139" y="23"/>
                    </a:lnTo>
                    <a:lnTo>
                      <a:pt x="141" y="26"/>
                    </a:lnTo>
                    <a:lnTo>
                      <a:pt x="144" y="29"/>
                    </a:lnTo>
                    <a:lnTo>
                      <a:pt x="146" y="32"/>
                    </a:lnTo>
                    <a:lnTo>
                      <a:pt x="148" y="35"/>
                    </a:lnTo>
                    <a:lnTo>
                      <a:pt x="151" y="39"/>
                    </a:lnTo>
                    <a:lnTo>
                      <a:pt x="152" y="42"/>
                    </a:lnTo>
                    <a:lnTo>
                      <a:pt x="154" y="46"/>
                    </a:lnTo>
                    <a:lnTo>
                      <a:pt x="156" y="49"/>
                    </a:lnTo>
                    <a:lnTo>
                      <a:pt x="157" y="53"/>
                    </a:lnTo>
                    <a:lnTo>
                      <a:pt x="159" y="57"/>
                    </a:lnTo>
                    <a:lnTo>
                      <a:pt x="160" y="60"/>
                    </a:lnTo>
                    <a:lnTo>
                      <a:pt x="161" y="64"/>
                    </a:lnTo>
                    <a:lnTo>
                      <a:pt x="161" y="68"/>
                    </a:lnTo>
                    <a:lnTo>
                      <a:pt x="162" y="72"/>
                    </a:lnTo>
                    <a:lnTo>
                      <a:pt x="162" y="77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2" y="85"/>
                    </a:lnTo>
                    <a:lnTo>
                      <a:pt x="162" y="89"/>
                    </a:lnTo>
                    <a:lnTo>
                      <a:pt x="161" y="93"/>
                    </a:lnTo>
                    <a:lnTo>
                      <a:pt x="161" y="97"/>
                    </a:lnTo>
                    <a:lnTo>
                      <a:pt x="160" y="101"/>
                    </a:lnTo>
                    <a:lnTo>
                      <a:pt x="159" y="105"/>
                    </a:lnTo>
                    <a:lnTo>
                      <a:pt x="157" y="109"/>
                    </a:lnTo>
                    <a:lnTo>
                      <a:pt x="156" y="113"/>
                    </a:lnTo>
                    <a:lnTo>
                      <a:pt x="154" y="116"/>
                    </a:lnTo>
                    <a:lnTo>
                      <a:pt x="152" y="120"/>
                    </a:lnTo>
                    <a:lnTo>
                      <a:pt x="151" y="123"/>
                    </a:lnTo>
                    <a:lnTo>
                      <a:pt x="148" y="126"/>
                    </a:lnTo>
                    <a:lnTo>
                      <a:pt x="146" y="130"/>
                    </a:lnTo>
                    <a:lnTo>
                      <a:pt x="144" y="133"/>
                    </a:lnTo>
                    <a:lnTo>
                      <a:pt x="141" y="136"/>
                    </a:lnTo>
                    <a:lnTo>
                      <a:pt x="139" y="139"/>
                    </a:lnTo>
                    <a:lnTo>
                      <a:pt x="136" y="141"/>
                    </a:lnTo>
                    <a:lnTo>
                      <a:pt x="133" y="144"/>
                    </a:lnTo>
                    <a:lnTo>
                      <a:pt x="130" y="146"/>
                    </a:lnTo>
                    <a:lnTo>
                      <a:pt x="126" y="149"/>
                    </a:lnTo>
                    <a:lnTo>
                      <a:pt x="123" y="151"/>
                    </a:lnTo>
                    <a:lnTo>
                      <a:pt x="120" y="153"/>
                    </a:lnTo>
                    <a:lnTo>
                      <a:pt x="116" y="154"/>
                    </a:lnTo>
                    <a:lnTo>
                      <a:pt x="113" y="156"/>
                    </a:lnTo>
                    <a:lnTo>
                      <a:pt x="109" y="158"/>
                    </a:lnTo>
                    <a:lnTo>
                      <a:pt x="105" y="159"/>
                    </a:lnTo>
                    <a:lnTo>
                      <a:pt x="101" y="160"/>
                    </a:lnTo>
                    <a:lnTo>
                      <a:pt x="97" y="161"/>
                    </a:lnTo>
                    <a:lnTo>
                      <a:pt x="93" y="162"/>
                    </a:lnTo>
                    <a:lnTo>
                      <a:pt x="89" y="162"/>
                    </a:lnTo>
                    <a:lnTo>
                      <a:pt x="85" y="162"/>
                    </a:lnTo>
                    <a:lnTo>
                      <a:pt x="81" y="163"/>
                    </a:lnTo>
                    <a:lnTo>
                      <a:pt x="77" y="162"/>
                    </a:lnTo>
                    <a:lnTo>
                      <a:pt x="73" y="162"/>
                    </a:lnTo>
                    <a:lnTo>
                      <a:pt x="69" y="162"/>
                    </a:lnTo>
                    <a:lnTo>
                      <a:pt x="64" y="161"/>
                    </a:lnTo>
                    <a:lnTo>
                      <a:pt x="60" y="160"/>
                    </a:lnTo>
                    <a:lnTo>
                      <a:pt x="57" y="159"/>
                    </a:lnTo>
                    <a:lnTo>
                      <a:pt x="53" y="158"/>
                    </a:lnTo>
                    <a:lnTo>
                      <a:pt x="49" y="156"/>
                    </a:lnTo>
                    <a:lnTo>
                      <a:pt x="45" y="154"/>
                    </a:lnTo>
                    <a:lnTo>
                      <a:pt x="42" y="153"/>
                    </a:lnTo>
                    <a:lnTo>
                      <a:pt x="39" y="151"/>
                    </a:lnTo>
                    <a:lnTo>
                      <a:pt x="35" y="149"/>
                    </a:lnTo>
                    <a:lnTo>
                      <a:pt x="32" y="146"/>
                    </a:lnTo>
                    <a:lnTo>
                      <a:pt x="29" y="144"/>
                    </a:lnTo>
                    <a:lnTo>
                      <a:pt x="26" y="141"/>
                    </a:lnTo>
                    <a:lnTo>
                      <a:pt x="23" y="139"/>
                    </a:lnTo>
                    <a:lnTo>
                      <a:pt x="20" y="136"/>
                    </a:lnTo>
                    <a:lnTo>
                      <a:pt x="18" y="133"/>
                    </a:lnTo>
                    <a:lnTo>
                      <a:pt x="16" y="130"/>
                    </a:lnTo>
                    <a:lnTo>
                      <a:pt x="13" y="126"/>
                    </a:lnTo>
                    <a:lnTo>
                      <a:pt x="11" y="123"/>
                    </a:lnTo>
                    <a:lnTo>
                      <a:pt x="9" y="120"/>
                    </a:lnTo>
                    <a:lnTo>
                      <a:pt x="7" y="116"/>
                    </a:lnTo>
                    <a:lnTo>
                      <a:pt x="6" y="113"/>
                    </a:lnTo>
                    <a:lnTo>
                      <a:pt x="4" y="109"/>
                    </a:lnTo>
                    <a:lnTo>
                      <a:pt x="3" y="105"/>
                    </a:lnTo>
                    <a:lnTo>
                      <a:pt x="2" y="101"/>
                    </a:lnTo>
                    <a:lnTo>
                      <a:pt x="1" y="97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0" y="85"/>
                    </a:lnTo>
                    <a:lnTo>
                      <a:pt x="0" y="81"/>
                    </a:lnTo>
                  </a:path>
                </a:pathLst>
              </a:custGeom>
              <a:solidFill>
                <a:srgbClr val="FF9999"/>
              </a:solidFill>
              <a:ln w="269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4" name="Freeform 18">
                <a:extLst>
                  <a:ext uri="{FF2B5EF4-FFF2-40B4-BE49-F238E27FC236}">
                    <a16:creationId xmlns:a16="http://schemas.microsoft.com/office/drawing/2014/main" id="{20A881B8-565F-4C2B-8C30-0268B9AB84B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399478" y="4354673"/>
                <a:ext cx="180000" cy="180000"/>
              </a:xfrm>
              <a:custGeom>
                <a:avLst/>
                <a:gdLst>
                  <a:gd name="T0" fmla="*/ 0 w 162"/>
                  <a:gd name="T1" fmla="*/ 72 h 163"/>
                  <a:gd name="T2" fmla="*/ 2 w 162"/>
                  <a:gd name="T3" fmla="*/ 60 h 163"/>
                  <a:gd name="T4" fmla="*/ 6 w 162"/>
                  <a:gd name="T5" fmla="*/ 49 h 163"/>
                  <a:gd name="T6" fmla="*/ 11 w 162"/>
                  <a:gd name="T7" fmla="*/ 39 h 163"/>
                  <a:gd name="T8" fmla="*/ 18 w 162"/>
                  <a:gd name="T9" fmla="*/ 29 h 163"/>
                  <a:gd name="T10" fmla="*/ 26 w 162"/>
                  <a:gd name="T11" fmla="*/ 21 h 163"/>
                  <a:gd name="T12" fmla="*/ 35 w 162"/>
                  <a:gd name="T13" fmla="*/ 13 h 163"/>
                  <a:gd name="T14" fmla="*/ 45 w 162"/>
                  <a:gd name="T15" fmla="*/ 8 h 163"/>
                  <a:gd name="T16" fmla="*/ 57 w 162"/>
                  <a:gd name="T17" fmla="*/ 3 h 163"/>
                  <a:gd name="T18" fmla="*/ 69 w 162"/>
                  <a:gd name="T19" fmla="*/ 0 h 163"/>
                  <a:gd name="T20" fmla="*/ 81 w 162"/>
                  <a:gd name="T21" fmla="*/ 0 h 163"/>
                  <a:gd name="T22" fmla="*/ 93 w 162"/>
                  <a:gd name="T23" fmla="*/ 0 h 163"/>
                  <a:gd name="T24" fmla="*/ 105 w 162"/>
                  <a:gd name="T25" fmla="*/ 3 h 163"/>
                  <a:gd name="T26" fmla="*/ 116 w 162"/>
                  <a:gd name="T27" fmla="*/ 8 h 163"/>
                  <a:gd name="T28" fmla="*/ 126 w 162"/>
                  <a:gd name="T29" fmla="*/ 13 h 163"/>
                  <a:gd name="T30" fmla="*/ 136 w 162"/>
                  <a:gd name="T31" fmla="*/ 21 h 163"/>
                  <a:gd name="T32" fmla="*/ 144 w 162"/>
                  <a:gd name="T33" fmla="*/ 29 h 163"/>
                  <a:gd name="T34" fmla="*/ 151 w 162"/>
                  <a:gd name="T35" fmla="*/ 39 h 163"/>
                  <a:gd name="T36" fmla="*/ 156 w 162"/>
                  <a:gd name="T37" fmla="*/ 49 h 163"/>
                  <a:gd name="T38" fmla="*/ 160 w 162"/>
                  <a:gd name="T39" fmla="*/ 60 h 163"/>
                  <a:gd name="T40" fmla="*/ 162 w 162"/>
                  <a:gd name="T41" fmla="*/ 72 h 163"/>
                  <a:gd name="T42" fmla="*/ 162 w 162"/>
                  <a:gd name="T43" fmla="*/ 81 h 163"/>
                  <a:gd name="T44" fmla="*/ 161 w 162"/>
                  <a:gd name="T45" fmla="*/ 93 h 163"/>
                  <a:gd name="T46" fmla="*/ 159 w 162"/>
                  <a:gd name="T47" fmla="*/ 105 h 163"/>
                  <a:gd name="T48" fmla="*/ 154 w 162"/>
                  <a:gd name="T49" fmla="*/ 116 h 163"/>
                  <a:gd name="T50" fmla="*/ 148 w 162"/>
                  <a:gd name="T51" fmla="*/ 126 h 163"/>
                  <a:gd name="T52" fmla="*/ 141 w 162"/>
                  <a:gd name="T53" fmla="*/ 136 h 163"/>
                  <a:gd name="T54" fmla="*/ 133 w 162"/>
                  <a:gd name="T55" fmla="*/ 144 h 163"/>
                  <a:gd name="T56" fmla="*/ 123 w 162"/>
                  <a:gd name="T57" fmla="*/ 151 h 163"/>
                  <a:gd name="T58" fmla="*/ 113 w 162"/>
                  <a:gd name="T59" fmla="*/ 156 h 163"/>
                  <a:gd name="T60" fmla="*/ 101 w 162"/>
                  <a:gd name="T61" fmla="*/ 160 h 163"/>
                  <a:gd name="T62" fmla="*/ 89 w 162"/>
                  <a:gd name="T63" fmla="*/ 162 h 163"/>
                  <a:gd name="T64" fmla="*/ 77 w 162"/>
                  <a:gd name="T65" fmla="*/ 162 h 163"/>
                  <a:gd name="T66" fmla="*/ 64 w 162"/>
                  <a:gd name="T67" fmla="*/ 161 h 163"/>
                  <a:gd name="T68" fmla="*/ 53 w 162"/>
                  <a:gd name="T69" fmla="*/ 158 h 163"/>
                  <a:gd name="T70" fmla="*/ 42 w 162"/>
                  <a:gd name="T71" fmla="*/ 153 h 163"/>
                  <a:gd name="T72" fmla="*/ 32 w 162"/>
                  <a:gd name="T73" fmla="*/ 146 h 163"/>
                  <a:gd name="T74" fmla="*/ 23 w 162"/>
                  <a:gd name="T75" fmla="*/ 139 h 163"/>
                  <a:gd name="T76" fmla="*/ 16 w 162"/>
                  <a:gd name="T77" fmla="*/ 130 h 163"/>
                  <a:gd name="T78" fmla="*/ 9 w 162"/>
                  <a:gd name="T79" fmla="*/ 120 h 163"/>
                  <a:gd name="T80" fmla="*/ 4 w 162"/>
                  <a:gd name="T81" fmla="*/ 109 h 163"/>
                  <a:gd name="T82" fmla="*/ 1 w 162"/>
                  <a:gd name="T83" fmla="*/ 97 h 163"/>
                  <a:gd name="T84" fmla="*/ 0 w 162"/>
                  <a:gd name="T85" fmla="*/ 8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2" h="163">
                    <a:moveTo>
                      <a:pt x="0" y="81"/>
                    </a:moveTo>
                    <a:lnTo>
                      <a:pt x="0" y="77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1" y="64"/>
                    </a:lnTo>
                    <a:lnTo>
                      <a:pt x="2" y="60"/>
                    </a:lnTo>
                    <a:lnTo>
                      <a:pt x="3" y="57"/>
                    </a:lnTo>
                    <a:lnTo>
                      <a:pt x="4" y="53"/>
                    </a:lnTo>
                    <a:lnTo>
                      <a:pt x="6" y="49"/>
                    </a:lnTo>
                    <a:lnTo>
                      <a:pt x="7" y="46"/>
                    </a:lnTo>
                    <a:lnTo>
                      <a:pt x="9" y="42"/>
                    </a:lnTo>
                    <a:lnTo>
                      <a:pt x="11" y="39"/>
                    </a:lnTo>
                    <a:lnTo>
                      <a:pt x="13" y="35"/>
                    </a:lnTo>
                    <a:lnTo>
                      <a:pt x="16" y="32"/>
                    </a:lnTo>
                    <a:lnTo>
                      <a:pt x="18" y="29"/>
                    </a:lnTo>
                    <a:lnTo>
                      <a:pt x="20" y="26"/>
                    </a:lnTo>
                    <a:lnTo>
                      <a:pt x="23" y="23"/>
                    </a:lnTo>
                    <a:lnTo>
                      <a:pt x="26" y="21"/>
                    </a:lnTo>
                    <a:lnTo>
                      <a:pt x="29" y="18"/>
                    </a:lnTo>
                    <a:lnTo>
                      <a:pt x="32" y="16"/>
                    </a:lnTo>
                    <a:lnTo>
                      <a:pt x="35" y="13"/>
                    </a:lnTo>
                    <a:lnTo>
                      <a:pt x="39" y="11"/>
                    </a:lnTo>
                    <a:lnTo>
                      <a:pt x="42" y="9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7" y="3"/>
                    </a:lnTo>
                    <a:lnTo>
                      <a:pt x="60" y="2"/>
                    </a:lnTo>
                    <a:lnTo>
                      <a:pt x="64" y="1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77" y="0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7" y="1"/>
                    </a:lnTo>
                    <a:lnTo>
                      <a:pt x="101" y="2"/>
                    </a:lnTo>
                    <a:lnTo>
                      <a:pt x="105" y="3"/>
                    </a:lnTo>
                    <a:lnTo>
                      <a:pt x="109" y="4"/>
                    </a:lnTo>
                    <a:lnTo>
                      <a:pt x="113" y="6"/>
                    </a:lnTo>
                    <a:lnTo>
                      <a:pt x="116" y="8"/>
                    </a:lnTo>
                    <a:lnTo>
                      <a:pt x="120" y="9"/>
                    </a:lnTo>
                    <a:lnTo>
                      <a:pt x="123" y="11"/>
                    </a:lnTo>
                    <a:lnTo>
                      <a:pt x="126" y="13"/>
                    </a:lnTo>
                    <a:lnTo>
                      <a:pt x="130" y="16"/>
                    </a:lnTo>
                    <a:lnTo>
                      <a:pt x="133" y="18"/>
                    </a:lnTo>
                    <a:lnTo>
                      <a:pt x="136" y="21"/>
                    </a:lnTo>
                    <a:lnTo>
                      <a:pt x="139" y="23"/>
                    </a:lnTo>
                    <a:lnTo>
                      <a:pt x="141" y="26"/>
                    </a:lnTo>
                    <a:lnTo>
                      <a:pt x="144" y="29"/>
                    </a:lnTo>
                    <a:lnTo>
                      <a:pt x="146" y="32"/>
                    </a:lnTo>
                    <a:lnTo>
                      <a:pt x="148" y="35"/>
                    </a:lnTo>
                    <a:lnTo>
                      <a:pt x="151" y="39"/>
                    </a:lnTo>
                    <a:lnTo>
                      <a:pt x="152" y="42"/>
                    </a:lnTo>
                    <a:lnTo>
                      <a:pt x="154" y="46"/>
                    </a:lnTo>
                    <a:lnTo>
                      <a:pt x="156" y="49"/>
                    </a:lnTo>
                    <a:lnTo>
                      <a:pt x="157" y="53"/>
                    </a:lnTo>
                    <a:lnTo>
                      <a:pt x="159" y="57"/>
                    </a:lnTo>
                    <a:lnTo>
                      <a:pt x="160" y="60"/>
                    </a:lnTo>
                    <a:lnTo>
                      <a:pt x="161" y="64"/>
                    </a:lnTo>
                    <a:lnTo>
                      <a:pt x="161" y="68"/>
                    </a:lnTo>
                    <a:lnTo>
                      <a:pt x="162" y="72"/>
                    </a:lnTo>
                    <a:lnTo>
                      <a:pt x="162" y="77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2" y="85"/>
                    </a:lnTo>
                    <a:lnTo>
                      <a:pt x="162" y="89"/>
                    </a:lnTo>
                    <a:lnTo>
                      <a:pt x="161" y="93"/>
                    </a:lnTo>
                    <a:lnTo>
                      <a:pt x="161" y="97"/>
                    </a:lnTo>
                    <a:lnTo>
                      <a:pt x="160" y="101"/>
                    </a:lnTo>
                    <a:lnTo>
                      <a:pt x="159" y="105"/>
                    </a:lnTo>
                    <a:lnTo>
                      <a:pt x="157" y="109"/>
                    </a:lnTo>
                    <a:lnTo>
                      <a:pt x="156" y="113"/>
                    </a:lnTo>
                    <a:lnTo>
                      <a:pt x="154" y="116"/>
                    </a:lnTo>
                    <a:lnTo>
                      <a:pt x="152" y="120"/>
                    </a:lnTo>
                    <a:lnTo>
                      <a:pt x="151" y="123"/>
                    </a:lnTo>
                    <a:lnTo>
                      <a:pt x="148" y="126"/>
                    </a:lnTo>
                    <a:lnTo>
                      <a:pt x="146" y="130"/>
                    </a:lnTo>
                    <a:lnTo>
                      <a:pt x="144" y="133"/>
                    </a:lnTo>
                    <a:lnTo>
                      <a:pt x="141" y="136"/>
                    </a:lnTo>
                    <a:lnTo>
                      <a:pt x="139" y="139"/>
                    </a:lnTo>
                    <a:lnTo>
                      <a:pt x="136" y="141"/>
                    </a:lnTo>
                    <a:lnTo>
                      <a:pt x="133" y="144"/>
                    </a:lnTo>
                    <a:lnTo>
                      <a:pt x="130" y="146"/>
                    </a:lnTo>
                    <a:lnTo>
                      <a:pt x="126" y="149"/>
                    </a:lnTo>
                    <a:lnTo>
                      <a:pt x="123" y="151"/>
                    </a:lnTo>
                    <a:lnTo>
                      <a:pt x="120" y="153"/>
                    </a:lnTo>
                    <a:lnTo>
                      <a:pt x="116" y="154"/>
                    </a:lnTo>
                    <a:lnTo>
                      <a:pt x="113" y="156"/>
                    </a:lnTo>
                    <a:lnTo>
                      <a:pt x="109" y="158"/>
                    </a:lnTo>
                    <a:lnTo>
                      <a:pt x="105" y="159"/>
                    </a:lnTo>
                    <a:lnTo>
                      <a:pt x="101" y="160"/>
                    </a:lnTo>
                    <a:lnTo>
                      <a:pt x="97" y="161"/>
                    </a:lnTo>
                    <a:lnTo>
                      <a:pt x="93" y="162"/>
                    </a:lnTo>
                    <a:lnTo>
                      <a:pt x="89" y="162"/>
                    </a:lnTo>
                    <a:lnTo>
                      <a:pt x="85" y="162"/>
                    </a:lnTo>
                    <a:lnTo>
                      <a:pt x="81" y="163"/>
                    </a:lnTo>
                    <a:lnTo>
                      <a:pt x="77" y="162"/>
                    </a:lnTo>
                    <a:lnTo>
                      <a:pt x="73" y="162"/>
                    </a:lnTo>
                    <a:lnTo>
                      <a:pt x="69" y="162"/>
                    </a:lnTo>
                    <a:lnTo>
                      <a:pt x="64" y="161"/>
                    </a:lnTo>
                    <a:lnTo>
                      <a:pt x="60" y="160"/>
                    </a:lnTo>
                    <a:lnTo>
                      <a:pt x="57" y="159"/>
                    </a:lnTo>
                    <a:lnTo>
                      <a:pt x="53" y="158"/>
                    </a:lnTo>
                    <a:lnTo>
                      <a:pt x="49" y="156"/>
                    </a:lnTo>
                    <a:lnTo>
                      <a:pt x="45" y="154"/>
                    </a:lnTo>
                    <a:lnTo>
                      <a:pt x="42" y="153"/>
                    </a:lnTo>
                    <a:lnTo>
                      <a:pt x="39" y="151"/>
                    </a:lnTo>
                    <a:lnTo>
                      <a:pt x="35" y="149"/>
                    </a:lnTo>
                    <a:lnTo>
                      <a:pt x="32" y="146"/>
                    </a:lnTo>
                    <a:lnTo>
                      <a:pt x="29" y="144"/>
                    </a:lnTo>
                    <a:lnTo>
                      <a:pt x="26" y="141"/>
                    </a:lnTo>
                    <a:lnTo>
                      <a:pt x="23" y="139"/>
                    </a:lnTo>
                    <a:lnTo>
                      <a:pt x="20" y="136"/>
                    </a:lnTo>
                    <a:lnTo>
                      <a:pt x="18" y="133"/>
                    </a:lnTo>
                    <a:lnTo>
                      <a:pt x="16" y="130"/>
                    </a:lnTo>
                    <a:lnTo>
                      <a:pt x="13" y="126"/>
                    </a:lnTo>
                    <a:lnTo>
                      <a:pt x="11" y="123"/>
                    </a:lnTo>
                    <a:lnTo>
                      <a:pt x="9" y="120"/>
                    </a:lnTo>
                    <a:lnTo>
                      <a:pt x="7" y="116"/>
                    </a:lnTo>
                    <a:lnTo>
                      <a:pt x="6" y="113"/>
                    </a:lnTo>
                    <a:lnTo>
                      <a:pt x="4" y="109"/>
                    </a:lnTo>
                    <a:lnTo>
                      <a:pt x="3" y="105"/>
                    </a:lnTo>
                    <a:lnTo>
                      <a:pt x="2" y="101"/>
                    </a:lnTo>
                    <a:lnTo>
                      <a:pt x="1" y="97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0" y="85"/>
                    </a:lnTo>
                    <a:lnTo>
                      <a:pt x="0" y="81"/>
                    </a:lnTo>
                  </a:path>
                </a:pathLst>
              </a:custGeom>
              <a:solidFill>
                <a:srgbClr val="FF9999"/>
              </a:solidFill>
              <a:ln w="269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5" name="Freeform 18">
                <a:extLst>
                  <a:ext uri="{FF2B5EF4-FFF2-40B4-BE49-F238E27FC236}">
                    <a16:creationId xmlns:a16="http://schemas.microsoft.com/office/drawing/2014/main" id="{264DCBB8-D454-4EB1-91AA-99756D43090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292059" y="3567524"/>
                <a:ext cx="180000" cy="180000"/>
              </a:xfrm>
              <a:custGeom>
                <a:avLst/>
                <a:gdLst>
                  <a:gd name="T0" fmla="*/ 0 w 162"/>
                  <a:gd name="T1" fmla="*/ 72 h 163"/>
                  <a:gd name="T2" fmla="*/ 2 w 162"/>
                  <a:gd name="T3" fmla="*/ 60 h 163"/>
                  <a:gd name="T4" fmla="*/ 6 w 162"/>
                  <a:gd name="T5" fmla="*/ 49 h 163"/>
                  <a:gd name="T6" fmla="*/ 11 w 162"/>
                  <a:gd name="T7" fmla="*/ 39 h 163"/>
                  <a:gd name="T8" fmla="*/ 18 w 162"/>
                  <a:gd name="T9" fmla="*/ 29 h 163"/>
                  <a:gd name="T10" fmla="*/ 26 w 162"/>
                  <a:gd name="T11" fmla="*/ 21 h 163"/>
                  <a:gd name="T12" fmla="*/ 35 w 162"/>
                  <a:gd name="T13" fmla="*/ 13 h 163"/>
                  <a:gd name="T14" fmla="*/ 45 w 162"/>
                  <a:gd name="T15" fmla="*/ 8 h 163"/>
                  <a:gd name="T16" fmla="*/ 57 w 162"/>
                  <a:gd name="T17" fmla="*/ 3 h 163"/>
                  <a:gd name="T18" fmla="*/ 69 w 162"/>
                  <a:gd name="T19" fmla="*/ 0 h 163"/>
                  <a:gd name="T20" fmla="*/ 81 w 162"/>
                  <a:gd name="T21" fmla="*/ 0 h 163"/>
                  <a:gd name="T22" fmla="*/ 93 w 162"/>
                  <a:gd name="T23" fmla="*/ 0 h 163"/>
                  <a:gd name="T24" fmla="*/ 105 w 162"/>
                  <a:gd name="T25" fmla="*/ 3 h 163"/>
                  <a:gd name="T26" fmla="*/ 116 w 162"/>
                  <a:gd name="T27" fmla="*/ 8 h 163"/>
                  <a:gd name="T28" fmla="*/ 126 w 162"/>
                  <a:gd name="T29" fmla="*/ 13 h 163"/>
                  <a:gd name="T30" fmla="*/ 136 w 162"/>
                  <a:gd name="T31" fmla="*/ 21 h 163"/>
                  <a:gd name="T32" fmla="*/ 144 w 162"/>
                  <a:gd name="T33" fmla="*/ 29 h 163"/>
                  <a:gd name="T34" fmla="*/ 151 w 162"/>
                  <a:gd name="T35" fmla="*/ 39 h 163"/>
                  <a:gd name="T36" fmla="*/ 156 w 162"/>
                  <a:gd name="T37" fmla="*/ 49 h 163"/>
                  <a:gd name="T38" fmla="*/ 160 w 162"/>
                  <a:gd name="T39" fmla="*/ 60 h 163"/>
                  <a:gd name="T40" fmla="*/ 162 w 162"/>
                  <a:gd name="T41" fmla="*/ 72 h 163"/>
                  <a:gd name="T42" fmla="*/ 162 w 162"/>
                  <a:gd name="T43" fmla="*/ 81 h 163"/>
                  <a:gd name="T44" fmla="*/ 161 w 162"/>
                  <a:gd name="T45" fmla="*/ 93 h 163"/>
                  <a:gd name="T46" fmla="*/ 159 w 162"/>
                  <a:gd name="T47" fmla="*/ 105 h 163"/>
                  <a:gd name="T48" fmla="*/ 154 w 162"/>
                  <a:gd name="T49" fmla="*/ 116 h 163"/>
                  <a:gd name="T50" fmla="*/ 148 w 162"/>
                  <a:gd name="T51" fmla="*/ 126 h 163"/>
                  <a:gd name="T52" fmla="*/ 141 w 162"/>
                  <a:gd name="T53" fmla="*/ 136 h 163"/>
                  <a:gd name="T54" fmla="*/ 133 w 162"/>
                  <a:gd name="T55" fmla="*/ 144 h 163"/>
                  <a:gd name="T56" fmla="*/ 123 w 162"/>
                  <a:gd name="T57" fmla="*/ 151 h 163"/>
                  <a:gd name="T58" fmla="*/ 113 w 162"/>
                  <a:gd name="T59" fmla="*/ 156 h 163"/>
                  <a:gd name="T60" fmla="*/ 101 w 162"/>
                  <a:gd name="T61" fmla="*/ 160 h 163"/>
                  <a:gd name="T62" fmla="*/ 89 w 162"/>
                  <a:gd name="T63" fmla="*/ 162 h 163"/>
                  <a:gd name="T64" fmla="*/ 77 w 162"/>
                  <a:gd name="T65" fmla="*/ 162 h 163"/>
                  <a:gd name="T66" fmla="*/ 64 w 162"/>
                  <a:gd name="T67" fmla="*/ 161 h 163"/>
                  <a:gd name="T68" fmla="*/ 53 w 162"/>
                  <a:gd name="T69" fmla="*/ 158 h 163"/>
                  <a:gd name="T70" fmla="*/ 42 w 162"/>
                  <a:gd name="T71" fmla="*/ 153 h 163"/>
                  <a:gd name="T72" fmla="*/ 32 w 162"/>
                  <a:gd name="T73" fmla="*/ 146 h 163"/>
                  <a:gd name="T74" fmla="*/ 23 w 162"/>
                  <a:gd name="T75" fmla="*/ 139 h 163"/>
                  <a:gd name="T76" fmla="*/ 16 w 162"/>
                  <a:gd name="T77" fmla="*/ 130 h 163"/>
                  <a:gd name="T78" fmla="*/ 9 w 162"/>
                  <a:gd name="T79" fmla="*/ 120 h 163"/>
                  <a:gd name="T80" fmla="*/ 4 w 162"/>
                  <a:gd name="T81" fmla="*/ 109 h 163"/>
                  <a:gd name="T82" fmla="*/ 1 w 162"/>
                  <a:gd name="T83" fmla="*/ 97 h 163"/>
                  <a:gd name="T84" fmla="*/ 0 w 162"/>
                  <a:gd name="T85" fmla="*/ 8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2" h="163">
                    <a:moveTo>
                      <a:pt x="0" y="81"/>
                    </a:moveTo>
                    <a:lnTo>
                      <a:pt x="0" y="77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1" y="64"/>
                    </a:lnTo>
                    <a:lnTo>
                      <a:pt x="2" y="60"/>
                    </a:lnTo>
                    <a:lnTo>
                      <a:pt x="3" y="57"/>
                    </a:lnTo>
                    <a:lnTo>
                      <a:pt x="4" y="53"/>
                    </a:lnTo>
                    <a:lnTo>
                      <a:pt x="6" y="49"/>
                    </a:lnTo>
                    <a:lnTo>
                      <a:pt x="7" y="46"/>
                    </a:lnTo>
                    <a:lnTo>
                      <a:pt x="9" y="42"/>
                    </a:lnTo>
                    <a:lnTo>
                      <a:pt x="11" y="39"/>
                    </a:lnTo>
                    <a:lnTo>
                      <a:pt x="13" y="35"/>
                    </a:lnTo>
                    <a:lnTo>
                      <a:pt x="16" y="32"/>
                    </a:lnTo>
                    <a:lnTo>
                      <a:pt x="18" y="29"/>
                    </a:lnTo>
                    <a:lnTo>
                      <a:pt x="20" y="26"/>
                    </a:lnTo>
                    <a:lnTo>
                      <a:pt x="23" y="23"/>
                    </a:lnTo>
                    <a:lnTo>
                      <a:pt x="26" y="21"/>
                    </a:lnTo>
                    <a:lnTo>
                      <a:pt x="29" y="18"/>
                    </a:lnTo>
                    <a:lnTo>
                      <a:pt x="32" y="16"/>
                    </a:lnTo>
                    <a:lnTo>
                      <a:pt x="35" y="13"/>
                    </a:lnTo>
                    <a:lnTo>
                      <a:pt x="39" y="11"/>
                    </a:lnTo>
                    <a:lnTo>
                      <a:pt x="42" y="9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7" y="3"/>
                    </a:lnTo>
                    <a:lnTo>
                      <a:pt x="60" y="2"/>
                    </a:lnTo>
                    <a:lnTo>
                      <a:pt x="64" y="1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77" y="0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7" y="1"/>
                    </a:lnTo>
                    <a:lnTo>
                      <a:pt x="101" y="2"/>
                    </a:lnTo>
                    <a:lnTo>
                      <a:pt x="105" y="3"/>
                    </a:lnTo>
                    <a:lnTo>
                      <a:pt x="109" y="4"/>
                    </a:lnTo>
                    <a:lnTo>
                      <a:pt x="113" y="6"/>
                    </a:lnTo>
                    <a:lnTo>
                      <a:pt x="116" y="8"/>
                    </a:lnTo>
                    <a:lnTo>
                      <a:pt x="120" y="9"/>
                    </a:lnTo>
                    <a:lnTo>
                      <a:pt x="123" y="11"/>
                    </a:lnTo>
                    <a:lnTo>
                      <a:pt x="126" y="13"/>
                    </a:lnTo>
                    <a:lnTo>
                      <a:pt x="130" y="16"/>
                    </a:lnTo>
                    <a:lnTo>
                      <a:pt x="133" y="18"/>
                    </a:lnTo>
                    <a:lnTo>
                      <a:pt x="136" y="21"/>
                    </a:lnTo>
                    <a:lnTo>
                      <a:pt x="139" y="23"/>
                    </a:lnTo>
                    <a:lnTo>
                      <a:pt x="141" y="26"/>
                    </a:lnTo>
                    <a:lnTo>
                      <a:pt x="144" y="29"/>
                    </a:lnTo>
                    <a:lnTo>
                      <a:pt x="146" y="32"/>
                    </a:lnTo>
                    <a:lnTo>
                      <a:pt x="148" y="35"/>
                    </a:lnTo>
                    <a:lnTo>
                      <a:pt x="151" y="39"/>
                    </a:lnTo>
                    <a:lnTo>
                      <a:pt x="152" y="42"/>
                    </a:lnTo>
                    <a:lnTo>
                      <a:pt x="154" y="46"/>
                    </a:lnTo>
                    <a:lnTo>
                      <a:pt x="156" y="49"/>
                    </a:lnTo>
                    <a:lnTo>
                      <a:pt x="157" y="53"/>
                    </a:lnTo>
                    <a:lnTo>
                      <a:pt x="159" y="57"/>
                    </a:lnTo>
                    <a:lnTo>
                      <a:pt x="160" y="60"/>
                    </a:lnTo>
                    <a:lnTo>
                      <a:pt x="161" y="64"/>
                    </a:lnTo>
                    <a:lnTo>
                      <a:pt x="161" y="68"/>
                    </a:lnTo>
                    <a:lnTo>
                      <a:pt x="162" y="72"/>
                    </a:lnTo>
                    <a:lnTo>
                      <a:pt x="162" y="77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2" y="85"/>
                    </a:lnTo>
                    <a:lnTo>
                      <a:pt x="162" y="89"/>
                    </a:lnTo>
                    <a:lnTo>
                      <a:pt x="161" y="93"/>
                    </a:lnTo>
                    <a:lnTo>
                      <a:pt x="161" y="97"/>
                    </a:lnTo>
                    <a:lnTo>
                      <a:pt x="160" y="101"/>
                    </a:lnTo>
                    <a:lnTo>
                      <a:pt x="159" y="105"/>
                    </a:lnTo>
                    <a:lnTo>
                      <a:pt x="157" y="109"/>
                    </a:lnTo>
                    <a:lnTo>
                      <a:pt x="156" y="113"/>
                    </a:lnTo>
                    <a:lnTo>
                      <a:pt x="154" y="116"/>
                    </a:lnTo>
                    <a:lnTo>
                      <a:pt x="152" y="120"/>
                    </a:lnTo>
                    <a:lnTo>
                      <a:pt x="151" y="123"/>
                    </a:lnTo>
                    <a:lnTo>
                      <a:pt x="148" y="126"/>
                    </a:lnTo>
                    <a:lnTo>
                      <a:pt x="146" y="130"/>
                    </a:lnTo>
                    <a:lnTo>
                      <a:pt x="144" y="133"/>
                    </a:lnTo>
                    <a:lnTo>
                      <a:pt x="141" y="136"/>
                    </a:lnTo>
                    <a:lnTo>
                      <a:pt x="139" y="139"/>
                    </a:lnTo>
                    <a:lnTo>
                      <a:pt x="136" y="141"/>
                    </a:lnTo>
                    <a:lnTo>
                      <a:pt x="133" y="144"/>
                    </a:lnTo>
                    <a:lnTo>
                      <a:pt x="130" y="146"/>
                    </a:lnTo>
                    <a:lnTo>
                      <a:pt x="126" y="149"/>
                    </a:lnTo>
                    <a:lnTo>
                      <a:pt x="123" y="151"/>
                    </a:lnTo>
                    <a:lnTo>
                      <a:pt x="120" y="153"/>
                    </a:lnTo>
                    <a:lnTo>
                      <a:pt x="116" y="154"/>
                    </a:lnTo>
                    <a:lnTo>
                      <a:pt x="113" y="156"/>
                    </a:lnTo>
                    <a:lnTo>
                      <a:pt x="109" y="158"/>
                    </a:lnTo>
                    <a:lnTo>
                      <a:pt x="105" y="159"/>
                    </a:lnTo>
                    <a:lnTo>
                      <a:pt x="101" y="160"/>
                    </a:lnTo>
                    <a:lnTo>
                      <a:pt x="97" y="161"/>
                    </a:lnTo>
                    <a:lnTo>
                      <a:pt x="93" y="162"/>
                    </a:lnTo>
                    <a:lnTo>
                      <a:pt x="89" y="162"/>
                    </a:lnTo>
                    <a:lnTo>
                      <a:pt x="85" y="162"/>
                    </a:lnTo>
                    <a:lnTo>
                      <a:pt x="81" y="163"/>
                    </a:lnTo>
                    <a:lnTo>
                      <a:pt x="77" y="162"/>
                    </a:lnTo>
                    <a:lnTo>
                      <a:pt x="73" y="162"/>
                    </a:lnTo>
                    <a:lnTo>
                      <a:pt x="69" y="162"/>
                    </a:lnTo>
                    <a:lnTo>
                      <a:pt x="64" y="161"/>
                    </a:lnTo>
                    <a:lnTo>
                      <a:pt x="60" y="160"/>
                    </a:lnTo>
                    <a:lnTo>
                      <a:pt x="57" y="159"/>
                    </a:lnTo>
                    <a:lnTo>
                      <a:pt x="53" y="158"/>
                    </a:lnTo>
                    <a:lnTo>
                      <a:pt x="49" y="156"/>
                    </a:lnTo>
                    <a:lnTo>
                      <a:pt x="45" y="154"/>
                    </a:lnTo>
                    <a:lnTo>
                      <a:pt x="42" y="153"/>
                    </a:lnTo>
                    <a:lnTo>
                      <a:pt x="39" y="151"/>
                    </a:lnTo>
                    <a:lnTo>
                      <a:pt x="35" y="149"/>
                    </a:lnTo>
                    <a:lnTo>
                      <a:pt x="32" y="146"/>
                    </a:lnTo>
                    <a:lnTo>
                      <a:pt x="29" y="144"/>
                    </a:lnTo>
                    <a:lnTo>
                      <a:pt x="26" y="141"/>
                    </a:lnTo>
                    <a:lnTo>
                      <a:pt x="23" y="139"/>
                    </a:lnTo>
                    <a:lnTo>
                      <a:pt x="20" y="136"/>
                    </a:lnTo>
                    <a:lnTo>
                      <a:pt x="18" y="133"/>
                    </a:lnTo>
                    <a:lnTo>
                      <a:pt x="16" y="130"/>
                    </a:lnTo>
                    <a:lnTo>
                      <a:pt x="13" y="126"/>
                    </a:lnTo>
                    <a:lnTo>
                      <a:pt x="11" y="123"/>
                    </a:lnTo>
                    <a:lnTo>
                      <a:pt x="9" y="120"/>
                    </a:lnTo>
                    <a:lnTo>
                      <a:pt x="7" y="116"/>
                    </a:lnTo>
                    <a:lnTo>
                      <a:pt x="6" y="113"/>
                    </a:lnTo>
                    <a:lnTo>
                      <a:pt x="4" y="109"/>
                    </a:lnTo>
                    <a:lnTo>
                      <a:pt x="3" y="105"/>
                    </a:lnTo>
                    <a:lnTo>
                      <a:pt x="2" y="101"/>
                    </a:lnTo>
                    <a:lnTo>
                      <a:pt x="1" y="97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0" y="85"/>
                    </a:lnTo>
                    <a:lnTo>
                      <a:pt x="0" y="81"/>
                    </a:lnTo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cxnSp>
            <p:nvCxnSpPr>
              <p:cNvPr id="366" name="直接箭头连接符 151">
                <a:extLst>
                  <a:ext uri="{FF2B5EF4-FFF2-40B4-BE49-F238E27FC236}">
                    <a16:creationId xmlns:a16="http://schemas.microsoft.com/office/drawing/2014/main" id="{8A987D50-690E-4FA5-A602-9EE30E55E2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2053" y="5495461"/>
                <a:ext cx="519197" cy="57603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7" name="直接箭头连接符 128">
                <a:extLst>
                  <a:ext uri="{FF2B5EF4-FFF2-40B4-BE49-F238E27FC236}">
                    <a16:creationId xmlns:a16="http://schemas.microsoft.com/office/drawing/2014/main" id="{8CAC3B77-9C53-420A-BA08-E4820D4B4EB4}"/>
                  </a:ext>
                </a:extLst>
              </p:cNvPr>
              <p:cNvCxnSpPr>
                <a:cxnSpLocks/>
                <a:endCxn id="365" idx="31"/>
              </p:cNvCxnSpPr>
              <p:nvPr/>
            </p:nvCxnSpPr>
            <p:spPr>
              <a:xfrm flipV="1">
                <a:off x="5105427" y="3746420"/>
                <a:ext cx="267743" cy="475172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8" name="直接箭头连接符 128">
                <a:extLst>
                  <a:ext uri="{FF2B5EF4-FFF2-40B4-BE49-F238E27FC236}">
                    <a16:creationId xmlns:a16="http://schemas.microsoft.com/office/drawing/2014/main" id="{36147547-533D-47B8-B7FD-DB0AFFA64A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74777" y="4950629"/>
                <a:ext cx="573700" cy="172891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9" name="Freeform 18">
                <a:extLst>
                  <a:ext uri="{FF2B5EF4-FFF2-40B4-BE49-F238E27FC236}">
                    <a16:creationId xmlns:a16="http://schemas.microsoft.com/office/drawing/2014/main" id="{31342CD9-4153-45A7-8356-89E799FF7C60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914898" y="2911826"/>
                <a:ext cx="180000" cy="180000"/>
              </a:xfrm>
              <a:custGeom>
                <a:avLst/>
                <a:gdLst>
                  <a:gd name="T0" fmla="*/ 0 w 162"/>
                  <a:gd name="T1" fmla="*/ 72 h 163"/>
                  <a:gd name="T2" fmla="*/ 2 w 162"/>
                  <a:gd name="T3" fmla="*/ 60 h 163"/>
                  <a:gd name="T4" fmla="*/ 6 w 162"/>
                  <a:gd name="T5" fmla="*/ 49 h 163"/>
                  <a:gd name="T6" fmla="*/ 11 w 162"/>
                  <a:gd name="T7" fmla="*/ 39 h 163"/>
                  <a:gd name="T8" fmla="*/ 18 w 162"/>
                  <a:gd name="T9" fmla="*/ 29 h 163"/>
                  <a:gd name="T10" fmla="*/ 26 w 162"/>
                  <a:gd name="T11" fmla="*/ 21 h 163"/>
                  <a:gd name="T12" fmla="*/ 35 w 162"/>
                  <a:gd name="T13" fmla="*/ 13 h 163"/>
                  <a:gd name="T14" fmla="*/ 45 w 162"/>
                  <a:gd name="T15" fmla="*/ 8 h 163"/>
                  <a:gd name="T16" fmla="*/ 57 w 162"/>
                  <a:gd name="T17" fmla="*/ 3 h 163"/>
                  <a:gd name="T18" fmla="*/ 69 w 162"/>
                  <a:gd name="T19" fmla="*/ 0 h 163"/>
                  <a:gd name="T20" fmla="*/ 81 w 162"/>
                  <a:gd name="T21" fmla="*/ 0 h 163"/>
                  <a:gd name="T22" fmla="*/ 93 w 162"/>
                  <a:gd name="T23" fmla="*/ 0 h 163"/>
                  <a:gd name="T24" fmla="*/ 105 w 162"/>
                  <a:gd name="T25" fmla="*/ 3 h 163"/>
                  <a:gd name="T26" fmla="*/ 116 w 162"/>
                  <a:gd name="T27" fmla="*/ 8 h 163"/>
                  <a:gd name="T28" fmla="*/ 126 w 162"/>
                  <a:gd name="T29" fmla="*/ 13 h 163"/>
                  <a:gd name="T30" fmla="*/ 136 w 162"/>
                  <a:gd name="T31" fmla="*/ 21 h 163"/>
                  <a:gd name="T32" fmla="*/ 144 w 162"/>
                  <a:gd name="T33" fmla="*/ 29 h 163"/>
                  <a:gd name="T34" fmla="*/ 151 w 162"/>
                  <a:gd name="T35" fmla="*/ 39 h 163"/>
                  <a:gd name="T36" fmla="*/ 156 w 162"/>
                  <a:gd name="T37" fmla="*/ 49 h 163"/>
                  <a:gd name="T38" fmla="*/ 160 w 162"/>
                  <a:gd name="T39" fmla="*/ 60 h 163"/>
                  <a:gd name="T40" fmla="*/ 162 w 162"/>
                  <a:gd name="T41" fmla="*/ 72 h 163"/>
                  <a:gd name="T42" fmla="*/ 162 w 162"/>
                  <a:gd name="T43" fmla="*/ 81 h 163"/>
                  <a:gd name="T44" fmla="*/ 161 w 162"/>
                  <a:gd name="T45" fmla="*/ 93 h 163"/>
                  <a:gd name="T46" fmla="*/ 159 w 162"/>
                  <a:gd name="T47" fmla="*/ 105 h 163"/>
                  <a:gd name="T48" fmla="*/ 154 w 162"/>
                  <a:gd name="T49" fmla="*/ 116 h 163"/>
                  <a:gd name="T50" fmla="*/ 148 w 162"/>
                  <a:gd name="T51" fmla="*/ 126 h 163"/>
                  <a:gd name="T52" fmla="*/ 141 w 162"/>
                  <a:gd name="T53" fmla="*/ 136 h 163"/>
                  <a:gd name="T54" fmla="*/ 133 w 162"/>
                  <a:gd name="T55" fmla="*/ 144 h 163"/>
                  <a:gd name="T56" fmla="*/ 123 w 162"/>
                  <a:gd name="T57" fmla="*/ 151 h 163"/>
                  <a:gd name="T58" fmla="*/ 113 w 162"/>
                  <a:gd name="T59" fmla="*/ 156 h 163"/>
                  <a:gd name="T60" fmla="*/ 101 w 162"/>
                  <a:gd name="T61" fmla="*/ 160 h 163"/>
                  <a:gd name="T62" fmla="*/ 89 w 162"/>
                  <a:gd name="T63" fmla="*/ 162 h 163"/>
                  <a:gd name="T64" fmla="*/ 77 w 162"/>
                  <a:gd name="T65" fmla="*/ 162 h 163"/>
                  <a:gd name="T66" fmla="*/ 64 w 162"/>
                  <a:gd name="T67" fmla="*/ 161 h 163"/>
                  <a:gd name="T68" fmla="*/ 53 w 162"/>
                  <a:gd name="T69" fmla="*/ 158 h 163"/>
                  <a:gd name="T70" fmla="*/ 42 w 162"/>
                  <a:gd name="T71" fmla="*/ 153 h 163"/>
                  <a:gd name="T72" fmla="*/ 32 w 162"/>
                  <a:gd name="T73" fmla="*/ 146 h 163"/>
                  <a:gd name="T74" fmla="*/ 23 w 162"/>
                  <a:gd name="T75" fmla="*/ 139 h 163"/>
                  <a:gd name="T76" fmla="*/ 16 w 162"/>
                  <a:gd name="T77" fmla="*/ 130 h 163"/>
                  <a:gd name="T78" fmla="*/ 9 w 162"/>
                  <a:gd name="T79" fmla="*/ 120 h 163"/>
                  <a:gd name="T80" fmla="*/ 4 w 162"/>
                  <a:gd name="T81" fmla="*/ 109 h 163"/>
                  <a:gd name="T82" fmla="*/ 1 w 162"/>
                  <a:gd name="T83" fmla="*/ 97 h 163"/>
                  <a:gd name="T84" fmla="*/ 0 w 162"/>
                  <a:gd name="T85" fmla="*/ 85 h 1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62" h="163">
                    <a:moveTo>
                      <a:pt x="0" y="81"/>
                    </a:moveTo>
                    <a:lnTo>
                      <a:pt x="0" y="77"/>
                    </a:lnTo>
                    <a:lnTo>
                      <a:pt x="0" y="72"/>
                    </a:lnTo>
                    <a:lnTo>
                      <a:pt x="0" y="68"/>
                    </a:lnTo>
                    <a:lnTo>
                      <a:pt x="1" y="64"/>
                    </a:lnTo>
                    <a:lnTo>
                      <a:pt x="2" y="60"/>
                    </a:lnTo>
                    <a:lnTo>
                      <a:pt x="3" y="57"/>
                    </a:lnTo>
                    <a:lnTo>
                      <a:pt x="4" y="53"/>
                    </a:lnTo>
                    <a:lnTo>
                      <a:pt x="6" y="49"/>
                    </a:lnTo>
                    <a:lnTo>
                      <a:pt x="7" y="46"/>
                    </a:lnTo>
                    <a:lnTo>
                      <a:pt x="9" y="42"/>
                    </a:lnTo>
                    <a:lnTo>
                      <a:pt x="11" y="39"/>
                    </a:lnTo>
                    <a:lnTo>
                      <a:pt x="13" y="35"/>
                    </a:lnTo>
                    <a:lnTo>
                      <a:pt x="16" y="32"/>
                    </a:lnTo>
                    <a:lnTo>
                      <a:pt x="18" y="29"/>
                    </a:lnTo>
                    <a:lnTo>
                      <a:pt x="20" y="26"/>
                    </a:lnTo>
                    <a:lnTo>
                      <a:pt x="23" y="23"/>
                    </a:lnTo>
                    <a:lnTo>
                      <a:pt x="26" y="21"/>
                    </a:lnTo>
                    <a:lnTo>
                      <a:pt x="29" y="18"/>
                    </a:lnTo>
                    <a:lnTo>
                      <a:pt x="32" y="16"/>
                    </a:lnTo>
                    <a:lnTo>
                      <a:pt x="35" y="13"/>
                    </a:lnTo>
                    <a:lnTo>
                      <a:pt x="39" y="11"/>
                    </a:lnTo>
                    <a:lnTo>
                      <a:pt x="42" y="9"/>
                    </a:lnTo>
                    <a:lnTo>
                      <a:pt x="45" y="8"/>
                    </a:lnTo>
                    <a:lnTo>
                      <a:pt x="49" y="6"/>
                    </a:lnTo>
                    <a:lnTo>
                      <a:pt x="53" y="4"/>
                    </a:lnTo>
                    <a:lnTo>
                      <a:pt x="57" y="3"/>
                    </a:lnTo>
                    <a:lnTo>
                      <a:pt x="60" y="2"/>
                    </a:lnTo>
                    <a:lnTo>
                      <a:pt x="64" y="1"/>
                    </a:lnTo>
                    <a:lnTo>
                      <a:pt x="69" y="0"/>
                    </a:lnTo>
                    <a:lnTo>
                      <a:pt x="73" y="0"/>
                    </a:lnTo>
                    <a:lnTo>
                      <a:pt x="77" y="0"/>
                    </a:lnTo>
                    <a:lnTo>
                      <a:pt x="81" y="0"/>
                    </a:lnTo>
                    <a:lnTo>
                      <a:pt x="85" y="0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7" y="1"/>
                    </a:lnTo>
                    <a:lnTo>
                      <a:pt x="101" y="2"/>
                    </a:lnTo>
                    <a:lnTo>
                      <a:pt x="105" y="3"/>
                    </a:lnTo>
                    <a:lnTo>
                      <a:pt x="109" y="4"/>
                    </a:lnTo>
                    <a:lnTo>
                      <a:pt x="113" y="6"/>
                    </a:lnTo>
                    <a:lnTo>
                      <a:pt x="116" y="8"/>
                    </a:lnTo>
                    <a:lnTo>
                      <a:pt x="120" y="9"/>
                    </a:lnTo>
                    <a:lnTo>
                      <a:pt x="123" y="11"/>
                    </a:lnTo>
                    <a:lnTo>
                      <a:pt x="126" y="13"/>
                    </a:lnTo>
                    <a:lnTo>
                      <a:pt x="130" y="16"/>
                    </a:lnTo>
                    <a:lnTo>
                      <a:pt x="133" y="18"/>
                    </a:lnTo>
                    <a:lnTo>
                      <a:pt x="136" y="21"/>
                    </a:lnTo>
                    <a:lnTo>
                      <a:pt x="139" y="23"/>
                    </a:lnTo>
                    <a:lnTo>
                      <a:pt x="141" y="26"/>
                    </a:lnTo>
                    <a:lnTo>
                      <a:pt x="144" y="29"/>
                    </a:lnTo>
                    <a:lnTo>
                      <a:pt x="146" y="32"/>
                    </a:lnTo>
                    <a:lnTo>
                      <a:pt x="148" y="35"/>
                    </a:lnTo>
                    <a:lnTo>
                      <a:pt x="151" y="39"/>
                    </a:lnTo>
                    <a:lnTo>
                      <a:pt x="152" y="42"/>
                    </a:lnTo>
                    <a:lnTo>
                      <a:pt x="154" y="46"/>
                    </a:lnTo>
                    <a:lnTo>
                      <a:pt x="156" y="49"/>
                    </a:lnTo>
                    <a:lnTo>
                      <a:pt x="157" y="53"/>
                    </a:lnTo>
                    <a:lnTo>
                      <a:pt x="159" y="57"/>
                    </a:lnTo>
                    <a:lnTo>
                      <a:pt x="160" y="60"/>
                    </a:lnTo>
                    <a:lnTo>
                      <a:pt x="161" y="64"/>
                    </a:lnTo>
                    <a:lnTo>
                      <a:pt x="161" y="68"/>
                    </a:lnTo>
                    <a:lnTo>
                      <a:pt x="162" y="72"/>
                    </a:lnTo>
                    <a:lnTo>
                      <a:pt x="162" y="77"/>
                    </a:lnTo>
                    <a:lnTo>
                      <a:pt x="162" y="81"/>
                    </a:lnTo>
                    <a:lnTo>
                      <a:pt x="162" y="81"/>
                    </a:lnTo>
                    <a:lnTo>
                      <a:pt x="162" y="85"/>
                    </a:lnTo>
                    <a:lnTo>
                      <a:pt x="162" y="89"/>
                    </a:lnTo>
                    <a:lnTo>
                      <a:pt x="161" y="93"/>
                    </a:lnTo>
                    <a:lnTo>
                      <a:pt x="161" y="97"/>
                    </a:lnTo>
                    <a:lnTo>
                      <a:pt x="160" y="101"/>
                    </a:lnTo>
                    <a:lnTo>
                      <a:pt x="159" y="105"/>
                    </a:lnTo>
                    <a:lnTo>
                      <a:pt x="157" y="109"/>
                    </a:lnTo>
                    <a:lnTo>
                      <a:pt x="156" y="113"/>
                    </a:lnTo>
                    <a:lnTo>
                      <a:pt x="154" y="116"/>
                    </a:lnTo>
                    <a:lnTo>
                      <a:pt x="152" y="120"/>
                    </a:lnTo>
                    <a:lnTo>
                      <a:pt x="151" y="123"/>
                    </a:lnTo>
                    <a:lnTo>
                      <a:pt x="148" y="126"/>
                    </a:lnTo>
                    <a:lnTo>
                      <a:pt x="146" y="130"/>
                    </a:lnTo>
                    <a:lnTo>
                      <a:pt x="144" y="133"/>
                    </a:lnTo>
                    <a:lnTo>
                      <a:pt x="141" y="136"/>
                    </a:lnTo>
                    <a:lnTo>
                      <a:pt x="139" y="139"/>
                    </a:lnTo>
                    <a:lnTo>
                      <a:pt x="136" y="141"/>
                    </a:lnTo>
                    <a:lnTo>
                      <a:pt x="133" y="144"/>
                    </a:lnTo>
                    <a:lnTo>
                      <a:pt x="130" y="146"/>
                    </a:lnTo>
                    <a:lnTo>
                      <a:pt x="126" y="149"/>
                    </a:lnTo>
                    <a:lnTo>
                      <a:pt x="123" y="151"/>
                    </a:lnTo>
                    <a:lnTo>
                      <a:pt x="120" y="153"/>
                    </a:lnTo>
                    <a:lnTo>
                      <a:pt x="116" y="154"/>
                    </a:lnTo>
                    <a:lnTo>
                      <a:pt x="113" y="156"/>
                    </a:lnTo>
                    <a:lnTo>
                      <a:pt x="109" y="158"/>
                    </a:lnTo>
                    <a:lnTo>
                      <a:pt x="105" y="159"/>
                    </a:lnTo>
                    <a:lnTo>
                      <a:pt x="101" y="160"/>
                    </a:lnTo>
                    <a:lnTo>
                      <a:pt x="97" y="161"/>
                    </a:lnTo>
                    <a:lnTo>
                      <a:pt x="93" y="162"/>
                    </a:lnTo>
                    <a:lnTo>
                      <a:pt x="89" y="162"/>
                    </a:lnTo>
                    <a:lnTo>
                      <a:pt x="85" y="162"/>
                    </a:lnTo>
                    <a:lnTo>
                      <a:pt x="81" y="163"/>
                    </a:lnTo>
                    <a:lnTo>
                      <a:pt x="77" y="162"/>
                    </a:lnTo>
                    <a:lnTo>
                      <a:pt x="73" y="162"/>
                    </a:lnTo>
                    <a:lnTo>
                      <a:pt x="69" y="162"/>
                    </a:lnTo>
                    <a:lnTo>
                      <a:pt x="64" y="161"/>
                    </a:lnTo>
                    <a:lnTo>
                      <a:pt x="60" y="160"/>
                    </a:lnTo>
                    <a:lnTo>
                      <a:pt x="57" y="159"/>
                    </a:lnTo>
                    <a:lnTo>
                      <a:pt x="53" y="158"/>
                    </a:lnTo>
                    <a:lnTo>
                      <a:pt x="49" y="156"/>
                    </a:lnTo>
                    <a:lnTo>
                      <a:pt x="45" y="154"/>
                    </a:lnTo>
                    <a:lnTo>
                      <a:pt x="42" y="153"/>
                    </a:lnTo>
                    <a:lnTo>
                      <a:pt x="39" y="151"/>
                    </a:lnTo>
                    <a:lnTo>
                      <a:pt x="35" y="149"/>
                    </a:lnTo>
                    <a:lnTo>
                      <a:pt x="32" y="146"/>
                    </a:lnTo>
                    <a:lnTo>
                      <a:pt x="29" y="144"/>
                    </a:lnTo>
                    <a:lnTo>
                      <a:pt x="26" y="141"/>
                    </a:lnTo>
                    <a:lnTo>
                      <a:pt x="23" y="139"/>
                    </a:lnTo>
                    <a:lnTo>
                      <a:pt x="20" y="136"/>
                    </a:lnTo>
                    <a:lnTo>
                      <a:pt x="18" y="133"/>
                    </a:lnTo>
                    <a:lnTo>
                      <a:pt x="16" y="130"/>
                    </a:lnTo>
                    <a:lnTo>
                      <a:pt x="13" y="126"/>
                    </a:lnTo>
                    <a:lnTo>
                      <a:pt x="11" y="123"/>
                    </a:lnTo>
                    <a:lnTo>
                      <a:pt x="9" y="120"/>
                    </a:lnTo>
                    <a:lnTo>
                      <a:pt x="7" y="116"/>
                    </a:lnTo>
                    <a:lnTo>
                      <a:pt x="6" y="113"/>
                    </a:lnTo>
                    <a:lnTo>
                      <a:pt x="4" y="109"/>
                    </a:lnTo>
                    <a:lnTo>
                      <a:pt x="3" y="105"/>
                    </a:lnTo>
                    <a:lnTo>
                      <a:pt x="2" y="101"/>
                    </a:lnTo>
                    <a:lnTo>
                      <a:pt x="1" y="97"/>
                    </a:lnTo>
                    <a:lnTo>
                      <a:pt x="0" y="93"/>
                    </a:lnTo>
                    <a:lnTo>
                      <a:pt x="0" y="89"/>
                    </a:lnTo>
                    <a:lnTo>
                      <a:pt x="0" y="85"/>
                    </a:lnTo>
                    <a:lnTo>
                      <a:pt x="0" y="81"/>
                    </a:lnTo>
                  </a:path>
                </a:pathLst>
              </a:custGeom>
              <a:solidFill>
                <a:srgbClr val="FF0000"/>
              </a:solidFill>
              <a:ln w="2698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FF0000"/>
                  </a:solidFill>
                </a:endParaRPr>
              </a:p>
            </p:txBody>
          </p:sp>
          <p:sp>
            <p:nvSpPr>
              <p:cNvPr id="370" name="Moon 369">
                <a:extLst>
                  <a:ext uri="{FF2B5EF4-FFF2-40B4-BE49-F238E27FC236}">
                    <a16:creationId xmlns:a16="http://schemas.microsoft.com/office/drawing/2014/main" id="{3FDB8158-18BF-4ED7-9071-1918C6DF27D7}"/>
                  </a:ext>
                </a:extLst>
              </p:cNvPr>
              <p:cNvSpPr/>
              <p:nvPr/>
            </p:nvSpPr>
            <p:spPr bwMode="auto">
              <a:xfrm>
                <a:off x="3151520" y="4444673"/>
                <a:ext cx="132636" cy="180001"/>
              </a:xfrm>
              <a:prstGeom prst="moon">
                <a:avLst/>
              </a:prstGeom>
              <a:solidFill>
                <a:srgbClr val="A5002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371" name="Moon 370">
                <a:extLst>
                  <a:ext uri="{FF2B5EF4-FFF2-40B4-BE49-F238E27FC236}">
                    <a16:creationId xmlns:a16="http://schemas.microsoft.com/office/drawing/2014/main" id="{D1152BCC-127E-4176-B7A2-E17817D7DB1A}"/>
                  </a:ext>
                </a:extLst>
              </p:cNvPr>
              <p:cNvSpPr/>
              <p:nvPr/>
            </p:nvSpPr>
            <p:spPr bwMode="auto">
              <a:xfrm>
                <a:off x="3738265" y="4124475"/>
                <a:ext cx="132636" cy="180001"/>
              </a:xfrm>
              <a:prstGeom prst="moon">
                <a:avLst/>
              </a:prstGeom>
              <a:solidFill>
                <a:srgbClr val="C60C3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372" name="Moon 371">
                <a:extLst>
                  <a:ext uri="{FF2B5EF4-FFF2-40B4-BE49-F238E27FC236}">
                    <a16:creationId xmlns:a16="http://schemas.microsoft.com/office/drawing/2014/main" id="{FA026B07-CE78-4398-A660-46E9BAED736F}"/>
                  </a:ext>
                </a:extLst>
              </p:cNvPr>
              <p:cNvSpPr/>
              <p:nvPr/>
            </p:nvSpPr>
            <p:spPr bwMode="auto">
              <a:xfrm>
                <a:off x="3819657" y="5041692"/>
                <a:ext cx="132636" cy="180001"/>
              </a:xfrm>
              <a:prstGeom prst="moon">
                <a:avLst/>
              </a:prstGeom>
              <a:solidFill>
                <a:srgbClr val="C60C3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373" name="Moon 372">
                <a:extLst>
                  <a:ext uri="{FF2B5EF4-FFF2-40B4-BE49-F238E27FC236}">
                    <a16:creationId xmlns:a16="http://schemas.microsoft.com/office/drawing/2014/main" id="{D6BF049C-A5D6-4114-87F1-48EDBF92B380}"/>
                  </a:ext>
                </a:extLst>
              </p:cNvPr>
              <p:cNvSpPr/>
              <p:nvPr/>
            </p:nvSpPr>
            <p:spPr bwMode="auto">
              <a:xfrm>
                <a:off x="4458233" y="3386619"/>
                <a:ext cx="132636" cy="180001"/>
              </a:xfrm>
              <a:prstGeom prst="moon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374" name="Moon 373">
                <a:extLst>
                  <a:ext uri="{FF2B5EF4-FFF2-40B4-BE49-F238E27FC236}">
                    <a16:creationId xmlns:a16="http://schemas.microsoft.com/office/drawing/2014/main" id="{04B9F1BD-FB68-4408-BDE1-B997C7123619}"/>
                  </a:ext>
                </a:extLst>
              </p:cNvPr>
              <p:cNvSpPr/>
              <p:nvPr/>
            </p:nvSpPr>
            <p:spPr bwMode="auto">
              <a:xfrm>
                <a:off x="4462235" y="3991668"/>
                <a:ext cx="132636" cy="180001"/>
              </a:xfrm>
              <a:prstGeom prst="moon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375" name="Moon 374">
                <a:extLst>
                  <a:ext uri="{FF2B5EF4-FFF2-40B4-BE49-F238E27FC236}">
                    <a16:creationId xmlns:a16="http://schemas.microsoft.com/office/drawing/2014/main" id="{00783A8B-28EC-42D8-B1C9-EFF897CBD464}"/>
                  </a:ext>
                </a:extLst>
              </p:cNvPr>
              <p:cNvSpPr/>
              <p:nvPr/>
            </p:nvSpPr>
            <p:spPr bwMode="auto">
              <a:xfrm>
                <a:off x="4457013" y="4615274"/>
                <a:ext cx="132636" cy="180001"/>
              </a:xfrm>
              <a:prstGeom prst="moon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376" name="Moon 375">
                <a:extLst>
                  <a:ext uri="{FF2B5EF4-FFF2-40B4-BE49-F238E27FC236}">
                    <a16:creationId xmlns:a16="http://schemas.microsoft.com/office/drawing/2014/main" id="{9B735397-E19F-436B-A30E-07AA2AEE3F31}"/>
                  </a:ext>
                </a:extLst>
              </p:cNvPr>
              <p:cNvSpPr/>
              <p:nvPr/>
            </p:nvSpPr>
            <p:spPr bwMode="auto">
              <a:xfrm>
                <a:off x="4456619" y="5399185"/>
                <a:ext cx="132636" cy="180001"/>
              </a:xfrm>
              <a:prstGeom prst="moon">
                <a:avLst/>
              </a:prstGeom>
              <a:solidFill>
                <a:srgbClr val="FF0000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SG" sz="2400" b="0" i="0" u="none" strike="noStrike" cap="none" normalizeH="0" baseline="-2500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pitchFamily="64" charset="-128"/>
                </a:endParaRPr>
              </a:p>
            </p:txBody>
          </p:sp>
          <p:sp>
            <p:nvSpPr>
              <p:cNvPr id="377" name="Arc 376">
                <a:extLst>
                  <a:ext uri="{FF2B5EF4-FFF2-40B4-BE49-F238E27FC236}">
                    <a16:creationId xmlns:a16="http://schemas.microsoft.com/office/drawing/2014/main" id="{DA29B65F-6865-4A37-A6A1-1CB1839ED56F}"/>
                  </a:ext>
                </a:extLst>
              </p:cNvPr>
              <p:cNvSpPr/>
              <p:nvPr/>
            </p:nvSpPr>
            <p:spPr>
              <a:xfrm rot="1709710">
                <a:off x="4793951" y="4546694"/>
                <a:ext cx="1267844" cy="1372312"/>
              </a:xfrm>
              <a:prstGeom prst="arc">
                <a:avLst>
                  <a:gd name="adj1" fmla="val 16792351"/>
                  <a:gd name="adj2" fmla="val 1837923"/>
                </a:avLst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 sz="10941"/>
              </a:p>
            </p:txBody>
          </p:sp>
          <p:cxnSp>
            <p:nvCxnSpPr>
              <p:cNvPr id="418" name="直接箭头连接符 176">
                <a:extLst>
                  <a:ext uri="{FF2B5EF4-FFF2-40B4-BE49-F238E27FC236}">
                    <a16:creationId xmlns:a16="http://schemas.microsoft.com/office/drawing/2014/main" id="{09D3A8BB-45FB-4ED3-B4D2-ABEA4ED568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094239" y="2714653"/>
                <a:ext cx="388654" cy="217459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9" name="直接箭头连接符 176">
                <a:extLst>
                  <a:ext uri="{FF2B5EF4-FFF2-40B4-BE49-F238E27FC236}">
                    <a16:creationId xmlns:a16="http://schemas.microsoft.com/office/drawing/2014/main" id="{90F148BE-C10F-48CF-A557-84AE375E1D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11715" y="3034653"/>
                <a:ext cx="360344" cy="68217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0" name="直接箭头连接符 176">
                <a:extLst>
                  <a:ext uri="{FF2B5EF4-FFF2-40B4-BE49-F238E27FC236}">
                    <a16:creationId xmlns:a16="http://schemas.microsoft.com/office/drawing/2014/main" id="{D0A7F503-EB4D-4B26-98C4-844CE1DF53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40734" y="3252044"/>
                <a:ext cx="341120" cy="310136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1" name="直接箭头连接符 176">
                <a:extLst>
                  <a:ext uri="{FF2B5EF4-FFF2-40B4-BE49-F238E27FC236}">
                    <a16:creationId xmlns:a16="http://schemas.microsoft.com/office/drawing/2014/main" id="{9AEA4E3A-C05B-48E0-83F0-6CC0F307D9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3010" y="3628854"/>
                <a:ext cx="483593" cy="17626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40" name="Arc 339">
              <a:extLst>
                <a:ext uri="{FF2B5EF4-FFF2-40B4-BE49-F238E27FC236}">
                  <a16:creationId xmlns:a16="http://schemas.microsoft.com/office/drawing/2014/main" id="{EECEADD2-4CB9-45FF-80F6-BB1591276527}"/>
                </a:ext>
              </a:extLst>
            </p:cNvPr>
            <p:cNvSpPr/>
            <p:nvPr/>
          </p:nvSpPr>
          <p:spPr>
            <a:xfrm rot="21355688">
              <a:off x="6355475" y="4207036"/>
              <a:ext cx="485270" cy="568571"/>
            </a:xfrm>
            <a:prstGeom prst="arc">
              <a:avLst>
                <a:gd name="adj1" fmla="val 16792351"/>
                <a:gd name="adj2" fmla="val 1837923"/>
              </a:avLst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10941"/>
            </a:p>
          </p:txBody>
        </p:sp>
      </p:grpSp>
      <p:pic>
        <p:nvPicPr>
          <p:cNvPr id="423" name="Picture 422">
            <a:extLst>
              <a:ext uri="{FF2B5EF4-FFF2-40B4-BE49-F238E27FC236}">
                <a16:creationId xmlns:a16="http://schemas.microsoft.com/office/drawing/2014/main" id="{77BFDF81-2221-468A-8F4F-9EF09810A860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4810267" y="30829243"/>
            <a:ext cx="8023009" cy="1931894"/>
          </a:xfrm>
          <a:prstGeom prst="rect">
            <a:avLst/>
          </a:prstGeom>
        </p:spPr>
      </p:pic>
      <p:pic>
        <p:nvPicPr>
          <p:cNvPr id="424" name="Picture 423">
            <a:extLst>
              <a:ext uri="{FF2B5EF4-FFF2-40B4-BE49-F238E27FC236}">
                <a16:creationId xmlns:a16="http://schemas.microsoft.com/office/drawing/2014/main" id="{0BC3F321-D14A-49DB-818A-60558AEB994A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3976292" y="33087840"/>
            <a:ext cx="5974747" cy="1833537"/>
          </a:xfrm>
          <a:prstGeom prst="rect">
            <a:avLst/>
          </a:prstGeom>
        </p:spPr>
      </p:pic>
      <p:pic>
        <p:nvPicPr>
          <p:cNvPr id="425" name="Picture 424">
            <a:extLst>
              <a:ext uri="{FF2B5EF4-FFF2-40B4-BE49-F238E27FC236}">
                <a16:creationId xmlns:a16="http://schemas.microsoft.com/office/drawing/2014/main" id="{7B375A64-645C-4989-A53C-97656C1BC96D}"/>
              </a:ext>
            </a:extLst>
          </p:cNvPr>
          <p:cNvPicPr>
            <a:picLocks noChangeAspect="1"/>
          </p:cNvPicPr>
          <p:nvPr/>
        </p:nvPicPr>
        <p:blipFill>
          <a:blip r:embed="rId53"/>
          <a:stretch>
            <a:fillRect/>
          </a:stretch>
        </p:blipFill>
        <p:spPr>
          <a:xfrm>
            <a:off x="10126081" y="33193185"/>
            <a:ext cx="6235587" cy="16827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6" name="Content Placeholder 3">
                <a:extLst>
                  <a:ext uri="{FF2B5EF4-FFF2-40B4-BE49-F238E27FC236}">
                    <a16:creationId xmlns:a16="http://schemas.microsoft.com/office/drawing/2014/main" id="{A21FE6CE-E316-4A93-9E1D-52C8E74C3EF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15027812"/>
                  </p:ext>
                </p:extLst>
              </p:nvPr>
            </p:nvGraphicFramePr>
            <p:xfrm>
              <a:off x="17400806" y="13246969"/>
              <a:ext cx="15018646" cy="39598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00467">
                      <a:extLst>
                        <a:ext uri="{9D8B030D-6E8A-4147-A177-3AD203B41FA5}">
                          <a16:colId xmlns:a16="http://schemas.microsoft.com/office/drawing/2014/main" val="3714756336"/>
                        </a:ext>
                      </a:extLst>
                    </a:gridCol>
                    <a:gridCol w="9653715">
                      <a:extLst>
                        <a:ext uri="{9D8B030D-6E8A-4147-A177-3AD203B41FA5}">
                          <a16:colId xmlns:a16="http://schemas.microsoft.com/office/drawing/2014/main" val="3771501781"/>
                        </a:ext>
                      </a:extLst>
                    </a:gridCol>
                    <a:gridCol w="2864464">
                      <a:extLst>
                        <a:ext uri="{9D8B030D-6E8A-4147-A177-3AD203B41FA5}">
                          <a16:colId xmlns:a16="http://schemas.microsoft.com/office/drawing/2014/main" val="1523614744"/>
                        </a:ext>
                      </a:extLst>
                    </a:gridCol>
                  </a:tblGrid>
                  <a:tr h="670907"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3000" dirty="0"/>
                            <a:t>Algorithm</a:t>
                          </a:r>
                          <a:endParaRPr lang="en-SG" sz="3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ctr"/>
                          <a:r>
                            <a:rPr lang="en-SG" sz="3000" dirty="0"/>
                            <a:t>Accuracy Guarantee</a:t>
                          </a:r>
                          <a:endParaRPr lang="en-SG" sz="3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ctr"/>
                          <a:r>
                            <a:rPr lang="en-SG" sz="3000" dirty="0"/>
                            <a:t>Complexity</a:t>
                          </a:r>
                          <a:endParaRPr lang="en-SG" sz="3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8358707"/>
                      </a:ext>
                    </a:extLst>
                  </a:tr>
                  <a:tr h="719038"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r>
                            <a:rPr lang="en-SG" sz="2800" dirty="0" err="1"/>
                            <a:t>ClusterHKPR</a:t>
                          </a:r>
                          <a:endParaRPr lang="en-SG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200" smtClean="0"/>
                                  <m:t>ℙ</m:t>
                                </m:r>
                                <m:r>
                                  <a:rPr lang="en-SG" sz="2200" smtClean="0"/>
                                  <m:t>[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SG" sz="2200" smtClean="0"/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SG" sz="2200" smtClean="0"/>
                                        </m:ctrlPr>
                                      </m:eqArr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SG" sz="2200" smtClean="0"/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SG" sz="2200" smtClean="0"/>
                                                </m:ctrlPr>
                                              </m:sSub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SG" sz="2200" smtClean="0"/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SG" sz="2200" smtClean="0"/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SG" sz="2200" smtClean="0"/>
                                                          <m:t>𝜌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SG" sz="2200" smtClean="0"/>
                                                      <m:t>𝑠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SG" sz="2200" smtClean="0"/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SG" sz="2200" smtClean="0"/>
                                                      <m:t>𝑣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SG" sz="2200" smtClean="0"/>
                                                  <m:t>−</m:t>
                                                </m:r>
                                                <m:r>
                                                  <a:rPr lang="en-SG" sz="2200" smtClean="0"/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SG" sz="2200" smtClean="0"/>
                                                  <m:t>𝑠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SG" sz="2200" smtClean="0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SG" sz="2200" smtClean="0"/>
                                                  <m:t>𝑣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SG" sz="2200" smtClean="0"/>
                                          <m:t>≤</m:t>
                                        </m:r>
                                        <m:r>
                                          <a:rPr lang="en-SG" sz="2200" smtClean="0"/>
                                          <m:t>𝜖</m:t>
                                        </m:r>
                                        <m:r>
                                          <a:rPr lang="en-SG" sz="2200" smtClean="0"/>
                                          <m:t>∙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200" smtClean="0"/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200" smtClean="0"/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SG" sz="2200" smtClean="0"/>
                                              <m:t>𝑠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SG" sz="2200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en-SG" sz="2200" smtClean="0"/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SG" sz="2200" smtClean="0"/>
                                          <m:t>,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SG" sz="2200" smtClean="0"/>
                                          <m:t>if</m:t>
                                        </m:r>
                                        <m:r>
                                          <a:rPr lang="en-SG" sz="2200" smtClean="0"/>
                                          <m:t>  </m:t>
                                        </m:r>
                                        <m:sSub>
                                          <m:sSubPr>
                                            <m:ctrlPr>
                                              <a:rPr lang="en-SG" sz="2200" smtClean="0"/>
                                            </m:ctrlPr>
                                          </m:sSubPr>
                                          <m:e>
                                            <m:r>
                                              <a:rPr lang="en-SG" sz="2200" smtClean="0"/>
                                              <m:t>𝜌</m:t>
                                            </m:r>
                                          </m:e>
                                          <m:sub>
                                            <m:r>
                                              <a:rPr lang="en-SG" sz="2200" smtClean="0"/>
                                              <m:t>𝑠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SG" sz="2200" smtClean="0"/>
                                            </m:ctrlPr>
                                          </m:dPr>
                                          <m:e>
                                            <m:r>
                                              <a:rPr lang="en-SG" sz="2200" smtClean="0"/>
                                              <m:t>𝑣</m:t>
                                            </m:r>
                                          </m:e>
                                        </m:d>
                                        <m:r>
                                          <a:rPr lang="en-SG" sz="2200" smtClean="0"/>
                                          <m:t>&gt;</m:t>
                                        </m:r>
                                        <m:r>
                                          <a:rPr lang="en-SG" sz="2200" smtClean="0"/>
                                          <m:t>𝜖</m:t>
                                        </m:r>
                                      </m:e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SG" sz="2200" smtClean="0"/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SG" sz="2200" smtClean="0"/>
                                                </m:ctrlPr>
                                              </m:sSub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SG" sz="2200" smtClean="0"/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̂"/>
                                                        <m:ctrlPr>
                                                          <a:rPr lang="en-SG" sz="2200" smtClean="0"/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SG" sz="2200" smtClean="0"/>
                                                          <m:t>𝜌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SG" sz="2200" smtClean="0"/>
                                                      <m:t>𝑠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SG" sz="2200" smtClean="0"/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SG" sz="2200" smtClean="0"/>
                                                      <m:t>𝑣</m:t>
                                                    </m:r>
                                                  </m:e>
                                                </m:d>
                                                <m:r>
                                                  <a:rPr lang="en-SG" sz="2200" smtClean="0"/>
                                                  <m:t>−</m:t>
                                                </m:r>
                                                <m:r>
                                                  <a:rPr lang="en-SG" sz="2200" smtClean="0"/>
                                                  <m:t>𝜌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SG" sz="2200" smtClean="0"/>
                                                  <m:t>𝑠</m:t>
                                                </m:r>
                                              </m:sub>
                                            </m:sSub>
                                            <m:d>
                                              <m:dPr>
                                                <m:begChr m:val="["/>
                                                <m:endChr m:val="]"/>
                                                <m:ctrlPr>
                                                  <a:rPr lang="en-SG" sz="2200" smtClean="0"/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SG" sz="2200" smtClean="0"/>
                                                  <m:t>𝑣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  <m:r>
                                          <a:rPr lang="en-SG" sz="2200" smtClean="0"/>
                                          <m:t>≤</m:t>
                                        </m:r>
                                        <m:r>
                                          <a:rPr lang="en-SG" sz="2200" smtClean="0"/>
                                          <m:t>𝜖</m:t>
                                        </m:r>
                                        <m:r>
                                          <a:rPr lang="en-SG" sz="2200" smtClean="0"/>
                                          <m:t>,          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SG" sz="2200" smtClean="0"/>
                                          <m:t>otherwise</m:t>
                                        </m:r>
                                      </m:e>
                                    </m:eqArr>
                                    <m:r>
                                      <a:rPr lang="en-SG" sz="2200" smtClean="0"/>
                                      <m:t>]≥1−</m:t>
                                    </m:r>
                                    <m:r>
                                      <a:rPr lang="en-SG" sz="2200" smtClean="0"/>
                                      <m:t>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G" sz="22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200" smtClean="0"/>
                                  <m:t>𝑂</m:t>
                                </m:r>
                                <m:r>
                                  <a:rPr lang="en-SG" sz="2200" smtClean="0"/>
                                  <m:t>(</m:t>
                                </m:r>
                                <m:f>
                                  <m:fPr>
                                    <m:ctrlPr>
                                      <a:rPr lang="en-SG" sz="2200" smtClean="0"/>
                                    </m:ctrlPr>
                                  </m:fPr>
                                  <m:num>
                                    <m:r>
                                      <a:rPr lang="en-SG" sz="2200" smtClean="0"/>
                                      <m:t>𝑡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SG" sz="2200" smtClean="0"/>
                                      <m:t>log</m:t>
                                    </m:r>
                                    <m:r>
                                      <a:rPr lang="en-SG" sz="2200" smtClean="0"/>
                                      <m:t>(</m:t>
                                    </m:r>
                                    <m:r>
                                      <a:rPr lang="en-SG" sz="2200" smtClean="0"/>
                                      <m:t>𝑛</m:t>
                                    </m:r>
                                    <m:r>
                                      <a:rPr lang="en-SG" sz="2200" smtClean="0"/>
                                      <m:t>)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SG" sz="2200" smtClean="0"/>
                                        </m:ctrlPr>
                                      </m:sSupPr>
                                      <m:e>
                                        <m:r>
                                          <a:rPr lang="en-SG" sz="2200" smtClean="0"/>
                                          <m:t>𝜖</m:t>
                                        </m:r>
                                      </m:e>
                                      <m:sup>
                                        <m:r>
                                          <a:rPr lang="en-SG" sz="2200" smtClean="0"/>
                                          <m:t>3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SG" sz="2200" smtClean="0"/>
                                  <m:t>)</m:t>
                                </m:r>
                              </m:oMath>
                            </m:oMathPara>
                          </a14:m>
                          <a:endParaRPr lang="en-SG" sz="22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7991316"/>
                      </a:ext>
                    </a:extLst>
                  </a:tr>
                  <a:tr h="773715"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r>
                            <a:rPr lang="en-SG" sz="2800" dirty="0"/>
                            <a:t>HK-Relax</a:t>
                          </a:r>
                          <a:endParaRPr lang="en-SG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200" smtClean="0"/>
                                  <m:t>|</m:t>
                                </m:r>
                                <m:f>
                                  <m:fPr>
                                    <m:ctrlPr>
                                      <a:rPr lang="en-SG" sz="2200" smtClean="0"/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SG" sz="2200" smtClean="0"/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en-SG" sz="2200" smtClean="0"/>
                                            </m:ctrlPr>
                                          </m:accPr>
                                          <m:e>
                                            <m:r>
                                              <a:rPr lang="en-SG" sz="2200" smtClean="0"/>
                                              <m:t>𝜌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SG" sz="2200" smtClean="0"/>
                                          <m:t>𝑠</m:t>
                                        </m:r>
                                      </m:sub>
                                    </m:sSub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SG" sz="2200" smtClean="0"/>
                                        </m:ctrlPr>
                                      </m:dPr>
                                      <m:e>
                                        <m:r>
                                          <a:rPr lang="en-SG" sz="2200" smtClean="0"/>
                                          <m:t>𝑣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SG" sz="2200" smtClean="0"/>
                                      <m:t>𝑑</m:t>
                                    </m:r>
                                    <m:r>
                                      <a:rPr lang="en-SG" sz="2200" smtClean="0"/>
                                      <m:t>(</m:t>
                                    </m:r>
                                    <m:r>
                                      <a:rPr lang="en-SG" sz="2200" smtClean="0"/>
                                      <m:t>𝑣</m:t>
                                    </m:r>
                                    <m:r>
                                      <a:rPr lang="en-SG" sz="2200" smtClean="0"/>
                                      <m:t>)</m:t>
                                    </m:r>
                                  </m:den>
                                </m:f>
                                <m:r>
                                  <a:rPr lang="en-SG" sz="2200" smtClean="0"/>
                                  <m:t>−</m:t>
                                </m:r>
                                <m:f>
                                  <m:fPr>
                                    <m:ctrlPr>
                                      <a:rPr lang="en-SG" sz="2200" smtClean="0"/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SG" sz="2200" smtClean="0"/>
                                        </m:ctrlPr>
                                      </m:sSubPr>
                                      <m:e>
                                        <m:r>
                                          <a:rPr lang="en-SG" sz="2200" smtClean="0"/>
                                          <m:t>𝜌</m:t>
                                        </m:r>
                                      </m:e>
                                      <m:sub>
                                        <m:r>
                                          <a:rPr lang="en-SG" sz="2200" smtClean="0"/>
                                          <m:t>𝑠</m:t>
                                        </m:r>
                                      </m:sub>
                                    </m:sSub>
                                    <m:r>
                                      <a:rPr lang="en-SG" sz="2200" smtClean="0"/>
                                      <m:t>[</m:t>
                                    </m:r>
                                    <m:r>
                                      <a:rPr lang="en-SG" sz="2200" smtClean="0"/>
                                      <m:t>𝑣</m:t>
                                    </m:r>
                                    <m:r>
                                      <a:rPr lang="en-SG" sz="2200" smtClean="0"/>
                                      <m:t>]</m:t>
                                    </m:r>
                                  </m:num>
                                  <m:den>
                                    <m:r>
                                      <a:rPr lang="en-SG" sz="2200" smtClean="0"/>
                                      <m:t>𝑑</m:t>
                                    </m:r>
                                    <m:r>
                                      <a:rPr lang="en-SG" sz="2200" smtClean="0"/>
                                      <m:t>(</m:t>
                                    </m:r>
                                    <m:r>
                                      <a:rPr lang="en-SG" sz="2200" smtClean="0"/>
                                      <m:t>𝑣</m:t>
                                    </m:r>
                                    <m:r>
                                      <a:rPr lang="en-SG" sz="2200" smtClean="0"/>
                                      <m:t>)</m:t>
                                    </m:r>
                                  </m:den>
                                </m:f>
                                <m:r>
                                  <a:rPr lang="en-SG" sz="2200" smtClean="0"/>
                                  <m:t>|≤</m:t>
                                </m:r>
                                <m:sSub>
                                  <m:sSubPr>
                                    <m:ctrlPr>
                                      <a:rPr lang="en-SG" sz="2200" smtClean="0"/>
                                    </m:ctrlPr>
                                  </m:sSubPr>
                                  <m:e>
                                    <m:r>
                                      <a:rPr lang="en-SG" sz="2200" smtClean="0"/>
                                      <m:t>𝜖</m:t>
                                    </m:r>
                                  </m:e>
                                  <m:sub>
                                    <m:r>
                                      <a:rPr lang="en-SG" sz="2200" smtClean="0"/>
                                      <m:t>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22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200" smtClean="0"/>
                                  <m:t>𝑂</m:t>
                                </m:r>
                                <m:r>
                                  <a:rPr lang="en-SG" sz="2200" smtClean="0"/>
                                  <m:t>(</m:t>
                                </m:r>
                                <m:f>
                                  <m:fPr>
                                    <m:ctrlPr>
                                      <a:rPr lang="en-SG" sz="2200" smtClean="0"/>
                                    </m:ctrlPr>
                                  </m:fPr>
                                  <m:num>
                                    <m:r>
                                      <a:rPr lang="en-SG" sz="2200" smtClean="0"/>
                                      <m:t>𝑡</m:t>
                                    </m:r>
                                    <m:sSup>
                                      <m:sSupPr>
                                        <m:ctrlPr>
                                          <a:rPr lang="en-SG" sz="2200" smtClean="0"/>
                                        </m:ctrlPr>
                                      </m:sSupPr>
                                      <m:e>
                                        <m:r>
                                          <a:rPr lang="en-SG" sz="2200" smtClean="0"/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SG" sz="2200" smtClean="0"/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m:rPr>
                                        <m:sty m:val="p"/>
                                      </m:rPr>
                                      <a:rPr lang="en-SG" sz="2200" smtClean="0"/>
                                      <m:t>log</m:t>
                                    </m:r>
                                    <m:r>
                                      <a:rPr lang="en-SG" sz="2200" smtClean="0"/>
                                      <m:t>⁡(1/</m:t>
                                    </m:r>
                                    <m:sSub>
                                      <m:sSubPr>
                                        <m:ctrlPr>
                                          <a:rPr lang="en-SG" sz="2200" smtClean="0"/>
                                        </m:ctrlPr>
                                      </m:sSubPr>
                                      <m:e>
                                        <m:r>
                                          <a:rPr lang="en-SG" sz="2200" smtClean="0"/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SG" sz="2200" smtClean="0"/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SG" sz="2200" smtClean="0"/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SG" sz="2200" smtClean="0"/>
                                        </m:ctrlPr>
                                      </m:sSubPr>
                                      <m:e>
                                        <m:r>
                                          <a:rPr lang="en-SG" sz="2200" smtClean="0"/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SG" sz="2200" smtClean="0"/>
                                          <m:t>𝑎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SG" sz="2200" smtClean="0"/>
                                  <m:t>)</m:t>
                                </m:r>
                              </m:oMath>
                            </m:oMathPara>
                          </a14:m>
                          <a:endParaRPr lang="en-SG" sz="22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47161653"/>
                      </a:ext>
                    </a:extLst>
                  </a:tr>
                  <a:tr h="1627791"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r>
                            <a:rPr lang="en-SG" sz="2800" dirty="0"/>
                            <a:t>Our solutions</a:t>
                          </a:r>
                          <a:endParaRPr lang="en-SG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200" smtClean="0"/>
                                  <m:t>ℙ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SG" sz="2200" smtClean="0"/>
                                    </m:ctrlPr>
                                  </m:dPr>
                                  <m:e>
                                    <m:d>
                                      <m:dPr>
                                        <m:begChr m:val="{"/>
                                        <m:endChr m:val=""/>
                                        <m:ctrlPr>
                                          <a:rPr lang="en-SG" sz="2200" smtClean="0"/>
                                        </m:ctrlPr>
                                      </m:dPr>
                                      <m:e>
                                        <m:eqArr>
                                          <m:eqArrPr>
                                            <m:ctrlPr>
                                              <a:rPr lang="en-SG" sz="2200" smtClean="0"/>
                                            </m:ctrlPr>
                                          </m:eqArrPr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SG" sz="2200" smtClean="0"/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SG" sz="2200" smtClean="0"/>
                                                    </m:ctrlPr>
                                                  </m:fPr>
                                                  <m:num>
                                                    <m:sSub>
                                                      <m:sSubPr>
                                                        <m:ctrlPr>
                                                          <a:rPr lang="en-SG" sz="2200" smtClean="0"/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̂"/>
                                                            <m:ctrlPr>
                                                              <a:rPr lang="en-SG" sz="2200" smtClean="0"/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SG" sz="2200" smtClean="0"/>
                                                              <m:t>𝜌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SG" sz="2200" smtClean="0"/>
                                                          <m:t>𝑠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begChr m:val="["/>
                                                        <m:endChr m:val="]"/>
                                                        <m:ctrlPr>
                                                          <a:rPr lang="en-SG" sz="2200" smtClean="0"/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SG" sz="2200" smtClean="0"/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num>
                                                  <m:den>
                                                    <m:r>
                                                      <a:rPr lang="en-SG" sz="2200" smtClean="0"/>
                                                      <m:t>𝑑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SG" sz="2200" smtClean="0"/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SG" sz="2200" smtClean="0"/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den>
                                                </m:f>
                                                <m:r>
                                                  <a:rPr lang="en-SG" sz="2200" smtClean="0"/>
                                                  <m:t>−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SG" sz="2200" smtClean="0"/>
                                                    </m:ctrlPr>
                                                  </m:fPr>
                                                  <m:num>
                                                    <m:sSub>
                                                      <m:sSubPr>
                                                        <m:ctrlPr>
                                                          <a:rPr lang="en-SG" sz="2200" smtClean="0"/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SG" sz="2200" smtClean="0"/>
                                                          <m:t>𝜌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SG" sz="2200" smtClean="0"/>
                                                          <m:t>𝑠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begChr m:val="["/>
                                                        <m:endChr m:val="]"/>
                                                        <m:ctrlPr>
                                                          <a:rPr lang="en-SG" sz="2200" smtClean="0"/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SG" sz="2200" smtClean="0"/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num>
                                                  <m:den>
                                                    <m:r>
                                                      <a:rPr lang="en-SG" sz="2200" smtClean="0"/>
                                                      <m:t>𝑑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SG" sz="2200" smtClean="0"/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SG" sz="2200" smtClean="0"/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den>
                                                </m:f>
                                              </m:e>
                                            </m:d>
                                            <m:r>
                                              <a:rPr lang="en-SG" sz="2200" smtClean="0"/>
                                              <m:t>≤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SG" sz="2200" smtClean="0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SG" sz="2200" smtClean="0"/>
                                                  <m:t>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SG" sz="2200" smtClean="0"/>
                                                  <m:t>𝑟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SG" sz="2200" smtClean="0"/>
                                              <m:t>∙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SG" sz="2200" smtClean="0"/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SG" sz="2200" smtClean="0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SG" sz="2200" smtClean="0"/>
                                                      <m:t>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SG" sz="2200" smtClean="0"/>
                                                      <m:t>𝑠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SG" sz="2200" smtClean="0"/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SG" sz="2200" smtClean="0"/>
                                                      <m:t>𝑣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SG" sz="2200" smtClean="0"/>
                                                  <m:t>𝑑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SG" sz="2200" smtClean="0"/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SG" sz="2200" smtClean="0"/>
                                                      <m:t>𝑣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  <m:r>
                                              <a:rPr lang="en-SG" sz="2200" smtClean="0"/>
                                              <m:t>,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SG" sz="2200" smtClean="0"/>
                                              <m:t>if</m:t>
                                            </m:r>
                                            <m:r>
                                              <a:rPr lang="en-SG" sz="2200" smtClean="0"/>
                                              <m:t> </m:t>
                                            </m:r>
                                            <m:f>
                                              <m:fPr>
                                                <m:ctrlPr>
                                                  <a:rPr lang="en-SG" sz="2200" smtClean="0"/>
                                                </m:ctrlPr>
                                              </m:fPr>
                                              <m:num>
                                                <m:sSub>
                                                  <m:sSubPr>
                                                    <m:ctrlPr>
                                                      <a:rPr lang="en-SG" sz="2200" smtClean="0"/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SG" sz="2200" smtClean="0"/>
                                                      <m:t>𝜌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SG" sz="2200" smtClean="0"/>
                                                      <m:t>𝑠</m:t>
                                                    </m:r>
                                                  </m:sub>
                                                </m:sSub>
                                                <m:d>
                                                  <m:dPr>
                                                    <m:begChr m:val="["/>
                                                    <m:endChr m:val="]"/>
                                                    <m:ctrlPr>
                                                      <a:rPr lang="en-SG" sz="2200" smtClean="0"/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SG" sz="2200" smtClean="0"/>
                                                      <m:t>𝑣</m:t>
                                                    </m:r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SG" sz="2200" smtClean="0"/>
                                                  <m:t>𝑑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SG" sz="2200" smtClean="0"/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SG" sz="2200" smtClean="0"/>
                                                      <m:t>𝑣</m:t>
                                                    </m:r>
                                                  </m:e>
                                                </m:d>
                                              </m:den>
                                            </m:f>
                                            <m:r>
                                              <a:rPr lang="en-SG" sz="2200" smtClean="0"/>
                                              <m:t>&gt;</m:t>
                                            </m:r>
                                            <m:r>
                                              <a:rPr lang="en-SG" sz="2200" smtClean="0"/>
                                              <m:t>𝛿</m:t>
                                            </m:r>
                                          </m:e>
                                          <m:e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SG" sz="2200" smtClean="0"/>
                                                </m:ctrlPr>
                                              </m:dPr>
                                              <m:e>
                                                <m:f>
                                                  <m:fPr>
                                                    <m:ctrlPr>
                                                      <a:rPr lang="en-SG" sz="2200" smtClean="0"/>
                                                    </m:ctrlPr>
                                                  </m:fPr>
                                                  <m:num>
                                                    <m:sSub>
                                                      <m:sSubPr>
                                                        <m:ctrlPr>
                                                          <a:rPr lang="en-SG" sz="2200" smtClean="0"/>
                                                        </m:ctrlPr>
                                                      </m:sSubPr>
                                                      <m:e>
                                                        <m:acc>
                                                          <m:accPr>
                                                            <m:chr m:val="̂"/>
                                                            <m:ctrlPr>
                                                              <a:rPr lang="en-SG" sz="2200" smtClean="0"/>
                                                            </m:ctrlPr>
                                                          </m:accPr>
                                                          <m:e>
                                                            <m:r>
                                                              <a:rPr lang="en-SG" sz="2200" smtClean="0"/>
                                                              <m:t>𝜌</m:t>
                                                            </m:r>
                                                          </m:e>
                                                        </m:acc>
                                                      </m:e>
                                                      <m:sub>
                                                        <m:r>
                                                          <a:rPr lang="en-SG" sz="2200" smtClean="0"/>
                                                          <m:t>𝑠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begChr m:val="["/>
                                                        <m:endChr m:val="]"/>
                                                        <m:ctrlPr>
                                                          <a:rPr lang="en-SG" sz="2200" smtClean="0"/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SG" sz="2200" smtClean="0"/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num>
                                                  <m:den>
                                                    <m:r>
                                                      <a:rPr lang="en-SG" sz="2200" smtClean="0"/>
                                                      <m:t>𝑑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SG" sz="2200" smtClean="0"/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SG" sz="2200" smtClean="0"/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den>
                                                </m:f>
                                                <m:r>
                                                  <a:rPr lang="en-SG" sz="2200" smtClean="0"/>
                                                  <m:t>−</m:t>
                                                </m:r>
                                                <m:f>
                                                  <m:fPr>
                                                    <m:ctrlPr>
                                                      <a:rPr lang="en-SG" sz="2200" smtClean="0"/>
                                                    </m:ctrlPr>
                                                  </m:fPr>
                                                  <m:num>
                                                    <m:sSub>
                                                      <m:sSubPr>
                                                        <m:ctrlPr>
                                                          <a:rPr lang="en-SG" sz="2200" smtClean="0"/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en-SG" sz="2200" smtClean="0"/>
                                                          <m:t>𝜌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en-SG" sz="2200" smtClean="0"/>
                                                          <m:t>𝑠</m:t>
                                                        </m:r>
                                                      </m:sub>
                                                    </m:sSub>
                                                    <m:d>
                                                      <m:dPr>
                                                        <m:begChr m:val="["/>
                                                        <m:endChr m:val="]"/>
                                                        <m:ctrlPr>
                                                          <a:rPr lang="en-SG" sz="2200" smtClean="0"/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SG" sz="2200" smtClean="0"/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num>
                                                  <m:den>
                                                    <m:r>
                                                      <a:rPr lang="en-SG" sz="2200" smtClean="0"/>
                                                      <m:t>𝑑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SG" sz="2200" smtClean="0"/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en-SG" sz="2200" smtClean="0"/>
                                                          <m:t>𝑣</m:t>
                                                        </m:r>
                                                      </m:e>
                                                    </m:d>
                                                  </m:den>
                                                </m:f>
                                              </m:e>
                                            </m:d>
                                            <m:r>
                                              <a:rPr lang="en-SG" sz="2200" smtClean="0"/>
                                              <m:t>≤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SG" sz="2200" smtClean="0"/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SG" sz="2200" smtClean="0"/>
                                                  <m:t>𝜖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SG" sz="2200" smtClean="0"/>
                                                  <m:t>𝑟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SG" sz="2200" smtClean="0"/>
                                              <m:t>∙</m:t>
                                            </m:r>
                                            <m:r>
                                              <a:rPr lang="en-SG" sz="2200" smtClean="0"/>
                                              <m:t>𝛿</m:t>
                                            </m:r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SG" sz="2200" kern="1200" dirty="0"/>
                                              <m:t> </m:t>
                                            </m:r>
                                            <m:r>
                                              <a:rPr lang="en-SG" sz="2200" kern="1200" dirty="0" smtClean="0"/>
                                              <m:t>,     </m:t>
                                            </m:r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SG" sz="2200" kern="1200" dirty="0" smtClean="0"/>
                                              <m:t>otherwise</m:t>
                                            </m:r>
                                          </m:e>
                                        </m:eqArr>
                                      </m:e>
                                    </m:d>
                                  </m:e>
                                </m:d>
                                <m:r>
                                  <a:rPr lang="en-SG" sz="2200" smtClean="0"/>
                                  <m:t>≥1−</m:t>
                                </m:r>
                                <m:sSub>
                                  <m:sSubPr>
                                    <m:ctrlPr>
                                      <a:rPr lang="en-SG" sz="2200" smtClean="0"/>
                                    </m:ctrlPr>
                                  </m:sSubPr>
                                  <m:e>
                                    <m:r>
                                      <a:rPr lang="en-SG" sz="2200" smtClean="0"/>
                                      <m:t>𝑝</m:t>
                                    </m:r>
                                  </m:e>
                                  <m:sub>
                                    <m:r>
                                      <a:rPr lang="en-SG" sz="2200" smtClean="0"/>
                                      <m:t>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SG" sz="2200" dirty="0">
                            <a:latin typeface="+mj-lt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SG" sz="2400" smtClean="0"/>
                                  <m:t>𝑂</m:t>
                                </m:r>
                                <m:r>
                                  <a:rPr lang="en-SG" sz="2400" smtClean="0"/>
                                  <m:t>(</m:t>
                                </m:r>
                                <m:f>
                                  <m:fPr>
                                    <m:ctrlPr>
                                      <a:rPr lang="en-SG" sz="2400" smtClean="0"/>
                                    </m:ctrlPr>
                                  </m:fPr>
                                  <m:num>
                                    <m:r>
                                      <a:rPr lang="en-SG" sz="2400" smtClean="0"/>
                                      <m:t>𝑡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SG" sz="2400" smtClean="0"/>
                                      <m:t>log</m:t>
                                    </m:r>
                                    <m:r>
                                      <a:rPr lang="en-SG" sz="2400" smtClean="0"/>
                                      <m:t>(</m:t>
                                    </m:r>
                                    <m:r>
                                      <a:rPr lang="en-SG" sz="2400" smtClean="0"/>
                                      <m:t>𝑛</m:t>
                                    </m:r>
                                    <m:r>
                                      <a:rPr lang="en-SG" sz="2400" smtClean="0"/>
                                      <m:t>/</m:t>
                                    </m:r>
                                    <m:sSub>
                                      <m:sSubPr>
                                        <m:ctrlPr>
                                          <a:rPr lang="en-SG" sz="2400" smtClean="0"/>
                                        </m:ctrlPr>
                                      </m:sSubPr>
                                      <m:e>
                                        <m:r>
                                          <a:rPr lang="en-SG" sz="2400" smtClean="0"/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SG" sz="2400" smtClean="0"/>
                                          <m:t>𝑓</m:t>
                                        </m:r>
                                      </m:sub>
                                    </m:sSub>
                                    <m:r>
                                      <a:rPr lang="en-SG" sz="2400" smtClean="0"/>
                                      <m:t>)</m:t>
                                    </m:r>
                                  </m:num>
                                  <m:den>
                                    <m:sSubSup>
                                      <m:sSubSupPr>
                                        <m:ctrlPr>
                                          <a:rPr lang="en-SG" sz="2400" smtClean="0"/>
                                        </m:ctrlPr>
                                      </m:sSubSupPr>
                                      <m:e>
                                        <m:r>
                                          <a:rPr lang="en-SG" sz="2400" smtClean="0"/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SG" sz="2400" smtClean="0"/>
                                          <m:t>𝑟</m:t>
                                        </m:r>
                                      </m:sub>
                                      <m:sup>
                                        <m:r>
                                          <a:rPr lang="en-SG" sz="2400" smtClean="0"/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SG" sz="2400" smtClean="0"/>
                                      <m:t>∙</m:t>
                                    </m:r>
                                    <m:r>
                                      <a:rPr lang="en-SG" sz="2400" smtClean="0"/>
                                      <m:t>𝛿</m:t>
                                    </m:r>
                                  </m:den>
                                </m:f>
                                <m:r>
                                  <a:rPr lang="en-SG" sz="2400" smtClean="0"/>
                                  <m:t>)</m:t>
                                </m:r>
                              </m:oMath>
                            </m:oMathPara>
                          </a14:m>
                          <a:endParaRPr lang="en-SG" sz="2400" dirty="0">
                            <a:latin typeface="+mj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634873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6" name="Content Placeholder 3">
                <a:extLst>
                  <a:ext uri="{FF2B5EF4-FFF2-40B4-BE49-F238E27FC236}">
                    <a16:creationId xmlns:a16="http://schemas.microsoft.com/office/drawing/2014/main" id="{A21FE6CE-E316-4A93-9E1D-52C8E74C3EF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15027812"/>
                  </p:ext>
                </p:extLst>
              </p:nvPr>
            </p:nvGraphicFramePr>
            <p:xfrm>
              <a:off x="17400806" y="13246969"/>
              <a:ext cx="15018646" cy="395989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00467">
                      <a:extLst>
                        <a:ext uri="{9D8B030D-6E8A-4147-A177-3AD203B41FA5}">
                          <a16:colId xmlns:a16="http://schemas.microsoft.com/office/drawing/2014/main" val="3714756336"/>
                        </a:ext>
                      </a:extLst>
                    </a:gridCol>
                    <a:gridCol w="9653715">
                      <a:extLst>
                        <a:ext uri="{9D8B030D-6E8A-4147-A177-3AD203B41FA5}">
                          <a16:colId xmlns:a16="http://schemas.microsoft.com/office/drawing/2014/main" val="3771501781"/>
                        </a:ext>
                      </a:extLst>
                    </a:gridCol>
                    <a:gridCol w="2864464">
                      <a:extLst>
                        <a:ext uri="{9D8B030D-6E8A-4147-A177-3AD203B41FA5}">
                          <a16:colId xmlns:a16="http://schemas.microsoft.com/office/drawing/2014/main" val="1523614744"/>
                        </a:ext>
                      </a:extLst>
                    </a:gridCol>
                  </a:tblGrid>
                  <a:tr h="670907"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3000" dirty="0"/>
                            <a:t>Algorithm</a:t>
                          </a:r>
                          <a:endParaRPr lang="en-SG" sz="3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ctr"/>
                          <a:r>
                            <a:rPr lang="en-SG" sz="3000" dirty="0"/>
                            <a:t>Accuracy Guarantee</a:t>
                          </a:r>
                          <a:endParaRPr lang="en-SG" sz="3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pPr algn="ctr"/>
                          <a:r>
                            <a:rPr lang="en-SG" sz="3000" dirty="0"/>
                            <a:t>Complexity</a:t>
                          </a:r>
                          <a:endParaRPr lang="en-SG" sz="30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68358707"/>
                      </a:ext>
                    </a:extLst>
                  </a:tr>
                  <a:tr h="759079"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r>
                            <a:rPr lang="en-SG" sz="2800" dirty="0" err="1"/>
                            <a:t>ClusterHKPR</a:t>
                          </a:r>
                          <a:endParaRPr lang="en-SG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4"/>
                          <a:stretch>
                            <a:fillRect l="-25931" t="-91200" r="-29779" b="-3336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4"/>
                          <a:stretch>
                            <a:fillRect l="-424681" t="-91200" r="-426" b="-333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991316"/>
                      </a:ext>
                    </a:extLst>
                  </a:tr>
                  <a:tr h="811467"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r>
                            <a:rPr lang="en-SG" sz="2800" dirty="0"/>
                            <a:t>HK-Relax</a:t>
                          </a:r>
                          <a:endParaRPr lang="en-SG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4"/>
                          <a:stretch>
                            <a:fillRect l="-25931" t="-179699" r="-29779" b="-2135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4"/>
                          <a:stretch>
                            <a:fillRect l="-424681" t="-179699" r="-426" b="-2135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7161653"/>
                      </a:ext>
                    </a:extLst>
                  </a:tr>
                  <a:tr h="1718437">
                    <a:tc>
                      <a:txBody>
                        <a:bodyPr/>
                        <a:lstStyle>
                          <a:lvl1pPr marL="0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1pPr>
                          <a:lvl2pPr marL="221616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2pPr>
                          <a:lvl3pPr marL="4432321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3pPr>
                          <a:lvl4pPr marL="6648482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4pPr>
                          <a:lvl5pPr marL="886464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5pPr>
                          <a:lvl6pPr marL="11080813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6pPr>
                          <a:lvl7pPr marL="1329697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7pPr>
                          <a:lvl8pPr marL="15513134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8pPr>
                          <a:lvl9pPr marL="17729295" algn="l" defTabSz="4432321" rtl="0" eaLnBrk="1" latinLnBrk="0" hangingPunct="1">
                            <a:defRPr sz="8762" kern="1200">
                              <a:solidFill>
                                <a:schemeClr val="tx1"/>
                              </a:solidFill>
                              <a:latin typeface="Arial" panose="020B0604020202020204"/>
                            </a:defRPr>
                          </a:lvl9pPr>
                        </a:lstStyle>
                        <a:p>
                          <a:r>
                            <a:rPr lang="en-SG" sz="2800" dirty="0"/>
                            <a:t>Our solutions</a:t>
                          </a:r>
                          <a:endParaRPr lang="en-SG" sz="2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4"/>
                          <a:stretch>
                            <a:fillRect l="-25931" t="-131915" r="-29779" b="-7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54"/>
                          <a:stretch>
                            <a:fillRect l="-424681" t="-131915" r="-426" b="-7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348739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27" name="Rectangle 426">
            <a:extLst>
              <a:ext uri="{FF2B5EF4-FFF2-40B4-BE49-F238E27FC236}">
                <a16:creationId xmlns:a16="http://schemas.microsoft.com/office/drawing/2014/main" id="{F24C5B39-60CA-43B4-951D-9643816CFE36}"/>
              </a:ext>
            </a:extLst>
          </p:cNvPr>
          <p:cNvSpPr/>
          <p:nvPr/>
        </p:nvSpPr>
        <p:spPr>
          <a:xfrm>
            <a:off x="30787033" y="6454612"/>
            <a:ext cx="10711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40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SG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</a:p>
        </p:txBody>
      </p:sp>
      <p:grpSp>
        <p:nvGrpSpPr>
          <p:cNvPr id="630" name="Group 629">
            <a:extLst>
              <a:ext uri="{FF2B5EF4-FFF2-40B4-BE49-F238E27FC236}">
                <a16:creationId xmlns:a16="http://schemas.microsoft.com/office/drawing/2014/main" id="{E7253778-3844-4F7C-A23A-D2D4B999C1E6}"/>
              </a:ext>
            </a:extLst>
          </p:cNvPr>
          <p:cNvGrpSpPr/>
          <p:nvPr/>
        </p:nvGrpSpPr>
        <p:grpSpPr>
          <a:xfrm>
            <a:off x="18449900" y="29260995"/>
            <a:ext cx="2521913" cy="502702"/>
            <a:chOff x="1795238" y="4537922"/>
            <a:chExt cx="2521913" cy="502702"/>
          </a:xfrm>
        </p:grpSpPr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5D0C1C94-41FC-4FDD-9398-CFFA2138DA0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95238" y="4776537"/>
              <a:ext cx="0" cy="264087"/>
            </a:xfrm>
            <a:prstGeom prst="line">
              <a:avLst/>
            </a:prstGeom>
            <a:noFill/>
            <a:ln w="19050" cap="flat" cmpd="sng" algn="ctr">
              <a:solidFill>
                <a:srgbClr val="26262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BEEBF4C8-EA62-4085-9C8E-953C4DA754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95238" y="4904865"/>
              <a:ext cx="707330" cy="0"/>
            </a:xfrm>
            <a:prstGeom prst="line">
              <a:avLst/>
            </a:prstGeom>
            <a:noFill/>
            <a:ln w="19050" cap="flat" cmpd="sng" algn="ctr">
              <a:solidFill>
                <a:srgbClr val="262626">
                  <a:shade val="95000"/>
                  <a:satMod val="105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grpSp>
          <p:nvGrpSpPr>
            <p:cNvPr id="634" name="Group 633">
              <a:extLst>
                <a:ext uri="{FF2B5EF4-FFF2-40B4-BE49-F238E27FC236}">
                  <a16:creationId xmlns:a16="http://schemas.microsoft.com/office/drawing/2014/main" id="{04D9CB04-59F6-43E6-9CB8-5F8888A53F06}"/>
                </a:ext>
              </a:extLst>
            </p:cNvPr>
            <p:cNvGrpSpPr/>
            <p:nvPr/>
          </p:nvGrpSpPr>
          <p:grpSpPr>
            <a:xfrm>
              <a:off x="3657528" y="4776537"/>
              <a:ext cx="659623" cy="264087"/>
              <a:chOff x="3886131" y="4776537"/>
              <a:chExt cx="659623" cy="264087"/>
            </a:xfrm>
          </p:grpSpPr>
          <p:cxnSp>
            <p:nvCxnSpPr>
              <p:cNvPr id="636" name="Straight Connector 635">
                <a:extLst>
                  <a:ext uri="{FF2B5EF4-FFF2-40B4-BE49-F238E27FC236}">
                    <a16:creationId xmlns:a16="http://schemas.microsoft.com/office/drawing/2014/main" id="{49971624-63F3-41E0-B0E8-EB1CDDA8E52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545754" y="4776537"/>
                <a:ext cx="0" cy="264087"/>
              </a:xfrm>
              <a:prstGeom prst="line">
                <a:avLst/>
              </a:prstGeom>
              <a:noFill/>
              <a:ln w="19050" cap="flat" cmpd="sng" algn="ctr">
                <a:solidFill>
                  <a:srgbClr val="26262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647" name="Straight Connector 646">
                <a:extLst>
                  <a:ext uri="{FF2B5EF4-FFF2-40B4-BE49-F238E27FC236}">
                    <a16:creationId xmlns:a16="http://schemas.microsoft.com/office/drawing/2014/main" id="{7B667DB4-16C0-44BB-84C4-A16B07C589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6131" y="4904865"/>
                <a:ext cx="659623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262626">
                    <a:shade val="95000"/>
                    <a:satMod val="105000"/>
                  </a:srgbClr>
                </a:solidFill>
                <a:prstDash val="solid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635" name="Rectangle 634">
              <a:extLst>
                <a:ext uri="{FF2B5EF4-FFF2-40B4-BE49-F238E27FC236}">
                  <a16:creationId xmlns:a16="http://schemas.microsoft.com/office/drawing/2014/main" id="{D2E3DB17-1FD2-484A-A72C-68EA1B4D5246}"/>
                </a:ext>
              </a:extLst>
            </p:cNvPr>
            <p:cNvSpPr/>
            <p:nvPr/>
          </p:nvSpPr>
          <p:spPr>
            <a:xfrm>
              <a:off x="2513778" y="4537922"/>
              <a:ext cx="1164101" cy="50270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000" b="0" i="0" u="none" strike="noStrike" kern="0" cap="none" spc="0" normalizeH="0" baseline="-25000" noProof="0" dirty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Times New Roman" panose="02020603050405020304"/>
                  <a:ea typeface="ＭＳ Ｐゴシック" panose="020B0600070205080204" pitchFamily="34" charset="-128"/>
                  <a:cs typeface="Arial" panose="020B0604020202020204" pitchFamily="34" charset="0"/>
                </a:rPr>
                <a:t>K hops</a:t>
              </a:r>
              <a:endParaRPr kumimoji="0" lang="en-SG" sz="4000" b="0" i="0" u="none" strike="noStrike" kern="0" cap="none" spc="0" normalizeH="0" baseline="-2500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Times New Roman" panose="02020603050405020304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EB90D3E-7A59-4F8A-AA87-A9A43B035A18}"/>
              </a:ext>
            </a:extLst>
          </p:cNvPr>
          <p:cNvGrpSpPr/>
          <p:nvPr/>
        </p:nvGrpSpPr>
        <p:grpSpPr>
          <a:xfrm>
            <a:off x="21198667" y="30600897"/>
            <a:ext cx="10090452" cy="3242346"/>
            <a:chOff x="21229197" y="30448296"/>
            <a:chExt cx="10090452" cy="324234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A8F302EF-C369-46A1-BDAC-3B7DB6A799C2}"/>
                    </a:ext>
                  </a:extLst>
                </p:cNvPr>
                <p:cNvSpPr/>
                <p:nvPr/>
              </p:nvSpPr>
              <p:spPr>
                <a:xfrm>
                  <a:off x="26843017" y="31902195"/>
                  <a:ext cx="4395153" cy="1138389"/>
                </a:xfrm>
                <a:prstGeom prst="rect">
                  <a:avLst/>
                </a:prstGeom>
                <a:ln w="28575">
                  <a:solidFill>
                    <a:srgbClr val="0000FF"/>
                  </a:solidFill>
                </a:ln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kumimoji="0" lang="en-SG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SG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𝒓𝒃</m:t>
                                    </m:r>
                                  </m:e>
                                  <m:sub>
                                    <m:r>
                                      <a:rPr kumimoji="0" lang="en-SG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kumimoji="0" lang="en-SG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kumimoji="0" lang="en-SG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kumimoji="0" lang="en-SG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FF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]∙</m:t>
                                </m:r>
                                <m:sSubSup>
                                  <m:sSubSupPr>
                                    <m:ctrlPr>
                                      <a:rPr kumimoji="0" lang="en-SG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SG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0" lang="en-SG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0" lang="en-SG" sz="2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SG" sz="2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kumimoji="0" lang="en-SG" sz="2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A8F302EF-C369-46A1-BDAC-3B7DB6A799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43017" y="31902195"/>
                  <a:ext cx="4395153" cy="1138389"/>
                </a:xfrm>
                <a:prstGeom prst="rect">
                  <a:avLst/>
                </a:prstGeom>
                <a:blipFill>
                  <a:blip r:embed="rId55"/>
                  <a:stretch>
                    <a:fillRect/>
                  </a:stretch>
                </a:blipFill>
                <a:ln w="28575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CA0068B0-B07E-43A9-ADE9-BECBAD5BA7C0}"/>
                    </a:ext>
                  </a:extLst>
                </p:cNvPr>
                <p:cNvSpPr/>
                <p:nvPr/>
              </p:nvSpPr>
              <p:spPr>
                <a:xfrm>
                  <a:off x="21915241" y="31888456"/>
                  <a:ext cx="4277197" cy="1138389"/>
                </a:xfrm>
                <a:prstGeom prst="rect">
                  <a:avLst/>
                </a:prstGeom>
                <a:ln w="28575">
                  <a:solidFill>
                    <a:srgbClr val="FF0000"/>
                  </a:solidFill>
                </a:ln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pHide m:val="on"/>
                            <m:ctrlP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  <m: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𝐾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kumimoji="0" lang="en-SG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SG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𝒓</m:t>
                                    </m:r>
                                  </m:e>
                                  <m:sub>
                                    <m:r>
                                      <a:rPr kumimoji="0" lang="en-SG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kumimoji="0" lang="en-SG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kumimoji="0" lang="en-SG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kumimoji="0" lang="en-SG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]∙</m:t>
                                </m:r>
                                <m:sSubSup>
                                  <m:sSubSupPr>
                                    <m:ctrlPr>
                                      <a:rPr kumimoji="0" lang="en-SG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SG" sz="2800" b="1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0" lang="en-SG" sz="2800" b="0" i="1" u="none" strike="noStrike" kern="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kumimoji="0" lang="en-SG" sz="2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SG" sz="2800" b="0" i="1" u="none" strike="noStrike" kern="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𝑣</m:t>
                                </m:r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e>
                            </m:nary>
                          </m:e>
                        </m:nary>
                      </m:oMath>
                    </m:oMathPara>
                  </a14:m>
                  <a:endParaRPr kumimoji="0" lang="en-SG" sz="2800" b="0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CA0068B0-B07E-43A9-ADE9-BECBAD5BA7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5241" y="31888456"/>
                  <a:ext cx="4277197" cy="1138389"/>
                </a:xfrm>
                <a:prstGeom prst="rect">
                  <a:avLst/>
                </a:prstGeom>
                <a:blipFill>
                  <a:blip r:embed="rId56"/>
                  <a:stretch>
                    <a:fillRect/>
                  </a:stretch>
                </a:blipFill>
                <a:ln w="28575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3" name="Right Arrow 1077">
              <a:extLst>
                <a:ext uri="{FF2B5EF4-FFF2-40B4-BE49-F238E27FC236}">
                  <a16:creationId xmlns:a16="http://schemas.microsoft.com/office/drawing/2014/main" id="{74BC4766-C87D-43EF-82A5-9A7806808C97}"/>
                </a:ext>
              </a:extLst>
            </p:cNvPr>
            <p:cNvSpPr/>
            <p:nvPr/>
          </p:nvSpPr>
          <p:spPr>
            <a:xfrm rot="7994168">
              <a:off x="25083365" y="31454837"/>
              <a:ext cx="519986" cy="364126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094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564" name="Right Arrow 1077">
              <a:extLst>
                <a:ext uri="{FF2B5EF4-FFF2-40B4-BE49-F238E27FC236}">
                  <a16:creationId xmlns:a16="http://schemas.microsoft.com/office/drawing/2014/main" id="{3045E125-98D3-46DA-9AD1-C74BCBFEA638}"/>
                </a:ext>
              </a:extLst>
            </p:cNvPr>
            <p:cNvSpPr/>
            <p:nvPr/>
          </p:nvSpPr>
          <p:spPr>
            <a:xfrm rot="2719572">
              <a:off x="26988139" y="31463580"/>
              <a:ext cx="535927" cy="339917"/>
            </a:xfrm>
            <a:prstGeom prst="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AU" sz="10941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E8EB7E90-A40A-41EA-A8B3-0454C769BCD7}"/>
                </a:ext>
              </a:extLst>
            </p:cNvPr>
            <p:cNvGrpSpPr/>
            <p:nvPr/>
          </p:nvGrpSpPr>
          <p:grpSpPr>
            <a:xfrm>
              <a:off x="21360750" y="32728721"/>
              <a:ext cx="5184689" cy="956797"/>
              <a:chOff x="20035279" y="32860293"/>
              <a:chExt cx="5184689" cy="956797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6" name="Rectangle 565">
                    <a:extLst>
                      <a:ext uri="{FF2B5EF4-FFF2-40B4-BE49-F238E27FC236}">
                        <a16:creationId xmlns:a16="http://schemas.microsoft.com/office/drawing/2014/main" id="{8C34C18A-ABD6-44A4-B195-BCF4D253036D}"/>
                      </a:ext>
                    </a:extLst>
                  </p:cNvPr>
                  <p:cNvSpPr/>
                  <p:nvPr/>
                </p:nvSpPr>
                <p:spPr>
                  <a:xfrm>
                    <a:off x="20035279" y="33206987"/>
                    <a:ext cx="5184689" cy="6101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SG" sz="2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⁡{</m:t>
                        </m:r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SG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oMath>
                    </a14:m>
                    <a:r>
                      <a:rPr kumimoji="0" lang="en-SG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ＭＳ Ｐゴシック" panose="020B0600070205080204" pitchFamily="34" charset="-128"/>
                        <a:cs typeface="Arial" panose="020B0604020202020204" pitchFamily="34" charset="0"/>
                      </a:rPr>
                      <a:t> </a:t>
                    </a:r>
                    <a:endParaRPr kumimoji="0" lang="en-SG" sz="2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66" name="Rectangle 565">
                    <a:extLst>
                      <a:ext uri="{FF2B5EF4-FFF2-40B4-BE49-F238E27FC236}">
                        <a16:creationId xmlns:a16="http://schemas.microsoft.com/office/drawing/2014/main" id="{8C34C18A-ABD6-44A4-B195-BCF4D253036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35279" y="33206987"/>
                    <a:ext cx="5184689" cy="610103"/>
                  </a:xfrm>
                  <a:prstGeom prst="rect">
                    <a:avLst/>
                  </a:prstGeom>
                  <a:blipFill>
                    <a:blip r:embed="rId5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8" name="直接箭头连接符 176">
                <a:extLst>
                  <a:ext uri="{FF2B5EF4-FFF2-40B4-BE49-F238E27FC236}">
                    <a16:creationId xmlns:a16="http://schemas.microsoft.com/office/drawing/2014/main" id="{B00121D1-69FF-49C9-BE59-F5754DA13D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599382" y="32860293"/>
                <a:ext cx="0" cy="52788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FF0000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0337FE8-9699-4CE1-BEB1-A92CD350D618}"/>
                </a:ext>
              </a:extLst>
            </p:cNvPr>
            <p:cNvGrpSpPr/>
            <p:nvPr/>
          </p:nvGrpSpPr>
          <p:grpSpPr>
            <a:xfrm>
              <a:off x="26689342" y="32680544"/>
              <a:ext cx="4630307" cy="1010098"/>
              <a:chOff x="24298533" y="32788201"/>
              <a:chExt cx="4630307" cy="101009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7" name="Rectangle 566">
                    <a:extLst>
                      <a:ext uri="{FF2B5EF4-FFF2-40B4-BE49-F238E27FC236}">
                        <a16:creationId xmlns:a16="http://schemas.microsoft.com/office/drawing/2014/main" id="{E4329EAC-8133-424E-932A-FFBD6CAE1A75}"/>
                      </a:ext>
                    </a:extLst>
                  </p:cNvPr>
                  <p:cNvSpPr/>
                  <p:nvPr/>
                </p:nvSpPr>
                <p:spPr>
                  <a:xfrm>
                    <a:off x="24298533" y="33188196"/>
                    <a:ext cx="4630307" cy="61010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0" lang="en-SG" sz="28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⁡{</m:t>
                        </m:r>
                        <m:sSubSup>
                          <m:sSubSupPr>
                            <m:ctrlP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kumimoji="0" lang="en-SG" sz="2800" b="1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𝒓</m:t>
                            </m:r>
                          </m:e>
                          <m:sub>
                            <m: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sub>
                          <m:sup>
                            <m:d>
                              <m:dPr>
                                <m:ctrlP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SG" sz="28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00FF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bSup>
                        <m:d>
                          <m:dPr>
                            <m:begChr m:val="["/>
                            <m:endChr m:val="]"/>
                            <m:ctrlP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sSub>
                          <m:sSubPr>
                            <m:ctrlP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kumimoji="0" lang="en-SG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FF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kumimoji="0" lang="en-SG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FF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)}</m:t>
                        </m:r>
                      </m:oMath>
                    </a14:m>
                    <a:r>
                      <a:rPr kumimoji="0" lang="en-SG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uLnTx/>
                        <a:uFillTx/>
                        <a:latin typeface="Times New Roman" panose="02020603050405020304"/>
                        <a:ea typeface="ＭＳ Ｐゴシック" panose="020B0600070205080204" pitchFamily="34" charset="-128"/>
                        <a:cs typeface="Arial" panose="020B0604020202020204" pitchFamily="34" charset="0"/>
                      </a:rPr>
                      <a:t> </a:t>
                    </a:r>
                    <a:endParaRPr kumimoji="0" lang="en-SG" sz="28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00FF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67" name="Rectangle 566">
                    <a:extLst>
                      <a:ext uri="{FF2B5EF4-FFF2-40B4-BE49-F238E27FC236}">
                        <a16:creationId xmlns:a16="http://schemas.microsoft.com/office/drawing/2014/main" id="{E4329EAC-8133-424E-932A-FFBD6CAE1A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298533" y="33188196"/>
                    <a:ext cx="4630307" cy="610103"/>
                  </a:xfrm>
                  <a:prstGeom prst="rect">
                    <a:avLst/>
                  </a:prstGeom>
                  <a:blipFill>
                    <a:blip r:embed="rId5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9" name="直接箭头连接符 176">
                <a:extLst>
                  <a:ext uri="{FF2B5EF4-FFF2-40B4-BE49-F238E27FC236}">
                    <a16:creationId xmlns:a16="http://schemas.microsoft.com/office/drawing/2014/main" id="{7010776B-D696-4B42-ACD7-5A69AC9F2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81834" y="32788201"/>
                <a:ext cx="0" cy="527887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FF"/>
                </a:solidFill>
                <a:prstDash val="solid"/>
                <a:tailEnd type="triangle"/>
              </a:ln>
              <a:effectLst/>
            </p:spPr>
          </p:cxn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B310ABA-78A7-48DA-8DBC-802D07B8CC01}"/>
                </a:ext>
              </a:extLst>
            </p:cNvPr>
            <p:cNvGrpSpPr/>
            <p:nvPr/>
          </p:nvGrpSpPr>
          <p:grpSpPr>
            <a:xfrm>
              <a:off x="21229197" y="30448296"/>
              <a:ext cx="7260345" cy="1220853"/>
              <a:chOff x="21229197" y="30506565"/>
              <a:chExt cx="7260345" cy="122085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EF27EE6D-F7FB-43B9-A4A6-B0E2AA899D75}"/>
                      </a:ext>
                    </a:extLst>
                  </p:cNvPr>
                  <p:cNvSpPr/>
                  <p:nvPr/>
                </p:nvSpPr>
                <p:spPr>
                  <a:xfrm>
                    <a:off x="21229197" y="30506565"/>
                    <a:ext cx="7259936" cy="121321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marL="0" marR="0" lvl="0" indent="0" defTabSz="91440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kumimoji="0" lang="en-US" sz="3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sz="3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𝝆</m:t>
                              </m:r>
                            </m:e>
                            <m:sub>
                              <m:r>
                                <a:rPr kumimoji="0" lang="en-SG" sz="3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SG" sz="3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SG" sz="3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0" lang="en-SG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kumimoji="0" lang="en-SG" sz="3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SG" sz="3000" b="1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kumimoji="0" lang="en-SG" sz="3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kumimoji="0" lang="en-SG" sz="3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kumimoji="0" lang="en-SG" sz="3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kumimoji="0" lang="en-SG" sz="30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262626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0" lang="en-SG" sz="3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0" lang="en-SG" sz="3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  <m:r>
                                <a:rPr kumimoji="0" lang="en-SG" sz="3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kumimoji="0" lang="en-SG" sz="3000" b="0" i="1" u="none" strike="noStrike" kern="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262626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kumimoji="0" lang="en-SG" sz="3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6262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kumimoji="0" lang="en-SG" sz="3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6262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kumimoji="0" lang="en-SG" sz="3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6262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kumimoji="0" lang="en-SG" sz="3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6262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𝐾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kumimoji="0" lang="en-SG" sz="3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SG" sz="3000" b="1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kumimoji="0" lang="en-SG" sz="3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kumimoji="0" lang="en-SG" sz="3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kumimoji="0" lang="en-SG" sz="3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𝑘</m:t>
                                      </m:r>
                                      <m:r>
                                        <a:rPr kumimoji="0" lang="en-SG" sz="3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sup>
                                  </m:sSubSup>
                                  <m:r>
                                    <a:rPr kumimoji="0" lang="en-SG" sz="3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kumimoji="0" lang="en-SG" sz="3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𝑢</m:t>
                                  </m:r>
                                  <m:r>
                                    <a:rPr kumimoji="0" lang="en-SG" sz="3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]∙</m:t>
                                  </m:r>
                                  <m:sSubSup>
                                    <m:sSubSupPr>
                                      <m:ctrlPr>
                                        <a:rPr kumimoji="0" lang="en-SG" sz="3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62626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en-SG" sz="3000" b="1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62626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𝒉</m:t>
                                      </m:r>
                                    </m:e>
                                    <m:sub>
                                      <m:r>
                                        <a:rPr kumimoji="0" lang="en-SG" sz="3000" b="0" i="1" u="none" strike="noStrike" kern="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262626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𝑢</m:t>
                                      </m:r>
                                    </m:sub>
                                    <m:sup>
                                      <m:d>
                                        <m:dPr>
                                          <m:ctrlPr>
                                            <a:rPr kumimoji="0" lang="en-SG" sz="3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262626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en-SG" sz="3000" b="0" i="1" u="none" strike="noStrike" kern="0" cap="none" spc="0" normalizeH="0" baseline="0" noProof="0" smtClean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rgbClr val="262626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  <m:r>
                                    <a:rPr kumimoji="0" lang="en-SG" sz="3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6262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[</m:t>
                                  </m:r>
                                  <m:r>
                                    <a:rPr kumimoji="0" lang="en-SG" sz="3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6262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𝑣</m:t>
                                  </m:r>
                                  <m:r>
                                    <a:rPr kumimoji="0" lang="en-SG" sz="3000" b="0" i="1" u="none" strike="noStrike" kern="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262626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]</m:t>
                                  </m:r>
                                </m:e>
                              </m:nary>
                            </m:e>
                          </m:nary>
                        </m:oMath>
                      </m:oMathPara>
                    </a14:m>
                    <a:endParaRPr kumimoji="0" lang="en-SG" sz="3000" b="0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262626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mc:Choice>
            <mc:Fallback>
              <p:sp>
                <p:nvSpPr>
                  <p:cNvPr id="565" name="Rectangle 564">
                    <a:extLst>
                      <a:ext uri="{FF2B5EF4-FFF2-40B4-BE49-F238E27FC236}">
                        <a16:creationId xmlns:a16="http://schemas.microsoft.com/office/drawing/2014/main" id="{EF27EE6D-F7FB-43B9-A4A6-B0E2AA899D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29197" y="30506565"/>
                    <a:ext cx="7259936" cy="1213217"/>
                  </a:xfrm>
                  <a:prstGeom prst="rect">
                    <a:avLst/>
                  </a:prstGeom>
                  <a:blipFill>
                    <a:blip r:embed="rId5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SG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8" name="Rectangle 667">
                <a:extLst>
                  <a:ext uri="{FF2B5EF4-FFF2-40B4-BE49-F238E27FC236}">
                    <a16:creationId xmlns:a16="http://schemas.microsoft.com/office/drawing/2014/main" id="{10D02E5B-3B23-4E79-A0C9-8C7E358C34C9}"/>
                  </a:ext>
                </a:extLst>
              </p:cNvPr>
              <p:cNvSpPr/>
              <p:nvPr/>
            </p:nvSpPr>
            <p:spPr bwMode="auto">
              <a:xfrm>
                <a:off x="24036636" y="30506565"/>
                <a:ext cx="4452906" cy="1220853"/>
              </a:xfrm>
              <a:prstGeom prst="rect">
                <a:avLst/>
              </a:prstGeom>
              <a:noFill/>
              <a:ln w="38100" cap="flat" cmpd="sng" algn="ctr">
                <a:solidFill>
                  <a:srgbClr val="26262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SG" sz="2400" b="0" i="0" u="none" strike="noStrike" kern="0" cap="none" spc="0" normalizeH="0" baseline="-2500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charset="0"/>
                  <a:ea typeface="ＭＳ Ｐゴシック" pitchFamily="64" charset="-128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70" name="TextBox 669">
            <a:extLst>
              <a:ext uri="{FF2B5EF4-FFF2-40B4-BE49-F238E27FC236}">
                <a16:creationId xmlns:a16="http://schemas.microsoft.com/office/drawing/2014/main" id="{0E26C714-690F-4EF3-ACB2-F29A64008807}"/>
              </a:ext>
            </a:extLst>
          </p:cNvPr>
          <p:cNvSpPr txBox="1"/>
          <p:nvPr/>
        </p:nvSpPr>
        <p:spPr>
          <a:xfrm>
            <a:off x="22617791" y="20807809"/>
            <a:ext cx="7438213" cy="5232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SG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</a:t>
            </a:r>
            <a:r>
              <a:rPr lang="en-SG" sz="2800" kern="0" dirty="0" err="1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otal</a:t>
            </a:r>
            <a:r>
              <a:rPr lang="en-SG" sz="2800" kern="0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portion of random walks that not stopped yet</a:t>
            </a:r>
            <a:endParaRPr lang="en-US" sz="2800" kern="0" dirty="0">
              <a:solidFill>
                <a:srgbClr val="FF0000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674" name="Rectangle 673">
            <a:extLst>
              <a:ext uri="{FF2B5EF4-FFF2-40B4-BE49-F238E27FC236}">
                <a16:creationId xmlns:a16="http://schemas.microsoft.com/office/drawing/2014/main" id="{A62B996D-37AD-4B05-9B93-377F0920CD9B}"/>
              </a:ext>
            </a:extLst>
          </p:cNvPr>
          <p:cNvSpPr/>
          <p:nvPr/>
        </p:nvSpPr>
        <p:spPr>
          <a:xfrm>
            <a:off x="17729820" y="20713527"/>
            <a:ext cx="4742496" cy="76329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094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A6B58598-43C1-4461-8CC9-AC10B189FC61}"/>
                  </a:ext>
                </a:extLst>
              </p:cNvPr>
              <p:cNvSpPr/>
              <p:nvPr/>
            </p:nvSpPr>
            <p:spPr>
              <a:xfrm>
                <a:off x="28999264" y="31372677"/>
                <a:ext cx="306327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defTabSz="914400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SG" sz="32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</m:t>
                    </m:r>
                    <m:sSub>
                      <m:sSubPr>
                        <m:ctrlPr>
                          <a:rPr lang="en-SG" sz="320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20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G" sz="320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SG" sz="32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SG" sz="32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sz="32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SG" sz="32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32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SG" sz="32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en-SG" sz="3200" kern="0" dirty="0">
                    <a:solidFill>
                      <a:srgbClr val="0000FF"/>
                    </a:solidFill>
                    <a:latin typeface="Times New Roman" panose="02020603050405020304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</a:t>
                </a:r>
                <a:endParaRPr lang="en-SG" sz="2800" baseline="-25000" dirty="0">
                  <a:solidFill>
                    <a:srgbClr val="0000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0" name="Rectangle 689">
                <a:extLst>
                  <a:ext uri="{FF2B5EF4-FFF2-40B4-BE49-F238E27FC236}">
                    <a16:creationId xmlns:a16="http://schemas.microsoft.com/office/drawing/2014/main" id="{A6B58598-43C1-4461-8CC9-AC10B189FC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9264" y="31372677"/>
                <a:ext cx="3063274" cy="584775"/>
              </a:xfrm>
              <a:prstGeom prst="rect">
                <a:avLst/>
              </a:prstGeom>
              <a:blipFill>
                <a:blip r:embed="rId6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1" name="Right Arrow 1077">
            <a:extLst>
              <a:ext uri="{FF2B5EF4-FFF2-40B4-BE49-F238E27FC236}">
                <a16:creationId xmlns:a16="http://schemas.microsoft.com/office/drawing/2014/main" id="{FD4C2080-BABB-4500-B135-DCAE691C016E}"/>
              </a:ext>
            </a:extLst>
          </p:cNvPr>
          <p:cNvSpPr/>
          <p:nvPr/>
        </p:nvSpPr>
        <p:spPr>
          <a:xfrm rot="16200000">
            <a:off x="30302336" y="30976014"/>
            <a:ext cx="404000" cy="373846"/>
          </a:xfrm>
          <a:prstGeom prst="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AU" sz="10941" kern="0">
              <a:solidFill>
                <a:srgbClr val="0000FF"/>
              </a:solidFill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DCD4582E-C143-4570-B910-10A4D0C07112}"/>
                  </a:ext>
                </a:extLst>
              </p:cNvPr>
              <p:cNvSpPr/>
              <p:nvPr/>
            </p:nvSpPr>
            <p:spPr>
              <a:xfrm>
                <a:off x="29267830" y="30020752"/>
                <a:ext cx="2449484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 defTabSz="914400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SG" sz="2800" kern="0" dirty="0">
                    <a:solidFill>
                      <a:srgbClr val="0000FF"/>
                    </a:solidFill>
                    <a:latin typeface="Times New Roman" panose="02020603050405020304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Estimated as </a:t>
                </a:r>
                <a14:m>
                  <m:oMath xmlns:m="http://schemas.openxmlformats.org/officeDocument/2006/math">
                    <m:r>
                      <a:rPr lang="en-SG" sz="2800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  <m:r>
                      <a:rPr lang="en-SG" sz="280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SG" sz="28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28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G" sz="28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SG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SG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SG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SG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2800" kern="0" dirty="0">
                    <a:solidFill>
                      <a:srgbClr val="0000FF"/>
                    </a:solidFill>
                    <a:latin typeface="Times New Roman" panose="02020603050405020304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</a:t>
                </a:r>
                <a:endParaRPr lang="en-SG" sz="2800" baseline="-25000" dirty="0">
                  <a:solidFill>
                    <a:srgbClr val="0000FF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2" name="Rectangle 691">
                <a:extLst>
                  <a:ext uri="{FF2B5EF4-FFF2-40B4-BE49-F238E27FC236}">
                    <a16:creationId xmlns:a16="http://schemas.microsoft.com/office/drawing/2014/main" id="{DCD4582E-C143-4570-B910-10A4D0C071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7830" y="30020752"/>
                <a:ext cx="2449484" cy="954107"/>
              </a:xfrm>
              <a:prstGeom prst="rect">
                <a:avLst/>
              </a:prstGeom>
              <a:blipFill>
                <a:blip r:embed="rId61"/>
                <a:stretch>
                  <a:fillRect t="-705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3" name="Rectangle 692">
                <a:extLst>
                  <a:ext uri="{FF2B5EF4-FFF2-40B4-BE49-F238E27FC236}">
                    <a16:creationId xmlns:a16="http://schemas.microsoft.com/office/drawing/2014/main" id="{70D0B1A4-AB50-4E63-8965-6E31695E6661}"/>
                  </a:ext>
                </a:extLst>
              </p:cNvPr>
              <p:cNvSpPr/>
              <p:nvPr/>
            </p:nvSpPr>
            <p:spPr>
              <a:xfrm>
                <a:off x="17161565" y="30819984"/>
                <a:ext cx="4687809" cy="3053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defTabSz="914400" fontAlgn="base">
                  <a:spcBef>
                    <a:spcPct val="2000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SG" sz="3000" kern="0" dirty="0">
                    <a:solidFill>
                      <a:srgbClr val="FF0000"/>
                    </a:solidFill>
                    <a:latin typeface="Times New Roman" panose="02020603050405020304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SG" sz="30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SG" sz="3000" b="1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</m:e>
                      <m:sub>
                        <m:r>
                          <a:rPr lang="en-SG" sz="3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  <m:sup>
                        <m:r>
                          <a:rPr lang="en-SG" sz="3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SG" sz="3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SG" sz="3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SG" sz="3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SG" sz="3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SG" sz="3000" kern="0" dirty="0">
                    <a:solidFill>
                      <a:srgbClr val="FF0000"/>
                    </a:solidFill>
                    <a:latin typeface="Times New Roman" panose="02020603050405020304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becomes 0, meaning it’s accurate and no need for random walks</a:t>
                </a:r>
              </a:p>
              <a:p>
                <a:pPr marL="342900" indent="-342900" defTabSz="914400" fontAlgn="base">
                  <a:spcBef>
                    <a:spcPct val="20000"/>
                  </a:spcBef>
                  <a:spcAft>
                    <a:spcPct val="0"/>
                  </a:spcAft>
                  <a:buFontTx/>
                  <a:buChar char="•"/>
                </a:pPr>
                <a:r>
                  <a:rPr lang="en-SG" sz="3000" kern="0" dirty="0">
                    <a:solidFill>
                      <a:srgbClr val="FF0000"/>
                    </a:solidFill>
                    <a:latin typeface="Times New Roman" panose="02020603050405020304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Otherwise, pruning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sz="300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SG" sz="3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SG" sz="3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SG" sz="3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SG" sz="3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sz="3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SG" sz="3000" i="1" ker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SG" sz="3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SG" sz="3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sz="3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SG" sz="3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SG" sz="3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SG" sz="3000" i="1" ker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SG" sz="3000" kern="0" dirty="0">
                    <a:solidFill>
                      <a:srgbClr val="FF0000"/>
                    </a:solidFill>
                    <a:latin typeface="Times New Roman" panose="02020603050405020304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 portion of random walks  </a:t>
                </a:r>
              </a:p>
            </p:txBody>
          </p:sp>
        </mc:Choice>
        <mc:Fallback>
          <p:sp>
            <p:nvSpPr>
              <p:cNvPr id="693" name="Rectangle 692">
                <a:extLst>
                  <a:ext uri="{FF2B5EF4-FFF2-40B4-BE49-F238E27FC236}">
                    <a16:creationId xmlns:a16="http://schemas.microsoft.com/office/drawing/2014/main" id="{70D0B1A4-AB50-4E63-8965-6E31695E66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1565" y="30819984"/>
                <a:ext cx="4687809" cy="3053656"/>
              </a:xfrm>
              <a:prstGeom prst="rect">
                <a:avLst/>
              </a:prstGeom>
              <a:blipFill>
                <a:blip r:embed="rId62"/>
                <a:stretch>
                  <a:fillRect l="-2601" b="-5190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1" name="Group 780">
            <a:extLst>
              <a:ext uri="{FF2B5EF4-FFF2-40B4-BE49-F238E27FC236}">
                <a16:creationId xmlns:a16="http://schemas.microsoft.com/office/drawing/2014/main" id="{AB078E02-61F1-4FB8-8A0A-F9482C3E841A}"/>
              </a:ext>
            </a:extLst>
          </p:cNvPr>
          <p:cNvGrpSpPr/>
          <p:nvPr/>
        </p:nvGrpSpPr>
        <p:grpSpPr>
          <a:xfrm>
            <a:off x="17161565" y="26551823"/>
            <a:ext cx="8107981" cy="2826199"/>
            <a:chOff x="613410" y="1826782"/>
            <a:chExt cx="8107981" cy="2826199"/>
          </a:xfrm>
        </p:grpSpPr>
        <p:grpSp>
          <p:nvGrpSpPr>
            <p:cNvPr id="782" name="Group 781">
              <a:extLst>
                <a:ext uri="{FF2B5EF4-FFF2-40B4-BE49-F238E27FC236}">
                  <a16:creationId xmlns:a16="http://schemas.microsoft.com/office/drawing/2014/main" id="{4AE182AD-B019-4939-BDCB-43627F5B38E3}"/>
                </a:ext>
              </a:extLst>
            </p:cNvPr>
            <p:cNvGrpSpPr/>
            <p:nvPr/>
          </p:nvGrpSpPr>
          <p:grpSpPr>
            <a:xfrm>
              <a:off x="5120362" y="2802529"/>
              <a:ext cx="181419" cy="256513"/>
              <a:chOff x="5332984" y="3526400"/>
              <a:chExt cx="196153" cy="280000"/>
            </a:xfrm>
            <a:solidFill>
              <a:srgbClr val="00B050"/>
            </a:solidFill>
          </p:grpSpPr>
          <p:sp>
            <p:nvSpPr>
              <p:cNvPr id="863" name="Line 40">
                <a:extLst>
                  <a:ext uri="{FF2B5EF4-FFF2-40B4-BE49-F238E27FC236}">
                    <a16:creationId xmlns:a16="http://schemas.microsoft.com/office/drawing/2014/main" id="{ADA38513-3408-4825-9DF2-7EE61BA81B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332984" y="3620062"/>
                <a:ext cx="149462" cy="186338"/>
              </a:xfrm>
              <a:prstGeom prst="line">
                <a:avLst/>
              </a:prstGeom>
              <a:grpFill/>
              <a:ln w="14288">
                <a:solidFill>
                  <a:srgbClr val="00B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-2500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4" name="Freeform 41">
                <a:extLst>
                  <a:ext uri="{FF2B5EF4-FFF2-40B4-BE49-F238E27FC236}">
                    <a16:creationId xmlns:a16="http://schemas.microsoft.com/office/drawing/2014/main" id="{B61C1EAE-5D22-4DE7-A51E-DDC671CB3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6403" y="3526400"/>
                <a:ext cx="62734" cy="99838"/>
              </a:xfrm>
              <a:custGeom>
                <a:avLst/>
                <a:gdLst>
                  <a:gd name="T0" fmla="*/ 43 w 47"/>
                  <a:gd name="T1" fmla="*/ 73 h 73"/>
                  <a:gd name="T2" fmla="*/ 47 w 47"/>
                  <a:gd name="T3" fmla="*/ 0 h 73"/>
                  <a:gd name="T4" fmla="*/ 0 w 47"/>
                  <a:gd name="T5" fmla="*/ 56 h 73"/>
                  <a:gd name="T6" fmla="*/ 43 w 47"/>
                  <a:gd name="T7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7" h="73">
                    <a:moveTo>
                      <a:pt x="43" y="73"/>
                    </a:moveTo>
                    <a:lnTo>
                      <a:pt x="47" y="0"/>
                    </a:lnTo>
                    <a:lnTo>
                      <a:pt x="0" y="56"/>
                    </a:lnTo>
                    <a:lnTo>
                      <a:pt x="43" y="73"/>
                    </a:lnTo>
                    <a:close/>
                  </a:path>
                </a:pathLst>
              </a:custGeom>
              <a:grpFill/>
              <a:ln w="9525">
                <a:solidFill>
                  <a:srgbClr val="00B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-2500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3" name="Group 782">
              <a:extLst>
                <a:ext uri="{FF2B5EF4-FFF2-40B4-BE49-F238E27FC236}">
                  <a16:creationId xmlns:a16="http://schemas.microsoft.com/office/drawing/2014/main" id="{7FCF61D7-180B-4930-8EF6-4B69DDBCC5F4}"/>
                </a:ext>
              </a:extLst>
            </p:cNvPr>
            <p:cNvGrpSpPr/>
            <p:nvPr/>
          </p:nvGrpSpPr>
          <p:grpSpPr>
            <a:xfrm>
              <a:off x="5309832" y="2465123"/>
              <a:ext cx="328378" cy="307257"/>
              <a:chOff x="5537841" y="3158101"/>
              <a:chExt cx="355047" cy="335390"/>
            </a:xfrm>
            <a:solidFill>
              <a:srgbClr val="00B050"/>
            </a:solidFill>
          </p:grpSpPr>
          <p:sp>
            <p:nvSpPr>
              <p:cNvPr id="861" name="Line 42">
                <a:extLst>
                  <a:ext uri="{FF2B5EF4-FFF2-40B4-BE49-F238E27FC236}">
                    <a16:creationId xmlns:a16="http://schemas.microsoft.com/office/drawing/2014/main" id="{706C7F85-2F90-4DA5-AB25-9152C5D16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37841" y="3229536"/>
                <a:ext cx="252274" cy="263955"/>
              </a:xfrm>
              <a:prstGeom prst="line">
                <a:avLst/>
              </a:prstGeom>
              <a:grpFill/>
              <a:ln w="14288">
                <a:solidFill>
                  <a:srgbClr val="00B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-2500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2" name="Freeform 43">
                <a:extLst>
                  <a:ext uri="{FF2B5EF4-FFF2-40B4-BE49-F238E27FC236}">
                    <a16:creationId xmlns:a16="http://schemas.microsoft.com/office/drawing/2014/main" id="{EF7D3B00-7747-4933-B28B-E61785EBD0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06127" y="3158101"/>
                <a:ext cx="86761" cy="90264"/>
              </a:xfrm>
              <a:custGeom>
                <a:avLst/>
                <a:gdLst>
                  <a:gd name="T0" fmla="*/ 32 w 65"/>
                  <a:gd name="T1" fmla="*/ 66 h 66"/>
                  <a:gd name="T2" fmla="*/ 65 w 65"/>
                  <a:gd name="T3" fmla="*/ 0 h 66"/>
                  <a:gd name="T4" fmla="*/ 0 w 65"/>
                  <a:gd name="T5" fmla="*/ 33 h 66"/>
                  <a:gd name="T6" fmla="*/ 32 w 65"/>
                  <a:gd name="T7" fmla="*/ 66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5" h="66">
                    <a:moveTo>
                      <a:pt x="32" y="66"/>
                    </a:moveTo>
                    <a:lnTo>
                      <a:pt x="65" y="0"/>
                    </a:lnTo>
                    <a:lnTo>
                      <a:pt x="0" y="33"/>
                    </a:lnTo>
                    <a:lnTo>
                      <a:pt x="32" y="66"/>
                    </a:lnTo>
                    <a:close/>
                  </a:path>
                </a:pathLst>
              </a:custGeom>
              <a:grpFill/>
              <a:ln w="9525">
                <a:solidFill>
                  <a:srgbClr val="00B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-2500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84" name="Group 783">
              <a:extLst>
                <a:ext uri="{FF2B5EF4-FFF2-40B4-BE49-F238E27FC236}">
                  <a16:creationId xmlns:a16="http://schemas.microsoft.com/office/drawing/2014/main" id="{0DA8A636-6D0B-4A87-B4FC-CAB01727F88C}"/>
                </a:ext>
              </a:extLst>
            </p:cNvPr>
            <p:cNvGrpSpPr/>
            <p:nvPr/>
          </p:nvGrpSpPr>
          <p:grpSpPr>
            <a:xfrm>
              <a:off x="5653403" y="2091357"/>
              <a:ext cx="243389" cy="332676"/>
              <a:chOff x="5909315" y="2750112"/>
              <a:chExt cx="263156" cy="363136"/>
            </a:xfrm>
            <a:solidFill>
              <a:srgbClr val="00B050"/>
            </a:solidFill>
          </p:grpSpPr>
          <p:sp>
            <p:nvSpPr>
              <p:cNvPr id="859" name="Line 44">
                <a:extLst>
                  <a:ext uri="{FF2B5EF4-FFF2-40B4-BE49-F238E27FC236}">
                    <a16:creationId xmlns:a16="http://schemas.microsoft.com/office/drawing/2014/main" id="{C241FE08-B6A0-4551-9853-23C3F5F19B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09315" y="2834250"/>
                <a:ext cx="185535" cy="278998"/>
              </a:xfrm>
              <a:prstGeom prst="line">
                <a:avLst/>
              </a:prstGeom>
              <a:grpFill/>
              <a:ln w="14288">
                <a:solidFill>
                  <a:srgbClr val="00B05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-2500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  <p:sp>
            <p:nvSpPr>
              <p:cNvPr id="860" name="Freeform 45">
                <a:extLst>
                  <a:ext uri="{FF2B5EF4-FFF2-40B4-BE49-F238E27FC236}">
                    <a16:creationId xmlns:a16="http://schemas.microsoft.com/office/drawing/2014/main" id="{CF5B0F98-23A0-4EE4-AF5C-F34100E907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5053" y="2750112"/>
                <a:ext cx="77418" cy="95735"/>
              </a:xfrm>
              <a:custGeom>
                <a:avLst/>
                <a:gdLst>
                  <a:gd name="T0" fmla="*/ 38 w 58"/>
                  <a:gd name="T1" fmla="*/ 70 h 70"/>
                  <a:gd name="T2" fmla="*/ 58 w 58"/>
                  <a:gd name="T3" fmla="*/ 0 h 70"/>
                  <a:gd name="T4" fmla="*/ 0 w 58"/>
                  <a:gd name="T5" fmla="*/ 44 h 70"/>
                  <a:gd name="T6" fmla="*/ 38 w 58"/>
                  <a:gd name="T7" fmla="*/ 7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8" h="70">
                    <a:moveTo>
                      <a:pt x="38" y="70"/>
                    </a:moveTo>
                    <a:lnTo>
                      <a:pt x="58" y="0"/>
                    </a:lnTo>
                    <a:lnTo>
                      <a:pt x="0" y="44"/>
                    </a:lnTo>
                    <a:lnTo>
                      <a:pt x="38" y="70"/>
                    </a:lnTo>
                    <a:close/>
                  </a:path>
                </a:pathLst>
              </a:custGeom>
              <a:grpFill/>
              <a:ln w="9525">
                <a:solidFill>
                  <a:srgbClr val="00B050"/>
                </a:solidFill>
                <a:round/>
                <a:headEnd/>
                <a:tailEnd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400" b="0" i="0" u="none" strike="noStrike" kern="0" cap="none" spc="0" normalizeH="0" baseline="-25000" noProof="0">
                  <a:ln>
                    <a:noFill/>
                  </a:ln>
                  <a:solidFill>
                    <a:srgbClr val="262626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85" name="Line 46">
              <a:extLst>
                <a:ext uri="{FF2B5EF4-FFF2-40B4-BE49-F238E27FC236}">
                  <a16:creationId xmlns:a16="http://schemas.microsoft.com/office/drawing/2014/main" id="{8A36A5DF-325F-4F00-AF34-54959E3B7A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44139" y="3091942"/>
              <a:ext cx="285260" cy="138962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86" name="Freeform 47">
              <a:extLst>
                <a:ext uri="{FF2B5EF4-FFF2-40B4-BE49-F238E27FC236}">
                  <a16:creationId xmlns:a16="http://schemas.microsoft.com/office/drawing/2014/main" id="{36921477-996F-47CB-8B3D-D3A78D1A4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7848" y="3039585"/>
              <a:ext cx="86417" cy="72669"/>
            </a:xfrm>
            <a:custGeom>
              <a:avLst/>
              <a:gdLst>
                <a:gd name="T0" fmla="*/ 26 w 70"/>
                <a:gd name="T1" fmla="*/ 58 h 58"/>
                <a:gd name="T2" fmla="*/ 70 w 70"/>
                <a:gd name="T3" fmla="*/ 0 h 58"/>
                <a:gd name="T4" fmla="*/ 0 w 70"/>
                <a:gd name="T5" fmla="*/ 20 h 58"/>
                <a:gd name="T6" fmla="*/ 26 w 70"/>
                <a:gd name="T7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58">
                  <a:moveTo>
                    <a:pt x="26" y="58"/>
                  </a:moveTo>
                  <a:lnTo>
                    <a:pt x="70" y="0"/>
                  </a:lnTo>
                  <a:lnTo>
                    <a:pt x="0" y="20"/>
                  </a:lnTo>
                  <a:lnTo>
                    <a:pt x="26" y="58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87" name="Line 48">
              <a:extLst>
                <a:ext uri="{FF2B5EF4-FFF2-40B4-BE49-F238E27FC236}">
                  <a16:creationId xmlns:a16="http://schemas.microsoft.com/office/drawing/2014/main" id="{16ED1B66-8FA9-4909-B789-D82922D41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0625" y="3039585"/>
              <a:ext cx="132094" cy="66405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88" name="Freeform 49">
              <a:extLst>
                <a:ext uri="{FF2B5EF4-FFF2-40B4-BE49-F238E27FC236}">
                  <a16:creationId xmlns:a16="http://schemas.microsoft.com/office/drawing/2014/main" id="{178C6BA4-E93E-428E-845B-32007E352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4237" y="3083216"/>
              <a:ext cx="88885" cy="65152"/>
            </a:xfrm>
            <a:custGeom>
              <a:avLst/>
              <a:gdLst>
                <a:gd name="T0" fmla="*/ 21 w 72"/>
                <a:gd name="T1" fmla="*/ 0 h 52"/>
                <a:gd name="T2" fmla="*/ 72 w 72"/>
                <a:gd name="T3" fmla="*/ 52 h 52"/>
                <a:gd name="T4" fmla="*/ 0 w 72"/>
                <a:gd name="T5" fmla="*/ 41 h 52"/>
                <a:gd name="T6" fmla="*/ 21 w 72"/>
                <a:gd name="T7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52">
                  <a:moveTo>
                    <a:pt x="21" y="0"/>
                  </a:moveTo>
                  <a:lnTo>
                    <a:pt x="72" y="52"/>
                  </a:lnTo>
                  <a:lnTo>
                    <a:pt x="0" y="4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89" name="Line 50">
              <a:extLst>
                <a:ext uri="{FF2B5EF4-FFF2-40B4-BE49-F238E27FC236}">
                  <a16:creationId xmlns:a16="http://schemas.microsoft.com/office/drawing/2014/main" id="{FA020E58-18F3-46D9-BF70-32134C84DB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89950" y="2972686"/>
              <a:ext cx="237029" cy="160374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90" name="Freeform 51">
              <a:extLst>
                <a:ext uri="{FF2B5EF4-FFF2-40B4-BE49-F238E27FC236}">
                  <a16:creationId xmlns:a16="http://schemas.microsoft.com/office/drawing/2014/main" id="{500CF1BF-1271-4902-BC1B-CF2137456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5427" y="2921785"/>
              <a:ext cx="87651" cy="71417"/>
            </a:xfrm>
            <a:custGeom>
              <a:avLst/>
              <a:gdLst>
                <a:gd name="T0" fmla="*/ 26 w 71"/>
                <a:gd name="T1" fmla="*/ 57 h 57"/>
                <a:gd name="T2" fmla="*/ 71 w 71"/>
                <a:gd name="T3" fmla="*/ 0 h 57"/>
                <a:gd name="T4" fmla="*/ 0 w 71"/>
                <a:gd name="T5" fmla="*/ 19 h 57"/>
                <a:gd name="T6" fmla="*/ 26 w 71"/>
                <a:gd name="T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57">
                  <a:moveTo>
                    <a:pt x="26" y="57"/>
                  </a:moveTo>
                  <a:lnTo>
                    <a:pt x="71" y="0"/>
                  </a:lnTo>
                  <a:lnTo>
                    <a:pt x="0" y="19"/>
                  </a:lnTo>
                  <a:lnTo>
                    <a:pt x="26" y="57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91" name="Line 52">
              <a:extLst>
                <a:ext uri="{FF2B5EF4-FFF2-40B4-BE49-F238E27FC236}">
                  <a16:creationId xmlns:a16="http://schemas.microsoft.com/office/drawing/2014/main" id="{40A9B4E5-02BF-44F5-B697-8A380FF226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27650" y="2924692"/>
              <a:ext cx="241967" cy="10023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92" name="Freeform 53">
              <a:extLst>
                <a:ext uri="{FF2B5EF4-FFF2-40B4-BE49-F238E27FC236}">
                  <a16:creationId xmlns:a16="http://schemas.microsoft.com/office/drawing/2014/main" id="{6CE049F3-A90E-4CEC-AA5A-F5A7C4EC9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5152" y="2891243"/>
              <a:ext cx="86417" cy="58887"/>
            </a:xfrm>
            <a:custGeom>
              <a:avLst/>
              <a:gdLst>
                <a:gd name="T0" fmla="*/ 2 w 70"/>
                <a:gd name="T1" fmla="*/ 47 h 47"/>
                <a:gd name="T2" fmla="*/ 70 w 70"/>
                <a:gd name="T3" fmla="*/ 21 h 47"/>
                <a:gd name="T4" fmla="*/ 0 w 70"/>
                <a:gd name="T5" fmla="*/ 0 h 47"/>
                <a:gd name="T6" fmla="*/ 2 w 70"/>
                <a:gd name="T7" fmla="*/ 4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47">
                  <a:moveTo>
                    <a:pt x="2" y="47"/>
                  </a:moveTo>
                  <a:lnTo>
                    <a:pt x="70" y="21"/>
                  </a:lnTo>
                  <a:lnTo>
                    <a:pt x="0" y="0"/>
                  </a:lnTo>
                  <a:lnTo>
                    <a:pt x="2" y="47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rgbClr val="00B05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93" name="Line 54">
              <a:extLst>
                <a:ext uri="{FF2B5EF4-FFF2-40B4-BE49-F238E27FC236}">
                  <a16:creationId xmlns:a16="http://schemas.microsoft.com/office/drawing/2014/main" id="{2A613F30-6B62-47B2-84B3-F16A7E39D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20363" y="3395954"/>
              <a:ext cx="212306" cy="142956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94" name="Freeform 55">
              <a:extLst>
                <a:ext uri="{FF2B5EF4-FFF2-40B4-BE49-F238E27FC236}">
                  <a16:creationId xmlns:a16="http://schemas.microsoft.com/office/drawing/2014/main" id="{7CB6E309-60E7-4F9E-8DBE-F188EE91B0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6259" y="3536970"/>
              <a:ext cx="80244" cy="82693"/>
            </a:xfrm>
            <a:custGeom>
              <a:avLst/>
              <a:gdLst>
                <a:gd name="T0" fmla="*/ 32 w 65"/>
                <a:gd name="T1" fmla="*/ 0 h 66"/>
                <a:gd name="T2" fmla="*/ 65 w 65"/>
                <a:gd name="T3" fmla="*/ 66 h 66"/>
                <a:gd name="T4" fmla="*/ 0 w 65"/>
                <a:gd name="T5" fmla="*/ 33 h 66"/>
                <a:gd name="T6" fmla="*/ 32 w 65"/>
                <a:gd name="T7" fmla="*/ 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6">
                  <a:moveTo>
                    <a:pt x="32" y="0"/>
                  </a:moveTo>
                  <a:lnTo>
                    <a:pt x="65" y="66"/>
                  </a:lnTo>
                  <a:lnTo>
                    <a:pt x="0" y="33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95" name="Line 56">
              <a:extLst>
                <a:ext uri="{FF2B5EF4-FFF2-40B4-BE49-F238E27FC236}">
                  <a16:creationId xmlns:a16="http://schemas.microsoft.com/office/drawing/2014/main" id="{FE9B2296-6A2C-4D31-96DA-8C8EE4D771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31696" y="3632956"/>
              <a:ext cx="325914" cy="82693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96" name="Freeform 57">
              <a:extLst>
                <a:ext uri="{FF2B5EF4-FFF2-40B4-BE49-F238E27FC236}">
                  <a16:creationId xmlns:a16="http://schemas.microsoft.com/office/drawing/2014/main" id="{0838B5E1-E21C-4F48-A08D-0ABCDAC47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3166" y="3694038"/>
              <a:ext cx="90119" cy="56382"/>
            </a:xfrm>
            <a:custGeom>
              <a:avLst/>
              <a:gdLst>
                <a:gd name="T0" fmla="*/ 11 w 73"/>
                <a:gd name="T1" fmla="*/ 0 h 45"/>
                <a:gd name="T2" fmla="*/ 73 w 73"/>
                <a:gd name="T3" fmla="*/ 40 h 45"/>
                <a:gd name="T4" fmla="*/ 0 w 73"/>
                <a:gd name="T5" fmla="*/ 45 h 45"/>
                <a:gd name="T6" fmla="*/ 11 w 73"/>
                <a:gd name="T7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45">
                  <a:moveTo>
                    <a:pt x="11" y="0"/>
                  </a:moveTo>
                  <a:lnTo>
                    <a:pt x="73" y="40"/>
                  </a:lnTo>
                  <a:lnTo>
                    <a:pt x="0" y="45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97" name="Line 58">
              <a:extLst>
                <a:ext uri="{FF2B5EF4-FFF2-40B4-BE49-F238E27FC236}">
                  <a16:creationId xmlns:a16="http://schemas.microsoft.com/office/drawing/2014/main" id="{C600E20D-A47B-40E0-B98D-410139F8FF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10347" y="3679494"/>
              <a:ext cx="141970" cy="62646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98" name="Freeform 59">
              <a:extLst>
                <a:ext uri="{FF2B5EF4-FFF2-40B4-BE49-F238E27FC236}">
                  <a16:creationId xmlns:a16="http://schemas.microsoft.com/office/drawing/2014/main" id="{961D3B37-0ED3-4E84-B1C1-8039E114AE6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7174" y="3643136"/>
              <a:ext cx="90119" cy="61394"/>
            </a:xfrm>
            <a:custGeom>
              <a:avLst/>
              <a:gdLst>
                <a:gd name="T0" fmla="*/ 18 w 73"/>
                <a:gd name="T1" fmla="*/ 49 h 49"/>
                <a:gd name="T2" fmla="*/ 73 w 73"/>
                <a:gd name="T3" fmla="*/ 0 h 49"/>
                <a:gd name="T4" fmla="*/ 0 w 73"/>
                <a:gd name="T5" fmla="*/ 6 h 49"/>
                <a:gd name="T6" fmla="*/ 18 w 73"/>
                <a:gd name="T7" fmla="*/ 4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49">
                  <a:moveTo>
                    <a:pt x="18" y="49"/>
                  </a:moveTo>
                  <a:lnTo>
                    <a:pt x="73" y="0"/>
                  </a:lnTo>
                  <a:lnTo>
                    <a:pt x="0" y="6"/>
                  </a:lnTo>
                  <a:lnTo>
                    <a:pt x="18" y="49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799" name="Line 60">
              <a:extLst>
                <a:ext uri="{FF2B5EF4-FFF2-40B4-BE49-F238E27FC236}">
                  <a16:creationId xmlns:a16="http://schemas.microsoft.com/office/drawing/2014/main" id="{2C80BC6D-04B9-47C0-B794-B50305DEF9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49675" y="3632955"/>
              <a:ext cx="76541" cy="56382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0" name="Freeform 61">
              <a:extLst>
                <a:ext uri="{FF2B5EF4-FFF2-40B4-BE49-F238E27FC236}">
                  <a16:creationId xmlns:a16="http://schemas.microsoft.com/office/drawing/2014/main" id="{49449756-7B6C-4ABC-B8E0-CBDF7DFA3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4278" y="3664951"/>
              <a:ext cx="86417" cy="75175"/>
            </a:xfrm>
            <a:custGeom>
              <a:avLst/>
              <a:gdLst>
                <a:gd name="T0" fmla="*/ 27 w 70"/>
                <a:gd name="T1" fmla="*/ 0 h 60"/>
                <a:gd name="T2" fmla="*/ 70 w 70"/>
                <a:gd name="T3" fmla="*/ 60 h 60"/>
                <a:gd name="T4" fmla="*/ 0 w 70"/>
                <a:gd name="T5" fmla="*/ 38 h 60"/>
                <a:gd name="T6" fmla="*/ 27 w 70"/>
                <a:gd name="T7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0" h="60">
                  <a:moveTo>
                    <a:pt x="27" y="0"/>
                  </a:moveTo>
                  <a:lnTo>
                    <a:pt x="70" y="60"/>
                  </a:lnTo>
                  <a:lnTo>
                    <a:pt x="0" y="38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1" name="Line 62">
              <a:extLst>
                <a:ext uri="{FF2B5EF4-FFF2-40B4-BE49-F238E27FC236}">
                  <a16:creationId xmlns:a16="http://schemas.microsoft.com/office/drawing/2014/main" id="{C91C16BF-0BFF-4A20-8040-8ACF9313D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17055" y="3666404"/>
              <a:ext cx="187647" cy="73923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2" name="Freeform 63">
              <a:extLst>
                <a:ext uri="{FF2B5EF4-FFF2-40B4-BE49-F238E27FC236}">
                  <a16:creationId xmlns:a16="http://schemas.microsoft.com/office/drawing/2014/main" id="{411BE553-A47E-4A1A-93D2-ACF476C7C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143" y="3632955"/>
              <a:ext cx="90119" cy="57634"/>
            </a:xfrm>
            <a:custGeom>
              <a:avLst/>
              <a:gdLst>
                <a:gd name="T0" fmla="*/ 16 w 73"/>
                <a:gd name="T1" fmla="*/ 46 h 46"/>
                <a:gd name="T2" fmla="*/ 73 w 73"/>
                <a:gd name="T3" fmla="*/ 0 h 46"/>
                <a:gd name="T4" fmla="*/ 0 w 73"/>
                <a:gd name="T5" fmla="*/ 3 h 46"/>
                <a:gd name="T6" fmla="*/ 16 w 73"/>
                <a:gd name="T7" fmla="*/ 46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46">
                  <a:moveTo>
                    <a:pt x="16" y="46"/>
                  </a:moveTo>
                  <a:lnTo>
                    <a:pt x="73" y="0"/>
                  </a:lnTo>
                  <a:lnTo>
                    <a:pt x="0" y="3"/>
                  </a:lnTo>
                  <a:lnTo>
                    <a:pt x="16" y="46"/>
                  </a:lnTo>
                  <a:close/>
                </a:path>
              </a:pathLst>
            </a:custGeom>
            <a:solidFill>
              <a:srgbClr val="00B050"/>
            </a:solidFill>
            <a:ln>
              <a:solidFill>
                <a:srgbClr val="00B050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3" name="Line 64">
              <a:extLst>
                <a:ext uri="{FF2B5EF4-FFF2-40B4-BE49-F238E27FC236}">
                  <a16:creationId xmlns:a16="http://schemas.microsoft.com/office/drawing/2014/main" id="{C15CC511-10BE-48BA-AC41-3A2D0047F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6804" y="3616901"/>
              <a:ext cx="138235" cy="215012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4" name="Freeform 65">
              <a:extLst>
                <a:ext uri="{FF2B5EF4-FFF2-40B4-BE49-F238E27FC236}">
                  <a16:creationId xmlns:a16="http://schemas.microsoft.com/office/drawing/2014/main" id="{6F347C7C-683E-4F00-9319-782A7160C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3760" y="3881648"/>
              <a:ext cx="58022" cy="92716"/>
            </a:xfrm>
            <a:custGeom>
              <a:avLst/>
              <a:gdLst>
                <a:gd name="T0" fmla="*/ 42 w 47"/>
                <a:gd name="T1" fmla="*/ 0 h 74"/>
                <a:gd name="T2" fmla="*/ 47 w 47"/>
                <a:gd name="T3" fmla="*/ 74 h 74"/>
                <a:gd name="T4" fmla="*/ 0 w 47"/>
                <a:gd name="T5" fmla="*/ 18 h 74"/>
                <a:gd name="T6" fmla="*/ 42 w 47"/>
                <a:gd name="T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7" h="74">
                  <a:moveTo>
                    <a:pt x="42" y="0"/>
                  </a:moveTo>
                  <a:lnTo>
                    <a:pt x="47" y="74"/>
                  </a:lnTo>
                  <a:lnTo>
                    <a:pt x="0" y="18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5" name="Line 66">
              <a:extLst>
                <a:ext uri="{FF2B5EF4-FFF2-40B4-BE49-F238E27FC236}">
                  <a16:creationId xmlns:a16="http://schemas.microsoft.com/office/drawing/2014/main" id="{61E64396-AA55-47DB-9C55-F498F0298D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12767" y="3989269"/>
              <a:ext cx="227153" cy="76428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6" name="Freeform 67">
              <a:extLst>
                <a:ext uri="{FF2B5EF4-FFF2-40B4-BE49-F238E27FC236}">
                  <a16:creationId xmlns:a16="http://schemas.microsoft.com/office/drawing/2014/main" id="{1EB46BD4-C0EA-4E76-B1A0-A6F1292C7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3840" y="4043079"/>
              <a:ext cx="90119" cy="55128"/>
            </a:xfrm>
            <a:custGeom>
              <a:avLst/>
              <a:gdLst>
                <a:gd name="T0" fmla="*/ 15 w 73"/>
                <a:gd name="T1" fmla="*/ 0 h 44"/>
                <a:gd name="T2" fmla="*/ 73 w 73"/>
                <a:gd name="T3" fmla="*/ 44 h 44"/>
                <a:gd name="T4" fmla="*/ 0 w 73"/>
                <a:gd name="T5" fmla="*/ 44 h 44"/>
                <a:gd name="T6" fmla="*/ 15 w 73"/>
                <a:gd name="T7" fmla="*/ 0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3" h="44">
                  <a:moveTo>
                    <a:pt x="15" y="0"/>
                  </a:moveTo>
                  <a:lnTo>
                    <a:pt x="73" y="44"/>
                  </a:lnTo>
                  <a:lnTo>
                    <a:pt x="0" y="44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7" name="Line 68">
              <a:extLst>
                <a:ext uri="{FF2B5EF4-FFF2-40B4-BE49-F238E27FC236}">
                  <a16:creationId xmlns:a16="http://schemas.microsoft.com/office/drawing/2014/main" id="{F5BBD50F-E47A-44EE-8446-3B7F8ED3F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2213" y="4104161"/>
              <a:ext cx="182709" cy="105246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8" name="Freeform 69">
              <a:extLst>
                <a:ext uri="{FF2B5EF4-FFF2-40B4-BE49-F238E27FC236}">
                  <a16:creationId xmlns:a16="http://schemas.microsoft.com/office/drawing/2014/main" id="{B99C64DF-D1BB-47F3-8B6B-1B9E49D31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4555" y="4191421"/>
              <a:ext cx="88885" cy="68911"/>
            </a:xfrm>
            <a:custGeom>
              <a:avLst/>
              <a:gdLst>
                <a:gd name="T0" fmla="*/ 23 w 72"/>
                <a:gd name="T1" fmla="*/ 0 h 55"/>
                <a:gd name="T2" fmla="*/ 72 w 72"/>
                <a:gd name="T3" fmla="*/ 55 h 55"/>
                <a:gd name="T4" fmla="*/ 0 w 72"/>
                <a:gd name="T5" fmla="*/ 41 h 55"/>
                <a:gd name="T6" fmla="*/ 23 w 72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55">
                  <a:moveTo>
                    <a:pt x="23" y="0"/>
                  </a:moveTo>
                  <a:lnTo>
                    <a:pt x="72" y="55"/>
                  </a:lnTo>
                  <a:lnTo>
                    <a:pt x="0" y="41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09" name="Line 70">
              <a:extLst>
                <a:ext uri="{FF2B5EF4-FFF2-40B4-BE49-F238E27FC236}">
                  <a16:creationId xmlns:a16="http://schemas.microsoft.com/office/drawing/2014/main" id="{76FAF07D-CA17-4695-A26D-924DEE761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5586" y="4124522"/>
              <a:ext cx="141970" cy="117774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10" name="Freeform 71">
              <a:extLst>
                <a:ext uri="{FF2B5EF4-FFF2-40B4-BE49-F238E27FC236}">
                  <a16:creationId xmlns:a16="http://schemas.microsoft.com/office/drawing/2014/main" id="{70EDA96C-7B90-4E6B-A32A-08A3EAC07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538" y="4066349"/>
              <a:ext cx="83947" cy="77681"/>
            </a:xfrm>
            <a:custGeom>
              <a:avLst/>
              <a:gdLst>
                <a:gd name="T0" fmla="*/ 29 w 68"/>
                <a:gd name="T1" fmla="*/ 62 h 62"/>
                <a:gd name="T2" fmla="*/ 68 w 68"/>
                <a:gd name="T3" fmla="*/ 0 h 62"/>
                <a:gd name="T4" fmla="*/ 0 w 68"/>
                <a:gd name="T5" fmla="*/ 26 h 62"/>
                <a:gd name="T6" fmla="*/ 29 w 68"/>
                <a:gd name="T7" fmla="*/ 62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8" h="62">
                  <a:moveTo>
                    <a:pt x="29" y="62"/>
                  </a:moveTo>
                  <a:lnTo>
                    <a:pt x="68" y="0"/>
                  </a:lnTo>
                  <a:lnTo>
                    <a:pt x="0" y="26"/>
                  </a:lnTo>
                  <a:lnTo>
                    <a:pt x="29" y="62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11" name="Line 72">
              <a:extLst>
                <a:ext uri="{FF2B5EF4-FFF2-40B4-BE49-F238E27FC236}">
                  <a16:creationId xmlns:a16="http://schemas.microsoft.com/office/drawing/2014/main" id="{CE53D484-BE40-4A03-9C4A-BB4931F02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39397" y="4104161"/>
              <a:ext cx="170364" cy="95221"/>
            </a:xfrm>
            <a:prstGeom prst="line">
              <a:avLst/>
            </a:prstGeom>
            <a:noFill/>
            <a:ln w="14288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12" name="Freeform 73">
              <a:extLst>
                <a:ext uri="{FF2B5EF4-FFF2-40B4-BE49-F238E27FC236}">
                  <a16:creationId xmlns:a16="http://schemas.microsoft.com/office/drawing/2014/main" id="{4A743764-BAD5-4460-B23C-15F14DA63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8523" y="4182696"/>
              <a:ext cx="87651" cy="67657"/>
            </a:xfrm>
            <a:custGeom>
              <a:avLst/>
              <a:gdLst>
                <a:gd name="T0" fmla="*/ 22 w 71"/>
                <a:gd name="T1" fmla="*/ 0 h 54"/>
                <a:gd name="T2" fmla="*/ 71 w 71"/>
                <a:gd name="T3" fmla="*/ 54 h 54"/>
                <a:gd name="T4" fmla="*/ 0 w 71"/>
                <a:gd name="T5" fmla="*/ 40 h 54"/>
                <a:gd name="T6" fmla="*/ 22 w 71"/>
                <a:gd name="T7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" h="54">
                  <a:moveTo>
                    <a:pt x="22" y="0"/>
                  </a:moveTo>
                  <a:lnTo>
                    <a:pt x="71" y="54"/>
                  </a:lnTo>
                  <a:lnTo>
                    <a:pt x="0" y="4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00B050"/>
            </a:solidFill>
            <a:ln w="9525">
              <a:solidFill>
                <a:srgbClr val="00B050"/>
              </a:solidFill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3" name="Rectangle 25">
                  <a:extLst>
                    <a:ext uri="{FF2B5EF4-FFF2-40B4-BE49-F238E27FC236}">
                      <a16:creationId xmlns:a16="http://schemas.microsoft.com/office/drawing/2014/main" id="{071DBD42-609C-4F60-B0DB-18BCCBA92D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6476" y="2524263"/>
                  <a:ext cx="458710" cy="376905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altLang="zh-C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AU" altLang="zh-C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AU" altLang="zh-C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3" name="Rectangle 25">
                  <a:extLst>
                    <a:ext uri="{FF2B5EF4-FFF2-40B4-BE49-F238E27FC236}">
                      <a16:creationId xmlns:a16="http://schemas.microsoft.com/office/drawing/2014/main" id="{071DBD42-609C-4F60-B0DB-18BCCBA92D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56476" y="2524263"/>
                  <a:ext cx="458710" cy="376905"/>
                </a:xfrm>
                <a:prstGeom prst="rect">
                  <a:avLst/>
                </a:prstGeom>
                <a:blipFill>
                  <a:blip r:embed="rId63"/>
                  <a:stretch>
                    <a:fillRect b="-14516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4" name="Rectangle 25">
                  <a:extLst>
                    <a:ext uri="{FF2B5EF4-FFF2-40B4-BE49-F238E27FC236}">
                      <a16:creationId xmlns:a16="http://schemas.microsoft.com/office/drawing/2014/main" id="{EDC698D2-2090-4E63-9E79-09E0FD2257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960269" y="1890165"/>
                  <a:ext cx="458710" cy="3769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altLang="zh-C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AU" altLang="zh-C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AU" altLang="zh-C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zh-CN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4" name="Rectangle 25">
                  <a:extLst>
                    <a:ext uri="{FF2B5EF4-FFF2-40B4-BE49-F238E27FC236}">
                      <a16:creationId xmlns:a16="http://schemas.microsoft.com/office/drawing/2014/main" id="{EDC698D2-2090-4E63-9E79-09E0FD2257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60269" y="1890165"/>
                  <a:ext cx="458710" cy="376905"/>
                </a:xfrm>
                <a:prstGeom prst="rect">
                  <a:avLst/>
                </a:prstGeom>
                <a:blipFill>
                  <a:blip r:embed="rId64"/>
                  <a:stretch>
                    <a:fillRect b="-14516"/>
                  </a:stretch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5" name="Rectangle 25">
                  <a:extLst>
                    <a:ext uri="{FF2B5EF4-FFF2-40B4-BE49-F238E27FC236}">
                      <a16:creationId xmlns:a16="http://schemas.microsoft.com/office/drawing/2014/main" id="{8F7249C7-290E-468B-890C-24925F5E94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2947" y="3187694"/>
                  <a:ext cx="458710" cy="376905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altLang="zh-C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AU" altLang="zh-C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AU" altLang="zh-C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5" name="Rectangle 25">
                  <a:extLst>
                    <a:ext uri="{FF2B5EF4-FFF2-40B4-BE49-F238E27FC236}">
                      <a16:creationId xmlns:a16="http://schemas.microsoft.com/office/drawing/2014/main" id="{8F7249C7-290E-468B-890C-24925F5E94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82947" y="3187694"/>
                  <a:ext cx="458710" cy="376905"/>
                </a:xfrm>
                <a:prstGeom prst="rect">
                  <a:avLst/>
                </a:prstGeom>
                <a:blipFill>
                  <a:blip r:embed="rId65"/>
                  <a:stretch>
                    <a:fillRect b="-14516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6" name="Rectangle 25">
                  <a:extLst>
                    <a:ext uri="{FF2B5EF4-FFF2-40B4-BE49-F238E27FC236}">
                      <a16:creationId xmlns:a16="http://schemas.microsoft.com/office/drawing/2014/main" id="{DC2A53F9-4419-44FA-B6B9-BE901CBD6CF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89993" y="3889672"/>
                  <a:ext cx="458710" cy="376905"/>
                </a:xfrm>
                <a:prstGeom prst="rect">
                  <a:avLst/>
                </a:prstGeom>
                <a:noFill/>
                <a:ln>
                  <a:noFill/>
                </a:ln>
                <a:extLst/>
              </p:spPr>
              <p:txBody>
                <a:bodyPr vert="horz" wrap="square" lIns="0" tIns="0" rIns="0" bIns="0" numCol="1" anchor="t" anchorCtr="0" compatLnSpc="1">
                  <a:prstTxWarp prst="textNoShape">
                    <a:avLst/>
                  </a:prstTxWarp>
                  <a:spAutoFit/>
                </a:bodyPr>
                <a:lstStyle>
                  <a:lvl1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914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371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18288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2860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743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2004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657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AU" altLang="zh-C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AU" altLang="zh-C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SG" altLang="zh-CN" sz="2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26262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0" lang="zh-CN" altLang="zh-CN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262626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16" name="Rectangle 25">
                  <a:extLst>
                    <a:ext uri="{FF2B5EF4-FFF2-40B4-BE49-F238E27FC236}">
                      <a16:creationId xmlns:a16="http://schemas.microsoft.com/office/drawing/2014/main" id="{DC2A53F9-4419-44FA-B6B9-BE901CBD6C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89993" y="3889672"/>
                  <a:ext cx="458710" cy="376905"/>
                </a:xfrm>
                <a:prstGeom prst="rect">
                  <a:avLst/>
                </a:prstGeom>
                <a:blipFill>
                  <a:blip r:embed="rId66"/>
                  <a:stretch>
                    <a:fillRect b="-14516"/>
                  </a:stretch>
                </a:blipFill>
                <a:ln>
                  <a:noFill/>
                </a:ln>
                <a:extLst/>
              </p:spPr>
              <p:txBody>
                <a:bodyPr/>
                <a:lstStyle/>
                <a:p>
                  <a:r>
                    <a:rPr lang="en-S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17" name="Oval 816">
              <a:extLst>
                <a:ext uri="{FF2B5EF4-FFF2-40B4-BE49-F238E27FC236}">
                  <a16:creationId xmlns:a16="http://schemas.microsoft.com/office/drawing/2014/main" id="{D550206B-F8E0-44A0-9521-1043421B6006}"/>
                </a:ext>
              </a:extLst>
            </p:cNvPr>
            <p:cNvSpPr/>
            <p:nvPr/>
          </p:nvSpPr>
          <p:spPr>
            <a:xfrm>
              <a:off x="1817966" y="1970828"/>
              <a:ext cx="2643343" cy="2682153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18" name="Oval 817">
              <a:extLst>
                <a:ext uri="{FF2B5EF4-FFF2-40B4-BE49-F238E27FC236}">
                  <a16:creationId xmlns:a16="http://schemas.microsoft.com/office/drawing/2014/main" id="{D3571E4D-7C8D-4DBE-8D36-B1688AE6A108}"/>
                </a:ext>
              </a:extLst>
            </p:cNvPr>
            <p:cNvSpPr/>
            <p:nvPr/>
          </p:nvSpPr>
          <p:spPr>
            <a:xfrm>
              <a:off x="4599668" y="1958034"/>
              <a:ext cx="2643343" cy="2682153"/>
            </a:xfrm>
            <a:prstGeom prst="ellipse">
              <a:avLst/>
            </a:prstGeom>
            <a:noFill/>
            <a:ln w="25400" cap="flat" cmpd="sng" algn="ctr">
              <a:solidFill>
                <a:srgbClr val="C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-2500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819" name="Freeform 18">
              <a:extLst>
                <a:ext uri="{FF2B5EF4-FFF2-40B4-BE49-F238E27FC236}">
                  <a16:creationId xmlns:a16="http://schemas.microsoft.com/office/drawing/2014/main" id="{A328FF1E-8266-43D9-91E9-B9675C43C1A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089966" y="3232790"/>
              <a:ext cx="166480" cy="164901"/>
            </a:xfrm>
            <a:custGeom>
              <a:avLst/>
              <a:gdLst>
                <a:gd name="T0" fmla="*/ 0 w 162"/>
                <a:gd name="T1" fmla="*/ 72 h 163"/>
                <a:gd name="T2" fmla="*/ 2 w 162"/>
                <a:gd name="T3" fmla="*/ 60 h 163"/>
                <a:gd name="T4" fmla="*/ 6 w 162"/>
                <a:gd name="T5" fmla="*/ 49 h 163"/>
                <a:gd name="T6" fmla="*/ 11 w 162"/>
                <a:gd name="T7" fmla="*/ 39 h 163"/>
                <a:gd name="T8" fmla="*/ 18 w 162"/>
                <a:gd name="T9" fmla="*/ 29 h 163"/>
                <a:gd name="T10" fmla="*/ 26 w 162"/>
                <a:gd name="T11" fmla="*/ 21 h 163"/>
                <a:gd name="T12" fmla="*/ 35 w 162"/>
                <a:gd name="T13" fmla="*/ 13 h 163"/>
                <a:gd name="T14" fmla="*/ 45 w 162"/>
                <a:gd name="T15" fmla="*/ 8 h 163"/>
                <a:gd name="T16" fmla="*/ 57 w 162"/>
                <a:gd name="T17" fmla="*/ 3 h 163"/>
                <a:gd name="T18" fmla="*/ 69 w 162"/>
                <a:gd name="T19" fmla="*/ 0 h 163"/>
                <a:gd name="T20" fmla="*/ 81 w 162"/>
                <a:gd name="T21" fmla="*/ 0 h 163"/>
                <a:gd name="T22" fmla="*/ 93 w 162"/>
                <a:gd name="T23" fmla="*/ 0 h 163"/>
                <a:gd name="T24" fmla="*/ 105 w 162"/>
                <a:gd name="T25" fmla="*/ 3 h 163"/>
                <a:gd name="T26" fmla="*/ 116 w 162"/>
                <a:gd name="T27" fmla="*/ 8 h 163"/>
                <a:gd name="T28" fmla="*/ 126 w 162"/>
                <a:gd name="T29" fmla="*/ 13 h 163"/>
                <a:gd name="T30" fmla="*/ 136 w 162"/>
                <a:gd name="T31" fmla="*/ 21 h 163"/>
                <a:gd name="T32" fmla="*/ 144 w 162"/>
                <a:gd name="T33" fmla="*/ 29 h 163"/>
                <a:gd name="T34" fmla="*/ 151 w 162"/>
                <a:gd name="T35" fmla="*/ 39 h 163"/>
                <a:gd name="T36" fmla="*/ 156 w 162"/>
                <a:gd name="T37" fmla="*/ 49 h 163"/>
                <a:gd name="T38" fmla="*/ 160 w 162"/>
                <a:gd name="T39" fmla="*/ 60 h 163"/>
                <a:gd name="T40" fmla="*/ 162 w 162"/>
                <a:gd name="T41" fmla="*/ 72 h 163"/>
                <a:gd name="T42" fmla="*/ 162 w 162"/>
                <a:gd name="T43" fmla="*/ 81 h 163"/>
                <a:gd name="T44" fmla="*/ 161 w 162"/>
                <a:gd name="T45" fmla="*/ 93 h 163"/>
                <a:gd name="T46" fmla="*/ 159 w 162"/>
                <a:gd name="T47" fmla="*/ 105 h 163"/>
                <a:gd name="T48" fmla="*/ 154 w 162"/>
                <a:gd name="T49" fmla="*/ 116 h 163"/>
                <a:gd name="T50" fmla="*/ 148 w 162"/>
                <a:gd name="T51" fmla="*/ 126 h 163"/>
                <a:gd name="T52" fmla="*/ 141 w 162"/>
                <a:gd name="T53" fmla="*/ 136 h 163"/>
                <a:gd name="T54" fmla="*/ 133 w 162"/>
                <a:gd name="T55" fmla="*/ 144 h 163"/>
                <a:gd name="T56" fmla="*/ 123 w 162"/>
                <a:gd name="T57" fmla="*/ 151 h 163"/>
                <a:gd name="T58" fmla="*/ 113 w 162"/>
                <a:gd name="T59" fmla="*/ 156 h 163"/>
                <a:gd name="T60" fmla="*/ 101 w 162"/>
                <a:gd name="T61" fmla="*/ 160 h 163"/>
                <a:gd name="T62" fmla="*/ 89 w 162"/>
                <a:gd name="T63" fmla="*/ 162 h 163"/>
                <a:gd name="T64" fmla="*/ 77 w 162"/>
                <a:gd name="T65" fmla="*/ 162 h 163"/>
                <a:gd name="T66" fmla="*/ 64 w 162"/>
                <a:gd name="T67" fmla="*/ 161 h 163"/>
                <a:gd name="T68" fmla="*/ 53 w 162"/>
                <a:gd name="T69" fmla="*/ 158 h 163"/>
                <a:gd name="T70" fmla="*/ 42 w 162"/>
                <a:gd name="T71" fmla="*/ 153 h 163"/>
                <a:gd name="T72" fmla="*/ 32 w 162"/>
                <a:gd name="T73" fmla="*/ 146 h 163"/>
                <a:gd name="T74" fmla="*/ 23 w 162"/>
                <a:gd name="T75" fmla="*/ 139 h 163"/>
                <a:gd name="T76" fmla="*/ 16 w 162"/>
                <a:gd name="T77" fmla="*/ 130 h 163"/>
                <a:gd name="T78" fmla="*/ 9 w 162"/>
                <a:gd name="T79" fmla="*/ 120 h 163"/>
                <a:gd name="T80" fmla="*/ 4 w 162"/>
                <a:gd name="T81" fmla="*/ 109 h 163"/>
                <a:gd name="T82" fmla="*/ 1 w 162"/>
                <a:gd name="T83" fmla="*/ 97 h 163"/>
                <a:gd name="T84" fmla="*/ 0 w 162"/>
                <a:gd name="T85" fmla="*/ 8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163">
                  <a:moveTo>
                    <a:pt x="0" y="81"/>
                  </a:moveTo>
                  <a:lnTo>
                    <a:pt x="0" y="77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3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9" y="42"/>
                  </a:lnTo>
                  <a:lnTo>
                    <a:pt x="11" y="39"/>
                  </a:lnTo>
                  <a:lnTo>
                    <a:pt x="13" y="35"/>
                  </a:lnTo>
                  <a:lnTo>
                    <a:pt x="16" y="32"/>
                  </a:lnTo>
                  <a:lnTo>
                    <a:pt x="18" y="29"/>
                  </a:lnTo>
                  <a:lnTo>
                    <a:pt x="20" y="26"/>
                  </a:lnTo>
                  <a:lnTo>
                    <a:pt x="23" y="23"/>
                  </a:lnTo>
                  <a:lnTo>
                    <a:pt x="26" y="21"/>
                  </a:lnTo>
                  <a:lnTo>
                    <a:pt x="29" y="18"/>
                  </a:lnTo>
                  <a:lnTo>
                    <a:pt x="32" y="16"/>
                  </a:lnTo>
                  <a:lnTo>
                    <a:pt x="35" y="13"/>
                  </a:lnTo>
                  <a:lnTo>
                    <a:pt x="39" y="11"/>
                  </a:lnTo>
                  <a:lnTo>
                    <a:pt x="42" y="9"/>
                  </a:lnTo>
                  <a:lnTo>
                    <a:pt x="45" y="8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7" y="3"/>
                  </a:lnTo>
                  <a:lnTo>
                    <a:pt x="60" y="2"/>
                  </a:lnTo>
                  <a:lnTo>
                    <a:pt x="64" y="1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1"/>
                  </a:lnTo>
                  <a:lnTo>
                    <a:pt x="101" y="2"/>
                  </a:lnTo>
                  <a:lnTo>
                    <a:pt x="105" y="3"/>
                  </a:lnTo>
                  <a:lnTo>
                    <a:pt x="109" y="4"/>
                  </a:lnTo>
                  <a:lnTo>
                    <a:pt x="113" y="6"/>
                  </a:lnTo>
                  <a:lnTo>
                    <a:pt x="116" y="8"/>
                  </a:lnTo>
                  <a:lnTo>
                    <a:pt x="120" y="9"/>
                  </a:lnTo>
                  <a:lnTo>
                    <a:pt x="123" y="11"/>
                  </a:lnTo>
                  <a:lnTo>
                    <a:pt x="126" y="13"/>
                  </a:lnTo>
                  <a:lnTo>
                    <a:pt x="130" y="16"/>
                  </a:lnTo>
                  <a:lnTo>
                    <a:pt x="133" y="18"/>
                  </a:lnTo>
                  <a:lnTo>
                    <a:pt x="136" y="21"/>
                  </a:lnTo>
                  <a:lnTo>
                    <a:pt x="139" y="23"/>
                  </a:lnTo>
                  <a:lnTo>
                    <a:pt x="141" y="26"/>
                  </a:lnTo>
                  <a:lnTo>
                    <a:pt x="144" y="29"/>
                  </a:lnTo>
                  <a:lnTo>
                    <a:pt x="146" y="32"/>
                  </a:lnTo>
                  <a:lnTo>
                    <a:pt x="148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4" y="46"/>
                  </a:lnTo>
                  <a:lnTo>
                    <a:pt x="156" y="49"/>
                  </a:lnTo>
                  <a:lnTo>
                    <a:pt x="157" y="53"/>
                  </a:lnTo>
                  <a:lnTo>
                    <a:pt x="159" y="57"/>
                  </a:lnTo>
                  <a:lnTo>
                    <a:pt x="160" y="60"/>
                  </a:lnTo>
                  <a:lnTo>
                    <a:pt x="161" y="64"/>
                  </a:lnTo>
                  <a:lnTo>
                    <a:pt x="161" y="68"/>
                  </a:lnTo>
                  <a:lnTo>
                    <a:pt x="162" y="72"/>
                  </a:lnTo>
                  <a:lnTo>
                    <a:pt x="162" y="77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62" y="85"/>
                  </a:lnTo>
                  <a:lnTo>
                    <a:pt x="162" y="89"/>
                  </a:lnTo>
                  <a:lnTo>
                    <a:pt x="161" y="93"/>
                  </a:lnTo>
                  <a:lnTo>
                    <a:pt x="161" y="97"/>
                  </a:lnTo>
                  <a:lnTo>
                    <a:pt x="160" y="101"/>
                  </a:lnTo>
                  <a:lnTo>
                    <a:pt x="159" y="105"/>
                  </a:lnTo>
                  <a:lnTo>
                    <a:pt x="157" y="109"/>
                  </a:lnTo>
                  <a:lnTo>
                    <a:pt x="156" y="113"/>
                  </a:lnTo>
                  <a:lnTo>
                    <a:pt x="154" y="116"/>
                  </a:lnTo>
                  <a:lnTo>
                    <a:pt x="152" y="120"/>
                  </a:lnTo>
                  <a:lnTo>
                    <a:pt x="151" y="123"/>
                  </a:lnTo>
                  <a:lnTo>
                    <a:pt x="148" y="126"/>
                  </a:lnTo>
                  <a:lnTo>
                    <a:pt x="146" y="130"/>
                  </a:lnTo>
                  <a:lnTo>
                    <a:pt x="144" y="133"/>
                  </a:lnTo>
                  <a:lnTo>
                    <a:pt x="141" y="136"/>
                  </a:lnTo>
                  <a:lnTo>
                    <a:pt x="139" y="139"/>
                  </a:lnTo>
                  <a:lnTo>
                    <a:pt x="136" y="141"/>
                  </a:lnTo>
                  <a:lnTo>
                    <a:pt x="133" y="144"/>
                  </a:lnTo>
                  <a:lnTo>
                    <a:pt x="130" y="146"/>
                  </a:lnTo>
                  <a:lnTo>
                    <a:pt x="126" y="149"/>
                  </a:lnTo>
                  <a:lnTo>
                    <a:pt x="123" y="151"/>
                  </a:lnTo>
                  <a:lnTo>
                    <a:pt x="120" y="153"/>
                  </a:lnTo>
                  <a:lnTo>
                    <a:pt x="116" y="154"/>
                  </a:lnTo>
                  <a:lnTo>
                    <a:pt x="113" y="156"/>
                  </a:lnTo>
                  <a:lnTo>
                    <a:pt x="109" y="158"/>
                  </a:lnTo>
                  <a:lnTo>
                    <a:pt x="105" y="159"/>
                  </a:lnTo>
                  <a:lnTo>
                    <a:pt x="101" y="160"/>
                  </a:lnTo>
                  <a:lnTo>
                    <a:pt x="97" y="161"/>
                  </a:lnTo>
                  <a:lnTo>
                    <a:pt x="93" y="162"/>
                  </a:lnTo>
                  <a:lnTo>
                    <a:pt x="89" y="162"/>
                  </a:lnTo>
                  <a:lnTo>
                    <a:pt x="85" y="162"/>
                  </a:lnTo>
                  <a:lnTo>
                    <a:pt x="81" y="163"/>
                  </a:lnTo>
                  <a:lnTo>
                    <a:pt x="77" y="162"/>
                  </a:lnTo>
                  <a:lnTo>
                    <a:pt x="73" y="162"/>
                  </a:lnTo>
                  <a:lnTo>
                    <a:pt x="69" y="162"/>
                  </a:lnTo>
                  <a:lnTo>
                    <a:pt x="64" y="161"/>
                  </a:lnTo>
                  <a:lnTo>
                    <a:pt x="60" y="160"/>
                  </a:lnTo>
                  <a:lnTo>
                    <a:pt x="57" y="159"/>
                  </a:lnTo>
                  <a:lnTo>
                    <a:pt x="53" y="158"/>
                  </a:lnTo>
                  <a:lnTo>
                    <a:pt x="49" y="156"/>
                  </a:lnTo>
                  <a:lnTo>
                    <a:pt x="45" y="154"/>
                  </a:lnTo>
                  <a:lnTo>
                    <a:pt x="42" y="153"/>
                  </a:lnTo>
                  <a:lnTo>
                    <a:pt x="39" y="151"/>
                  </a:lnTo>
                  <a:lnTo>
                    <a:pt x="35" y="149"/>
                  </a:lnTo>
                  <a:lnTo>
                    <a:pt x="32" y="146"/>
                  </a:lnTo>
                  <a:lnTo>
                    <a:pt x="29" y="144"/>
                  </a:lnTo>
                  <a:lnTo>
                    <a:pt x="26" y="141"/>
                  </a:lnTo>
                  <a:lnTo>
                    <a:pt x="23" y="139"/>
                  </a:lnTo>
                  <a:lnTo>
                    <a:pt x="20" y="136"/>
                  </a:lnTo>
                  <a:lnTo>
                    <a:pt x="18" y="133"/>
                  </a:lnTo>
                  <a:lnTo>
                    <a:pt x="16" y="130"/>
                  </a:lnTo>
                  <a:lnTo>
                    <a:pt x="13" y="126"/>
                  </a:lnTo>
                  <a:lnTo>
                    <a:pt x="11" y="123"/>
                  </a:lnTo>
                  <a:lnTo>
                    <a:pt x="9" y="120"/>
                  </a:lnTo>
                  <a:lnTo>
                    <a:pt x="7" y="116"/>
                  </a:lnTo>
                  <a:lnTo>
                    <a:pt x="6" y="113"/>
                  </a:lnTo>
                  <a:lnTo>
                    <a:pt x="4" y="109"/>
                  </a:lnTo>
                  <a:lnTo>
                    <a:pt x="3" y="105"/>
                  </a:lnTo>
                  <a:lnTo>
                    <a:pt x="2" y="101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20" name="Freeform 18">
              <a:extLst>
                <a:ext uri="{FF2B5EF4-FFF2-40B4-BE49-F238E27FC236}">
                  <a16:creationId xmlns:a16="http://schemas.microsoft.com/office/drawing/2014/main" id="{65AACC5A-2627-48C0-B3B6-8C40D83008A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08151" y="3780246"/>
              <a:ext cx="166480" cy="164901"/>
            </a:xfrm>
            <a:custGeom>
              <a:avLst/>
              <a:gdLst>
                <a:gd name="T0" fmla="*/ 0 w 162"/>
                <a:gd name="T1" fmla="*/ 72 h 163"/>
                <a:gd name="T2" fmla="*/ 2 w 162"/>
                <a:gd name="T3" fmla="*/ 60 h 163"/>
                <a:gd name="T4" fmla="*/ 6 w 162"/>
                <a:gd name="T5" fmla="*/ 49 h 163"/>
                <a:gd name="T6" fmla="*/ 11 w 162"/>
                <a:gd name="T7" fmla="*/ 39 h 163"/>
                <a:gd name="T8" fmla="*/ 18 w 162"/>
                <a:gd name="T9" fmla="*/ 29 h 163"/>
                <a:gd name="T10" fmla="*/ 26 w 162"/>
                <a:gd name="T11" fmla="*/ 21 h 163"/>
                <a:gd name="T12" fmla="*/ 35 w 162"/>
                <a:gd name="T13" fmla="*/ 13 h 163"/>
                <a:gd name="T14" fmla="*/ 45 w 162"/>
                <a:gd name="T15" fmla="*/ 8 h 163"/>
                <a:gd name="T16" fmla="*/ 57 w 162"/>
                <a:gd name="T17" fmla="*/ 3 h 163"/>
                <a:gd name="T18" fmla="*/ 69 w 162"/>
                <a:gd name="T19" fmla="*/ 0 h 163"/>
                <a:gd name="T20" fmla="*/ 81 w 162"/>
                <a:gd name="T21" fmla="*/ 0 h 163"/>
                <a:gd name="T22" fmla="*/ 93 w 162"/>
                <a:gd name="T23" fmla="*/ 0 h 163"/>
                <a:gd name="T24" fmla="*/ 105 w 162"/>
                <a:gd name="T25" fmla="*/ 3 h 163"/>
                <a:gd name="T26" fmla="*/ 116 w 162"/>
                <a:gd name="T27" fmla="*/ 8 h 163"/>
                <a:gd name="T28" fmla="*/ 126 w 162"/>
                <a:gd name="T29" fmla="*/ 13 h 163"/>
                <a:gd name="T30" fmla="*/ 136 w 162"/>
                <a:gd name="T31" fmla="*/ 21 h 163"/>
                <a:gd name="T32" fmla="*/ 144 w 162"/>
                <a:gd name="T33" fmla="*/ 29 h 163"/>
                <a:gd name="T34" fmla="*/ 151 w 162"/>
                <a:gd name="T35" fmla="*/ 39 h 163"/>
                <a:gd name="T36" fmla="*/ 156 w 162"/>
                <a:gd name="T37" fmla="*/ 49 h 163"/>
                <a:gd name="T38" fmla="*/ 160 w 162"/>
                <a:gd name="T39" fmla="*/ 60 h 163"/>
                <a:gd name="T40" fmla="*/ 162 w 162"/>
                <a:gd name="T41" fmla="*/ 72 h 163"/>
                <a:gd name="T42" fmla="*/ 162 w 162"/>
                <a:gd name="T43" fmla="*/ 81 h 163"/>
                <a:gd name="T44" fmla="*/ 161 w 162"/>
                <a:gd name="T45" fmla="*/ 93 h 163"/>
                <a:gd name="T46" fmla="*/ 159 w 162"/>
                <a:gd name="T47" fmla="*/ 105 h 163"/>
                <a:gd name="T48" fmla="*/ 154 w 162"/>
                <a:gd name="T49" fmla="*/ 116 h 163"/>
                <a:gd name="T50" fmla="*/ 148 w 162"/>
                <a:gd name="T51" fmla="*/ 126 h 163"/>
                <a:gd name="T52" fmla="*/ 141 w 162"/>
                <a:gd name="T53" fmla="*/ 136 h 163"/>
                <a:gd name="T54" fmla="*/ 133 w 162"/>
                <a:gd name="T55" fmla="*/ 144 h 163"/>
                <a:gd name="T56" fmla="*/ 123 w 162"/>
                <a:gd name="T57" fmla="*/ 151 h 163"/>
                <a:gd name="T58" fmla="*/ 113 w 162"/>
                <a:gd name="T59" fmla="*/ 156 h 163"/>
                <a:gd name="T60" fmla="*/ 101 w 162"/>
                <a:gd name="T61" fmla="*/ 160 h 163"/>
                <a:gd name="T62" fmla="*/ 89 w 162"/>
                <a:gd name="T63" fmla="*/ 162 h 163"/>
                <a:gd name="T64" fmla="*/ 77 w 162"/>
                <a:gd name="T65" fmla="*/ 162 h 163"/>
                <a:gd name="T66" fmla="*/ 64 w 162"/>
                <a:gd name="T67" fmla="*/ 161 h 163"/>
                <a:gd name="T68" fmla="*/ 53 w 162"/>
                <a:gd name="T69" fmla="*/ 158 h 163"/>
                <a:gd name="T70" fmla="*/ 42 w 162"/>
                <a:gd name="T71" fmla="*/ 153 h 163"/>
                <a:gd name="T72" fmla="*/ 32 w 162"/>
                <a:gd name="T73" fmla="*/ 146 h 163"/>
                <a:gd name="T74" fmla="*/ 23 w 162"/>
                <a:gd name="T75" fmla="*/ 139 h 163"/>
                <a:gd name="T76" fmla="*/ 16 w 162"/>
                <a:gd name="T77" fmla="*/ 130 h 163"/>
                <a:gd name="T78" fmla="*/ 9 w 162"/>
                <a:gd name="T79" fmla="*/ 120 h 163"/>
                <a:gd name="T80" fmla="*/ 4 w 162"/>
                <a:gd name="T81" fmla="*/ 109 h 163"/>
                <a:gd name="T82" fmla="*/ 1 w 162"/>
                <a:gd name="T83" fmla="*/ 97 h 163"/>
                <a:gd name="T84" fmla="*/ 0 w 162"/>
                <a:gd name="T85" fmla="*/ 8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163">
                  <a:moveTo>
                    <a:pt x="0" y="81"/>
                  </a:moveTo>
                  <a:lnTo>
                    <a:pt x="0" y="77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3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9" y="42"/>
                  </a:lnTo>
                  <a:lnTo>
                    <a:pt x="11" y="39"/>
                  </a:lnTo>
                  <a:lnTo>
                    <a:pt x="13" y="35"/>
                  </a:lnTo>
                  <a:lnTo>
                    <a:pt x="16" y="32"/>
                  </a:lnTo>
                  <a:lnTo>
                    <a:pt x="18" y="29"/>
                  </a:lnTo>
                  <a:lnTo>
                    <a:pt x="20" y="26"/>
                  </a:lnTo>
                  <a:lnTo>
                    <a:pt x="23" y="23"/>
                  </a:lnTo>
                  <a:lnTo>
                    <a:pt x="26" y="21"/>
                  </a:lnTo>
                  <a:lnTo>
                    <a:pt x="29" y="18"/>
                  </a:lnTo>
                  <a:lnTo>
                    <a:pt x="32" y="16"/>
                  </a:lnTo>
                  <a:lnTo>
                    <a:pt x="35" y="13"/>
                  </a:lnTo>
                  <a:lnTo>
                    <a:pt x="39" y="11"/>
                  </a:lnTo>
                  <a:lnTo>
                    <a:pt x="42" y="9"/>
                  </a:lnTo>
                  <a:lnTo>
                    <a:pt x="45" y="8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7" y="3"/>
                  </a:lnTo>
                  <a:lnTo>
                    <a:pt x="60" y="2"/>
                  </a:lnTo>
                  <a:lnTo>
                    <a:pt x="64" y="1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1"/>
                  </a:lnTo>
                  <a:lnTo>
                    <a:pt x="101" y="2"/>
                  </a:lnTo>
                  <a:lnTo>
                    <a:pt x="105" y="3"/>
                  </a:lnTo>
                  <a:lnTo>
                    <a:pt x="109" y="4"/>
                  </a:lnTo>
                  <a:lnTo>
                    <a:pt x="113" y="6"/>
                  </a:lnTo>
                  <a:lnTo>
                    <a:pt x="116" y="8"/>
                  </a:lnTo>
                  <a:lnTo>
                    <a:pt x="120" y="9"/>
                  </a:lnTo>
                  <a:lnTo>
                    <a:pt x="123" y="11"/>
                  </a:lnTo>
                  <a:lnTo>
                    <a:pt x="126" y="13"/>
                  </a:lnTo>
                  <a:lnTo>
                    <a:pt x="130" y="16"/>
                  </a:lnTo>
                  <a:lnTo>
                    <a:pt x="133" y="18"/>
                  </a:lnTo>
                  <a:lnTo>
                    <a:pt x="136" y="21"/>
                  </a:lnTo>
                  <a:lnTo>
                    <a:pt x="139" y="23"/>
                  </a:lnTo>
                  <a:lnTo>
                    <a:pt x="141" y="26"/>
                  </a:lnTo>
                  <a:lnTo>
                    <a:pt x="144" y="29"/>
                  </a:lnTo>
                  <a:lnTo>
                    <a:pt x="146" y="32"/>
                  </a:lnTo>
                  <a:lnTo>
                    <a:pt x="148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4" y="46"/>
                  </a:lnTo>
                  <a:lnTo>
                    <a:pt x="156" y="49"/>
                  </a:lnTo>
                  <a:lnTo>
                    <a:pt x="157" y="53"/>
                  </a:lnTo>
                  <a:lnTo>
                    <a:pt x="159" y="57"/>
                  </a:lnTo>
                  <a:lnTo>
                    <a:pt x="160" y="60"/>
                  </a:lnTo>
                  <a:lnTo>
                    <a:pt x="161" y="64"/>
                  </a:lnTo>
                  <a:lnTo>
                    <a:pt x="161" y="68"/>
                  </a:lnTo>
                  <a:lnTo>
                    <a:pt x="162" y="72"/>
                  </a:lnTo>
                  <a:lnTo>
                    <a:pt x="162" y="77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62" y="85"/>
                  </a:lnTo>
                  <a:lnTo>
                    <a:pt x="162" y="89"/>
                  </a:lnTo>
                  <a:lnTo>
                    <a:pt x="161" y="93"/>
                  </a:lnTo>
                  <a:lnTo>
                    <a:pt x="161" y="97"/>
                  </a:lnTo>
                  <a:lnTo>
                    <a:pt x="160" y="101"/>
                  </a:lnTo>
                  <a:lnTo>
                    <a:pt x="159" y="105"/>
                  </a:lnTo>
                  <a:lnTo>
                    <a:pt x="157" y="109"/>
                  </a:lnTo>
                  <a:lnTo>
                    <a:pt x="156" y="113"/>
                  </a:lnTo>
                  <a:lnTo>
                    <a:pt x="154" y="116"/>
                  </a:lnTo>
                  <a:lnTo>
                    <a:pt x="152" y="120"/>
                  </a:lnTo>
                  <a:lnTo>
                    <a:pt x="151" y="123"/>
                  </a:lnTo>
                  <a:lnTo>
                    <a:pt x="148" y="126"/>
                  </a:lnTo>
                  <a:lnTo>
                    <a:pt x="146" y="130"/>
                  </a:lnTo>
                  <a:lnTo>
                    <a:pt x="144" y="133"/>
                  </a:lnTo>
                  <a:lnTo>
                    <a:pt x="141" y="136"/>
                  </a:lnTo>
                  <a:lnTo>
                    <a:pt x="139" y="139"/>
                  </a:lnTo>
                  <a:lnTo>
                    <a:pt x="136" y="141"/>
                  </a:lnTo>
                  <a:lnTo>
                    <a:pt x="133" y="144"/>
                  </a:lnTo>
                  <a:lnTo>
                    <a:pt x="130" y="146"/>
                  </a:lnTo>
                  <a:lnTo>
                    <a:pt x="126" y="149"/>
                  </a:lnTo>
                  <a:lnTo>
                    <a:pt x="123" y="151"/>
                  </a:lnTo>
                  <a:lnTo>
                    <a:pt x="120" y="153"/>
                  </a:lnTo>
                  <a:lnTo>
                    <a:pt x="116" y="154"/>
                  </a:lnTo>
                  <a:lnTo>
                    <a:pt x="113" y="156"/>
                  </a:lnTo>
                  <a:lnTo>
                    <a:pt x="109" y="158"/>
                  </a:lnTo>
                  <a:lnTo>
                    <a:pt x="105" y="159"/>
                  </a:lnTo>
                  <a:lnTo>
                    <a:pt x="101" y="160"/>
                  </a:lnTo>
                  <a:lnTo>
                    <a:pt x="97" y="161"/>
                  </a:lnTo>
                  <a:lnTo>
                    <a:pt x="93" y="162"/>
                  </a:lnTo>
                  <a:lnTo>
                    <a:pt x="89" y="162"/>
                  </a:lnTo>
                  <a:lnTo>
                    <a:pt x="85" y="162"/>
                  </a:lnTo>
                  <a:lnTo>
                    <a:pt x="81" y="163"/>
                  </a:lnTo>
                  <a:lnTo>
                    <a:pt x="77" y="162"/>
                  </a:lnTo>
                  <a:lnTo>
                    <a:pt x="73" y="162"/>
                  </a:lnTo>
                  <a:lnTo>
                    <a:pt x="69" y="162"/>
                  </a:lnTo>
                  <a:lnTo>
                    <a:pt x="64" y="161"/>
                  </a:lnTo>
                  <a:lnTo>
                    <a:pt x="60" y="160"/>
                  </a:lnTo>
                  <a:lnTo>
                    <a:pt x="57" y="159"/>
                  </a:lnTo>
                  <a:lnTo>
                    <a:pt x="53" y="158"/>
                  </a:lnTo>
                  <a:lnTo>
                    <a:pt x="49" y="156"/>
                  </a:lnTo>
                  <a:lnTo>
                    <a:pt x="45" y="154"/>
                  </a:lnTo>
                  <a:lnTo>
                    <a:pt x="42" y="153"/>
                  </a:lnTo>
                  <a:lnTo>
                    <a:pt x="39" y="151"/>
                  </a:lnTo>
                  <a:lnTo>
                    <a:pt x="35" y="149"/>
                  </a:lnTo>
                  <a:lnTo>
                    <a:pt x="32" y="146"/>
                  </a:lnTo>
                  <a:lnTo>
                    <a:pt x="29" y="144"/>
                  </a:lnTo>
                  <a:lnTo>
                    <a:pt x="26" y="141"/>
                  </a:lnTo>
                  <a:lnTo>
                    <a:pt x="23" y="139"/>
                  </a:lnTo>
                  <a:lnTo>
                    <a:pt x="20" y="136"/>
                  </a:lnTo>
                  <a:lnTo>
                    <a:pt x="18" y="133"/>
                  </a:lnTo>
                  <a:lnTo>
                    <a:pt x="16" y="130"/>
                  </a:lnTo>
                  <a:lnTo>
                    <a:pt x="13" y="126"/>
                  </a:lnTo>
                  <a:lnTo>
                    <a:pt x="11" y="123"/>
                  </a:lnTo>
                  <a:lnTo>
                    <a:pt x="9" y="120"/>
                  </a:lnTo>
                  <a:lnTo>
                    <a:pt x="7" y="116"/>
                  </a:lnTo>
                  <a:lnTo>
                    <a:pt x="6" y="113"/>
                  </a:lnTo>
                  <a:lnTo>
                    <a:pt x="4" y="109"/>
                  </a:lnTo>
                  <a:lnTo>
                    <a:pt x="3" y="105"/>
                  </a:lnTo>
                  <a:lnTo>
                    <a:pt x="2" y="101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21" name="Freeform 18">
              <a:extLst>
                <a:ext uri="{FF2B5EF4-FFF2-40B4-BE49-F238E27FC236}">
                  <a16:creationId xmlns:a16="http://schemas.microsoft.com/office/drawing/2014/main" id="{E62F74B0-606A-46E8-B4A6-BF04F0797AB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636215" y="2937713"/>
              <a:ext cx="166480" cy="164901"/>
            </a:xfrm>
            <a:custGeom>
              <a:avLst/>
              <a:gdLst>
                <a:gd name="T0" fmla="*/ 0 w 162"/>
                <a:gd name="T1" fmla="*/ 72 h 163"/>
                <a:gd name="T2" fmla="*/ 2 w 162"/>
                <a:gd name="T3" fmla="*/ 60 h 163"/>
                <a:gd name="T4" fmla="*/ 6 w 162"/>
                <a:gd name="T5" fmla="*/ 49 h 163"/>
                <a:gd name="T6" fmla="*/ 11 w 162"/>
                <a:gd name="T7" fmla="*/ 39 h 163"/>
                <a:gd name="T8" fmla="*/ 18 w 162"/>
                <a:gd name="T9" fmla="*/ 29 h 163"/>
                <a:gd name="T10" fmla="*/ 26 w 162"/>
                <a:gd name="T11" fmla="*/ 21 h 163"/>
                <a:gd name="T12" fmla="*/ 35 w 162"/>
                <a:gd name="T13" fmla="*/ 13 h 163"/>
                <a:gd name="T14" fmla="*/ 45 w 162"/>
                <a:gd name="T15" fmla="*/ 8 h 163"/>
                <a:gd name="T16" fmla="*/ 57 w 162"/>
                <a:gd name="T17" fmla="*/ 3 h 163"/>
                <a:gd name="T18" fmla="*/ 69 w 162"/>
                <a:gd name="T19" fmla="*/ 0 h 163"/>
                <a:gd name="T20" fmla="*/ 81 w 162"/>
                <a:gd name="T21" fmla="*/ 0 h 163"/>
                <a:gd name="T22" fmla="*/ 93 w 162"/>
                <a:gd name="T23" fmla="*/ 0 h 163"/>
                <a:gd name="T24" fmla="*/ 105 w 162"/>
                <a:gd name="T25" fmla="*/ 3 h 163"/>
                <a:gd name="T26" fmla="*/ 116 w 162"/>
                <a:gd name="T27" fmla="*/ 8 h 163"/>
                <a:gd name="T28" fmla="*/ 126 w 162"/>
                <a:gd name="T29" fmla="*/ 13 h 163"/>
                <a:gd name="T30" fmla="*/ 136 w 162"/>
                <a:gd name="T31" fmla="*/ 21 h 163"/>
                <a:gd name="T32" fmla="*/ 144 w 162"/>
                <a:gd name="T33" fmla="*/ 29 h 163"/>
                <a:gd name="T34" fmla="*/ 151 w 162"/>
                <a:gd name="T35" fmla="*/ 39 h 163"/>
                <a:gd name="T36" fmla="*/ 156 w 162"/>
                <a:gd name="T37" fmla="*/ 49 h 163"/>
                <a:gd name="T38" fmla="*/ 160 w 162"/>
                <a:gd name="T39" fmla="*/ 60 h 163"/>
                <a:gd name="T40" fmla="*/ 162 w 162"/>
                <a:gd name="T41" fmla="*/ 72 h 163"/>
                <a:gd name="T42" fmla="*/ 162 w 162"/>
                <a:gd name="T43" fmla="*/ 81 h 163"/>
                <a:gd name="T44" fmla="*/ 161 w 162"/>
                <a:gd name="T45" fmla="*/ 93 h 163"/>
                <a:gd name="T46" fmla="*/ 159 w 162"/>
                <a:gd name="T47" fmla="*/ 105 h 163"/>
                <a:gd name="T48" fmla="*/ 154 w 162"/>
                <a:gd name="T49" fmla="*/ 116 h 163"/>
                <a:gd name="T50" fmla="*/ 148 w 162"/>
                <a:gd name="T51" fmla="*/ 126 h 163"/>
                <a:gd name="T52" fmla="*/ 141 w 162"/>
                <a:gd name="T53" fmla="*/ 136 h 163"/>
                <a:gd name="T54" fmla="*/ 133 w 162"/>
                <a:gd name="T55" fmla="*/ 144 h 163"/>
                <a:gd name="T56" fmla="*/ 123 w 162"/>
                <a:gd name="T57" fmla="*/ 151 h 163"/>
                <a:gd name="T58" fmla="*/ 113 w 162"/>
                <a:gd name="T59" fmla="*/ 156 h 163"/>
                <a:gd name="T60" fmla="*/ 101 w 162"/>
                <a:gd name="T61" fmla="*/ 160 h 163"/>
                <a:gd name="T62" fmla="*/ 89 w 162"/>
                <a:gd name="T63" fmla="*/ 162 h 163"/>
                <a:gd name="T64" fmla="*/ 77 w 162"/>
                <a:gd name="T65" fmla="*/ 162 h 163"/>
                <a:gd name="T66" fmla="*/ 64 w 162"/>
                <a:gd name="T67" fmla="*/ 161 h 163"/>
                <a:gd name="T68" fmla="*/ 53 w 162"/>
                <a:gd name="T69" fmla="*/ 158 h 163"/>
                <a:gd name="T70" fmla="*/ 42 w 162"/>
                <a:gd name="T71" fmla="*/ 153 h 163"/>
                <a:gd name="T72" fmla="*/ 32 w 162"/>
                <a:gd name="T73" fmla="*/ 146 h 163"/>
                <a:gd name="T74" fmla="*/ 23 w 162"/>
                <a:gd name="T75" fmla="*/ 139 h 163"/>
                <a:gd name="T76" fmla="*/ 16 w 162"/>
                <a:gd name="T77" fmla="*/ 130 h 163"/>
                <a:gd name="T78" fmla="*/ 9 w 162"/>
                <a:gd name="T79" fmla="*/ 120 h 163"/>
                <a:gd name="T80" fmla="*/ 4 w 162"/>
                <a:gd name="T81" fmla="*/ 109 h 163"/>
                <a:gd name="T82" fmla="*/ 1 w 162"/>
                <a:gd name="T83" fmla="*/ 97 h 163"/>
                <a:gd name="T84" fmla="*/ 0 w 162"/>
                <a:gd name="T85" fmla="*/ 8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163">
                  <a:moveTo>
                    <a:pt x="0" y="81"/>
                  </a:moveTo>
                  <a:lnTo>
                    <a:pt x="0" y="77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3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9" y="42"/>
                  </a:lnTo>
                  <a:lnTo>
                    <a:pt x="11" y="39"/>
                  </a:lnTo>
                  <a:lnTo>
                    <a:pt x="13" y="35"/>
                  </a:lnTo>
                  <a:lnTo>
                    <a:pt x="16" y="32"/>
                  </a:lnTo>
                  <a:lnTo>
                    <a:pt x="18" y="29"/>
                  </a:lnTo>
                  <a:lnTo>
                    <a:pt x="20" y="26"/>
                  </a:lnTo>
                  <a:lnTo>
                    <a:pt x="23" y="23"/>
                  </a:lnTo>
                  <a:lnTo>
                    <a:pt x="26" y="21"/>
                  </a:lnTo>
                  <a:lnTo>
                    <a:pt x="29" y="18"/>
                  </a:lnTo>
                  <a:lnTo>
                    <a:pt x="32" y="16"/>
                  </a:lnTo>
                  <a:lnTo>
                    <a:pt x="35" y="13"/>
                  </a:lnTo>
                  <a:lnTo>
                    <a:pt x="39" y="11"/>
                  </a:lnTo>
                  <a:lnTo>
                    <a:pt x="42" y="9"/>
                  </a:lnTo>
                  <a:lnTo>
                    <a:pt x="45" y="8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7" y="3"/>
                  </a:lnTo>
                  <a:lnTo>
                    <a:pt x="60" y="2"/>
                  </a:lnTo>
                  <a:lnTo>
                    <a:pt x="64" y="1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1"/>
                  </a:lnTo>
                  <a:lnTo>
                    <a:pt x="101" y="2"/>
                  </a:lnTo>
                  <a:lnTo>
                    <a:pt x="105" y="3"/>
                  </a:lnTo>
                  <a:lnTo>
                    <a:pt x="109" y="4"/>
                  </a:lnTo>
                  <a:lnTo>
                    <a:pt x="113" y="6"/>
                  </a:lnTo>
                  <a:lnTo>
                    <a:pt x="116" y="8"/>
                  </a:lnTo>
                  <a:lnTo>
                    <a:pt x="120" y="9"/>
                  </a:lnTo>
                  <a:lnTo>
                    <a:pt x="123" y="11"/>
                  </a:lnTo>
                  <a:lnTo>
                    <a:pt x="126" y="13"/>
                  </a:lnTo>
                  <a:lnTo>
                    <a:pt x="130" y="16"/>
                  </a:lnTo>
                  <a:lnTo>
                    <a:pt x="133" y="18"/>
                  </a:lnTo>
                  <a:lnTo>
                    <a:pt x="136" y="21"/>
                  </a:lnTo>
                  <a:lnTo>
                    <a:pt x="139" y="23"/>
                  </a:lnTo>
                  <a:lnTo>
                    <a:pt x="141" y="26"/>
                  </a:lnTo>
                  <a:lnTo>
                    <a:pt x="144" y="29"/>
                  </a:lnTo>
                  <a:lnTo>
                    <a:pt x="146" y="32"/>
                  </a:lnTo>
                  <a:lnTo>
                    <a:pt x="148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4" y="46"/>
                  </a:lnTo>
                  <a:lnTo>
                    <a:pt x="156" y="49"/>
                  </a:lnTo>
                  <a:lnTo>
                    <a:pt x="157" y="53"/>
                  </a:lnTo>
                  <a:lnTo>
                    <a:pt x="159" y="57"/>
                  </a:lnTo>
                  <a:lnTo>
                    <a:pt x="160" y="60"/>
                  </a:lnTo>
                  <a:lnTo>
                    <a:pt x="161" y="64"/>
                  </a:lnTo>
                  <a:lnTo>
                    <a:pt x="161" y="68"/>
                  </a:lnTo>
                  <a:lnTo>
                    <a:pt x="162" y="72"/>
                  </a:lnTo>
                  <a:lnTo>
                    <a:pt x="162" y="77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62" y="85"/>
                  </a:lnTo>
                  <a:lnTo>
                    <a:pt x="162" y="89"/>
                  </a:lnTo>
                  <a:lnTo>
                    <a:pt x="161" y="93"/>
                  </a:lnTo>
                  <a:lnTo>
                    <a:pt x="161" y="97"/>
                  </a:lnTo>
                  <a:lnTo>
                    <a:pt x="160" y="101"/>
                  </a:lnTo>
                  <a:lnTo>
                    <a:pt x="159" y="105"/>
                  </a:lnTo>
                  <a:lnTo>
                    <a:pt x="157" y="109"/>
                  </a:lnTo>
                  <a:lnTo>
                    <a:pt x="156" y="113"/>
                  </a:lnTo>
                  <a:lnTo>
                    <a:pt x="154" y="116"/>
                  </a:lnTo>
                  <a:lnTo>
                    <a:pt x="152" y="120"/>
                  </a:lnTo>
                  <a:lnTo>
                    <a:pt x="151" y="123"/>
                  </a:lnTo>
                  <a:lnTo>
                    <a:pt x="148" y="126"/>
                  </a:lnTo>
                  <a:lnTo>
                    <a:pt x="146" y="130"/>
                  </a:lnTo>
                  <a:lnTo>
                    <a:pt x="144" y="133"/>
                  </a:lnTo>
                  <a:lnTo>
                    <a:pt x="141" y="136"/>
                  </a:lnTo>
                  <a:lnTo>
                    <a:pt x="139" y="139"/>
                  </a:lnTo>
                  <a:lnTo>
                    <a:pt x="136" y="141"/>
                  </a:lnTo>
                  <a:lnTo>
                    <a:pt x="133" y="144"/>
                  </a:lnTo>
                  <a:lnTo>
                    <a:pt x="130" y="146"/>
                  </a:lnTo>
                  <a:lnTo>
                    <a:pt x="126" y="149"/>
                  </a:lnTo>
                  <a:lnTo>
                    <a:pt x="123" y="151"/>
                  </a:lnTo>
                  <a:lnTo>
                    <a:pt x="120" y="153"/>
                  </a:lnTo>
                  <a:lnTo>
                    <a:pt x="116" y="154"/>
                  </a:lnTo>
                  <a:lnTo>
                    <a:pt x="113" y="156"/>
                  </a:lnTo>
                  <a:lnTo>
                    <a:pt x="109" y="158"/>
                  </a:lnTo>
                  <a:lnTo>
                    <a:pt x="105" y="159"/>
                  </a:lnTo>
                  <a:lnTo>
                    <a:pt x="101" y="160"/>
                  </a:lnTo>
                  <a:lnTo>
                    <a:pt x="97" y="161"/>
                  </a:lnTo>
                  <a:lnTo>
                    <a:pt x="93" y="162"/>
                  </a:lnTo>
                  <a:lnTo>
                    <a:pt x="89" y="162"/>
                  </a:lnTo>
                  <a:lnTo>
                    <a:pt x="85" y="162"/>
                  </a:lnTo>
                  <a:lnTo>
                    <a:pt x="81" y="163"/>
                  </a:lnTo>
                  <a:lnTo>
                    <a:pt x="77" y="162"/>
                  </a:lnTo>
                  <a:lnTo>
                    <a:pt x="73" y="162"/>
                  </a:lnTo>
                  <a:lnTo>
                    <a:pt x="69" y="162"/>
                  </a:lnTo>
                  <a:lnTo>
                    <a:pt x="64" y="161"/>
                  </a:lnTo>
                  <a:lnTo>
                    <a:pt x="60" y="160"/>
                  </a:lnTo>
                  <a:lnTo>
                    <a:pt x="57" y="159"/>
                  </a:lnTo>
                  <a:lnTo>
                    <a:pt x="53" y="158"/>
                  </a:lnTo>
                  <a:lnTo>
                    <a:pt x="49" y="156"/>
                  </a:lnTo>
                  <a:lnTo>
                    <a:pt x="45" y="154"/>
                  </a:lnTo>
                  <a:lnTo>
                    <a:pt x="42" y="153"/>
                  </a:lnTo>
                  <a:lnTo>
                    <a:pt x="39" y="151"/>
                  </a:lnTo>
                  <a:lnTo>
                    <a:pt x="35" y="149"/>
                  </a:lnTo>
                  <a:lnTo>
                    <a:pt x="32" y="146"/>
                  </a:lnTo>
                  <a:lnTo>
                    <a:pt x="29" y="144"/>
                  </a:lnTo>
                  <a:lnTo>
                    <a:pt x="26" y="141"/>
                  </a:lnTo>
                  <a:lnTo>
                    <a:pt x="23" y="139"/>
                  </a:lnTo>
                  <a:lnTo>
                    <a:pt x="20" y="136"/>
                  </a:lnTo>
                  <a:lnTo>
                    <a:pt x="18" y="133"/>
                  </a:lnTo>
                  <a:lnTo>
                    <a:pt x="16" y="130"/>
                  </a:lnTo>
                  <a:lnTo>
                    <a:pt x="13" y="126"/>
                  </a:lnTo>
                  <a:lnTo>
                    <a:pt x="11" y="123"/>
                  </a:lnTo>
                  <a:lnTo>
                    <a:pt x="9" y="120"/>
                  </a:lnTo>
                  <a:lnTo>
                    <a:pt x="7" y="116"/>
                  </a:lnTo>
                  <a:lnTo>
                    <a:pt x="6" y="113"/>
                  </a:lnTo>
                  <a:lnTo>
                    <a:pt x="4" y="109"/>
                  </a:lnTo>
                  <a:lnTo>
                    <a:pt x="3" y="105"/>
                  </a:lnTo>
                  <a:lnTo>
                    <a:pt x="2" y="101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22" name="Freeform 18">
              <a:extLst>
                <a:ext uri="{FF2B5EF4-FFF2-40B4-BE49-F238E27FC236}">
                  <a16:creationId xmlns:a16="http://schemas.microsoft.com/office/drawing/2014/main" id="{B5BA23C1-9940-4EDD-9F5B-D2C3598D13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447569" y="4066349"/>
              <a:ext cx="166480" cy="164901"/>
            </a:xfrm>
            <a:custGeom>
              <a:avLst/>
              <a:gdLst>
                <a:gd name="T0" fmla="*/ 0 w 162"/>
                <a:gd name="T1" fmla="*/ 72 h 163"/>
                <a:gd name="T2" fmla="*/ 2 w 162"/>
                <a:gd name="T3" fmla="*/ 60 h 163"/>
                <a:gd name="T4" fmla="*/ 6 w 162"/>
                <a:gd name="T5" fmla="*/ 49 h 163"/>
                <a:gd name="T6" fmla="*/ 11 w 162"/>
                <a:gd name="T7" fmla="*/ 39 h 163"/>
                <a:gd name="T8" fmla="*/ 18 w 162"/>
                <a:gd name="T9" fmla="*/ 29 h 163"/>
                <a:gd name="T10" fmla="*/ 26 w 162"/>
                <a:gd name="T11" fmla="*/ 21 h 163"/>
                <a:gd name="T12" fmla="*/ 35 w 162"/>
                <a:gd name="T13" fmla="*/ 13 h 163"/>
                <a:gd name="T14" fmla="*/ 45 w 162"/>
                <a:gd name="T15" fmla="*/ 8 h 163"/>
                <a:gd name="T16" fmla="*/ 57 w 162"/>
                <a:gd name="T17" fmla="*/ 3 h 163"/>
                <a:gd name="T18" fmla="*/ 69 w 162"/>
                <a:gd name="T19" fmla="*/ 0 h 163"/>
                <a:gd name="T20" fmla="*/ 81 w 162"/>
                <a:gd name="T21" fmla="*/ 0 h 163"/>
                <a:gd name="T22" fmla="*/ 93 w 162"/>
                <a:gd name="T23" fmla="*/ 0 h 163"/>
                <a:gd name="T24" fmla="*/ 105 w 162"/>
                <a:gd name="T25" fmla="*/ 3 h 163"/>
                <a:gd name="T26" fmla="*/ 116 w 162"/>
                <a:gd name="T27" fmla="*/ 8 h 163"/>
                <a:gd name="T28" fmla="*/ 126 w 162"/>
                <a:gd name="T29" fmla="*/ 13 h 163"/>
                <a:gd name="T30" fmla="*/ 136 w 162"/>
                <a:gd name="T31" fmla="*/ 21 h 163"/>
                <a:gd name="T32" fmla="*/ 144 w 162"/>
                <a:gd name="T33" fmla="*/ 29 h 163"/>
                <a:gd name="T34" fmla="*/ 151 w 162"/>
                <a:gd name="T35" fmla="*/ 39 h 163"/>
                <a:gd name="T36" fmla="*/ 156 w 162"/>
                <a:gd name="T37" fmla="*/ 49 h 163"/>
                <a:gd name="T38" fmla="*/ 160 w 162"/>
                <a:gd name="T39" fmla="*/ 60 h 163"/>
                <a:gd name="T40" fmla="*/ 162 w 162"/>
                <a:gd name="T41" fmla="*/ 72 h 163"/>
                <a:gd name="T42" fmla="*/ 162 w 162"/>
                <a:gd name="T43" fmla="*/ 81 h 163"/>
                <a:gd name="T44" fmla="*/ 161 w 162"/>
                <a:gd name="T45" fmla="*/ 93 h 163"/>
                <a:gd name="T46" fmla="*/ 159 w 162"/>
                <a:gd name="T47" fmla="*/ 105 h 163"/>
                <a:gd name="T48" fmla="*/ 154 w 162"/>
                <a:gd name="T49" fmla="*/ 116 h 163"/>
                <a:gd name="T50" fmla="*/ 148 w 162"/>
                <a:gd name="T51" fmla="*/ 126 h 163"/>
                <a:gd name="T52" fmla="*/ 141 w 162"/>
                <a:gd name="T53" fmla="*/ 136 h 163"/>
                <a:gd name="T54" fmla="*/ 133 w 162"/>
                <a:gd name="T55" fmla="*/ 144 h 163"/>
                <a:gd name="T56" fmla="*/ 123 w 162"/>
                <a:gd name="T57" fmla="*/ 151 h 163"/>
                <a:gd name="T58" fmla="*/ 113 w 162"/>
                <a:gd name="T59" fmla="*/ 156 h 163"/>
                <a:gd name="T60" fmla="*/ 101 w 162"/>
                <a:gd name="T61" fmla="*/ 160 h 163"/>
                <a:gd name="T62" fmla="*/ 89 w 162"/>
                <a:gd name="T63" fmla="*/ 162 h 163"/>
                <a:gd name="T64" fmla="*/ 77 w 162"/>
                <a:gd name="T65" fmla="*/ 162 h 163"/>
                <a:gd name="T66" fmla="*/ 64 w 162"/>
                <a:gd name="T67" fmla="*/ 161 h 163"/>
                <a:gd name="T68" fmla="*/ 53 w 162"/>
                <a:gd name="T69" fmla="*/ 158 h 163"/>
                <a:gd name="T70" fmla="*/ 42 w 162"/>
                <a:gd name="T71" fmla="*/ 153 h 163"/>
                <a:gd name="T72" fmla="*/ 32 w 162"/>
                <a:gd name="T73" fmla="*/ 146 h 163"/>
                <a:gd name="T74" fmla="*/ 23 w 162"/>
                <a:gd name="T75" fmla="*/ 139 h 163"/>
                <a:gd name="T76" fmla="*/ 16 w 162"/>
                <a:gd name="T77" fmla="*/ 130 h 163"/>
                <a:gd name="T78" fmla="*/ 9 w 162"/>
                <a:gd name="T79" fmla="*/ 120 h 163"/>
                <a:gd name="T80" fmla="*/ 4 w 162"/>
                <a:gd name="T81" fmla="*/ 109 h 163"/>
                <a:gd name="T82" fmla="*/ 1 w 162"/>
                <a:gd name="T83" fmla="*/ 97 h 163"/>
                <a:gd name="T84" fmla="*/ 0 w 162"/>
                <a:gd name="T85" fmla="*/ 8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163">
                  <a:moveTo>
                    <a:pt x="0" y="81"/>
                  </a:moveTo>
                  <a:lnTo>
                    <a:pt x="0" y="77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3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9" y="42"/>
                  </a:lnTo>
                  <a:lnTo>
                    <a:pt x="11" y="39"/>
                  </a:lnTo>
                  <a:lnTo>
                    <a:pt x="13" y="35"/>
                  </a:lnTo>
                  <a:lnTo>
                    <a:pt x="16" y="32"/>
                  </a:lnTo>
                  <a:lnTo>
                    <a:pt x="18" y="29"/>
                  </a:lnTo>
                  <a:lnTo>
                    <a:pt x="20" y="26"/>
                  </a:lnTo>
                  <a:lnTo>
                    <a:pt x="23" y="23"/>
                  </a:lnTo>
                  <a:lnTo>
                    <a:pt x="26" y="21"/>
                  </a:lnTo>
                  <a:lnTo>
                    <a:pt x="29" y="18"/>
                  </a:lnTo>
                  <a:lnTo>
                    <a:pt x="32" y="16"/>
                  </a:lnTo>
                  <a:lnTo>
                    <a:pt x="35" y="13"/>
                  </a:lnTo>
                  <a:lnTo>
                    <a:pt x="39" y="11"/>
                  </a:lnTo>
                  <a:lnTo>
                    <a:pt x="42" y="9"/>
                  </a:lnTo>
                  <a:lnTo>
                    <a:pt x="45" y="8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7" y="3"/>
                  </a:lnTo>
                  <a:lnTo>
                    <a:pt x="60" y="2"/>
                  </a:lnTo>
                  <a:lnTo>
                    <a:pt x="64" y="1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1"/>
                  </a:lnTo>
                  <a:lnTo>
                    <a:pt x="101" y="2"/>
                  </a:lnTo>
                  <a:lnTo>
                    <a:pt x="105" y="3"/>
                  </a:lnTo>
                  <a:lnTo>
                    <a:pt x="109" y="4"/>
                  </a:lnTo>
                  <a:lnTo>
                    <a:pt x="113" y="6"/>
                  </a:lnTo>
                  <a:lnTo>
                    <a:pt x="116" y="8"/>
                  </a:lnTo>
                  <a:lnTo>
                    <a:pt x="120" y="9"/>
                  </a:lnTo>
                  <a:lnTo>
                    <a:pt x="123" y="11"/>
                  </a:lnTo>
                  <a:lnTo>
                    <a:pt x="126" y="13"/>
                  </a:lnTo>
                  <a:lnTo>
                    <a:pt x="130" y="16"/>
                  </a:lnTo>
                  <a:lnTo>
                    <a:pt x="133" y="18"/>
                  </a:lnTo>
                  <a:lnTo>
                    <a:pt x="136" y="21"/>
                  </a:lnTo>
                  <a:lnTo>
                    <a:pt x="139" y="23"/>
                  </a:lnTo>
                  <a:lnTo>
                    <a:pt x="141" y="26"/>
                  </a:lnTo>
                  <a:lnTo>
                    <a:pt x="144" y="29"/>
                  </a:lnTo>
                  <a:lnTo>
                    <a:pt x="146" y="32"/>
                  </a:lnTo>
                  <a:lnTo>
                    <a:pt x="148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4" y="46"/>
                  </a:lnTo>
                  <a:lnTo>
                    <a:pt x="156" y="49"/>
                  </a:lnTo>
                  <a:lnTo>
                    <a:pt x="157" y="53"/>
                  </a:lnTo>
                  <a:lnTo>
                    <a:pt x="159" y="57"/>
                  </a:lnTo>
                  <a:lnTo>
                    <a:pt x="160" y="60"/>
                  </a:lnTo>
                  <a:lnTo>
                    <a:pt x="161" y="64"/>
                  </a:lnTo>
                  <a:lnTo>
                    <a:pt x="161" y="68"/>
                  </a:lnTo>
                  <a:lnTo>
                    <a:pt x="162" y="72"/>
                  </a:lnTo>
                  <a:lnTo>
                    <a:pt x="162" y="77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62" y="85"/>
                  </a:lnTo>
                  <a:lnTo>
                    <a:pt x="162" y="89"/>
                  </a:lnTo>
                  <a:lnTo>
                    <a:pt x="161" y="93"/>
                  </a:lnTo>
                  <a:lnTo>
                    <a:pt x="161" y="97"/>
                  </a:lnTo>
                  <a:lnTo>
                    <a:pt x="160" y="101"/>
                  </a:lnTo>
                  <a:lnTo>
                    <a:pt x="159" y="105"/>
                  </a:lnTo>
                  <a:lnTo>
                    <a:pt x="157" y="109"/>
                  </a:lnTo>
                  <a:lnTo>
                    <a:pt x="156" y="113"/>
                  </a:lnTo>
                  <a:lnTo>
                    <a:pt x="154" y="116"/>
                  </a:lnTo>
                  <a:lnTo>
                    <a:pt x="152" y="120"/>
                  </a:lnTo>
                  <a:lnTo>
                    <a:pt x="151" y="123"/>
                  </a:lnTo>
                  <a:lnTo>
                    <a:pt x="148" y="126"/>
                  </a:lnTo>
                  <a:lnTo>
                    <a:pt x="146" y="130"/>
                  </a:lnTo>
                  <a:lnTo>
                    <a:pt x="144" y="133"/>
                  </a:lnTo>
                  <a:lnTo>
                    <a:pt x="141" y="136"/>
                  </a:lnTo>
                  <a:lnTo>
                    <a:pt x="139" y="139"/>
                  </a:lnTo>
                  <a:lnTo>
                    <a:pt x="136" y="141"/>
                  </a:lnTo>
                  <a:lnTo>
                    <a:pt x="133" y="144"/>
                  </a:lnTo>
                  <a:lnTo>
                    <a:pt x="130" y="146"/>
                  </a:lnTo>
                  <a:lnTo>
                    <a:pt x="126" y="149"/>
                  </a:lnTo>
                  <a:lnTo>
                    <a:pt x="123" y="151"/>
                  </a:lnTo>
                  <a:lnTo>
                    <a:pt x="120" y="153"/>
                  </a:lnTo>
                  <a:lnTo>
                    <a:pt x="116" y="154"/>
                  </a:lnTo>
                  <a:lnTo>
                    <a:pt x="113" y="156"/>
                  </a:lnTo>
                  <a:lnTo>
                    <a:pt x="109" y="158"/>
                  </a:lnTo>
                  <a:lnTo>
                    <a:pt x="105" y="159"/>
                  </a:lnTo>
                  <a:lnTo>
                    <a:pt x="101" y="160"/>
                  </a:lnTo>
                  <a:lnTo>
                    <a:pt x="97" y="161"/>
                  </a:lnTo>
                  <a:lnTo>
                    <a:pt x="93" y="162"/>
                  </a:lnTo>
                  <a:lnTo>
                    <a:pt x="89" y="162"/>
                  </a:lnTo>
                  <a:lnTo>
                    <a:pt x="85" y="162"/>
                  </a:lnTo>
                  <a:lnTo>
                    <a:pt x="81" y="163"/>
                  </a:lnTo>
                  <a:lnTo>
                    <a:pt x="77" y="162"/>
                  </a:lnTo>
                  <a:lnTo>
                    <a:pt x="73" y="162"/>
                  </a:lnTo>
                  <a:lnTo>
                    <a:pt x="69" y="162"/>
                  </a:lnTo>
                  <a:lnTo>
                    <a:pt x="64" y="161"/>
                  </a:lnTo>
                  <a:lnTo>
                    <a:pt x="60" y="160"/>
                  </a:lnTo>
                  <a:lnTo>
                    <a:pt x="57" y="159"/>
                  </a:lnTo>
                  <a:lnTo>
                    <a:pt x="53" y="158"/>
                  </a:lnTo>
                  <a:lnTo>
                    <a:pt x="49" y="156"/>
                  </a:lnTo>
                  <a:lnTo>
                    <a:pt x="45" y="154"/>
                  </a:lnTo>
                  <a:lnTo>
                    <a:pt x="42" y="153"/>
                  </a:lnTo>
                  <a:lnTo>
                    <a:pt x="39" y="151"/>
                  </a:lnTo>
                  <a:lnTo>
                    <a:pt x="35" y="149"/>
                  </a:lnTo>
                  <a:lnTo>
                    <a:pt x="32" y="146"/>
                  </a:lnTo>
                  <a:lnTo>
                    <a:pt x="29" y="144"/>
                  </a:lnTo>
                  <a:lnTo>
                    <a:pt x="26" y="141"/>
                  </a:lnTo>
                  <a:lnTo>
                    <a:pt x="23" y="139"/>
                  </a:lnTo>
                  <a:lnTo>
                    <a:pt x="20" y="136"/>
                  </a:lnTo>
                  <a:lnTo>
                    <a:pt x="18" y="133"/>
                  </a:lnTo>
                  <a:lnTo>
                    <a:pt x="16" y="130"/>
                  </a:lnTo>
                  <a:lnTo>
                    <a:pt x="13" y="126"/>
                  </a:lnTo>
                  <a:lnTo>
                    <a:pt x="11" y="123"/>
                  </a:lnTo>
                  <a:lnTo>
                    <a:pt x="9" y="120"/>
                  </a:lnTo>
                  <a:lnTo>
                    <a:pt x="7" y="116"/>
                  </a:lnTo>
                  <a:lnTo>
                    <a:pt x="6" y="113"/>
                  </a:lnTo>
                  <a:lnTo>
                    <a:pt x="4" y="109"/>
                  </a:lnTo>
                  <a:lnTo>
                    <a:pt x="3" y="105"/>
                  </a:lnTo>
                  <a:lnTo>
                    <a:pt x="2" y="101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23" name="Freeform 18">
              <a:extLst>
                <a:ext uri="{FF2B5EF4-FFF2-40B4-BE49-F238E27FC236}">
                  <a16:creationId xmlns:a16="http://schemas.microsoft.com/office/drawing/2014/main" id="{FBDBAE09-EDDE-4E71-9AEA-575B15E59F5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01996" y="3387343"/>
              <a:ext cx="166480" cy="164901"/>
            </a:xfrm>
            <a:custGeom>
              <a:avLst/>
              <a:gdLst>
                <a:gd name="T0" fmla="*/ 0 w 162"/>
                <a:gd name="T1" fmla="*/ 72 h 163"/>
                <a:gd name="T2" fmla="*/ 2 w 162"/>
                <a:gd name="T3" fmla="*/ 60 h 163"/>
                <a:gd name="T4" fmla="*/ 6 w 162"/>
                <a:gd name="T5" fmla="*/ 49 h 163"/>
                <a:gd name="T6" fmla="*/ 11 w 162"/>
                <a:gd name="T7" fmla="*/ 39 h 163"/>
                <a:gd name="T8" fmla="*/ 18 w 162"/>
                <a:gd name="T9" fmla="*/ 29 h 163"/>
                <a:gd name="T10" fmla="*/ 26 w 162"/>
                <a:gd name="T11" fmla="*/ 21 h 163"/>
                <a:gd name="T12" fmla="*/ 35 w 162"/>
                <a:gd name="T13" fmla="*/ 13 h 163"/>
                <a:gd name="T14" fmla="*/ 45 w 162"/>
                <a:gd name="T15" fmla="*/ 8 h 163"/>
                <a:gd name="T16" fmla="*/ 57 w 162"/>
                <a:gd name="T17" fmla="*/ 3 h 163"/>
                <a:gd name="T18" fmla="*/ 69 w 162"/>
                <a:gd name="T19" fmla="*/ 0 h 163"/>
                <a:gd name="T20" fmla="*/ 81 w 162"/>
                <a:gd name="T21" fmla="*/ 0 h 163"/>
                <a:gd name="T22" fmla="*/ 93 w 162"/>
                <a:gd name="T23" fmla="*/ 0 h 163"/>
                <a:gd name="T24" fmla="*/ 105 w 162"/>
                <a:gd name="T25" fmla="*/ 3 h 163"/>
                <a:gd name="T26" fmla="*/ 116 w 162"/>
                <a:gd name="T27" fmla="*/ 8 h 163"/>
                <a:gd name="T28" fmla="*/ 126 w 162"/>
                <a:gd name="T29" fmla="*/ 13 h 163"/>
                <a:gd name="T30" fmla="*/ 136 w 162"/>
                <a:gd name="T31" fmla="*/ 21 h 163"/>
                <a:gd name="T32" fmla="*/ 144 w 162"/>
                <a:gd name="T33" fmla="*/ 29 h 163"/>
                <a:gd name="T34" fmla="*/ 151 w 162"/>
                <a:gd name="T35" fmla="*/ 39 h 163"/>
                <a:gd name="T36" fmla="*/ 156 w 162"/>
                <a:gd name="T37" fmla="*/ 49 h 163"/>
                <a:gd name="T38" fmla="*/ 160 w 162"/>
                <a:gd name="T39" fmla="*/ 60 h 163"/>
                <a:gd name="T40" fmla="*/ 162 w 162"/>
                <a:gd name="T41" fmla="*/ 72 h 163"/>
                <a:gd name="T42" fmla="*/ 162 w 162"/>
                <a:gd name="T43" fmla="*/ 81 h 163"/>
                <a:gd name="T44" fmla="*/ 161 w 162"/>
                <a:gd name="T45" fmla="*/ 93 h 163"/>
                <a:gd name="T46" fmla="*/ 159 w 162"/>
                <a:gd name="T47" fmla="*/ 105 h 163"/>
                <a:gd name="T48" fmla="*/ 154 w 162"/>
                <a:gd name="T49" fmla="*/ 116 h 163"/>
                <a:gd name="T50" fmla="*/ 148 w 162"/>
                <a:gd name="T51" fmla="*/ 126 h 163"/>
                <a:gd name="T52" fmla="*/ 141 w 162"/>
                <a:gd name="T53" fmla="*/ 136 h 163"/>
                <a:gd name="T54" fmla="*/ 133 w 162"/>
                <a:gd name="T55" fmla="*/ 144 h 163"/>
                <a:gd name="T56" fmla="*/ 123 w 162"/>
                <a:gd name="T57" fmla="*/ 151 h 163"/>
                <a:gd name="T58" fmla="*/ 113 w 162"/>
                <a:gd name="T59" fmla="*/ 156 h 163"/>
                <a:gd name="T60" fmla="*/ 101 w 162"/>
                <a:gd name="T61" fmla="*/ 160 h 163"/>
                <a:gd name="T62" fmla="*/ 89 w 162"/>
                <a:gd name="T63" fmla="*/ 162 h 163"/>
                <a:gd name="T64" fmla="*/ 77 w 162"/>
                <a:gd name="T65" fmla="*/ 162 h 163"/>
                <a:gd name="T66" fmla="*/ 64 w 162"/>
                <a:gd name="T67" fmla="*/ 161 h 163"/>
                <a:gd name="T68" fmla="*/ 53 w 162"/>
                <a:gd name="T69" fmla="*/ 158 h 163"/>
                <a:gd name="T70" fmla="*/ 42 w 162"/>
                <a:gd name="T71" fmla="*/ 153 h 163"/>
                <a:gd name="T72" fmla="*/ 32 w 162"/>
                <a:gd name="T73" fmla="*/ 146 h 163"/>
                <a:gd name="T74" fmla="*/ 23 w 162"/>
                <a:gd name="T75" fmla="*/ 139 h 163"/>
                <a:gd name="T76" fmla="*/ 16 w 162"/>
                <a:gd name="T77" fmla="*/ 130 h 163"/>
                <a:gd name="T78" fmla="*/ 9 w 162"/>
                <a:gd name="T79" fmla="*/ 120 h 163"/>
                <a:gd name="T80" fmla="*/ 4 w 162"/>
                <a:gd name="T81" fmla="*/ 109 h 163"/>
                <a:gd name="T82" fmla="*/ 1 w 162"/>
                <a:gd name="T83" fmla="*/ 97 h 163"/>
                <a:gd name="T84" fmla="*/ 0 w 162"/>
                <a:gd name="T85" fmla="*/ 8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163">
                  <a:moveTo>
                    <a:pt x="0" y="81"/>
                  </a:moveTo>
                  <a:lnTo>
                    <a:pt x="0" y="77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3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9" y="42"/>
                  </a:lnTo>
                  <a:lnTo>
                    <a:pt x="11" y="39"/>
                  </a:lnTo>
                  <a:lnTo>
                    <a:pt x="13" y="35"/>
                  </a:lnTo>
                  <a:lnTo>
                    <a:pt x="16" y="32"/>
                  </a:lnTo>
                  <a:lnTo>
                    <a:pt x="18" y="29"/>
                  </a:lnTo>
                  <a:lnTo>
                    <a:pt x="20" y="26"/>
                  </a:lnTo>
                  <a:lnTo>
                    <a:pt x="23" y="23"/>
                  </a:lnTo>
                  <a:lnTo>
                    <a:pt x="26" y="21"/>
                  </a:lnTo>
                  <a:lnTo>
                    <a:pt x="29" y="18"/>
                  </a:lnTo>
                  <a:lnTo>
                    <a:pt x="32" y="16"/>
                  </a:lnTo>
                  <a:lnTo>
                    <a:pt x="35" y="13"/>
                  </a:lnTo>
                  <a:lnTo>
                    <a:pt x="39" y="11"/>
                  </a:lnTo>
                  <a:lnTo>
                    <a:pt x="42" y="9"/>
                  </a:lnTo>
                  <a:lnTo>
                    <a:pt x="45" y="8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7" y="3"/>
                  </a:lnTo>
                  <a:lnTo>
                    <a:pt x="60" y="2"/>
                  </a:lnTo>
                  <a:lnTo>
                    <a:pt x="64" y="1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1"/>
                  </a:lnTo>
                  <a:lnTo>
                    <a:pt x="101" y="2"/>
                  </a:lnTo>
                  <a:lnTo>
                    <a:pt x="105" y="3"/>
                  </a:lnTo>
                  <a:lnTo>
                    <a:pt x="109" y="4"/>
                  </a:lnTo>
                  <a:lnTo>
                    <a:pt x="113" y="6"/>
                  </a:lnTo>
                  <a:lnTo>
                    <a:pt x="116" y="8"/>
                  </a:lnTo>
                  <a:lnTo>
                    <a:pt x="120" y="9"/>
                  </a:lnTo>
                  <a:lnTo>
                    <a:pt x="123" y="11"/>
                  </a:lnTo>
                  <a:lnTo>
                    <a:pt x="126" y="13"/>
                  </a:lnTo>
                  <a:lnTo>
                    <a:pt x="130" y="16"/>
                  </a:lnTo>
                  <a:lnTo>
                    <a:pt x="133" y="18"/>
                  </a:lnTo>
                  <a:lnTo>
                    <a:pt x="136" y="21"/>
                  </a:lnTo>
                  <a:lnTo>
                    <a:pt x="139" y="23"/>
                  </a:lnTo>
                  <a:lnTo>
                    <a:pt x="141" y="26"/>
                  </a:lnTo>
                  <a:lnTo>
                    <a:pt x="144" y="29"/>
                  </a:lnTo>
                  <a:lnTo>
                    <a:pt x="146" y="32"/>
                  </a:lnTo>
                  <a:lnTo>
                    <a:pt x="148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4" y="46"/>
                  </a:lnTo>
                  <a:lnTo>
                    <a:pt x="156" y="49"/>
                  </a:lnTo>
                  <a:lnTo>
                    <a:pt x="157" y="53"/>
                  </a:lnTo>
                  <a:lnTo>
                    <a:pt x="159" y="57"/>
                  </a:lnTo>
                  <a:lnTo>
                    <a:pt x="160" y="60"/>
                  </a:lnTo>
                  <a:lnTo>
                    <a:pt x="161" y="64"/>
                  </a:lnTo>
                  <a:lnTo>
                    <a:pt x="161" y="68"/>
                  </a:lnTo>
                  <a:lnTo>
                    <a:pt x="162" y="72"/>
                  </a:lnTo>
                  <a:lnTo>
                    <a:pt x="162" y="77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62" y="85"/>
                  </a:lnTo>
                  <a:lnTo>
                    <a:pt x="162" y="89"/>
                  </a:lnTo>
                  <a:lnTo>
                    <a:pt x="161" y="93"/>
                  </a:lnTo>
                  <a:lnTo>
                    <a:pt x="161" y="97"/>
                  </a:lnTo>
                  <a:lnTo>
                    <a:pt x="160" y="101"/>
                  </a:lnTo>
                  <a:lnTo>
                    <a:pt x="159" y="105"/>
                  </a:lnTo>
                  <a:lnTo>
                    <a:pt x="157" y="109"/>
                  </a:lnTo>
                  <a:lnTo>
                    <a:pt x="156" y="113"/>
                  </a:lnTo>
                  <a:lnTo>
                    <a:pt x="154" y="116"/>
                  </a:lnTo>
                  <a:lnTo>
                    <a:pt x="152" y="120"/>
                  </a:lnTo>
                  <a:lnTo>
                    <a:pt x="151" y="123"/>
                  </a:lnTo>
                  <a:lnTo>
                    <a:pt x="148" y="126"/>
                  </a:lnTo>
                  <a:lnTo>
                    <a:pt x="146" y="130"/>
                  </a:lnTo>
                  <a:lnTo>
                    <a:pt x="144" y="133"/>
                  </a:lnTo>
                  <a:lnTo>
                    <a:pt x="141" y="136"/>
                  </a:lnTo>
                  <a:lnTo>
                    <a:pt x="139" y="139"/>
                  </a:lnTo>
                  <a:lnTo>
                    <a:pt x="136" y="141"/>
                  </a:lnTo>
                  <a:lnTo>
                    <a:pt x="133" y="144"/>
                  </a:lnTo>
                  <a:lnTo>
                    <a:pt x="130" y="146"/>
                  </a:lnTo>
                  <a:lnTo>
                    <a:pt x="126" y="149"/>
                  </a:lnTo>
                  <a:lnTo>
                    <a:pt x="123" y="151"/>
                  </a:lnTo>
                  <a:lnTo>
                    <a:pt x="120" y="153"/>
                  </a:lnTo>
                  <a:lnTo>
                    <a:pt x="116" y="154"/>
                  </a:lnTo>
                  <a:lnTo>
                    <a:pt x="113" y="156"/>
                  </a:lnTo>
                  <a:lnTo>
                    <a:pt x="109" y="158"/>
                  </a:lnTo>
                  <a:lnTo>
                    <a:pt x="105" y="159"/>
                  </a:lnTo>
                  <a:lnTo>
                    <a:pt x="101" y="160"/>
                  </a:lnTo>
                  <a:lnTo>
                    <a:pt x="97" y="161"/>
                  </a:lnTo>
                  <a:lnTo>
                    <a:pt x="93" y="162"/>
                  </a:lnTo>
                  <a:lnTo>
                    <a:pt x="89" y="162"/>
                  </a:lnTo>
                  <a:lnTo>
                    <a:pt x="85" y="162"/>
                  </a:lnTo>
                  <a:lnTo>
                    <a:pt x="81" y="163"/>
                  </a:lnTo>
                  <a:lnTo>
                    <a:pt x="77" y="162"/>
                  </a:lnTo>
                  <a:lnTo>
                    <a:pt x="73" y="162"/>
                  </a:lnTo>
                  <a:lnTo>
                    <a:pt x="69" y="162"/>
                  </a:lnTo>
                  <a:lnTo>
                    <a:pt x="64" y="161"/>
                  </a:lnTo>
                  <a:lnTo>
                    <a:pt x="60" y="160"/>
                  </a:lnTo>
                  <a:lnTo>
                    <a:pt x="57" y="159"/>
                  </a:lnTo>
                  <a:lnTo>
                    <a:pt x="53" y="158"/>
                  </a:lnTo>
                  <a:lnTo>
                    <a:pt x="49" y="156"/>
                  </a:lnTo>
                  <a:lnTo>
                    <a:pt x="45" y="154"/>
                  </a:lnTo>
                  <a:lnTo>
                    <a:pt x="42" y="153"/>
                  </a:lnTo>
                  <a:lnTo>
                    <a:pt x="39" y="151"/>
                  </a:lnTo>
                  <a:lnTo>
                    <a:pt x="35" y="149"/>
                  </a:lnTo>
                  <a:lnTo>
                    <a:pt x="32" y="146"/>
                  </a:lnTo>
                  <a:lnTo>
                    <a:pt x="29" y="144"/>
                  </a:lnTo>
                  <a:lnTo>
                    <a:pt x="26" y="141"/>
                  </a:lnTo>
                  <a:lnTo>
                    <a:pt x="23" y="139"/>
                  </a:lnTo>
                  <a:lnTo>
                    <a:pt x="20" y="136"/>
                  </a:lnTo>
                  <a:lnTo>
                    <a:pt x="18" y="133"/>
                  </a:lnTo>
                  <a:lnTo>
                    <a:pt x="16" y="130"/>
                  </a:lnTo>
                  <a:lnTo>
                    <a:pt x="13" y="126"/>
                  </a:lnTo>
                  <a:lnTo>
                    <a:pt x="11" y="123"/>
                  </a:lnTo>
                  <a:lnTo>
                    <a:pt x="9" y="120"/>
                  </a:lnTo>
                  <a:lnTo>
                    <a:pt x="7" y="116"/>
                  </a:lnTo>
                  <a:lnTo>
                    <a:pt x="6" y="113"/>
                  </a:lnTo>
                  <a:lnTo>
                    <a:pt x="4" y="109"/>
                  </a:lnTo>
                  <a:lnTo>
                    <a:pt x="3" y="105"/>
                  </a:lnTo>
                  <a:lnTo>
                    <a:pt x="2" y="101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24" name="直接箭头连接符 102">
              <a:extLst>
                <a:ext uri="{FF2B5EF4-FFF2-40B4-BE49-F238E27FC236}">
                  <a16:creationId xmlns:a16="http://schemas.microsoft.com/office/drawing/2014/main" id="{81F28FEF-56ED-459F-AC1D-18AE2A697BC5}"/>
                </a:ext>
              </a:extLst>
            </p:cNvPr>
            <p:cNvCxnSpPr>
              <a:cxnSpLocks/>
              <a:stCxn id="819" idx="3"/>
              <a:endCxn id="821" idx="23"/>
            </p:cNvCxnSpPr>
            <p:nvPr/>
          </p:nvCxnSpPr>
          <p:spPr>
            <a:xfrm flipV="1">
              <a:off x="2245141" y="3043938"/>
              <a:ext cx="394156" cy="228307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sp>
          <p:nvSpPr>
            <p:cNvPr id="825" name="Freeform 18">
              <a:extLst>
                <a:ext uri="{FF2B5EF4-FFF2-40B4-BE49-F238E27FC236}">
                  <a16:creationId xmlns:a16="http://schemas.microsoft.com/office/drawing/2014/main" id="{9B342F4A-3A0C-4209-9776-D10F01A46D6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301996" y="2810308"/>
              <a:ext cx="166480" cy="164901"/>
            </a:xfrm>
            <a:custGeom>
              <a:avLst/>
              <a:gdLst>
                <a:gd name="T0" fmla="*/ 0 w 162"/>
                <a:gd name="T1" fmla="*/ 72 h 163"/>
                <a:gd name="T2" fmla="*/ 2 w 162"/>
                <a:gd name="T3" fmla="*/ 60 h 163"/>
                <a:gd name="T4" fmla="*/ 6 w 162"/>
                <a:gd name="T5" fmla="*/ 49 h 163"/>
                <a:gd name="T6" fmla="*/ 11 w 162"/>
                <a:gd name="T7" fmla="*/ 39 h 163"/>
                <a:gd name="T8" fmla="*/ 18 w 162"/>
                <a:gd name="T9" fmla="*/ 29 h 163"/>
                <a:gd name="T10" fmla="*/ 26 w 162"/>
                <a:gd name="T11" fmla="*/ 21 h 163"/>
                <a:gd name="T12" fmla="*/ 35 w 162"/>
                <a:gd name="T13" fmla="*/ 13 h 163"/>
                <a:gd name="T14" fmla="*/ 45 w 162"/>
                <a:gd name="T15" fmla="*/ 8 h 163"/>
                <a:gd name="T16" fmla="*/ 57 w 162"/>
                <a:gd name="T17" fmla="*/ 3 h 163"/>
                <a:gd name="T18" fmla="*/ 69 w 162"/>
                <a:gd name="T19" fmla="*/ 0 h 163"/>
                <a:gd name="T20" fmla="*/ 81 w 162"/>
                <a:gd name="T21" fmla="*/ 0 h 163"/>
                <a:gd name="T22" fmla="*/ 93 w 162"/>
                <a:gd name="T23" fmla="*/ 0 h 163"/>
                <a:gd name="T24" fmla="*/ 105 w 162"/>
                <a:gd name="T25" fmla="*/ 3 h 163"/>
                <a:gd name="T26" fmla="*/ 116 w 162"/>
                <a:gd name="T27" fmla="*/ 8 h 163"/>
                <a:gd name="T28" fmla="*/ 126 w 162"/>
                <a:gd name="T29" fmla="*/ 13 h 163"/>
                <a:gd name="T30" fmla="*/ 136 w 162"/>
                <a:gd name="T31" fmla="*/ 21 h 163"/>
                <a:gd name="T32" fmla="*/ 144 w 162"/>
                <a:gd name="T33" fmla="*/ 29 h 163"/>
                <a:gd name="T34" fmla="*/ 151 w 162"/>
                <a:gd name="T35" fmla="*/ 39 h 163"/>
                <a:gd name="T36" fmla="*/ 156 w 162"/>
                <a:gd name="T37" fmla="*/ 49 h 163"/>
                <a:gd name="T38" fmla="*/ 160 w 162"/>
                <a:gd name="T39" fmla="*/ 60 h 163"/>
                <a:gd name="T40" fmla="*/ 162 w 162"/>
                <a:gd name="T41" fmla="*/ 72 h 163"/>
                <a:gd name="T42" fmla="*/ 162 w 162"/>
                <a:gd name="T43" fmla="*/ 81 h 163"/>
                <a:gd name="T44" fmla="*/ 161 w 162"/>
                <a:gd name="T45" fmla="*/ 93 h 163"/>
                <a:gd name="T46" fmla="*/ 159 w 162"/>
                <a:gd name="T47" fmla="*/ 105 h 163"/>
                <a:gd name="T48" fmla="*/ 154 w 162"/>
                <a:gd name="T49" fmla="*/ 116 h 163"/>
                <a:gd name="T50" fmla="*/ 148 w 162"/>
                <a:gd name="T51" fmla="*/ 126 h 163"/>
                <a:gd name="T52" fmla="*/ 141 w 162"/>
                <a:gd name="T53" fmla="*/ 136 h 163"/>
                <a:gd name="T54" fmla="*/ 133 w 162"/>
                <a:gd name="T55" fmla="*/ 144 h 163"/>
                <a:gd name="T56" fmla="*/ 123 w 162"/>
                <a:gd name="T57" fmla="*/ 151 h 163"/>
                <a:gd name="T58" fmla="*/ 113 w 162"/>
                <a:gd name="T59" fmla="*/ 156 h 163"/>
                <a:gd name="T60" fmla="*/ 101 w 162"/>
                <a:gd name="T61" fmla="*/ 160 h 163"/>
                <a:gd name="T62" fmla="*/ 89 w 162"/>
                <a:gd name="T63" fmla="*/ 162 h 163"/>
                <a:gd name="T64" fmla="*/ 77 w 162"/>
                <a:gd name="T65" fmla="*/ 162 h 163"/>
                <a:gd name="T66" fmla="*/ 64 w 162"/>
                <a:gd name="T67" fmla="*/ 161 h 163"/>
                <a:gd name="T68" fmla="*/ 53 w 162"/>
                <a:gd name="T69" fmla="*/ 158 h 163"/>
                <a:gd name="T70" fmla="*/ 42 w 162"/>
                <a:gd name="T71" fmla="*/ 153 h 163"/>
                <a:gd name="T72" fmla="*/ 32 w 162"/>
                <a:gd name="T73" fmla="*/ 146 h 163"/>
                <a:gd name="T74" fmla="*/ 23 w 162"/>
                <a:gd name="T75" fmla="*/ 139 h 163"/>
                <a:gd name="T76" fmla="*/ 16 w 162"/>
                <a:gd name="T77" fmla="*/ 130 h 163"/>
                <a:gd name="T78" fmla="*/ 9 w 162"/>
                <a:gd name="T79" fmla="*/ 120 h 163"/>
                <a:gd name="T80" fmla="*/ 4 w 162"/>
                <a:gd name="T81" fmla="*/ 109 h 163"/>
                <a:gd name="T82" fmla="*/ 1 w 162"/>
                <a:gd name="T83" fmla="*/ 97 h 163"/>
                <a:gd name="T84" fmla="*/ 0 w 162"/>
                <a:gd name="T85" fmla="*/ 8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163">
                  <a:moveTo>
                    <a:pt x="0" y="81"/>
                  </a:moveTo>
                  <a:lnTo>
                    <a:pt x="0" y="77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3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9" y="42"/>
                  </a:lnTo>
                  <a:lnTo>
                    <a:pt x="11" y="39"/>
                  </a:lnTo>
                  <a:lnTo>
                    <a:pt x="13" y="35"/>
                  </a:lnTo>
                  <a:lnTo>
                    <a:pt x="16" y="32"/>
                  </a:lnTo>
                  <a:lnTo>
                    <a:pt x="18" y="29"/>
                  </a:lnTo>
                  <a:lnTo>
                    <a:pt x="20" y="26"/>
                  </a:lnTo>
                  <a:lnTo>
                    <a:pt x="23" y="23"/>
                  </a:lnTo>
                  <a:lnTo>
                    <a:pt x="26" y="21"/>
                  </a:lnTo>
                  <a:lnTo>
                    <a:pt x="29" y="18"/>
                  </a:lnTo>
                  <a:lnTo>
                    <a:pt x="32" y="16"/>
                  </a:lnTo>
                  <a:lnTo>
                    <a:pt x="35" y="13"/>
                  </a:lnTo>
                  <a:lnTo>
                    <a:pt x="39" y="11"/>
                  </a:lnTo>
                  <a:lnTo>
                    <a:pt x="42" y="9"/>
                  </a:lnTo>
                  <a:lnTo>
                    <a:pt x="45" y="8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7" y="3"/>
                  </a:lnTo>
                  <a:lnTo>
                    <a:pt x="60" y="2"/>
                  </a:lnTo>
                  <a:lnTo>
                    <a:pt x="64" y="1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1"/>
                  </a:lnTo>
                  <a:lnTo>
                    <a:pt x="101" y="2"/>
                  </a:lnTo>
                  <a:lnTo>
                    <a:pt x="105" y="3"/>
                  </a:lnTo>
                  <a:lnTo>
                    <a:pt x="109" y="4"/>
                  </a:lnTo>
                  <a:lnTo>
                    <a:pt x="113" y="6"/>
                  </a:lnTo>
                  <a:lnTo>
                    <a:pt x="116" y="8"/>
                  </a:lnTo>
                  <a:lnTo>
                    <a:pt x="120" y="9"/>
                  </a:lnTo>
                  <a:lnTo>
                    <a:pt x="123" y="11"/>
                  </a:lnTo>
                  <a:lnTo>
                    <a:pt x="126" y="13"/>
                  </a:lnTo>
                  <a:lnTo>
                    <a:pt x="130" y="16"/>
                  </a:lnTo>
                  <a:lnTo>
                    <a:pt x="133" y="18"/>
                  </a:lnTo>
                  <a:lnTo>
                    <a:pt x="136" y="21"/>
                  </a:lnTo>
                  <a:lnTo>
                    <a:pt x="139" y="23"/>
                  </a:lnTo>
                  <a:lnTo>
                    <a:pt x="141" y="26"/>
                  </a:lnTo>
                  <a:lnTo>
                    <a:pt x="144" y="29"/>
                  </a:lnTo>
                  <a:lnTo>
                    <a:pt x="146" y="32"/>
                  </a:lnTo>
                  <a:lnTo>
                    <a:pt x="148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4" y="46"/>
                  </a:lnTo>
                  <a:lnTo>
                    <a:pt x="156" y="49"/>
                  </a:lnTo>
                  <a:lnTo>
                    <a:pt x="157" y="53"/>
                  </a:lnTo>
                  <a:lnTo>
                    <a:pt x="159" y="57"/>
                  </a:lnTo>
                  <a:lnTo>
                    <a:pt x="160" y="60"/>
                  </a:lnTo>
                  <a:lnTo>
                    <a:pt x="161" y="64"/>
                  </a:lnTo>
                  <a:lnTo>
                    <a:pt x="161" y="68"/>
                  </a:lnTo>
                  <a:lnTo>
                    <a:pt x="162" y="72"/>
                  </a:lnTo>
                  <a:lnTo>
                    <a:pt x="162" y="77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62" y="85"/>
                  </a:lnTo>
                  <a:lnTo>
                    <a:pt x="162" y="89"/>
                  </a:lnTo>
                  <a:lnTo>
                    <a:pt x="161" y="93"/>
                  </a:lnTo>
                  <a:lnTo>
                    <a:pt x="161" y="97"/>
                  </a:lnTo>
                  <a:lnTo>
                    <a:pt x="160" y="101"/>
                  </a:lnTo>
                  <a:lnTo>
                    <a:pt x="159" y="105"/>
                  </a:lnTo>
                  <a:lnTo>
                    <a:pt x="157" y="109"/>
                  </a:lnTo>
                  <a:lnTo>
                    <a:pt x="156" y="113"/>
                  </a:lnTo>
                  <a:lnTo>
                    <a:pt x="154" y="116"/>
                  </a:lnTo>
                  <a:lnTo>
                    <a:pt x="152" y="120"/>
                  </a:lnTo>
                  <a:lnTo>
                    <a:pt x="151" y="123"/>
                  </a:lnTo>
                  <a:lnTo>
                    <a:pt x="148" y="126"/>
                  </a:lnTo>
                  <a:lnTo>
                    <a:pt x="146" y="130"/>
                  </a:lnTo>
                  <a:lnTo>
                    <a:pt x="144" y="133"/>
                  </a:lnTo>
                  <a:lnTo>
                    <a:pt x="141" y="136"/>
                  </a:lnTo>
                  <a:lnTo>
                    <a:pt x="139" y="139"/>
                  </a:lnTo>
                  <a:lnTo>
                    <a:pt x="136" y="141"/>
                  </a:lnTo>
                  <a:lnTo>
                    <a:pt x="133" y="144"/>
                  </a:lnTo>
                  <a:lnTo>
                    <a:pt x="130" y="146"/>
                  </a:lnTo>
                  <a:lnTo>
                    <a:pt x="126" y="149"/>
                  </a:lnTo>
                  <a:lnTo>
                    <a:pt x="123" y="151"/>
                  </a:lnTo>
                  <a:lnTo>
                    <a:pt x="120" y="153"/>
                  </a:lnTo>
                  <a:lnTo>
                    <a:pt x="116" y="154"/>
                  </a:lnTo>
                  <a:lnTo>
                    <a:pt x="113" y="156"/>
                  </a:lnTo>
                  <a:lnTo>
                    <a:pt x="109" y="158"/>
                  </a:lnTo>
                  <a:lnTo>
                    <a:pt x="105" y="159"/>
                  </a:lnTo>
                  <a:lnTo>
                    <a:pt x="101" y="160"/>
                  </a:lnTo>
                  <a:lnTo>
                    <a:pt x="97" y="161"/>
                  </a:lnTo>
                  <a:lnTo>
                    <a:pt x="93" y="162"/>
                  </a:lnTo>
                  <a:lnTo>
                    <a:pt x="89" y="162"/>
                  </a:lnTo>
                  <a:lnTo>
                    <a:pt x="85" y="162"/>
                  </a:lnTo>
                  <a:lnTo>
                    <a:pt x="81" y="163"/>
                  </a:lnTo>
                  <a:lnTo>
                    <a:pt x="77" y="162"/>
                  </a:lnTo>
                  <a:lnTo>
                    <a:pt x="73" y="162"/>
                  </a:lnTo>
                  <a:lnTo>
                    <a:pt x="69" y="162"/>
                  </a:lnTo>
                  <a:lnTo>
                    <a:pt x="64" y="161"/>
                  </a:lnTo>
                  <a:lnTo>
                    <a:pt x="60" y="160"/>
                  </a:lnTo>
                  <a:lnTo>
                    <a:pt x="57" y="159"/>
                  </a:lnTo>
                  <a:lnTo>
                    <a:pt x="53" y="158"/>
                  </a:lnTo>
                  <a:lnTo>
                    <a:pt x="49" y="156"/>
                  </a:lnTo>
                  <a:lnTo>
                    <a:pt x="45" y="154"/>
                  </a:lnTo>
                  <a:lnTo>
                    <a:pt x="42" y="153"/>
                  </a:lnTo>
                  <a:lnTo>
                    <a:pt x="39" y="151"/>
                  </a:lnTo>
                  <a:lnTo>
                    <a:pt x="35" y="149"/>
                  </a:lnTo>
                  <a:lnTo>
                    <a:pt x="32" y="146"/>
                  </a:lnTo>
                  <a:lnTo>
                    <a:pt x="29" y="144"/>
                  </a:lnTo>
                  <a:lnTo>
                    <a:pt x="26" y="141"/>
                  </a:lnTo>
                  <a:lnTo>
                    <a:pt x="23" y="139"/>
                  </a:lnTo>
                  <a:lnTo>
                    <a:pt x="20" y="136"/>
                  </a:lnTo>
                  <a:lnTo>
                    <a:pt x="18" y="133"/>
                  </a:lnTo>
                  <a:lnTo>
                    <a:pt x="16" y="130"/>
                  </a:lnTo>
                  <a:lnTo>
                    <a:pt x="13" y="126"/>
                  </a:lnTo>
                  <a:lnTo>
                    <a:pt x="11" y="123"/>
                  </a:lnTo>
                  <a:lnTo>
                    <a:pt x="9" y="120"/>
                  </a:lnTo>
                  <a:lnTo>
                    <a:pt x="7" y="116"/>
                  </a:lnTo>
                  <a:lnTo>
                    <a:pt x="6" y="113"/>
                  </a:lnTo>
                  <a:lnTo>
                    <a:pt x="4" y="109"/>
                  </a:lnTo>
                  <a:lnTo>
                    <a:pt x="3" y="105"/>
                  </a:lnTo>
                  <a:lnTo>
                    <a:pt x="2" y="101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26" name="直接箭头连接符 128">
              <a:extLst>
                <a:ext uri="{FF2B5EF4-FFF2-40B4-BE49-F238E27FC236}">
                  <a16:creationId xmlns:a16="http://schemas.microsoft.com/office/drawing/2014/main" id="{F4F6AE47-830B-442D-835E-7EC6F80752AC}"/>
                </a:ext>
              </a:extLst>
            </p:cNvPr>
            <p:cNvCxnSpPr>
              <a:cxnSpLocks/>
              <a:stCxn id="825" idx="0"/>
              <a:endCxn id="841" idx="23"/>
            </p:cNvCxnSpPr>
            <p:nvPr/>
          </p:nvCxnSpPr>
          <p:spPr>
            <a:xfrm flipV="1">
              <a:off x="3468476" y="2775661"/>
              <a:ext cx="603089" cy="107487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827" name="直接箭头连接符 141">
              <a:extLst>
                <a:ext uri="{FF2B5EF4-FFF2-40B4-BE49-F238E27FC236}">
                  <a16:creationId xmlns:a16="http://schemas.microsoft.com/office/drawing/2014/main" id="{5D640A5A-A0A5-413E-94A3-3BB0FD82DA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9805" y="3076406"/>
              <a:ext cx="278821" cy="339544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828" name="直接箭头连接符 151">
              <a:extLst>
                <a:ext uri="{FF2B5EF4-FFF2-40B4-BE49-F238E27FC236}">
                  <a16:creationId xmlns:a16="http://schemas.microsoft.com/office/drawing/2014/main" id="{3FEA05DB-372B-431E-BDFD-BC2AD8208C23}"/>
                </a:ext>
              </a:extLst>
            </p:cNvPr>
            <p:cNvCxnSpPr>
              <a:cxnSpLocks/>
              <a:endCxn id="839" idx="23"/>
            </p:cNvCxnSpPr>
            <p:nvPr/>
          </p:nvCxnSpPr>
          <p:spPr>
            <a:xfrm flipV="1">
              <a:off x="4392263" y="3971039"/>
              <a:ext cx="541739" cy="21924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sp>
          <p:nvSpPr>
            <p:cNvPr id="829" name="Freeform 18">
              <a:extLst>
                <a:ext uri="{FF2B5EF4-FFF2-40B4-BE49-F238E27FC236}">
                  <a16:creationId xmlns:a16="http://schemas.microsoft.com/office/drawing/2014/main" id="{D2B3C9B8-5A8A-4C28-A8EF-9D3066A7E00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297288" y="2264651"/>
              <a:ext cx="166480" cy="164901"/>
            </a:xfrm>
            <a:custGeom>
              <a:avLst/>
              <a:gdLst>
                <a:gd name="T0" fmla="*/ 0 w 162"/>
                <a:gd name="T1" fmla="*/ 72 h 163"/>
                <a:gd name="T2" fmla="*/ 2 w 162"/>
                <a:gd name="T3" fmla="*/ 60 h 163"/>
                <a:gd name="T4" fmla="*/ 6 w 162"/>
                <a:gd name="T5" fmla="*/ 49 h 163"/>
                <a:gd name="T6" fmla="*/ 11 w 162"/>
                <a:gd name="T7" fmla="*/ 39 h 163"/>
                <a:gd name="T8" fmla="*/ 18 w 162"/>
                <a:gd name="T9" fmla="*/ 29 h 163"/>
                <a:gd name="T10" fmla="*/ 26 w 162"/>
                <a:gd name="T11" fmla="*/ 21 h 163"/>
                <a:gd name="T12" fmla="*/ 35 w 162"/>
                <a:gd name="T13" fmla="*/ 13 h 163"/>
                <a:gd name="T14" fmla="*/ 45 w 162"/>
                <a:gd name="T15" fmla="*/ 8 h 163"/>
                <a:gd name="T16" fmla="*/ 57 w 162"/>
                <a:gd name="T17" fmla="*/ 3 h 163"/>
                <a:gd name="T18" fmla="*/ 69 w 162"/>
                <a:gd name="T19" fmla="*/ 0 h 163"/>
                <a:gd name="T20" fmla="*/ 81 w 162"/>
                <a:gd name="T21" fmla="*/ 0 h 163"/>
                <a:gd name="T22" fmla="*/ 93 w 162"/>
                <a:gd name="T23" fmla="*/ 0 h 163"/>
                <a:gd name="T24" fmla="*/ 105 w 162"/>
                <a:gd name="T25" fmla="*/ 3 h 163"/>
                <a:gd name="T26" fmla="*/ 116 w 162"/>
                <a:gd name="T27" fmla="*/ 8 h 163"/>
                <a:gd name="T28" fmla="*/ 126 w 162"/>
                <a:gd name="T29" fmla="*/ 13 h 163"/>
                <a:gd name="T30" fmla="*/ 136 w 162"/>
                <a:gd name="T31" fmla="*/ 21 h 163"/>
                <a:gd name="T32" fmla="*/ 144 w 162"/>
                <a:gd name="T33" fmla="*/ 29 h 163"/>
                <a:gd name="T34" fmla="*/ 151 w 162"/>
                <a:gd name="T35" fmla="*/ 39 h 163"/>
                <a:gd name="T36" fmla="*/ 156 w 162"/>
                <a:gd name="T37" fmla="*/ 49 h 163"/>
                <a:gd name="T38" fmla="*/ 160 w 162"/>
                <a:gd name="T39" fmla="*/ 60 h 163"/>
                <a:gd name="T40" fmla="*/ 162 w 162"/>
                <a:gd name="T41" fmla="*/ 72 h 163"/>
                <a:gd name="T42" fmla="*/ 162 w 162"/>
                <a:gd name="T43" fmla="*/ 81 h 163"/>
                <a:gd name="T44" fmla="*/ 161 w 162"/>
                <a:gd name="T45" fmla="*/ 93 h 163"/>
                <a:gd name="T46" fmla="*/ 159 w 162"/>
                <a:gd name="T47" fmla="*/ 105 h 163"/>
                <a:gd name="T48" fmla="*/ 154 w 162"/>
                <a:gd name="T49" fmla="*/ 116 h 163"/>
                <a:gd name="T50" fmla="*/ 148 w 162"/>
                <a:gd name="T51" fmla="*/ 126 h 163"/>
                <a:gd name="T52" fmla="*/ 141 w 162"/>
                <a:gd name="T53" fmla="*/ 136 h 163"/>
                <a:gd name="T54" fmla="*/ 133 w 162"/>
                <a:gd name="T55" fmla="*/ 144 h 163"/>
                <a:gd name="T56" fmla="*/ 123 w 162"/>
                <a:gd name="T57" fmla="*/ 151 h 163"/>
                <a:gd name="T58" fmla="*/ 113 w 162"/>
                <a:gd name="T59" fmla="*/ 156 h 163"/>
                <a:gd name="T60" fmla="*/ 101 w 162"/>
                <a:gd name="T61" fmla="*/ 160 h 163"/>
                <a:gd name="T62" fmla="*/ 89 w 162"/>
                <a:gd name="T63" fmla="*/ 162 h 163"/>
                <a:gd name="T64" fmla="*/ 77 w 162"/>
                <a:gd name="T65" fmla="*/ 162 h 163"/>
                <a:gd name="T66" fmla="*/ 64 w 162"/>
                <a:gd name="T67" fmla="*/ 161 h 163"/>
                <a:gd name="T68" fmla="*/ 53 w 162"/>
                <a:gd name="T69" fmla="*/ 158 h 163"/>
                <a:gd name="T70" fmla="*/ 42 w 162"/>
                <a:gd name="T71" fmla="*/ 153 h 163"/>
                <a:gd name="T72" fmla="*/ 32 w 162"/>
                <a:gd name="T73" fmla="*/ 146 h 163"/>
                <a:gd name="T74" fmla="*/ 23 w 162"/>
                <a:gd name="T75" fmla="*/ 139 h 163"/>
                <a:gd name="T76" fmla="*/ 16 w 162"/>
                <a:gd name="T77" fmla="*/ 130 h 163"/>
                <a:gd name="T78" fmla="*/ 9 w 162"/>
                <a:gd name="T79" fmla="*/ 120 h 163"/>
                <a:gd name="T80" fmla="*/ 4 w 162"/>
                <a:gd name="T81" fmla="*/ 109 h 163"/>
                <a:gd name="T82" fmla="*/ 1 w 162"/>
                <a:gd name="T83" fmla="*/ 97 h 163"/>
                <a:gd name="T84" fmla="*/ 0 w 162"/>
                <a:gd name="T85" fmla="*/ 8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163">
                  <a:moveTo>
                    <a:pt x="0" y="81"/>
                  </a:moveTo>
                  <a:lnTo>
                    <a:pt x="0" y="77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3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9" y="42"/>
                  </a:lnTo>
                  <a:lnTo>
                    <a:pt x="11" y="39"/>
                  </a:lnTo>
                  <a:lnTo>
                    <a:pt x="13" y="35"/>
                  </a:lnTo>
                  <a:lnTo>
                    <a:pt x="16" y="32"/>
                  </a:lnTo>
                  <a:lnTo>
                    <a:pt x="18" y="29"/>
                  </a:lnTo>
                  <a:lnTo>
                    <a:pt x="20" y="26"/>
                  </a:lnTo>
                  <a:lnTo>
                    <a:pt x="23" y="23"/>
                  </a:lnTo>
                  <a:lnTo>
                    <a:pt x="26" y="21"/>
                  </a:lnTo>
                  <a:lnTo>
                    <a:pt x="29" y="18"/>
                  </a:lnTo>
                  <a:lnTo>
                    <a:pt x="32" y="16"/>
                  </a:lnTo>
                  <a:lnTo>
                    <a:pt x="35" y="13"/>
                  </a:lnTo>
                  <a:lnTo>
                    <a:pt x="39" y="11"/>
                  </a:lnTo>
                  <a:lnTo>
                    <a:pt x="42" y="9"/>
                  </a:lnTo>
                  <a:lnTo>
                    <a:pt x="45" y="8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7" y="3"/>
                  </a:lnTo>
                  <a:lnTo>
                    <a:pt x="60" y="2"/>
                  </a:lnTo>
                  <a:lnTo>
                    <a:pt x="64" y="1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1"/>
                  </a:lnTo>
                  <a:lnTo>
                    <a:pt x="101" y="2"/>
                  </a:lnTo>
                  <a:lnTo>
                    <a:pt x="105" y="3"/>
                  </a:lnTo>
                  <a:lnTo>
                    <a:pt x="109" y="4"/>
                  </a:lnTo>
                  <a:lnTo>
                    <a:pt x="113" y="6"/>
                  </a:lnTo>
                  <a:lnTo>
                    <a:pt x="116" y="8"/>
                  </a:lnTo>
                  <a:lnTo>
                    <a:pt x="120" y="9"/>
                  </a:lnTo>
                  <a:lnTo>
                    <a:pt x="123" y="11"/>
                  </a:lnTo>
                  <a:lnTo>
                    <a:pt x="126" y="13"/>
                  </a:lnTo>
                  <a:lnTo>
                    <a:pt x="130" y="16"/>
                  </a:lnTo>
                  <a:lnTo>
                    <a:pt x="133" y="18"/>
                  </a:lnTo>
                  <a:lnTo>
                    <a:pt x="136" y="21"/>
                  </a:lnTo>
                  <a:lnTo>
                    <a:pt x="139" y="23"/>
                  </a:lnTo>
                  <a:lnTo>
                    <a:pt x="141" y="26"/>
                  </a:lnTo>
                  <a:lnTo>
                    <a:pt x="144" y="29"/>
                  </a:lnTo>
                  <a:lnTo>
                    <a:pt x="146" y="32"/>
                  </a:lnTo>
                  <a:lnTo>
                    <a:pt x="148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4" y="46"/>
                  </a:lnTo>
                  <a:lnTo>
                    <a:pt x="156" y="49"/>
                  </a:lnTo>
                  <a:lnTo>
                    <a:pt x="157" y="53"/>
                  </a:lnTo>
                  <a:lnTo>
                    <a:pt x="159" y="57"/>
                  </a:lnTo>
                  <a:lnTo>
                    <a:pt x="160" y="60"/>
                  </a:lnTo>
                  <a:lnTo>
                    <a:pt x="161" y="64"/>
                  </a:lnTo>
                  <a:lnTo>
                    <a:pt x="161" y="68"/>
                  </a:lnTo>
                  <a:lnTo>
                    <a:pt x="162" y="72"/>
                  </a:lnTo>
                  <a:lnTo>
                    <a:pt x="162" y="77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62" y="85"/>
                  </a:lnTo>
                  <a:lnTo>
                    <a:pt x="162" y="89"/>
                  </a:lnTo>
                  <a:lnTo>
                    <a:pt x="161" y="93"/>
                  </a:lnTo>
                  <a:lnTo>
                    <a:pt x="161" y="97"/>
                  </a:lnTo>
                  <a:lnTo>
                    <a:pt x="160" y="101"/>
                  </a:lnTo>
                  <a:lnTo>
                    <a:pt x="159" y="105"/>
                  </a:lnTo>
                  <a:lnTo>
                    <a:pt x="157" y="109"/>
                  </a:lnTo>
                  <a:lnTo>
                    <a:pt x="156" y="113"/>
                  </a:lnTo>
                  <a:lnTo>
                    <a:pt x="154" y="116"/>
                  </a:lnTo>
                  <a:lnTo>
                    <a:pt x="152" y="120"/>
                  </a:lnTo>
                  <a:lnTo>
                    <a:pt x="151" y="123"/>
                  </a:lnTo>
                  <a:lnTo>
                    <a:pt x="148" y="126"/>
                  </a:lnTo>
                  <a:lnTo>
                    <a:pt x="146" y="130"/>
                  </a:lnTo>
                  <a:lnTo>
                    <a:pt x="144" y="133"/>
                  </a:lnTo>
                  <a:lnTo>
                    <a:pt x="141" y="136"/>
                  </a:lnTo>
                  <a:lnTo>
                    <a:pt x="139" y="139"/>
                  </a:lnTo>
                  <a:lnTo>
                    <a:pt x="136" y="141"/>
                  </a:lnTo>
                  <a:lnTo>
                    <a:pt x="133" y="144"/>
                  </a:lnTo>
                  <a:lnTo>
                    <a:pt x="130" y="146"/>
                  </a:lnTo>
                  <a:lnTo>
                    <a:pt x="126" y="149"/>
                  </a:lnTo>
                  <a:lnTo>
                    <a:pt x="123" y="151"/>
                  </a:lnTo>
                  <a:lnTo>
                    <a:pt x="120" y="153"/>
                  </a:lnTo>
                  <a:lnTo>
                    <a:pt x="116" y="154"/>
                  </a:lnTo>
                  <a:lnTo>
                    <a:pt x="113" y="156"/>
                  </a:lnTo>
                  <a:lnTo>
                    <a:pt x="109" y="158"/>
                  </a:lnTo>
                  <a:lnTo>
                    <a:pt x="105" y="159"/>
                  </a:lnTo>
                  <a:lnTo>
                    <a:pt x="101" y="160"/>
                  </a:lnTo>
                  <a:lnTo>
                    <a:pt x="97" y="161"/>
                  </a:lnTo>
                  <a:lnTo>
                    <a:pt x="93" y="162"/>
                  </a:lnTo>
                  <a:lnTo>
                    <a:pt x="89" y="162"/>
                  </a:lnTo>
                  <a:lnTo>
                    <a:pt x="85" y="162"/>
                  </a:lnTo>
                  <a:lnTo>
                    <a:pt x="81" y="163"/>
                  </a:lnTo>
                  <a:lnTo>
                    <a:pt x="77" y="162"/>
                  </a:lnTo>
                  <a:lnTo>
                    <a:pt x="73" y="162"/>
                  </a:lnTo>
                  <a:lnTo>
                    <a:pt x="69" y="162"/>
                  </a:lnTo>
                  <a:lnTo>
                    <a:pt x="64" y="161"/>
                  </a:lnTo>
                  <a:lnTo>
                    <a:pt x="60" y="160"/>
                  </a:lnTo>
                  <a:lnTo>
                    <a:pt x="57" y="159"/>
                  </a:lnTo>
                  <a:lnTo>
                    <a:pt x="53" y="158"/>
                  </a:lnTo>
                  <a:lnTo>
                    <a:pt x="49" y="156"/>
                  </a:lnTo>
                  <a:lnTo>
                    <a:pt x="45" y="154"/>
                  </a:lnTo>
                  <a:lnTo>
                    <a:pt x="42" y="153"/>
                  </a:lnTo>
                  <a:lnTo>
                    <a:pt x="39" y="151"/>
                  </a:lnTo>
                  <a:lnTo>
                    <a:pt x="35" y="149"/>
                  </a:lnTo>
                  <a:lnTo>
                    <a:pt x="32" y="146"/>
                  </a:lnTo>
                  <a:lnTo>
                    <a:pt x="29" y="144"/>
                  </a:lnTo>
                  <a:lnTo>
                    <a:pt x="26" y="141"/>
                  </a:lnTo>
                  <a:lnTo>
                    <a:pt x="23" y="139"/>
                  </a:lnTo>
                  <a:lnTo>
                    <a:pt x="20" y="136"/>
                  </a:lnTo>
                  <a:lnTo>
                    <a:pt x="18" y="133"/>
                  </a:lnTo>
                  <a:lnTo>
                    <a:pt x="16" y="130"/>
                  </a:lnTo>
                  <a:lnTo>
                    <a:pt x="13" y="126"/>
                  </a:lnTo>
                  <a:lnTo>
                    <a:pt x="11" y="123"/>
                  </a:lnTo>
                  <a:lnTo>
                    <a:pt x="9" y="120"/>
                  </a:lnTo>
                  <a:lnTo>
                    <a:pt x="7" y="116"/>
                  </a:lnTo>
                  <a:lnTo>
                    <a:pt x="6" y="113"/>
                  </a:lnTo>
                  <a:lnTo>
                    <a:pt x="4" y="109"/>
                  </a:lnTo>
                  <a:lnTo>
                    <a:pt x="3" y="105"/>
                  </a:lnTo>
                  <a:lnTo>
                    <a:pt x="2" y="101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1"/>
                  </a:lnTo>
                </a:path>
              </a:pathLst>
            </a:custGeom>
            <a:noFill/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30" name="直接箭头连接符 173">
              <a:extLst>
                <a:ext uri="{FF2B5EF4-FFF2-40B4-BE49-F238E27FC236}">
                  <a16:creationId xmlns:a16="http://schemas.microsoft.com/office/drawing/2014/main" id="{C1FBC10D-1825-4DE0-A07B-DFF5004241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68476" y="3270581"/>
              <a:ext cx="683246" cy="223099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831" name="直接箭头连接符 176">
              <a:extLst>
                <a:ext uri="{FF2B5EF4-FFF2-40B4-BE49-F238E27FC236}">
                  <a16:creationId xmlns:a16="http://schemas.microsoft.com/office/drawing/2014/main" id="{A655DBCF-E0ED-4339-9A91-A1CF2C2068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4432" y="1959845"/>
              <a:ext cx="315497" cy="28412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832" name="直接箭头连接符 178">
              <a:extLst>
                <a:ext uri="{FF2B5EF4-FFF2-40B4-BE49-F238E27FC236}">
                  <a16:creationId xmlns:a16="http://schemas.microsoft.com/office/drawing/2014/main" id="{660EB6F2-AE30-4138-996B-59D21FACF1FD}"/>
                </a:ext>
              </a:extLst>
            </p:cNvPr>
            <p:cNvCxnSpPr>
              <a:cxnSpLocks/>
            </p:cNvCxnSpPr>
            <p:nvPr/>
          </p:nvCxnSpPr>
          <p:spPr>
            <a:xfrm>
              <a:off x="3423535" y="3560809"/>
              <a:ext cx="615169" cy="26678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sp>
          <p:nvSpPr>
            <p:cNvPr id="833" name="文本框 263">
              <a:extLst>
                <a:ext uri="{FF2B5EF4-FFF2-40B4-BE49-F238E27FC236}">
                  <a16:creationId xmlns:a16="http://schemas.microsoft.com/office/drawing/2014/main" id="{43506FC1-4CB6-48A2-B386-0E75CF8AF322}"/>
                </a:ext>
              </a:extLst>
            </p:cNvPr>
            <p:cNvSpPr txBox="1"/>
            <p:nvPr/>
          </p:nvSpPr>
          <p:spPr>
            <a:xfrm>
              <a:off x="1792708" y="2873320"/>
              <a:ext cx="317716" cy="50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4000" b="0" i="1" u="none" strike="noStrike" kern="0" cap="none" spc="0" normalizeH="0" baseline="-2500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/>
                  <a:ea typeface="ＭＳ Ｐゴシック" panose="020B0600070205080204" pitchFamily="34" charset="-128"/>
                  <a:cs typeface="Arial" pitchFamily="34" charset="0"/>
                </a:rPr>
                <a:t>s</a:t>
              </a:r>
              <a:endParaRPr kumimoji="0" lang="zh-CN" altLang="en-US" sz="4000" b="0" i="1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/>
                <a:ea typeface="ＭＳ Ｐゴシック" panose="020B0600070205080204" pitchFamily="34" charset="-128"/>
                <a:cs typeface="Arial" pitchFamily="34" charset="0"/>
              </a:endParaRPr>
            </a:p>
          </p:txBody>
        </p:sp>
        <p:cxnSp>
          <p:nvCxnSpPr>
            <p:cNvPr id="834" name="直接箭头连接符 60">
              <a:extLst>
                <a:ext uri="{FF2B5EF4-FFF2-40B4-BE49-F238E27FC236}">
                  <a16:creationId xmlns:a16="http://schemas.microsoft.com/office/drawing/2014/main" id="{274220CB-7969-4EF5-90FB-D67E6405F835}"/>
                </a:ext>
              </a:extLst>
            </p:cNvPr>
            <p:cNvCxnSpPr>
              <a:cxnSpLocks/>
              <a:stCxn id="819" idx="36"/>
              <a:endCxn id="820" idx="19"/>
            </p:cNvCxnSpPr>
            <p:nvPr/>
          </p:nvCxnSpPr>
          <p:spPr>
            <a:xfrm>
              <a:off x="2223560" y="3380493"/>
              <a:ext cx="486646" cy="460453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835" name="直接箭头连接符 61">
              <a:extLst>
                <a:ext uri="{FF2B5EF4-FFF2-40B4-BE49-F238E27FC236}">
                  <a16:creationId xmlns:a16="http://schemas.microsoft.com/office/drawing/2014/main" id="{2BF45475-7F00-417C-82C2-3C090C6C8E07}"/>
                </a:ext>
              </a:extLst>
            </p:cNvPr>
            <p:cNvCxnSpPr>
              <a:cxnSpLocks/>
              <a:stCxn id="821" idx="5"/>
              <a:endCxn id="829" idx="22"/>
            </p:cNvCxnSpPr>
            <p:nvPr/>
          </p:nvCxnSpPr>
          <p:spPr>
            <a:xfrm flipV="1">
              <a:off x="2775975" y="2358735"/>
              <a:ext cx="522340" cy="600223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836" name="直接箭头连接符 64">
              <a:extLst>
                <a:ext uri="{FF2B5EF4-FFF2-40B4-BE49-F238E27FC236}">
                  <a16:creationId xmlns:a16="http://schemas.microsoft.com/office/drawing/2014/main" id="{ED9B2505-29FC-41A9-BB62-C9276C698B3F}"/>
                </a:ext>
              </a:extLst>
            </p:cNvPr>
            <p:cNvCxnSpPr>
              <a:cxnSpLocks/>
              <a:stCxn id="821" idx="0"/>
              <a:endCxn id="825" idx="22"/>
            </p:cNvCxnSpPr>
            <p:nvPr/>
          </p:nvCxnSpPr>
          <p:spPr>
            <a:xfrm flipV="1">
              <a:off x="2802694" y="2904393"/>
              <a:ext cx="500329" cy="106160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837" name="直接箭头连接符 72">
              <a:extLst>
                <a:ext uri="{FF2B5EF4-FFF2-40B4-BE49-F238E27FC236}">
                  <a16:creationId xmlns:a16="http://schemas.microsoft.com/office/drawing/2014/main" id="{9A17540E-354D-457D-9445-7759B54A4A89}"/>
                </a:ext>
              </a:extLst>
            </p:cNvPr>
            <p:cNvCxnSpPr>
              <a:cxnSpLocks/>
              <a:stCxn id="820" idx="39"/>
              <a:endCxn id="822" idx="19"/>
            </p:cNvCxnSpPr>
            <p:nvPr/>
          </p:nvCxnSpPr>
          <p:spPr>
            <a:xfrm>
              <a:off x="2865381" y="3901646"/>
              <a:ext cx="584243" cy="225404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838" name="直接箭头连接符 75">
              <a:extLst>
                <a:ext uri="{FF2B5EF4-FFF2-40B4-BE49-F238E27FC236}">
                  <a16:creationId xmlns:a16="http://schemas.microsoft.com/office/drawing/2014/main" id="{9F0C4A09-C06F-440A-BD6F-9577697143BF}"/>
                </a:ext>
              </a:extLst>
            </p:cNvPr>
            <p:cNvCxnSpPr>
              <a:cxnSpLocks/>
              <a:stCxn id="820" idx="2"/>
            </p:cNvCxnSpPr>
            <p:nvPr/>
          </p:nvCxnSpPr>
          <p:spPr>
            <a:xfrm flipV="1">
              <a:off x="2868464" y="3533873"/>
              <a:ext cx="459494" cy="295945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sp>
          <p:nvSpPr>
            <p:cNvPr id="839" name="Freeform 18">
              <a:extLst>
                <a:ext uri="{FF2B5EF4-FFF2-40B4-BE49-F238E27FC236}">
                  <a16:creationId xmlns:a16="http://schemas.microsoft.com/office/drawing/2014/main" id="{6B960809-5716-4CDC-BF65-1AE3205601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930919" y="3864814"/>
              <a:ext cx="166480" cy="164901"/>
            </a:xfrm>
            <a:custGeom>
              <a:avLst/>
              <a:gdLst>
                <a:gd name="T0" fmla="*/ 0 w 162"/>
                <a:gd name="T1" fmla="*/ 72 h 163"/>
                <a:gd name="T2" fmla="*/ 2 w 162"/>
                <a:gd name="T3" fmla="*/ 60 h 163"/>
                <a:gd name="T4" fmla="*/ 6 w 162"/>
                <a:gd name="T5" fmla="*/ 49 h 163"/>
                <a:gd name="T6" fmla="*/ 11 w 162"/>
                <a:gd name="T7" fmla="*/ 39 h 163"/>
                <a:gd name="T8" fmla="*/ 18 w 162"/>
                <a:gd name="T9" fmla="*/ 29 h 163"/>
                <a:gd name="T10" fmla="*/ 26 w 162"/>
                <a:gd name="T11" fmla="*/ 21 h 163"/>
                <a:gd name="T12" fmla="*/ 35 w 162"/>
                <a:gd name="T13" fmla="*/ 13 h 163"/>
                <a:gd name="T14" fmla="*/ 45 w 162"/>
                <a:gd name="T15" fmla="*/ 8 h 163"/>
                <a:gd name="T16" fmla="*/ 57 w 162"/>
                <a:gd name="T17" fmla="*/ 3 h 163"/>
                <a:gd name="T18" fmla="*/ 69 w 162"/>
                <a:gd name="T19" fmla="*/ 0 h 163"/>
                <a:gd name="T20" fmla="*/ 81 w 162"/>
                <a:gd name="T21" fmla="*/ 0 h 163"/>
                <a:gd name="T22" fmla="*/ 93 w 162"/>
                <a:gd name="T23" fmla="*/ 0 h 163"/>
                <a:gd name="T24" fmla="*/ 105 w 162"/>
                <a:gd name="T25" fmla="*/ 3 h 163"/>
                <a:gd name="T26" fmla="*/ 116 w 162"/>
                <a:gd name="T27" fmla="*/ 8 h 163"/>
                <a:gd name="T28" fmla="*/ 126 w 162"/>
                <a:gd name="T29" fmla="*/ 13 h 163"/>
                <a:gd name="T30" fmla="*/ 136 w 162"/>
                <a:gd name="T31" fmla="*/ 21 h 163"/>
                <a:gd name="T32" fmla="*/ 144 w 162"/>
                <a:gd name="T33" fmla="*/ 29 h 163"/>
                <a:gd name="T34" fmla="*/ 151 w 162"/>
                <a:gd name="T35" fmla="*/ 39 h 163"/>
                <a:gd name="T36" fmla="*/ 156 w 162"/>
                <a:gd name="T37" fmla="*/ 49 h 163"/>
                <a:gd name="T38" fmla="*/ 160 w 162"/>
                <a:gd name="T39" fmla="*/ 60 h 163"/>
                <a:gd name="T40" fmla="*/ 162 w 162"/>
                <a:gd name="T41" fmla="*/ 72 h 163"/>
                <a:gd name="T42" fmla="*/ 162 w 162"/>
                <a:gd name="T43" fmla="*/ 81 h 163"/>
                <a:gd name="T44" fmla="*/ 161 w 162"/>
                <a:gd name="T45" fmla="*/ 93 h 163"/>
                <a:gd name="T46" fmla="*/ 159 w 162"/>
                <a:gd name="T47" fmla="*/ 105 h 163"/>
                <a:gd name="T48" fmla="*/ 154 w 162"/>
                <a:gd name="T49" fmla="*/ 116 h 163"/>
                <a:gd name="T50" fmla="*/ 148 w 162"/>
                <a:gd name="T51" fmla="*/ 126 h 163"/>
                <a:gd name="T52" fmla="*/ 141 w 162"/>
                <a:gd name="T53" fmla="*/ 136 h 163"/>
                <a:gd name="T54" fmla="*/ 133 w 162"/>
                <a:gd name="T55" fmla="*/ 144 h 163"/>
                <a:gd name="T56" fmla="*/ 123 w 162"/>
                <a:gd name="T57" fmla="*/ 151 h 163"/>
                <a:gd name="T58" fmla="*/ 113 w 162"/>
                <a:gd name="T59" fmla="*/ 156 h 163"/>
                <a:gd name="T60" fmla="*/ 101 w 162"/>
                <a:gd name="T61" fmla="*/ 160 h 163"/>
                <a:gd name="T62" fmla="*/ 89 w 162"/>
                <a:gd name="T63" fmla="*/ 162 h 163"/>
                <a:gd name="T64" fmla="*/ 77 w 162"/>
                <a:gd name="T65" fmla="*/ 162 h 163"/>
                <a:gd name="T66" fmla="*/ 64 w 162"/>
                <a:gd name="T67" fmla="*/ 161 h 163"/>
                <a:gd name="T68" fmla="*/ 53 w 162"/>
                <a:gd name="T69" fmla="*/ 158 h 163"/>
                <a:gd name="T70" fmla="*/ 42 w 162"/>
                <a:gd name="T71" fmla="*/ 153 h 163"/>
                <a:gd name="T72" fmla="*/ 32 w 162"/>
                <a:gd name="T73" fmla="*/ 146 h 163"/>
                <a:gd name="T74" fmla="*/ 23 w 162"/>
                <a:gd name="T75" fmla="*/ 139 h 163"/>
                <a:gd name="T76" fmla="*/ 16 w 162"/>
                <a:gd name="T77" fmla="*/ 130 h 163"/>
                <a:gd name="T78" fmla="*/ 9 w 162"/>
                <a:gd name="T79" fmla="*/ 120 h 163"/>
                <a:gd name="T80" fmla="*/ 4 w 162"/>
                <a:gd name="T81" fmla="*/ 109 h 163"/>
                <a:gd name="T82" fmla="*/ 1 w 162"/>
                <a:gd name="T83" fmla="*/ 97 h 163"/>
                <a:gd name="T84" fmla="*/ 0 w 162"/>
                <a:gd name="T85" fmla="*/ 8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163">
                  <a:moveTo>
                    <a:pt x="0" y="81"/>
                  </a:moveTo>
                  <a:lnTo>
                    <a:pt x="0" y="77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3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9" y="42"/>
                  </a:lnTo>
                  <a:lnTo>
                    <a:pt x="11" y="39"/>
                  </a:lnTo>
                  <a:lnTo>
                    <a:pt x="13" y="35"/>
                  </a:lnTo>
                  <a:lnTo>
                    <a:pt x="16" y="32"/>
                  </a:lnTo>
                  <a:lnTo>
                    <a:pt x="18" y="29"/>
                  </a:lnTo>
                  <a:lnTo>
                    <a:pt x="20" y="26"/>
                  </a:lnTo>
                  <a:lnTo>
                    <a:pt x="23" y="23"/>
                  </a:lnTo>
                  <a:lnTo>
                    <a:pt x="26" y="21"/>
                  </a:lnTo>
                  <a:lnTo>
                    <a:pt x="29" y="18"/>
                  </a:lnTo>
                  <a:lnTo>
                    <a:pt x="32" y="16"/>
                  </a:lnTo>
                  <a:lnTo>
                    <a:pt x="35" y="13"/>
                  </a:lnTo>
                  <a:lnTo>
                    <a:pt x="39" y="11"/>
                  </a:lnTo>
                  <a:lnTo>
                    <a:pt x="42" y="9"/>
                  </a:lnTo>
                  <a:lnTo>
                    <a:pt x="45" y="8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7" y="3"/>
                  </a:lnTo>
                  <a:lnTo>
                    <a:pt x="60" y="2"/>
                  </a:lnTo>
                  <a:lnTo>
                    <a:pt x="64" y="1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1"/>
                  </a:lnTo>
                  <a:lnTo>
                    <a:pt x="101" y="2"/>
                  </a:lnTo>
                  <a:lnTo>
                    <a:pt x="105" y="3"/>
                  </a:lnTo>
                  <a:lnTo>
                    <a:pt x="109" y="4"/>
                  </a:lnTo>
                  <a:lnTo>
                    <a:pt x="113" y="6"/>
                  </a:lnTo>
                  <a:lnTo>
                    <a:pt x="116" y="8"/>
                  </a:lnTo>
                  <a:lnTo>
                    <a:pt x="120" y="9"/>
                  </a:lnTo>
                  <a:lnTo>
                    <a:pt x="123" y="11"/>
                  </a:lnTo>
                  <a:lnTo>
                    <a:pt x="126" y="13"/>
                  </a:lnTo>
                  <a:lnTo>
                    <a:pt x="130" y="16"/>
                  </a:lnTo>
                  <a:lnTo>
                    <a:pt x="133" y="18"/>
                  </a:lnTo>
                  <a:lnTo>
                    <a:pt x="136" y="21"/>
                  </a:lnTo>
                  <a:lnTo>
                    <a:pt x="139" y="23"/>
                  </a:lnTo>
                  <a:lnTo>
                    <a:pt x="141" y="26"/>
                  </a:lnTo>
                  <a:lnTo>
                    <a:pt x="144" y="29"/>
                  </a:lnTo>
                  <a:lnTo>
                    <a:pt x="146" y="32"/>
                  </a:lnTo>
                  <a:lnTo>
                    <a:pt x="148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4" y="46"/>
                  </a:lnTo>
                  <a:lnTo>
                    <a:pt x="156" y="49"/>
                  </a:lnTo>
                  <a:lnTo>
                    <a:pt x="157" y="53"/>
                  </a:lnTo>
                  <a:lnTo>
                    <a:pt x="159" y="57"/>
                  </a:lnTo>
                  <a:lnTo>
                    <a:pt x="160" y="60"/>
                  </a:lnTo>
                  <a:lnTo>
                    <a:pt x="161" y="64"/>
                  </a:lnTo>
                  <a:lnTo>
                    <a:pt x="161" y="68"/>
                  </a:lnTo>
                  <a:lnTo>
                    <a:pt x="162" y="72"/>
                  </a:lnTo>
                  <a:lnTo>
                    <a:pt x="162" y="77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62" y="85"/>
                  </a:lnTo>
                  <a:lnTo>
                    <a:pt x="162" y="89"/>
                  </a:lnTo>
                  <a:lnTo>
                    <a:pt x="161" y="93"/>
                  </a:lnTo>
                  <a:lnTo>
                    <a:pt x="161" y="97"/>
                  </a:lnTo>
                  <a:lnTo>
                    <a:pt x="160" y="101"/>
                  </a:lnTo>
                  <a:lnTo>
                    <a:pt x="159" y="105"/>
                  </a:lnTo>
                  <a:lnTo>
                    <a:pt x="157" y="109"/>
                  </a:lnTo>
                  <a:lnTo>
                    <a:pt x="156" y="113"/>
                  </a:lnTo>
                  <a:lnTo>
                    <a:pt x="154" y="116"/>
                  </a:lnTo>
                  <a:lnTo>
                    <a:pt x="152" y="120"/>
                  </a:lnTo>
                  <a:lnTo>
                    <a:pt x="151" y="123"/>
                  </a:lnTo>
                  <a:lnTo>
                    <a:pt x="148" y="126"/>
                  </a:lnTo>
                  <a:lnTo>
                    <a:pt x="146" y="130"/>
                  </a:lnTo>
                  <a:lnTo>
                    <a:pt x="144" y="133"/>
                  </a:lnTo>
                  <a:lnTo>
                    <a:pt x="141" y="136"/>
                  </a:lnTo>
                  <a:lnTo>
                    <a:pt x="139" y="139"/>
                  </a:lnTo>
                  <a:lnTo>
                    <a:pt x="136" y="141"/>
                  </a:lnTo>
                  <a:lnTo>
                    <a:pt x="133" y="144"/>
                  </a:lnTo>
                  <a:lnTo>
                    <a:pt x="130" y="146"/>
                  </a:lnTo>
                  <a:lnTo>
                    <a:pt x="126" y="149"/>
                  </a:lnTo>
                  <a:lnTo>
                    <a:pt x="123" y="151"/>
                  </a:lnTo>
                  <a:lnTo>
                    <a:pt x="120" y="153"/>
                  </a:lnTo>
                  <a:lnTo>
                    <a:pt x="116" y="154"/>
                  </a:lnTo>
                  <a:lnTo>
                    <a:pt x="113" y="156"/>
                  </a:lnTo>
                  <a:lnTo>
                    <a:pt x="109" y="158"/>
                  </a:lnTo>
                  <a:lnTo>
                    <a:pt x="105" y="159"/>
                  </a:lnTo>
                  <a:lnTo>
                    <a:pt x="101" y="160"/>
                  </a:lnTo>
                  <a:lnTo>
                    <a:pt x="97" y="161"/>
                  </a:lnTo>
                  <a:lnTo>
                    <a:pt x="93" y="162"/>
                  </a:lnTo>
                  <a:lnTo>
                    <a:pt x="89" y="162"/>
                  </a:lnTo>
                  <a:lnTo>
                    <a:pt x="85" y="162"/>
                  </a:lnTo>
                  <a:lnTo>
                    <a:pt x="81" y="163"/>
                  </a:lnTo>
                  <a:lnTo>
                    <a:pt x="77" y="162"/>
                  </a:lnTo>
                  <a:lnTo>
                    <a:pt x="73" y="162"/>
                  </a:lnTo>
                  <a:lnTo>
                    <a:pt x="69" y="162"/>
                  </a:lnTo>
                  <a:lnTo>
                    <a:pt x="64" y="161"/>
                  </a:lnTo>
                  <a:lnTo>
                    <a:pt x="60" y="160"/>
                  </a:lnTo>
                  <a:lnTo>
                    <a:pt x="57" y="159"/>
                  </a:lnTo>
                  <a:lnTo>
                    <a:pt x="53" y="158"/>
                  </a:lnTo>
                  <a:lnTo>
                    <a:pt x="49" y="156"/>
                  </a:lnTo>
                  <a:lnTo>
                    <a:pt x="45" y="154"/>
                  </a:lnTo>
                  <a:lnTo>
                    <a:pt x="42" y="153"/>
                  </a:lnTo>
                  <a:lnTo>
                    <a:pt x="39" y="151"/>
                  </a:lnTo>
                  <a:lnTo>
                    <a:pt x="35" y="149"/>
                  </a:lnTo>
                  <a:lnTo>
                    <a:pt x="32" y="146"/>
                  </a:lnTo>
                  <a:lnTo>
                    <a:pt x="29" y="144"/>
                  </a:lnTo>
                  <a:lnTo>
                    <a:pt x="26" y="141"/>
                  </a:lnTo>
                  <a:lnTo>
                    <a:pt x="23" y="139"/>
                  </a:lnTo>
                  <a:lnTo>
                    <a:pt x="20" y="136"/>
                  </a:lnTo>
                  <a:lnTo>
                    <a:pt x="18" y="133"/>
                  </a:lnTo>
                  <a:lnTo>
                    <a:pt x="16" y="130"/>
                  </a:lnTo>
                  <a:lnTo>
                    <a:pt x="13" y="126"/>
                  </a:lnTo>
                  <a:lnTo>
                    <a:pt x="11" y="123"/>
                  </a:lnTo>
                  <a:lnTo>
                    <a:pt x="9" y="120"/>
                  </a:lnTo>
                  <a:lnTo>
                    <a:pt x="7" y="116"/>
                  </a:lnTo>
                  <a:lnTo>
                    <a:pt x="6" y="113"/>
                  </a:lnTo>
                  <a:lnTo>
                    <a:pt x="4" y="109"/>
                  </a:lnTo>
                  <a:lnTo>
                    <a:pt x="3" y="105"/>
                  </a:lnTo>
                  <a:lnTo>
                    <a:pt x="2" y="101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1"/>
                  </a:lnTo>
                </a:path>
              </a:pathLst>
            </a:custGeom>
            <a:solidFill>
              <a:srgbClr val="FF9999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40" name="Freeform 18">
              <a:extLst>
                <a:ext uri="{FF2B5EF4-FFF2-40B4-BE49-F238E27FC236}">
                  <a16:creationId xmlns:a16="http://schemas.microsoft.com/office/drawing/2014/main" id="{41175A63-9645-4534-B303-708466B0698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755363" y="3522042"/>
              <a:ext cx="166480" cy="164901"/>
            </a:xfrm>
            <a:custGeom>
              <a:avLst/>
              <a:gdLst>
                <a:gd name="T0" fmla="*/ 0 w 162"/>
                <a:gd name="T1" fmla="*/ 72 h 163"/>
                <a:gd name="T2" fmla="*/ 2 w 162"/>
                <a:gd name="T3" fmla="*/ 60 h 163"/>
                <a:gd name="T4" fmla="*/ 6 w 162"/>
                <a:gd name="T5" fmla="*/ 49 h 163"/>
                <a:gd name="T6" fmla="*/ 11 w 162"/>
                <a:gd name="T7" fmla="*/ 39 h 163"/>
                <a:gd name="T8" fmla="*/ 18 w 162"/>
                <a:gd name="T9" fmla="*/ 29 h 163"/>
                <a:gd name="T10" fmla="*/ 26 w 162"/>
                <a:gd name="T11" fmla="*/ 21 h 163"/>
                <a:gd name="T12" fmla="*/ 35 w 162"/>
                <a:gd name="T13" fmla="*/ 13 h 163"/>
                <a:gd name="T14" fmla="*/ 45 w 162"/>
                <a:gd name="T15" fmla="*/ 8 h 163"/>
                <a:gd name="T16" fmla="*/ 57 w 162"/>
                <a:gd name="T17" fmla="*/ 3 h 163"/>
                <a:gd name="T18" fmla="*/ 69 w 162"/>
                <a:gd name="T19" fmla="*/ 0 h 163"/>
                <a:gd name="T20" fmla="*/ 81 w 162"/>
                <a:gd name="T21" fmla="*/ 0 h 163"/>
                <a:gd name="T22" fmla="*/ 93 w 162"/>
                <a:gd name="T23" fmla="*/ 0 h 163"/>
                <a:gd name="T24" fmla="*/ 105 w 162"/>
                <a:gd name="T25" fmla="*/ 3 h 163"/>
                <a:gd name="T26" fmla="*/ 116 w 162"/>
                <a:gd name="T27" fmla="*/ 8 h 163"/>
                <a:gd name="T28" fmla="*/ 126 w 162"/>
                <a:gd name="T29" fmla="*/ 13 h 163"/>
                <a:gd name="T30" fmla="*/ 136 w 162"/>
                <a:gd name="T31" fmla="*/ 21 h 163"/>
                <a:gd name="T32" fmla="*/ 144 w 162"/>
                <a:gd name="T33" fmla="*/ 29 h 163"/>
                <a:gd name="T34" fmla="*/ 151 w 162"/>
                <a:gd name="T35" fmla="*/ 39 h 163"/>
                <a:gd name="T36" fmla="*/ 156 w 162"/>
                <a:gd name="T37" fmla="*/ 49 h 163"/>
                <a:gd name="T38" fmla="*/ 160 w 162"/>
                <a:gd name="T39" fmla="*/ 60 h 163"/>
                <a:gd name="T40" fmla="*/ 162 w 162"/>
                <a:gd name="T41" fmla="*/ 72 h 163"/>
                <a:gd name="T42" fmla="*/ 162 w 162"/>
                <a:gd name="T43" fmla="*/ 81 h 163"/>
                <a:gd name="T44" fmla="*/ 161 w 162"/>
                <a:gd name="T45" fmla="*/ 93 h 163"/>
                <a:gd name="T46" fmla="*/ 159 w 162"/>
                <a:gd name="T47" fmla="*/ 105 h 163"/>
                <a:gd name="T48" fmla="*/ 154 w 162"/>
                <a:gd name="T49" fmla="*/ 116 h 163"/>
                <a:gd name="T50" fmla="*/ 148 w 162"/>
                <a:gd name="T51" fmla="*/ 126 h 163"/>
                <a:gd name="T52" fmla="*/ 141 w 162"/>
                <a:gd name="T53" fmla="*/ 136 h 163"/>
                <a:gd name="T54" fmla="*/ 133 w 162"/>
                <a:gd name="T55" fmla="*/ 144 h 163"/>
                <a:gd name="T56" fmla="*/ 123 w 162"/>
                <a:gd name="T57" fmla="*/ 151 h 163"/>
                <a:gd name="T58" fmla="*/ 113 w 162"/>
                <a:gd name="T59" fmla="*/ 156 h 163"/>
                <a:gd name="T60" fmla="*/ 101 w 162"/>
                <a:gd name="T61" fmla="*/ 160 h 163"/>
                <a:gd name="T62" fmla="*/ 89 w 162"/>
                <a:gd name="T63" fmla="*/ 162 h 163"/>
                <a:gd name="T64" fmla="*/ 77 w 162"/>
                <a:gd name="T65" fmla="*/ 162 h 163"/>
                <a:gd name="T66" fmla="*/ 64 w 162"/>
                <a:gd name="T67" fmla="*/ 161 h 163"/>
                <a:gd name="T68" fmla="*/ 53 w 162"/>
                <a:gd name="T69" fmla="*/ 158 h 163"/>
                <a:gd name="T70" fmla="*/ 42 w 162"/>
                <a:gd name="T71" fmla="*/ 153 h 163"/>
                <a:gd name="T72" fmla="*/ 32 w 162"/>
                <a:gd name="T73" fmla="*/ 146 h 163"/>
                <a:gd name="T74" fmla="*/ 23 w 162"/>
                <a:gd name="T75" fmla="*/ 139 h 163"/>
                <a:gd name="T76" fmla="*/ 16 w 162"/>
                <a:gd name="T77" fmla="*/ 130 h 163"/>
                <a:gd name="T78" fmla="*/ 9 w 162"/>
                <a:gd name="T79" fmla="*/ 120 h 163"/>
                <a:gd name="T80" fmla="*/ 4 w 162"/>
                <a:gd name="T81" fmla="*/ 109 h 163"/>
                <a:gd name="T82" fmla="*/ 1 w 162"/>
                <a:gd name="T83" fmla="*/ 97 h 163"/>
                <a:gd name="T84" fmla="*/ 0 w 162"/>
                <a:gd name="T85" fmla="*/ 8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163">
                  <a:moveTo>
                    <a:pt x="0" y="81"/>
                  </a:moveTo>
                  <a:lnTo>
                    <a:pt x="0" y="77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3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9" y="42"/>
                  </a:lnTo>
                  <a:lnTo>
                    <a:pt x="11" y="39"/>
                  </a:lnTo>
                  <a:lnTo>
                    <a:pt x="13" y="35"/>
                  </a:lnTo>
                  <a:lnTo>
                    <a:pt x="16" y="32"/>
                  </a:lnTo>
                  <a:lnTo>
                    <a:pt x="18" y="29"/>
                  </a:lnTo>
                  <a:lnTo>
                    <a:pt x="20" y="26"/>
                  </a:lnTo>
                  <a:lnTo>
                    <a:pt x="23" y="23"/>
                  </a:lnTo>
                  <a:lnTo>
                    <a:pt x="26" y="21"/>
                  </a:lnTo>
                  <a:lnTo>
                    <a:pt x="29" y="18"/>
                  </a:lnTo>
                  <a:lnTo>
                    <a:pt x="32" y="16"/>
                  </a:lnTo>
                  <a:lnTo>
                    <a:pt x="35" y="13"/>
                  </a:lnTo>
                  <a:lnTo>
                    <a:pt x="39" y="11"/>
                  </a:lnTo>
                  <a:lnTo>
                    <a:pt x="42" y="9"/>
                  </a:lnTo>
                  <a:lnTo>
                    <a:pt x="45" y="8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7" y="3"/>
                  </a:lnTo>
                  <a:lnTo>
                    <a:pt x="60" y="2"/>
                  </a:lnTo>
                  <a:lnTo>
                    <a:pt x="64" y="1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1"/>
                  </a:lnTo>
                  <a:lnTo>
                    <a:pt x="101" y="2"/>
                  </a:lnTo>
                  <a:lnTo>
                    <a:pt x="105" y="3"/>
                  </a:lnTo>
                  <a:lnTo>
                    <a:pt x="109" y="4"/>
                  </a:lnTo>
                  <a:lnTo>
                    <a:pt x="113" y="6"/>
                  </a:lnTo>
                  <a:lnTo>
                    <a:pt x="116" y="8"/>
                  </a:lnTo>
                  <a:lnTo>
                    <a:pt x="120" y="9"/>
                  </a:lnTo>
                  <a:lnTo>
                    <a:pt x="123" y="11"/>
                  </a:lnTo>
                  <a:lnTo>
                    <a:pt x="126" y="13"/>
                  </a:lnTo>
                  <a:lnTo>
                    <a:pt x="130" y="16"/>
                  </a:lnTo>
                  <a:lnTo>
                    <a:pt x="133" y="18"/>
                  </a:lnTo>
                  <a:lnTo>
                    <a:pt x="136" y="21"/>
                  </a:lnTo>
                  <a:lnTo>
                    <a:pt x="139" y="23"/>
                  </a:lnTo>
                  <a:lnTo>
                    <a:pt x="141" y="26"/>
                  </a:lnTo>
                  <a:lnTo>
                    <a:pt x="144" y="29"/>
                  </a:lnTo>
                  <a:lnTo>
                    <a:pt x="146" y="32"/>
                  </a:lnTo>
                  <a:lnTo>
                    <a:pt x="148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4" y="46"/>
                  </a:lnTo>
                  <a:lnTo>
                    <a:pt x="156" y="49"/>
                  </a:lnTo>
                  <a:lnTo>
                    <a:pt x="157" y="53"/>
                  </a:lnTo>
                  <a:lnTo>
                    <a:pt x="159" y="57"/>
                  </a:lnTo>
                  <a:lnTo>
                    <a:pt x="160" y="60"/>
                  </a:lnTo>
                  <a:lnTo>
                    <a:pt x="161" y="64"/>
                  </a:lnTo>
                  <a:lnTo>
                    <a:pt x="161" y="68"/>
                  </a:lnTo>
                  <a:lnTo>
                    <a:pt x="162" y="72"/>
                  </a:lnTo>
                  <a:lnTo>
                    <a:pt x="162" y="77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62" y="85"/>
                  </a:lnTo>
                  <a:lnTo>
                    <a:pt x="162" y="89"/>
                  </a:lnTo>
                  <a:lnTo>
                    <a:pt x="161" y="93"/>
                  </a:lnTo>
                  <a:lnTo>
                    <a:pt x="161" y="97"/>
                  </a:lnTo>
                  <a:lnTo>
                    <a:pt x="160" y="101"/>
                  </a:lnTo>
                  <a:lnTo>
                    <a:pt x="159" y="105"/>
                  </a:lnTo>
                  <a:lnTo>
                    <a:pt x="157" y="109"/>
                  </a:lnTo>
                  <a:lnTo>
                    <a:pt x="156" y="113"/>
                  </a:lnTo>
                  <a:lnTo>
                    <a:pt x="154" y="116"/>
                  </a:lnTo>
                  <a:lnTo>
                    <a:pt x="152" y="120"/>
                  </a:lnTo>
                  <a:lnTo>
                    <a:pt x="151" y="123"/>
                  </a:lnTo>
                  <a:lnTo>
                    <a:pt x="148" y="126"/>
                  </a:lnTo>
                  <a:lnTo>
                    <a:pt x="146" y="130"/>
                  </a:lnTo>
                  <a:lnTo>
                    <a:pt x="144" y="133"/>
                  </a:lnTo>
                  <a:lnTo>
                    <a:pt x="141" y="136"/>
                  </a:lnTo>
                  <a:lnTo>
                    <a:pt x="139" y="139"/>
                  </a:lnTo>
                  <a:lnTo>
                    <a:pt x="136" y="141"/>
                  </a:lnTo>
                  <a:lnTo>
                    <a:pt x="133" y="144"/>
                  </a:lnTo>
                  <a:lnTo>
                    <a:pt x="130" y="146"/>
                  </a:lnTo>
                  <a:lnTo>
                    <a:pt x="126" y="149"/>
                  </a:lnTo>
                  <a:lnTo>
                    <a:pt x="123" y="151"/>
                  </a:lnTo>
                  <a:lnTo>
                    <a:pt x="120" y="153"/>
                  </a:lnTo>
                  <a:lnTo>
                    <a:pt x="116" y="154"/>
                  </a:lnTo>
                  <a:lnTo>
                    <a:pt x="113" y="156"/>
                  </a:lnTo>
                  <a:lnTo>
                    <a:pt x="109" y="158"/>
                  </a:lnTo>
                  <a:lnTo>
                    <a:pt x="105" y="159"/>
                  </a:lnTo>
                  <a:lnTo>
                    <a:pt x="101" y="160"/>
                  </a:lnTo>
                  <a:lnTo>
                    <a:pt x="97" y="161"/>
                  </a:lnTo>
                  <a:lnTo>
                    <a:pt x="93" y="162"/>
                  </a:lnTo>
                  <a:lnTo>
                    <a:pt x="89" y="162"/>
                  </a:lnTo>
                  <a:lnTo>
                    <a:pt x="85" y="162"/>
                  </a:lnTo>
                  <a:lnTo>
                    <a:pt x="81" y="163"/>
                  </a:lnTo>
                  <a:lnTo>
                    <a:pt x="77" y="162"/>
                  </a:lnTo>
                  <a:lnTo>
                    <a:pt x="73" y="162"/>
                  </a:lnTo>
                  <a:lnTo>
                    <a:pt x="69" y="162"/>
                  </a:lnTo>
                  <a:lnTo>
                    <a:pt x="64" y="161"/>
                  </a:lnTo>
                  <a:lnTo>
                    <a:pt x="60" y="160"/>
                  </a:lnTo>
                  <a:lnTo>
                    <a:pt x="57" y="159"/>
                  </a:lnTo>
                  <a:lnTo>
                    <a:pt x="53" y="158"/>
                  </a:lnTo>
                  <a:lnTo>
                    <a:pt x="49" y="156"/>
                  </a:lnTo>
                  <a:lnTo>
                    <a:pt x="45" y="154"/>
                  </a:lnTo>
                  <a:lnTo>
                    <a:pt x="42" y="153"/>
                  </a:lnTo>
                  <a:lnTo>
                    <a:pt x="39" y="151"/>
                  </a:lnTo>
                  <a:lnTo>
                    <a:pt x="35" y="149"/>
                  </a:lnTo>
                  <a:lnTo>
                    <a:pt x="32" y="146"/>
                  </a:lnTo>
                  <a:lnTo>
                    <a:pt x="29" y="144"/>
                  </a:lnTo>
                  <a:lnTo>
                    <a:pt x="26" y="141"/>
                  </a:lnTo>
                  <a:lnTo>
                    <a:pt x="23" y="139"/>
                  </a:lnTo>
                  <a:lnTo>
                    <a:pt x="20" y="136"/>
                  </a:lnTo>
                  <a:lnTo>
                    <a:pt x="18" y="133"/>
                  </a:lnTo>
                  <a:lnTo>
                    <a:pt x="16" y="130"/>
                  </a:lnTo>
                  <a:lnTo>
                    <a:pt x="13" y="126"/>
                  </a:lnTo>
                  <a:lnTo>
                    <a:pt x="11" y="123"/>
                  </a:lnTo>
                  <a:lnTo>
                    <a:pt x="9" y="120"/>
                  </a:lnTo>
                  <a:lnTo>
                    <a:pt x="7" y="116"/>
                  </a:lnTo>
                  <a:lnTo>
                    <a:pt x="6" y="113"/>
                  </a:lnTo>
                  <a:lnTo>
                    <a:pt x="4" y="109"/>
                  </a:lnTo>
                  <a:lnTo>
                    <a:pt x="3" y="105"/>
                  </a:lnTo>
                  <a:lnTo>
                    <a:pt x="2" y="101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1"/>
                  </a:lnTo>
                </a:path>
              </a:pathLst>
            </a:custGeom>
            <a:solidFill>
              <a:srgbClr val="FF9999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41" name="Freeform 18">
              <a:extLst>
                <a:ext uri="{FF2B5EF4-FFF2-40B4-BE49-F238E27FC236}">
                  <a16:creationId xmlns:a16="http://schemas.microsoft.com/office/drawing/2014/main" id="{BF9F01A3-EA4A-454A-82BF-7F3D7D80200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068482" y="2669436"/>
              <a:ext cx="166480" cy="164901"/>
            </a:xfrm>
            <a:custGeom>
              <a:avLst/>
              <a:gdLst>
                <a:gd name="T0" fmla="*/ 0 w 162"/>
                <a:gd name="T1" fmla="*/ 72 h 163"/>
                <a:gd name="T2" fmla="*/ 2 w 162"/>
                <a:gd name="T3" fmla="*/ 60 h 163"/>
                <a:gd name="T4" fmla="*/ 6 w 162"/>
                <a:gd name="T5" fmla="*/ 49 h 163"/>
                <a:gd name="T6" fmla="*/ 11 w 162"/>
                <a:gd name="T7" fmla="*/ 39 h 163"/>
                <a:gd name="T8" fmla="*/ 18 w 162"/>
                <a:gd name="T9" fmla="*/ 29 h 163"/>
                <a:gd name="T10" fmla="*/ 26 w 162"/>
                <a:gd name="T11" fmla="*/ 21 h 163"/>
                <a:gd name="T12" fmla="*/ 35 w 162"/>
                <a:gd name="T13" fmla="*/ 13 h 163"/>
                <a:gd name="T14" fmla="*/ 45 w 162"/>
                <a:gd name="T15" fmla="*/ 8 h 163"/>
                <a:gd name="T16" fmla="*/ 57 w 162"/>
                <a:gd name="T17" fmla="*/ 3 h 163"/>
                <a:gd name="T18" fmla="*/ 69 w 162"/>
                <a:gd name="T19" fmla="*/ 0 h 163"/>
                <a:gd name="T20" fmla="*/ 81 w 162"/>
                <a:gd name="T21" fmla="*/ 0 h 163"/>
                <a:gd name="T22" fmla="*/ 93 w 162"/>
                <a:gd name="T23" fmla="*/ 0 h 163"/>
                <a:gd name="T24" fmla="*/ 105 w 162"/>
                <a:gd name="T25" fmla="*/ 3 h 163"/>
                <a:gd name="T26" fmla="*/ 116 w 162"/>
                <a:gd name="T27" fmla="*/ 8 h 163"/>
                <a:gd name="T28" fmla="*/ 126 w 162"/>
                <a:gd name="T29" fmla="*/ 13 h 163"/>
                <a:gd name="T30" fmla="*/ 136 w 162"/>
                <a:gd name="T31" fmla="*/ 21 h 163"/>
                <a:gd name="T32" fmla="*/ 144 w 162"/>
                <a:gd name="T33" fmla="*/ 29 h 163"/>
                <a:gd name="T34" fmla="*/ 151 w 162"/>
                <a:gd name="T35" fmla="*/ 39 h 163"/>
                <a:gd name="T36" fmla="*/ 156 w 162"/>
                <a:gd name="T37" fmla="*/ 49 h 163"/>
                <a:gd name="T38" fmla="*/ 160 w 162"/>
                <a:gd name="T39" fmla="*/ 60 h 163"/>
                <a:gd name="T40" fmla="*/ 162 w 162"/>
                <a:gd name="T41" fmla="*/ 72 h 163"/>
                <a:gd name="T42" fmla="*/ 162 w 162"/>
                <a:gd name="T43" fmla="*/ 81 h 163"/>
                <a:gd name="T44" fmla="*/ 161 w 162"/>
                <a:gd name="T45" fmla="*/ 93 h 163"/>
                <a:gd name="T46" fmla="*/ 159 w 162"/>
                <a:gd name="T47" fmla="*/ 105 h 163"/>
                <a:gd name="T48" fmla="*/ 154 w 162"/>
                <a:gd name="T49" fmla="*/ 116 h 163"/>
                <a:gd name="T50" fmla="*/ 148 w 162"/>
                <a:gd name="T51" fmla="*/ 126 h 163"/>
                <a:gd name="T52" fmla="*/ 141 w 162"/>
                <a:gd name="T53" fmla="*/ 136 h 163"/>
                <a:gd name="T54" fmla="*/ 133 w 162"/>
                <a:gd name="T55" fmla="*/ 144 h 163"/>
                <a:gd name="T56" fmla="*/ 123 w 162"/>
                <a:gd name="T57" fmla="*/ 151 h 163"/>
                <a:gd name="T58" fmla="*/ 113 w 162"/>
                <a:gd name="T59" fmla="*/ 156 h 163"/>
                <a:gd name="T60" fmla="*/ 101 w 162"/>
                <a:gd name="T61" fmla="*/ 160 h 163"/>
                <a:gd name="T62" fmla="*/ 89 w 162"/>
                <a:gd name="T63" fmla="*/ 162 h 163"/>
                <a:gd name="T64" fmla="*/ 77 w 162"/>
                <a:gd name="T65" fmla="*/ 162 h 163"/>
                <a:gd name="T66" fmla="*/ 64 w 162"/>
                <a:gd name="T67" fmla="*/ 161 h 163"/>
                <a:gd name="T68" fmla="*/ 53 w 162"/>
                <a:gd name="T69" fmla="*/ 158 h 163"/>
                <a:gd name="T70" fmla="*/ 42 w 162"/>
                <a:gd name="T71" fmla="*/ 153 h 163"/>
                <a:gd name="T72" fmla="*/ 32 w 162"/>
                <a:gd name="T73" fmla="*/ 146 h 163"/>
                <a:gd name="T74" fmla="*/ 23 w 162"/>
                <a:gd name="T75" fmla="*/ 139 h 163"/>
                <a:gd name="T76" fmla="*/ 16 w 162"/>
                <a:gd name="T77" fmla="*/ 130 h 163"/>
                <a:gd name="T78" fmla="*/ 9 w 162"/>
                <a:gd name="T79" fmla="*/ 120 h 163"/>
                <a:gd name="T80" fmla="*/ 4 w 162"/>
                <a:gd name="T81" fmla="*/ 109 h 163"/>
                <a:gd name="T82" fmla="*/ 1 w 162"/>
                <a:gd name="T83" fmla="*/ 97 h 163"/>
                <a:gd name="T84" fmla="*/ 0 w 162"/>
                <a:gd name="T85" fmla="*/ 8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163">
                  <a:moveTo>
                    <a:pt x="0" y="81"/>
                  </a:moveTo>
                  <a:lnTo>
                    <a:pt x="0" y="77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3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9" y="42"/>
                  </a:lnTo>
                  <a:lnTo>
                    <a:pt x="11" y="39"/>
                  </a:lnTo>
                  <a:lnTo>
                    <a:pt x="13" y="35"/>
                  </a:lnTo>
                  <a:lnTo>
                    <a:pt x="16" y="32"/>
                  </a:lnTo>
                  <a:lnTo>
                    <a:pt x="18" y="29"/>
                  </a:lnTo>
                  <a:lnTo>
                    <a:pt x="20" y="26"/>
                  </a:lnTo>
                  <a:lnTo>
                    <a:pt x="23" y="23"/>
                  </a:lnTo>
                  <a:lnTo>
                    <a:pt x="26" y="21"/>
                  </a:lnTo>
                  <a:lnTo>
                    <a:pt x="29" y="18"/>
                  </a:lnTo>
                  <a:lnTo>
                    <a:pt x="32" y="16"/>
                  </a:lnTo>
                  <a:lnTo>
                    <a:pt x="35" y="13"/>
                  </a:lnTo>
                  <a:lnTo>
                    <a:pt x="39" y="11"/>
                  </a:lnTo>
                  <a:lnTo>
                    <a:pt x="42" y="9"/>
                  </a:lnTo>
                  <a:lnTo>
                    <a:pt x="45" y="8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7" y="3"/>
                  </a:lnTo>
                  <a:lnTo>
                    <a:pt x="60" y="2"/>
                  </a:lnTo>
                  <a:lnTo>
                    <a:pt x="64" y="1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1"/>
                  </a:lnTo>
                  <a:lnTo>
                    <a:pt x="101" y="2"/>
                  </a:lnTo>
                  <a:lnTo>
                    <a:pt x="105" y="3"/>
                  </a:lnTo>
                  <a:lnTo>
                    <a:pt x="109" y="4"/>
                  </a:lnTo>
                  <a:lnTo>
                    <a:pt x="113" y="6"/>
                  </a:lnTo>
                  <a:lnTo>
                    <a:pt x="116" y="8"/>
                  </a:lnTo>
                  <a:lnTo>
                    <a:pt x="120" y="9"/>
                  </a:lnTo>
                  <a:lnTo>
                    <a:pt x="123" y="11"/>
                  </a:lnTo>
                  <a:lnTo>
                    <a:pt x="126" y="13"/>
                  </a:lnTo>
                  <a:lnTo>
                    <a:pt x="130" y="16"/>
                  </a:lnTo>
                  <a:lnTo>
                    <a:pt x="133" y="18"/>
                  </a:lnTo>
                  <a:lnTo>
                    <a:pt x="136" y="21"/>
                  </a:lnTo>
                  <a:lnTo>
                    <a:pt x="139" y="23"/>
                  </a:lnTo>
                  <a:lnTo>
                    <a:pt x="141" y="26"/>
                  </a:lnTo>
                  <a:lnTo>
                    <a:pt x="144" y="29"/>
                  </a:lnTo>
                  <a:lnTo>
                    <a:pt x="146" y="32"/>
                  </a:lnTo>
                  <a:lnTo>
                    <a:pt x="148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4" y="46"/>
                  </a:lnTo>
                  <a:lnTo>
                    <a:pt x="156" y="49"/>
                  </a:lnTo>
                  <a:lnTo>
                    <a:pt x="157" y="53"/>
                  </a:lnTo>
                  <a:lnTo>
                    <a:pt x="159" y="57"/>
                  </a:lnTo>
                  <a:lnTo>
                    <a:pt x="160" y="60"/>
                  </a:lnTo>
                  <a:lnTo>
                    <a:pt x="161" y="64"/>
                  </a:lnTo>
                  <a:lnTo>
                    <a:pt x="161" y="68"/>
                  </a:lnTo>
                  <a:lnTo>
                    <a:pt x="162" y="72"/>
                  </a:lnTo>
                  <a:lnTo>
                    <a:pt x="162" y="77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62" y="85"/>
                  </a:lnTo>
                  <a:lnTo>
                    <a:pt x="162" y="89"/>
                  </a:lnTo>
                  <a:lnTo>
                    <a:pt x="161" y="93"/>
                  </a:lnTo>
                  <a:lnTo>
                    <a:pt x="161" y="97"/>
                  </a:lnTo>
                  <a:lnTo>
                    <a:pt x="160" y="101"/>
                  </a:lnTo>
                  <a:lnTo>
                    <a:pt x="159" y="105"/>
                  </a:lnTo>
                  <a:lnTo>
                    <a:pt x="157" y="109"/>
                  </a:lnTo>
                  <a:lnTo>
                    <a:pt x="156" y="113"/>
                  </a:lnTo>
                  <a:lnTo>
                    <a:pt x="154" y="116"/>
                  </a:lnTo>
                  <a:lnTo>
                    <a:pt x="152" y="120"/>
                  </a:lnTo>
                  <a:lnTo>
                    <a:pt x="151" y="123"/>
                  </a:lnTo>
                  <a:lnTo>
                    <a:pt x="148" y="126"/>
                  </a:lnTo>
                  <a:lnTo>
                    <a:pt x="146" y="130"/>
                  </a:lnTo>
                  <a:lnTo>
                    <a:pt x="144" y="133"/>
                  </a:lnTo>
                  <a:lnTo>
                    <a:pt x="141" y="136"/>
                  </a:lnTo>
                  <a:lnTo>
                    <a:pt x="139" y="139"/>
                  </a:lnTo>
                  <a:lnTo>
                    <a:pt x="136" y="141"/>
                  </a:lnTo>
                  <a:lnTo>
                    <a:pt x="133" y="144"/>
                  </a:lnTo>
                  <a:lnTo>
                    <a:pt x="130" y="146"/>
                  </a:lnTo>
                  <a:lnTo>
                    <a:pt x="126" y="149"/>
                  </a:lnTo>
                  <a:lnTo>
                    <a:pt x="123" y="151"/>
                  </a:lnTo>
                  <a:lnTo>
                    <a:pt x="120" y="153"/>
                  </a:lnTo>
                  <a:lnTo>
                    <a:pt x="116" y="154"/>
                  </a:lnTo>
                  <a:lnTo>
                    <a:pt x="113" y="156"/>
                  </a:lnTo>
                  <a:lnTo>
                    <a:pt x="109" y="158"/>
                  </a:lnTo>
                  <a:lnTo>
                    <a:pt x="105" y="159"/>
                  </a:lnTo>
                  <a:lnTo>
                    <a:pt x="101" y="160"/>
                  </a:lnTo>
                  <a:lnTo>
                    <a:pt x="97" y="161"/>
                  </a:lnTo>
                  <a:lnTo>
                    <a:pt x="93" y="162"/>
                  </a:lnTo>
                  <a:lnTo>
                    <a:pt x="89" y="162"/>
                  </a:lnTo>
                  <a:lnTo>
                    <a:pt x="85" y="162"/>
                  </a:lnTo>
                  <a:lnTo>
                    <a:pt x="81" y="163"/>
                  </a:lnTo>
                  <a:lnTo>
                    <a:pt x="77" y="162"/>
                  </a:lnTo>
                  <a:lnTo>
                    <a:pt x="73" y="162"/>
                  </a:lnTo>
                  <a:lnTo>
                    <a:pt x="69" y="162"/>
                  </a:lnTo>
                  <a:lnTo>
                    <a:pt x="64" y="161"/>
                  </a:lnTo>
                  <a:lnTo>
                    <a:pt x="60" y="160"/>
                  </a:lnTo>
                  <a:lnTo>
                    <a:pt x="57" y="159"/>
                  </a:lnTo>
                  <a:lnTo>
                    <a:pt x="53" y="158"/>
                  </a:lnTo>
                  <a:lnTo>
                    <a:pt x="49" y="156"/>
                  </a:lnTo>
                  <a:lnTo>
                    <a:pt x="45" y="154"/>
                  </a:lnTo>
                  <a:lnTo>
                    <a:pt x="42" y="153"/>
                  </a:lnTo>
                  <a:lnTo>
                    <a:pt x="39" y="151"/>
                  </a:lnTo>
                  <a:lnTo>
                    <a:pt x="35" y="149"/>
                  </a:lnTo>
                  <a:lnTo>
                    <a:pt x="32" y="146"/>
                  </a:lnTo>
                  <a:lnTo>
                    <a:pt x="29" y="144"/>
                  </a:lnTo>
                  <a:lnTo>
                    <a:pt x="26" y="141"/>
                  </a:lnTo>
                  <a:lnTo>
                    <a:pt x="23" y="139"/>
                  </a:lnTo>
                  <a:lnTo>
                    <a:pt x="20" y="136"/>
                  </a:lnTo>
                  <a:lnTo>
                    <a:pt x="18" y="133"/>
                  </a:lnTo>
                  <a:lnTo>
                    <a:pt x="16" y="130"/>
                  </a:lnTo>
                  <a:lnTo>
                    <a:pt x="13" y="126"/>
                  </a:lnTo>
                  <a:lnTo>
                    <a:pt x="11" y="123"/>
                  </a:lnTo>
                  <a:lnTo>
                    <a:pt x="9" y="120"/>
                  </a:lnTo>
                  <a:lnTo>
                    <a:pt x="7" y="116"/>
                  </a:lnTo>
                  <a:lnTo>
                    <a:pt x="6" y="113"/>
                  </a:lnTo>
                  <a:lnTo>
                    <a:pt x="4" y="109"/>
                  </a:lnTo>
                  <a:lnTo>
                    <a:pt x="3" y="105"/>
                  </a:lnTo>
                  <a:lnTo>
                    <a:pt x="2" y="101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1"/>
                  </a:lnTo>
                </a:path>
              </a:pathLst>
            </a:custGeom>
            <a:solidFill>
              <a:srgbClr val="FF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cxnSp>
          <p:nvCxnSpPr>
            <p:cNvPr id="842" name="直接箭头连接符 151">
              <a:extLst>
                <a:ext uri="{FF2B5EF4-FFF2-40B4-BE49-F238E27FC236}">
                  <a16:creationId xmlns:a16="http://schemas.microsoft.com/office/drawing/2014/main" id="{A20BD551-9713-48B8-AEBA-55985CD53CE2}"/>
                </a:ext>
              </a:extLst>
            </p:cNvPr>
            <p:cNvCxnSpPr>
              <a:cxnSpLocks/>
            </p:cNvCxnSpPr>
            <p:nvPr/>
          </p:nvCxnSpPr>
          <p:spPr>
            <a:xfrm>
              <a:off x="3628145" y="4160487"/>
              <a:ext cx="768541" cy="2947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843" name="直接箭头连接符 128">
              <a:extLst>
                <a:ext uri="{FF2B5EF4-FFF2-40B4-BE49-F238E27FC236}">
                  <a16:creationId xmlns:a16="http://schemas.microsoft.com/office/drawing/2014/main" id="{978B494B-3E98-4C69-9D65-28B48C50D49F}"/>
                </a:ext>
              </a:extLst>
            </p:cNvPr>
            <p:cNvCxnSpPr>
              <a:cxnSpLocks/>
              <a:endCxn id="841" idx="27"/>
            </p:cNvCxnSpPr>
            <p:nvPr/>
          </p:nvCxnSpPr>
          <p:spPr>
            <a:xfrm flipV="1">
              <a:off x="3751202" y="2815115"/>
              <a:ext cx="347082" cy="262208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844" name="直接箭头连接符 128">
              <a:extLst>
                <a:ext uri="{FF2B5EF4-FFF2-40B4-BE49-F238E27FC236}">
                  <a16:creationId xmlns:a16="http://schemas.microsoft.com/office/drawing/2014/main" id="{5CA67CF4-F252-4103-9E55-2B3BCD3830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8869" y="3642268"/>
              <a:ext cx="673723" cy="178047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sp>
          <p:nvSpPr>
            <p:cNvPr id="845" name="Freeform 18">
              <a:extLst>
                <a:ext uri="{FF2B5EF4-FFF2-40B4-BE49-F238E27FC236}">
                  <a16:creationId xmlns:a16="http://schemas.microsoft.com/office/drawing/2014/main" id="{ABB67563-04CB-4E25-9316-79BF6C99225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19651" y="1826782"/>
              <a:ext cx="166480" cy="164901"/>
            </a:xfrm>
            <a:custGeom>
              <a:avLst/>
              <a:gdLst>
                <a:gd name="T0" fmla="*/ 0 w 162"/>
                <a:gd name="T1" fmla="*/ 72 h 163"/>
                <a:gd name="T2" fmla="*/ 2 w 162"/>
                <a:gd name="T3" fmla="*/ 60 h 163"/>
                <a:gd name="T4" fmla="*/ 6 w 162"/>
                <a:gd name="T5" fmla="*/ 49 h 163"/>
                <a:gd name="T6" fmla="*/ 11 w 162"/>
                <a:gd name="T7" fmla="*/ 39 h 163"/>
                <a:gd name="T8" fmla="*/ 18 w 162"/>
                <a:gd name="T9" fmla="*/ 29 h 163"/>
                <a:gd name="T10" fmla="*/ 26 w 162"/>
                <a:gd name="T11" fmla="*/ 21 h 163"/>
                <a:gd name="T12" fmla="*/ 35 w 162"/>
                <a:gd name="T13" fmla="*/ 13 h 163"/>
                <a:gd name="T14" fmla="*/ 45 w 162"/>
                <a:gd name="T15" fmla="*/ 8 h 163"/>
                <a:gd name="T16" fmla="*/ 57 w 162"/>
                <a:gd name="T17" fmla="*/ 3 h 163"/>
                <a:gd name="T18" fmla="*/ 69 w 162"/>
                <a:gd name="T19" fmla="*/ 0 h 163"/>
                <a:gd name="T20" fmla="*/ 81 w 162"/>
                <a:gd name="T21" fmla="*/ 0 h 163"/>
                <a:gd name="T22" fmla="*/ 93 w 162"/>
                <a:gd name="T23" fmla="*/ 0 h 163"/>
                <a:gd name="T24" fmla="*/ 105 w 162"/>
                <a:gd name="T25" fmla="*/ 3 h 163"/>
                <a:gd name="T26" fmla="*/ 116 w 162"/>
                <a:gd name="T27" fmla="*/ 8 h 163"/>
                <a:gd name="T28" fmla="*/ 126 w 162"/>
                <a:gd name="T29" fmla="*/ 13 h 163"/>
                <a:gd name="T30" fmla="*/ 136 w 162"/>
                <a:gd name="T31" fmla="*/ 21 h 163"/>
                <a:gd name="T32" fmla="*/ 144 w 162"/>
                <a:gd name="T33" fmla="*/ 29 h 163"/>
                <a:gd name="T34" fmla="*/ 151 w 162"/>
                <a:gd name="T35" fmla="*/ 39 h 163"/>
                <a:gd name="T36" fmla="*/ 156 w 162"/>
                <a:gd name="T37" fmla="*/ 49 h 163"/>
                <a:gd name="T38" fmla="*/ 160 w 162"/>
                <a:gd name="T39" fmla="*/ 60 h 163"/>
                <a:gd name="T40" fmla="*/ 162 w 162"/>
                <a:gd name="T41" fmla="*/ 72 h 163"/>
                <a:gd name="T42" fmla="*/ 162 w 162"/>
                <a:gd name="T43" fmla="*/ 81 h 163"/>
                <a:gd name="T44" fmla="*/ 161 w 162"/>
                <a:gd name="T45" fmla="*/ 93 h 163"/>
                <a:gd name="T46" fmla="*/ 159 w 162"/>
                <a:gd name="T47" fmla="*/ 105 h 163"/>
                <a:gd name="T48" fmla="*/ 154 w 162"/>
                <a:gd name="T49" fmla="*/ 116 h 163"/>
                <a:gd name="T50" fmla="*/ 148 w 162"/>
                <a:gd name="T51" fmla="*/ 126 h 163"/>
                <a:gd name="T52" fmla="*/ 141 w 162"/>
                <a:gd name="T53" fmla="*/ 136 h 163"/>
                <a:gd name="T54" fmla="*/ 133 w 162"/>
                <a:gd name="T55" fmla="*/ 144 h 163"/>
                <a:gd name="T56" fmla="*/ 123 w 162"/>
                <a:gd name="T57" fmla="*/ 151 h 163"/>
                <a:gd name="T58" fmla="*/ 113 w 162"/>
                <a:gd name="T59" fmla="*/ 156 h 163"/>
                <a:gd name="T60" fmla="*/ 101 w 162"/>
                <a:gd name="T61" fmla="*/ 160 h 163"/>
                <a:gd name="T62" fmla="*/ 89 w 162"/>
                <a:gd name="T63" fmla="*/ 162 h 163"/>
                <a:gd name="T64" fmla="*/ 77 w 162"/>
                <a:gd name="T65" fmla="*/ 162 h 163"/>
                <a:gd name="T66" fmla="*/ 64 w 162"/>
                <a:gd name="T67" fmla="*/ 161 h 163"/>
                <a:gd name="T68" fmla="*/ 53 w 162"/>
                <a:gd name="T69" fmla="*/ 158 h 163"/>
                <a:gd name="T70" fmla="*/ 42 w 162"/>
                <a:gd name="T71" fmla="*/ 153 h 163"/>
                <a:gd name="T72" fmla="*/ 32 w 162"/>
                <a:gd name="T73" fmla="*/ 146 h 163"/>
                <a:gd name="T74" fmla="*/ 23 w 162"/>
                <a:gd name="T75" fmla="*/ 139 h 163"/>
                <a:gd name="T76" fmla="*/ 16 w 162"/>
                <a:gd name="T77" fmla="*/ 130 h 163"/>
                <a:gd name="T78" fmla="*/ 9 w 162"/>
                <a:gd name="T79" fmla="*/ 120 h 163"/>
                <a:gd name="T80" fmla="*/ 4 w 162"/>
                <a:gd name="T81" fmla="*/ 109 h 163"/>
                <a:gd name="T82" fmla="*/ 1 w 162"/>
                <a:gd name="T83" fmla="*/ 97 h 163"/>
                <a:gd name="T84" fmla="*/ 0 w 162"/>
                <a:gd name="T85" fmla="*/ 8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163">
                  <a:moveTo>
                    <a:pt x="0" y="81"/>
                  </a:moveTo>
                  <a:lnTo>
                    <a:pt x="0" y="77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3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9" y="42"/>
                  </a:lnTo>
                  <a:lnTo>
                    <a:pt x="11" y="39"/>
                  </a:lnTo>
                  <a:lnTo>
                    <a:pt x="13" y="35"/>
                  </a:lnTo>
                  <a:lnTo>
                    <a:pt x="16" y="32"/>
                  </a:lnTo>
                  <a:lnTo>
                    <a:pt x="18" y="29"/>
                  </a:lnTo>
                  <a:lnTo>
                    <a:pt x="20" y="26"/>
                  </a:lnTo>
                  <a:lnTo>
                    <a:pt x="23" y="23"/>
                  </a:lnTo>
                  <a:lnTo>
                    <a:pt x="26" y="21"/>
                  </a:lnTo>
                  <a:lnTo>
                    <a:pt x="29" y="18"/>
                  </a:lnTo>
                  <a:lnTo>
                    <a:pt x="32" y="16"/>
                  </a:lnTo>
                  <a:lnTo>
                    <a:pt x="35" y="13"/>
                  </a:lnTo>
                  <a:lnTo>
                    <a:pt x="39" y="11"/>
                  </a:lnTo>
                  <a:lnTo>
                    <a:pt x="42" y="9"/>
                  </a:lnTo>
                  <a:lnTo>
                    <a:pt x="45" y="8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7" y="3"/>
                  </a:lnTo>
                  <a:lnTo>
                    <a:pt x="60" y="2"/>
                  </a:lnTo>
                  <a:lnTo>
                    <a:pt x="64" y="1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1"/>
                  </a:lnTo>
                  <a:lnTo>
                    <a:pt x="101" y="2"/>
                  </a:lnTo>
                  <a:lnTo>
                    <a:pt x="105" y="3"/>
                  </a:lnTo>
                  <a:lnTo>
                    <a:pt x="109" y="4"/>
                  </a:lnTo>
                  <a:lnTo>
                    <a:pt x="113" y="6"/>
                  </a:lnTo>
                  <a:lnTo>
                    <a:pt x="116" y="8"/>
                  </a:lnTo>
                  <a:lnTo>
                    <a:pt x="120" y="9"/>
                  </a:lnTo>
                  <a:lnTo>
                    <a:pt x="123" y="11"/>
                  </a:lnTo>
                  <a:lnTo>
                    <a:pt x="126" y="13"/>
                  </a:lnTo>
                  <a:lnTo>
                    <a:pt x="130" y="16"/>
                  </a:lnTo>
                  <a:lnTo>
                    <a:pt x="133" y="18"/>
                  </a:lnTo>
                  <a:lnTo>
                    <a:pt x="136" y="21"/>
                  </a:lnTo>
                  <a:lnTo>
                    <a:pt x="139" y="23"/>
                  </a:lnTo>
                  <a:lnTo>
                    <a:pt x="141" y="26"/>
                  </a:lnTo>
                  <a:lnTo>
                    <a:pt x="144" y="29"/>
                  </a:lnTo>
                  <a:lnTo>
                    <a:pt x="146" y="32"/>
                  </a:lnTo>
                  <a:lnTo>
                    <a:pt x="148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4" y="46"/>
                  </a:lnTo>
                  <a:lnTo>
                    <a:pt x="156" y="49"/>
                  </a:lnTo>
                  <a:lnTo>
                    <a:pt x="157" y="53"/>
                  </a:lnTo>
                  <a:lnTo>
                    <a:pt x="159" y="57"/>
                  </a:lnTo>
                  <a:lnTo>
                    <a:pt x="160" y="60"/>
                  </a:lnTo>
                  <a:lnTo>
                    <a:pt x="161" y="64"/>
                  </a:lnTo>
                  <a:lnTo>
                    <a:pt x="161" y="68"/>
                  </a:lnTo>
                  <a:lnTo>
                    <a:pt x="162" y="72"/>
                  </a:lnTo>
                  <a:lnTo>
                    <a:pt x="162" y="77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62" y="85"/>
                  </a:lnTo>
                  <a:lnTo>
                    <a:pt x="162" y="89"/>
                  </a:lnTo>
                  <a:lnTo>
                    <a:pt x="161" y="93"/>
                  </a:lnTo>
                  <a:lnTo>
                    <a:pt x="161" y="97"/>
                  </a:lnTo>
                  <a:lnTo>
                    <a:pt x="160" y="101"/>
                  </a:lnTo>
                  <a:lnTo>
                    <a:pt x="159" y="105"/>
                  </a:lnTo>
                  <a:lnTo>
                    <a:pt x="157" y="109"/>
                  </a:lnTo>
                  <a:lnTo>
                    <a:pt x="156" y="113"/>
                  </a:lnTo>
                  <a:lnTo>
                    <a:pt x="154" y="116"/>
                  </a:lnTo>
                  <a:lnTo>
                    <a:pt x="152" y="120"/>
                  </a:lnTo>
                  <a:lnTo>
                    <a:pt x="151" y="123"/>
                  </a:lnTo>
                  <a:lnTo>
                    <a:pt x="148" y="126"/>
                  </a:lnTo>
                  <a:lnTo>
                    <a:pt x="146" y="130"/>
                  </a:lnTo>
                  <a:lnTo>
                    <a:pt x="144" y="133"/>
                  </a:lnTo>
                  <a:lnTo>
                    <a:pt x="141" y="136"/>
                  </a:lnTo>
                  <a:lnTo>
                    <a:pt x="139" y="139"/>
                  </a:lnTo>
                  <a:lnTo>
                    <a:pt x="136" y="141"/>
                  </a:lnTo>
                  <a:lnTo>
                    <a:pt x="133" y="144"/>
                  </a:lnTo>
                  <a:lnTo>
                    <a:pt x="130" y="146"/>
                  </a:lnTo>
                  <a:lnTo>
                    <a:pt x="126" y="149"/>
                  </a:lnTo>
                  <a:lnTo>
                    <a:pt x="123" y="151"/>
                  </a:lnTo>
                  <a:lnTo>
                    <a:pt x="120" y="153"/>
                  </a:lnTo>
                  <a:lnTo>
                    <a:pt x="116" y="154"/>
                  </a:lnTo>
                  <a:lnTo>
                    <a:pt x="113" y="156"/>
                  </a:lnTo>
                  <a:lnTo>
                    <a:pt x="109" y="158"/>
                  </a:lnTo>
                  <a:lnTo>
                    <a:pt x="105" y="159"/>
                  </a:lnTo>
                  <a:lnTo>
                    <a:pt x="101" y="160"/>
                  </a:lnTo>
                  <a:lnTo>
                    <a:pt x="97" y="161"/>
                  </a:lnTo>
                  <a:lnTo>
                    <a:pt x="93" y="162"/>
                  </a:lnTo>
                  <a:lnTo>
                    <a:pt x="89" y="162"/>
                  </a:lnTo>
                  <a:lnTo>
                    <a:pt x="85" y="162"/>
                  </a:lnTo>
                  <a:lnTo>
                    <a:pt x="81" y="163"/>
                  </a:lnTo>
                  <a:lnTo>
                    <a:pt x="77" y="162"/>
                  </a:lnTo>
                  <a:lnTo>
                    <a:pt x="73" y="162"/>
                  </a:lnTo>
                  <a:lnTo>
                    <a:pt x="69" y="162"/>
                  </a:lnTo>
                  <a:lnTo>
                    <a:pt x="64" y="161"/>
                  </a:lnTo>
                  <a:lnTo>
                    <a:pt x="60" y="160"/>
                  </a:lnTo>
                  <a:lnTo>
                    <a:pt x="57" y="159"/>
                  </a:lnTo>
                  <a:lnTo>
                    <a:pt x="53" y="158"/>
                  </a:lnTo>
                  <a:lnTo>
                    <a:pt x="49" y="156"/>
                  </a:lnTo>
                  <a:lnTo>
                    <a:pt x="45" y="154"/>
                  </a:lnTo>
                  <a:lnTo>
                    <a:pt x="42" y="153"/>
                  </a:lnTo>
                  <a:lnTo>
                    <a:pt x="39" y="151"/>
                  </a:lnTo>
                  <a:lnTo>
                    <a:pt x="35" y="149"/>
                  </a:lnTo>
                  <a:lnTo>
                    <a:pt x="32" y="146"/>
                  </a:lnTo>
                  <a:lnTo>
                    <a:pt x="29" y="144"/>
                  </a:lnTo>
                  <a:lnTo>
                    <a:pt x="26" y="141"/>
                  </a:lnTo>
                  <a:lnTo>
                    <a:pt x="23" y="139"/>
                  </a:lnTo>
                  <a:lnTo>
                    <a:pt x="20" y="136"/>
                  </a:lnTo>
                  <a:lnTo>
                    <a:pt x="18" y="133"/>
                  </a:lnTo>
                  <a:lnTo>
                    <a:pt x="16" y="130"/>
                  </a:lnTo>
                  <a:lnTo>
                    <a:pt x="13" y="126"/>
                  </a:lnTo>
                  <a:lnTo>
                    <a:pt x="11" y="123"/>
                  </a:lnTo>
                  <a:lnTo>
                    <a:pt x="9" y="120"/>
                  </a:lnTo>
                  <a:lnTo>
                    <a:pt x="7" y="116"/>
                  </a:lnTo>
                  <a:lnTo>
                    <a:pt x="6" y="113"/>
                  </a:lnTo>
                  <a:lnTo>
                    <a:pt x="4" y="109"/>
                  </a:lnTo>
                  <a:lnTo>
                    <a:pt x="3" y="105"/>
                  </a:lnTo>
                  <a:lnTo>
                    <a:pt x="2" y="101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1"/>
                  </a:lnTo>
                </a:path>
              </a:pathLst>
            </a:custGeom>
            <a:solidFill>
              <a:srgbClr val="FF0000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46" name="Moon 845">
              <a:extLst>
                <a:ext uri="{FF2B5EF4-FFF2-40B4-BE49-F238E27FC236}">
                  <a16:creationId xmlns:a16="http://schemas.microsoft.com/office/drawing/2014/main" id="{413B7C6F-D59D-4FAC-9C89-CBF443EAB369}"/>
                </a:ext>
              </a:extLst>
            </p:cNvPr>
            <p:cNvSpPr/>
            <p:nvPr/>
          </p:nvSpPr>
          <p:spPr bwMode="auto">
            <a:xfrm>
              <a:off x="2088726" y="3231051"/>
              <a:ext cx="122673" cy="164902"/>
            </a:xfrm>
            <a:prstGeom prst="moon">
              <a:avLst/>
            </a:prstGeom>
            <a:solidFill>
              <a:srgbClr val="A5002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charset="0"/>
                <a:ea typeface="ＭＳ Ｐゴシック" pitchFamily="64" charset="-128"/>
                <a:cs typeface="Arial" panose="020B0604020202020204" pitchFamily="34" charset="0"/>
              </a:endParaRPr>
            </a:p>
          </p:txBody>
        </p:sp>
        <p:sp>
          <p:nvSpPr>
            <p:cNvPr id="847" name="Moon 846">
              <a:extLst>
                <a:ext uri="{FF2B5EF4-FFF2-40B4-BE49-F238E27FC236}">
                  <a16:creationId xmlns:a16="http://schemas.microsoft.com/office/drawing/2014/main" id="{52256ACF-4B99-4C21-A2D3-FB17D9E1F008}"/>
                </a:ext>
              </a:extLst>
            </p:cNvPr>
            <p:cNvSpPr/>
            <p:nvPr/>
          </p:nvSpPr>
          <p:spPr bwMode="auto">
            <a:xfrm>
              <a:off x="2631399" y="2937712"/>
              <a:ext cx="122673" cy="164902"/>
            </a:xfrm>
            <a:prstGeom prst="moon">
              <a:avLst/>
            </a:prstGeom>
            <a:solidFill>
              <a:srgbClr val="C60C3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charset="0"/>
                <a:ea typeface="ＭＳ Ｐゴシック" pitchFamily="64" charset="-128"/>
                <a:cs typeface="Arial" panose="020B0604020202020204" pitchFamily="34" charset="0"/>
              </a:endParaRPr>
            </a:p>
          </p:txBody>
        </p:sp>
        <p:sp>
          <p:nvSpPr>
            <p:cNvPr id="848" name="Moon 847">
              <a:extLst>
                <a:ext uri="{FF2B5EF4-FFF2-40B4-BE49-F238E27FC236}">
                  <a16:creationId xmlns:a16="http://schemas.microsoft.com/office/drawing/2014/main" id="{A5953578-ABEA-43BE-8C10-A5B2E0A4F5AB}"/>
                </a:ext>
              </a:extLst>
            </p:cNvPr>
            <p:cNvSpPr/>
            <p:nvPr/>
          </p:nvSpPr>
          <p:spPr bwMode="auto">
            <a:xfrm>
              <a:off x="2706677" y="3777992"/>
              <a:ext cx="122673" cy="164902"/>
            </a:xfrm>
            <a:prstGeom prst="moon">
              <a:avLst/>
            </a:prstGeom>
            <a:solidFill>
              <a:srgbClr val="C60C3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charset="0"/>
                <a:ea typeface="ＭＳ Ｐゴシック" pitchFamily="64" charset="-128"/>
                <a:cs typeface="Arial" panose="020B0604020202020204" pitchFamily="34" charset="0"/>
              </a:endParaRPr>
            </a:p>
          </p:txBody>
        </p:sp>
        <p:sp>
          <p:nvSpPr>
            <p:cNvPr id="849" name="Moon 848">
              <a:extLst>
                <a:ext uri="{FF2B5EF4-FFF2-40B4-BE49-F238E27FC236}">
                  <a16:creationId xmlns:a16="http://schemas.microsoft.com/office/drawing/2014/main" id="{CB0B2D83-D4B3-46D6-A889-0FE9D2BC85EE}"/>
                </a:ext>
              </a:extLst>
            </p:cNvPr>
            <p:cNvSpPr/>
            <p:nvPr/>
          </p:nvSpPr>
          <p:spPr bwMode="auto">
            <a:xfrm>
              <a:off x="3297288" y="2261749"/>
              <a:ext cx="122673" cy="164902"/>
            </a:xfrm>
            <a:prstGeom prst="mo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charset="0"/>
                <a:ea typeface="ＭＳ Ｐゴシック" pitchFamily="64" charset="-128"/>
                <a:cs typeface="Arial" panose="020B0604020202020204" pitchFamily="34" charset="0"/>
              </a:endParaRPr>
            </a:p>
          </p:txBody>
        </p:sp>
        <p:sp>
          <p:nvSpPr>
            <p:cNvPr id="850" name="Moon 849">
              <a:extLst>
                <a:ext uri="{FF2B5EF4-FFF2-40B4-BE49-F238E27FC236}">
                  <a16:creationId xmlns:a16="http://schemas.microsoft.com/office/drawing/2014/main" id="{D33CA26E-8173-4736-A791-8A1A4178C8FF}"/>
                </a:ext>
              </a:extLst>
            </p:cNvPr>
            <p:cNvSpPr/>
            <p:nvPr/>
          </p:nvSpPr>
          <p:spPr bwMode="auto">
            <a:xfrm>
              <a:off x="3300989" y="2816045"/>
              <a:ext cx="122673" cy="164902"/>
            </a:xfrm>
            <a:prstGeom prst="mo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charset="0"/>
                <a:ea typeface="ＭＳ Ｐゴシック" pitchFamily="64" charset="-128"/>
                <a:cs typeface="Arial" panose="020B0604020202020204" pitchFamily="34" charset="0"/>
              </a:endParaRPr>
            </a:p>
          </p:txBody>
        </p:sp>
        <p:sp>
          <p:nvSpPr>
            <p:cNvPr id="851" name="Moon 850">
              <a:extLst>
                <a:ext uri="{FF2B5EF4-FFF2-40B4-BE49-F238E27FC236}">
                  <a16:creationId xmlns:a16="http://schemas.microsoft.com/office/drawing/2014/main" id="{2584C807-ABC4-44C9-9668-61BDB082CD6D}"/>
                </a:ext>
              </a:extLst>
            </p:cNvPr>
            <p:cNvSpPr/>
            <p:nvPr/>
          </p:nvSpPr>
          <p:spPr bwMode="auto">
            <a:xfrm>
              <a:off x="3296159" y="3387342"/>
              <a:ext cx="122673" cy="164902"/>
            </a:xfrm>
            <a:prstGeom prst="mo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charset="0"/>
                <a:ea typeface="ＭＳ Ｐゴシック" pitchFamily="64" charset="-128"/>
                <a:cs typeface="Arial" panose="020B0604020202020204" pitchFamily="34" charset="0"/>
              </a:endParaRPr>
            </a:p>
          </p:txBody>
        </p:sp>
        <p:sp>
          <p:nvSpPr>
            <p:cNvPr id="852" name="Moon 851">
              <a:extLst>
                <a:ext uri="{FF2B5EF4-FFF2-40B4-BE49-F238E27FC236}">
                  <a16:creationId xmlns:a16="http://schemas.microsoft.com/office/drawing/2014/main" id="{8A494AC8-DF11-4F4B-A459-25A741332758}"/>
                </a:ext>
              </a:extLst>
            </p:cNvPr>
            <p:cNvSpPr/>
            <p:nvPr/>
          </p:nvSpPr>
          <p:spPr bwMode="auto">
            <a:xfrm>
              <a:off x="3443195" y="4070159"/>
              <a:ext cx="122673" cy="164902"/>
            </a:xfrm>
            <a:prstGeom prst="moon">
              <a:avLst/>
            </a:prstGeom>
            <a:solidFill>
              <a:srgbClr val="FF000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SG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charset="0"/>
                <a:ea typeface="ＭＳ Ｐゴシック" pitchFamily="64" charset="-128"/>
                <a:cs typeface="Arial" panose="020B0604020202020204" pitchFamily="34" charset="0"/>
              </a:endParaRPr>
            </a:p>
          </p:txBody>
        </p:sp>
        <p:cxnSp>
          <p:nvCxnSpPr>
            <p:cNvPr id="853" name="直接箭头连接符 176">
              <a:extLst>
                <a:ext uri="{FF2B5EF4-FFF2-40B4-BE49-F238E27FC236}">
                  <a16:creationId xmlns:a16="http://schemas.microsoft.com/office/drawing/2014/main" id="{B10E9BED-8F1C-4727-A698-1DEDD986B6AD}"/>
                </a:ext>
              </a:extLst>
            </p:cNvPr>
            <p:cNvCxnSpPr>
              <a:cxnSpLocks/>
            </p:cNvCxnSpPr>
            <p:nvPr/>
          </p:nvCxnSpPr>
          <p:spPr>
            <a:xfrm>
              <a:off x="4244365" y="2741808"/>
              <a:ext cx="603836" cy="87324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cxnSp>
          <p:nvCxnSpPr>
            <p:cNvPr id="854" name="直接箭头连接符 173">
              <a:extLst>
                <a:ext uri="{FF2B5EF4-FFF2-40B4-BE49-F238E27FC236}">
                  <a16:creationId xmlns:a16="http://schemas.microsoft.com/office/drawing/2014/main" id="{A643CD80-385D-4DFD-8B98-2DB74BCCB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55396" y="3182787"/>
              <a:ext cx="647303" cy="82451"/>
            </a:xfrm>
            <a:prstGeom prst="straightConnector1">
              <a:avLst/>
            </a:prstGeom>
            <a:noFill/>
            <a:ln w="28575" cap="flat" cmpd="sng" algn="ctr">
              <a:solidFill>
                <a:srgbClr val="0000FF"/>
              </a:solidFill>
              <a:prstDash val="solid"/>
              <a:tailEnd type="triangle"/>
            </a:ln>
            <a:effectLst/>
          </p:spPr>
        </p:cxnSp>
        <p:sp>
          <p:nvSpPr>
            <p:cNvPr id="855" name="Freeform 18">
              <a:extLst>
                <a:ext uri="{FF2B5EF4-FFF2-40B4-BE49-F238E27FC236}">
                  <a16:creationId xmlns:a16="http://schemas.microsoft.com/office/drawing/2014/main" id="{E902C42D-3548-45D1-A193-49332595E42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43947" y="3100336"/>
              <a:ext cx="166480" cy="164901"/>
            </a:xfrm>
            <a:custGeom>
              <a:avLst/>
              <a:gdLst>
                <a:gd name="T0" fmla="*/ 0 w 162"/>
                <a:gd name="T1" fmla="*/ 72 h 163"/>
                <a:gd name="T2" fmla="*/ 2 w 162"/>
                <a:gd name="T3" fmla="*/ 60 h 163"/>
                <a:gd name="T4" fmla="*/ 6 w 162"/>
                <a:gd name="T5" fmla="*/ 49 h 163"/>
                <a:gd name="T6" fmla="*/ 11 w 162"/>
                <a:gd name="T7" fmla="*/ 39 h 163"/>
                <a:gd name="T8" fmla="*/ 18 w 162"/>
                <a:gd name="T9" fmla="*/ 29 h 163"/>
                <a:gd name="T10" fmla="*/ 26 w 162"/>
                <a:gd name="T11" fmla="*/ 21 h 163"/>
                <a:gd name="T12" fmla="*/ 35 w 162"/>
                <a:gd name="T13" fmla="*/ 13 h 163"/>
                <a:gd name="T14" fmla="*/ 45 w 162"/>
                <a:gd name="T15" fmla="*/ 8 h 163"/>
                <a:gd name="T16" fmla="*/ 57 w 162"/>
                <a:gd name="T17" fmla="*/ 3 h 163"/>
                <a:gd name="T18" fmla="*/ 69 w 162"/>
                <a:gd name="T19" fmla="*/ 0 h 163"/>
                <a:gd name="T20" fmla="*/ 81 w 162"/>
                <a:gd name="T21" fmla="*/ 0 h 163"/>
                <a:gd name="T22" fmla="*/ 93 w 162"/>
                <a:gd name="T23" fmla="*/ 0 h 163"/>
                <a:gd name="T24" fmla="*/ 105 w 162"/>
                <a:gd name="T25" fmla="*/ 3 h 163"/>
                <a:gd name="T26" fmla="*/ 116 w 162"/>
                <a:gd name="T27" fmla="*/ 8 h 163"/>
                <a:gd name="T28" fmla="*/ 126 w 162"/>
                <a:gd name="T29" fmla="*/ 13 h 163"/>
                <a:gd name="T30" fmla="*/ 136 w 162"/>
                <a:gd name="T31" fmla="*/ 21 h 163"/>
                <a:gd name="T32" fmla="*/ 144 w 162"/>
                <a:gd name="T33" fmla="*/ 29 h 163"/>
                <a:gd name="T34" fmla="*/ 151 w 162"/>
                <a:gd name="T35" fmla="*/ 39 h 163"/>
                <a:gd name="T36" fmla="*/ 156 w 162"/>
                <a:gd name="T37" fmla="*/ 49 h 163"/>
                <a:gd name="T38" fmla="*/ 160 w 162"/>
                <a:gd name="T39" fmla="*/ 60 h 163"/>
                <a:gd name="T40" fmla="*/ 162 w 162"/>
                <a:gd name="T41" fmla="*/ 72 h 163"/>
                <a:gd name="T42" fmla="*/ 162 w 162"/>
                <a:gd name="T43" fmla="*/ 81 h 163"/>
                <a:gd name="T44" fmla="*/ 161 w 162"/>
                <a:gd name="T45" fmla="*/ 93 h 163"/>
                <a:gd name="T46" fmla="*/ 159 w 162"/>
                <a:gd name="T47" fmla="*/ 105 h 163"/>
                <a:gd name="T48" fmla="*/ 154 w 162"/>
                <a:gd name="T49" fmla="*/ 116 h 163"/>
                <a:gd name="T50" fmla="*/ 148 w 162"/>
                <a:gd name="T51" fmla="*/ 126 h 163"/>
                <a:gd name="T52" fmla="*/ 141 w 162"/>
                <a:gd name="T53" fmla="*/ 136 h 163"/>
                <a:gd name="T54" fmla="*/ 133 w 162"/>
                <a:gd name="T55" fmla="*/ 144 h 163"/>
                <a:gd name="T56" fmla="*/ 123 w 162"/>
                <a:gd name="T57" fmla="*/ 151 h 163"/>
                <a:gd name="T58" fmla="*/ 113 w 162"/>
                <a:gd name="T59" fmla="*/ 156 h 163"/>
                <a:gd name="T60" fmla="*/ 101 w 162"/>
                <a:gd name="T61" fmla="*/ 160 h 163"/>
                <a:gd name="T62" fmla="*/ 89 w 162"/>
                <a:gd name="T63" fmla="*/ 162 h 163"/>
                <a:gd name="T64" fmla="*/ 77 w 162"/>
                <a:gd name="T65" fmla="*/ 162 h 163"/>
                <a:gd name="T66" fmla="*/ 64 w 162"/>
                <a:gd name="T67" fmla="*/ 161 h 163"/>
                <a:gd name="T68" fmla="*/ 53 w 162"/>
                <a:gd name="T69" fmla="*/ 158 h 163"/>
                <a:gd name="T70" fmla="*/ 42 w 162"/>
                <a:gd name="T71" fmla="*/ 153 h 163"/>
                <a:gd name="T72" fmla="*/ 32 w 162"/>
                <a:gd name="T73" fmla="*/ 146 h 163"/>
                <a:gd name="T74" fmla="*/ 23 w 162"/>
                <a:gd name="T75" fmla="*/ 139 h 163"/>
                <a:gd name="T76" fmla="*/ 16 w 162"/>
                <a:gd name="T77" fmla="*/ 130 h 163"/>
                <a:gd name="T78" fmla="*/ 9 w 162"/>
                <a:gd name="T79" fmla="*/ 120 h 163"/>
                <a:gd name="T80" fmla="*/ 4 w 162"/>
                <a:gd name="T81" fmla="*/ 109 h 163"/>
                <a:gd name="T82" fmla="*/ 1 w 162"/>
                <a:gd name="T83" fmla="*/ 97 h 163"/>
                <a:gd name="T84" fmla="*/ 0 w 162"/>
                <a:gd name="T85" fmla="*/ 8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163">
                  <a:moveTo>
                    <a:pt x="0" y="81"/>
                  </a:moveTo>
                  <a:lnTo>
                    <a:pt x="0" y="77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3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9" y="42"/>
                  </a:lnTo>
                  <a:lnTo>
                    <a:pt x="11" y="39"/>
                  </a:lnTo>
                  <a:lnTo>
                    <a:pt x="13" y="35"/>
                  </a:lnTo>
                  <a:lnTo>
                    <a:pt x="16" y="32"/>
                  </a:lnTo>
                  <a:lnTo>
                    <a:pt x="18" y="29"/>
                  </a:lnTo>
                  <a:lnTo>
                    <a:pt x="20" y="26"/>
                  </a:lnTo>
                  <a:lnTo>
                    <a:pt x="23" y="23"/>
                  </a:lnTo>
                  <a:lnTo>
                    <a:pt x="26" y="21"/>
                  </a:lnTo>
                  <a:lnTo>
                    <a:pt x="29" y="18"/>
                  </a:lnTo>
                  <a:lnTo>
                    <a:pt x="32" y="16"/>
                  </a:lnTo>
                  <a:lnTo>
                    <a:pt x="35" y="13"/>
                  </a:lnTo>
                  <a:lnTo>
                    <a:pt x="39" y="11"/>
                  </a:lnTo>
                  <a:lnTo>
                    <a:pt x="42" y="9"/>
                  </a:lnTo>
                  <a:lnTo>
                    <a:pt x="45" y="8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7" y="3"/>
                  </a:lnTo>
                  <a:lnTo>
                    <a:pt x="60" y="2"/>
                  </a:lnTo>
                  <a:lnTo>
                    <a:pt x="64" y="1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1"/>
                  </a:lnTo>
                  <a:lnTo>
                    <a:pt x="101" y="2"/>
                  </a:lnTo>
                  <a:lnTo>
                    <a:pt x="105" y="3"/>
                  </a:lnTo>
                  <a:lnTo>
                    <a:pt x="109" y="4"/>
                  </a:lnTo>
                  <a:lnTo>
                    <a:pt x="113" y="6"/>
                  </a:lnTo>
                  <a:lnTo>
                    <a:pt x="116" y="8"/>
                  </a:lnTo>
                  <a:lnTo>
                    <a:pt x="120" y="9"/>
                  </a:lnTo>
                  <a:lnTo>
                    <a:pt x="123" y="11"/>
                  </a:lnTo>
                  <a:lnTo>
                    <a:pt x="126" y="13"/>
                  </a:lnTo>
                  <a:lnTo>
                    <a:pt x="130" y="16"/>
                  </a:lnTo>
                  <a:lnTo>
                    <a:pt x="133" y="18"/>
                  </a:lnTo>
                  <a:lnTo>
                    <a:pt x="136" y="21"/>
                  </a:lnTo>
                  <a:lnTo>
                    <a:pt x="139" y="23"/>
                  </a:lnTo>
                  <a:lnTo>
                    <a:pt x="141" y="26"/>
                  </a:lnTo>
                  <a:lnTo>
                    <a:pt x="144" y="29"/>
                  </a:lnTo>
                  <a:lnTo>
                    <a:pt x="146" y="32"/>
                  </a:lnTo>
                  <a:lnTo>
                    <a:pt x="148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4" y="46"/>
                  </a:lnTo>
                  <a:lnTo>
                    <a:pt x="156" y="49"/>
                  </a:lnTo>
                  <a:lnTo>
                    <a:pt x="157" y="53"/>
                  </a:lnTo>
                  <a:lnTo>
                    <a:pt x="159" y="57"/>
                  </a:lnTo>
                  <a:lnTo>
                    <a:pt x="160" y="60"/>
                  </a:lnTo>
                  <a:lnTo>
                    <a:pt x="161" y="64"/>
                  </a:lnTo>
                  <a:lnTo>
                    <a:pt x="161" y="68"/>
                  </a:lnTo>
                  <a:lnTo>
                    <a:pt x="162" y="72"/>
                  </a:lnTo>
                  <a:lnTo>
                    <a:pt x="162" y="77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62" y="85"/>
                  </a:lnTo>
                  <a:lnTo>
                    <a:pt x="162" y="89"/>
                  </a:lnTo>
                  <a:lnTo>
                    <a:pt x="161" y="93"/>
                  </a:lnTo>
                  <a:lnTo>
                    <a:pt x="161" y="97"/>
                  </a:lnTo>
                  <a:lnTo>
                    <a:pt x="160" y="101"/>
                  </a:lnTo>
                  <a:lnTo>
                    <a:pt x="159" y="105"/>
                  </a:lnTo>
                  <a:lnTo>
                    <a:pt x="157" y="109"/>
                  </a:lnTo>
                  <a:lnTo>
                    <a:pt x="156" y="113"/>
                  </a:lnTo>
                  <a:lnTo>
                    <a:pt x="154" y="116"/>
                  </a:lnTo>
                  <a:lnTo>
                    <a:pt x="152" y="120"/>
                  </a:lnTo>
                  <a:lnTo>
                    <a:pt x="151" y="123"/>
                  </a:lnTo>
                  <a:lnTo>
                    <a:pt x="148" y="126"/>
                  </a:lnTo>
                  <a:lnTo>
                    <a:pt x="146" y="130"/>
                  </a:lnTo>
                  <a:lnTo>
                    <a:pt x="144" y="133"/>
                  </a:lnTo>
                  <a:lnTo>
                    <a:pt x="141" y="136"/>
                  </a:lnTo>
                  <a:lnTo>
                    <a:pt x="139" y="139"/>
                  </a:lnTo>
                  <a:lnTo>
                    <a:pt x="136" y="141"/>
                  </a:lnTo>
                  <a:lnTo>
                    <a:pt x="133" y="144"/>
                  </a:lnTo>
                  <a:lnTo>
                    <a:pt x="130" y="146"/>
                  </a:lnTo>
                  <a:lnTo>
                    <a:pt x="126" y="149"/>
                  </a:lnTo>
                  <a:lnTo>
                    <a:pt x="123" y="151"/>
                  </a:lnTo>
                  <a:lnTo>
                    <a:pt x="120" y="153"/>
                  </a:lnTo>
                  <a:lnTo>
                    <a:pt x="116" y="154"/>
                  </a:lnTo>
                  <a:lnTo>
                    <a:pt x="113" y="156"/>
                  </a:lnTo>
                  <a:lnTo>
                    <a:pt x="109" y="158"/>
                  </a:lnTo>
                  <a:lnTo>
                    <a:pt x="105" y="159"/>
                  </a:lnTo>
                  <a:lnTo>
                    <a:pt x="101" y="160"/>
                  </a:lnTo>
                  <a:lnTo>
                    <a:pt x="97" y="161"/>
                  </a:lnTo>
                  <a:lnTo>
                    <a:pt x="93" y="162"/>
                  </a:lnTo>
                  <a:lnTo>
                    <a:pt x="89" y="162"/>
                  </a:lnTo>
                  <a:lnTo>
                    <a:pt x="85" y="162"/>
                  </a:lnTo>
                  <a:lnTo>
                    <a:pt x="81" y="163"/>
                  </a:lnTo>
                  <a:lnTo>
                    <a:pt x="77" y="162"/>
                  </a:lnTo>
                  <a:lnTo>
                    <a:pt x="73" y="162"/>
                  </a:lnTo>
                  <a:lnTo>
                    <a:pt x="69" y="162"/>
                  </a:lnTo>
                  <a:lnTo>
                    <a:pt x="64" y="161"/>
                  </a:lnTo>
                  <a:lnTo>
                    <a:pt x="60" y="160"/>
                  </a:lnTo>
                  <a:lnTo>
                    <a:pt x="57" y="159"/>
                  </a:lnTo>
                  <a:lnTo>
                    <a:pt x="53" y="158"/>
                  </a:lnTo>
                  <a:lnTo>
                    <a:pt x="49" y="156"/>
                  </a:lnTo>
                  <a:lnTo>
                    <a:pt x="45" y="154"/>
                  </a:lnTo>
                  <a:lnTo>
                    <a:pt x="42" y="153"/>
                  </a:lnTo>
                  <a:lnTo>
                    <a:pt x="39" y="151"/>
                  </a:lnTo>
                  <a:lnTo>
                    <a:pt x="35" y="149"/>
                  </a:lnTo>
                  <a:lnTo>
                    <a:pt x="32" y="146"/>
                  </a:lnTo>
                  <a:lnTo>
                    <a:pt x="29" y="144"/>
                  </a:lnTo>
                  <a:lnTo>
                    <a:pt x="26" y="141"/>
                  </a:lnTo>
                  <a:lnTo>
                    <a:pt x="23" y="139"/>
                  </a:lnTo>
                  <a:lnTo>
                    <a:pt x="20" y="136"/>
                  </a:lnTo>
                  <a:lnTo>
                    <a:pt x="18" y="133"/>
                  </a:lnTo>
                  <a:lnTo>
                    <a:pt x="16" y="130"/>
                  </a:lnTo>
                  <a:lnTo>
                    <a:pt x="13" y="126"/>
                  </a:lnTo>
                  <a:lnTo>
                    <a:pt x="11" y="123"/>
                  </a:lnTo>
                  <a:lnTo>
                    <a:pt x="9" y="120"/>
                  </a:lnTo>
                  <a:lnTo>
                    <a:pt x="7" y="116"/>
                  </a:lnTo>
                  <a:lnTo>
                    <a:pt x="6" y="113"/>
                  </a:lnTo>
                  <a:lnTo>
                    <a:pt x="4" y="109"/>
                  </a:lnTo>
                  <a:lnTo>
                    <a:pt x="3" y="105"/>
                  </a:lnTo>
                  <a:lnTo>
                    <a:pt x="2" y="101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1"/>
                  </a:lnTo>
                </a:path>
              </a:pathLst>
            </a:custGeom>
            <a:solidFill>
              <a:srgbClr val="FF9999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56" name="Freeform 18">
              <a:extLst>
                <a:ext uri="{FF2B5EF4-FFF2-40B4-BE49-F238E27FC236}">
                  <a16:creationId xmlns:a16="http://schemas.microsoft.com/office/drawing/2014/main" id="{F418670B-05D1-4141-B8CE-343A0B028A5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851480" y="2742859"/>
              <a:ext cx="166480" cy="164901"/>
            </a:xfrm>
            <a:custGeom>
              <a:avLst/>
              <a:gdLst>
                <a:gd name="T0" fmla="*/ 0 w 162"/>
                <a:gd name="T1" fmla="*/ 72 h 163"/>
                <a:gd name="T2" fmla="*/ 2 w 162"/>
                <a:gd name="T3" fmla="*/ 60 h 163"/>
                <a:gd name="T4" fmla="*/ 6 w 162"/>
                <a:gd name="T5" fmla="*/ 49 h 163"/>
                <a:gd name="T6" fmla="*/ 11 w 162"/>
                <a:gd name="T7" fmla="*/ 39 h 163"/>
                <a:gd name="T8" fmla="*/ 18 w 162"/>
                <a:gd name="T9" fmla="*/ 29 h 163"/>
                <a:gd name="T10" fmla="*/ 26 w 162"/>
                <a:gd name="T11" fmla="*/ 21 h 163"/>
                <a:gd name="T12" fmla="*/ 35 w 162"/>
                <a:gd name="T13" fmla="*/ 13 h 163"/>
                <a:gd name="T14" fmla="*/ 45 w 162"/>
                <a:gd name="T15" fmla="*/ 8 h 163"/>
                <a:gd name="T16" fmla="*/ 57 w 162"/>
                <a:gd name="T17" fmla="*/ 3 h 163"/>
                <a:gd name="T18" fmla="*/ 69 w 162"/>
                <a:gd name="T19" fmla="*/ 0 h 163"/>
                <a:gd name="T20" fmla="*/ 81 w 162"/>
                <a:gd name="T21" fmla="*/ 0 h 163"/>
                <a:gd name="T22" fmla="*/ 93 w 162"/>
                <a:gd name="T23" fmla="*/ 0 h 163"/>
                <a:gd name="T24" fmla="*/ 105 w 162"/>
                <a:gd name="T25" fmla="*/ 3 h 163"/>
                <a:gd name="T26" fmla="*/ 116 w 162"/>
                <a:gd name="T27" fmla="*/ 8 h 163"/>
                <a:gd name="T28" fmla="*/ 126 w 162"/>
                <a:gd name="T29" fmla="*/ 13 h 163"/>
                <a:gd name="T30" fmla="*/ 136 w 162"/>
                <a:gd name="T31" fmla="*/ 21 h 163"/>
                <a:gd name="T32" fmla="*/ 144 w 162"/>
                <a:gd name="T33" fmla="*/ 29 h 163"/>
                <a:gd name="T34" fmla="*/ 151 w 162"/>
                <a:gd name="T35" fmla="*/ 39 h 163"/>
                <a:gd name="T36" fmla="*/ 156 w 162"/>
                <a:gd name="T37" fmla="*/ 49 h 163"/>
                <a:gd name="T38" fmla="*/ 160 w 162"/>
                <a:gd name="T39" fmla="*/ 60 h 163"/>
                <a:gd name="T40" fmla="*/ 162 w 162"/>
                <a:gd name="T41" fmla="*/ 72 h 163"/>
                <a:gd name="T42" fmla="*/ 162 w 162"/>
                <a:gd name="T43" fmla="*/ 81 h 163"/>
                <a:gd name="T44" fmla="*/ 161 w 162"/>
                <a:gd name="T45" fmla="*/ 93 h 163"/>
                <a:gd name="T46" fmla="*/ 159 w 162"/>
                <a:gd name="T47" fmla="*/ 105 h 163"/>
                <a:gd name="T48" fmla="*/ 154 w 162"/>
                <a:gd name="T49" fmla="*/ 116 h 163"/>
                <a:gd name="T50" fmla="*/ 148 w 162"/>
                <a:gd name="T51" fmla="*/ 126 h 163"/>
                <a:gd name="T52" fmla="*/ 141 w 162"/>
                <a:gd name="T53" fmla="*/ 136 h 163"/>
                <a:gd name="T54" fmla="*/ 133 w 162"/>
                <a:gd name="T55" fmla="*/ 144 h 163"/>
                <a:gd name="T56" fmla="*/ 123 w 162"/>
                <a:gd name="T57" fmla="*/ 151 h 163"/>
                <a:gd name="T58" fmla="*/ 113 w 162"/>
                <a:gd name="T59" fmla="*/ 156 h 163"/>
                <a:gd name="T60" fmla="*/ 101 w 162"/>
                <a:gd name="T61" fmla="*/ 160 h 163"/>
                <a:gd name="T62" fmla="*/ 89 w 162"/>
                <a:gd name="T63" fmla="*/ 162 h 163"/>
                <a:gd name="T64" fmla="*/ 77 w 162"/>
                <a:gd name="T65" fmla="*/ 162 h 163"/>
                <a:gd name="T66" fmla="*/ 64 w 162"/>
                <a:gd name="T67" fmla="*/ 161 h 163"/>
                <a:gd name="T68" fmla="*/ 53 w 162"/>
                <a:gd name="T69" fmla="*/ 158 h 163"/>
                <a:gd name="T70" fmla="*/ 42 w 162"/>
                <a:gd name="T71" fmla="*/ 153 h 163"/>
                <a:gd name="T72" fmla="*/ 32 w 162"/>
                <a:gd name="T73" fmla="*/ 146 h 163"/>
                <a:gd name="T74" fmla="*/ 23 w 162"/>
                <a:gd name="T75" fmla="*/ 139 h 163"/>
                <a:gd name="T76" fmla="*/ 16 w 162"/>
                <a:gd name="T77" fmla="*/ 130 h 163"/>
                <a:gd name="T78" fmla="*/ 9 w 162"/>
                <a:gd name="T79" fmla="*/ 120 h 163"/>
                <a:gd name="T80" fmla="*/ 4 w 162"/>
                <a:gd name="T81" fmla="*/ 109 h 163"/>
                <a:gd name="T82" fmla="*/ 1 w 162"/>
                <a:gd name="T83" fmla="*/ 97 h 163"/>
                <a:gd name="T84" fmla="*/ 0 w 162"/>
                <a:gd name="T85" fmla="*/ 85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62" h="163">
                  <a:moveTo>
                    <a:pt x="0" y="81"/>
                  </a:moveTo>
                  <a:lnTo>
                    <a:pt x="0" y="77"/>
                  </a:lnTo>
                  <a:lnTo>
                    <a:pt x="0" y="72"/>
                  </a:lnTo>
                  <a:lnTo>
                    <a:pt x="0" y="68"/>
                  </a:lnTo>
                  <a:lnTo>
                    <a:pt x="1" y="64"/>
                  </a:lnTo>
                  <a:lnTo>
                    <a:pt x="2" y="60"/>
                  </a:lnTo>
                  <a:lnTo>
                    <a:pt x="3" y="57"/>
                  </a:lnTo>
                  <a:lnTo>
                    <a:pt x="4" y="53"/>
                  </a:lnTo>
                  <a:lnTo>
                    <a:pt x="6" y="49"/>
                  </a:lnTo>
                  <a:lnTo>
                    <a:pt x="7" y="46"/>
                  </a:lnTo>
                  <a:lnTo>
                    <a:pt x="9" y="42"/>
                  </a:lnTo>
                  <a:lnTo>
                    <a:pt x="11" y="39"/>
                  </a:lnTo>
                  <a:lnTo>
                    <a:pt x="13" y="35"/>
                  </a:lnTo>
                  <a:lnTo>
                    <a:pt x="16" y="32"/>
                  </a:lnTo>
                  <a:lnTo>
                    <a:pt x="18" y="29"/>
                  </a:lnTo>
                  <a:lnTo>
                    <a:pt x="20" y="26"/>
                  </a:lnTo>
                  <a:lnTo>
                    <a:pt x="23" y="23"/>
                  </a:lnTo>
                  <a:lnTo>
                    <a:pt x="26" y="21"/>
                  </a:lnTo>
                  <a:lnTo>
                    <a:pt x="29" y="18"/>
                  </a:lnTo>
                  <a:lnTo>
                    <a:pt x="32" y="16"/>
                  </a:lnTo>
                  <a:lnTo>
                    <a:pt x="35" y="13"/>
                  </a:lnTo>
                  <a:lnTo>
                    <a:pt x="39" y="11"/>
                  </a:lnTo>
                  <a:lnTo>
                    <a:pt x="42" y="9"/>
                  </a:lnTo>
                  <a:lnTo>
                    <a:pt x="45" y="8"/>
                  </a:lnTo>
                  <a:lnTo>
                    <a:pt x="49" y="6"/>
                  </a:lnTo>
                  <a:lnTo>
                    <a:pt x="53" y="4"/>
                  </a:lnTo>
                  <a:lnTo>
                    <a:pt x="57" y="3"/>
                  </a:lnTo>
                  <a:lnTo>
                    <a:pt x="60" y="2"/>
                  </a:lnTo>
                  <a:lnTo>
                    <a:pt x="64" y="1"/>
                  </a:lnTo>
                  <a:lnTo>
                    <a:pt x="69" y="0"/>
                  </a:lnTo>
                  <a:lnTo>
                    <a:pt x="73" y="0"/>
                  </a:lnTo>
                  <a:lnTo>
                    <a:pt x="77" y="0"/>
                  </a:lnTo>
                  <a:lnTo>
                    <a:pt x="81" y="0"/>
                  </a:lnTo>
                  <a:lnTo>
                    <a:pt x="85" y="0"/>
                  </a:lnTo>
                  <a:lnTo>
                    <a:pt x="89" y="0"/>
                  </a:lnTo>
                  <a:lnTo>
                    <a:pt x="93" y="0"/>
                  </a:lnTo>
                  <a:lnTo>
                    <a:pt x="97" y="1"/>
                  </a:lnTo>
                  <a:lnTo>
                    <a:pt x="101" y="2"/>
                  </a:lnTo>
                  <a:lnTo>
                    <a:pt x="105" y="3"/>
                  </a:lnTo>
                  <a:lnTo>
                    <a:pt x="109" y="4"/>
                  </a:lnTo>
                  <a:lnTo>
                    <a:pt x="113" y="6"/>
                  </a:lnTo>
                  <a:lnTo>
                    <a:pt x="116" y="8"/>
                  </a:lnTo>
                  <a:lnTo>
                    <a:pt x="120" y="9"/>
                  </a:lnTo>
                  <a:lnTo>
                    <a:pt x="123" y="11"/>
                  </a:lnTo>
                  <a:lnTo>
                    <a:pt x="126" y="13"/>
                  </a:lnTo>
                  <a:lnTo>
                    <a:pt x="130" y="16"/>
                  </a:lnTo>
                  <a:lnTo>
                    <a:pt x="133" y="18"/>
                  </a:lnTo>
                  <a:lnTo>
                    <a:pt x="136" y="21"/>
                  </a:lnTo>
                  <a:lnTo>
                    <a:pt x="139" y="23"/>
                  </a:lnTo>
                  <a:lnTo>
                    <a:pt x="141" y="26"/>
                  </a:lnTo>
                  <a:lnTo>
                    <a:pt x="144" y="29"/>
                  </a:lnTo>
                  <a:lnTo>
                    <a:pt x="146" y="32"/>
                  </a:lnTo>
                  <a:lnTo>
                    <a:pt x="148" y="35"/>
                  </a:lnTo>
                  <a:lnTo>
                    <a:pt x="151" y="39"/>
                  </a:lnTo>
                  <a:lnTo>
                    <a:pt x="152" y="42"/>
                  </a:lnTo>
                  <a:lnTo>
                    <a:pt x="154" y="46"/>
                  </a:lnTo>
                  <a:lnTo>
                    <a:pt x="156" y="49"/>
                  </a:lnTo>
                  <a:lnTo>
                    <a:pt x="157" y="53"/>
                  </a:lnTo>
                  <a:lnTo>
                    <a:pt x="159" y="57"/>
                  </a:lnTo>
                  <a:lnTo>
                    <a:pt x="160" y="60"/>
                  </a:lnTo>
                  <a:lnTo>
                    <a:pt x="161" y="64"/>
                  </a:lnTo>
                  <a:lnTo>
                    <a:pt x="161" y="68"/>
                  </a:lnTo>
                  <a:lnTo>
                    <a:pt x="162" y="72"/>
                  </a:lnTo>
                  <a:lnTo>
                    <a:pt x="162" y="77"/>
                  </a:lnTo>
                  <a:lnTo>
                    <a:pt x="162" y="81"/>
                  </a:lnTo>
                  <a:lnTo>
                    <a:pt x="162" y="81"/>
                  </a:lnTo>
                  <a:lnTo>
                    <a:pt x="162" y="85"/>
                  </a:lnTo>
                  <a:lnTo>
                    <a:pt x="162" y="89"/>
                  </a:lnTo>
                  <a:lnTo>
                    <a:pt x="161" y="93"/>
                  </a:lnTo>
                  <a:lnTo>
                    <a:pt x="161" y="97"/>
                  </a:lnTo>
                  <a:lnTo>
                    <a:pt x="160" y="101"/>
                  </a:lnTo>
                  <a:lnTo>
                    <a:pt x="159" y="105"/>
                  </a:lnTo>
                  <a:lnTo>
                    <a:pt x="157" y="109"/>
                  </a:lnTo>
                  <a:lnTo>
                    <a:pt x="156" y="113"/>
                  </a:lnTo>
                  <a:lnTo>
                    <a:pt x="154" y="116"/>
                  </a:lnTo>
                  <a:lnTo>
                    <a:pt x="152" y="120"/>
                  </a:lnTo>
                  <a:lnTo>
                    <a:pt x="151" y="123"/>
                  </a:lnTo>
                  <a:lnTo>
                    <a:pt x="148" y="126"/>
                  </a:lnTo>
                  <a:lnTo>
                    <a:pt x="146" y="130"/>
                  </a:lnTo>
                  <a:lnTo>
                    <a:pt x="144" y="133"/>
                  </a:lnTo>
                  <a:lnTo>
                    <a:pt x="141" y="136"/>
                  </a:lnTo>
                  <a:lnTo>
                    <a:pt x="139" y="139"/>
                  </a:lnTo>
                  <a:lnTo>
                    <a:pt x="136" y="141"/>
                  </a:lnTo>
                  <a:lnTo>
                    <a:pt x="133" y="144"/>
                  </a:lnTo>
                  <a:lnTo>
                    <a:pt x="130" y="146"/>
                  </a:lnTo>
                  <a:lnTo>
                    <a:pt x="126" y="149"/>
                  </a:lnTo>
                  <a:lnTo>
                    <a:pt x="123" y="151"/>
                  </a:lnTo>
                  <a:lnTo>
                    <a:pt x="120" y="153"/>
                  </a:lnTo>
                  <a:lnTo>
                    <a:pt x="116" y="154"/>
                  </a:lnTo>
                  <a:lnTo>
                    <a:pt x="113" y="156"/>
                  </a:lnTo>
                  <a:lnTo>
                    <a:pt x="109" y="158"/>
                  </a:lnTo>
                  <a:lnTo>
                    <a:pt x="105" y="159"/>
                  </a:lnTo>
                  <a:lnTo>
                    <a:pt x="101" y="160"/>
                  </a:lnTo>
                  <a:lnTo>
                    <a:pt x="97" y="161"/>
                  </a:lnTo>
                  <a:lnTo>
                    <a:pt x="93" y="162"/>
                  </a:lnTo>
                  <a:lnTo>
                    <a:pt x="89" y="162"/>
                  </a:lnTo>
                  <a:lnTo>
                    <a:pt x="85" y="162"/>
                  </a:lnTo>
                  <a:lnTo>
                    <a:pt x="81" y="163"/>
                  </a:lnTo>
                  <a:lnTo>
                    <a:pt x="77" y="162"/>
                  </a:lnTo>
                  <a:lnTo>
                    <a:pt x="73" y="162"/>
                  </a:lnTo>
                  <a:lnTo>
                    <a:pt x="69" y="162"/>
                  </a:lnTo>
                  <a:lnTo>
                    <a:pt x="64" y="161"/>
                  </a:lnTo>
                  <a:lnTo>
                    <a:pt x="60" y="160"/>
                  </a:lnTo>
                  <a:lnTo>
                    <a:pt x="57" y="159"/>
                  </a:lnTo>
                  <a:lnTo>
                    <a:pt x="53" y="158"/>
                  </a:lnTo>
                  <a:lnTo>
                    <a:pt x="49" y="156"/>
                  </a:lnTo>
                  <a:lnTo>
                    <a:pt x="45" y="154"/>
                  </a:lnTo>
                  <a:lnTo>
                    <a:pt x="42" y="153"/>
                  </a:lnTo>
                  <a:lnTo>
                    <a:pt x="39" y="151"/>
                  </a:lnTo>
                  <a:lnTo>
                    <a:pt x="35" y="149"/>
                  </a:lnTo>
                  <a:lnTo>
                    <a:pt x="32" y="146"/>
                  </a:lnTo>
                  <a:lnTo>
                    <a:pt x="29" y="144"/>
                  </a:lnTo>
                  <a:lnTo>
                    <a:pt x="26" y="141"/>
                  </a:lnTo>
                  <a:lnTo>
                    <a:pt x="23" y="139"/>
                  </a:lnTo>
                  <a:lnTo>
                    <a:pt x="20" y="136"/>
                  </a:lnTo>
                  <a:lnTo>
                    <a:pt x="18" y="133"/>
                  </a:lnTo>
                  <a:lnTo>
                    <a:pt x="16" y="130"/>
                  </a:lnTo>
                  <a:lnTo>
                    <a:pt x="13" y="126"/>
                  </a:lnTo>
                  <a:lnTo>
                    <a:pt x="11" y="123"/>
                  </a:lnTo>
                  <a:lnTo>
                    <a:pt x="9" y="120"/>
                  </a:lnTo>
                  <a:lnTo>
                    <a:pt x="7" y="116"/>
                  </a:lnTo>
                  <a:lnTo>
                    <a:pt x="6" y="113"/>
                  </a:lnTo>
                  <a:lnTo>
                    <a:pt x="4" y="109"/>
                  </a:lnTo>
                  <a:lnTo>
                    <a:pt x="3" y="105"/>
                  </a:lnTo>
                  <a:lnTo>
                    <a:pt x="2" y="101"/>
                  </a:lnTo>
                  <a:lnTo>
                    <a:pt x="1" y="97"/>
                  </a:lnTo>
                  <a:lnTo>
                    <a:pt x="0" y="93"/>
                  </a:lnTo>
                  <a:lnTo>
                    <a:pt x="0" y="89"/>
                  </a:lnTo>
                  <a:lnTo>
                    <a:pt x="0" y="85"/>
                  </a:lnTo>
                  <a:lnTo>
                    <a:pt x="0" y="81"/>
                  </a:lnTo>
                </a:path>
              </a:pathLst>
            </a:custGeom>
            <a:solidFill>
              <a:srgbClr val="FF9999"/>
            </a:solidFill>
            <a:ln w="26988">
              <a:solidFill>
                <a:srgbClr val="000000"/>
              </a:solidFill>
              <a:prstDash val="solid"/>
              <a:round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0" cap="none" spc="0" normalizeH="0" baseline="-25000" noProof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57" name="Rectangle 856">
              <a:extLst>
                <a:ext uri="{FF2B5EF4-FFF2-40B4-BE49-F238E27FC236}">
                  <a16:creationId xmlns:a16="http://schemas.microsoft.com/office/drawing/2014/main" id="{DF5EF939-882F-4956-824F-85844D327304}"/>
                </a:ext>
              </a:extLst>
            </p:cNvPr>
            <p:cNvSpPr/>
            <p:nvPr/>
          </p:nvSpPr>
          <p:spPr>
            <a:xfrm>
              <a:off x="613410" y="3108703"/>
              <a:ext cx="1234633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/>
                  <a:ea typeface="ＭＳ Ｐゴシック" panose="020B0600070205080204" pitchFamily="34" charset="-128"/>
                  <a:cs typeface="Arial" panose="020B0604020202020204" pitchFamily="34" charset="0"/>
                </a:rPr>
                <a:t>HK-Push</a:t>
              </a:r>
              <a:endParaRPr kumimoji="0" lang="en-SG" sz="2200" b="0" i="0" u="none" strike="noStrike" kern="0" cap="none" spc="0" normalizeH="0" baseline="-25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  <p:sp>
          <p:nvSpPr>
            <p:cNvPr id="858" name="Rectangle 857">
              <a:extLst>
                <a:ext uri="{FF2B5EF4-FFF2-40B4-BE49-F238E27FC236}">
                  <a16:creationId xmlns:a16="http://schemas.microsoft.com/office/drawing/2014/main" id="{F4F1CF51-7324-4BD4-89A7-32FFE795E39F}"/>
                </a:ext>
              </a:extLst>
            </p:cNvPr>
            <p:cNvSpPr/>
            <p:nvPr/>
          </p:nvSpPr>
          <p:spPr>
            <a:xfrm>
              <a:off x="6853572" y="3049793"/>
              <a:ext cx="1867819" cy="4308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SG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/>
                  <a:ea typeface="ＭＳ Ｐゴシック" panose="020B0600070205080204" pitchFamily="34" charset="-128"/>
                  <a:cs typeface="Arial" panose="020B0604020202020204" pitchFamily="34" charset="0"/>
                </a:rPr>
                <a:t>Random </a:t>
              </a:r>
              <a:r>
                <a:rPr kumimoji="0" lang="en-US" altLang="zh-CN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Times New Roman" panose="02020603050405020304"/>
                  <a:ea typeface="黑体" panose="02010609060101010101" pitchFamily="49" charset="-122"/>
                  <a:cs typeface="Arial" panose="020B0604020202020204" pitchFamily="34" charset="0"/>
                </a:rPr>
                <a:t>walks</a:t>
              </a:r>
              <a:endParaRPr kumimoji="0" lang="en-SG" sz="2200" b="0" i="0" u="none" strike="noStrike" kern="0" cap="none" spc="0" normalizeH="0" baseline="-2500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13064</TotalTime>
  <Words>531</Words>
  <Application>Microsoft Office PowerPoint</Application>
  <PresentationFormat>Custom</PresentationFormat>
  <Paragraphs>141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ＭＳ Ｐゴシック</vt:lpstr>
      <vt:lpstr>黑体</vt:lpstr>
      <vt:lpstr>宋体</vt:lpstr>
      <vt:lpstr>Arial</vt:lpstr>
      <vt:lpstr>Calibri</vt:lpstr>
      <vt:lpstr>Cambria Math</vt:lpstr>
      <vt:lpstr>Segoe UI Symbol</vt:lpstr>
      <vt:lpstr>Times New Roman</vt:lpstr>
      <vt:lpstr>Wingdings</vt:lpstr>
      <vt:lpstr>Office Theme</vt:lpstr>
      <vt:lpstr>Efficient Estimation of Heat Kernel  PageRank for Local Clustering  Renchi Yang, Xiaokui Xiao, Zhewei Wei, Sourav Bhowmick, Jun Zhao, Rong-Hua Li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xiaokui</dc:creator>
  <cp:lastModifiedBy>#YANG RENCHI#</cp:lastModifiedBy>
  <cp:revision>896</cp:revision>
  <dcterms:created xsi:type="dcterms:W3CDTF">2009-06-25T21:14:21Z</dcterms:created>
  <dcterms:modified xsi:type="dcterms:W3CDTF">2019-06-24T02:38:59Z</dcterms:modified>
</cp:coreProperties>
</file>