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5"/>
  </p:sldMasterIdLst>
  <p:notesMasterIdLst>
    <p:notesMasterId r:id="rId30"/>
  </p:notesMasterIdLst>
  <p:handoutMasterIdLst>
    <p:handoutMasterId r:id="rId31"/>
  </p:handoutMasterIdLst>
  <p:sldIdLst>
    <p:sldId id="279" r:id="rId6"/>
    <p:sldId id="307" r:id="rId7"/>
    <p:sldId id="312" r:id="rId8"/>
    <p:sldId id="313" r:id="rId9"/>
    <p:sldId id="333" r:id="rId10"/>
    <p:sldId id="318" r:id="rId11"/>
    <p:sldId id="314" r:id="rId12"/>
    <p:sldId id="338" r:id="rId13"/>
    <p:sldId id="315" r:id="rId14"/>
    <p:sldId id="316" r:id="rId15"/>
    <p:sldId id="317" r:id="rId16"/>
    <p:sldId id="319" r:id="rId17"/>
    <p:sldId id="336" r:id="rId18"/>
    <p:sldId id="332" r:id="rId19"/>
    <p:sldId id="341" r:id="rId20"/>
    <p:sldId id="345" r:id="rId21"/>
    <p:sldId id="334" r:id="rId22"/>
    <p:sldId id="335" r:id="rId23"/>
    <p:sldId id="337" r:id="rId24"/>
    <p:sldId id="339" r:id="rId25"/>
    <p:sldId id="340" r:id="rId26"/>
    <p:sldId id="342" r:id="rId27"/>
    <p:sldId id="344" r:id="rId28"/>
    <p:sldId id="343" r:id="rId29"/>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457200" algn="l" rtl="0" fontAlgn="base">
      <a:spcBef>
        <a:spcPct val="0"/>
      </a:spcBef>
      <a:spcAft>
        <a:spcPct val="0"/>
      </a:spcAft>
      <a:defRPr sz="2400" kern="1200" baseline="-25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2pPr>
    <a:lvl3pPr marL="914400" algn="l" rtl="0" fontAlgn="base">
      <a:spcBef>
        <a:spcPct val="0"/>
      </a:spcBef>
      <a:spcAft>
        <a:spcPct val="0"/>
      </a:spcAft>
      <a:defRPr sz="2400" kern="1200" baseline="-25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3pPr>
    <a:lvl4pPr marL="1371600" algn="l" rtl="0" fontAlgn="base">
      <a:spcBef>
        <a:spcPct val="0"/>
      </a:spcBef>
      <a:spcAft>
        <a:spcPct val="0"/>
      </a:spcAft>
      <a:defRPr sz="2400" kern="1200" baseline="-25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4pPr>
    <a:lvl5pPr marL="1828800" algn="l" rtl="0" fontAlgn="base">
      <a:spcBef>
        <a:spcPct val="0"/>
      </a:spcBef>
      <a:spcAft>
        <a:spcPct val="0"/>
      </a:spcAft>
      <a:defRPr sz="2400" kern="1200" baseline="-25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5pPr>
    <a:lvl6pPr marL="2286000" algn="l" defTabSz="914400" rtl="0" eaLnBrk="1" latinLnBrk="0" hangingPunct="1">
      <a:defRPr sz="2400" kern="1200" baseline="-25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6pPr>
    <a:lvl7pPr marL="2743200" algn="l" defTabSz="914400" rtl="0" eaLnBrk="1" latinLnBrk="0" hangingPunct="1">
      <a:defRPr sz="2400" kern="1200" baseline="-25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7pPr>
    <a:lvl8pPr marL="3200400" algn="l" defTabSz="914400" rtl="0" eaLnBrk="1" latinLnBrk="0" hangingPunct="1">
      <a:defRPr sz="2400" kern="1200" baseline="-25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8pPr>
    <a:lvl9pPr marL="3657600" algn="l" defTabSz="914400" rtl="0" eaLnBrk="1" latinLnBrk="0" hangingPunct="1">
      <a:defRPr sz="2400" kern="1200" baseline="-250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32862E"/>
    <a:srgbClr val="0000FF"/>
    <a:srgbClr val="3E825E"/>
    <a:srgbClr val="459169"/>
    <a:srgbClr val="27B2EF"/>
    <a:srgbClr val="FFFFFF"/>
    <a:srgbClr val="00FFFF"/>
    <a:srgbClr val="C00B29"/>
    <a:srgbClr val="C60C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01" autoAdjust="0"/>
    <p:restoredTop sz="83313" autoAdjust="0"/>
  </p:normalViewPr>
  <p:slideViewPr>
    <p:cSldViewPr snapToGrid="0">
      <p:cViewPr varScale="1">
        <p:scale>
          <a:sx n="91" d="100"/>
          <a:sy n="91" d="100"/>
        </p:scale>
        <p:origin x="1368" y="96"/>
      </p:cViewPr>
      <p:guideLst>
        <p:guide orient="horz" pos="2160"/>
        <p:guide pos="2880"/>
      </p:guideLst>
    </p:cSldViewPr>
  </p:slideViewPr>
  <p:outlineViewPr>
    <p:cViewPr>
      <p:scale>
        <a:sx n="33" d="100"/>
        <a:sy n="33" d="100"/>
      </p:scale>
      <p:origin x="0" y="-683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aseline="0">
                <a:latin typeface="Arial" charset="0"/>
                <a:ea typeface="ＭＳ Ｐゴシック" pitchFamily="64" charset="-128"/>
                <a:cs typeface="+mn-cs"/>
              </a:defRPr>
            </a:lvl1pPr>
          </a:lstStyle>
          <a:p>
            <a:pPr>
              <a:defRPr/>
            </a:pPr>
            <a:endParaRPr lang="en-US"/>
          </a:p>
        </p:txBody>
      </p:sp>
      <p:sp>
        <p:nvSpPr>
          <p:cNvPr id="81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aseline="0">
                <a:latin typeface="Arial" charset="0"/>
                <a:ea typeface="ＭＳ Ｐゴシック" pitchFamily="64" charset="-128"/>
                <a:cs typeface="+mn-cs"/>
              </a:defRPr>
            </a:lvl1pPr>
          </a:lstStyle>
          <a:p>
            <a:pPr>
              <a:defRPr/>
            </a:pPr>
            <a:endParaRPr lang="en-US"/>
          </a:p>
        </p:txBody>
      </p:sp>
      <p:sp>
        <p:nvSpPr>
          <p:cNvPr id="81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aseline="0">
                <a:latin typeface="Arial" charset="0"/>
                <a:ea typeface="ＭＳ Ｐゴシック" pitchFamily="64" charset="-128"/>
                <a:cs typeface="+mn-cs"/>
              </a:defRPr>
            </a:lvl1pPr>
          </a:lstStyle>
          <a:p>
            <a:pPr>
              <a:defRPr/>
            </a:pPr>
            <a:endParaRPr lang="en-US"/>
          </a:p>
        </p:txBody>
      </p:sp>
      <p:sp>
        <p:nvSpPr>
          <p:cNvPr id="81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aseline="0"/>
            </a:lvl1pPr>
          </a:lstStyle>
          <a:p>
            <a:fld id="{F4EE43EE-42B4-4742-AF63-EBE2A011A744}" type="slidenum">
              <a:rPr lang="en-US" altLang="en-US"/>
              <a:pPr/>
              <a:t>‹#›</a:t>
            </a:fld>
            <a:endParaRPr lang="en-US" alt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200" baseline="0">
                <a:latin typeface="Arial" charset="0"/>
                <a:ea typeface="ＭＳ Ｐゴシック" pitchFamily="64" charset="-128"/>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200" baseline="0">
                <a:latin typeface="Arial" charset="0"/>
                <a:ea typeface="ＭＳ Ｐゴシック" pitchFamily="64" charset="-128"/>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0" hangingPunct="0">
              <a:defRPr sz="1200" baseline="0">
                <a:latin typeface="Arial" charset="0"/>
                <a:ea typeface="ＭＳ Ｐゴシック" pitchFamily="64" charset="-128"/>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0" hangingPunct="0">
              <a:defRPr sz="1200" baseline="0"/>
            </a:lvl1pPr>
          </a:lstStyle>
          <a:p>
            <a:fld id="{0A8FD96F-C7EC-4506-A719-135EA1F51E15}"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64"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6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6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6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6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aseline="-25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aseline="-25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aseline="-25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aseline="-25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fld id="{EE82D394-FB3F-4C55-8130-5A435F4C7FFA}" type="slidenum">
              <a:rPr lang="en-US" altLang="en-US" sz="1200" baseline="0"/>
              <a:pPr/>
              <a:t>1</a:t>
            </a:fld>
            <a:endParaRPr lang="en-US" altLang="en-US" sz="1200" baseline="0"/>
          </a:p>
        </p:txBody>
      </p:sp>
      <p:sp>
        <p:nvSpPr>
          <p:cNvPr id="5123" name="Rectangle 2"/>
          <p:cNvSpPr>
            <a:spLocks noGrp="1" noRot="1" noChangeAspect="1" noChangeArrowheads="1" noTextEdit="1"/>
          </p:cNvSpPr>
          <p:nvPr>
            <p:ph type="sldImg"/>
          </p:nvPr>
        </p:nvSpPr>
        <p:spPr>
          <a:solidFill>
            <a:srgbClr val="FFFFFF"/>
          </a:solidFill>
          <a:ln/>
        </p:spPr>
      </p:sp>
      <p:sp>
        <p:nvSpPr>
          <p:cNvPr id="512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en-US" dirty="0">
                <a:latin typeface="Arial" panose="020B0604020202020204" pitchFamily="34" charset="0"/>
                <a:ea typeface="ＭＳ Ｐゴシック" panose="020B0600070205080204" pitchFamily="34" charset="-128"/>
              </a:rPr>
              <a:t>Hello everyone. I am Yang Renchi from Nanyang Technological University. Today I would like to present you </a:t>
            </a:r>
            <a:r>
              <a:rPr lang="en-US" altLang="zh-CN" dirty="0">
                <a:latin typeface="Arial" panose="020B0604020202020204" pitchFamily="34" charset="0"/>
                <a:ea typeface="ＭＳ Ｐゴシック" panose="020B0600070205080204" pitchFamily="34" charset="-128"/>
              </a:rPr>
              <a:t>with </a:t>
            </a:r>
            <a:r>
              <a:rPr lang="en-US" altLang="en-US" dirty="0">
                <a:latin typeface="Arial" panose="020B0604020202020204" pitchFamily="34" charset="0"/>
                <a:ea typeface="ＭＳ Ｐゴシック" panose="020B0600070205080204" pitchFamily="34" charset="-128"/>
              </a:rPr>
              <a:t>our efficient homogeneous network embedding </a:t>
            </a:r>
            <a:r>
              <a:rPr lang="en-US" altLang="zh-CN" dirty="0">
                <a:latin typeface="Arial" panose="020B0604020202020204" pitchFamily="34" charset="0"/>
                <a:ea typeface="ＭＳ Ｐゴシック" panose="020B0600070205080204" pitchFamily="34" charset="-128"/>
              </a:rPr>
              <a:t>method based on reweighted PPR.</a:t>
            </a:r>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204858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second step is to learn the forward and backward weight for each node.</a:t>
            </a:r>
          </a:p>
          <a:p>
            <a:r>
              <a:rPr lang="en-SG" dirty="0"/>
              <a:t>The intuition behind node reweighting is that:</a:t>
            </a:r>
          </a:p>
          <a:p>
            <a:endParaRPr lang="en-SG" dirty="0"/>
          </a:p>
          <a:p>
            <a:r>
              <a:rPr lang="en-SG" dirty="0"/>
              <a:t>Thus we can formulate the objective function.</a:t>
            </a:r>
          </a:p>
          <a:p>
            <a:r>
              <a:rPr lang="en-SG" dirty="0"/>
              <a:t>This can be optimized with O(nk^2) time with coordinate descent by our update acceleration techniques. Due to time limit, we will not go to details here.</a:t>
            </a:r>
          </a:p>
          <a:p>
            <a:endParaRPr lang="en-SG" dirty="0"/>
          </a:p>
          <a:p>
            <a:r>
              <a:rPr lang="en-SG" dirty="0"/>
              <a:t>Finally, we return the reweighted forward embedding and reweighted backward embedding for each node.</a:t>
            </a:r>
          </a:p>
          <a:p>
            <a:r>
              <a:rPr lang="en-SG" dirty="0"/>
              <a:t> </a:t>
            </a:r>
          </a:p>
        </p:txBody>
      </p:sp>
      <p:sp>
        <p:nvSpPr>
          <p:cNvPr id="4" name="Slide Number Placeholder 3"/>
          <p:cNvSpPr>
            <a:spLocks noGrp="1"/>
          </p:cNvSpPr>
          <p:nvPr>
            <p:ph type="sldNum" sz="quarter" idx="5"/>
          </p:nvPr>
        </p:nvSpPr>
        <p:spPr/>
        <p:txBody>
          <a:bodyPr/>
          <a:lstStyle/>
          <a:p>
            <a:fld id="{0A8FD96F-C7EC-4506-A719-135EA1F51E15}" type="slidenum">
              <a:rPr lang="en-US" altLang="en-US" smtClean="0"/>
              <a:pPr/>
              <a:t>10</a:t>
            </a:fld>
            <a:endParaRPr lang="en-US" altLang="en-US"/>
          </a:p>
        </p:txBody>
      </p:sp>
    </p:spTree>
    <p:extLst>
      <p:ext uri="{BB962C8B-B14F-4D97-AF65-F5344CB8AC3E}">
        <p14:creationId xmlns:p14="http://schemas.microsoft.com/office/powerpoint/2010/main" val="417434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We then evaluate the efficiency and effectiveness of NRP against recent HNE methods over 7 datasets (including both large and small real-world graphs).</a:t>
            </a:r>
          </a:p>
        </p:txBody>
      </p:sp>
      <p:sp>
        <p:nvSpPr>
          <p:cNvPr id="4" name="Slide Number Placeholder 3"/>
          <p:cNvSpPr>
            <a:spLocks noGrp="1"/>
          </p:cNvSpPr>
          <p:nvPr>
            <p:ph type="sldNum" sz="quarter" idx="5"/>
          </p:nvPr>
        </p:nvSpPr>
        <p:spPr/>
        <p:txBody>
          <a:bodyPr/>
          <a:lstStyle/>
          <a:p>
            <a:fld id="{0A8FD96F-C7EC-4506-A719-135EA1F51E15}" type="slidenum">
              <a:rPr lang="en-US" altLang="en-US" smtClean="0"/>
              <a:pPr/>
              <a:t>11</a:t>
            </a:fld>
            <a:endParaRPr lang="en-US" altLang="en-US"/>
          </a:p>
        </p:txBody>
      </p:sp>
    </p:spTree>
    <p:extLst>
      <p:ext uri="{BB962C8B-B14F-4D97-AF65-F5344CB8AC3E}">
        <p14:creationId xmlns:p14="http://schemas.microsoft.com/office/powerpoint/2010/main" val="2865357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From the figures for link prediction experiments, we can observe that NRP consistently outperforms all competing HNE methods with the embedding dimensionality k increases.</a:t>
            </a:r>
          </a:p>
        </p:txBody>
      </p:sp>
      <p:sp>
        <p:nvSpPr>
          <p:cNvPr id="4" name="Slide Number Placeholder 3"/>
          <p:cNvSpPr>
            <a:spLocks noGrp="1"/>
          </p:cNvSpPr>
          <p:nvPr>
            <p:ph type="sldNum" sz="quarter" idx="5"/>
          </p:nvPr>
        </p:nvSpPr>
        <p:spPr/>
        <p:txBody>
          <a:bodyPr/>
          <a:lstStyle/>
          <a:p>
            <a:fld id="{0A8FD96F-C7EC-4506-A719-135EA1F51E15}" type="slidenum">
              <a:rPr lang="en-US" altLang="en-US" smtClean="0"/>
              <a:pPr/>
              <a:t>12</a:t>
            </a:fld>
            <a:endParaRPr lang="en-US" altLang="en-US"/>
          </a:p>
        </p:txBody>
      </p:sp>
    </p:spTree>
    <p:extLst>
      <p:ext uri="{BB962C8B-B14F-4D97-AF65-F5344CB8AC3E}">
        <p14:creationId xmlns:p14="http://schemas.microsoft.com/office/powerpoint/2010/main" val="1661786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In terms of efficiency, we can observe that NRP is one of the fastest method and one of the three methods that is capable of handling billion-edge graphs Twitter and Friendster within several hours.</a:t>
            </a:r>
          </a:p>
          <a:p>
            <a:r>
              <a:rPr lang="en-SG" dirty="0"/>
              <a:t>Considering the effectiveness of NRP in link prediction tasks, we may conclude that NRP outperforms existing HNE methods.</a:t>
            </a:r>
          </a:p>
        </p:txBody>
      </p:sp>
      <p:sp>
        <p:nvSpPr>
          <p:cNvPr id="4" name="Slide Number Placeholder 3"/>
          <p:cNvSpPr>
            <a:spLocks noGrp="1"/>
          </p:cNvSpPr>
          <p:nvPr>
            <p:ph type="sldNum" sz="quarter" idx="5"/>
          </p:nvPr>
        </p:nvSpPr>
        <p:spPr/>
        <p:txBody>
          <a:bodyPr/>
          <a:lstStyle/>
          <a:p>
            <a:fld id="{0A8FD96F-C7EC-4506-A719-135EA1F51E15}" type="slidenum">
              <a:rPr lang="en-US" altLang="en-US" smtClean="0"/>
              <a:pPr/>
              <a:t>13</a:t>
            </a:fld>
            <a:endParaRPr lang="en-US" altLang="en-US"/>
          </a:p>
        </p:txBody>
      </p:sp>
    </p:spTree>
    <p:extLst>
      <p:ext uri="{BB962C8B-B14F-4D97-AF65-F5344CB8AC3E}">
        <p14:creationId xmlns:p14="http://schemas.microsoft.com/office/powerpoint/2010/main" val="1880572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That’s all. Thanks for your listening.</a:t>
            </a:r>
          </a:p>
        </p:txBody>
      </p:sp>
      <p:sp>
        <p:nvSpPr>
          <p:cNvPr id="4" name="Slide Number Placeholder 3"/>
          <p:cNvSpPr>
            <a:spLocks noGrp="1"/>
          </p:cNvSpPr>
          <p:nvPr>
            <p:ph type="sldNum" sz="quarter" idx="5"/>
          </p:nvPr>
        </p:nvSpPr>
        <p:spPr/>
        <p:txBody>
          <a:bodyPr/>
          <a:lstStyle/>
          <a:p>
            <a:fld id="{0A8FD96F-C7EC-4506-A719-135EA1F51E15}" type="slidenum">
              <a:rPr lang="en-US" altLang="en-US" smtClean="0"/>
              <a:pPr/>
              <a:t>14</a:t>
            </a:fld>
            <a:endParaRPr lang="en-US" altLang="en-US"/>
          </a:p>
        </p:txBody>
      </p:sp>
    </p:spTree>
    <p:extLst>
      <p:ext uri="{BB962C8B-B14F-4D97-AF65-F5344CB8AC3E}">
        <p14:creationId xmlns:p14="http://schemas.microsoft.com/office/powerpoint/2010/main" val="35774540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take a set S of node pairs from the input graph G. On Wiki and </a:t>
            </a:r>
            <a:r>
              <a:rPr lang="en-US" dirty="0" err="1"/>
              <a:t>BlogCatalog</a:t>
            </a:r>
            <a:r>
              <a:rPr lang="en-US" dirty="0"/>
              <a:t>, we let S be the set of all possible node pairs. On </a:t>
            </a:r>
            <a:r>
              <a:rPr lang="en-US" dirty="0" err="1"/>
              <a:t>Youtube</a:t>
            </a:r>
            <a:r>
              <a:rPr lang="en-US" dirty="0"/>
              <a:t> and </a:t>
            </a:r>
            <a:r>
              <a:rPr lang="en-US" dirty="0" err="1"/>
              <a:t>TWeibo</a:t>
            </a:r>
            <a:r>
              <a:rPr lang="en-US" dirty="0"/>
              <a:t>, following previous work, we construct S by taking a 1% sample of the n^2 possible pairs of nodes.</a:t>
            </a:r>
          </a:p>
          <a:p>
            <a:pPr marL="228600" indent="-228600">
              <a:buAutoNum type="arabicPeriod"/>
            </a:pPr>
            <a:r>
              <a:rPr lang="en-US" dirty="0"/>
              <a:t>compute the score of each pair using the same approach as in link prediction</a:t>
            </a:r>
          </a:p>
          <a:p>
            <a:pPr marL="228600" indent="-228600">
              <a:buAutoNum type="arabicPeriod"/>
            </a:pPr>
            <a:r>
              <a:rPr lang="en-US" dirty="0"/>
              <a:t>examine the top-K node pairs to identify the fraction of them that correspond to the edges in G</a:t>
            </a:r>
          </a:p>
        </p:txBody>
      </p:sp>
      <p:sp>
        <p:nvSpPr>
          <p:cNvPr id="4" name="Slide Number Placeholder 3"/>
          <p:cNvSpPr>
            <a:spLocks noGrp="1"/>
          </p:cNvSpPr>
          <p:nvPr>
            <p:ph type="sldNum" sz="quarter" idx="5"/>
          </p:nvPr>
        </p:nvSpPr>
        <p:spPr/>
        <p:txBody>
          <a:bodyPr/>
          <a:lstStyle/>
          <a:p>
            <a:fld id="{0A8FD96F-C7EC-4506-A719-135EA1F51E15}" type="slidenum">
              <a:rPr lang="en-US" altLang="en-US" smtClean="0"/>
              <a:pPr/>
              <a:t>17</a:t>
            </a:fld>
            <a:endParaRPr lang="en-US" altLang="en-US"/>
          </a:p>
        </p:txBody>
      </p:sp>
    </p:spTree>
    <p:extLst>
      <p:ext uri="{BB962C8B-B14F-4D97-AF65-F5344CB8AC3E}">
        <p14:creationId xmlns:p14="http://schemas.microsoft.com/office/powerpoint/2010/main" val="512233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First, I would like to give you some backgrounds about the problem we studied, followed by a brief review of existing work and the motivations of our work.</a:t>
            </a:r>
          </a:p>
          <a:p>
            <a:r>
              <a:rPr lang="en-US" dirty="0"/>
              <a:t>Then our solutions will be introduced and finally we will show some interesting experimental results.</a:t>
            </a:r>
          </a:p>
        </p:txBody>
      </p:sp>
      <p:sp>
        <p:nvSpPr>
          <p:cNvPr id="4" name="灯片编号占位符 3"/>
          <p:cNvSpPr>
            <a:spLocks noGrp="1"/>
          </p:cNvSpPr>
          <p:nvPr>
            <p:ph type="sldNum" sz="quarter" idx="5"/>
          </p:nvPr>
        </p:nvSpPr>
        <p:spPr/>
        <p:txBody>
          <a:bodyPr/>
          <a:lstStyle/>
          <a:p>
            <a:fld id="{0A8FD96F-C7EC-4506-A719-135EA1F51E15}" type="slidenum">
              <a:rPr lang="en-US" altLang="en-US" smtClean="0"/>
              <a:pPr/>
              <a:t>2</a:t>
            </a:fld>
            <a:endParaRPr lang="en-US" altLang="en-US"/>
          </a:p>
        </p:txBody>
      </p:sp>
    </p:spTree>
    <p:extLst>
      <p:ext uri="{BB962C8B-B14F-4D97-AF65-F5344CB8AC3E}">
        <p14:creationId xmlns:p14="http://schemas.microsoft.com/office/powerpoint/2010/main" val="1092177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Given a homogeneous graph G with n nodes and m edges, homogeneous network embedding aims to map each node, for example v5, into a compact k-dimensional feature vector X_v5</a:t>
            </a:r>
          </a:p>
          <a:p>
            <a:r>
              <a:rPr lang="en-SG" dirty="0"/>
              <a:t>Such that X_v5 is able to capture the graph topology surrounding v5. For short, we refer to homogeneous network embedding as  HNE in the following slides.</a:t>
            </a:r>
          </a:p>
          <a:p>
            <a:r>
              <a:rPr lang="en-SG" dirty="0"/>
              <a:t>The embedding vector can be further fed to different downstream graph mining tasks, like link prediction, graph reconstruction and node classification.</a:t>
            </a:r>
          </a:p>
        </p:txBody>
      </p:sp>
      <p:sp>
        <p:nvSpPr>
          <p:cNvPr id="4" name="Slide Number Placeholder 3"/>
          <p:cNvSpPr>
            <a:spLocks noGrp="1"/>
          </p:cNvSpPr>
          <p:nvPr>
            <p:ph type="sldNum" sz="quarter" idx="5"/>
          </p:nvPr>
        </p:nvSpPr>
        <p:spPr/>
        <p:txBody>
          <a:bodyPr/>
          <a:lstStyle/>
          <a:p>
            <a:fld id="{0A8FD96F-C7EC-4506-A719-135EA1F51E15}" type="slidenum">
              <a:rPr lang="en-US" altLang="en-US" smtClean="0"/>
              <a:pPr/>
              <a:t>3</a:t>
            </a:fld>
            <a:endParaRPr lang="en-US" altLang="en-US"/>
          </a:p>
        </p:txBody>
      </p:sp>
    </p:spTree>
    <p:extLst>
      <p:ext uri="{BB962C8B-B14F-4D97-AF65-F5344CB8AC3E}">
        <p14:creationId xmlns:p14="http://schemas.microsoft.com/office/powerpoint/2010/main" val="383105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There exist many related work on HNE. </a:t>
            </a:r>
          </a:p>
          <a:p>
            <a:r>
              <a:rPr lang="en-US" dirty="0"/>
              <a:t>The most popular</a:t>
            </a:r>
            <a:r>
              <a:rPr lang="en-SG" dirty="0"/>
              <a:t> category of HNE methods is learning embeddings by training an objective function with random walk samples. More specifically, these methods learn an embedding vector per node such that the inner product of the embedding vectors of two nodes can preserve their co-occurrence probability on the random walks. Among these methods, PPR –based methods achieve the best performance. Unfortunately, these methods require sampling a large number of random walks and thus are very inefficient.</a:t>
            </a:r>
          </a:p>
          <a:p>
            <a:endParaRPr lang="en-SG" dirty="0"/>
          </a:p>
          <a:p>
            <a:r>
              <a:rPr lang="en-SG" dirty="0"/>
              <a:t>Another category of methodology uses deep learning techniques. They input the graph topology matrix into deep neural networks to learn effective embedding vectors. However, they incur expensive overheads in training courses.</a:t>
            </a:r>
          </a:p>
        </p:txBody>
      </p:sp>
      <p:sp>
        <p:nvSpPr>
          <p:cNvPr id="4" name="Slide Number Placeholder 3"/>
          <p:cNvSpPr>
            <a:spLocks noGrp="1"/>
          </p:cNvSpPr>
          <p:nvPr>
            <p:ph type="sldNum" sz="quarter" idx="5"/>
          </p:nvPr>
        </p:nvSpPr>
        <p:spPr/>
        <p:txBody>
          <a:bodyPr/>
          <a:lstStyle/>
          <a:p>
            <a:fld id="{0A8FD96F-C7EC-4506-A719-135EA1F51E15}" type="slidenum">
              <a:rPr lang="en-US" altLang="en-US" smtClean="0"/>
              <a:pPr/>
              <a:t>4</a:t>
            </a:fld>
            <a:endParaRPr lang="en-US" altLang="en-US"/>
          </a:p>
        </p:txBody>
      </p:sp>
    </p:spTree>
    <p:extLst>
      <p:ext uri="{BB962C8B-B14F-4D97-AF65-F5344CB8AC3E}">
        <p14:creationId xmlns:p14="http://schemas.microsoft.com/office/powerpoint/2010/main" val="1102190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Recently, some researchers theoretically proved that the random walk-based HNE methods can be directly transformed into factorizing a proximity matrix.</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dirty="0"/>
              <a:t>The state-of-the-art method in this category is based on factorizing a PPR matrix. However, this is still immensely expensive due to the construction and factorization of the n by n matrix.</a:t>
            </a:r>
          </a:p>
          <a:p>
            <a:endParaRPr lang="en-SG" dirty="0"/>
          </a:p>
        </p:txBody>
      </p:sp>
      <p:sp>
        <p:nvSpPr>
          <p:cNvPr id="4" name="Slide Number Placeholder 3"/>
          <p:cNvSpPr>
            <a:spLocks noGrp="1"/>
          </p:cNvSpPr>
          <p:nvPr>
            <p:ph type="sldNum" sz="quarter" idx="5"/>
          </p:nvPr>
        </p:nvSpPr>
        <p:spPr/>
        <p:txBody>
          <a:bodyPr/>
          <a:lstStyle/>
          <a:p>
            <a:fld id="{0A8FD96F-C7EC-4506-A719-135EA1F51E15}" type="slidenum">
              <a:rPr lang="en-US" altLang="en-US" smtClean="0"/>
              <a:pPr/>
              <a:t>5</a:t>
            </a:fld>
            <a:endParaRPr lang="en-US" altLang="en-US"/>
          </a:p>
        </p:txBody>
      </p:sp>
    </p:spTree>
    <p:extLst>
      <p:ext uri="{BB962C8B-B14F-4D97-AF65-F5344CB8AC3E}">
        <p14:creationId xmlns:p14="http://schemas.microsoft.com/office/powerpoint/2010/main" val="328970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first motivation of our work is to reduce the high costs of construction and factorization of PPR matrix.</a:t>
            </a:r>
          </a:p>
          <a:p>
            <a:r>
              <a:rPr lang="en-SG" dirty="0"/>
              <a:t>Recall the definition of PPR., in which P denotes the random walk matrix of the graph G.</a:t>
            </a:r>
          </a:p>
          <a:p>
            <a:r>
              <a:rPr lang="en-SG" dirty="0"/>
              <a:t>After ell_1 iterations, even the computation of ell_1 step truncated PPR matrix requires up to O(n^2) space and O(n^3) time.</a:t>
            </a:r>
          </a:p>
          <a:p>
            <a:r>
              <a:rPr lang="en-SG" dirty="0"/>
              <a:t>A naïve thinking is factorizing the sparse random walk matrix with SVD instead factorizing the dense PPR matrix. </a:t>
            </a:r>
          </a:p>
          <a:p>
            <a:r>
              <a:rPr lang="en-SG" dirty="0"/>
              <a:t>And then refine the factorized results such that the inner products of the refined embedding vectors can approximate PPR values.</a:t>
            </a:r>
          </a:p>
        </p:txBody>
      </p:sp>
      <p:sp>
        <p:nvSpPr>
          <p:cNvPr id="4" name="Slide Number Placeholder 3"/>
          <p:cNvSpPr>
            <a:spLocks noGrp="1"/>
          </p:cNvSpPr>
          <p:nvPr>
            <p:ph type="sldNum" sz="quarter" idx="5"/>
          </p:nvPr>
        </p:nvSpPr>
        <p:spPr/>
        <p:txBody>
          <a:bodyPr/>
          <a:lstStyle/>
          <a:p>
            <a:fld id="{0A8FD96F-C7EC-4506-A719-135EA1F51E15}" type="slidenum">
              <a:rPr lang="en-US" altLang="en-US" smtClean="0"/>
              <a:pPr/>
              <a:t>6</a:t>
            </a:fld>
            <a:endParaRPr lang="en-US" altLang="en-US"/>
          </a:p>
        </p:txBody>
      </p:sp>
    </p:spTree>
    <p:extLst>
      <p:ext uri="{BB962C8B-B14F-4D97-AF65-F5344CB8AC3E}">
        <p14:creationId xmlns:p14="http://schemas.microsoft.com/office/powerpoint/2010/main" val="692643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Another motivation is that PPR itself suffers some deficiency, making it fail to accurately capture graph topology.</a:t>
            </a:r>
          </a:p>
          <a:p>
            <a:r>
              <a:rPr lang="en-SG" dirty="0"/>
              <a:t>For example, Given an example social network G, in which each node is a user and each edge is friendship. Let’s consider user pairs (v2,v4) and (v7,v9) . </a:t>
            </a:r>
          </a:p>
          <a:p>
            <a:r>
              <a:rPr lang="en-SG" dirty="0"/>
              <a:t>We note that v2 and v4 share three common friends while </a:t>
            </a:r>
            <a:r>
              <a:rPr lang="en-US" altLang="zh-CN" dirty="0"/>
              <a:t>v7 and v9 share only one. Intuitively, if we were to make a friend recommendation, it is more likely to be (v2,v4) than (v7,v9).</a:t>
            </a:r>
          </a:p>
          <a:p>
            <a:endParaRPr lang="en-US" dirty="0"/>
          </a:p>
          <a:p>
            <a:r>
              <a:rPr lang="en-US" dirty="0"/>
              <a:t>However, according to the PPR values in Table 1, the PPR value of pair (v7,v9) is much higher than that of pair (v2,v4), which violates our intuition.</a:t>
            </a:r>
          </a:p>
          <a:p>
            <a:r>
              <a:rPr lang="en-US" dirty="0"/>
              <a:t>The reason is that PPR is used to measure the importance of each node from the perspective of a given node, which neglects the importance of a node in a global view.</a:t>
            </a:r>
          </a:p>
          <a:p>
            <a:r>
              <a:rPr lang="en-US" dirty="0"/>
              <a:t>How do we solve this? Apparently, reweight each node with an importance weight.</a:t>
            </a:r>
            <a:endParaRPr lang="en-SG" dirty="0"/>
          </a:p>
        </p:txBody>
      </p:sp>
      <p:sp>
        <p:nvSpPr>
          <p:cNvPr id="4" name="Slide Number Placeholder 3"/>
          <p:cNvSpPr>
            <a:spLocks noGrp="1"/>
          </p:cNvSpPr>
          <p:nvPr>
            <p:ph type="sldNum" sz="quarter" idx="5"/>
          </p:nvPr>
        </p:nvSpPr>
        <p:spPr/>
        <p:txBody>
          <a:bodyPr/>
          <a:lstStyle/>
          <a:p>
            <a:fld id="{0A8FD96F-C7EC-4506-A719-135EA1F51E15}" type="slidenum">
              <a:rPr lang="en-US" altLang="en-US" smtClean="0"/>
              <a:pPr/>
              <a:t>7</a:t>
            </a:fld>
            <a:endParaRPr lang="en-US" altLang="en-US"/>
          </a:p>
        </p:txBody>
      </p:sp>
    </p:spTree>
    <p:extLst>
      <p:ext uri="{BB962C8B-B14F-4D97-AF65-F5344CB8AC3E}">
        <p14:creationId xmlns:p14="http://schemas.microsoft.com/office/powerpoint/2010/main" val="2291997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Based on the two motivations illustrated in last two slides, we are ready to introduce our HNE solution, NRP, which consists of four parts for each node: a forward and backward embedding , a forward and backward weight. The forward embedding Xu and backward embedding Xv not only preserve the proximity between u and v, but also preserve the edge direction from u to v.</a:t>
            </a:r>
          </a:p>
          <a:p>
            <a:r>
              <a:rPr lang="en-SG" dirty="0"/>
              <a:t>The forward and backward weights of node v preserve the global importance of v in the graph.</a:t>
            </a:r>
          </a:p>
          <a:p>
            <a:r>
              <a:rPr lang="en-SG" dirty="0"/>
              <a:t>Next we consider how to learn embeddings and weights.</a:t>
            </a:r>
          </a:p>
          <a:p>
            <a:endParaRPr lang="en-SG" dirty="0"/>
          </a:p>
        </p:txBody>
      </p:sp>
      <p:sp>
        <p:nvSpPr>
          <p:cNvPr id="4" name="Slide Number Placeholder 3"/>
          <p:cNvSpPr>
            <a:spLocks noGrp="1"/>
          </p:cNvSpPr>
          <p:nvPr>
            <p:ph type="sldNum" sz="quarter" idx="5"/>
          </p:nvPr>
        </p:nvSpPr>
        <p:spPr/>
        <p:txBody>
          <a:bodyPr/>
          <a:lstStyle/>
          <a:p>
            <a:fld id="{0A8FD96F-C7EC-4506-A719-135EA1F51E15}" type="slidenum">
              <a:rPr lang="en-US" altLang="en-US" smtClean="0"/>
              <a:pPr/>
              <a:t>8</a:t>
            </a:fld>
            <a:endParaRPr lang="en-US" altLang="en-US"/>
          </a:p>
        </p:txBody>
      </p:sp>
    </p:spTree>
    <p:extLst>
      <p:ext uri="{BB962C8B-B14F-4D97-AF65-F5344CB8AC3E}">
        <p14:creationId xmlns:p14="http://schemas.microsoft.com/office/powerpoint/2010/main" val="1188702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The first step is to preserve the PPR values into the embeddings.</a:t>
            </a:r>
          </a:p>
          <a:p>
            <a:r>
              <a:rPr lang="en-SG" dirty="0"/>
              <a:t>Initially, we employ SVD over the random walk matrix P to obtain the initial forward embeddings X1 and backward embeddings Y.</a:t>
            </a:r>
          </a:p>
          <a:p>
            <a:r>
              <a:rPr lang="en-SG" dirty="0"/>
              <a:t>Then by the definition of PPR, we iteratively multiply random walk matrix P with the forward embeddings such that the inner product between X and Y approximates the PPR matrix.</a:t>
            </a:r>
          </a:p>
          <a:p>
            <a:r>
              <a:rPr lang="en-SG" dirty="0"/>
              <a:t>By doing so, we avoid the n^2 space and n^3 time for the construction and factorization of PPR matrix and reduce the complexities to linear.</a:t>
            </a:r>
          </a:p>
        </p:txBody>
      </p:sp>
      <p:sp>
        <p:nvSpPr>
          <p:cNvPr id="4" name="Slide Number Placeholder 3"/>
          <p:cNvSpPr>
            <a:spLocks noGrp="1"/>
          </p:cNvSpPr>
          <p:nvPr>
            <p:ph type="sldNum" sz="quarter" idx="5"/>
          </p:nvPr>
        </p:nvSpPr>
        <p:spPr/>
        <p:txBody>
          <a:bodyPr/>
          <a:lstStyle/>
          <a:p>
            <a:fld id="{0A8FD96F-C7EC-4506-A719-135EA1F51E15}" type="slidenum">
              <a:rPr lang="en-US" altLang="en-US" smtClean="0"/>
              <a:pPr/>
              <a:t>9</a:t>
            </a:fld>
            <a:endParaRPr lang="en-US" altLang="en-US"/>
          </a:p>
        </p:txBody>
      </p:sp>
    </p:spTree>
    <p:extLst>
      <p:ext uri="{BB962C8B-B14F-4D97-AF65-F5344CB8AC3E}">
        <p14:creationId xmlns:p14="http://schemas.microsoft.com/office/powerpoint/2010/main" val="1695203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C702E27-1D8E-442A-BC9E-1AE6C6B819C5}" type="slidenum">
              <a:rPr lang="en-US" altLang="en-US"/>
              <a:pPr/>
              <a:t>‹#›</a:t>
            </a:fld>
            <a:endParaRPr lang="en-US" altLang="en-US"/>
          </a:p>
        </p:txBody>
      </p:sp>
    </p:spTree>
    <p:extLst>
      <p:ext uri="{BB962C8B-B14F-4D97-AF65-F5344CB8AC3E}">
        <p14:creationId xmlns:p14="http://schemas.microsoft.com/office/powerpoint/2010/main" val="1630856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6B88AC5-9CF1-465B-99A5-F78FC81F243E}" type="slidenum">
              <a:rPr lang="en-US" altLang="en-US"/>
              <a:pPr/>
              <a:t>‹#›</a:t>
            </a:fld>
            <a:endParaRPr lang="en-US" altLang="en-US"/>
          </a:p>
        </p:txBody>
      </p:sp>
    </p:spTree>
    <p:extLst>
      <p:ext uri="{BB962C8B-B14F-4D97-AF65-F5344CB8AC3E}">
        <p14:creationId xmlns:p14="http://schemas.microsoft.com/office/powerpoint/2010/main" val="224413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C761F1D5-2F5B-4044-BFF2-7BA0E66E66AA}" type="slidenum">
              <a:rPr lang="en-US" altLang="en-US"/>
              <a:pPr/>
              <a:t>‹#›</a:t>
            </a:fld>
            <a:endParaRPr lang="en-US" altLang="en-US"/>
          </a:p>
        </p:txBody>
      </p:sp>
    </p:spTree>
    <p:extLst>
      <p:ext uri="{BB962C8B-B14F-4D97-AF65-F5344CB8AC3E}">
        <p14:creationId xmlns:p14="http://schemas.microsoft.com/office/powerpoint/2010/main" val="276328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3C5E77F-A75F-4BE9-BD15-02AA721E263B}" type="slidenum">
              <a:rPr lang="en-US" altLang="en-US"/>
              <a:pPr/>
              <a:t>‹#›</a:t>
            </a:fld>
            <a:endParaRPr lang="en-US" altLang="en-US"/>
          </a:p>
        </p:txBody>
      </p:sp>
    </p:spTree>
    <p:extLst>
      <p:ext uri="{BB962C8B-B14F-4D97-AF65-F5344CB8AC3E}">
        <p14:creationId xmlns:p14="http://schemas.microsoft.com/office/powerpoint/2010/main" val="381981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DD82BC-A2AC-4A42-97DA-0ADEEE1F94A9}" type="slidenum">
              <a:rPr lang="en-US" altLang="en-US"/>
              <a:pPr/>
              <a:t>‹#›</a:t>
            </a:fld>
            <a:endParaRPr lang="en-US" altLang="en-US"/>
          </a:p>
        </p:txBody>
      </p:sp>
    </p:spTree>
    <p:extLst>
      <p:ext uri="{BB962C8B-B14F-4D97-AF65-F5344CB8AC3E}">
        <p14:creationId xmlns:p14="http://schemas.microsoft.com/office/powerpoint/2010/main" val="1314100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BDD1490D-FF29-4A15-8B91-A4C05F9E5C81}" type="slidenum">
              <a:rPr lang="en-US" altLang="en-US"/>
              <a:pPr/>
              <a:t>‹#›</a:t>
            </a:fld>
            <a:endParaRPr lang="en-US" altLang="en-US"/>
          </a:p>
        </p:txBody>
      </p:sp>
    </p:spTree>
    <p:extLst>
      <p:ext uri="{BB962C8B-B14F-4D97-AF65-F5344CB8AC3E}">
        <p14:creationId xmlns:p14="http://schemas.microsoft.com/office/powerpoint/2010/main" val="88105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77AB762A-964A-4A3C-A73A-05AB2F578BB0}" type="slidenum">
              <a:rPr lang="en-US" altLang="en-US"/>
              <a:pPr/>
              <a:t>‹#›</a:t>
            </a:fld>
            <a:endParaRPr lang="en-US" altLang="en-US"/>
          </a:p>
        </p:txBody>
      </p:sp>
    </p:spTree>
    <p:extLst>
      <p:ext uri="{BB962C8B-B14F-4D97-AF65-F5344CB8AC3E}">
        <p14:creationId xmlns:p14="http://schemas.microsoft.com/office/powerpoint/2010/main" val="2661786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70D1E383-32D3-41CC-96CC-365BFF0B2AF5}" type="slidenum">
              <a:rPr lang="en-US" altLang="en-US"/>
              <a:pPr/>
              <a:t>‹#›</a:t>
            </a:fld>
            <a:endParaRPr lang="en-US" altLang="en-US"/>
          </a:p>
        </p:txBody>
      </p:sp>
    </p:spTree>
    <p:extLst>
      <p:ext uri="{BB962C8B-B14F-4D97-AF65-F5344CB8AC3E}">
        <p14:creationId xmlns:p14="http://schemas.microsoft.com/office/powerpoint/2010/main" val="2639351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EC23A30C-7A51-4C6B-835B-16A6A495D45D}" type="slidenum">
              <a:rPr lang="en-US" altLang="en-US"/>
              <a:pPr/>
              <a:t>‹#›</a:t>
            </a:fld>
            <a:endParaRPr lang="en-US" altLang="en-US"/>
          </a:p>
        </p:txBody>
      </p:sp>
    </p:spTree>
    <p:extLst>
      <p:ext uri="{BB962C8B-B14F-4D97-AF65-F5344CB8AC3E}">
        <p14:creationId xmlns:p14="http://schemas.microsoft.com/office/powerpoint/2010/main" val="4024749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4E80D9C-CAAA-4635-9427-C56A18BC7013}" type="slidenum">
              <a:rPr lang="en-US" altLang="en-US"/>
              <a:pPr/>
              <a:t>‹#›</a:t>
            </a:fld>
            <a:endParaRPr lang="en-US" altLang="en-US"/>
          </a:p>
        </p:txBody>
      </p:sp>
    </p:spTree>
    <p:extLst>
      <p:ext uri="{BB962C8B-B14F-4D97-AF65-F5344CB8AC3E}">
        <p14:creationId xmlns:p14="http://schemas.microsoft.com/office/powerpoint/2010/main" val="286121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51413B3-9C94-4BD8-B160-34AADF6DFB48}" type="slidenum">
              <a:rPr lang="en-US" altLang="en-US"/>
              <a:pPr/>
              <a:t>‹#›</a:t>
            </a:fld>
            <a:endParaRPr lang="en-US" altLang="en-US"/>
          </a:p>
        </p:txBody>
      </p:sp>
    </p:spTree>
    <p:extLst>
      <p:ext uri="{BB962C8B-B14F-4D97-AF65-F5344CB8AC3E}">
        <p14:creationId xmlns:p14="http://schemas.microsoft.com/office/powerpoint/2010/main" val="164865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0" hangingPunct="0">
              <a:defRPr sz="1400" baseline="0">
                <a:latin typeface="+mn-lt"/>
                <a:ea typeface="ＭＳ Ｐゴシック" pitchFamily="64"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667000" y="6248400"/>
            <a:ext cx="3352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0" hangingPunct="0">
              <a:defRPr sz="1400" baseline="0" dirty="0">
                <a:latin typeface="+mn-lt"/>
                <a:ea typeface="ＭＳ Ｐゴシック" pitchFamily="64"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6019800" y="6248400"/>
            <a:ext cx="838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0" hangingPunct="0">
              <a:defRPr sz="1400" baseline="0">
                <a:latin typeface="Helvetica Neue Light"/>
              </a:defRPr>
            </a:lvl1pPr>
          </a:lstStyle>
          <a:p>
            <a:fld id="{3C65B672-DFF7-48ED-8414-B9277F04451A}" type="slidenum">
              <a:rPr lang="en-US" altLang="en-US"/>
              <a:pPr/>
              <a:t>‹#›</a:t>
            </a:fld>
            <a:endParaRPr lang="en-US" altLang="en-US"/>
          </a:p>
        </p:txBody>
      </p:sp>
      <p:pic>
        <p:nvPicPr>
          <p:cNvPr id="1031" name="Picture 6" descr="NTU Logo_25mm_screen.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543800" y="6248400"/>
            <a:ext cx="1447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Helvetica Neue" pitchFamily="64" charset="0"/>
          <a:ea typeface="ＭＳ Ｐゴシック" pitchFamily="64" charset="-128"/>
        </a:defRPr>
      </a:lvl2pPr>
      <a:lvl3pPr algn="l" rtl="0" fontAlgn="base">
        <a:spcBef>
          <a:spcPct val="0"/>
        </a:spcBef>
        <a:spcAft>
          <a:spcPct val="0"/>
        </a:spcAft>
        <a:defRPr sz="3200" b="1">
          <a:solidFill>
            <a:schemeClr val="tx2"/>
          </a:solidFill>
          <a:latin typeface="Helvetica Neue" pitchFamily="64" charset="0"/>
          <a:ea typeface="ＭＳ Ｐゴシック" pitchFamily="64" charset="-128"/>
        </a:defRPr>
      </a:lvl3pPr>
      <a:lvl4pPr algn="l" rtl="0" fontAlgn="base">
        <a:spcBef>
          <a:spcPct val="0"/>
        </a:spcBef>
        <a:spcAft>
          <a:spcPct val="0"/>
        </a:spcAft>
        <a:defRPr sz="3200" b="1">
          <a:solidFill>
            <a:schemeClr val="tx2"/>
          </a:solidFill>
          <a:latin typeface="Helvetica Neue" pitchFamily="64" charset="0"/>
          <a:ea typeface="ＭＳ Ｐゴシック" pitchFamily="64" charset="-128"/>
        </a:defRPr>
      </a:lvl4pPr>
      <a:lvl5pPr algn="l" rtl="0" fontAlgn="base">
        <a:spcBef>
          <a:spcPct val="0"/>
        </a:spcBef>
        <a:spcAft>
          <a:spcPct val="0"/>
        </a:spcAft>
        <a:defRPr sz="3200" b="1">
          <a:solidFill>
            <a:schemeClr val="tx2"/>
          </a:solidFill>
          <a:latin typeface="Helvetica Neue" pitchFamily="64" charset="0"/>
          <a:ea typeface="ＭＳ Ｐゴシック" pitchFamily="64" charset="-128"/>
        </a:defRPr>
      </a:lvl5pPr>
      <a:lvl6pPr marL="4572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6pPr>
      <a:lvl7pPr marL="9144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7pPr>
      <a:lvl8pPr marL="13716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8pPr>
      <a:lvl9pPr marL="1828800" algn="l" rtl="0" eaLnBrk="1" fontAlgn="base" hangingPunct="1">
        <a:spcBef>
          <a:spcPct val="0"/>
        </a:spcBef>
        <a:spcAft>
          <a:spcPct val="0"/>
        </a:spcAft>
        <a:defRPr sz="3200" b="1">
          <a:solidFill>
            <a:schemeClr val="tx2"/>
          </a:solidFill>
          <a:latin typeface="Helvetica Neue" pitchFamily="64" charset="0"/>
          <a:ea typeface="ＭＳ Ｐゴシック" pitchFamily="64"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0.png"/><Relationship Id="rId4" Type="http://schemas.openxmlformats.org/officeDocument/2006/relationships/image" Target="../media/image430.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21.png"/><Relationship Id="rId8" Type="http://schemas.openxmlformats.org/officeDocument/2006/relationships/image" Target="../media/image16.png"/><Relationship Id="rId18" Type="http://schemas.openxmlformats.org/officeDocument/2006/relationships/image" Target="../media/image13.png"/><Relationship Id="rId17" Type="http://schemas.openxmlformats.org/officeDocument/2006/relationships/image" Target="../media/image12.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5.xml"/><Relationship Id="rId16"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15" Type="http://schemas.openxmlformats.org/officeDocument/2006/relationships/image" Target="../media/image8.png"/><Relationship Id="rId10" Type="http://schemas.openxmlformats.org/officeDocument/2006/relationships/image" Target="../media/image18.png"/><Relationship Id="rId19" Type="http://schemas.openxmlformats.org/officeDocument/2006/relationships/image" Target="../media/image22.png"/><Relationship Id="rId1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9.png"/><Relationship Id="rId7" Type="http://schemas.openxmlformats.org/officeDocument/2006/relationships/image" Target="../media/image26.png"/><Relationship Id="rId12"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25.png"/><Relationship Id="rId15" Type="http://schemas.openxmlformats.org/officeDocument/2006/relationships/image" Target="../media/image31.png"/><Relationship Id="rId10" Type="http://schemas.openxmlformats.org/officeDocument/2006/relationships/image" Target="../media/image24.png"/><Relationship Id="rId9" Type="http://schemas.openxmlformats.org/officeDocument/2006/relationships/image" Target="../media/image23.png"/><Relationship Id="rId1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9.emf"/><Relationship Id="rId4" Type="http://schemas.openxmlformats.org/officeDocument/2006/relationships/image" Target="../media/image290.png"/></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40.pn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8.png"/><Relationship Id="rId7"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3.png"/><Relationship Id="rId10" Type="http://schemas.openxmlformats.org/officeDocument/2006/relationships/image" Target="../media/image330.png"/><Relationship Id="rId9"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a:xfrm>
            <a:off x="520862" y="1078375"/>
            <a:ext cx="8171727" cy="1143000"/>
          </a:xfrm>
        </p:spPr>
        <p:txBody>
          <a:bodyPr/>
          <a:lstStyle/>
          <a:p>
            <a:pPr algn="ctr"/>
            <a:r>
              <a:rPr lang="en-US" sz="3600" dirty="0"/>
              <a:t>Homogeneous Network Embedding for Massive Graphs via Reweighted Personalized PageRank</a:t>
            </a:r>
            <a:endParaRPr lang="en-US" altLang="en-US" sz="3600" dirty="0">
              <a:solidFill>
                <a:srgbClr val="1F497D"/>
              </a:solidFill>
              <a:latin typeface="Times New Roman" panose="02020603050405020304" pitchFamily="18" charset="0"/>
              <a:cs typeface="Times New Roman" panose="02020603050405020304" pitchFamily="18" charset="0"/>
            </a:endParaRPr>
          </a:p>
        </p:txBody>
      </p:sp>
      <p:sp>
        <p:nvSpPr>
          <p:cNvPr id="12" name="Rectangle 6"/>
          <p:cNvSpPr txBox="1">
            <a:spLocks noChangeArrowheads="1"/>
          </p:cNvSpPr>
          <p:nvPr/>
        </p:nvSpPr>
        <p:spPr bwMode="auto">
          <a:xfrm>
            <a:off x="1028218" y="2466210"/>
            <a:ext cx="7391400" cy="1925638"/>
          </a:xfrm>
          <a:prstGeom prst="rect">
            <a:avLst/>
          </a:prstGeom>
          <a:noFill/>
          <a:ln w="9525">
            <a:noFill/>
            <a:miter lim="800000"/>
            <a:headEnd/>
            <a:tailEnd/>
          </a:ln>
        </p:spPr>
        <p:txBody>
          <a:bodyPr anchor="t"/>
          <a:lstStyle/>
          <a:p>
            <a:pPr marL="342900" indent="-342900" algn="ctr">
              <a:spcBef>
                <a:spcPts val="0"/>
              </a:spcBef>
              <a:defRPr/>
            </a:pPr>
            <a:endParaRPr lang="en-US" sz="2000" i="1" kern="0" baseline="0" dirty="0">
              <a:solidFill>
                <a:srgbClr val="C00000"/>
              </a:solidFill>
              <a:latin typeface="Times New Roman" panose="02020603050405020304" pitchFamily="18" charset="0"/>
              <a:ea typeface="+mn-ea"/>
              <a:cs typeface="Times New Roman" panose="02020603050405020304" pitchFamily="18" charset="0"/>
            </a:endParaRPr>
          </a:p>
          <a:p>
            <a:pPr marL="342900" indent="-342900" algn="ctr">
              <a:spcBef>
                <a:spcPts val="0"/>
              </a:spcBef>
              <a:defRPr/>
            </a:pPr>
            <a:r>
              <a:rPr lang="en-US" b="1" kern="0" baseline="0" dirty="0">
                <a:solidFill>
                  <a:srgbClr val="C00000"/>
                </a:solidFill>
                <a:latin typeface="Times New Roman" panose="02020603050405020304" pitchFamily="18" charset="0"/>
                <a:ea typeface="+mn-ea"/>
                <a:cs typeface="Times New Roman" panose="02020603050405020304" pitchFamily="18" charset="0"/>
              </a:rPr>
              <a:t>Renchi Yang, </a:t>
            </a:r>
            <a:r>
              <a:rPr lang="en-US" b="1" kern="0" baseline="0" dirty="0" err="1">
                <a:solidFill>
                  <a:srgbClr val="C00000"/>
                </a:solidFill>
                <a:latin typeface="Times New Roman" panose="02020603050405020304" pitchFamily="18" charset="0"/>
                <a:ea typeface="+mn-ea"/>
                <a:cs typeface="Times New Roman" panose="02020603050405020304" pitchFamily="18" charset="0"/>
              </a:rPr>
              <a:t>Jieming</a:t>
            </a:r>
            <a:r>
              <a:rPr lang="en-US" b="1" kern="0" baseline="0" dirty="0">
                <a:solidFill>
                  <a:srgbClr val="C00000"/>
                </a:solidFill>
                <a:latin typeface="Times New Roman" panose="02020603050405020304" pitchFamily="18" charset="0"/>
                <a:ea typeface="+mn-ea"/>
                <a:cs typeface="Times New Roman" panose="02020603050405020304" pitchFamily="18" charset="0"/>
              </a:rPr>
              <a:t> Shi, Xiaokui Xiao, </a:t>
            </a:r>
          </a:p>
          <a:p>
            <a:pPr marL="342900" indent="-342900" algn="ctr">
              <a:spcBef>
                <a:spcPts val="0"/>
              </a:spcBef>
              <a:defRPr/>
            </a:pPr>
            <a:r>
              <a:rPr lang="en-US" b="1" kern="0" baseline="0" dirty="0">
                <a:solidFill>
                  <a:srgbClr val="C00000"/>
                </a:solidFill>
                <a:latin typeface="Times New Roman" panose="02020603050405020304" pitchFamily="18" charset="0"/>
                <a:ea typeface="+mn-ea"/>
                <a:cs typeface="Times New Roman" panose="02020603050405020304" pitchFamily="18" charset="0"/>
              </a:rPr>
              <a:t>Yin Yang, Sourav </a:t>
            </a:r>
            <a:r>
              <a:rPr lang="en-US" b="1" kern="0" baseline="0" dirty="0" err="1">
                <a:solidFill>
                  <a:srgbClr val="C00000"/>
                </a:solidFill>
                <a:latin typeface="Times New Roman" panose="02020603050405020304" pitchFamily="18" charset="0"/>
                <a:ea typeface="+mn-ea"/>
                <a:cs typeface="Times New Roman" panose="02020603050405020304" pitchFamily="18" charset="0"/>
              </a:rPr>
              <a:t>Saha</a:t>
            </a:r>
            <a:r>
              <a:rPr lang="en-US" b="1" kern="0" baseline="0" dirty="0">
                <a:solidFill>
                  <a:srgbClr val="C00000"/>
                </a:solidFill>
                <a:latin typeface="Times New Roman" panose="02020603050405020304" pitchFamily="18" charset="0"/>
                <a:ea typeface="+mn-ea"/>
                <a:cs typeface="Times New Roman" panose="02020603050405020304" pitchFamily="18" charset="0"/>
              </a:rPr>
              <a:t> Bhowmick</a:t>
            </a:r>
          </a:p>
          <a:p>
            <a:pPr marL="342900" indent="-342900" algn="ctr">
              <a:lnSpc>
                <a:spcPct val="200000"/>
              </a:lnSpc>
              <a:spcBef>
                <a:spcPts val="0"/>
              </a:spcBef>
              <a:defRPr/>
            </a:pPr>
            <a:r>
              <a:rPr lang="en-US" altLang="zh-CN" sz="2000" i="1" kern="0" baseline="0" dirty="0">
                <a:solidFill>
                  <a:srgbClr val="C00000"/>
                </a:solidFill>
                <a:latin typeface="Times New Roman" panose="02020603050405020304" pitchFamily="18" charset="0"/>
                <a:ea typeface="+mn-ea"/>
                <a:cs typeface="Times New Roman" panose="02020603050405020304" pitchFamily="18" charset="0"/>
              </a:rPr>
              <a:t>August</a:t>
            </a:r>
            <a:r>
              <a:rPr lang="en-US" sz="2000" i="1" kern="0" baseline="0" dirty="0">
                <a:solidFill>
                  <a:srgbClr val="C00000"/>
                </a:solidFill>
                <a:latin typeface="Times New Roman" panose="02020603050405020304" pitchFamily="18" charset="0"/>
                <a:ea typeface="+mn-ea"/>
                <a:cs typeface="Times New Roman" panose="02020603050405020304" pitchFamily="18" charset="0"/>
              </a:rPr>
              <a:t> 2020</a:t>
            </a:r>
            <a:endParaRPr lang="en-US" sz="2000" i="1" kern="0" baseline="0" dirty="0">
              <a:solidFill>
                <a:srgbClr val="C00000"/>
              </a:solidFill>
              <a:latin typeface="Times New Roman" panose="02020603050405020304" pitchFamily="18" charset="0"/>
              <a:ea typeface="ＭＳ Ｐゴシック" pitchFamily="64" charset="-128"/>
              <a:cs typeface="Times New Roman" panose="02020603050405020304" pitchFamily="18" charset="0"/>
            </a:endParaRPr>
          </a:p>
        </p:txBody>
      </p:sp>
      <p:sp>
        <p:nvSpPr>
          <p:cNvPr id="2053" name="Rectangle 1"/>
          <p:cNvSpPr>
            <a:spLocks noChangeArrowheads="1"/>
          </p:cNvSpPr>
          <p:nvPr/>
        </p:nvSpPr>
        <p:spPr bwMode="auto">
          <a:xfrm>
            <a:off x="7235825" y="5876925"/>
            <a:ext cx="1908175" cy="981075"/>
          </a:xfrm>
          <a:prstGeom prst="rect">
            <a:avLst/>
          </a:prstGeom>
          <a:solidFill>
            <a:schemeClr val="bg1"/>
          </a:solidFill>
          <a:ln w="9525" algn="ctr">
            <a:solidFill>
              <a:schemeClr val="bg1"/>
            </a:solidFill>
            <a:round/>
            <a:headEnd/>
            <a:tailEnd/>
          </a:ln>
        </p:spPr>
        <p:txBody>
          <a:bodyPr/>
          <a:lstStyle>
            <a:lvl1pPr eaLnBrk="0" hangingPunct="0">
              <a:defRPr sz="2400" baseline="-250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baseline="-250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baseline="-250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baseline="-250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baseline="-25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baseline="-25000">
                <a:solidFill>
                  <a:schemeClr val="tx1"/>
                </a:solidFill>
                <a:latin typeface="Arial" panose="020B0604020202020204" pitchFamily="34" charset="0"/>
                <a:ea typeface="ＭＳ Ｐゴシック" panose="020B0600070205080204" pitchFamily="34" charset="-128"/>
              </a:defRPr>
            </a:lvl9pPr>
          </a:lstStyle>
          <a:p>
            <a:endParaRPr lang="en-SG" altLang="en-US"/>
          </a:p>
        </p:txBody>
      </p:sp>
      <p:pic>
        <p:nvPicPr>
          <p:cNvPr id="7" name="Picture 7" descr="Z:\Youth Olympic Games 2010\Tagline\NTU_YOV_Full colour.jpg">
            <a:extLst>
              <a:ext uri="{FF2B5EF4-FFF2-40B4-BE49-F238E27FC236}">
                <a16:creationId xmlns:a16="http://schemas.microsoft.com/office/drawing/2014/main" id="{872D4128-CAE0-4D20-AA39-2881989CEB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6471"/>
          <a:stretch>
            <a:fillRect/>
          </a:stretch>
        </p:blipFill>
        <p:spPr bwMode="auto">
          <a:xfrm>
            <a:off x="1661812" y="4394155"/>
            <a:ext cx="2689516" cy="102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Full_Colour_Thumb">
            <a:extLst>
              <a:ext uri="{FF2B5EF4-FFF2-40B4-BE49-F238E27FC236}">
                <a16:creationId xmlns:a16="http://schemas.microsoft.com/office/drawing/2014/main" id="{40265BE5-922F-4E55-AC15-8E0629F1B5F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49744" y="5362874"/>
            <a:ext cx="1913651" cy="106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4" descr="Image result for hbku logo">
            <a:extLst>
              <a:ext uri="{FF2B5EF4-FFF2-40B4-BE49-F238E27FC236}">
                <a16:creationId xmlns:a16="http://schemas.microsoft.com/office/drawing/2014/main" id="{CB466061-4729-46F7-9753-F66F054F81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3918" y="5526901"/>
            <a:ext cx="3088410" cy="73349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ogo">
            <a:extLst>
              <a:ext uri="{FF2B5EF4-FFF2-40B4-BE49-F238E27FC236}">
                <a16:creationId xmlns:a16="http://schemas.microsoft.com/office/drawing/2014/main" id="{140B23D8-C546-4721-88CC-777B33BB42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3918" y="4591050"/>
            <a:ext cx="3181350" cy="60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21112"/>
    </mc:Choice>
    <mc:Fallback xmlns="">
      <p:transition spd="slow" advTm="2111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92F00640-4D87-48C1-ADC8-CBAFC8578722}"/>
              </a:ext>
            </a:extLst>
          </p:cNvPr>
          <p:cNvGrpSpPr/>
          <p:nvPr/>
        </p:nvGrpSpPr>
        <p:grpSpPr>
          <a:xfrm>
            <a:off x="709303" y="2638487"/>
            <a:ext cx="6531696" cy="2133816"/>
            <a:chOff x="709303" y="2638487"/>
            <a:chExt cx="6531696" cy="2133816"/>
          </a:xfrm>
        </p:grpSpPr>
        <p:pic>
          <p:nvPicPr>
            <p:cNvPr id="5" name="Picture 4">
              <a:extLst>
                <a:ext uri="{FF2B5EF4-FFF2-40B4-BE49-F238E27FC236}">
                  <a16:creationId xmlns:a16="http://schemas.microsoft.com/office/drawing/2014/main" id="{CA5A3E25-92AF-4DD1-AC41-89E415904551}"/>
                </a:ext>
              </a:extLst>
            </p:cNvPr>
            <p:cNvPicPr>
              <a:picLocks noChangeAspect="1"/>
            </p:cNvPicPr>
            <p:nvPr/>
          </p:nvPicPr>
          <p:blipFill>
            <a:blip r:embed="rId3"/>
            <a:stretch>
              <a:fillRect/>
            </a:stretch>
          </p:blipFill>
          <p:spPr>
            <a:xfrm>
              <a:off x="3718560" y="2638487"/>
              <a:ext cx="3522439" cy="2133816"/>
            </a:xfrm>
            <a:prstGeom prst="rect">
              <a:avLst/>
            </a:prstGeom>
          </p:spPr>
        </p:pic>
        <p:sp>
          <p:nvSpPr>
            <p:cNvPr id="22" name="Rectangle 21">
              <a:extLst>
                <a:ext uri="{FF2B5EF4-FFF2-40B4-BE49-F238E27FC236}">
                  <a16:creationId xmlns:a16="http://schemas.microsoft.com/office/drawing/2014/main" id="{569EC362-2537-4107-B1C7-A56ED63D42D0}"/>
                </a:ext>
              </a:extLst>
            </p:cNvPr>
            <p:cNvSpPr/>
            <p:nvPr/>
          </p:nvSpPr>
          <p:spPr>
            <a:xfrm>
              <a:off x="709303" y="2741528"/>
              <a:ext cx="2911374" cy="461665"/>
            </a:xfrm>
            <a:prstGeom prst="rect">
              <a:avLst/>
            </a:prstGeom>
          </p:spPr>
          <p:txBody>
            <a:bodyPr wrap="none">
              <a:spAutoFit/>
            </a:bodyPr>
            <a:lstStyle/>
            <a:p>
              <a:pPr marL="342900" lvl="0" indent="-342900">
                <a:spcBef>
                  <a:spcPct val="20000"/>
                </a:spcBef>
                <a:buFontTx/>
                <a:buChar char="•"/>
              </a:pPr>
              <a:r>
                <a:rPr lang="en-SG" kern="0" baseline="0" dirty="0">
                  <a:solidFill>
                    <a:srgbClr val="262626"/>
                  </a:solidFill>
                  <a:latin typeface="Times New Roman" panose="02020603050405020304"/>
                  <a:ea typeface="+mn-ea"/>
                  <a:cs typeface="+mn-cs"/>
                </a:rPr>
                <a:t>Objective function:</a:t>
              </a:r>
            </a:p>
          </p:txBody>
        </p:sp>
      </p:grpSp>
      <p:sp>
        <p:nvSpPr>
          <p:cNvPr id="2" name="Title 1">
            <a:extLst>
              <a:ext uri="{FF2B5EF4-FFF2-40B4-BE49-F238E27FC236}">
                <a16:creationId xmlns:a16="http://schemas.microsoft.com/office/drawing/2014/main" id="{01CA34CF-88AE-4264-A401-566F5E32979D}"/>
              </a:ext>
            </a:extLst>
          </p:cNvPr>
          <p:cNvSpPr>
            <a:spLocks noGrp="1"/>
          </p:cNvSpPr>
          <p:nvPr>
            <p:ph type="title"/>
          </p:nvPr>
        </p:nvSpPr>
        <p:spPr/>
        <p:txBody>
          <a:bodyPr/>
          <a:lstStyle/>
          <a:p>
            <a:r>
              <a:rPr lang="en-SG" dirty="0"/>
              <a:t>NRP: Step 2: Node Reweighting</a:t>
            </a:r>
          </a:p>
        </p:txBody>
      </p:sp>
      <p:sp>
        <p:nvSpPr>
          <p:cNvPr id="6" name="Content Placeholder 2">
            <a:extLst>
              <a:ext uri="{FF2B5EF4-FFF2-40B4-BE49-F238E27FC236}">
                <a16:creationId xmlns:a16="http://schemas.microsoft.com/office/drawing/2014/main" id="{9144E938-40BA-4BD7-AF90-EEF0A7D4F41C}"/>
              </a:ext>
            </a:extLst>
          </p:cNvPr>
          <p:cNvSpPr>
            <a:spLocks noGrp="1"/>
          </p:cNvSpPr>
          <p:nvPr>
            <p:ph idx="1"/>
          </p:nvPr>
        </p:nvSpPr>
        <p:spPr>
          <a:xfrm>
            <a:off x="685800" y="1826933"/>
            <a:ext cx="7772400" cy="838792"/>
          </a:xfrm>
        </p:spPr>
        <p:txBody>
          <a:bodyPr/>
          <a:lstStyle/>
          <a:p>
            <a:r>
              <a:rPr lang="en-SG" sz="2400" dirty="0">
                <a:latin typeface="+mj-lt"/>
              </a:rPr>
              <a:t>Intuition: </a:t>
            </a:r>
          </a:p>
          <a:p>
            <a:pPr marL="0" indent="0">
              <a:buNone/>
            </a:pPr>
            <a:endParaRPr lang="en-SG" sz="2400" dirty="0">
              <a:latin typeface="+mj-lt"/>
            </a:endParaRPr>
          </a:p>
          <a:p>
            <a:endParaRPr lang="en-SG" sz="2400" dirty="0">
              <a:latin typeface="+mj-lt"/>
            </a:endParaRPr>
          </a:p>
          <a:p>
            <a:endParaRPr lang="en-SG" sz="2400" dirty="0">
              <a:latin typeface="+mj-lt"/>
            </a:endParaRPr>
          </a:p>
          <a:p>
            <a:endParaRPr lang="en-SG" sz="2400" dirty="0">
              <a:latin typeface="+mj-lt"/>
            </a:endParaRPr>
          </a:p>
          <a:p>
            <a:pPr marL="457200" lvl="1" indent="0">
              <a:buNone/>
            </a:pPr>
            <a:endParaRPr lang="en-SG" sz="2000" dirty="0">
              <a:latin typeface="+mj-lt"/>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FBA68C6-D52C-4637-B6D2-930768DE1312}"/>
                  </a:ext>
                </a:extLst>
              </p:cNvPr>
              <p:cNvSpPr/>
              <p:nvPr/>
            </p:nvSpPr>
            <p:spPr>
              <a:xfrm>
                <a:off x="568411" y="3594948"/>
                <a:ext cx="2954382" cy="707886"/>
              </a:xfrm>
              <a:prstGeom prst="rect">
                <a:avLst/>
              </a:prstGeom>
            </p:spPr>
            <p:txBody>
              <a:bodyPr wrap="square">
                <a:spAutoFit/>
              </a:bodyPr>
              <a:lstStyle/>
              <a:p>
                <a:pPr lvl="1" algn="ctr">
                  <a:spcBef>
                    <a:spcPct val="20000"/>
                  </a:spcBef>
                </a:pPr>
                <a:r>
                  <a:rPr lang="en-SG" sz="2000" kern="0" baseline="0" dirty="0">
                    <a:solidFill>
                      <a:srgbClr val="262626"/>
                    </a:solidFill>
                    <a:latin typeface="Times New Roman" panose="02020603050405020304"/>
                    <a:ea typeface="+mn-ea"/>
                  </a:rPr>
                  <a:t>by coordinate descent in </a:t>
                </a:r>
                <a14:m>
                  <m:oMath xmlns:m="http://schemas.openxmlformats.org/officeDocument/2006/math">
                    <m:r>
                      <a:rPr lang="en-SG" sz="2000" i="1" kern="0" baseline="0" smtClean="0">
                        <a:solidFill>
                          <a:srgbClr val="FF0000"/>
                        </a:solidFill>
                        <a:latin typeface="Cambria Math" panose="02040503050406030204" pitchFamily="18" charset="0"/>
                        <a:ea typeface="+mn-ea"/>
                      </a:rPr>
                      <m:t>𝑂</m:t>
                    </m:r>
                    <m:r>
                      <a:rPr lang="en-SG" sz="2000" i="1" kern="0" baseline="0" smtClean="0">
                        <a:solidFill>
                          <a:srgbClr val="FF0000"/>
                        </a:solidFill>
                        <a:latin typeface="Cambria Math" panose="02040503050406030204" pitchFamily="18" charset="0"/>
                        <a:ea typeface="+mn-ea"/>
                      </a:rPr>
                      <m:t>(</m:t>
                    </m:r>
                    <m:r>
                      <a:rPr lang="en-SG" sz="2000" i="1" kern="0" baseline="0" smtClean="0">
                        <a:solidFill>
                          <a:srgbClr val="FF0000"/>
                        </a:solidFill>
                        <a:latin typeface="Cambria Math" panose="02040503050406030204" pitchFamily="18" charset="0"/>
                        <a:ea typeface="+mn-ea"/>
                      </a:rPr>
                      <m:t>𝑛</m:t>
                    </m:r>
                    <m:sSup>
                      <m:sSupPr>
                        <m:ctrlPr>
                          <a:rPr lang="en-SG" sz="2000" i="1" kern="0" baseline="0">
                            <a:solidFill>
                              <a:srgbClr val="FF0000"/>
                            </a:solidFill>
                            <a:latin typeface="Cambria Math" panose="02040503050406030204" pitchFamily="18" charset="0"/>
                            <a:ea typeface="+mn-ea"/>
                          </a:rPr>
                        </m:ctrlPr>
                      </m:sSupPr>
                      <m:e>
                        <m:r>
                          <a:rPr lang="en-SG" sz="2000" i="1" kern="0" baseline="0">
                            <a:solidFill>
                              <a:srgbClr val="FF0000"/>
                            </a:solidFill>
                            <a:latin typeface="Cambria Math" panose="02040503050406030204" pitchFamily="18" charset="0"/>
                            <a:ea typeface="+mn-ea"/>
                          </a:rPr>
                          <m:t>𝑘</m:t>
                        </m:r>
                      </m:e>
                      <m:sup>
                        <m:r>
                          <a:rPr lang="en-SG" sz="2000" i="1" kern="0" baseline="0">
                            <a:solidFill>
                              <a:srgbClr val="FF0000"/>
                            </a:solidFill>
                            <a:latin typeface="Cambria Math" panose="02040503050406030204" pitchFamily="18" charset="0"/>
                            <a:ea typeface="+mn-ea"/>
                          </a:rPr>
                          <m:t>2</m:t>
                        </m:r>
                      </m:sup>
                    </m:sSup>
                    <m:r>
                      <a:rPr lang="en-SG" sz="2000" i="1" kern="0" baseline="0">
                        <a:solidFill>
                          <a:srgbClr val="FF0000"/>
                        </a:solidFill>
                        <a:latin typeface="Cambria Math" panose="02040503050406030204" pitchFamily="18" charset="0"/>
                        <a:ea typeface="+mn-ea"/>
                      </a:rPr>
                      <m:t>)</m:t>
                    </m:r>
                  </m:oMath>
                </a14:m>
                <a:r>
                  <a:rPr lang="en-SG" sz="2000" kern="0" baseline="0" dirty="0">
                    <a:solidFill>
                      <a:srgbClr val="FF0000"/>
                    </a:solidFill>
                    <a:latin typeface="Times New Roman" panose="02020603050405020304"/>
                    <a:ea typeface="+mn-ea"/>
                  </a:rPr>
                  <a:t> </a:t>
                </a:r>
                <a:r>
                  <a:rPr lang="en-SG" sz="2000" kern="0" baseline="0" dirty="0">
                    <a:solidFill>
                      <a:srgbClr val="262626"/>
                    </a:solidFill>
                    <a:latin typeface="Times New Roman" panose="02020603050405020304"/>
                    <a:ea typeface="+mn-ea"/>
                  </a:rPr>
                  <a:t>time</a:t>
                </a:r>
              </a:p>
            </p:txBody>
          </p:sp>
        </mc:Choice>
        <mc:Fallback xmlns="">
          <p:sp>
            <p:nvSpPr>
              <p:cNvPr id="7" name="Rectangle 6">
                <a:extLst>
                  <a:ext uri="{FF2B5EF4-FFF2-40B4-BE49-F238E27FC236}">
                    <a16:creationId xmlns:a16="http://schemas.microsoft.com/office/drawing/2014/main" id="{9FBA68C6-D52C-4637-B6D2-930768DE1312}"/>
                  </a:ext>
                </a:extLst>
              </p:cNvPr>
              <p:cNvSpPr>
                <a:spLocks noRot="1" noChangeAspect="1" noMove="1" noResize="1" noEditPoints="1" noAdjustHandles="1" noChangeArrowheads="1" noChangeShapeType="1" noTextEdit="1"/>
              </p:cNvSpPr>
              <p:nvPr/>
            </p:nvSpPr>
            <p:spPr>
              <a:xfrm>
                <a:off x="568411" y="3594948"/>
                <a:ext cx="2954382" cy="707886"/>
              </a:xfrm>
              <a:prstGeom prst="rect">
                <a:avLst/>
              </a:prstGeom>
              <a:blipFill>
                <a:blip r:embed="rId4"/>
                <a:stretch>
                  <a:fillRect t="-5172" r="-2474" b="-14655"/>
                </a:stretch>
              </a:blipFill>
            </p:spPr>
            <p:txBody>
              <a:bodyPr/>
              <a:lstStyle/>
              <a:p>
                <a:r>
                  <a:rPr lang="en-SG">
                    <a:noFill/>
                  </a:rPr>
                  <a:t> </a:t>
                </a:r>
              </a:p>
            </p:txBody>
          </p:sp>
        </mc:Fallback>
      </mc:AlternateContent>
      <p:grpSp>
        <p:nvGrpSpPr>
          <p:cNvPr id="14" name="Group 13">
            <a:extLst>
              <a:ext uri="{FF2B5EF4-FFF2-40B4-BE49-F238E27FC236}">
                <a16:creationId xmlns:a16="http://schemas.microsoft.com/office/drawing/2014/main" id="{EA27052E-3982-49F3-A2EB-47D15EE84F05}"/>
              </a:ext>
            </a:extLst>
          </p:cNvPr>
          <p:cNvGrpSpPr/>
          <p:nvPr/>
        </p:nvGrpSpPr>
        <p:grpSpPr>
          <a:xfrm>
            <a:off x="4746171" y="2778038"/>
            <a:ext cx="2685381" cy="452847"/>
            <a:chOff x="4746171" y="2778038"/>
            <a:chExt cx="2685381" cy="452847"/>
          </a:xfrm>
        </p:grpSpPr>
        <p:sp>
          <p:nvSpPr>
            <p:cNvPr id="11" name="Rectangle 10">
              <a:extLst>
                <a:ext uri="{FF2B5EF4-FFF2-40B4-BE49-F238E27FC236}">
                  <a16:creationId xmlns:a16="http://schemas.microsoft.com/office/drawing/2014/main" id="{3832A283-92D7-40BA-A653-976F012AD599}"/>
                </a:ext>
              </a:extLst>
            </p:cNvPr>
            <p:cNvSpPr/>
            <p:nvPr/>
          </p:nvSpPr>
          <p:spPr bwMode="auto">
            <a:xfrm>
              <a:off x="4746171" y="2778038"/>
              <a:ext cx="2072640" cy="452847"/>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25000">
                <a:ln>
                  <a:noFill/>
                </a:ln>
                <a:solidFill>
                  <a:schemeClr val="tx1"/>
                </a:solidFill>
                <a:effectLst/>
                <a:latin typeface="Arial" charset="0"/>
                <a:ea typeface="ＭＳ Ｐゴシック" pitchFamily="64" charset="-128"/>
              </a:endParaRPr>
            </a:p>
          </p:txBody>
        </p:sp>
        <p:sp>
          <p:nvSpPr>
            <p:cNvPr id="15" name="Flowchart: Connector 14">
              <a:extLst>
                <a:ext uri="{FF2B5EF4-FFF2-40B4-BE49-F238E27FC236}">
                  <a16:creationId xmlns:a16="http://schemas.microsoft.com/office/drawing/2014/main" id="{6313EBA6-0148-443C-AD24-D4B4BA06A4C3}"/>
                </a:ext>
              </a:extLst>
            </p:cNvPr>
            <p:cNvSpPr/>
            <p:nvPr/>
          </p:nvSpPr>
          <p:spPr bwMode="auto">
            <a:xfrm>
              <a:off x="7143552" y="2821609"/>
              <a:ext cx="288000" cy="288000"/>
            </a:xfrm>
            <a:prstGeom prst="flowChartConnector">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SG" b="1" i="0" u="none" strike="noStrike" cap="none" normalizeH="0" baseline="-25000" dirty="0">
                  <a:ln>
                    <a:noFill/>
                  </a:ln>
                  <a:solidFill>
                    <a:schemeClr val="tx1"/>
                  </a:solidFill>
                  <a:effectLst/>
                  <a:latin typeface="+mj-lt"/>
                  <a:ea typeface="ＭＳ Ｐゴシック" pitchFamily="64" charset="-128"/>
                </a:rPr>
                <a:t>1</a:t>
              </a:r>
            </a:p>
          </p:txBody>
        </p:sp>
      </p:grpSp>
      <p:grpSp>
        <p:nvGrpSpPr>
          <p:cNvPr id="21" name="Group 20">
            <a:extLst>
              <a:ext uri="{FF2B5EF4-FFF2-40B4-BE49-F238E27FC236}">
                <a16:creationId xmlns:a16="http://schemas.microsoft.com/office/drawing/2014/main" id="{D6A128A9-AFC7-4D0F-9416-4C2968D48723}"/>
              </a:ext>
            </a:extLst>
          </p:cNvPr>
          <p:cNvGrpSpPr/>
          <p:nvPr/>
        </p:nvGrpSpPr>
        <p:grpSpPr>
          <a:xfrm>
            <a:off x="4907277" y="3432832"/>
            <a:ext cx="2672325" cy="452847"/>
            <a:chOff x="4907277" y="3432832"/>
            <a:chExt cx="2672325" cy="452847"/>
          </a:xfrm>
        </p:grpSpPr>
        <p:sp>
          <p:nvSpPr>
            <p:cNvPr id="12" name="Rectangle 11">
              <a:extLst>
                <a:ext uri="{FF2B5EF4-FFF2-40B4-BE49-F238E27FC236}">
                  <a16:creationId xmlns:a16="http://schemas.microsoft.com/office/drawing/2014/main" id="{464CCED1-90C6-4E10-A7AB-34DC93EBECEA}"/>
                </a:ext>
              </a:extLst>
            </p:cNvPr>
            <p:cNvSpPr/>
            <p:nvPr/>
          </p:nvSpPr>
          <p:spPr bwMode="auto">
            <a:xfrm>
              <a:off x="4907277" y="3432832"/>
              <a:ext cx="2137955" cy="452847"/>
            </a:xfrm>
            <a:prstGeom prst="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25000">
                <a:ln>
                  <a:noFill/>
                </a:ln>
                <a:solidFill>
                  <a:schemeClr val="tx1"/>
                </a:solidFill>
                <a:effectLst/>
                <a:latin typeface="Arial" charset="0"/>
                <a:ea typeface="ＭＳ Ｐゴシック" pitchFamily="64" charset="-128"/>
              </a:endParaRPr>
            </a:p>
          </p:txBody>
        </p:sp>
        <p:sp>
          <p:nvSpPr>
            <p:cNvPr id="16" name="Flowchart: Connector 15">
              <a:extLst>
                <a:ext uri="{FF2B5EF4-FFF2-40B4-BE49-F238E27FC236}">
                  <a16:creationId xmlns:a16="http://schemas.microsoft.com/office/drawing/2014/main" id="{9691E27F-6245-4275-93D2-DBFE945DF026}"/>
                </a:ext>
              </a:extLst>
            </p:cNvPr>
            <p:cNvSpPr/>
            <p:nvPr/>
          </p:nvSpPr>
          <p:spPr bwMode="auto">
            <a:xfrm>
              <a:off x="7291602" y="3496673"/>
              <a:ext cx="288000" cy="288000"/>
            </a:xfrm>
            <a:prstGeom prst="flowChartConnector">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SG" b="1" i="0" u="none" strike="noStrike" cap="none" normalizeH="0" baseline="-25000" dirty="0">
                  <a:ln>
                    <a:noFill/>
                  </a:ln>
                  <a:solidFill>
                    <a:schemeClr val="tx1"/>
                  </a:solidFill>
                  <a:effectLst/>
                  <a:latin typeface="+mj-lt"/>
                  <a:ea typeface="ＭＳ Ｐゴシック" pitchFamily="64" charset="-128"/>
                </a:rPr>
                <a:t>2</a:t>
              </a:r>
            </a:p>
          </p:txBody>
        </p:sp>
      </p:grpSp>
      <p:grpSp>
        <p:nvGrpSpPr>
          <p:cNvPr id="3" name="Group 2">
            <a:extLst>
              <a:ext uri="{FF2B5EF4-FFF2-40B4-BE49-F238E27FC236}">
                <a16:creationId xmlns:a16="http://schemas.microsoft.com/office/drawing/2014/main" id="{8761A5A9-E6F0-49B1-9629-16DC6EAA9903}"/>
              </a:ext>
            </a:extLst>
          </p:cNvPr>
          <p:cNvGrpSpPr/>
          <p:nvPr/>
        </p:nvGrpSpPr>
        <p:grpSpPr>
          <a:xfrm>
            <a:off x="2434478" y="1834084"/>
            <a:ext cx="6017949" cy="384036"/>
            <a:chOff x="2434478" y="1834084"/>
            <a:chExt cx="6017949" cy="384036"/>
          </a:xfrm>
        </p:grpSpPr>
        <p:sp>
          <p:nvSpPr>
            <p:cNvPr id="17" name="Flowchart: Connector 16">
              <a:extLst>
                <a:ext uri="{FF2B5EF4-FFF2-40B4-BE49-F238E27FC236}">
                  <a16:creationId xmlns:a16="http://schemas.microsoft.com/office/drawing/2014/main" id="{FE238CAB-D7A2-4CFF-8E8F-7F32B8CCDAB8}"/>
                </a:ext>
              </a:extLst>
            </p:cNvPr>
            <p:cNvSpPr/>
            <p:nvPr/>
          </p:nvSpPr>
          <p:spPr bwMode="auto">
            <a:xfrm>
              <a:off x="2434478" y="1966120"/>
              <a:ext cx="252000" cy="252000"/>
            </a:xfrm>
            <a:prstGeom prst="flowChartConnector">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SG" b="1" i="0" u="none" strike="noStrike" cap="none" normalizeH="0" baseline="-25000" dirty="0">
                  <a:ln>
                    <a:noFill/>
                  </a:ln>
                  <a:solidFill>
                    <a:schemeClr val="tx1"/>
                  </a:solidFill>
                  <a:effectLst/>
                  <a:latin typeface="+mj-lt"/>
                  <a:ea typeface="ＭＳ Ｐゴシック" pitchFamily="64" charset="-128"/>
                </a:rPr>
                <a:t>1</a:t>
              </a:r>
            </a:p>
          </p:txBody>
        </p:sp>
        <p:sp>
          <p:nvSpPr>
            <p:cNvPr id="19" name="Rectangle 18">
              <a:extLst>
                <a:ext uri="{FF2B5EF4-FFF2-40B4-BE49-F238E27FC236}">
                  <a16:creationId xmlns:a16="http://schemas.microsoft.com/office/drawing/2014/main" id="{C73A33DB-4D76-4E31-9E01-1BBB3A3C893B}"/>
                </a:ext>
              </a:extLst>
            </p:cNvPr>
            <p:cNvSpPr/>
            <p:nvPr/>
          </p:nvSpPr>
          <p:spPr>
            <a:xfrm>
              <a:off x="2734195" y="1834084"/>
              <a:ext cx="5718232" cy="338554"/>
            </a:xfrm>
            <a:prstGeom prst="rect">
              <a:avLst/>
            </a:prstGeom>
          </p:spPr>
          <p:txBody>
            <a:bodyPr wrap="none">
              <a:spAutoFit/>
            </a:bodyPr>
            <a:lstStyle/>
            <a:p>
              <a:r>
                <a:rPr lang="en-US" dirty="0">
                  <a:latin typeface="+mj-lt"/>
                </a:rPr>
                <a:t>total strength of connections from other nodes to </a:t>
              </a:r>
              <a:r>
                <a:rPr lang="en-US" i="1" dirty="0">
                  <a:latin typeface="+mj-lt"/>
                </a:rPr>
                <a:t>u</a:t>
              </a:r>
              <a:r>
                <a:rPr lang="en-US" dirty="0">
                  <a:latin typeface="+mj-lt"/>
                </a:rPr>
                <a:t> = in-degree of </a:t>
              </a:r>
              <a:r>
                <a:rPr lang="en-US" i="1" dirty="0">
                  <a:latin typeface="+mj-lt"/>
                </a:rPr>
                <a:t>u</a:t>
              </a:r>
              <a:endParaRPr lang="en-SG" i="1" dirty="0">
                <a:latin typeface="+mj-lt"/>
              </a:endParaRPr>
            </a:p>
          </p:txBody>
        </p:sp>
      </p:grpSp>
      <p:grpSp>
        <p:nvGrpSpPr>
          <p:cNvPr id="4" name="Group 3">
            <a:extLst>
              <a:ext uri="{FF2B5EF4-FFF2-40B4-BE49-F238E27FC236}">
                <a16:creationId xmlns:a16="http://schemas.microsoft.com/office/drawing/2014/main" id="{72D5448F-CBB3-411E-BAFB-3202F0CB2C07}"/>
              </a:ext>
            </a:extLst>
          </p:cNvPr>
          <p:cNvGrpSpPr/>
          <p:nvPr/>
        </p:nvGrpSpPr>
        <p:grpSpPr>
          <a:xfrm>
            <a:off x="2434478" y="2244994"/>
            <a:ext cx="6116707" cy="393493"/>
            <a:chOff x="2434478" y="2244994"/>
            <a:chExt cx="6116707" cy="393493"/>
          </a:xfrm>
        </p:grpSpPr>
        <p:sp>
          <p:nvSpPr>
            <p:cNvPr id="18" name="Flowchart: Connector 17">
              <a:extLst>
                <a:ext uri="{FF2B5EF4-FFF2-40B4-BE49-F238E27FC236}">
                  <a16:creationId xmlns:a16="http://schemas.microsoft.com/office/drawing/2014/main" id="{76FBDBFC-E3F9-4859-9D4E-81FAD2570510}"/>
                </a:ext>
              </a:extLst>
            </p:cNvPr>
            <p:cNvSpPr/>
            <p:nvPr/>
          </p:nvSpPr>
          <p:spPr bwMode="auto">
            <a:xfrm>
              <a:off x="2434478" y="2386487"/>
              <a:ext cx="252000" cy="252000"/>
            </a:xfrm>
            <a:prstGeom prst="flowChartConnector">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SG" b="1" i="0" u="none" strike="noStrike" cap="none" normalizeH="0" baseline="-25000" dirty="0">
                  <a:ln>
                    <a:noFill/>
                  </a:ln>
                  <a:solidFill>
                    <a:schemeClr val="tx1"/>
                  </a:solidFill>
                  <a:effectLst/>
                  <a:latin typeface="+mj-lt"/>
                  <a:ea typeface="ＭＳ Ｐゴシック" pitchFamily="64" charset="-128"/>
                </a:rPr>
                <a:t>2</a:t>
              </a:r>
            </a:p>
          </p:txBody>
        </p:sp>
        <p:sp>
          <p:nvSpPr>
            <p:cNvPr id="20" name="Rectangle 19">
              <a:extLst>
                <a:ext uri="{FF2B5EF4-FFF2-40B4-BE49-F238E27FC236}">
                  <a16:creationId xmlns:a16="http://schemas.microsoft.com/office/drawing/2014/main" id="{AAE687DB-19F2-4A61-AF0A-CAD3E2909B74}"/>
                </a:ext>
              </a:extLst>
            </p:cNvPr>
            <p:cNvSpPr/>
            <p:nvPr/>
          </p:nvSpPr>
          <p:spPr>
            <a:xfrm>
              <a:off x="2730361" y="2244994"/>
              <a:ext cx="5820824" cy="338554"/>
            </a:xfrm>
            <a:prstGeom prst="rect">
              <a:avLst/>
            </a:prstGeom>
          </p:spPr>
          <p:txBody>
            <a:bodyPr wrap="none">
              <a:spAutoFit/>
            </a:bodyPr>
            <a:lstStyle/>
            <a:p>
              <a:r>
                <a:rPr lang="en-US" dirty="0">
                  <a:latin typeface="+mj-lt"/>
                </a:rPr>
                <a:t>total strength of connections from </a:t>
              </a:r>
              <a:r>
                <a:rPr lang="en-US" i="1" dirty="0">
                  <a:latin typeface="+mj-lt"/>
                </a:rPr>
                <a:t>u</a:t>
              </a:r>
              <a:r>
                <a:rPr lang="en-US" dirty="0">
                  <a:latin typeface="+mj-lt"/>
                </a:rPr>
                <a:t> to other nodes = out-degree of </a:t>
              </a:r>
              <a:r>
                <a:rPr lang="en-US" i="1" dirty="0">
                  <a:latin typeface="+mj-lt"/>
                </a:rPr>
                <a:t>u</a:t>
              </a:r>
              <a:endParaRPr lang="en-SG" i="1" dirty="0">
                <a:latin typeface="+mj-lt"/>
              </a:endParaRPr>
            </a:p>
          </p:txBody>
        </p:sp>
      </p:grpSp>
      <p:grpSp>
        <p:nvGrpSpPr>
          <p:cNvPr id="25" name="Group 24">
            <a:extLst>
              <a:ext uri="{FF2B5EF4-FFF2-40B4-BE49-F238E27FC236}">
                <a16:creationId xmlns:a16="http://schemas.microsoft.com/office/drawing/2014/main" id="{A9370040-F31D-441B-91A3-E0470F15D5F2}"/>
              </a:ext>
            </a:extLst>
          </p:cNvPr>
          <p:cNvGrpSpPr/>
          <p:nvPr/>
        </p:nvGrpSpPr>
        <p:grpSpPr>
          <a:xfrm>
            <a:off x="760884" y="4801277"/>
            <a:ext cx="4678830" cy="1170596"/>
            <a:chOff x="760884" y="4801277"/>
            <a:chExt cx="4678830" cy="1170596"/>
          </a:xfrm>
        </p:grpSpPr>
        <p:grpSp>
          <p:nvGrpSpPr>
            <p:cNvPr id="10" name="Group 9">
              <a:extLst>
                <a:ext uri="{FF2B5EF4-FFF2-40B4-BE49-F238E27FC236}">
                  <a16:creationId xmlns:a16="http://schemas.microsoft.com/office/drawing/2014/main" id="{40C50ACC-C473-43AD-ACAC-C7C2C6C8C480}"/>
                </a:ext>
              </a:extLst>
            </p:cNvPr>
            <p:cNvGrpSpPr/>
            <p:nvPr/>
          </p:nvGrpSpPr>
          <p:grpSpPr>
            <a:xfrm>
              <a:off x="3640182" y="5051410"/>
              <a:ext cx="1799532" cy="920463"/>
              <a:chOff x="3826749" y="4971486"/>
              <a:chExt cx="1799532" cy="920463"/>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1CE3434-714F-480E-A6EC-79CF1BEBAC3A}"/>
                      </a:ext>
                    </a:extLst>
                  </p:cNvPr>
                  <p:cNvSpPr/>
                  <p:nvPr/>
                </p:nvSpPr>
                <p:spPr>
                  <a:xfrm>
                    <a:off x="3826749" y="4971486"/>
                    <a:ext cx="1799532" cy="4230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sz="2200" i="1" kern="0" baseline="0" smtClean="0">
                                  <a:solidFill>
                                    <a:srgbClr val="262626"/>
                                  </a:solidFill>
                                  <a:latin typeface="Cambria Math" panose="02040503050406030204" pitchFamily="18" charset="0"/>
                                  <a:ea typeface="Cambria Math" panose="02040503050406030204" pitchFamily="18" charset="0"/>
                                  <a:cs typeface="+mn-cs"/>
                                </a:rPr>
                              </m:ctrlPr>
                            </m:sSubPr>
                            <m:e>
                              <m:r>
                                <a:rPr lang="en-SG" sz="2200" b="1" kern="0" baseline="0">
                                  <a:solidFill>
                                    <a:srgbClr val="262626"/>
                                  </a:solidFill>
                                  <a:latin typeface="Cambria Math" panose="02040503050406030204" pitchFamily="18" charset="0"/>
                                  <a:ea typeface="Cambria Math" panose="02040503050406030204" pitchFamily="18" charset="0"/>
                                  <a:cs typeface="+mn-cs"/>
                                </a:rPr>
                                <m:t>𝐗</m:t>
                              </m:r>
                            </m:e>
                            <m:sub>
                              <m:r>
                                <a:rPr lang="en-SG" sz="2200" b="0" i="1" kern="0" baseline="0" smtClean="0">
                                  <a:solidFill>
                                    <a:srgbClr val="262626"/>
                                  </a:solidFill>
                                  <a:latin typeface="Cambria Math" panose="02040503050406030204" pitchFamily="18" charset="0"/>
                                  <a:ea typeface="Cambria Math" panose="02040503050406030204" pitchFamily="18" charset="0"/>
                                  <a:cs typeface="+mn-cs"/>
                                </a:rPr>
                                <m:t>𝑣</m:t>
                              </m:r>
                            </m:sub>
                          </m:sSub>
                          <m:r>
                            <a:rPr lang="en-SG" sz="2200" i="1" kern="0" baseline="0" smtClean="0">
                              <a:solidFill>
                                <a:srgbClr val="262626"/>
                              </a:solidFill>
                              <a:latin typeface="Cambria Math" panose="02040503050406030204" pitchFamily="18" charset="0"/>
                              <a:ea typeface="Cambria Math" panose="02040503050406030204" pitchFamily="18" charset="0"/>
                              <a:cs typeface="+mn-cs"/>
                            </a:rPr>
                            <m:t>←</m:t>
                          </m:r>
                          <m:sSub>
                            <m:sSubPr>
                              <m:ctrlPr>
                                <a:rPr lang="en-SG" sz="2200" i="1" kern="0" baseline="0">
                                  <a:solidFill>
                                    <a:srgbClr val="262626"/>
                                  </a:solidFill>
                                  <a:latin typeface="Cambria Math" panose="02040503050406030204" pitchFamily="18" charset="0"/>
                                  <a:ea typeface="Cambria Math" panose="02040503050406030204" pitchFamily="18" charset="0"/>
                                </a:rPr>
                              </m:ctrlPr>
                            </m:sSubPr>
                            <m:e>
                              <m:acc>
                                <m:accPr>
                                  <m:chr m:val="⃗"/>
                                  <m:ctrlPr>
                                    <a:rPr lang="en-SG" sz="2200" i="1" kern="0" baseline="0" smtClean="0">
                                      <a:solidFill>
                                        <a:srgbClr val="262626"/>
                                      </a:solidFill>
                                      <a:latin typeface="Cambria Math" panose="02040503050406030204" pitchFamily="18" charset="0"/>
                                      <a:ea typeface="Cambria Math" panose="02040503050406030204" pitchFamily="18" charset="0"/>
                                      <a:cs typeface="+mn-cs"/>
                                    </a:rPr>
                                  </m:ctrlPr>
                                </m:accPr>
                                <m:e>
                                  <m:r>
                                    <a:rPr lang="en-SG" sz="2200" b="0" i="1" kern="0" baseline="0" smtClean="0">
                                      <a:solidFill>
                                        <a:srgbClr val="262626"/>
                                      </a:solidFill>
                                      <a:latin typeface="Cambria Math" panose="02040503050406030204" pitchFamily="18" charset="0"/>
                                      <a:ea typeface="Cambria Math" panose="02040503050406030204" pitchFamily="18" charset="0"/>
                                      <a:cs typeface="+mn-cs"/>
                                    </a:rPr>
                                    <m:t>𝑤</m:t>
                                  </m:r>
                                </m:e>
                              </m:acc>
                            </m:e>
                            <m:sub>
                              <m:r>
                                <a:rPr lang="en-SG" sz="2200" i="1" kern="0" baseline="0">
                                  <a:solidFill>
                                    <a:srgbClr val="262626"/>
                                  </a:solidFill>
                                  <a:latin typeface="Cambria Math" panose="02040503050406030204" pitchFamily="18" charset="0"/>
                                  <a:ea typeface="Cambria Math" panose="02040503050406030204" pitchFamily="18" charset="0"/>
                                </a:rPr>
                                <m:t>𝑣</m:t>
                              </m:r>
                            </m:sub>
                          </m:sSub>
                          <m:r>
                            <a:rPr lang="en-SG" sz="2200" i="1" kern="0" baseline="0" smtClean="0">
                              <a:solidFill>
                                <a:srgbClr val="262626"/>
                              </a:solidFill>
                              <a:latin typeface="Cambria Math" panose="02040503050406030204" pitchFamily="18" charset="0"/>
                              <a:ea typeface="Cambria Math" panose="02040503050406030204" pitchFamily="18" charset="0"/>
                            </a:rPr>
                            <m:t>∙</m:t>
                          </m:r>
                          <m:sSub>
                            <m:sSubPr>
                              <m:ctrlPr>
                                <a:rPr lang="en-SG" sz="2200" i="1" kern="0" baseline="0">
                                  <a:solidFill>
                                    <a:srgbClr val="262626"/>
                                  </a:solidFill>
                                  <a:latin typeface="Cambria Math" panose="02040503050406030204" pitchFamily="18" charset="0"/>
                                  <a:ea typeface="Cambria Math" panose="02040503050406030204" pitchFamily="18" charset="0"/>
                                </a:rPr>
                              </m:ctrlPr>
                            </m:sSubPr>
                            <m:e>
                              <m:r>
                                <a:rPr lang="en-SG" sz="2200" b="1" kern="0" baseline="0">
                                  <a:solidFill>
                                    <a:srgbClr val="262626"/>
                                  </a:solidFill>
                                  <a:latin typeface="Cambria Math" panose="02040503050406030204" pitchFamily="18" charset="0"/>
                                  <a:ea typeface="Cambria Math" panose="02040503050406030204" pitchFamily="18" charset="0"/>
                                </a:rPr>
                                <m:t>𝐗</m:t>
                              </m:r>
                            </m:e>
                            <m:sub>
                              <m:r>
                                <a:rPr lang="en-SG" sz="2200" i="1" kern="0" baseline="0">
                                  <a:solidFill>
                                    <a:srgbClr val="262626"/>
                                  </a:solidFill>
                                  <a:latin typeface="Cambria Math" panose="02040503050406030204" pitchFamily="18" charset="0"/>
                                  <a:ea typeface="Cambria Math" panose="02040503050406030204" pitchFamily="18" charset="0"/>
                                </a:rPr>
                                <m:t>𝑣</m:t>
                              </m:r>
                            </m:sub>
                          </m:sSub>
                        </m:oMath>
                      </m:oMathPara>
                    </a14:m>
                    <a:endParaRPr lang="en-SG" sz="2200" dirty="0"/>
                  </a:p>
                </p:txBody>
              </p:sp>
            </mc:Choice>
            <mc:Fallback xmlns="">
              <p:sp>
                <p:nvSpPr>
                  <p:cNvPr id="8" name="Rectangle 7">
                    <a:extLst>
                      <a:ext uri="{FF2B5EF4-FFF2-40B4-BE49-F238E27FC236}">
                        <a16:creationId xmlns:a16="http://schemas.microsoft.com/office/drawing/2014/main" id="{B1CE3434-714F-480E-A6EC-79CF1BEBAC3A}"/>
                      </a:ext>
                    </a:extLst>
                  </p:cNvPr>
                  <p:cNvSpPr>
                    <a:spLocks noRot="1" noChangeAspect="1" noMove="1" noResize="1" noEditPoints="1" noAdjustHandles="1" noChangeArrowheads="1" noChangeShapeType="1" noTextEdit="1"/>
                  </p:cNvSpPr>
                  <p:nvPr/>
                </p:nvSpPr>
                <p:spPr>
                  <a:xfrm>
                    <a:off x="3826749" y="4971486"/>
                    <a:ext cx="1799532" cy="423065"/>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F58CAA68-3325-4F47-A09C-705126A3BC8F}"/>
                      </a:ext>
                    </a:extLst>
                  </p:cNvPr>
                  <p:cNvSpPr/>
                  <p:nvPr/>
                </p:nvSpPr>
                <p:spPr>
                  <a:xfrm>
                    <a:off x="3858424" y="5468884"/>
                    <a:ext cx="1736181" cy="4230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sz="2200" i="1" kern="0" baseline="0" smtClean="0">
                                  <a:solidFill>
                                    <a:srgbClr val="262626"/>
                                  </a:solidFill>
                                  <a:latin typeface="Cambria Math" panose="02040503050406030204" pitchFamily="18" charset="0"/>
                                  <a:ea typeface="Cambria Math" panose="02040503050406030204" pitchFamily="18" charset="0"/>
                                  <a:cs typeface="+mn-cs"/>
                                </a:rPr>
                              </m:ctrlPr>
                            </m:sSubPr>
                            <m:e>
                              <m:r>
                                <a:rPr lang="en-SG" sz="2200" b="1" i="0" kern="0" baseline="0" smtClean="0">
                                  <a:solidFill>
                                    <a:srgbClr val="262626"/>
                                  </a:solidFill>
                                  <a:latin typeface="Cambria Math" panose="02040503050406030204" pitchFamily="18" charset="0"/>
                                  <a:ea typeface="Cambria Math" panose="02040503050406030204" pitchFamily="18" charset="0"/>
                                  <a:cs typeface="+mn-cs"/>
                                </a:rPr>
                                <m:t>𝐘</m:t>
                              </m:r>
                            </m:e>
                            <m:sub>
                              <m:r>
                                <a:rPr lang="en-SG" sz="2200" b="0" i="1" kern="0" baseline="0" smtClean="0">
                                  <a:solidFill>
                                    <a:srgbClr val="262626"/>
                                  </a:solidFill>
                                  <a:latin typeface="Cambria Math" panose="02040503050406030204" pitchFamily="18" charset="0"/>
                                  <a:ea typeface="Cambria Math" panose="02040503050406030204" pitchFamily="18" charset="0"/>
                                  <a:cs typeface="+mn-cs"/>
                                </a:rPr>
                                <m:t>𝑣</m:t>
                              </m:r>
                            </m:sub>
                          </m:sSub>
                          <m:r>
                            <a:rPr lang="en-SG" sz="2200" i="1" kern="0" baseline="0" smtClean="0">
                              <a:solidFill>
                                <a:srgbClr val="262626"/>
                              </a:solidFill>
                              <a:latin typeface="Cambria Math" panose="02040503050406030204" pitchFamily="18" charset="0"/>
                              <a:ea typeface="Cambria Math" panose="02040503050406030204" pitchFamily="18" charset="0"/>
                              <a:cs typeface="+mn-cs"/>
                            </a:rPr>
                            <m:t>←</m:t>
                          </m:r>
                          <m:sSub>
                            <m:sSubPr>
                              <m:ctrlPr>
                                <a:rPr lang="en-SG" sz="2200" i="1" kern="0" baseline="0">
                                  <a:solidFill>
                                    <a:srgbClr val="262626"/>
                                  </a:solidFill>
                                  <a:latin typeface="Cambria Math" panose="02040503050406030204" pitchFamily="18" charset="0"/>
                                  <a:ea typeface="Cambria Math" panose="02040503050406030204" pitchFamily="18" charset="0"/>
                                </a:rPr>
                              </m:ctrlPr>
                            </m:sSubPr>
                            <m:e>
                              <m:acc>
                                <m:accPr>
                                  <m:chr m:val="⃖"/>
                                  <m:ctrlPr>
                                    <a:rPr lang="en-SG" sz="2200" i="1" kern="0" baseline="0" smtClean="0">
                                      <a:solidFill>
                                        <a:srgbClr val="262626"/>
                                      </a:solidFill>
                                      <a:latin typeface="Cambria Math" panose="02040503050406030204" pitchFamily="18" charset="0"/>
                                      <a:ea typeface="Cambria Math" panose="02040503050406030204" pitchFamily="18" charset="0"/>
                                      <a:cs typeface="+mn-cs"/>
                                    </a:rPr>
                                  </m:ctrlPr>
                                </m:accPr>
                                <m:e>
                                  <m:r>
                                    <a:rPr lang="en-SG" sz="2200" b="0" i="1" kern="0" baseline="0" smtClean="0">
                                      <a:solidFill>
                                        <a:srgbClr val="262626"/>
                                      </a:solidFill>
                                      <a:latin typeface="Cambria Math" panose="02040503050406030204" pitchFamily="18" charset="0"/>
                                      <a:ea typeface="Cambria Math" panose="02040503050406030204" pitchFamily="18" charset="0"/>
                                      <a:cs typeface="+mn-cs"/>
                                    </a:rPr>
                                    <m:t>𝑤</m:t>
                                  </m:r>
                                </m:e>
                              </m:acc>
                            </m:e>
                            <m:sub>
                              <m:r>
                                <a:rPr lang="en-SG" sz="2200" i="1" kern="0" baseline="0">
                                  <a:solidFill>
                                    <a:srgbClr val="262626"/>
                                  </a:solidFill>
                                  <a:latin typeface="Cambria Math" panose="02040503050406030204" pitchFamily="18" charset="0"/>
                                  <a:ea typeface="Cambria Math" panose="02040503050406030204" pitchFamily="18" charset="0"/>
                                </a:rPr>
                                <m:t>𝑣</m:t>
                              </m:r>
                            </m:sub>
                          </m:sSub>
                          <m:r>
                            <a:rPr lang="en-SG" sz="2200" i="1" kern="0" baseline="0" smtClean="0">
                              <a:solidFill>
                                <a:srgbClr val="262626"/>
                              </a:solidFill>
                              <a:latin typeface="Cambria Math" panose="02040503050406030204" pitchFamily="18" charset="0"/>
                              <a:ea typeface="Cambria Math" panose="02040503050406030204" pitchFamily="18" charset="0"/>
                            </a:rPr>
                            <m:t>∙</m:t>
                          </m:r>
                          <m:sSub>
                            <m:sSubPr>
                              <m:ctrlPr>
                                <a:rPr lang="en-SG" sz="2200" i="1" kern="0" baseline="0">
                                  <a:solidFill>
                                    <a:srgbClr val="262626"/>
                                  </a:solidFill>
                                  <a:latin typeface="Cambria Math" panose="02040503050406030204" pitchFamily="18" charset="0"/>
                                  <a:ea typeface="Cambria Math" panose="02040503050406030204" pitchFamily="18" charset="0"/>
                                </a:rPr>
                              </m:ctrlPr>
                            </m:sSubPr>
                            <m:e>
                              <m:r>
                                <a:rPr lang="en-SG" sz="2200" b="1" i="0" kern="0" baseline="0" smtClean="0">
                                  <a:solidFill>
                                    <a:srgbClr val="262626"/>
                                  </a:solidFill>
                                  <a:latin typeface="Cambria Math" panose="02040503050406030204" pitchFamily="18" charset="0"/>
                                  <a:ea typeface="Cambria Math" panose="02040503050406030204" pitchFamily="18" charset="0"/>
                                </a:rPr>
                                <m:t>𝐘</m:t>
                              </m:r>
                            </m:e>
                            <m:sub>
                              <m:r>
                                <a:rPr lang="en-SG" sz="2200" i="1" kern="0" baseline="0">
                                  <a:solidFill>
                                    <a:srgbClr val="262626"/>
                                  </a:solidFill>
                                  <a:latin typeface="Cambria Math" panose="02040503050406030204" pitchFamily="18" charset="0"/>
                                  <a:ea typeface="Cambria Math" panose="02040503050406030204" pitchFamily="18" charset="0"/>
                                </a:rPr>
                                <m:t>𝑣</m:t>
                              </m:r>
                            </m:sub>
                          </m:sSub>
                        </m:oMath>
                      </m:oMathPara>
                    </a14:m>
                    <a:endParaRPr lang="en-SG" sz="2200" dirty="0"/>
                  </a:p>
                </p:txBody>
              </p:sp>
            </mc:Choice>
            <mc:Fallback xmlns="">
              <p:sp>
                <p:nvSpPr>
                  <p:cNvPr id="9" name="Rectangle 8">
                    <a:extLst>
                      <a:ext uri="{FF2B5EF4-FFF2-40B4-BE49-F238E27FC236}">
                        <a16:creationId xmlns:a16="http://schemas.microsoft.com/office/drawing/2014/main" id="{F58CAA68-3325-4F47-A09C-705126A3BC8F}"/>
                      </a:ext>
                    </a:extLst>
                  </p:cNvPr>
                  <p:cNvSpPr>
                    <a:spLocks noRot="1" noChangeAspect="1" noMove="1" noResize="1" noEditPoints="1" noAdjustHandles="1" noChangeArrowheads="1" noChangeShapeType="1" noTextEdit="1"/>
                  </p:cNvSpPr>
                  <p:nvPr/>
                </p:nvSpPr>
                <p:spPr>
                  <a:xfrm>
                    <a:off x="3858424" y="5468884"/>
                    <a:ext cx="1736181" cy="423065"/>
                  </a:xfrm>
                  <a:prstGeom prst="rect">
                    <a:avLst/>
                  </a:prstGeom>
                  <a:blipFill>
                    <a:blip r:embed="rId6"/>
                    <a:stretch>
                      <a:fillRect/>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BD23C4A-0098-45A4-9BF4-CA1ADCF84C03}"/>
                    </a:ext>
                  </a:extLst>
                </p:cNvPr>
                <p:cNvSpPr/>
                <p:nvPr/>
              </p:nvSpPr>
              <p:spPr>
                <a:xfrm>
                  <a:off x="760884" y="4801277"/>
                  <a:ext cx="2482346" cy="461665"/>
                </a:xfrm>
                <a:prstGeom prst="rect">
                  <a:avLst/>
                </a:prstGeom>
              </p:spPr>
              <p:txBody>
                <a:bodyPr wrap="none">
                  <a:spAutoFit/>
                </a:bodyPr>
                <a:lstStyle/>
                <a:p>
                  <a:pPr marL="342900" lvl="0" indent="-342900">
                    <a:spcBef>
                      <a:spcPct val="20000"/>
                    </a:spcBef>
                    <a:buFontTx/>
                    <a:buChar char="•"/>
                  </a:pPr>
                  <a:r>
                    <a:rPr lang="en-SG" kern="0" baseline="0" dirty="0">
                      <a:solidFill>
                        <a:srgbClr val="262626"/>
                      </a:solidFill>
                      <a:latin typeface="+mj-lt"/>
                      <a:ea typeface="+mn-ea"/>
                      <a:cs typeface="+mn-cs"/>
                    </a:rPr>
                    <a:t>Output: </a:t>
                  </a:r>
                  <a14:m>
                    <m:oMath xmlns:m="http://schemas.openxmlformats.org/officeDocument/2006/math">
                      <m:r>
                        <a:rPr lang="en-SG" i="1" kern="0" baseline="0">
                          <a:solidFill>
                            <a:srgbClr val="262626"/>
                          </a:solidFill>
                          <a:latin typeface="Cambria Math" panose="02040503050406030204" pitchFamily="18" charset="0"/>
                          <a:ea typeface="Cambria Math" panose="02040503050406030204" pitchFamily="18" charset="0"/>
                          <a:cs typeface="+mn-cs"/>
                        </a:rPr>
                        <m:t>∀</m:t>
                      </m:r>
                      <m:r>
                        <a:rPr lang="en-SG" i="1" kern="0" baseline="0">
                          <a:solidFill>
                            <a:srgbClr val="262626"/>
                          </a:solidFill>
                          <a:latin typeface="Cambria Math" panose="02040503050406030204" pitchFamily="18" charset="0"/>
                          <a:ea typeface="+mn-ea"/>
                          <a:cs typeface="+mn-cs"/>
                        </a:rPr>
                        <m:t>𝑣</m:t>
                      </m:r>
                      <m:r>
                        <a:rPr lang="en-SG" i="1" kern="0" baseline="0">
                          <a:solidFill>
                            <a:srgbClr val="262626"/>
                          </a:solidFill>
                          <a:latin typeface="Cambria Math" panose="02040503050406030204" pitchFamily="18" charset="0"/>
                          <a:ea typeface="Cambria Math" panose="02040503050406030204" pitchFamily="18" charset="0"/>
                          <a:cs typeface="+mn-cs"/>
                        </a:rPr>
                        <m:t>∈</m:t>
                      </m:r>
                      <m:r>
                        <a:rPr lang="en-SG" i="1" kern="0" baseline="0">
                          <a:solidFill>
                            <a:srgbClr val="262626"/>
                          </a:solidFill>
                          <a:latin typeface="Cambria Math" panose="02040503050406030204" pitchFamily="18" charset="0"/>
                          <a:ea typeface="Cambria Math" panose="02040503050406030204" pitchFamily="18" charset="0"/>
                          <a:cs typeface="+mn-cs"/>
                        </a:rPr>
                        <m:t>𝑉</m:t>
                      </m:r>
                    </m:oMath>
                  </a14:m>
                  <a:endParaRPr lang="en-SG" kern="0" baseline="0" dirty="0">
                    <a:solidFill>
                      <a:srgbClr val="262626"/>
                    </a:solidFill>
                    <a:latin typeface="+mj-lt"/>
                    <a:ea typeface="+mn-ea"/>
                    <a:cs typeface="+mn-cs"/>
                  </a:endParaRPr>
                </a:p>
              </p:txBody>
            </p:sp>
          </mc:Choice>
          <mc:Fallback xmlns="">
            <p:sp>
              <p:nvSpPr>
                <p:cNvPr id="23" name="Rectangle 22">
                  <a:extLst>
                    <a:ext uri="{FF2B5EF4-FFF2-40B4-BE49-F238E27FC236}">
                      <a16:creationId xmlns:a16="http://schemas.microsoft.com/office/drawing/2014/main" id="{8BD23C4A-0098-45A4-9BF4-CA1ADCF84C03}"/>
                    </a:ext>
                  </a:extLst>
                </p:cNvPr>
                <p:cNvSpPr>
                  <a:spLocks noRot="1" noChangeAspect="1" noMove="1" noResize="1" noEditPoints="1" noAdjustHandles="1" noChangeArrowheads="1" noChangeShapeType="1" noTextEdit="1"/>
                </p:cNvSpPr>
                <p:nvPr/>
              </p:nvSpPr>
              <p:spPr>
                <a:xfrm>
                  <a:off x="760884" y="4801277"/>
                  <a:ext cx="2482346" cy="461665"/>
                </a:xfrm>
                <a:prstGeom prst="rect">
                  <a:avLst/>
                </a:prstGeom>
                <a:blipFill>
                  <a:blip r:embed="rId7"/>
                  <a:stretch>
                    <a:fillRect l="-3440" t="-10667" b="-30667"/>
                  </a:stretch>
                </a:blipFill>
              </p:spPr>
              <p:txBody>
                <a:bodyPr/>
                <a:lstStyle/>
                <a:p>
                  <a:r>
                    <a:rPr lang="en-SG">
                      <a:noFill/>
                    </a:rPr>
                    <a:t> </a:t>
                  </a:r>
                </a:p>
              </p:txBody>
            </p:sp>
          </mc:Fallback>
        </mc:AlternateContent>
      </p:grpSp>
    </p:spTree>
    <p:extLst>
      <p:ext uri="{BB962C8B-B14F-4D97-AF65-F5344CB8AC3E}">
        <p14:creationId xmlns:p14="http://schemas.microsoft.com/office/powerpoint/2010/main" val="75265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arn(inVertical)">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arn(inVertical)">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arn(inVertical)">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34CF-88AE-4264-A401-566F5E32979D}"/>
              </a:ext>
            </a:extLst>
          </p:cNvPr>
          <p:cNvSpPr>
            <a:spLocks noGrp="1"/>
          </p:cNvSpPr>
          <p:nvPr>
            <p:ph type="title"/>
          </p:nvPr>
        </p:nvSpPr>
        <p:spPr/>
        <p:txBody>
          <a:bodyPr/>
          <a:lstStyle/>
          <a:p>
            <a:r>
              <a:rPr lang="en-SG" dirty="0"/>
              <a:t>Experiments: Settings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7C66B3B-DA67-4CC6-9214-1E39E59A0044}"/>
                  </a:ext>
                </a:extLst>
              </p:cNvPr>
              <p:cNvSpPr>
                <a:spLocks noGrp="1"/>
              </p:cNvSpPr>
              <p:nvPr>
                <p:ph idx="1"/>
              </p:nvPr>
            </p:nvSpPr>
            <p:spPr>
              <a:xfrm>
                <a:off x="531845" y="4228468"/>
                <a:ext cx="8229600" cy="1794587"/>
              </a:xfrm>
            </p:spPr>
            <p:txBody>
              <a:bodyPr/>
              <a:lstStyle/>
              <a:p>
                <a:r>
                  <a:rPr lang="en-SG" sz="2400" b="0" dirty="0"/>
                  <a:t>NRP: </a:t>
                </a:r>
                <a14:m>
                  <m:oMath xmlns:m="http://schemas.openxmlformats.org/officeDocument/2006/math">
                    <m:r>
                      <a:rPr lang="en-SG" sz="2400" b="0" i="1" smtClean="0">
                        <a:latin typeface="Cambria Math" panose="02040503050406030204" pitchFamily="18" charset="0"/>
                      </a:rPr>
                      <m:t>𝑘</m:t>
                    </m:r>
                    <m:r>
                      <a:rPr lang="en-SG" sz="2400" b="0" i="1" smtClean="0">
                        <a:latin typeface="Cambria Math" panose="02040503050406030204" pitchFamily="18" charset="0"/>
                      </a:rPr>
                      <m:t>=128, </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𝜄</m:t>
                        </m:r>
                      </m:e>
                      <m:sub>
                        <m:r>
                          <a:rPr lang="en-SG" sz="2400" b="0" i="1" smtClean="0">
                            <a:latin typeface="Cambria Math" panose="02040503050406030204" pitchFamily="18" charset="0"/>
                          </a:rPr>
                          <m:t>1</m:t>
                        </m:r>
                      </m:sub>
                    </m:sSub>
                    <m:r>
                      <a:rPr lang="en-SG" sz="2400" b="0" i="1" smtClean="0">
                        <a:latin typeface="Cambria Math" panose="02040503050406030204" pitchFamily="18" charset="0"/>
                      </a:rPr>
                      <m:t>=20,</m:t>
                    </m:r>
                    <m:sSub>
                      <m:sSubPr>
                        <m:ctrlPr>
                          <a:rPr lang="en-SG" sz="2400" b="0" i="1" smtClean="0">
                            <a:latin typeface="Cambria Math" panose="02040503050406030204" pitchFamily="18" charset="0"/>
                          </a:rPr>
                        </m:ctrlPr>
                      </m:sSubPr>
                      <m:e>
                        <m:r>
                          <a:rPr lang="en-SG" sz="2400" b="0" i="1" smtClean="0">
                            <a:latin typeface="Cambria Math" panose="02040503050406030204" pitchFamily="18" charset="0"/>
                            <a:ea typeface="Cambria Math" panose="02040503050406030204" pitchFamily="18" charset="0"/>
                          </a:rPr>
                          <m:t>𝜄</m:t>
                        </m:r>
                      </m:e>
                      <m:sub>
                        <m:r>
                          <a:rPr lang="en-SG" sz="2400" b="0" i="1" smtClean="0">
                            <a:latin typeface="Cambria Math" panose="02040503050406030204" pitchFamily="18" charset="0"/>
                          </a:rPr>
                          <m:t>2</m:t>
                        </m:r>
                      </m:sub>
                    </m:sSub>
                    <m:r>
                      <a:rPr lang="en-SG" sz="2400" b="0" i="1" smtClean="0">
                        <a:latin typeface="Cambria Math" panose="02040503050406030204" pitchFamily="18" charset="0"/>
                      </a:rPr>
                      <m:t>=10,</m:t>
                    </m:r>
                    <m:r>
                      <a:rPr lang="en-SG" sz="2400" b="0" i="1" smtClean="0">
                        <a:latin typeface="Cambria Math" panose="02040503050406030204" pitchFamily="18" charset="0"/>
                        <a:ea typeface="Cambria Math" panose="02040503050406030204" pitchFamily="18" charset="0"/>
                      </a:rPr>
                      <m:t>𝛼</m:t>
                    </m:r>
                    <m:r>
                      <a:rPr lang="en-SG" sz="2400" b="0" i="1" smtClean="0">
                        <a:latin typeface="Cambria Math" panose="02040503050406030204" pitchFamily="18" charset="0"/>
                        <a:ea typeface="Cambria Math" panose="02040503050406030204" pitchFamily="18" charset="0"/>
                      </a:rPr>
                      <m:t>=0.15</m:t>
                    </m:r>
                  </m:oMath>
                </a14:m>
                <a:endParaRPr lang="en-SG" sz="2400" dirty="0">
                  <a:latin typeface="+mj-lt"/>
                </a:endParaRPr>
              </a:p>
              <a:p>
                <a:r>
                  <a:rPr lang="en-SG" sz="2400" dirty="0" err="1"/>
                  <a:t>ApproxPPR</a:t>
                </a:r>
                <a:r>
                  <a:rPr lang="en-SG" sz="2400" dirty="0">
                    <a:latin typeface="+mj-lt"/>
                  </a:rPr>
                  <a:t>: </a:t>
                </a:r>
                <a14:m>
                  <m:oMath xmlns:m="http://schemas.openxmlformats.org/officeDocument/2006/math">
                    <m:r>
                      <a:rPr lang="en-SG" sz="2400" i="1">
                        <a:latin typeface="Cambria Math" panose="02040503050406030204" pitchFamily="18" charset="0"/>
                      </a:rPr>
                      <m:t>𝑘</m:t>
                    </m:r>
                    <m:r>
                      <a:rPr lang="en-SG" sz="2400" i="1">
                        <a:latin typeface="Cambria Math" panose="02040503050406030204" pitchFamily="18" charset="0"/>
                      </a:rPr>
                      <m:t>=128, </m:t>
                    </m:r>
                    <m:sSub>
                      <m:sSubPr>
                        <m:ctrlPr>
                          <a:rPr lang="en-SG" sz="2400" i="1">
                            <a:latin typeface="Cambria Math" panose="02040503050406030204" pitchFamily="18" charset="0"/>
                          </a:rPr>
                        </m:ctrlPr>
                      </m:sSubPr>
                      <m:e>
                        <m:r>
                          <a:rPr lang="en-SG" sz="2400" i="1">
                            <a:latin typeface="Cambria Math" panose="02040503050406030204" pitchFamily="18" charset="0"/>
                            <a:ea typeface="Cambria Math" panose="02040503050406030204" pitchFamily="18" charset="0"/>
                          </a:rPr>
                          <m:t>𝜄</m:t>
                        </m:r>
                      </m:e>
                      <m:sub>
                        <m:r>
                          <a:rPr lang="en-SG" sz="2400" i="1">
                            <a:latin typeface="Cambria Math" panose="02040503050406030204" pitchFamily="18" charset="0"/>
                          </a:rPr>
                          <m:t>1</m:t>
                        </m:r>
                      </m:sub>
                    </m:sSub>
                    <m:r>
                      <a:rPr lang="en-SG" sz="2400" i="1">
                        <a:latin typeface="Cambria Math" panose="02040503050406030204" pitchFamily="18" charset="0"/>
                      </a:rPr>
                      <m:t>=20,</m:t>
                    </m:r>
                    <m:r>
                      <a:rPr lang="en-SG" sz="2400" i="1" smtClean="0">
                        <a:latin typeface="Cambria Math" panose="02040503050406030204" pitchFamily="18" charset="0"/>
                      </a:rPr>
                      <m:t> </m:t>
                    </m:r>
                    <m:r>
                      <a:rPr lang="en-SG" sz="2400" i="1">
                        <a:latin typeface="Cambria Math" panose="02040503050406030204" pitchFamily="18" charset="0"/>
                        <a:ea typeface="Cambria Math" panose="02040503050406030204" pitchFamily="18" charset="0"/>
                      </a:rPr>
                      <m:t>𝛼</m:t>
                    </m:r>
                    <m:r>
                      <a:rPr lang="en-SG" sz="2400" i="1">
                        <a:latin typeface="Cambria Math" panose="02040503050406030204" pitchFamily="18" charset="0"/>
                        <a:ea typeface="Cambria Math" panose="02040503050406030204" pitchFamily="18" charset="0"/>
                      </a:rPr>
                      <m:t>=0.15</m:t>
                    </m:r>
                  </m:oMath>
                </a14:m>
                <a:r>
                  <a:rPr lang="en-SG" sz="2400" dirty="0">
                    <a:latin typeface="+mj-lt"/>
                  </a:rPr>
                  <a:t> </a:t>
                </a:r>
                <a:r>
                  <a:rPr lang="en-SG" sz="2000" dirty="0">
                    <a:latin typeface="+mj-lt"/>
                  </a:rPr>
                  <a:t>(without reweighting)</a:t>
                </a:r>
                <a:endParaRPr lang="en-SG" sz="2800" dirty="0">
                  <a:latin typeface="+mj-lt"/>
                </a:endParaRPr>
              </a:p>
              <a:p>
                <a:r>
                  <a:rPr lang="pt-BR" sz="2400" dirty="0">
                    <a:latin typeface="+mj-lt"/>
                  </a:rPr>
                  <a:t>an Intel Xeon(R) E5-2650 v2@2.60GHz CPU and 96GB RAM</a:t>
                </a:r>
                <a:endParaRPr lang="en-SG" sz="2400" dirty="0">
                  <a:latin typeface="+mj-lt"/>
                </a:endParaRPr>
              </a:p>
            </p:txBody>
          </p:sp>
        </mc:Choice>
        <mc:Fallback>
          <p:sp>
            <p:nvSpPr>
              <p:cNvPr id="3" name="Content Placeholder 2">
                <a:extLst>
                  <a:ext uri="{FF2B5EF4-FFF2-40B4-BE49-F238E27FC236}">
                    <a16:creationId xmlns:a16="http://schemas.microsoft.com/office/drawing/2014/main" id="{A7C66B3B-DA67-4CC6-9214-1E39E59A0044}"/>
                  </a:ext>
                </a:extLst>
              </p:cNvPr>
              <p:cNvSpPr>
                <a:spLocks noGrp="1" noRot="1" noChangeAspect="1" noMove="1" noResize="1" noEditPoints="1" noAdjustHandles="1" noChangeArrowheads="1" noChangeShapeType="1" noTextEdit="1"/>
              </p:cNvSpPr>
              <p:nvPr>
                <p:ph idx="1"/>
              </p:nvPr>
            </p:nvSpPr>
            <p:spPr>
              <a:xfrm>
                <a:off x="531845" y="4228468"/>
                <a:ext cx="8229600" cy="1794587"/>
              </a:xfrm>
              <a:blipFill>
                <a:blip r:embed="rId3"/>
                <a:stretch>
                  <a:fillRect l="-963" t="-2721" b="-2721"/>
                </a:stretch>
              </a:blipFill>
            </p:spPr>
            <p:txBody>
              <a:bodyPr/>
              <a:lstStyle/>
              <a:p>
                <a:r>
                  <a:rPr lang="en-SG">
                    <a:noFill/>
                  </a:rPr>
                  <a:t> </a:t>
                </a:r>
              </a:p>
            </p:txBody>
          </p:sp>
        </mc:Fallback>
      </mc:AlternateContent>
      <p:grpSp>
        <p:nvGrpSpPr>
          <p:cNvPr id="6" name="Group 5">
            <a:extLst>
              <a:ext uri="{FF2B5EF4-FFF2-40B4-BE49-F238E27FC236}">
                <a16:creationId xmlns:a16="http://schemas.microsoft.com/office/drawing/2014/main" id="{9C25CCD1-C68E-47F5-9F85-CD99ECE69623}"/>
              </a:ext>
            </a:extLst>
          </p:cNvPr>
          <p:cNvGrpSpPr/>
          <p:nvPr/>
        </p:nvGrpSpPr>
        <p:grpSpPr>
          <a:xfrm>
            <a:off x="1689429" y="1474535"/>
            <a:ext cx="5539143" cy="2602388"/>
            <a:chOff x="1670179" y="1632728"/>
            <a:chExt cx="5803641" cy="2958591"/>
          </a:xfrm>
        </p:grpSpPr>
        <p:pic>
          <p:nvPicPr>
            <p:cNvPr id="4" name="Picture 3">
              <a:extLst>
                <a:ext uri="{FF2B5EF4-FFF2-40B4-BE49-F238E27FC236}">
                  <a16:creationId xmlns:a16="http://schemas.microsoft.com/office/drawing/2014/main" id="{907BDCE3-E2BB-4404-9A7E-8ABBFD89C833}"/>
                </a:ext>
              </a:extLst>
            </p:cNvPr>
            <p:cNvPicPr>
              <a:picLocks noChangeAspect="1"/>
            </p:cNvPicPr>
            <p:nvPr/>
          </p:nvPicPr>
          <p:blipFill rotWithShape="1">
            <a:blip r:embed="rId4"/>
            <a:srcRect t="24079"/>
            <a:stretch/>
          </p:blipFill>
          <p:spPr>
            <a:xfrm>
              <a:off x="1670179" y="2266680"/>
              <a:ext cx="5803641" cy="2324639"/>
            </a:xfrm>
            <a:prstGeom prst="rect">
              <a:avLst/>
            </a:prstGeom>
          </p:spPr>
        </p:pic>
        <p:sp>
          <p:nvSpPr>
            <p:cNvPr id="5" name="TextBox 4">
              <a:extLst>
                <a:ext uri="{FF2B5EF4-FFF2-40B4-BE49-F238E27FC236}">
                  <a16:creationId xmlns:a16="http://schemas.microsoft.com/office/drawing/2014/main" id="{E0F5B86E-55BA-4293-B259-1171CE5F364C}"/>
                </a:ext>
              </a:extLst>
            </p:cNvPr>
            <p:cNvSpPr txBox="1"/>
            <p:nvPr/>
          </p:nvSpPr>
          <p:spPr>
            <a:xfrm>
              <a:off x="3305178" y="1632728"/>
              <a:ext cx="2533642" cy="461665"/>
            </a:xfrm>
            <a:prstGeom prst="rect">
              <a:avLst/>
            </a:prstGeom>
            <a:noFill/>
          </p:spPr>
          <p:txBody>
            <a:bodyPr wrap="none" rtlCol="0">
              <a:spAutoFit/>
            </a:bodyPr>
            <a:lstStyle/>
            <a:p>
              <a:r>
                <a:rPr lang="en-SG" sz="3600" b="1" dirty="0">
                  <a:latin typeface="+mj-lt"/>
                </a:rPr>
                <a:t>Table 2. Data Sets</a:t>
              </a:r>
            </a:p>
          </p:txBody>
        </p:sp>
      </p:grpSp>
    </p:spTree>
    <p:extLst>
      <p:ext uri="{BB962C8B-B14F-4D97-AF65-F5344CB8AC3E}">
        <p14:creationId xmlns:p14="http://schemas.microsoft.com/office/powerpoint/2010/main" val="145047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34CF-88AE-4264-A401-566F5E32979D}"/>
              </a:ext>
            </a:extLst>
          </p:cNvPr>
          <p:cNvSpPr>
            <a:spLocks noGrp="1"/>
          </p:cNvSpPr>
          <p:nvPr>
            <p:ph type="title"/>
          </p:nvPr>
        </p:nvSpPr>
        <p:spPr/>
        <p:txBody>
          <a:bodyPr/>
          <a:lstStyle/>
          <a:p>
            <a:r>
              <a:rPr lang="en-SG" dirty="0"/>
              <a:t>Experiments: Link </a:t>
            </a:r>
            <a:r>
              <a:rPr lang="en-US" dirty="0"/>
              <a:t>P</a:t>
            </a:r>
            <a:r>
              <a:rPr lang="en-US" altLang="zh-CN" dirty="0"/>
              <a:t>rediction</a:t>
            </a:r>
            <a:endParaRPr lang="en-SG" dirty="0"/>
          </a:p>
        </p:txBody>
      </p:sp>
      <p:pic>
        <p:nvPicPr>
          <p:cNvPr id="4" name="Picture 3">
            <a:extLst>
              <a:ext uri="{FF2B5EF4-FFF2-40B4-BE49-F238E27FC236}">
                <a16:creationId xmlns:a16="http://schemas.microsoft.com/office/drawing/2014/main" id="{4A62BED5-0307-4BA0-BEBB-943DA3F0B20C}"/>
              </a:ext>
            </a:extLst>
          </p:cNvPr>
          <p:cNvPicPr>
            <a:picLocks noChangeAspect="1"/>
          </p:cNvPicPr>
          <p:nvPr/>
        </p:nvPicPr>
        <p:blipFill>
          <a:blip r:embed="rId3"/>
          <a:stretch>
            <a:fillRect/>
          </a:stretch>
        </p:blipFill>
        <p:spPr>
          <a:xfrm>
            <a:off x="1007706" y="1752600"/>
            <a:ext cx="7128587" cy="803417"/>
          </a:xfrm>
          <a:prstGeom prst="rect">
            <a:avLst/>
          </a:prstGeom>
        </p:spPr>
      </p:pic>
      <p:grpSp>
        <p:nvGrpSpPr>
          <p:cNvPr id="9" name="Group 8">
            <a:extLst>
              <a:ext uri="{FF2B5EF4-FFF2-40B4-BE49-F238E27FC236}">
                <a16:creationId xmlns:a16="http://schemas.microsoft.com/office/drawing/2014/main" id="{92A5147C-AF43-436A-BD4E-4DCFC24FC6C2}"/>
              </a:ext>
            </a:extLst>
          </p:cNvPr>
          <p:cNvGrpSpPr/>
          <p:nvPr/>
        </p:nvGrpSpPr>
        <p:grpSpPr>
          <a:xfrm>
            <a:off x="1045026" y="2672724"/>
            <a:ext cx="7203233" cy="1908273"/>
            <a:chOff x="615820" y="2756701"/>
            <a:chExt cx="7203233" cy="1908273"/>
          </a:xfrm>
        </p:grpSpPr>
        <p:pic>
          <p:nvPicPr>
            <p:cNvPr id="5" name="Picture 4">
              <a:extLst>
                <a:ext uri="{FF2B5EF4-FFF2-40B4-BE49-F238E27FC236}">
                  <a16:creationId xmlns:a16="http://schemas.microsoft.com/office/drawing/2014/main" id="{E0D7EA74-015F-40DE-9B66-2EC0CADF68CF}"/>
                </a:ext>
              </a:extLst>
            </p:cNvPr>
            <p:cNvPicPr>
              <a:picLocks noChangeAspect="1"/>
            </p:cNvPicPr>
            <p:nvPr/>
          </p:nvPicPr>
          <p:blipFill>
            <a:blip r:embed="rId4"/>
            <a:stretch>
              <a:fillRect/>
            </a:stretch>
          </p:blipFill>
          <p:spPr>
            <a:xfrm>
              <a:off x="615820" y="2756701"/>
              <a:ext cx="4655976" cy="1884632"/>
            </a:xfrm>
            <a:prstGeom prst="rect">
              <a:avLst/>
            </a:prstGeom>
          </p:spPr>
        </p:pic>
        <p:pic>
          <p:nvPicPr>
            <p:cNvPr id="6" name="Picture 5">
              <a:extLst>
                <a:ext uri="{FF2B5EF4-FFF2-40B4-BE49-F238E27FC236}">
                  <a16:creationId xmlns:a16="http://schemas.microsoft.com/office/drawing/2014/main" id="{E8A4A045-FE09-45DF-A455-98FCAD03EAB0}"/>
                </a:ext>
              </a:extLst>
            </p:cNvPr>
            <p:cNvPicPr>
              <a:picLocks noChangeAspect="1"/>
            </p:cNvPicPr>
            <p:nvPr/>
          </p:nvPicPr>
          <p:blipFill>
            <a:blip r:embed="rId5"/>
            <a:stretch>
              <a:fillRect/>
            </a:stretch>
          </p:blipFill>
          <p:spPr>
            <a:xfrm>
              <a:off x="5581262" y="2784278"/>
              <a:ext cx="2237791" cy="1880696"/>
            </a:xfrm>
            <a:prstGeom prst="rect">
              <a:avLst/>
            </a:prstGeom>
          </p:spPr>
        </p:pic>
      </p:grpSp>
      <p:pic>
        <p:nvPicPr>
          <p:cNvPr id="7" name="Picture 6">
            <a:extLst>
              <a:ext uri="{FF2B5EF4-FFF2-40B4-BE49-F238E27FC236}">
                <a16:creationId xmlns:a16="http://schemas.microsoft.com/office/drawing/2014/main" id="{6BDCB70E-916B-4E58-BA38-A533D14F4FCE}"/>
              </a:ext>
            </a:extLst>
          </p:cNvPr>
          <p:cNvPicPr>
            <a:picLocks noChangeAspect="1"/>
          </p:cNvPicPr>
          <p:nvPr/>
        </p:nvPicPr>
        <p:blipFill>
          <a:blip r:embed="rId6"/>
          <a:stretch>
            <a:fillRect/>
          </a:stretch>
        </p:blipFill>
        <p:spPr>
          <a:xfrm>
            <a:off x="1045026" y="4688509"/>
            <a:ext cx="2234682" cy="1885238"/>
          </a:xfrm>
          <a:prstGeom prst="rect">
            <a:avLst/>
          </a:prstGeom>
        </p:spPr>
      </p:pic>
      <p:pic>
        <p:nvPicPr>
          <p:cNvPr id="8" name="Picture 7">
            <a:extLst>
              <a:ext uri="{FF2B5EF4-FFF2-40B4-BE49-F238E27FC236}">
                <a16:creationId xmlns:a16="http://schemas.microsoft.com/office/drawing/2014/main" id="{574EAD09-8D69-4BFA-9731-310722B78C4C}"/>
              </a:ext>
            </a:extLst>
          </p:cNvPr>
          <p:cNvPicPr>
            <a:picLocks noChangeAspect="1"/>
          </p:cNvPicPr>
          <p:nvPr/>
        </p:nvPicPr>
        <p:blipFill>
          <a:blip r:embed="rId7"/>
          <a:stretch>
            <a:fillRect/>
          </a:stretch>
        </p:blipFill>
        <p:spPr>
          <a:xfrm>
            <a:off x="3661638" y="4701640"/>
            <a:ext cx="4474655" cy="1801667"/>
          </a:xfrm>
          <a:prstGeom prst="rect">
            <a:avLst/>
          </a:prstGeom>
        </p:spPr>
      </p:pic>
    </p:spTree>
    <p:extLst>
      <p:ext uri="{BB962C8B-B14F-4D97-AF65-F5344CB8AC3E}">
        <p14:creationId xmlns:p14="http://schemas.microsoft.com/office/powerpoint/2010/main" val="3494977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5088-FE06-4D36-A52F-4FB6C726F843}"/>
              </a:ext>
            </a:extLst>
          </p:cNvPr>
          <p:cNvSpPr>
            <a:spLocks noGrp="1"/>
          </p:cNvSpPr>
          <p:nvPr>
            <p:ph type="title"/>
          </p:nvPr>
        </p:nvSpPr>
        <p:spPr/>
        <p:txBody>
          <a:bodyPr/>
          <a:lstStyle/>
          <a:p>
            <a:r>
              <a:rPr lang="en-SG" dirty="0"/>
              <a:t>Experiments: Efficiency</a:t>
            </a:r>
          </a:p>
        </p:txBody>
      </p:sp>
      <p:pic>
        <p:nvPicPr>
          <p:cNvPr id="4" name="Picture 3">
            <a:extLst>
              <a:ext uri="{FF2B5EF4-FFF2-40B4-BE49-F238E27FC236}">
                <a16:creationId xmlns:a16="http://schemas.microsoft.com/office/drawing/2014/main" id="{38214136-4F4B-4D65-AE40-AB7F9F60D707}"/>
              </a:ext>
            </a:extLst>
          </p:cNvPr>
          <p:cNvPicPr>
            <a:picLocks noChangeAspect="1"/>
          </p:cNvPicPr>
          <p:nvPr/>
        </p:nvPicPr>
        <p:blipFill>
          <a:blip r:embed="rId3"/>
          <a:stretch>
            <a:fillRect/>
          </a:stretch>
        </p:blipFill>
        <p:spPr>
          <a:xfrm>
            <a:off x="685800" y="1752600"/>
            <a:ext cx="7697755" cy="820373"/>
          </a:xfrm>
          <a:prstGeom prst="rect">
            <a:avLst/>
          </a:prstGeom>
        </p:spPr>
      </p:pic>
      <p:grpSp>
        <p:nvGrpSpPr>
          <p:cNvPr id="9" name="Group 8">
            <a:extLst>
              <a:ext uri="{FF2B5EF4-FFF2-40B4-BE49-F238E27FC236}">
                <a16:creationId xmlns:a16="http://schemas.microsoft.com/office/drawing/2014/main" id="{DAD752C4-0DA4-4DF0-B0B0-1FA181391F02}"/>
              </a:ext>
            </a:extLst>
          </p:cNvPr>
          <p:cNvGrpSpPr/>
          <p:nvPr/>
        </p:nvGrpSpPr>
        <p:grpSpPr>
          <a:xfrm>
            <a:off x="1035696" y="2806165"/>
            <a:ext cx="7193903" cy="1885669"/>
            <a:chOff x="1035696" y="2806165"/>
            <a:chExt cx="7193903" cy="1885669"/>
          </a:xfrm>
        </p:grpSpPr>
        <p:pic>
          <p:nvPicPr>
            <p:cNvPr id="5" name="Picture 4">
              <a:extLst>
                <a:ext uri="{FF2B5EF4-FFF2-40B4-BE49-F238E27FC236}">
                  <a16:creationId xmlns:a16="http://schemas.microsoft.com/office/drawing/2014/main" id="{1818584F-D3FD-412C-85A3-07DE74F79E49}"/>
                </a:ext>
              </a:extLst>
            </p:cNvPr>
            <p:cNvPicPr>
              <a:picLocks noChangeAspect="1"/>
            </p:cNvPicPr>
            <p:nvPr/>
          </p:nvPicPr>
          <p:blipFill>
            <a:blip r:embed="rId4"/>
            <a:stretch>
              <a:fillRect/>
            </a:stretch>
          </p:blipFill>
          <p:spPr>
            <a:xfrm>
              <a:off x="1035696" y="2806165"/>
              <a:ext cx="4572001" cy="1870881"/>
            </a:xfrm>
            <a:prstGeom prst="rect">
              <a:avLst/>
            </a:prstGeom>
          </p:spPr>
        </p:pic>
        <p:pic>
          <p:nvPicPr>
            <p:cNvPr id="7" name="Picture 6">
              <a:extLst>
                <a:ext uri="{FF2B5EF4-FFF2-40B4-BE49-F238E27FC236}">
                  <a16:creationId xmlns:a16="http://schemas.microsoft.com/office/drawing/2014/main" id="{199DDFB3-6472-422F-871D-CE15BA435E14}"/>
                </a:ext>
              </a:extLst>
            </p:cNvPr>
            <p:cNvPicPr>
              <a:picLocks noChangeAspect="1"/>
            </p:cNvPicPr>
            <p:nvPr/>
          </p:nvPicPr>
          <p:blipFill rotWithShape="1">
            <a:blip r:embed="rId5"/>
            <a:srcRect r="50503" b="-1833"/>
            <a:stretch/>
          </p:blipFill>
          <p:spPr>
            <a:xfrm>
              <a:off x="5990252" y="2820177"/>
              <a:ext cx="2239347" cy="1871657"/>
            </a:xfrm>
            <a:prstGeom prst="rect">
              <a:avLst/>
            </a:prstGeom>
          </p:spPr>
        </p:pic>
      </p:grpSp>
      <p:grpSp>
        <p:nvGrpSpPr>
          <p:cNvPr id="10" name="Group 9">
            <a:extLst>
              <a:ext uri="{FF2B5EF4-FFF2-40B4-BE49-F238E27FC236}">
                <a16:creationId xmlns:a16="http://schemas.microsoft.com/office/drawing/2014/main" id="{F4F0F73E-0BE9-48B2-B62E-88189CB4D6D6}"/>
              </a:ext>
            </a:extLst>
          </p:cNvPr>
          <p:cNvGrpSpPr/>
          <p:nvPr/>
        </p:nvGrpSpPr>
        <p:grpSpPr>
          <a:xfrm>
            <a:off x="1035696" y="4778475"/>
            <a:ext cx="7016621" cy="1772683"/>
            <a:chOff x="1035696" y="4871782"/>
            <a:chExt cx="7016621" cy="1772683"/>
          </a:xfrm>
        </p:grpSpPr>
        <p:pic>
          <p:nvPicPr>
            <p:cNvPr id="6" name="Picture 5">
              <a:extLst>
                <a:ext uri="{FF2B5EF4-FFF2-40B4-BE49-F238E27FC236}">
                  <a16:creationId xmlns:a16="http://schemas.microsoft.com/office/drawing/2014/main" id="{91A1CC41-CF7A-41C5-B1E0-BC9663A8B20B}"/>
                </a:ext>
              </a:extLst>
            </p:cNvPr>
            <p:cNvPicPr>
              <a:picLocks noChangeAspect="1"/>
            </p:cNvPicPr>
            <p:nvPr/>
          </p:nvPicPr>
          <p:blipFill>
            <a:blip r:embed="rId6"/>
            <a:stretch>
              <a:fillRect/>
            </a:stretch>
          </p:blipFill>
          <p:spPr>
            <a:xfrm>
              <a:off x="3676260" y="4871782"/>
              <a:ext cx="4376057" cy="1772683"/>
            </a:xfrm>
            <a:prstGeom prst="rect">
              <a:avLst/>
            </a:prstGeom>
          </p:spPr>
        </p:pic>
        <p:pic>
          <p:nvPicPr>
            <p:cNvPr id="8" name="Picture 7">
              <a:extLst>
                <a:ext uri="{FF2B5EF4-FFF2-40B4-BE49-F238E27FC236}">
                  <a16:creationId xmlns:a16="http://schemas.microsoft.com/office/drawing/2014/main" id="{D21EE451-56B3-4D2C-8917-DA9E6F8DAF57}"/>
                </a:ext>
              </a:extLst>
            </p:cNvPr>
            <p:cNvPicPr>
              <a:picLocks noChangeAspect="1"/>
            </p:cNvPicPr>
            <p:nvPr/>
          </p:nvPicPr>
          <p:blipFill rotWithShape="1">
            <a:blip r:embed="rId5"/>
            <a:srcRect l="50000" t="-1" b="141"/>
            <a:stretch/>
          </p:blipFill>
          <p:spPr>
            <a:xfrm>
              <a:off x="1035696" y="4890444"/>
              <a:ext cx="2090058" cy="1695772"/>
            </a:xfrm>
            <a:prstGeom prst="rect">
              <a:avLst/>
            </a:prstGeom>
          </p:spPr>
        </p:pic>
      </p:grpSp>
    </p:spTree>
    <p:extLst>
      <p:ext uri="{BB962C8B-B14F-4D97-AF65-F5344CB8AC3E}">
        <p14:creationId xmlns:p14="http://schemas.microsoft.com/office/powerpoint/2010/main" val="3021220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D1BD-6A8A-4146-A5B7-F2AA92867F05}"/>
              </a:ext>
            </a:extLst>
          </p:cNvPr>
          <p:cNvSpPr>
            <a:spLocks noGrp="1"/>
          </p:cNvSpPr>
          <p:nvPr>
            <p:ph type="ctrTitle"/>
          </p:nvPr>
        </p:nvSpPr>
        <p:spPr>
          <a:xfrm>
            <a:off x="2414213" y="2217889"/>
            <a:ext cx="4315573" cy="650544"/>
          </a:xfrm>
          <a:effectLst>
            <a:reflection blurRad="6350" stA="50000" endA="300" endPos="55000" dir="5400000" sy="-100000" algn="bl" rotWithShape="0"/>
          </a:effectLst>
        </p:spPr>
        <p:txBody>
          <a:bodyPr/>
          <a:lstStyle/>
          <a:p>
            <a:pPr algn="ctr"/>
            <a:r>
              <a:rPr lang="en-SG" sz="8800" dirty="0"/>
              <a:t>Thanks</a:t>
            </a:r>
          </a:p>
        </p:txBody>
      </p:sp>
      <p:sp>
        <p:nvSpPr>
          <p:cNvPr id="3" name="Subtitle 2">
            <a:extLst>
              <a:ext uri="{FF2B5EF4-FFF2-40B4-BE49-F238E27FC236}">
                <a16:creationId xmlns:a16="http://schemas.microsoft.com/office/drawing/2014/main" id="{C8045443-ECC5-4445-8167-113F64C29902}"/>
              </a:ext>
            </a:extLst>
          </p:cNvPr>
          <p:cNvSpPr>
            <a:spLocks noGrp="1"/>
          </p:cNvSpPr>
          <p:nvPr>
            <p:ph type="subTitle" idx="1"/>
          </p:nvPr>
        </p:nvSpPr>
        <p:spPr>
          <a:xfrm>
            <a:off x="3169089" y="3623807"/>
            <a:ext cx="2640826" cy="510871"/>
          </a:xfrm>
        </p:spPr>
        <p:txBody>
          <a:bodyPr/>
          <a:lstStyle/>
          <a:p>
            <a:r>
              <a:rPr lang="en-SG" sz="6000" b="1" dirty="0">
                <a:solidFill>
                  <a:srgbClr val="C00000"/>
                </a:solidFill>
                <a:latin typeface="+mj-lt"/>
              </a:rPr>
              <a:t>Q &amp; A</a:t>
            </a:r>
          </a:p>
        </p:txBody>
      </p:sp>
    </p:spTree>
    <p:extLst>
      <p:ext uri="{BB962C8B-B14F-4D97-AF65-F5344CB8AC3E}">
        <p14:creationId xmlns:p14="http://schemas.microsoft.com/office/powerpoint/2010/main" val="2742377764"/>
      </p:ext>
    </p:extLst>
  </p:cSld>
  <p:clrMapOvr>
    <a:masterClrMapping/>
  </p:clrMapOvr>
  <mc:AlternateContent xmlns:mc="http://schemas.openxmlformats.org/markup-compatibility/2006" xmlns:p14="http://schemas.microsoft.com/office/powerpoint/2010/main">
    <mc:Choice Requires="p14">
      <p:transition spd="slow" p14:dur="2000" advTm="3600"/>
    </mc:Choice>
    <mc:Fallback xmlns="">
      <p:transition spd="slow" advTm="36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F610-5AEF-4FAA-9416-AEFD30155694}"/>
              </a:ext>
            </a:extLst>
          </p:cNvPr>
          <p:cNvSpPr>
            <a:spLocks noGrp="1"/>
          </p:cNvSpPr>
          <p:nvPr>
            <p:ph type="title"/>
          </p:nvPr>
        </p:nvSpPr>
        <p:spPr/>
        <p:txBody>
          <a:bodyPr/>
          <a:lstStyle/>
          <a:p>
            <a:r>
              <a:rPr lang="en-SG" dirty="0"/>
              <a:t>Why NRP Works</a:t>
            </a:r>
          </a:p>
        </p:txBody>
      </p:sp>
      <p:sp>
        <p:nvSpPr>
          <p:cNvPr id="5" name="Content Placeholder 2">
            <a:extLst>
              <a:ext uri="{FF2B5EF4-FFF2-40B4-BE49-F238E27FC236}">
                <a16:creationId xmlns:a16="http://schemas.microsoft.com/office/drawing/2014/main" id="{51C23549-5FBF-45D3-ABE3-1381E3BAA893}"/>
              </a:ext>
            </a:extLst>
          </p:cNvPr>
          <p:cNvSpPr>
            <a:spLocks noGrp="1"/>
          </p:cNvSpPr>
          <p:nvPr>
            <p:ph idx="1"/>
          </p:nvPr>
        </p:nvSpPr>
        <p:spPr>
          <a:xfrm>
            <a:off x="685800" y="1634413"/>
            <a:ext cx="8229600" cy="1794587"/>
          </a:xfrm>
        </p:spPr>
        <p:txBody>
          <a:bodyPr/>
          <a:lstStyle/>
          <a:p>
            <a:pPr marL="0" indent="0">
              <a:buNone/>
            </a:pPr>
            <a:r>
              <a:rPr lang="en-SG" sz="2800" dirty="0">
                <a:latin typeface="+mj-lt"/>
              </a:rPr>
              <a:t>NRP preserves</a:t>
            </a:r>
          </a:p>
          <a:p>
            <a:r>
              <a:rPr lang="en-SG" sz="2800" dirty="0">
                <a:latin typeface="+mj-lt"/>
              </a:rPr>
              <a:t>Multi-hop proximity between nodes (PPR)</a:t>
            </a:r>
          </a:p>
          <a:p>
            <a:r>
              <a:rPr lang="en-SG" sz="2800" dirty="0">
                <a:latin typeface="+mj-lt"/>
              </a:rPr>
              <a:t>The global importance of nodes (Reweighting)</a:t>
            </a:r>
          </a:p>
          <a:p>
            <a:r>
              <a:rPr lang="en-SG" sz="2800" dirty="0">
                <a:latin typeface="+mj-lt"/>
              </a:rPr>
              <a:t>Edge directions (forward/backward embeddings)</a:t>
            </a:r>
          </a:p>
          <a:p>
            <a:pPr lvl="1"/>
            <a:r>
              <a:rPr lang="en-SG" sz="2400" dirty="0">
                <a:latin typeface="+mj-lt"/>
              </a:rPr>
              <a:t>For example</a:t>
            </a:r>
          </a:p>
          <a:p>
            <a:endParaRPr lang="en-SG" sz="2800" dirty="0">
              <a:latin typeface="+mj-lt"/>
            </a:endParaRPr>
          </a:p>
        </p:txBody>
      </p:sp>
      <p:grpSp>
        <p:nvGrpSpPr>
          <p:cNvPr id="13" name="Group 12">
            <a:extLst>
              <a:ext uri="{FF2B5EF4-FFF2-40B4-BE49-F238E27FC236}">
                <a16:creationId xmlns:a16="http://schemas.microsoft.com/office/drawing/2014/main" id="{FD73F4CB-2CDE-457D-AE94-074B9DA61320}"/>
              </a:ext>
            </a:extLst>
          </p:cNvPr>
          <p:cNvGrpSpPr/>
          <p:nvPr/>
        </p:nvGrpSpPr>
        <p:grpSpPr>
          <a:xfrm>
            <a:off x="2005853" y="4131033"/>
            <a:ext cx="5227240" cy="1863773"/>
            <a:chOff x="1977860" y="4243005"/>
            <a:chExt cx="5227240" cy="1863773"/>
          </a:xfrm>
        </p:grpSpPr>
        <p:pic>
          <p:nvPicPr>
            <p:cNvPr id="4" name="Picture 3">
              <a:extLst>
                <a:ext uri="{FF2B5EF4-FFF2-40B4-BE49-F238E27FC236}">
                  <a16:creationId xmlns:a16="http://schemas.microsoft.com/office/drawing/2014/main" id="{16681EE5-DC44-4605-86B2-33E2B1419D87}"/>
                </a:ext>
              </a:extLst>
            </p:cNvPr>
            <p:cNvPicPr>
              <a:picLocks noChangeAspect="1"/>
            </p:cNvPicPr>
            <p:nvPr/>
          </p:nvPicPr>
          <p:blipFill>
            <a:blip r:embed="rId2"/>
            <a:stretch>
              <a:fillRect/>
            </a:stretch>
          </p:blipFill>
          <p:spPr>
            <a:xfrm>
              <a:off x="5357250" y="5563853"/>
              <a:ext cx="1847850" cy="542925"/>
            </a:xfrm>
            <a:prstGeom prst="rect">
              <a:avLst/>
            </a:prstGeom>
          </p:spPr>
        </p:pic>
        <p:pic>
          <p:nvPicPr>
            <p:cNvPr id="1026" name="Picture 2" descr="图像">
              <a:extLst>
                <a:ext uri="{FF2B5EF4-FFF2-40B4-BE49-F238E27FC236}">
                  <a16:creationId xmlns:a16="http://schemas.microsoft.com/office/drawing/2014/main" id="{9854ADA5-1BCF-47AB-83CF-434F8FA4D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8958" y="4453813"/>
              <a:ext cx="1048352" cy="104835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E8D9E22F-591B-4659-80DA-E562EBEE5B22}"/>
                </a:ext>
              </a:extLst>
            </p:cNvPr>
            <p:cNvGrpSpPr/>
            <p:nvPr/>
          </p:nvGrpSpPr>
          <p:grpSpPr>
            <a:xfrm>
              <a:off x="1977860" y="4492702"/>
              <a:ext cx="1342034" cy="1385571"/>
              <a:chOff x="1959201" y="4371400"/>
              <a:chExt cx="1342034" cy="1385571"/>
            </a:xfrm>
          </p:grpSpPr>
          <p:pic>
            <p:nvPicPr>
              <p:cNvPr id="1028" name="Picture 4" descr="Image result for twitter icon">
                <a:extLst>
                  <a:ext uri="{FF2B5EF4-FFF2-40B4-BE49-F238E27FC236}">
                    <a16:creationId xmlns:a16="http://schemas.microsoft.com/office/drawing/2014/main" id="{43F65073-B924-48AB-B402-6878BB938E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113" y="4371400"/>
                <a:ext cx="1048352" cy="10483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4E85759-0285-4E46-AABB-DDF455D22E6A}"/>
                  </a:ext>
                </a:extLst>
              </p:cNvPr>
              <p:cNvSpPr/>
              <p:nvPr/>
            </p:nvSpPr>
            <p:spPr>
              <a:xfrm>
                <a:off x="1959201" y="5418417"/>
                <a:ext cx="1342034" cy="338554"/>
              </a:xfrm>
              <a:prstGeom prst="rect">
                <a:avLst/>
              </a:prstGeom>
            </p:spPr>
            <p:txBody>
              <a:bodyPr wrap="none">
                <a:spAutoFit/>
              </a:bodyPr>
              <a:lstStyle/>
              <a:p>
                <a:r>
                  <a:rPr lang="en-SG" b="1" dirty="0">
                    <a:latin typeface="+mj-lt"/>
                  </a:rPr>
                  <a:t>Me (Nobody)</a:t>
                </a:r>
              </a:p>
            </p:txBody>
          </p:sp>
        </p:grpSp>
        <p:sp>
          <p:nvSpPr>
            <p:cNvPr id="12" name="Arrow: Right 11">
              <a:extLst>
                <a:ext uri="{FF2B5EF4-FFF2-40B4-BE49-F238E27FC236}">
                  <a16:creationId xmlns:a16="http://schemas.microsoft.com/office/drawing/2014/main" id="{D91D176D-5A5E-40AF-9CD1-01A8A8583873}"/>
                </a:ext>
              </a:extLst>
            </p:cNvPr>
            <p:cNvSpPr/>
            <p:nvPr/>
          </p:nvSpPr>
          <p:spPr bwMode="auto">
            <a:xfrm>
              <a:off x="3525172" y="4613988"/>
              <a:ext cx="1569345" cy="270587"/>
            </a:xfrm>
            <a:prstGeom prst="rightArrow">
              <a:avLst/>
            </a:prstGeom>
            <a:solidFill>
              <a:srgbClr val="1F497D"/>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25000">
                <a:ln>
                  <a:noFill/>
                </a:ln>
                <a:solidFill>
                  <a:schemeClr val="tx1"/>
                </a:solidFill>
                <a:effectLst/>
                <a:latin typeface="Arial" charset="0"/>
                <a:ea typeface="ＭＳ Ｐゴシック" pitchFamily="64" charset="-128"/>
              </a:endParaRPr>
            </a:p>
          </p:txBody>
        </p:sp>
        <p:sp>
          <p:nvSpPr>
            <p:cNvPr id="15" name="Arrow: Right 14">
              <a:extLst>
                <a:ext uri="{FF2B5EF4-FFF2-40B4-BE49-F238E27FC236}">
                  <a16:creationId xmlns:a16="http://schemas.microsoft.com/office/drawing/2014/main" id="{E0A1EADB-8740-4142-ACC9-0AC92C6A5EAB}"/>
                </a:ext>
              </a:extLst>
            </p:cNvPr>
            <p:cNvSpPr/>
            <p:nvPr/>
          </p:nvSpPr>
          <p:spPr bwMode="auto">
            <a:xfrm rot="10800000">
              <a:off x="3519172" y="5300268"/>
              <a:ext cx="1569345" cy="270587"/>
            </a:xfrm>
            <a:prstGeom prst="rightArrow">
              <a:avLst/>
            </a:prstGeom>
            <a:gradFill flip="none" rotWithShape="1">
              <a:gsLst>
                <a:gs pos="0">
                  <a:srgbClr val="1F497D">
                    <a:tint val="66000"/>
                    <a:satMod val="160000"/>
                  </a:srgbClr>
                </a:gs>
                <a:gs pos="50000">
                  <a:srgbClr val="1F497D">
                    <a:tint val="44500"/>
                    <a:satMod val="160000"/>
                  </a:srgbClr>
                </a:gs>
                <a:gs pos="100000">
                  <a:srgbClr val="1F497D">
                    <a:tint val="23500"/>
                    <a:satMod val="160000"/>
                  </a:srgbClr>
                </a:gs>
              </a:gsLst>
              <a:lin ang="16200000" scaled="1"/>
              <a:tileRect/>
            </a:gradFill>
            <a:ln w="9525" cap="flat" cmpd="sng" algn="ctr">
              <a:solidFill>
                <a:schemeClr val="bg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25000">
                <a:ln>
                  <a:noFill/>
                </a:ln>
                <a:solidFill>
                  <a:schemeClr val="tx1"/>
                </a:solidFill>
                <a:effectLst/>
                <a:latin typeface="Arial" charset="0"/>
                <a:ea typeface="ＭＳ Ｐゴシック" pitchFamily="64" charset="-128"/>
              </a:endParaRPr>
            </a:p>
          </p:txBody>
        </p:sp>
        <p:sp>
          <p:nvSpPr>
            <p:cNvPr id="16" name="Rectangle 15">
              <a:extLst>
                <a:ext uri="{FF2B5EF4-FFF2-40B4-BE49-F238E27FC236}">
                  <a16:creationId xmlns:a16="http://schemas.microsoft.com/office/drawing/2014/main" id="{D941C370-8473-4502-9E39-019D69FDE3FF}"/>
                </a:ext>
              </a:extLst>
            </p:cNvPr>
            <p:cNvSpPr/>
            <p:nvPr/>
          </p:nvSpPr>
          <p:spPr>
            <a:xfrm>
              <a:off x="3920954" y="4243005"/>
              <a:ext cx="777777" cy="338554"/>
            </a:xfrm>
            <a:prstGeom prst="rect">
              <a:avLst/>
            </a:prstGeom>
          </p:spPr>
          <p:txBody>
            <a:bodyPr wrap="none">
              <a:spAutoFit/>
            </a:bodyPr>
            <a:lstStyle/>
            <a:p>
              <a:r>
                <a:rPr lang="en-SG" b="1" dirty="0">
                  <a:latin typeface="+mj-lt"/>
                </a:rPr>
                <a:t>Follow</a:t>
              </a:r>
            </a:p>
          </p:txBody>
        </p:sp>
        <p:sp>
          <p:nvSpPr>
            <p:cNvPr id="17" name="Rectangle 16">
              <a:extLst>
                <a:ext uri="{FF2B5EF4-FFF2-40B4-BE49-F238E27FC236}">
                  <a16:creationId xmlns:a16="http://schemas.microsoft.com/office/drawing/2014/main" id="{11066BD0-BF90-4352-BB98-A42BB74832B0}"/>
                </a:ext>
              </a:extLst>
            </p:cNvPr>
            <p:cNvSpPr/>
            <p:nvPr/>
          </p:nvSpPr>
          <p:spPr>
            <a:xfrm>
              <a:off x="3920954" y="5005897"/>
              <a:ext cx="880369" cy="338554"/>
            </a:xfrm>
            <a:prstGeom prst="rect">
              <a:avLst/>
            </a:prstGeom>
          </p:spPr>
          <p:txBody>
            <a:bodyPr wrap="none">
              <a:spAutoFit/>
            </a:bodyPr>
            <a:lstStyle/>
            <a:p>
              <a:r>
                <a:rPr lang="en-SG" b="1" dirty="0">
                  <a:latin typeface="+mj-lt"/>
                </a:rPr>
                <a:t>Follow?</a:t>
              </a:r>
            </a:p>
          </p:txBody>
        </p:sp>
        <p:sp>
          <p:nvSpPr>
            <p:cNvPr id="18" name="Rectangle 17">
              <a:extLst>
                <a:ext uri="{FF2B5EF4-FFF2-40B4-BE49-F238E27FC236}">
                  <a16:creationId xmlns:a16="http://schemas.microsoft.com/office/drawing/2014/main" id="{47898E85-F7FC-4372-90CB-95801DE35D86}"/>
                </a:ext>
              </a:extLst>
            </p:cNvPr>
            <p:cNvSpPr/>
            <p:nvPr/>
          </p:nvSpPr>
          <p:spPr>
            <a:xfrm>
              <a:off x="3659565" y="5496761"/>
              <a:ext cx="1540293" cy="338554"/>
            </a:xfrm>
            <a:prstGeom prst="rect">
              <a:avLst/>
            </a:prstGeom>
          </p:spPr>
          <p:txBody>
            <a:bodyPr wrap="none">
              <a:spAutoFit/>
            </a:bodyPr>
            <a:lstStyle/>
            <a:p>
              <a:r>
                <a:rPr lang="en-SG" b="1" dirty="0">
                  <a:solidFill>
                    <a:srgbClr val="FF0000"/>
                  </a:solidFill>
                  <a:latin typeface="+mj-lt"/>
                </a:rPr>
                <a:t>Not interested!</a:t>
              </a:r>
            </a:p>
          </p:txBody>
        </p:sp>
      </p:grpSp>
    </p:spTree>
    <p:extLst>
      <p:ext uri="{BB962C8B-B14F-4D97-AF65-F5344CB8AC3E}">
        <p14:creationId xmlns:p14="http://schemas.microsoft.com/office/powerpoint/2010/main" val="3951060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2510C-0DEB-422F-BCF3-87D9BB948B87}"/>
              </a:ext>
            </a:extLst>
          </p:cNvPr>
          <p:cNvSpPr>
            <a:spLocks noGrp="1"/>
          </p:cNvSpPr>
          <p:nvPr>
            <p:ph type="title"/>
          </p:nvPr>
        </p:nvSpPr>
        <p:spPr/>
        <p:txBody>
          <a:bodyPr/>
          <a:lstStyle/>
          <a:p>
            <a:r>
              <a:rPr lang="en-SG" dirty="0"/>
              <a:t>Competitors</a:t>
            </a:r>
          </a:p>
        </p:txBody>
      </p:sp>
      <p:sp>
        <p:nvSpPr>
          <p:cNvPr id="3" name="Content Placeholder 2">
            <a:extLst>
              <a:ext uri="{FF2B5EF4-FFF2-40B4-BE49-F238E27FC236}">
                <a16:creationId xmlns:a16="http://schemas.microsoft.com/office/drawing/2014/main" id="{68BA0C3D-D46C-4BDD-8D52-E09C3113F0DE}"/>
              </a:ext>
            </a:extLst>
          </p:cNvPr>
          <p:cNvSpPr>
            <a:spLocks noGrp="1"/>
          </p:cNvSpPr>
          <p:nvPr>
            <p:ph idx="1"/>
          </p:nvPr>
        </p:nvSpPr>
        <p:spPr/>
        <p:txBody>
          <a:bodyPr/>
          <a:lstStyle/>
          <a:p>
            <a:r>
              <a:rPr lang="en-SG" sz="2800" dirty="0">
                <a:latin typeface="+mj-lt"/>
              </a:rPr>
              <a:t>Factorization-based</a:t>
            </a:r>
          </a:p>
          <a:p>
            <a:pPr lvl="1"/>
            <a:r>
              <a:rPr lang="en-SG" sz="2400" dirty="0">
                <a:latin typeface="+mj-lt"/>
              </a:rPr>
              <a:t>AROPE, </a:t>
            </a:r>
            <a:r>
              <a:rPr lang="en-SG" sz="2400" dirty="0" err="1">
                <a:latin typeface="+mj-lt"/>
              </a:rPr>
              <a:t>RandNE</a:t>
            </a:r>
            <a:r>
              <a:rPr lang="en-SG" sz="2400" dirty="0">
                <a:latin typeface="+mj-lt"/>
              </a:rPr>
              <a:t>, </a:t>
            </a:r>
            <a:r>
              <a:rPr lang="en-SG" sz="2400" dirty="0" err="1">
                <a:latin typeface="+mj-lt"/>
              </a:rPr>
              <a:t>NetSMF</a:t>
            </a:r>
            <a:r>
              <a:rPr lang="en-SG" sz="2400" dirty="0">
                <a:latin typeface="+mj-lt"/>
              </a:rPr>
              <a:t>, </a:t>
            </a:r>
            <a:r>
              <a:rPr lang="en-SG" sz="2400" dirty="0" err="1">
                <a:latin typeface="+mj-lt"/>
              </a:rPr>
              <a:t>ProNE</a:t>
            </a:r>
            <a:r>
              <a:rPr lang="en-SG" sz="2400" dirty="0">
                <a:latin typeface="+mj-lt"/>
              </a:rPr>
              <a:t>, STRAP</a:t>
            </a:r>
          </a:p>
          <a:p>
            <a:r>
              <a:rPr lang="en-SG" sz="2800" dirty="0">
                <a:latin typeface="+mj-lt"/>
              </a:rPr>
              <a:t>Random-walk-based</a:t>
            </a:r>
          </a:p>
          <a:p>
            <a:pPr lvl="1"/>
            <a:r>
              <a:rPr lang="en-SG" sz="2400" dirty="0" err="1">
                <a:latin typeface="+mj-lt"/>
              </a:rPr>
              <a:t>DeepWalk</a:t>
            </a:r>
            <a:r>
              <a:rPr lang="en-SG" sz="2400" dirty="0">
                <a:latin typeface="+mj-lt"/>
              </a:rPr>
              <a:t>, LINE, node2vec, PBG, APP, VERSE</a:t>
            </a:r>
          </a:p>
          <a:p>
            <a:r>
              <a:rPr lang="en-SG" sz="2800" dirty="0">
                <a:latin typeface="+mj-lt"/>
              </a:rPr>
              <a:t>Neural-network-based</a:t>
            </a:r>
          </a:p>
          <a:p>
            <a:pPr lvl="1"/>
            <a:r>
              <a:rPr lang="en-SG" sz="2400" dirty="0">
                <a:latin typeface="+mj-lt"/>
              </a:rPr>
              <a:t>DNGR, DRNE, </a:t>
            </a:r>
            <a:r>
              <a:rPr lang="en-SG" sz="2400" dirty="0" err="1">
                <a:latin typeface="+mj-lt"/>
              </a:rPr>
              <a:t>GraphGAN</a:t>
            </a:r>
            <a:r>
              <a:rPr lang="en-SG" sz="2400" dirty="0">
                <a:latin typeface="+mj-lt"/>
              </a:rPr>
              <a:t>, GA</a:t>
            </a:r>
          </a:p>
          <a:p>
            <a:r>
              <a:rPr lang="en-SG" sz="2800" dirty="0">
                <a:latin typeface="+mj-lt"/>
              </a:rPr>
              <a:t>Other</a:t>
            </a:r>
          </a:p>
          <a:p>
            <a:pPr lvl="1"/>
            <a:r>
              <a:rPr lang="en-SG" sz="2400" dirty="0" err="1">
                <a:latin typeface="+mj-lt"/>
              </a:rPr>
              <a:t>RaRE</a:t>
            </a:r>
            <a:r>
              <a:rPr lang="en-SG" sz="2400" dirty="0">
                <a:latin typeface="+mj-lt"/>
              </a:rPr>
              <a:t>, </a:t>
            </a:r>
            <a:r>
              <a:rPr lang="en-SG" sz="2400" dirty="0" err="1">
                <a:latin typeface="+mj-lt"/>
              </a:rPr>
              <a:t>NetHiex</a:t>
            </a:r>
            <a:r>
              <a:rPr lang="en-SG" sz="2400" dirty="0">
                <a:latin typeface="+mj-lt"/>
              </a:rPr>
              <a:t>, </a:t>
            </a:r>
            <a:r>
              <a:rPr lang="en-SG" sz="2400" dirty="0" err="1">
                <a:latin typeface="+mj-lt"/>
              </a:rPr>
              <a:t>GraphWave</a:t>
            </a:r>
            <a:endParaRPr lang="en-SG" sz="2400" dirty="0">
              <a:latin typeface="+mj-lt"/>
            </a:endParaRPr>
          </a:p>
        </p:txBody>
      </p:sp>
    </p:spTree>
    <p:extLst>
      <p:ext uri="{BB962C8B-B14F-4D97-AF65-F5344CB8AC3E}">
        <p14:creationId xmlns:p14="http://schemas.microsoft.com/office/powerpoint/2010/main" val="1054232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F71EF-73E6-4CA5-AB9A-0D850E8AB076}"/>
              </a:ext>
            </a:extLst>
          </p:cNvPr>
          <p:cNvSpPr>
            <a:spLocks noGrp="1"/>
          </p:cNvSpPr>
          <p:nvPr>
            <p:ph type="title"/>
          </p:nvPr>
        </p:nvSpPr>
        <p:spPr/>
        <p:txBody>
          <a:bodyPr/>
          <a:lstStyle/>
          <a:p>
            <a:r>
              <a:rPr lang="en-SG" dirty="0"/>
              <a:t>Experiments: Graph Reconstruction</a:t>
            </a:r>
          </a:p>
        </p:txBody>
      </p:sp>
      <p:pic>
        <p:nvPicPr>
          <p:cNvPr id="4" name="Picture 3">
            <a:extLst>
              <a:ext uri="{FF2B5EF4-FFF2-40B4-BE49-F238E27FC236}">
                <a16:creationId xmlns:a16="http://schemas.microsoft.com/office/drawing/2014/main" id="{BFFFD1D4-D7F3-45C1-8E1E-126CD8D5C5CD}"/>
              </a:ext>
            </a:extLst>
          </p:cNvPr>
          <p:cNvPicPr>
            <a:picLocks noChangeAspect="1"/>
          </p:cNvPicPr>
          <p:nvPr/>
        </p:nvPicPr>
        <p:blipFill>
          <a:blip r:embed="rId3"/>
          <a:stretch>
            <a:fillRect/>
          </a:stretch>
        </p:blipFill>
        <p:spPr>
          <a:xfrm>
            <a:off x="555171" y="1907408"/>
            <a:ext cx="8164286" cy="3883455"/>
          </a:xfrm>
          <a:prstGeom prst="rect">
            <a:avLst/>
          </a:prstGeom>
        </p:spPr>
      </p:pic>
    </p:spTree>
    <p:extLst>
      <p:ext uri="{BB962C8B-B14F-4D97-AF65-F5344CB8AC3E}">
        <p14:creationId xmlns:p14="http://schemas.microsoft.com/office/powerpoint/2010/main" val="4057392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234B-5DA8-41A7-A172-B6B8876A95B6}"/>
              </a:ext>
            </a:extLst>
          </p:cNvPr>
          <p:cNvSpPr>
            <a:spLocks noGrp="1"/>
          </p:cNvSpPr>
          <p:nvPr>
            <p:ph type="title"/>
          </p:nvPr>
        </p:nvSpPr>
        <p:spPr/>
        <p:txBody>
          <a:bodyPr/>
          <a:lstStyle/>
          <a:p>
            <a:r>
              <a:rPr lang="en-SG" dirty="0"/>
              <a:t>Experiments: Node Classification</a:t>
            </a:r>
          </a:p>
        </p:txBody>
      </p:sp>
      <p:pic>
        <p:nvPicPr>
          <p:cNvPr id="4" name="Picture 3">
            <a:extLst>
              <a:ext uri="{FF2B5EF4-FFF2-40B4-BE49-F238E27FC236}">
                <a16:creationId xmlns:a16="http://schemas.microsoft.com/office/drawing/2014/main" id="{9D1EF904-2D18-4BDE-AA2A-CB8047CE5B90}"/>
              </a:ext>
            </a:extLst>
          </p:cNvPr>
          <p:cNvPicPr>
            <a:picLocks noChangeAspect="1"/>
          </p:cNvPicPr>
          <p:nvPr/>
        </p:nvPicPr>
        <p:blipFill>
          <a:blip r:embed="rId2"/>
          <a:stretch>
            <a:fillRect/>
          </a:stretch>
        </p:blipFill>
        <p:spPr>
          <a:xfrm>
            <a:off x="513183" y="2534014"/>
            <a:ext cx="8117633" cy="1946090"/>
          </a:xfrm>
          <a:prstGeom prst="rect">
            <a:avLst/>
          </a:prstGeom>
        </p:spPr>
      </p:pic>
    </p:spTree>
    <p:extLst>
      <p:ext uri="{BB962C8B-B14F-4D97-AF65-F5344CB8AC3E}">
        <p14:creationId xmlns:p14="http://schemas.microsoft.com/office/powerpoint/2010/main" val="3042217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F610-5AEF-4FAA-9416-AEFD30155694}"/>
              </a:ext>
            </a:extLst>
          </p:cNvPr>
          <p:cNvSpPr>
            <a:spLocks noGrp="1"/>
          </p:cNvSpPr>
          <p:nvPr>
            <p:ph type="title"/>
          </p:nvPr>
        </p:nvSpPr>
        <p:spPr/>
        <p:txBody>
          <a:bodyPr/>
          <a:lstStyle/>
          <a:p>
            <a:r>
              <a:rPr lang="en-SG" dirty="0"/>
              <a:t>Experiments: Parameter Analysis</a:t>
            </a:r>
          </a:p>
        </p:txBody>
      </p:sp>
      <p:pic>
        <p:nvPicPr>
          <p:cNvPr id="4" name="Picture 3">
            <a:extLst>
              <a:ext uri="{FF2B5EF4-FFF2-40B4-BE49-F238E27FC236}">
                <a16:creationId xmlns:a16="http://schemas.microsoft.com/office/drawing/2014/main" id="{46A941C0-DDFC-4478-831F-F4AE0B7DD047}"/>
              </a:ext>
            </a:extLst>
          </p:cNvPr>
          <p:cNvPicPr>
            <a:picLocks noChangeAspect="1"/>
          </p:cNvPicPr>
          <p:nvPr/>
        </p:nvPicPr>
        <p:blipFill>
          <a:blip r:embed="rId2"/>
          <a:stretch>
            <a:fillRect/>
          </a:stretch>
        </p:blipFill>
        <p:spPr>
          <a:xfrm>
            <a:off x="2505672" y="1728958"/>
            <a:ext cx="3811152" cy="3577912"/>
          </a:xfrm>
          <a:prstGeom prst="rect">
            <a:avLst/>
          </a:prstGeom>
        </p:spPr>
      </p:pic>
      <p:sp>
        <p:nvSpPr>
          <p:cNvPr id="5" name="TextBox 4">
            <a:extLst>
              <a:ext uri="{FF2B5EF4-FFF2-40B4-BE49-F238E27FC236}">
                <a16:creationId xmlns:a16="http://schemas.microsoft.com/office/drawing/2014/main" id="{6DDE4AED-B7CC-490F-8E53-BC17D294E385}"/>
              </a:ext>
            </a:extLst>
          </p:cNvPr>
          <p:cNvSpPr txBox="1"/>
          <p:nvPr/>
        </p:nvSpPr>
        <p:spPr>
          <a:xfrm>
            <a:off x="2834845" y="5518913"/>
            <a:ext cx="3481979" cy="379591"/>
          </a:xfrm>
          <a:prstGeom prst="rect">
            <a:avLst/>
          </a:prstGeom>
          <a:noFill/>
        </p:spPr>
        <p:txBody>
          <a:bodyPr wrap="none" rtlCol="0">
            <a:spAutoFit/>
          </a:bodyPr>
          <a:lstStyle/>
          <a:p>
            <a:r>
              <a:rPr lang="en-SG" sz="2800" b="1" dirty="0">
                <a:latin typeface="+mj-lt"/>
              </a:rPr>
              <a:t>Figure 8. Link prediction results</a:t>
            </a:r>
          </a:p>
        </p:txBody>
      </p:sp>
    </p:spTree>
    <p:extLst>
      <p:ext uri="{BB962C8B-B14F-4D97-AF65-F5344CB8AC3E}">
        <p14:creationId xmlns:p14="http://schemas.microsoft.com/office/powerpoint/2010/main" val="2079443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3EF1-CC5D-4E6B-AEFB-7060ADCCD8D7}"/>
              </a:ext>
            </a:extLst>
          </p:cNvPr>
          <p:cNvSpPr>
            <a:spLocks noGrp="1"/>
          </p:cNvSpPr>
          <p:nvPr>
            <p:ph type="title"/>
          </p:nvPr>
        </p:nvSpPr>
        <p:spPr/>
        <p:txBody>
          <a:bodyPr/>
          <a:lstStyle/>
          <a:p>
            <a:r>
              <a:rPr lang="en-SG" dirty="0"/>
              <a:t>Outline</a:t>
            </a:r>
          </a:p>
        </p:txBody>
      </p:sp>
      <p:sp>
        <p:nvSpPr>
          <p:cNvPr id="3" name="Content Placeholder 2">
            <a:extLst>
              <a:ext uri="{FF2B5EF4-FFF2-40B4-BE49-F238E27FC236}">
                <a16:creationId xmlns:a16="http://schemas.microsoft.com/office/drawing/2014/main" id="{A2E0D051-7740-46DD-81B5-14E7E941522F}"/>
              </a:ext>
            </a:extLst>
          </p:cNvPr>
          <p:cNvSpPr>
            <a:spLocks noGrp="1"/>
          </p:cNvSpPr>
          <p:nvPr>
            <p:ph idx="1"/>
          </p:nvPr>
        </p:nvSpPr>
        <p:spPr>
          <a:xfrm>
            <a:off x="685800" y="2133600"/>
            <a:ext cx="7772400" cy="4114800"/>
          </a:xfrm>
        </p:spPr>
        <p:txBody>
          <a:bodyPr/>
          <a:lstStyle/>
          <a:p>
            <a:r>
              <a:rPr lang="en-SG" dirty="0">
                <a:latin typeface="+mj-lt"/>
              </a:rPr>
              <a:t>Problem Definition &amp; Applications</a:t>
            </a:r>
          </a:p>
          <a:p>
            <a:r>
              <a:rPr lang="en-SG" dirty="0">
                <a:latin typeface="+mj-lt"/>
              </a:rPr>
              <a:t>Existing Work &amp; Motivations</a:t>
            </a:r>
          </a:p>
          <a:p>
            <a:r>
              <a:rPr lang="en-SG" dirty="0">
                <a:latin typeface="+mj-lt"/>
              </a:rPr>
              <a:t>Proposed solution:</a:t>
            </a:r>
            <a:r>
              <a:rPr lang="zh-CN" altLang="en-US" dirty="0">
                <a:latin typeface="+mj-lt"/>
              </a:rPr>
              <a:t> </a:t>
            </a:r>
            <a:r>
              <a:rPr lang="en-SG" altLang="zh-CN" dirty="0">
                <a:latin typeface="+mj-lt"/>
              </a:rPr>
              <a:t>NRP</a:t>
            </a:r>
            <a:endParaRPr lang="en-SG" dirty="0">
              <a:latin typeface="+mj-lt"/>
            </a:endParaRPr>
          </a:p>
          <a:p>
            <a:r>
              <a:rPr lang="en-SG" dirty="0">
                <a:latin typeface="+mj-lt"/>
              </a:rPr>
              <a:t>Experiments</a:t>
            </a:r>
          </a:p>
        </p:txBody>
      </p:sp>
    </p:spTree>
    <p:extLst>
      <p:ext uri="{BB962C8B-B14F-4D97-AF65-F5344CB8AC3E}">
        <p14:creationId xmlns:p14="http://schemas.microsoft.com/office/powerpoint/2010/main" val="637675079"/>
      </p:ext>
    </p:extLst>
  </p:cSld>
  <p:clrMapOvr>
    <a:masterClrMapping/>
  </p:clrMapOvr>
  <mc:AlternateContent xmlns:mc="http://schemas.openxmlformats.org/markup-compatibility/2006" xmlns:p14="http://schemas.microsoft.com/office/powerpoint/2010/main">
    <mc:Choice Requires="p14">
      <p:transition spd="slow" p14:dur="2000" advTm="23919"/>
    </mc:Choice>
    <mc:Fallback xmlns="">
      <p:transition spd="slow" advTm="2391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2F57F-DED6-433C-8312-9A32CE3BD36A}"/>
              </a:ext>
            </a:extLst>
          </p:cNvPr>
          <p:cNvSpPr>
            <a:spLocks noGrp="1"/>
          </p:cNvSpPr>
          <p:nvPr>
            <p:ph type="title"/>
          </p:nvPr>
        </p:nvSpPr>
        <p:spPr/>
        <p:txBody>
          <a:bodyPr/>
          <a:lstStyle/>
          <a:p>
            <a:r>
              <a:rPr lang="en-SG" dirty="0"/>
              <a:t>Experiments: </a:t>
            </a:r>
            <a:r>
              <a:rPr lang="en-US" altLang="zh-CN" dirty="0"/>
              <a:t>Link Prediction on Dynamic Graphs</a:t>
            </a:r>
            <a:endParaRPr lang="en-SG" dirty="0"/>
          </a:p>
        </p:txBody>
      </p:sp>
      <p:pic>
        <p:nvPicPr>
          <p:cNvPr id="4" name="Picture 3">
            <a:extLst>
              <a:ext uri="{FF2B5EF4-FFF2-40B4-BE49-F238E27FC236}">
                <a16:creationId xmlns:a16="http://schemas.microsoft.com/office/drawing/2014/main" id="{E11FBCFF-DEC9-4F08-8367-4027B87690E9}"/>
              </a:ext>
            </a:extLst>
          </p:cNvPr>
          <p:cNvPicPr>
            <a:picLocks noChangeAspect="1"/>
          </p:cNvPicPr>
          <p:nvPr/>
        </p:nvPicPr>
        <p:blipFill>
          <a:blip r:embed="rId2"/>
          <a:stretch>
            <a:fillRect/>
          </a:stretch>
        </p:blipFill>
        <p:spPr>
          <a:xfrm>
            <a:off x="2268709" y="1540042"/>
            <a:ext cx="5068172" cy="4602480"/>
          </a:xfrm>
          <a:prstGeom prst="rect">
            <a:avLst/>
          </a:prstGeom>
        </p:spPr>
      </p:pic>
    </p:spTree>
    <p:extLst>
      <p:ext uri="{BB962C8B-B14F-4D97-AF65-F5344CB8AC3E}">
        <p14:creationId xmlns:p14="http://schemas.microsoft.com/office/powerpoint/2010/main" val="2872729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F610-5AEF-4FAA-9416-AEFD30155694}"/>
              </a:ext>
            </a:extLst>
          </p:cNvPr>
          <p:cNvSpPr>
            <a:spLocks noGrp="1"/>
          </p:cNvSpPr>
          <p:nvPr>
            <p:ph type="title"/>
          </p:nvPr>
        </p:nvSpPr>
        <p:spPr/>
        <p:txBody>
          <a:bodyPr/>
          <a:lstStyle/>
          <a:p>
            <a:r>
              <a:rPr lang="en-SG" dirty="0"/>
              <a:t>Experiments: Efficiency</a:t>
            </a:r>
          </a:p>
        </p:txBody>
      </p:sp>
      <p:pic>
        <p:nvPicPr>
          <p:cNvPr id="3" name="Picture 2">
            <a:extLst>
              <a:ext uri="{FF2B5EF4-FFF2-40B4-BE49-F238E27FC236}">
                <a16:creationId xmlns:a16="http://schemas.microsoft.com/office/drawing/2014/main" id="{82757873-BB80-4037-8093-378B8372CE4E}"/>
              </a:ext>
            </a:extLst>
          </p:cNvPr>
          <p:cNvPicPr>
            <a:picLocks noChangeAspect="1"/>
          </p:cNvPicPr>
          <p:nvPr/>
        </p:nvPicPr>
        <p:blipFill>
          <a:blip r:embed="rId2"/>
          <a:stretch>
            <a:fillRect/>
          </a:stretch>
        </p:blipFill>
        <p:spPr>
          <a:xfrm>
            <a:off x="1162251" y="4042486"/>
            <a:ext cx="7295949" cy="2125829"/>
          </a:xfrm>
          <a:prstGeom prst="rect">
            <a:avLst/>
          </a:prstGeom>
        </p:spPr>
      </p:pic>
      <p:pic>
        <p:nvPicPr>
          <p:cNvPr id="6" name="Picture 5">
            <a:extLst>
              <a:ext uri="{FF2B5EF4-FFF2-40B4-BE49-F238E27FC236}">
                <a16:creationId xmlns:a16="http://schemas.microsoft.com/office/drawing/2014/main" id="{1B98ADA8-1C90-467B-A717-AE787A8918F7}"/>
              </a:ext>
            </a:extLst>
          </p:cNvPr>
          <p:cNvPicPr>
            <a:picLocks noChangeAspect="1"/>
          </p:cNvPicPr>
          <p:nvPr/>
        </p:nvPicPr>
        <p:blipFill>
          <a:blip r:embed="rId3"/>
          <a:stretch>
            <a:fillRect/>
          </a:stretch>
        </p:blipFill>
        <p:spPr>
          <a:xfrm>
            <a:off x="2387065" y="1794877"/>
            <a:ext cx="4369869" cy="2041274"/>
          </a:xfrm>
          <a:prstGeom prst="rect">
            <a:avLst/>
          </a:prstGeom>
        </p:spPr>
      </p:pic>
    </p:spTree>
    <p:extLst>
      <p:ext uri="{BB962C8B-B14F-4D97-AF65-F5344CB8AC3E}">
        <p14:creationId xmlns:p14="http://schemas.microsoft.com/office/powerpoint/2010/main" val="914519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F610-5AEF-4FAA-9416-AEFD30155694}"/>
              </a:ext>
            </a:extLst>
          </p:cNvPr>
          <p:cNvSpPr>
            <a:spLocks noGrp="1"/>
          </p:cNvSpPr>
          <p:nvPr>
            <p:ph type="title"/>
          </p:nvPr>
        </p:nvSpPr>
        <p:spPr/>
        <p:txBody>
          <a:bodyPr/>
          <a:lstStyle/>
          <a:p>
            <a:r>
              <a:rPr lang="en-SG" dirty="0"/>
              <a:t>PPR Approximation</a:t>
            </a:r>
          </a:p>
        </p:txBody>
      </p:sp>
      <p:pic>
        <p:nvPicPr>
          <p:cNvPr id="4" name="Picture 3">
            <a:extLst>
              <a:ext uri="{FF2B5EF4-FFF2-40B4-BE49-F238E27FC236}">
                <a16:creationId xmlns:a16="http://schemas.microsoft.com/office/drawing/2014/main" id="{0C9CBEE7-7490-4E18-AFD0-FFE9AB359980}"/>
              </a:ext>
            </a:extLst>
          </p:cNvPr>
          <p:cNvPicPr>
            <a:picLocks noChangeAspect="1"/>
          </p:cNvPicPr>
          <p:nvPr/>
        </p:nvPicPr>
        <p:blipFill>
          <a:blip r:embed="rId2"/>
          <a:stretch>
            <a:fillRect/>
          </a:stretch>
        </p:blipFill>
        <p:spPr>
          <a:xfrm>
            <a:off x="1198344" y="1847401"/>
            <a:ext cx="6974785" cy="2926730"/>
          </a:xfrm>
          <a:prstGeom prst="rect">
            <a:avLst/>
          </a:prstGeom>
        </p:spPr>
      </p:pic>
    </p:spTree>
    <p:extLst>
      <p:ext uri="{BB962C8B-B14F-4D97-AF65-F5344CB8AC3E}">
        <p14:creationId xmlns:p14="http://schemas.microsoft.com/office/powerpoint/2010/main" val="412581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F610-5AEF-4FAA-9416-AEFD30155694}"/>
              </a:ext>
            </a:extLst>
          </p:cNvPr>
          <p:cNvSpPr>
            <a:spLocks noGrp="1"/>
          </p:cNvSpPr>
          <p:nvPr>
            <p:ph type="title"/>
          </p:nvPr>
        </p:nvSpPr>
        <p:spPr/>
        <p:txBody>
          <a:bodyPr/>
          <a:lstStyle/>
          <a:p>
            <a:r>
              <a:rPr lang="en-SG" dirty="0"/>
              <a:t>Node Reweighting</a:t>
            </a:r>
          </a:p>
        </p:txBody>
      </p:sp>
      <p:pic>
        <p:nvPicPr>
          <p:cNvPr id="3" name="Picture 2">
            <a:extLst>
              <a:ext uri="{FF2B5EF4-FFF2-40B4-BE49-F238E27FC236}">
                <a16:creationId xmlns:a16="http://schemas.microsoft.com/office/drawing/2014/main" id="{4587D6F8-CBA6-408A-AFAD-088903818787}"/>
              </a:ext>
            </a:extLst>
          </p:cNvPr>
          <p:cNvPicPr>
            <a:picLocks noChangeAspect="1"/>
          </p:cNvPicPr>
          <p:nvPr/>
        </p:nvPicPr>
        <p:blipFill>
          <a:blip r:embed="rId2"/>
          <a:stretch>
            <a:fillRect/>
          </a:stretch>
        </p:blipFill>
        <p:spPr>
          <a:xfrm>
            <a:off x="685800" y="1752600"/>
            <a:ext cx="4244741" cy="2829827"/>
          </a:xfrm>
          <a:prstGeom prst="rect">
            <a:avLst/>
          </a:prstGeom>
        </p:spPr>
      </p:pic>
      <p:pic>
        <p:nvPicPr>
          <p:cNvPr id="5" name="Picture 4">
            <a:extLst>
              <a:ext uri="{FF2B5EF4-FFF2-40B4-BE49-F238E27FC236}">
                <a16:creationId xmlns:a16="http://schemas.microsoft.com/office/drawing/2014/main" id="{A07AA46F-29F2-48C7-BD43-A3002449A1E6}"/>
              </a:ext>
            </a:extLst>
          </p:cNvPr>
          <p:cNvPicPr>
            <a:picLocks noChangeAspect="1"/>
          </p:cNvPicPr>
          <p:nvPr/>
        </p:nvPicPr>
        <p:blipFill>
          <a:blip r:embed="rId3"/>
          <a:stretch>
            <a:fillRect/>
          </a:stretch>
        </p:blipFill>
        <p:spPr>
          <a:xfrm>
            <a:off x="4302493" y="3578532"/>
            <a:ext cx="4244741" cy="2669868"/>
          </a:xfrm>
          <a:prstGeom prst="rect">
            <a:avLst/>
          </a:prstGeom>
        </p:spPr>
      </p:pic>
    </p:spTree>
    <p:extLst>
      <p:ext uri="{BB962C8B-B14F-4D97-AF65-F5344CB8AC3E}">
        <p14:creationId xmlns:p14="http://schemas.microsoft.com/office/powerpoint/2010/main" val="1028124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F610-5AEF-4FAA-9416-AEFD30155694}"/>
              </a:ext>
            </a:extLst>
          </p:cNvPr>
          <p:cNvSpPr>
            <a:spLocks noGrp="1"/>
          </p:cNvSpPr>
          <p:nvPr>
            <p:ph type="title"/>
          </p:nvPr>
        </p:nvSpPr>
        <p:spPr/>
        <p:txBody>
          <a:bodyPr/>
          <a:lstStyle/>
          <a:p>
            <a:r>
              <a:rPr lang="en-SG" dirty="0"/>
              <a:t>NRP</a:t>
            </a:r>
          </a:p>
        </p:txBody>
      </p:sp>
      <p:pic>
        <p:nvPicPr>
          <p:cNvPr id="3" name="Picture 2">
            <a:extLst>
              <a:ext uri="{FF2B5EF4-FFF2-40B4-BE49-F238E27FC236}">
                <a16:creationId xmlns:a16="http://schemas.microsoft.com/office/drawing/2014/main" id="{9AB49EF0-C0FB-45CE-B6C2-CC96864D4963}"/>
              </a:ext>
            </a:extLst>
          </p:cNvPr>
          <p:cNvPicPr>
            <a:picLocks noChangeAspect="1"/>
          </p:cNvPicPr>
          <p:nvPr/>
        </p:nvPicPr>
        <p:blipFill>
          <a:blip r:embed="rId2"/>
          <a:stretch>
            <a:fillRect/>
          </a:stretch>
        </p:blipFill>
        <p:spPr>
          <a:xfrm>
            <a:off x="2069431" y="2001269"/>
            <a:ext cx="4803006" cy="3269397"/>
          </a:xfrm>
          <a:prstGeom prst="rect">
            <a:avLst/>
          </a:prstGeom>
        </p:spPr>
      </p:pic>
    </p:spTree>
    <p:extLst>
      <p:ext uri="{BB962C8B-B14F-4D97-AF65-F5344CB8AC3E}">
        <p14:creationId xmlns:p14="http://schemas.microsoft.com/office/powerpoint/2010/main" val="325539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34CF-88AE-4264-A401-566F5E32979D}"/>
              </a:ext>
            </a:extLst>
          </p:cNvPr>
          <p:cNvSpPr>
            <a:spLocks noGrp="1"/>
          </p:cNvSpPr>
          <p:nvPr>
            <p:ph type="title"/>
          </p:nvPr>
        </p:nvSpPr>
        <p:spPr/>
        <p:txBody>
          <a:bodyPr/>
          <a:lstStyle/>
          <a:p>
            <a:r>
              <a:rPr lang="en-SG" dirty="0"/>
              <a:t>Homogeneous Network Embedding (HNE)</a:t>
            </a:r>
          </a:p>
        </p:txBody>
      </p:sp>
      <p:graphicFrame>
        <p:nvGraphicFramePr>
          <p:cNvPr id="11" name="Table 11">
            <a:extLst>
              <a:ext uri="{FF2B5EF4-FFF2-40B4-BE49-F238E27FC236}">
                <a16:creationId xmlns:a16="http://schemas.microsoft.com/office/drawing/2014/main" id="{91FFAE37-6F4D-41F2-9717-AF76B158F672}"/>
              </a:ext>
            </a:extLst>
          </p:cNvPr>
          <p:cNvGraphicFramePr>
            <a:graphicFrameLocks noGrp="1"/>
          </p:cNvGraphicFramePr>
          <p:nvPr>
            <p:ph idx="1"/>
            <p:extLst>
              <p:ext uri="{D42A27DB-BD31-4B8C-83A1-F6EECF244321}">
                <p14:modId xmlns:p14="http://schemas.microsoft.com/office/powerpoint/2010/main" val="1309591736"/>
              </p:ext>
            </p:extLst>
          </p:nvPr>
        </p:nvGraphicFramePr>
        <p:xfrm>
          <a:off x="843280" y="5325272"/>
          <a:ext cx="2753360" cy="355600"/>
        </p:xfrm>
        <a:graphic>
          <a:graphicData uri="http://schemas.openxmlformats.org/drawingml/2006/table">
            <a:tbl>
              <a:tblPr firstRow="1" bandRow="1">
                <a:tableStyleId>{5C22544A-7EE6-4342-B048-85BDC9FD1C3A}</a:tableStyleId>
              </a:tblPr>
              <a:tblGrid>
                <a:gridCol w="458893">
                  <a:extLst>
                    <a:ext uri="{9D8B030D-6E8A-4147-A177-3AD203B41FA5}">
                      <a16:colId xmlns:a16="http://schemas.microsoft.com/office/drawing/2014/main" val="4057339341"/>
                    </a:ext>
                  </a:extLst>
                </a:gridCol>
                <a:gridCol w="465667">
                  <a:extLst>
                    <a:ext uri="{9D8B030D-6E8A-4147-A177-3AD203B41FA5}">
                      <a16:colId xmlns:a16="http://schemas.microsoft.com/office/drawing/2014/main" val="1581374886"/>
                    </a:ext>
                  </a:extLst>
                </a:gridCol>
                <a:gridCol w="452119">
                  <a:extLst>
                    <a:ext uri="{9D8B030D-6E8A-4147-A177-3AD203B41FA5}">
                      <a16:colId xmlns:a16="http://schemas.microsoft.com/office/drawing/2014/main" val="2424334588"/>
                    </a:ext>
                  </a:extLst>
                </a:gridCol>
                <a:gridCol w="492761">
                  <a:extLst>
                    <a:ext uri="{9D8B030D-6E8A-4147-A177-3AD203B41FA5}">
                      <a16:colId xmlns:a16="http://schemas.microsoft.com/office/drawing/2014/main" val="3333187520"/>
                    </a:ext>
                  </a:extLst>
                </a:gridCol>
                <a:gridCol w="457200">
                  <a:extLst>
                    <a:ext uri="{9D8B030D-6E8A-4147-A177-3AD203B41FA5}">
                      <a16:colId xmlns:a16="http://schemas.microsoft.com/office/drawing/2014/main" val="903808105"/>
                    </a:ext>
                  </a:extLst>
                </a:gridCol>
                <a:gridCol w="426720">
                  <a:extLst>
                    <a:ext uri="{9D8B030D-6E8A-4147-A177-3AD203B41FA5}">
                      <a16:colId xmlns:a16="http://schemas.microsoft.com/office/drawing/2014/main" val="529026322"/>
                    </a:ext>
                  </a:extLst>
                </a:gridCol>
              </a:tblGrid>
              <a:tr h="355600">
                <a:tc>
                  <a:txBody>
                    <a:bodyPr/>
                    <a:lstStyle/>
                    <a:p>
                      <a:r>
                        <a:rPr lang="en-SG" sz="1300" b="0" dirty="0">
                          <a:latin typeface="+mj-lt"/>
                        </a:rPr>
                        <a:t>0.1</a:t>
                      </a:r>
                    </a:p>
                  </a:txBody>
                  <a:tcPr>
                    <a:solidFill>
                      <a:srgbClr val="1F497D"/>
                    </a:solidFill>
                  </a:tcPr>
                </a:tc>
                <a:tc>
                  <a:txBody>
                    <a:bodyPr/>
                    <a:lstStyle/>
                    <a:p>
                      <a:r>
                        <a:rPr lang="en-SG" sz="1300" b="0" dirty="0">
                          <a:latin typeface="+mj-lt"/>
                        </a:rPr>
                        <a:t>-0.2</a:t>
                      </a:r>
                    </a:p>
                  </a:txBody>
                  <a:tcPr>
                    <a:solidFill>
                      <a:srgbClr val="1F497D"/>
                    </a:solidFill>
                  </a:tcPr>
                </a:tc>
                <a:tc>
                  <a:txBody>
                    <a:bodyPr/>
                    <a:lstStyle/>
                    <a:p>
                      <a:r>
                        <a:rPr lang="en-SG" sz="1300" b="0" dirty="0">
                          <a:latin typeface="+mj-lt"/>
                        </a:rPr>
                        <a:t>0.3</a:t>
                      </a:r>
                    </a:p>
                  </a:txBody>
                  <a:tcPr>
                    <a:solidFill>
                      <a:srgbClr val="1F497D"/>
                    </a:solidFill>
                  </a:tcPr>
                </a:tc>
                <a:tc>
                  <a:txBody>
                    <a:bodyPr/>
                    <a:lstStyle/>
                    <a:p>
                      <a:r>
                        <a:rPr lang="en-SG" sz="1300" b="0" dirty="0">
                          <a:latin typeface="+mj-lt"/>
                        </a:rPr>
                        <a:t>-0.6</a:t>
                      </a:r>
                    </a:p>
                  </a:txBody>
                  <a:tcPr>
                    <a:solidFill>
                      <a:srgbClr val="1F497D"/>
                    </a:solidFill>
                  </a:tcPr>
                </a:tc>
                <a:tc>
                  <a:txBody>
                    <a:bodyPr/>
                    <a:lstStyle/>
                    <a:p>
                      <a:r>
                        <a:rPr lang="en-SG" sz="1300" b="0" dirty="0">
                          <a:latin typeface="+mj-lt"/>
                        </a:rPr>
                        <a:t>0.7</a:t>
                      </a:r>
                    </a:p>
                  </a:txBody>
                  <a:tcPr>
                    <a:solidFill>
                      <a:srgbClr val="1F497D"/>
                    </a:solidFill>
                  </a:tcPr>
                </a:tc>
                <a:tc>
                  <a:txBody>
                    <a:bodyPr/>
                    <a:lstStyle/>
                    <a:p>
                      <a:r>
                        <a:rPr lang="en-SG" sz="1300" b="0" dirty="0">
                          <a:latin typeface="+mj-lt"/>
                        </a:rPr>
                        <a:t>0.4</a:t>
                      </a:r>
                    </a:p>
                  </a:txBody>
                  <a:tcPr>
                    <a:solidFill>
                      <a:srgbClr val="1F497D"/>
                    </a:solidFill>
                  </a:tcPr>
                </a:tc>
                <a:extLst>
                  <a:ext uri="{0D108BD9-81ED-4DB2-BD59-A6C34878D82A}">
                    <a16:rowId xmlns:a16="http://schemas.microsoft.com/office/drawing/2014/main" val="1916989940"/>
                  </a:ext>
                </a:extLst>
              </a:tr>
            </a:tbl>
          </a:graphicData>
        </a:graphic>
      </p:graphicFrame>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BB1E9A78-7C4A-4EE5-B1E0-B9573BFF346C}"/>
                  </a:ext>
                </a:extLst>
              </p:cNvPr>
              <p:cNvSpPr/>
              <p:nvPr/>
            </p:nvSpPr>
            <p:spPr>
              <a:xfrm>
                <a:off x="1871209" y="5606917"/>
                <a:ext cx="780535" cy="5626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sz="2800" i="1" kern="0" baseline="0" smtClean="0">
                              <a:solidFill>
                                <a:srgbClr val="FF0000"/>
                              </a:solidFill>
                              <a:latin typeface="Cambria Math" panose="02040503050406030204" pitchFamily="18" charset="0"/>
                              <a:ea typeface="+mn-ea"/>
                              <a:cs typeface="+mn-cs"/>
                            </a:rPr>
                          </m:ctrlPr>
                        </m:sSubPr>
                        <m:e>
                          <m:r>
                            <a:rPr lang="en-SG" sz="2800" b="1" i="0" kern="0" baseline="0" smtClean="0">
                              <a:solidFill>
                                <a:srgbClr val="FF0000"/>
                              </a:solidFill>
                              <a:latin typeface="Cambria Math" panose="02040503050406030204" pitchFamily="18" charset="0"/>
                              <a:ea typeface="+mn-ea"/>
                              <a:cs typeface="+mn-cs"/>
                            </a:rPr>
                            <m:t>𝐗</m:t>
                          </m:r>
                        </m:e>
                        <m:sub>
                          <m:sSub>
                            <m:sSubPr>
                              <m:ctrlPr>
                                <a:rPr lang="en-SG" sz="2800" i="1" kern="0" baseline="0">
                                  <a:solidFill>
                                    <a:srgbClr val="FF0000"/>
                                  </a:solidFill>
                                  <a:latin typeface="Cambria Math" panose="02040503050406030204" pitchFamily="18" charset="0"/>
                                </a:rPr>
                              </m:ctrlPr>
                            </m:sSubPr>
                            <m:e>
                              <m:r>
                                <a:rPr lang="en-SG" sz="2800" i="1" kern="0" baseline="0">
                                  <a:solidFill>
                                    <a:srgbClr val="FF0000"/>
                                  </a:solidFill>
                                  <a:latin typeface="Cambria Math" panose="02040503050406030204" pitchFamily="18" charset="0"/>
                                </a:rPr>
                                <m:t>𝑣</m:t>
                              </m:r>
                            </m:e>
                            <m:sub>
                              <m:r>
                                <a:rPr lang="en-SG" sz="2800" i="1" kern="0" baseline="0">
                                  <a:solidFill>
                                    <a:srgbClr val="FF0000"/>
                                  </a:solidFill>
                                  <a:latin typeface="Cambria Math" panose="02040503050406030204" pitchFamily="18" charset="0"/>
                                </a:rPr>
                                <m:t>5</m:t>
                              </m:r>
                            </m:sub>
                          </m:sSub>
                        </m:sub>
                      </m:sSub>
                    </m:oMath>
                  </m:oMathPara>
                </a14:m>
                <a:endParaRPr lang="en-SG" dirty="0">
                  <a:solidFill>
                    <a:srgbClr val="FF0000"/>
                  </a:solidFill>
                </a:endParaRPr>
              </a:p>
            </p:txBody>
          </p:sp>
        </mc:Choice>
        <mc:Fallback xmlns="">
          <p:sp>
            <p:nvSpPr>
              <p:cNvPr id="16" name="Rectangle 15">
                <a:extLst>
                  <a:ext uri="{FF2B5EF4-FFF2-40B4-BE49-F238E27FC236}">
                    <a16:creationId xmlns:a16="http://schemas.microsoft.com/office/drawing/2014/main" id="{BB1E9A78-7C4A-4EE5-B1E0-B9573BFF346C}"/>
                  </a:ext>
                </a:extLst>
              </p:cNvPr>
              <p:cNvSpPr>
                <a:spLocks noRot="1" noChangeAspect="1" noMove="1" noResize="1" noEditPoints="1" noAdjustHandles="1" noChangeArrowheads="1" noChangeShapeType="1" noTextEdit="1"/>
              </p:cNvSpPr>
              <p:nvPr/>
            </p:nvSpPr>
            <p:spPr>
              <a:xfrm>
                <a:off x="1871209" y="5606917"/>
                <a:ext cx="780535" cy="562655"/>
              </a:xfrm>
              <a:prstGeom prst="rect">
                <a:avLst/>
              </a:prstGeom>
              <a:blipFill>
                <a:blip r:embed="rId3"/>
                <a:stretch>
                  <a:fillRect/>
                </a:stretch>
              </a:blipFill>
            </p:spPr>
            <p:txBody>
              <a:bodyPr/>
              <a:lstStyle/>
              <a:p>
                <a:r>
                  <a:rPr lang="en-SG">
                    <a:noFill/>
                  </a:rPr>
                  <a:t> </a:t>
                </a:r>
              </a:p>
            </p:txBody>
          </p:sp>
        </mc:Fallback>
      </mc:AlternateContent>
      <p:sp>
        <p:nvSpPr>
          <p:cNvPr id="17" name="Right Brace 16">
            <a:extLst>
              <a:ext uri="{FF2B5EF4-FFF2-40B4-BE49-F238E27FC236}">
                <a16:creationId xmlns:a16="http://schemas.microsoft.com/office/drawing/2014/main" id="{839D7862-0A90-4D10-B4CB-E6B64A2CB521}"/>
              </a:ext>
            </a:extLst>
          </p:cNvPr>
          <p:cNvSpPr/>
          <p:nvPr/>
        </p:nvSpPr>
        <p:spPr bwMode="auto">
          <a:xfrm rot="16200000">
            <a:off x="2126376" y="3789627"/>
            <a:ext cx="187168" cy="2753360"/>
          </a:xfrm>
          <a:prstGeom prst="rightBrace">
            <a:avLst>
              <a:gd name="adj1" fmla="val 8333"/>
              <a:gd name="adj2" fmla="val 50369"/>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25000">
              <a:ln>
                <a:noFill/>
              </a:ln>
              <a:solidFill>
                <a:schemeClr val="tx1"/>
              </a:solidFill>
              <a:effectLst/>
              <a:latin typeface="Arial" charset="0"/>
              <a:ea typeface="ＭＳ Ｐゴシック" pitchFamily="64" charset="-128"/>
            </a:endParaRPr>
          </a:p>
        </p:txBody>
      </p:sp>
      <p:sp>
        <p:nvSpPr>
          <p:cNvPr id="18" name="Rectangle 17">
            <a:extLst>
              <a:ext uri="{FF2B5EF4-FFF2-40B4-BE49-F238E27FC236}">
                <a16:creationId xmlns:a16="http://schemas.microsoft.com/office/drawing/2014/main" id="{F20A3335-1EFF-428B-BDE9-14C7CF426A39}"/>
              </a:ext>
            </a:extLst>
          </p:cNvPr>
          <p:cNvSpPr/>
          <p:nvPr/>
        </p:nvSpPr>
        <p:spPr>
          <a:xfrm>
            <a:off x="2059499" y="4564032"/>
            <a:ext cx="320922" cy="461665"/>
          </a:xfrm>
          <a:prstGeom prst="rect">
            <a:avLst/>
          </a:prstGeom>
        </p:spPr>
        <p:txBody>
          <a:bodyPr wrap="none">
            <a:spAutoFit/>
          </a:bodyPr>
          <a:lstStyle/>
          <a:p>
            <a:r>
              <a:rPr lang="en-SG" sz="3600" i="1" dirty="0">
                <a:solidFill>
                  <a:srgbClr val="262626"/>
                </a:solidFill>
                <a:latin typeface="Times New Roman" panose="02020603050405020304"/>
              </a:rPr>
              <a:t>k</a:t>
            </a:r>
            <a:endParaRPr lang="en-SG" dirty="0"/>
          </a:p>
        </p:txBody>
      </p:sp>
      <p:grpSp>
        <p:nvGrpSpPr>
          <p:cNvPr id="4" name="Group 3">
            <a:extLst>
              <a:ext uri="{FF2B5EF4-FFF2-40B4-BE49-F238E27FC236}">
                <a16:creationId xmlns:a16="http://schemas.microsoft.com/office/drawing/2014/main" id="{46D0C78E-ACD0-4F85-94A2-102D801213E3}"/>
              </a:ext>
            </a:extLst>
          </p:cNvPr>
          <p:cNvGrpSpPr/>
          <p:nvPr/>
        </p:nvGrpSpPr>
        <p:grpSpPr>
          <a:xfrm>
            <a:off x="1763652" y="3917184"/>
            <a:ext cx="2068313" cy="812315"/>
            <a:chOff x="1763652" y="3917184"/>
            <a:chExt cx="2068313" cy="812315"/>
          </a:xfrm>
        </p:grpSpPr>
        <p:sp>
          <p:nvSpPr>
            <p:cNvPr id="10" name="右箭头 51">
              <a:extLst>
                <a:ext uri="{FF2B5EF4-FFF2-40B4-BE49-F238E27FC236}">
                  <a16:creationId xmlns:a16="http://schemas.microsoft.com/office/drawing/2014/main" id="{3D7CDC24-64C2-454F-9BCA-FAD1D41B5FDE}"/>
                </a:ext>
              </a:extLst>
            </p:cNvPr>
            <p:cNvSpPr/>
            <p:nvPr/>
          </p:nvSpPr>
          <p:spPr>
            <a:xfrm rot="5400000">
              <a:off x="1505418" y="4175418"/>
              <a:ext cx="812315" cy="295847"/>
            </a:xfrm>
            <a:prstGeom prst="rightArrow">
              <a:avLst/>
            </a:prstGeom>
            <a:solidFill>
              <a:srgbClr val="1F497D"/>
            </a:solidFill>
            <a:ln w="25400">
              <a:solidFill>
                <a:srgbClr val="1F497D"/>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092DF4DE-8237-4FD1-9255-081741534094}"/>
                    </a:ext>
                  </a:extLst>
                </p:cNvPr>
                <p:cNvSpPr/>
                <p:nvPr/>
              </p:nvSpPr>
              <p:spPr>
                <a:xfrm>
                  <a:off x="2130153" y="4004411"/>
                  <a:ext cx="1701812" cy="468205"/>
                </a:xfrm>
                <a:prstGeom prst="rect">
                  <a:avLst/>
                </a:prstGeom>
              </p:spPr>
              <p:txBody>
                <a:bodyPr wrap="none">
                  <a:spAutoFit/>
                </a:bodyPr>
                <a:lstStyle/>
                <a:p>
                  <a:pPr lvl="0">
                    <a:spcBef>
                      <a:spcPct val="20000"/>
                    </a:spcBef>
                  </a:pPr>
                  <a14:m>
                    <m:oMathPara xmlns:m="http://schemas.openxmlformats.org/officeDocument/2006/math">
                      <m:oMathParaPr>
                        <m:jc m:val="centerGroup"/>
                      </m:oMathParaPr>
                      <m:oMath xmlns:m="http://schemas.openxmlformats.org/officeDocument/2006/math">
                        <m:r>
                          <a:rPr lang="en-SG" i="1" kern="0" baseline="0" smtClean="0">
                            <a:solidFill>
                              <a:srgbClr val="262626"/>
                            </a:solidFill>
                            <a:latin typeface="Cambria Math" panose="02040503050406030204" pitchFamily="18" charset="0"/>
                            <a:ea typeface="+mn-ea"/>
                            <a:cs typeface="+mn-cs"/>
                          </a:rPr>
                          <m:t>𝑓</m:t>
                        </m:r>
                        <m:r>
                          <a:rPr lang="en-SG" i="1" kern="0" baseline="0" smtClean="0">
                            <a:solidFill>
                              <a:srgbClr val="262626"/>
                            </a:solidFill>
                            <a:latin typeface="Cambria Math" panose="02040503050406030204" pitchFamily="18" charset="0"/>
                            <a:ea typeface="+mn-ea"/>
                            <a:cs typeface="+mn-cs"/>
                          </a:rPr>
                          <m:t>:</m:t>
                        </m:r>
                        <m:sSub>
                          <m:sSubPr>
                            <m:ctrlPr>
                              <a:rPr lang="en-SG" i="1" kern="0" baseline="0">
                                <a:solidFill>
                                  <a:srgbClr val="262626"/>
                                </a:solidFill>
                                <a:latin typeface="Cambria Math" panose="02040503050406030204" pitchFamily="18" charset="0"/>
                                <a:ea typeface="+mn-ea"/>
                                <a:cs typeface="+mn-cs"/>
                              </a:rPr>
                            </m:ctrlPr>
                          </m:sSubPr>
                          <m:e>
                            <m:r>
                              <a:rPr lang="en-SG" i="1" kern="0" baseline="0">
                                <a:solidFill>
                                  <a:srgbClr val="262626"/>
                                </a:solidFill>
                                <a:latin typeface="Cambria Math" panose="02040503050406030204" pitchFamily="18" charset="0"/>
                                <a:ea typeface="+mn-ea"/>
                                <a:cs typeface="+mn-cs"/>
                              </a:rPr>
                              <m:t>𝑣</m:t>
                            </m:r>
                          </m:e>
                          <m:sub>
                            <m:r>
                              <a:rPr lang="en-SG" b="0" i="1" kern="0" baseline="0" smtClean="0">
                                <a:solidFill>
                                  <a:srgbClr val="262626"/>
                                </a:solidFill>
                                <a:latin typeface="Cambria Math" panose="02040503050406030204" pitchFamily="18" charset="0"/>
                                <a:ea typeface="+mn-ea"/>
                                <a:cs typeface="+mn-cs"/>
                              </a:rPr>
                              <m:t>5</m:t>
                            </m:r>
                          </m:sub>
                        </m:sSub>
                        <m:r>
                          <a:rPr lang="en-SG" i="1" kern="0" baseline="0">
                            <a:solidFill>
                              <a:srgbClr val="262626"/>
                            </a:solidFill>
                            <a:latin typeface="Cambria Math" panose="02040503050406030204" pitchFamily="18" charset="0"/>
                            <a:ea typeface="Cambria Math" panose="02040503050406030204" pitchFamily="18" charset="0"/>
                            <a:cs typeface="+mn-cs"/>
                          </a:rPr>
                          <m:t>→</m:t>
                        </m:r>
                        <m:sSup>
                          <m:sSupPr>
                            <m:ctrlPr>
                              <a:rPr lang="en-SG" i="1" kern="0" baseline="0">
                                <a:solidFill>
                                  <a:srgbClr val="262626"/>
                                </a:solidFill>
                                <a:latin typeface="Cambria Math" panose="02040503050406030204" pitchFamily="18" charset="0"/>
                                <a:ea typeface="+mn-ea"/>
                                <a:cs typeface="+mn-cs"/>
                              </a:rPr>
                            </m:ctrlPr>
                          </m:sSupPr>
                          <m:e>
                            <m:r>
                              <a:rPr lang="en-SG" i="1" kern="0" baseline="0">
                                <a:solidFill>
                                  <a:srgbClr val="262626"/>
                                </a:solidFill>
                                <a:latin typeface="Cambria Math" panose="02040503050406030204" pitchFamily="18" charset="0"/>
                                <a:ea typeface="Cambria Math" panose="02040503050406030204" pitchFamily="18" charset="0"/>
                                <a:cs typeface="+mn-cs"/>
                              </a:rPr>
                              <m:t>ℝ</m:t>
                            </m:r>
                          </m:e>
                          <m:sup>
                            <m:r>
                              <a:rPr lang="en-SG" i="1" kern="0" baseline="0">
                                <a:solidFill>
                                  <a:srgbClr val="262626"/>
                                </a:solidFill>
                                <a:latin typeface="Cambria Math" panose="02040503050406030204" pitchFamily="18" charset="0"/>
                                <a:ea typeface="+mn-ea"/>
                                <a:cs typeface="+mn-cs"/>
                              </a:rPr>
                              <m:t>𝑘</m:t>
                            </m:r>
                          </m:sup>
                        </m:sSup>
                      </m:oMath>
                    </m:oMathPara>
                  </a14:m>
                  <a:endParaRPr lang="en-SG" kern="0" baseline="0" dirty="0">
                    <a:solidFill>
                      <a:srgbClr val="262626"/>
                    </a:solidFill>
                    <a:latin typeface="Arial" panose="020B0604020202020204"/>
                    <a:ea typeface="+mn-ea"/>
                    <a:cs typeface="+mn-cs"/>
                  </a:endParaRPr>
                </a:p>
              </p:txBody>
            </p:sp>
          </mc:Choice>
          <mc:Fallback xmlns="">
            <p:sp>
              <p:nvSpPr>
                <p:cNvPr id="19" name="Rectangle 18">
                  <a:extLst>
                    <a:ext uri="{FF2B5EF4-FFF2-40B4-BE49-F238E27FC236}">
                      <a16:creationId xmlns:a16="http://schemas.microsoft.com/office/drawing/2014/main" id="{092DF4DE-8237-4FD1-9255-081741534094}"/>
                    </a:ext>
                  </a:extLst>
                </p:cNvPr>
                <p:cNvSpPr>
                  <a:spLocks noRot="1" noChangeAspect="1" noMove="1" noResize="1" noEditPoints="1" noAdjustHandles="1" noChangeArrowheads="1" noChangeShapeType="1" noTextEdit="1"/>
                </p:cNvSpPr>
                <p:nvPr/>
              </p:nvSpPr>
              <p:spPr>
                <a:xfrm>
                  <a:off x="2130153" y="4004411"/>
                  <a:ext cx="1701812" cy="468205"/>
                </a:xfrm>
                <a:prstGeom prst="rect">
                  <a:avLst/>
                </a:prstGeom>
                <a:blipFill>
                  <a:blip r:embed="rId4"/>
                  <a:stretch>
                    <a:fillRect b="-19481"/>
                  </a:stretch>
                </a:blipFill>
              </p:spPr>
              <p:txBody>
                <a:bodyPr/>
                <a:lstStyle/>
                <a:p>
                  <a:r>
                    <a:rPr lang="en-SG">
                      <a:noFill/>
                    </a:rPr>
                    <a:t> </a:t>
                  </a:r>
                </a:p>
              </p:txBody>
            </p:sp>
          </mc:Fallback>
        </mc:AlternateContent>
      </p:grpSp>
      <p:grpSp>
        <p:nvGrpSpPr>
          <p:cNvPr id="3" name="Group 2">
            <a:extLst>
              <a:ext uri="{FF2B5EF4-FFF2-40B4-BE49-F238E27FC236}">
                <a16:creationId xmlns:a16="http://schemas.microsoft.com/office/drawing/2014/main" id="{179691AC-90FC-4DB7-AF78-440EAA8270A9}"/>
              </a:ext>
            </a:extLst>
          </p:cNvPr>
          <p:cNvGrpSpPr/>
          <p:nvPr/>
        </p:nvGrpSpPr>
        <p:grpSpPr>
          <a:xfrm>
            <a:off x="579548" y="1677066"/>
            <a:ext cx="3590056" cy="2037790"/>
            <a:chOff x="579548" y="1677066"/>
            <a:chExt cx="3590056" cy="2037790"/>
          </a:xfrm>
        </p:grpSpPr>
        <p:sp>
          <p:nvSpPr>
            <p:cNvPr id="9" name="Rectangle 8">
              <a:extLst>
                <a:ext uri="{FF2B5EF4-FFF2-40B4-BE49-F238E27FC236}">
                  <a16:creationId xmlns:a16="http://schemas.microsoft.com/office/drawing/2014/main" id="{919830D6-EB2F-466C-8A57-C9EC98CE9B62}"/>
                </a:ext>
              </a:extLst>
            </p:cNvPr>
            <p:cNvSpPr/>
            <p:nvPr/>
          </p:nvSpPr>
          <p:spPr>
            <a:xfrm>
              <a:off x="2530773" y="1677066"/>
              <a:ext cx="1545616" cy="748923"/>
            </a:xfrm>
            <a:prstGeom prst="rect">
              <a:avLst/>
            </a:prstGeom>
          </p:spPr>
          <p:txBody>
            <a:bodyPr wrap="none">
              <a:spAutoFit/>
            </a:bodyPr>
            <a:lstStyle/>
            <a:p>
              <a:pPr algn="ctr"/>
              <a:r>
                <a:rPr lang="en-SG" sz="3200" dirty="0">
                  <a:latin typeface="+mj-lt"/>
                </a:rPr>
                <a:t>G=(V, E)</a:t>
              </a:r>
            </a:p>
            <a:p>
              <a:pPr algn="ctr"/>
              <a:r>
                <a:rPr lang="en-SG" sz="3200" i="1" dirty="0">
                  <a:latin typeface="+mj-lt"/>
                </a:rPr>
                <a:t>n</a:t>
              </a:r>
              <a:r>
                <a:rPr lang="en-SG" sz="3200" dirty="0">
                  <a:latin typeface="+mj-lt"/>
                </a:rPr>
                <a:t>=|V|, </a:t>
              </a:r>
              <a:r>
                <a:rPr lang="en-SG" sz="3200" i="1" dirty="0">
                  <a:latin typeface="+mj-lt"/>
                </a:rPr>
                <a:t>m</a:t>
              </a:r>
              <a:r>
                <a:rPr lang="en-SG" sz="3200" dirty="0">
                  <a:latin typeface="+mj-lt"/>
                </a:rPr>
                <a:t>=|E|</a:t>
              </a:r>
            </a:p>
          </p:txBody>
        </p:sp>
        <p:pic>
          <p:nvPicPr>
            <p:cNvPr id="20" name="Picture 19">
              <a:extLst>
                <a:ext uri="{FF2B5EF4-FFF2-40B4-BE49-F238E27FC236}">
                  <a16:creationId xmlns:a16="http://schemas.microsoft.com/office/drawing/2014/main" id="{A4A92092-76DB-441E-A8EC-4C25FE40ECE6}"/>
                </a:ext>
              </a:extLst>
            </p:cNvPr>
            <p:cNvPicPr>
              <a:picLocks noChangeAspect="1"/>
            </p:cNvPicPr>
            <p:nvPr/>
          </p:nvPicPr>
          <p:blipFill>
            <a:blip r:embed="rId5"/>
            <a:stretch>
              <a:fillRect/>
            </a:stretch>
          </p:blipFill>
          <p:spPr>
            <a:xfrm>
              <a:off x="579548" y="1992321"/>
              <a:ext cx="3590056" cy="1722535"/>
            </a:xfrm>
            <a:prstGeom prst="rect">
              <a:avLst/>
            </a:prstGeom>
          </p:spPr>
        </p:pic>
      </p:grpSp>
      <p:sp>
        <p:nvSpPr>
          <p:cNvPr id="21" name="Content Placeholder 2">
            <a:extLst>
              <a:ext uri="{FF2B5EF4-FFF2-40B4-BE49-F238E27FC236}">
                <a16:creationId xmlns:a16="http://schemas.microsoft.com/office/drawing/2014/main" id="{3151A3B1-7DA2-4F51-AB4F-B701AD559BAA}"/>
              </a:ext>
            </a:extLst>
          </p:cNvPr>
          <p:cNvSpPr txBox="1">
            <a:spLocks/>
          </p:cNvSpPr>
          <p:nvPr/>
        </p:nvSpPr>
        <p:spPr bwMode="auto">
          <a:xfrm>
            <a:off x="4547507" y="2224716"/>
            <a:ext cx="493268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buFont typeface="Wingdings" panose="05000000000000000000" pitchFamily="2" charset="2"/>
              <a:buChar char="§"/>
            </a:pPr>
            <a:r>
              <a:rPr lang="en-SG" sz="2800" kern="0" baseline="0" dirty="0">
                <a:latin typeface="+mj-lt"/>
              </a:rPr>
              <a:t>Link Prediction</a:t>
            </a:r>
          </a:p>
          <a:p>
            <a:pPr lvl="1">
              <a:buSzPct val="60000"/>
              <a:buFont typeface="Wingdings" panose="05000000000000000000" pitchFamily="2" charset="2"/>
              <a:buChar char="q"/>
            </a:pPr>
            <a:r>
              <a:rPr lang="en-SG" sz="2000" kern="0" baseline="0" dirty="0">
                <a:latin typeface="+mj-lt"/>
              </a:rPr>
              <a:t>[Backstrom </a:t>
            </a:r>
            <a:r>
              <a:rPr lang="en-SG" sz="2000" i="1" kern="0" baseline="0" dirty="0">
                <a:latin typeface="+mj-lt"/>
              </a:rPr>
              <a:t>et al</a:t>
            </a:r>
            <a:r>
              <a:rPr lang="en-SG" sz="2000" kern="0" baseline="0" dirty="0">
                <a:latin typeface="+mj-lt"/>
              </a:rPr>
              <a:t>., WSDM’2011]</a:t>
            </a:r>
          </a:p>
          <a:p>
            <a:pPr lvl="1">
              <a:buSzPct val="60000"/>
              <a:buFont typeface="Wingdings" panose="05000000000000000000" pitchFamily="2" charset="2"/>
              <a:buChar char="q"/>
            </a:pPr>
            <a:r>
              <a:rPr lang="en-SG" sz="2000" kern="0" baseline="0" dirty="0">
                <a:latin typeface="+mj-lt"/>
              </a:rPr>
              <a:t>[Gupta </a:t>
            </a:r>
            <a:r>
              <a:rPr lang="en-SG" sz="2000" i="1" kern="0" baseline="0" dirty="0">
                <a:latin typeface="+mj-lt"/>
              </a:rPr>
              <a:t>et al</a:t>
            </a:r>
            <a:r>
              <a:rPr lang="en-SG" sz="2000" kern="0" baseline="0" dirty="0">
                <a:latin typeface="+mj-lt"/>
              </a:rPr>
              <a:t>., KDD’2013]</a:t>
            </a:r>
          </a:p>
          <a:p>
            <a:pPr>
              <a:buFont typeface="Wingdings" panose="05000000000000000000" pitchFamily="2" charset="2"/>
              <a:buChar char="§"/>
            </a:pPr>
            <a:r>
              <a:rPr lang="en-SG" sz="2800" kern="0" baseline="0" dirty="0">
                <a:latin typeface="+mj-lt"/>
              </a:rPr>
              <a:t>Graph Reconstruction</a:t>
            </a:r>
          </a:p>
          <a:p>
            <a:pPr lvl="1">
              <a:buSzPct val="60000"/>
              <a:buFont typeface="Wingdings" panose="05000000000000000000" pitchFamily="2" charset="2"/>
              <a:buChar char="q"/>
            </a:pPr>
            <a:r>
              <a:rPr lang="en-SG" sz="2000" kern="0" baseline="0" dirty="0">
                <a:latin typeface="+mj-lt"/>
              </a:rPr>
              <a:t>[</a:t>
            </a:r>
            <a:r>
              <a:rPr lang="en-SG" sz="2000" kern="0" baseline="0" dirty="0" err="1">
                <a:latin typeface="+mj-lt"/>
              </a:rPr>
              <a:t>Radivojac</a:t>
            </a:r>
            <a:r>
              <a:rPr lang="en-SG" sz="2000" kern="0" baseline="0" dirty="0">
                <a:latin typeface="+mj-lt"/>
              </a:rPr>
              <a:t> </a:t>
            </a:r>
            <a:r>
              <a:rPr lang="en-SG" sz="2000" i="1" kern="0" baseline="0" dirty="0">
                <a:latin typeface="+mj-lt"/>
              </a:rPr>
              <a:t>et al</a:t>
            </a:r>
            <a:r>
              <a:rPr lang="en-SG" sz="2000" kern="0" baseline="0" dirty="0">
                <a:latin typeface="+mj-lt"/>
              </a:rPr>
              <a:t>., Nature methods’2004]</a:t>
            </a:r>
          </a:p>
          <a:p>
            <a:pPr>
              <a:buFont typeface="Wingdings" panose="05000000000000000000" pitchFamily="2" charset="2"/>
              <a:buChar char="§"/>
            </a:pPr>
            <a:r>
              <a:rPr lang="en-SG" sz="2800" kern="0" baseline="0" dirty="0">
                <a:latin typeface="+mj-lt"/>
              </a:rPr>
              <a:t>Node Classification</a:t>
            </a:r>
          </a:p>
          <a:p>
            <a:pPr lvl="1">
              <a:buSzPct val="60000"/>
              <a:buFont typeface="Wingdings" panose="05000000000000000000" pitchFamily="2" charset="2"/>
              <a:buChar char="q"/>
            </a:pPr>
            <a:r>
              <a:rPr lang="en-SG" sz="2000" kern="0" baseline="0" dirty="0">
                <a:latin typeface="+mj-lt"/>
              </a:rPr>
              <a:t>[</a:t>
            </a:r>
            <a:r>
              <a:rPr lang="en-SG" sz="2000" kern="0" baseline="0" dirty="0" err="1">
                <a:latin typeface="+mj-lt"/>
              </a:rPr>
              <a:t>Perozzi</a:t>
            </a:r>
            <a:r>
              <a:rPr lang="en-SG" sz="2000" kern="0" baseline="0" dirty="0">
                <a:latin typeface="+mj-lt"/>
              </a:rPr>
              <a:t> </a:t>
            </a:r>
            <a:r>
              <a:rPr lang="en-SG" sz="2000" i="1" kern="0" baseline="0" dirty="0">
                <a:latin typeface="+mj-lt"/>
              </a:rPr>
              <a:t>et al</a:t>
            </a:r>
            <a:r>
              <a:rPr lang="en-SG" sz="2000" kern="0" baseline="0" dirty="0">
                <a:latin typeface="+mj-lt"/>
              </a:rPr>
              <a:t>., KDD’2014]</a:t>
            </a:r>
          </a:p>
          <a:p>
            <a:pPr lvl="1">
              <a:buSzPct val="60000"/>
              <a:buFont typeface="Wingdings" panose="05000000000000000000" pitchFamily="2" charset="2"/>
              <a:buChar char="q"/>
            </a:pPr>
            <a:r>
              <a:rPr lang="en-SG" sz="2000" kern="0" baseline="0" dirty="0">
                <a:latin typeface="+mj-lt"/>
              </a:rPr>
              <a:t>[Ribeiro </a:t>
            </a:r>
            <a:r>
              <a:rPr lang="en-SG" sz="2000" i="1" kern="0" baseline="0" dirty="0">
                <a:latin typeface="+mj-lt"/>
              </a:rPr>
              <a:t>et al</a:t>
            </a:r>
            <a:r>
              <a:rPr lang="en-SG" sz="2000" kern="0" baseline="0" dirty="0">
                <a:latin typeface="+mj-lt"/>
              </a:rPr>
              <a:t>., KDD’2017]</a:t>
            </a:r>
          </a:p>
        </p:txBody>
      </p:sp>
    </p:spTree>
    <p:extLst>
      <p:ext uri="{BB962C8B-B14F-4D97-AF65-F5344CB8AC3E}">
        <p14:creationId xmlns:p14="http://schemas.microsoft.com/office/powerpoint/2010/main" val="306436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barn(inVertical)">
                                      <p:cBhvr>
                                        <p:cTn id="18" dur="500"/>
                                        <p:tgtEl>
                                          <p:spTgt spid="1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arn(inVertical)">
                                      <p:cBhvr>
                                        <p:cTn id="21" dur="500"/>
                                        <p:tgtEl>
                                          <p:spTgt spid="18"/>
                                        </p:tgtEl>
                                      </p:cBhvr>
                                    </p:animEffect>
                                  </p:childTnLst>
                                </p:cTn>
                              </p:par>
                              <p:par>
                                <p:cTn id="22" presetID="16" presetClass="entr" presetSubtype="21"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arn(inVertic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arn(inVertical)">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animBg="1"/>
      <p:bldP spid="18"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34CF-88AE-4264-A401-566F5E32979D}"/>
              </a:ext>
            </a:extLst>
          </p:cNvPr>
          <p:cNvSpPr>
            <a:spLocks noGrp="1"/>
          </p:cNvSpPr>
          <p:nvPr>
            <p:ph type="title"/>
          </p:nvPr>
        </p:nvSpPr>
        <p:spPr/>
        <p:txBody>
          <a:bodyPr/>
          <a:lstStyle/>
          <a:p>
            <a:r>
              <a:rPr lang="en-SG" dirty="0"/>
              <a:t>Existing Work</a:t>
            </a:r>
          </a:p>
        </p:txBody>
      </p:sp>
      <p:sp>
        <p:nvSpPr>
          <p:cNvPr id="3" name="Content Placeholder 2">
            <a:extLst>
              <a:ext uri="{FF2B5EF4-FFF2-40B4-BE49-F238E27FC236}">
                <a16:creationId xmlns:a16="http://schemas.microsoft.com/office/drawing/2014/main" id="{A7C66B3B-DA67-4CC6-9214-1E39E59A0044}"/>
              </a:ext>
            </a:extLst>
          </p:cNvPr>
          <p:cNvSpPr>
            <a:spLocks noGrp="1"/>
          </p:cNvSpPr>
          <p:nvPr>
            <p:ph idx="1"/>
          </p:nvPr>
        </p:nvSpPr>
        <p:spPr>
          <a:xfrm>
            <a:off x="685800" y="1752600"/>
            <a:ext cx="7772400" cy="3002280"/>
          </a:xfrm>
        </p:spPr>
        <p:txBody>
          <a:bodyPr/>
          <a:lstStyle/>
          <a:p>
            <a:r>
              <a:rPr lang="en-SG" dirty="0">
                <a:latin typeface="+mj-lt"/>
              </a:rPr>
              <a:t>Learning</a:t>
            </a:r>
            <a:r>
              <a:rPr lang="en-US" altLang="zh-CN" dirty="0">
                <a:latin typeface="+mj-lt"/>
              </a:rPr>
              <a:t>-based HNE methods</a:t>
            </a:r>
            <a:endParaRPr lang="en-SG" altLang="zh-CN" dirty="0">
              <a:latin typeface="+mj-lt"/>
            </a:endParaRPr>
          </a:p>
          <a:p>
            <a:pPr lvl="1"/>
            <a:r>
              <a:rPr lang="en-SG" dirty="0">
                <a:latin typeface="+mj-lt"/>
              </a:rPr>
              <a:t>with random walks</a:t>
            </a:r>
          </a:p>
          <a:p>
            <a:pPr lvl="2"/>
            <a:r>
              <a:rPr lang="en-US" altLang="zh-CN" sz="1600" i="1" dirty="0">
                <a:latin typeface="+mj-lt"/>
              </a:rPr>
              <a:t>truncated random walks</a:t>
            </a:r>
            <a:r>
              <a:rPr lang="en-US" altLang="zh-CN" sz="1600" dirty="0">
                <a:latin typeface="+mj-lt"/>
              </a:rPr>
              <a:t>: </a:t>
            </a:r>
            <a:r>
              <a:rPr lang="en-SG" sz="1600" dirty="0" err="1">
                <a:latin typeface="+mj-lt"/>
              </a:rPr>
              <a:t>Deepwalk</a:t>
            </a:r>
            <a:r>
              <a:rPr lang="en-SG" sz="1600" dirty="0">
                <a:latin typeface="+mj-lt"/>
              </a:rPr>
              <a:t> [</a:t>
            </a:r>
            <a:r>
              <a:rPr lang="en-SG" sz="1600" dirty="0" err="1">
                <a:latin typeface="+mj-lt"/>
              </a:rPr>
              <a:t>Perozzi</a:t>
            </a:r>
            <a:r>
              <a:rPr lang="en-SG" sz="1600" dirty="0">
                <a:latin typeface="+mj-lt"/>
              </a:rPr>
              <a:t> </a:t>
            </a:r>
            <a:r>
              <a:rPr lang="en-SG" sz="1600" i="1" dirty="0">
                <a:latin typeface="+mj-lt"/>
              </a:rPr>
              <a:t>et al</a:t>
            </a:r>
            <a:r>
              <a:rPr lang="en-SG" sz="1600" dirty="0">
                <a:latin typeface="+mj-lt"/>
              </a:rPr>
              <a:t>. KDD14], </a:t>
            </a:r>
          </a:p>
          <a:p>
            <a:pPr lvl="2"/>
            <a:r>
              <a:rPr lang="en-SG" sz="1600" i="1" dirty="0">
                <a:latin typeface="+mj-lt"/>
              </a:rPr>
              <a:t>biased random walks</a:t>
            </a:r>
            <a:r>
              <a:rPr lang="en-SG" sz="1600" dirty="0">
                <a:latin typeface="+mj-lt"/>
              </a:rPr>
              <a:t>: Node2vec [Grover </a:t>
            </a:r>
            <a:r>
              <a:rPr lang="en-SG" sz="1600" i="1" dirty="0">
                <a:latin typeface="+mj-lt"/>
              </a:rPr>
              <a:t>et al</a:t>
            </a:r>
            <a:r>
              <a:rPr lang="en-SG" sz="1600" dirty="0">
                <a:latin typeface="+mj-lt"/>
              </a:rPr>
              <a:t>. KDD16], </a:t>
            </a:r>
          </a:p>
          <a:p>
            <a:pPr lvl="2"/>
            <a:r>
              <a:rPr lang="en-SG" sz="1600" b="1" i="1" dirty="0">
                <a:solidFill>
                  <a:srgbClr val="FF0000"/>
                </a:solidFill>
                <a:latin typeface="+mj-lt"/>
              </a:rPr>
              <a:t>Personalized PageRank (PPR)</a:t>
            </a:r>
            <a:r>
              <a:rPr lang="en-SG" sz="1600" dirty="0">
                <a:latin typeface="+mj-lt"/>
              </a:rPr>
              <a:t>:VERSE [</a:t>
            </a:r>
            <a:r>
              <a:rPr lang="en-SG" sz="1600" dirty="0" err="1">
                <a:latin typeface="+mj-lt"/>
              </a:rPr>
              <a:t>Tsitsulin</a:t>
            </a:r>
            <a:r>
              <a:rPr lang="en-SG" sz="1600" dirty="0">
                <a:latin typeface="+mj-lt"/>
              </a:rPr>
              <a:t> </a:t>
            </a:r>
            <a:r>
              <a:rPr lang="en-SG" sz="1600" i="1" dirty="0">
                <a:latin typeface="+mj-lt"/>
              </a:rPr>
              <a:t>et al</a:t>
            </a:r>
            <a:r>
              <a:rPr lang="en-SG" sz="1600" dirty="0">
                <a:latin typeface="+mj-lt"/>
              </a:rPr>
              <a:t>. WWW18], APP [Zhou </a:t>
            </a:r>
            <a:r>
              <a:rPr lang="en-SG" sz="1600" i="1" dirty="0">
                <a:latin typeface="+mj-lt"/>
              </a:rPr>
              <a:t>et al</a:t>
            </a:r>
            <a:r>
              <a:rPr lang="en-SG" sz="1600" dirty="0">
                <a:latin typeface="+mj-lt"/>
              </a:rPr>
              <a:t>. AAAI]</a:t>
            </a:r>
          </a:p>
          <a:p>
            <a:pPr marL="457200" lvl="1" indent="0">
              <a:buNone/>
            </a:pPr>
            <a:endParaRPr lang="en-SG" sz="2400" dirty="0">
              <a:latin typeface="+mj-lt"/>
            </a:endParaRPr>
          </a:p>
          <a:p>
            <a:pPr marL="457200" lvl="1" indent="0">
              <a:buNone/>
            </a:pPr>
            <a:endParaRPr lang="en-SG" sz="1200" dirty="0">
              <a:latin typeface="+mj-lt"/>
            </a:endParaRPr>
          </a:p>
          <a:p>
            <a:pPr marL="0" indent="0">
              <a:buNone/>
            </a:pPr>
            <a:endParaRPr lang="en-SG" dirty="0">
              <a:latin typeface="+mj-lt"/>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EC256DD-098A-46A5-A2DC-4FDBAC9C34DF}"/>
                  </a:ext>
                </a:extLst>
              </p:cNvPr>
              <p:cNvSpPr/>
              <p:nvPr/>
            </p:nvSpPr>
            <p:spPr>
              <a:xfrm>
                <a:off x="3152829" y="3984257"/>
                <a:ext cx="2838341" cy="4536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i="1" kern="0" baseline="0" smtClean="0">
                              <a:solidFill>
                                <a:schemeClr val="tx1"/>
                              </a:solidFill>
                              <a:latin typeface="Cambria Math" panose="02040503050406030204" pitchFamily="18" charset="0"/>
                              <a:ea typeface="+mn-ea"/>
                              <a:cs typeface="+mn-cs"/>
                            </a:rPr>
                          </m:ctrlPr>
                        </m:sSubPr>
                        <m:e>
                          <m:r>
                            <a:rPr lang="en-SG" b="1" i="0" kern="0" baseline="0" smtClean="0">
                              <a:solidFill>
                                <a:schemeClr val="tx1"/>
                              </a:solidFill>
                              <a:latin typeface="Cambria Math" panose="02040503050406030204" pitchFamily="18" charset="0"/>
                              <a:ea typeface="+mn-ea"/>
                              <a:cs typeface="+mn-cs"/>
                            </a:rPr>
                            <m:t>𝐗</m:t>
                          </m:r>
                        </m:e>
                        <m:sub>
                          <m:r>
                            <a:rPr lang="en-SG" b="0" i="1" kern="0" baseline="0" smtClean="0">
                              <a:solidFill>
                                <a:schemeClr val="tx1"/>
                              </a:solidFill>
                              <a:latin typeface="Cambria Math" panose="02040503050406030204" pitchFamily="18" charset="0"/>
                            </a:rPr>
                            <m:t>𝑢</m:t>
                          </m:r>
                        </m:sub>
                      </m:sSub>
                      <m:r>
                        <a:rPr lang="en-SG" i="1" kern="0" baseline="0" smtClean="0">
                          <a:solidFill>
                            <a:schemeClr val="tx1"/>
                          </a:solidFill>
                          <a:latin typeface="Cambria Math" panose="02040503050406030204" pitchFamily="18" charset="0"/>
                          <a:ea typeface="Cambria Math" panose="02040503050406030204" pitchFamily="18" charset="0"/>
                          <a:cs typeface="+mn-cs"/>
                        </a:rPr>
                        <m:t>∙</m:t>
                      </m:r>
                      <m:sSub>
                        <m:sSubPr>
                          <m:ctrlPr>
                            <a:rPr lang="en-SG" i="1" kern="0" baseline="0">
                              <a:solidFill>
                                <a:schemeClr val="tx1"/>
                              </a:solidFill>
                              <a:latin typeface="Cambria Math" panose="02040503050406030204" pitchFamily="18" charset="0"/>
                            </a:rPr>
                          </m:ctrlPr>
                        </m:sSubPr>
                        <m:e>
                          <m:r>
                            <a:rPr lang="en-SG" b="1" kern="0" baseline="0">
                              <a:solidFill>
                                <a:schemeClr val="tx1"/>
                              </a:solidFill>
                              <a:latin typeface="Cambria Math" panose="02040503050406030204" pitchFamily="18" charset="0"/>
                            </a:rPr>
                            <m:t>𝐗</m:t>
                          </m:r>
                        </m:e>
                        <m:sub>
                          <m:r>
                            <a:rPr lang="en-SG" b="0" i="1" kern="0" baseline="0" smtClean="0">
                              <a:solidFill>
                                <a:schemeClr val="tx1"/>
                              </a:solidFill>
                              <a:latin typeface="Cambria Math" panose="02040503050406030204" pitchFamily="18" charset="0"/>
                            </a:rPr>
                            <m:t>𝑣</m:t>
                          </m:r>
                        </m:sub>
                      </m:sSub>
                      <m:r>
                        <a:rPr lang="en-SG" b="0" i="1" kern="0" baseline="0" smtClean="0">
                          <a:solidFill>
                            <a:schemeClr val="tx1"/>
                          </a:solidFill>
                          <a:latin typeface="Cambria Math" panose="02040503050406030204" pitchFamily="18" charset="0"/>
                        </a:rPr>
                        <m:t> </m:t>
                      </m:r>
                      <m:r>
                        <a:rPr lang="en-SG" i="1" kern="0" baseline="0" smtClean="0">
                          <a:solidFill>
                            <a:schemeClr val="tx1"/>
                          </a:solidFill>
                          <a:latin typeface="Cambria Math" panose="02040503050406030204" pitchFamily="18" charset="0"/>
                          <a:ea typeface="Cambria Math" panose="02040503050406030204" pitchFamily="18" charset="0"/>
                        </a:rPr>
                        <m:t>~</m:t>
                      </m:r>
                      <m:r>
                        <a:rPr lang="en-SG" b="0" i="0" kern="0" baseline="0" smtClean="0">
                          <a:solidFill>
                            <a:schemeClr val="tx1"/>
                          </a:solidFill>
                          <a:latin typeface="Cambria Math" panose="02040503050406030204" pitchFamily="18" charset="0"/>
                          <a:ea typeface="Cambria Math" panose="02040503050406030204" pitchFamily="18" charset="0"/>
                        </a:rPr>
                        <m:t> </m:t>
                      </m:r>
                      <m:r>
                        <m:rPr>
                          <m:sty m:val="p"/>
                        </m:rPr>
                        <a:rPr lang="en-SG" b="0" i="0" kern="0" baseline="0" smtClean="0">
                          <a:solidFill>
                            <a:schemeClr val="tx1"/>
                          </a:solidFill>
                          <a:latin typeface="Cambria Math" panose="02040503050406030204" pitchFamily="18" charset="0"/>
                          <a:ea typeface="Cambria Math" panose="02040503050406030204" pitchFamily="18" charset="0"/>
                        </a:rPr>
                        <m:t>Pr</m:t>
                      </m:r>
                      <m:r>
                        <a:rPr lang="en-SG" b="0" i="1" kern="0" baseline="0" smtClean="0">
                          <a:solidFill>
                            <a:schemeClr val="tx1"/>
                          </a:solidFill>
                          <a:latin typeface="Cambria Math" panose="02040503050406030204" pitchFamily="18" charset="0"/>
                          <a:ea typeface="Cambria Math" panose="02040503050406030204" pitchFamily="18" charset="0"/>
                        </a:rPr>
                        <m:t>⁡[</m:t>
                      </m:r>
                      <m:r>
                        <a:rPr lang="en-SG" b="0" i="1" kern="0" baseline="0" smtClean="0">
                          <a:solidFill>
                            <a:schemeClr val="tx1"/>
                          </a:solidFill>
                          <a:latin typeface="Cambria Math" panose="02040503050406030204" pitchFamily="18" charset="0"/>
                          <a:ea typeface="Cambria Math" panose="02040503050406030204" pitchFamily="18" charset="0"/>
                        </a:rPr>
                        <m:t>𝑢</m:t>
                      </m:r>
                      <m:r>
                        <a:rPr lang="en-SG" b="0" i="1" kern="0" baseline="0" smtClean="0">
                          <a:solidFill>
                            <a:schemeClr val="tx1"/>
                          </a:solidFill>
                          <a:latin typeface="Cambria Math" panose="02040503050406030204" pitchFamily="18" charset="0"/>
                          <a:ea typeface="Cambria Math" panose="02040503050406030204" pitchFamily="18" charset="0"/>
                        </a:rPr>
                        <m:t>→</m:t>
                      </m:r>
                      <m:r>
                        <a:rPr lang="en-SG" b="0" i="1" kern="0" baseline="0" smtClean="0">
                          <a:solidFill>
                            <a:schemeClr val="tx1"/>
                          </a:solidFill>
                          <a:latin typeface="Cambria Math" panose="02040503050406030204" pitchFamily="18" charset="0"/>
                          <a:ea typeface="Cambria Math" panose="02040503050406030204" pitchFamily="18" charset="0"/>
                        </a:rPr>
                        <m:t>𝑣</m:t>
                      </m:r>
                      <m:r>
                        <a:rPr lang="en-SG" b="0" i="1" kern="0" baseline="0" smtClean="0">
                          <a:solidFill>
                            <a:schemeClr val="tx1"/>
                          </a:solidFill>
                          <a:latin typeface="Cambria Math" panose="02040503050406030204" pitchFamily="18" charset="0"/>
                          <a:ea typeface="Cambria Math" panose="02040503050406030204" pitchFamily="18" charset="0"/>
                        </a:rPr>
                        <m:t>]</m:t>
                      </m:r>
                    </m:oMath>
                  </m:oMathPara>
                </a14:m>
                <a:endParaRPr lang="en-SG" dirty="0">
                  <a:solidFill>
                    <a:schemeClr val="tx1"/>
                  </a:solidFill>
                </a:endParaRPr>
              </a:p>
            </p:txBody>
          </p:sp>
        </mc:Choice>
        <mc:Fallback xmlns="">
          <p:sp>
            <p:nvSpPr>
              <p:cNvPr id="4" name="Rectangle 3">
                <a:extLst>
                  <a:ext uri="{FF2B5EF4-FFF2-40B4-BE49-F238E27FC236}">
                    <a16:creationId xmlns:a16="http://schemas.microsoft.com/office/drawing/2014/main" id="{9EC256DD-098A-46A5-A2DC-4FDBAC9C34DF}"/>
                  </a:ext>
                </a:extLst>
              </p:cNvPr>
              <p:cNvSpPr>
                <a:spLocks noRot="1" noChangeAspect="1" noMove="1" noResize="1" noEditPoints="1" noAdjustHandles="1" noChangeArrowheads="1" noChangeShapeType="1" noTextEdit="1"/>
              </p:cNvSpPr>
              <p:nvPr/>
            </p:nvSpPr>
            <p:spPr>
              <a:xfrm>
                <a:off x="3152829" y="3984257"/>
                <a:ext cx="2838341" cy="453650"/>
              </a:xfrm>
              <a:prstGeom prst="rect">
                <a:avLst/>
              </a:prstGeom>
              <a:blipFill>
                <a:blip r:embed="rId3"/>
                <a:stretch>
                  <a:fillRect r="-429" b="-21622"/>
                </a:stretch>
              </a:blipFill>
            </p:spPr>
            <p:txBody>
              <a:bodyPr/>
              <a:lstStyle/>
              <a:p>
                <a:r>
                  <a:rPr lang="en-SG">
                    <a:noFill/>
                  </a:rPr>
                  <a:t> </a:t>
                </a:r>
              </a:p>
            </p:txBody>
          </p:sp>
        </mc:Fallback>
      </mc:AlternateContent>
      <p:sp>
        <p:nvSpPr>
          <p:cNvPr id="5" name="Rectangle 4">
            <a:extLst>
              <a:ext uri="{FF2B5EF4-FFF2-40B4-BE49-F238E27FC236}">
                <a16:creationId xmlns:a16="http://schemas.microsoft.com/office/drawing/2014/main" id="{B1A6F461-F649-461D-91CB-A4AA644DD1DC}"/>
              </a:ext>
            </a:extLst>
          </p:cNvPr>
          <p:cNvSpPr/>
          <p:nvPr/>
        </p:nvSpPr>
        <p:spPr>
          <a:xfrm>
            <a:off x="6108201" y="3703846"/>
            <a:ext cx="2730999" cy="892552"/>
          </a:xfrm>
          <a:prstGeom prst="rect">
            <a:avLst/>
          </a:prstGeom>
        </p:spPr>
        <p:txBody>
          <a:bodyPr wrap="square">
            <a:spAutoFit/>
          </a:bodyPr>
          <a:lstStyle/>
          <a:p>
            <a:pPr algn="ctr"/>
            <a:r>
              <a:rPr lang="en-SG" sz="2600" b="1" dirty="0">
                <a:solidFill>
                  <a:srgbClr val="FF0000"/>
                </a:solidFill>
                <a:latin typeface="+mj-lt"/>
              </a:rPr>
              <a:t>A large number of </a:t>
            </a:r>
          </a:p>
          <a:p>
            <a:pPr algn="ctr"/>
            <a:r>
              <a:rPr lang="en-SG" sz="2600" b="1" dirty="0">
                <a:solidFill>
                  <a:srgbClr val="FF0000"/>
                </a:solidFill>
                <a:latin typeface="+mj-lt"/>
              </a:rPr>
              <a:t>random walks are required !</a:t>
            </a:r>
          </a:p>
        </p:txBody>
      </p:sp>
      <p:sp>
        <p:nvSpPr>
          <p:cNvPr id="6" name="Rectangle 5">
            <a:extLst>
              <a:ext uri="{FF2B5EF4-FFF2-40B4-BE49-F238E27FC236}">
                <a16:creationId xmlns:a16="http://schemas.microsoft.com/office/drawing/2014/main" id="{6EAAAE60-7DD1-4084-872A-3EF5D9402470}"/>
              </a:ext>
            </a:extLst>
          </p:cNvPr>
          <p:cNvSpPr/>
          <p:nvPr/>
        </p:nvSpPr>
        <p:spPr>
          <a:xfrm>
            <a:off x="3152829" y="5774525"/>
            <a:ext cx="3240451" cy="379591"/>
          </a:xfrm>
          <a:prstGeom prst="rect">
            <a:avLst/>
          </a:prstGeom>
        </p:spPr>
        <p:txBody>
          <a:bodyPr wrap="square">
            <a:spAutoFit/>
          </a:bodyPr>
          <a:lstStyle/>
          <a:p>
            <a:pPr algn="ctr"/>
            <a:r>
              <a:rPr lang="en-SG" sz="2800" b="1" dirty="0">
                <a:solidFill>
                  <a:srgbClr val="FF0000"/>
                </a:solidFill>
                <a:latin typeface="+mj-lt"/>
              </a:rPr>
              <a:t>Expensive training courses!</a:t>
            </a:r>
          </a:p>
        </p:txBody>
      </p:sp>
      <p:sp>
        <p:nvSpPr>
          <p:cNvPr id="9" name="Rectangle 8">
            <a:extLst>
              <a:ext uri="{FF2B5EF4-FFF2-40B4-BE49-F238E27FC236}">
                <a16:creationId xmlns:a16="http://schemas.microsoft.com/office/drawing/2014/main" id="{49BCF142-FB78-4C08-94D1-9CC169605ACA}"/>
              </a:ext>
            </a:extLst>
          </p:cNvPr>
          <p:cNvSpPr/>
          <p:nvPr/>
        </p:nvSpPr>
        <p:spPr>
          <a:xfrm>
            <a:off x="738052" y="4554704"/>
            <a:ext cx="7639594" cy="1409617"/>
          </a:xfrm>
          <a:prstGeom prst="rect">
            <a:avLst/>
          </a:prstGeom>
        </p:spPr>
        <p:txBody>
          <a:bodyPr wrap="square">
            <a:spAutoFit/>
          </a:bodyPr>
          <a:lstStyle/>
          <a:p>
            <a:pPr marL="742950" lvl="1" indent="-285750">
              <a:spcBef>
                <a:spcPct val="20000"/>
              </a:spcBef>
              <a:buFontTx/>
              <a:buChar char="–"/>
            </a:pPr>
            <a:r>
              <a:rPr lang="en-SG" sz="2800" kern="0" baseline="0" dirty="0">
                <a:solidFill>
                  <a:srgbClr val="262626"/>
                </a:solidFill>
                <a:latin typeface="Times New Roman" panose="02020603050405020304"/>
                <a:ea typeface="+mn-ea"/>
              </a:rPr>
              <a:t>without random walks</a:t>
            </a:r>
          </a:p>
          <a:p>
            <a:pPr marL="1143000" lvl="2" indent="-228600">
              <a:spcBef>
                <a:spcPct val="20000"/>
              </a:spcBef>
              <a:buFontTx/>
              <a:buChar char="•"/>
            </a:pPr>
            <a:r>
              <a:rPr lang="en-SG" sz="1800" kern="0" baseline="0" dirty="0">
                <a:solidFill>
                  <a:srgbClr val="262626"/>
                </a:solidFill>
                <a:latin typeface="Times New Roman" panose="02020603050405020304"/>
                <a:ea typeface="+mn-ea"/>
              </a:rPr>
              <a:t>Auto-encoders, graph neural networks (GNN), generative adversarial networks (GAN), long short-term memory networks (LSTM)</a:t>
            </a:r>
          </a:p>
        </p:txBody>
      </p:sp>
    </p:spTree>
    <p:extLst>
      <p:ext uri="{BB962C8B-B14F-4D97-AF65-F5344CB8AC3E}">
        <p14:creationId xmlns:p14="http://schemas.microsoft.com/office/powerpoint/2010/main" val="93005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arn(inVertical)">
                                      <p:cBhvr>
                                        <p:cTn id="18" dur="500"/>
                                        <p:tgtEl>
                                          <p:spTgt spid="3">
                                            <p:txEl>
                                              <p:pRg st="2" end="2"/>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arn(inVertic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inVertic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barn(inVertical)">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arn(inVertical)">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34CF-88AE-4264-A401-566F5E32979D}"/>
              </a:ext>
            </a:extLst>
          </p:cNvPr>
          <p:cNvSpPr>
            <a:spLocks noGrp="1"/>
          </p:cNvSpPr>
          <p:nvPr>
            <p:ph type="title"/>
          </p:nvPr>
        </p:nvSpPr>
        <p:spPr/>
        <p:txBody>
          <a:bodyPr/>
          <a:lstStyle/>
          <a:p>
            <a:r>
              <a:rPr lang="en-SG" dirty="0"/>
              <a:t>Existing Work</a:t>
            </a:r>
          </a:p>
        </p:txBody>
      </p:sp>
      <p:sp>
        <p:nvSpPr>
          <p:cNvPr id="3" name="Content Placeholder 2">
            <a:extLst>
              <a:ext uri="{FF2B5EF4-FFF2-40B4-BE49-F238E27FC236}">
                <a16:creationId xmlns:a16="http://schemas.microsoft.com/office/drawing/2014/main" id="{A7C66B3B-DA67-4CC6-9214-1E39E59A0044}"/>
              </a:ext>
            </a:extLst>
          </p:cNvPr>
          <p:cNvSpPr>
            <a:spLocks noGrp="1"/>
          </p:cNvSpPr>
          <p:nvPr>
            <p:ph idx="1"/>
          </p:nvPr>
        </p:nvSpPr>
        <p:spPr>
          <a:xfrm>
            <a:off x="685800" y="1878563"/>
            <a:ext cx="7772400" cy="605960"/>
          </a:xfrm>
        </p:spPr>
        <p:txBody>
          <a:bodyPr/>
          <a:lstStyle/>
          <a:p>
            <a:r>
              <a:rPr lang="en-SG" dirty="0">
                <a:latin typeface="+mj-lt"/>
              </a:rPr>
              <a:t>Factorization-based HNE methods</a:t>
            </a:r>
          </a:p>
          <a:p>
            <a:pPr marL="0" indent="0">
              <a:buNone/>
            </a:pPr>
            <a:endParaRPr lang="en-SG" dirty="0">
              <a:latin typeface="+mj-lt"/>
            </a:endParaRP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36687E9F-C716-4778-843F-7B8570A376F0}"/>
                  </a:ext>
                </a:extLst>
              </p:cNvPr>
              <p:cNvSpPr/>
              <p:nvPr/>
            </p:nvSpPr>
            <p:spPr>
              <a:xfrm>
                <a:off x="6736035" y="2188920"/>
                <a:ext cx="1565878" cy="6481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SG" sz="3200" b="0" i="0" kern="0" baseline="0" smtClean="0">
                          <a:solidFill>
                            <a:srgbClr val="FF0000"/>
                          </a:solidFill>
                          <a:latin typeface="Cambria Math" panose="02040503050406030204" pitchFamily="18" charset="0"/>
                          <a:ea typeface="+mn-ea"/>
                          <a:cs typeface="+mn-cs"/>
                        </a:rPr>
                        <m:t>O</m:t>
                      </m:r>
                      <m:d>
                        <m:dPr>
                          <m:ctrlPr>
                            <a:rPr lang="en-SG" sz="3200" b="1" i="1" kern="0" baseline="0" smtClean="0">
                              <a:solidFill>
                                <a:srgbClr val="FF0000"/>
                              </a:solidFill>
                              <a:latin typeface="Cambria Math" panose="02040503050406030204" pitchFamily="18" charset="0"/>
                              <a:ea typeface="+mn-ea"/>
                              <a:cs typeface="+mn-cs"/>
                            </a:rPr>
                          </m:ctrlPr>
                        </m:dPr>
                        <m:e>
                          <m:sSup>
                            <m:sSupPr>
                              <m:ctrlPr>
                                <a:rPr lang="en-SG" sz="3200" b="1" i="1" kern="0" baseline="0" smtClean="0">
                                  <a:solidFill>
                                    <a:srgbClr val="FF0000"/>
                                  </a:solidFill>
                                  <a:latin typeface="Cambria Math" panose="02040503050406030204" pitchFamily="18" charset="0"/>
                                  <a:ea typeface="+mn-ea"/>
                                  <a:cs typeface="+mn-cs"/>
                                </a:rPr>
                              </m:ctrlPr>
                            </m:sSupPr>
                            <m:e>
                              <m:r>
                                <a:rPr lang="en-SG" sz="3200" b="1" i="1" kern="0" baseline="0" smtClean="0">
                                  <a:solidFill>
                                    <a:srgbClr val="FF0000"/>
                                  </a:solidFill>
                                  <a:latin typeface="Cambria Math" panose="02040503050406030204" pitchFamily="18" charset="0"/>
                                  <a:ea typeface="+mn-ea"/>
                                  <a:cs typeface="+mn-cs"/>
                                </a:rPr>
                                <m:t>𝒏</m:t>
                              </m:r>
                            </m:e>
                            <m:sup>
                              <m:r>
                                <a:rPr lang="en-SG" sz="3200" b="1" i="1" kern="0" baseline="0" smtClean="0">
                                  <a:solidFill>
                                    <a:srgbClr val="FF0000"/>
                                  </a:solidFill>
                                  <a:latin typeface="Cambria Math" panose="02040503050406030204" pitchFamily="18" charset="0"/>
                                  <a:ea typeface="+mn-ea"/>
                                  <a:cs typeface="+mn-cs"/>
                                </a:rPr>
                                <m:t>𝟐</m:t>
                              </m:r>
                            </m:sup>
                          </m:sSup>
                        </m:e>
                      </m:d>
                      <m:r>
                        <a:rPr lang="en-SG" sz="3200" b="0" i="0" kern="0" baseline="0" smtClean="0">
                          <a:solidFill>
                            <a:srgbClr val="FF0000"/>
                          </a:solidFill>
                          <a:latin typeface="Cambria Math" panose="02040503050406030204" pitchFamily="18" charset="0"/>
                          <a:ea typeface="+mn-ea"/>
                          <a:cs typeface="+mn-cs"/>
                        </a:rPr>
                        <m:t> !</m:t>
                      </m:r>
                    </m:oMath>
                  </m:oMathPara>
                </a14:m>
                <a:endParaRPr lang="en-SG" sz="3200" dirty="0">
                  <a:solidFill>
                    <a:srgbClr val="FF0000"/>
                  </a:solidFill>
                </a:endParaRPr>
              </a:p>
            </p:txBody>
          </p:sp>
        </mc:Choice>
        <mc:Fallback xmlns="">
          <p:sp>
            <p:nvSpPr>
              <p:cNvPr id="22" name="Rectangle 21">
                <a:extLst>
                  <a:ext uri="{FF2B5EF4-FFF2-40B4-BE49-F238E27FC236}">
                    <a16:creationId xmlns:a16="http://schemas.microsoft.com/office/drawing/2014/main" id="{36687E9F-C716-4778-843F-7B8570A376F0}"/>
                  </a:ext>
                </a:extLst>
              </p:cNvPr>
              <p:cNvSpPr>
                <a:spLocks noRot="1" noChangeAspect="1" noMove="1" noResize="1" noEditPoints="1" noAdjustHandles="1" noChangeArrowheads="1" noChangeShapeType="1" noTextEdit="1"/>
              </p:cNvSpPr>
              <p:nvPr/>
            </p:nvSpPr>
            <p:spPr>
              <a:xfrm>
                <a:off x="6736035" y="2188920"/>
                <a:ext cx="1565878" cy="648191"/>
              </a:xfrm>
              <a:prstGeom prst="rect">
                <a:avLst/>
              </a:prstGeom>
              <a:blipFill>
                <a:blip r:embed="rId1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E394B88-4632-44EE-8E86-1ABEC03B3D8E}"/>
                  </a:ext>
                </a:extLst>
              </p:cNvPr>
              <p:cNvSpPr/>
              <p:nvPr/>
            </p:nvSpPr>
            <p:spPr>
              <a:xfrm>
                <a:off x="616221" y="2412349"/>
                <a:ext cx="6335578" cy="1200329"/>
              </a:xfrm>
              <a:prstGeom prst="rect">
                <a:avLst/>
              </a:prstGeom>
            </p:spPr>
            <p:txBody>
              <a:bodyPr wrap="square">
                <a:spAutoFit/>
              </a:bodyPr>
              <a:lstStyle/>
              <a:p>
                <a:pPr marL="742950" lvl="1" indent="-285750">
                  <a:spcBef>
                    <a:spcPct val="20000"/>
                  </a:spcBef>
                  <a:buFontTx/>
                  <a:buChar char="–"/>
                </a:pPr>
                <a:r>
                  <a:rPr lang="en-SG" kern="0" baseline="0" dirty="0">
                    <a:solidFill>
                      <a:srgbClr val="262626"/>
                    </a:solidFill>
                    <a:latin typeface="Times New Roman" panose="02020603050405020304"/>
                    <a:ea typeface="+mn-ea"/>
                  </a:rPr>
                  <a:t>Construct an </a:t>
                </a:r>
                <a14:m>
                  <m:oMath xmlns:m="http://schemas.openxmlformats.org/officeDocument/2006/math">
                    <m:r>
                      <a:rPr lang="en-SG" i="1" kern="0" baseline="0">
                        <a:solidFill>
                          <a:srgbClr val="262626"/>
                        </a:solidFill>
                        <a:latin typeface="Cambria Math" panose="02040503050406030204" pitchFamily="18" charset="0"/>
                        <a:ea typeface="+mn-ea"/>
                      </a:rPr>
                      <m:t>𝑛</m:t>
                    </m:r>
                    <m:r>
                      <a:rPr lang="en-SG" i="1" kern="0" baseline="0">
                        <a:solidFill>
                          <a:srgbClr val="262626"/>
                        </a:solidFill>
                        <a:latin typeface="Cambria Math" panose="02040503050406030204" pitchFamily="18" charset="0"/>
                        <a:ea typeface="Cambria Math" panose="02040503050406030204" pitchFamily="18" charset="0"/>
                      </a:rPr>
                      <m:t>×</m:t>
                    </m:r>
                    <m:r>
                      <a:rPr lang="en-SG" i="1" kern="0" baseline="0">
                        <a:solidFill>
                          <a:srgbClr val="262626"/>
                        </a:solidFill>
                        <a:latin typeface="Cambria Math" panose="02040503050406030204" pitchFamily="18" charset="0"/>
                        <a:ea typeface="Cambria Math" panose="02040503050406030204" pitchFamily="18" charset="0"/>
                      </a:rPr>
                      <m:t>𝑛</m:t>
                    </m:r>
                  </m:oMath>
                </a14:m>
                <a:r>
                  <a:rPr lang="en-SG" kern="0" baseline="0" dirty="0">
                    <a:solidFill>
                      <a:srgbClr val="262626"/>
                    </a:solidFill>
                    <a:latin typeface="Times New Roman" panose="02020603050405020304"/>
                    <a:ea typeface="+mn-ea"/>
                  </a:rPr>
                  <a:t> proximity matrix </a:t>
                </a:r>
                <a14:m>
                  <m:oMath xmlns:m="http://schemas.openxmlformats.org/officeDocument/2006/math">
                    <m:r>
                      <a:rPr lang="en-SG" b="1" kern="0" baseline="0">
                        <a:solidFill>
                          <a:srgbClr val="262626"/>
                        </a:solidFill>
                        <a:latin typeface="Cambria Math" panose="02040503050406030204" pitchFamily="18" charset="0"/>
                        <a:ea typeface="+mn-ea"/>
                      </a:rPr>
                      <m:t>𝐌</m:t>
                    </m:r>
                  </m:oMath>
                </a14:m>
                <a:endParaRPr lang="en-SG" b="1" kern="0" baseline="0" dirty="0">
                  <a:solidFill>
                    <a:srgbClr val="262626"/>
                  </a:solidFill>
                  <a:latin typeface="Times New Roman" panose="02020603050405020304"/>
                  <a:ea typeface="+mn-ea"/>
                </a:endParaRPr>
              </a:p>
              <a:p>
                <a:pPr marL="1143000" lvl="2" indent="-228600">
                  <a:spcBef>
                    <a:spcPct val="20000"/>
                  </a:spcBef>
                  <a:buFontTx/>
                  <a:buChar char="•"/>
                </a:pPr>
                <a:r>
                  <a:rPr lang="en-SG" sz="2000" kern="0" baseline="0" dirty="0">
                    <a:solidFill>
                      <a:srgbClr val="262626"/>
                    </a:solidFill>
                    <a:latin typeface="Times New Roman" panose="02020603050405020304"/>
                    <a:ea typeface="+mn-ea"/>
                  </a:rPr>
                  <a:t>Katz score, AROPE [Zhang </a:t>
                </a:r>
                <a:r>
                  <a:rPr lang="en-SG" sz="2000" i="1" kern="0" baseline="0" dirty="0">
                    <a:solidFill>
                      <a:srgbClr val="262626"/>
                    </a:solidFill>
                    <a:latin typeface="Times New Roman" panose="02020603050405020304"/>
                    <a:ea typeface="+mn-ea"/>
                  </a:rPr>
                  <a:t>et al</a:t>
                </a:r>
                <a:r>
                  <a:rPr lang="en-SG" sz="2000" kern="0" baseline="0" dirty="0">
                    <a:solidFill>
                      <a:srgbClr val="262626"/>
                    </a:solidFill>
                    <a:latin typeface="Times New Roman" panose="02020603050405020304"/>
                    <a:ea typeface="+mn-ea"/>
                  </a:rPr>
                  <a:t>. KDD18]</a:t>
                </a:r>
              </a:p>
              <a:p>
                <a:pPr marL="1143000" lvl="2" indent="-228600">
                  <a:spcBef>
                    <a:spcPct val="20000"/>
                  </a:spcBef>
                  <a:buFontTx/>
                  <a:buChar char="•"/>
                </a:pPr>
                <a:r>
                  <a:rPr lang="en-SG" sz="2000" kern="0" baseline="0" dirty="0">
                    <a:solidFill>
                      <a:srgbClr val="FF0000"/>
                    </a:solidFill>
                    <a:latin typeface="Times New Roman" panose="02020603050405020304"/>
                    <a:ea typeface="+mn-ea"/>
                  </a:rPr>
                  <a:t>PPR</a:t>
                </a:r>
                <a:r>
                  <a:rPr lang="en-SG" sz="2000" kern="0" baseline="0" dirty="0">
                    <a:solidFill>
                      <a:srgbClr val="262626"/>
                    </a:solidFill>
                    <a:latin typeface="Times New Roman" panose="02020603050405020304"/>
                    <a:ea typeface="+mn-ea"/>
                  </a:rPr>
                  <a:t>, STRAP [Yin </a:t>
                </a:r>
                <a:r>
                  <a:rPr lang="en-SG" sz="2000" i="1" kern="0" baseline="0" dirty="0">
                    <a:solidFill>
                      <a:srgbClr val="262626"/>
                    </a:solidFill>
                    <a:latin typeface="Times New Roman" panose="02020603050405020304"/>
                    <a:ea typeface="+mn-ea"/>
                  </a:rPr>
                  <a:t>et al</a:t>
                </a:r>
                <a:r>
                  <a:rPr lang="en-SG" sz="2000" kern="0" baseline="0" dirty="0">
                    <a:solidFill>
                      <a:srgbClr val="262626"/>
                    </a:solidFill>
                    <a:latin typeface="Times New Roman" panose="02020603050405020304"/>
                    <a:ea typeface="+mn-ea"/>
                  </a:rPr>
                  <a:t>. KDD 2019]</a:t>
                </a:r>
              </a:p>
            </p:txBody>
          </p:sp>
        </mc:Choice>
        <mc:Fallback xmlns="">
          <p:sp>
            <p:nvSpPr>
              <p:cNvPr id="5" name="Rectangle 4">
                <a:extLst>
                  <a:ext uri="{FF2B5EF4-FFF2-40B4-BE49-F238E27FC236}">
                    <a16:creationId xmlns:a16="http://schemas.microsoft.com/office/drawing/2014/main" id="{7E394B88-4632-44EE-8E86-1ABEC03B3D8E}"/>
                  </a:ext>
                </a:extLst>
              </p:cNvPr>
              <p:cNvSpPr>
                <a:spLocks noRot="1" noChangeAspect="1" noMove="1" noResize="1" noEditPoints="1" noAdjustHandles="1" noChangeArrowheads="1" noChangeShapeType="1" noTextEdit="1"/>
              </p:cNvSpPr>
              <p:nvPr/>
            </p:nvSpPr>
            <p:spPr>
              <a:xfrm>
                <a:off x="616221" y="2412349"/>
                <a:ext cx="6335578" cy="1200329"/>
              </a:xfrm>
              <a:prstGeom prst="rect">
                <a:avLst/>
              </a:prstGeom>
              <a:blipFill>
                <a:blip r:embed="rId14"/>
                <a:stretch>
                  <a:fillRect t="-4061" b="-8122"/>
                </a:stretch>
              </a:blipFill>
            </p:spPr>
            <p:txBody>
              <a:bodyPr/>
              <a:lstStyle/>
              <a:p>
                <a:r>
                  <a:rPr lang="en-SG">
                    <a:noFill/>
                  </a:rPr>
                  <a:t> </a:t>
                </a:r>
              </a:p>
            </p:txBody>
          </p:sp>
        </mc:Fallback>
      </mc:AlternateContent>
      <p:grpSp>
        <p:nvGrpSpPr>
          <p:cNvPr id="23" name="Group 22">
            <a:extLst>
              <a:ext uri="{FF2B5EF4-FFF2-40B4-BE49-F238E27FC236}">
                <a16:creationId xmlns:a16="http://schemas.microsoft.com/office/drawing/2014/main" id="{8986065A-86EF-4FDC-AAE9-A10679B9B42B}"/>
              </a:ext>
            </a:extLst>
          </p:cNvPr>
          <p:cNvGrpSpPr/>
          <p:nvPr/>
        </p:nvGrpSpPr>
        <p:grpSpPr>
          <a:xfrm>
            <a:off x="629490" y="3654542"/>
            <a:ext cx="7231689" cy="2224610"/>
            <a:chOff x="629490" y="3654542"/>
            <a:chExt cx="7231689" cy="2224610"/>
          </a:xfrm>
        </p:grpSpPr>
        <p:grpSp>
          <p:nvGrpSpPr>
            <p:cNvPr id="21" name="Group 20">
              <a:extLst>
                <a:ext uri="{FF2B5EF4-FFF2-40B4-BE49-F238E27FC236}">
                  <a16:creationId xmlns:a16="http://schemas.microsoft.com/office/drawing/2014/main" id="{A47DD793-8CF1-42E3-A9AC-D2DCDD596DE7}"/>
                </a:ext>
              </a:extLst>
            </p:cNvPr>
            <p:cNvGrpSpPr/>
            <p:nvPr/>
          </p:nvGrpSpPr>
          <p:grpSpPr>
            <a:xfrm>
              <a:off x="1086261" y="3944469"/>
              <a:ext cx="6620827" cy="1934683"/>
              <a:chOff x="1095590" y="3620356"/>
              <a:chExt cx="6620827" cy="1934683"/>
            </a:xfrm>
          </p:grpSpPr>
          <p:grpSp>
            <p:nvGrpSpPr>
              <p:cNvPr id="17" name="Group 16">
                <a:extLst>
                  <a:ext uri="{FF2B5EF4-FFF2-40B4-BE49-F238E27FC236}">
                    <a16:creationId xmlns:a16="http://schemas.microsoft.com/office/drawing/2014/main" id="{DC844AF6-E0E6-4A06-8305-3813219E9934}"/>
                  </a:ext>
                </a:extLst>
              </p:cNvPr>
              <p:cNvGrpSpPr/>
              <p:nvPr/>
            </p:nvGrpSpPr>
            <p:grpSpPr>
              <a:xfrm>
                <a:off x="1159329" y="3854418"/>
                <a:ext cx="6557088" cy="1700621"/>
                <a:chOff x="1159329" y="3854418"/>
                <a:chExt cx="6557088" cy="1700621"/>
              </a:xfrm>
            </p:grpSpPr>
            <p:grpSp>
              <p:nvGrpSpPr>
                <p:cNvPr id="9" name="Group 8">
                  <a:extLst>
                    <a:ext uri="{FF2B5EF4-FFF2-40B4-BE49-F238E27FC236}">
                      <a16:creationId xmlns:a16="http://schemas.microsoft.com/office/drawing/2014/main" id="{DC2E3010-88A4-4C15-83EA-50241F1E540E}"/>
                    </a:ext>
                  </a:extLst>
                </p:cNvPr>
                <p:cNvGrpSpPr/>
                <p:nvPr/>
              </p:nvGrpSpPr>
              <p:grpSpPr>
                <a:xfrm>
                  <a:off x="1159329" y="3861125"/>
                  <a:ext cx="6557088" cy="1693914"/>
                  <a:chOff x="1159329" y="3861125"/>
                  <a:chExt cx="6557088" cy="1693914"/>
                </a:xfrm>
              </p:grpSpPr>
              <p:pic>
                <p:nvPicPr>
                  <p:cNvPr id="4" name="Picture 3">
                    <a:extLst>
                      <a:ext uri="{FF2B5EF4-FFF2-40B4-BE49-F238E27FC236}">
                        <a16:creationId xmlns:a16="http://schemas.microsoft.com/office/drawing/2014/main" id="{DA12BE05-FC1C-4BB0-A31C-45175540FBBA}"/>
                      </a:ext>
                    </a:extLst>
                  </p:cNvPr>
                  <p:cNvPicPr>
                    <a:picLocks noChangeAspect="1"/>
                  </p:cNvPicPr>
                  <p:nvPr/>
                </p:nvPicPr>
                <p:blipFill>
                  <a:blip r:embed="rId15"/>
                  <a:stretch>
                    <a:fillRect/>
                  </a:stretch>
                </p:blipFill>
                <p:spPr>
                  <a:xfrm>
                    <a:off x="1159329" y="3861125"/>
                    <a:ext cx="6557088" cy="1693914"/>
                  </a:xfrm>
                  <a:prstGeom prst="rect">
                    <a:avLst/>
                  </a:prstGeom>
                </p:spPr>
              </p:pic>
              <p:pic>
                <p:nvPicPr>
                  <p:cNvPr id="6" name="Picture 5">
                    <a:extLst>
                      <a:ext uri="{FF2B5EF4-FFF2-40B4-BE49-F238E27FC236}">
                        <a16:creationId xmlns:a16="http://schemas.microsoft.com/office/drawing/2014/main" id="{15858D24-91F0-4A79-B3E2-579EBAB4E63F}"/>
                      </a:ext>
                    </a:extLst>
                  </p:cNvPr>
                  <p:cNvPicPr>
                    <a:picLocks noChangeAspect="1"/>
                  </p:cNvPicPr>
                  <p:nvPr/>
                </p:nvPicPr>
                <p:blipFill>
                  <a:blip r:embed="rId16"/>
                  <a:stretch>
                    <a:fillRect/>
                  </a:stretch>
                </p:blipFill>
                <p:spPr>
                  <a:xfrm>
                    <a:off x="2207467" y="4650565"/>
                    <a:ext cx="381000" cy="438150"/>
                  </a:xfrm>
                  <a:prstGeom prst="rect">
                    <a:avLst/>
                  </a:prstGeom>
                </p:spPr>
              </p:pic>
              <p:pic>
                <p:nvPicPr>
                  <p:cNvPr id="7" name="Picture 6">
                    <a:extLst>
                      <a:ext uri="{FF2B5EF4-FFF2-40B4-BE49-F238E27FC236}">
                        <a16:creationId xmlns:a16="http://schemas.microsoft.com/office/drawing/2014/main" id="{675E1439-E07A-4977-9431-D50112D83F8F}"/>
                      </a:ext>
                    </a:extLst>
                  </p:cNvPr>
                  <p:cNvPicPr>
                    <a:picLocks noChangeAspect="1"/>
                  </p:cNvPicPr>
                  <p:nvPr/>
                </p:nvPicPr>
                <p:blipFill>
                  <a:blip r:embed="rId16"/>
                  <a:stretch>
                    <a:fillRect/>
                  </a:stretch>
                </p:blipFill>
                <p:spPr>
                  <a:xfrm>
                    <a:off x="4876023" y="4593048"/>
                    <a:ext cx="381000" cy="438150"/>
                  </a:xfrm>
                  <a:prstGeom prst="rect">
                    <a:avLst/>
                  </a:prstGeom>
                </p:spPr>
              </p:pic>
              <p:pic>
                <p:nvPicPr>
                  <p:cNvPr id="8" name="Picture 7">
                    <a:extLst>
                      <a:ext uri="{FF2B5EF4-FFF2-40B4-BE49-F238E27FC236}">
                        <a16:creationId xmlns:a16="http://schemas.microsoft.com/office/drawing/2014/main" id="{B1ECD264-7EE9-4F14-BA95-497FE0C5CC0B}"/>
                      </a:ext>
                    </a:extLst>
                  </p:cNvPr>
                  <p:cNvPicPr>
                    <a:picLocks noChangeAspect="1"/>
                  </p:cNvPicPr>
                  <p:nvPr/>
                </p:nvPicPr>
                <p:blipFill>
                  <a:blip r:embed="rId17"/>
                  <a:stretch>
                    <a:fillRect/>
                  </a:stretch>
                </p:blipFill>
                <p:spPr>
                  <a:xfrm>
                    <a:off x="6429277" y="4678556"/>
                    <a:ext cx="409575" cy="333375"/>
                  </a:xfrm>
                  <a:prstGeom prst="rect">
                    <a:avLst/>
                  </a:prstGeom>
                </p:spPr>
              </p:pic>
            </p:gr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9C6A189-2D54-4553-B40C-DC03BB1F1554}"/>
                        </a:ext>
                      </a:extLst>
                    </p:cNvPr>
                    <p:cNvSpPr/>
                    <p:nvPr/>
                  </p:nvSpPr>
                  <p:spPr>
                    <a:xfrm>
                      <a:off x="2225883" y="4628172"/>
                      <a:ext cx="506869" cy="453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b="1" kern="0" baseline="0" smtClean="0">
                                <a:solidFill>
                                  <a:srgbClr val="262626"/>
                                </a:solidFill>
                                <a:latin typeface="Cambria Math" panose="02040503050406030204" pitchFamily="18" charset="0"/>
                                <a:ea typeface="+mn-ea"/>
                                <a:cs typeface="+mn-cs"/>
                              </a:rPr>
                              <m:t>𝐌</m:t>
                            </m:r>
                          </m:oMath>
                        </m:oMathPara>
                      </a14:m>
                      <a:endParaRPr lang="en-SG" dirty="0"/>
                    </a:p>
                  </p:txBody>
                </p:sp>
              </mc:Choice>
              <mc:Fallback xmlns="">
                <p:sp>
                  <p:nvSpPr>
                    <p:cNvPr id="11" name="Rectangle 10">
                      <a:extLst>
                        <a:ext uri="{FF2B5EF4-FFF2-40B4-BE49-F238E27FC236}">
                          <a16:creationId xmlns:a16="http://schemas.microsoft.com/office/drawing/2014/main" id="{79C6A189-2D54-4553-B40C-DC03BB1F1554}"/>
                        </a:ext>
                      </a:extLst>
                    </p:cNvPr>
                    <p:cNvSpPr>
                      <a:spLocks noRot="1" noChangeAspect="1" noMove="1" noResize="1" noEditPoints="1" noAdjustHandles="1" noChangeArrowheads="1" noChangeShapeType="1" noTextEdit="1"/>
                    </p:cNvSpPr>
                    <p:nvPr/>
                  </p:nvSpPr>
                  <p:spPr>
                    <a:xfrm>
                      <a:off x="2225883" y="4628172"/>
                      <a:ext cx="506869" cy="453137"/>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BDC2AFAC-46BB-4FF4-A2CD-7B3ECCDFE9A6}"/>
                        </a:ext>
                      </a:extLst>
                    </p:cNvPr>
                    <p:cNvSpPr/>
                    <p:nvPr/>
                  </p:nvSpPr>
                  <p:spPr>
                    <a:xfrm>
                      <a:off x="4864067" y="4609365"/>
                      <a:ext cx="433132" cy="453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b="1" i="0" kern="0" baseline="0" smtClean="0">
                                <a:solidFill>
                                  <a:srgbClr val="262626"/>
                                </a:solidFill>
                                <a:latin typeface="Cambria Math" panose="02040503050406030204" pitchFamily="18" charset="0"/>
                                <a:ea typeface="+mn-ea"/>
                                <a:cs typeface="+mn-cs"/>
                              </a:rPr>
                              <m:t>𝐗</m:t>
                            </m:r>
                          </m:oMath>
                        </m:oMathPara>
                      </a14:m>
                      <a:endParaRPr lang="en-SG" dirty="0"/>
                    </a:p>
                  </p:txBody>
                </p:sp>
              </mc:Choice>
              <mc:Fallback xmlns="">
                <p:sp>
                  <p:nvSpPr>
                    <p:cNvPr id="12" name="Rectangle 11">
                      <a:extLst>
                        <a:ext uri="{FF2B5EF4-FFF2-40B4-BE49-F238E27FC236}">
                          <a16:creationId xmlns:a16="http://schemas.microsoft.com/office/drawing/2014/main" id="{BDC2AFAC-46BB-4FF4-A2CD-7B3ECCDFE9A6}"/>
                        </a:ext>
                      </a:extLst>
                    </p:cNvPr>
                    <p:cNvSpPr>
                      <a:spLocks noRot="1" noChangeAspect="1" noMove="1" noResize="1" noEditPoints="1" noAdjustHandles="1" noChangeArrowheads="1" noChangeShapeType="1" noTextEdit="1"/>
                    </p:cNvSpPr>
                    <p:nvPr/>
                  </p:nvSpPr>
                  <p:spPr>
                    <a:xfrm>
                      <a:off x="4864067" y="4609365"/>
                      <a:ext cx="433132" cy="453137"/>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1256A29E-AFDC-471E-84AC-2BECDACE1E25}"/>
                        </a:ext>
                      </a:extLst>
                    </p:cNvPr>
                    <p:cNvSpPr/>
                    <p:nvPr/>
                  </p:nvSpPr>
                  <p:spPr>
                    <a:xfrm>
                      <a:off x="6529600" y="4618674"/>
                      <a:ext cx="431528" cy="453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b="1" i="0" kern="0" baseline="0" smtClean="0">
                                <a:solidFill>
                                  <a:srgbClr val="262626"/>
                                </a:solidFill>
                                <a:latin typeface="Cambria Math" panose="02040503050406030204" pitchFamily="18" charset="0"/>
                                <a:ea typeface="+mn-ea"/>
                                <a:cs typeface="+mn-cs"/>
                              </a:rPr>
                              <m:t>𝐘</m:t>
                            </m:r>
                          </m:oMath>
                        </m:oMathPara>
                      </a14:m>
                      <a:endParaRPr lang="en-SG" dirty="0"/>
                    </a:p>
                  </p:txBody>
                </p:sp>
              </mc:Choice>
              <mc:Fallback xmlns="">
                <p:sp>
                  <p:nvSpPr>
                    <p:cNvPr id="13" name="Rectangle 12">
                      <a:extLst>
                        <a:ext uri="{FF2B5EF4-FFF2-40B4-BE49-F238E27FC236}">
                          <a16:creationId xmlns:a16="http://schemas.microsoft.com/office/drawing/2014/main" id="{1256A29E-AFDC-471E-84AC-2BECDACE1E25}"/>
                        </a:ext>
                      </a:extLst>
                    </p:cNvPr>
                    <p:cNvSpPr>
                      <a:spLocks noRot="1" noChangeAspect="1" noMove="1" noResize="1" noEditPoints="1" noAdjustHandles="1" noChangeArrowheads="1" noChangeShapeType="1" noTextEdit="1"/>
                    </p:cNvSpPr>
                    <p:nvPr/>
                  </p:nvSpPr>
                  <p:spPr>
                    <a:xfrm>
                      <a:off x="6529600" y="4618674"/>
                      <a:ext cx="431528" cy="453137"/>
                    </a:xfrm>
                    <a:prstGeom prst="rect">
                      <a:avLst/>
                    </a:prstGeom>
                    <a:blipFill>
                      <a:blip r:embed="rId8"/>
                      <a:stretch>
                        <a:fillRect/>
                      </a:stretch>
                    </a:blipFill>
                  </p:spPr>
                  <p:txBody>
                    <a:bodyPr/>
                    <a:lstStyle/>
                    <a:p>
                      <a:r>
                        <a:rPr lang="en-SG">
                          <a:noFill/>
                        </a:rPr>
                        <a:t> </a:t>
                      </a:r>
                    </a:p>
                  </p:txBody>
                </p:sp>
              </mc:Fallback>
            </mc:AlternateContent>
            <p:pic>
              <p:nvPicPr>
                <p:cNvPr id="14" name="Picture 13">
                  <a:extLst>
                    <a:ext uri="{FF2B5EF4-FFF2-40B4-BE49-F238E27FC236}">
                      <a16:creationId xmlns:a16="http://schemas.microsoft.com/office/drawing/2014/main" id="{80082FC2-EBAC-4708-A4E6-C4F79BAF1327}"/>
                    </a:ext>
                  </a:extLst>
                </p:cNvPr>
                <p:cNvPicPr>
                  <a:picLocks noChangeAspect="1"/>
                </p:cNvPicPr>
                <p:nvPr/>
              </p:nvPicPr>
              <p:blipFill>
                <a:blip r:embed="rId18"/>
                <a:stretch>
                  <a:fillRect/>
                </a:stretch>
              </p:blipFill>
              <p:spPr>
                <a:xfrm>
                  <a:off x="2331876" y="3854418"/>
                  <a:ext cx="228600" cy="219075"/>
                </a:xfrm>
                <a:prstGeom prst="rect">
                  <a:avLst/>
                </a:prstGeom>
              </p:spPr>
            </p:pic>
            <p:pic>
              <p:nvPicPr>
                <p:cNvPr id="15" name="Picture 14">
                  <a:extLst>
                    <a:ext uri="{FF2B5EF4-FFF2-40B4-BE49-F238E27FC236}">
                      <a16:creationId xmlns:a16="http://schemas.microsoft.com/office/drawing/2014/main" id="{10F3C308-25C7-4D10-B6DA-CED11AEC7DA3}"/>
                    </a:ext>
                  </a:extLst>
                </p:cNvPr>
                <p:cNvPicPr>
                  <a:picLocks noChangeAspect="1"/>
                </p:cNvPicPr>
                <p:nvPr/>
              </p:nvPicPr>
              <p:blipFill>
                <a:blip r:embed="rId18"/>
                <a:stretch>
                  <a:fillRect/>
                </a:stretch>
              </p:blipFill>
              <p:spPr>
                <a:xfrm>
                  <a:off x="1159329" y="4797426"/>
                  <a:ext cx="228600" cy="219075"/>
                </a:xfrm>
                <a:prstGeom prst="rect">
                  <a:avLst/>
                </a:prstGeom>
              </p:spPr>
            </p:pic>
            <p:pic>
              <p:nvPicPr>
                <p:cNvPr id="16" name="Picture 15">
                  <a:extLst>
                    <a:ext uri="{FF2B5EF4-FFF2-40B4-BE49-F238E27FC236}">
                      <a16:creationId xmlns:a16="http://schemas.microsoft.com/office/drawing/2014/main" id="{630FF0DB-F4A8-4A6C-8856-6E9D35531F80}"/>
                    </a:ext>
                  </a:extLst>
                </p:cNvPr>
                <p:cNvPicPr>
                  <a:picLocks noChangeAspect="1"/>
                </p:cNvPicPr>
                <p:nvPr/>
              </p:nvPicPr>
              <p:blipFill>
                <a:blip r:embed="rId18"/>
                <a:stretch>
                  <a:fillRect/>
                </a:stretch>
              </p:blipFill>
              <p:spPr>
                <a:xfrm>
                  <a:off x="6548262" y="4297445"/>
                  <a:ext cx="228600" cy="219075"/>
                </a:xfrm>
                <a:prstGeom prst="rect">
                  <a:avLst/>
                </a:prstGeom>
              </p:spPr>
            </p:pic>
          </p:gr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0BE8D916-0DD7-4357-B3D5-1AF8DDFB7750}"/>
                      </a:ext>
                    </a:extLst>
                  </p:cNvPr>
                  <p:cNvSpPr/>
                  <p:nvPr/>
                </p:nvSpPr>
                <p:spPr>
                  <a:xfrm>
                    <a:off x="2296991" y="3620356"/>
                    <a:ext cx="364652" cy="453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i="1">
                              <a:latin typeface="Cambria Math" panose="02040503050406030204" pitchFamily="18" charset="0"/>
                            </a:rPr>
                            <m:t>𝑛</m:t>
                          </m:r>
                        </m:oMath>
                      </m:oMathPara>
                    </a14:m>
                    <a:endParaRPr lang="en-SG" dirty="0"/>
                  </a:p>
                </p:txBody>
              </p:sp>
            </mc:Choice>
            <mc:Fallback xmlns="">
              <p:sp>
                <p:nvSpPr>
                  <p:cNvPr id="18" name="Rectangle 17">
                    <a:extLst>
                      <a:ext uri="{FF2B5EF4-FFF2-40B4-BE49-F238E27FC236}">
                        <a16:creationId xmlns:a16="http://schemas.microsoft.com/office/drawing/2014/main" id="{0BE8D916-0DD7-4357-B3D5-1AF8DDFB7750}"/>
                      </a:ext>
                    </a:extLst>
                  </p:cNvPr>
                  <p:cNvSpPr>
                    <a:spLocks noRot="1" noChangeAspect="1" noMove="1" noResize="1" noEditPoints="1" noAdjustHandles="1" noChangeArrowheads="1" noChangeShapeType="1" noTextEdit="1"/>
                  </p:cNvSpPr>
                  <p:nvPr/>
                </p:nvSpPr>
                <p:spPr>
                  <a:xfrm>
                    <a:off x="2296991" y="3620356"/>
                    <a:ext cx="364652" cy="453137"/>
                  </a:xfrm>
                  <a:prstGeom prst="rect">
                    <a:avLst/>
                  </a:prstGeom>
                  <a:blipFill>
                    <a:blip r:embed="rId10"/>
                    <a:stretch>
                      <a:fillRect b="-270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F3022FCD-689A-4194-A3B9-023185EF3EA9}"/>
                      </a:ext>
                    </a:extLst>
                  </p:cNvPr>
                  <p:cNvSpPr/>
                  <p:nvPr/>
                </p:nvSpPr>
                <p:spPr>
                  <a:xfrm>
                    <a:off x="1095590" y="4481513"/>
                    <a:ext cx="364652" cy="453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i="1">
                              <a:latin typeface="Cambria Math" panose="02040503050406030204" pitchFamily="18" charset="0"/>
                            </a:rPr>
                            <m:t>𝑛</m:t>
                          </m:r>
                        </m:oMath>
                      </m:oMathPara>
                    </a14:m>
                    <a:endParaRPr lang="en-SG" dirty="0"/>
                  </a:p>
                </p:txBody>
              </p:sp>
            </mc:Choice>
            <mc:Fallback xmlns="">
              <p:sp>
                <p:nvSpPr>
                  <p:cNvPr id="19" name="Rectangle 18">
                    <a:extLst>
                      <a:ext uri="{FF2B5EF4-FFF2-40B4-BE49-F238E27FC236}">
                        <a16:creationId xmlns:a16="http://schemas.microsoft.com/office/drawing/2014/main" id="{F3022FCD-689A-4194-A3B9-023185EF3EA9}"/>
                      </a:ext>
                    </a:extLst>
                  </p:cNvPr>
                  <p:cNvSpPr>
                    <a:spLocks noRot="1" noChangeAspect="1" noMove="1" noResize="1" noEditPoints="1" noAdjustHandles="1" noChangeArrowheads="1" noChangeShapeType="1" noTextEdit="1"/>
                  </p:cNvSpPr>
                  <p:nvPr/>
                </p:nvSpPr>
                <p:spPr>
                  <a:xfrm>
                    <a:off x="1095590" y="4481513"/>
                    <a:ext cx="364652" cy="453137"/>
                  </a:xfrm>
                  <a:prstGeom prst="rect">
                    <a:avLst/>
                  </a:prstGeom>
                  <a:blipFill>
                    <a:blip r:embed="rId11"/>
                    <a:stretch>
                      <a:fillRect b="-1333"/>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CE363B25-6B2F-466A-9944-57AC617D0F28}"/>
                      </a:ext>
                    </a:extLst>
                  </p:cNvPr>
                  <p:cNvSpPr/>
                  <p:nvPr/>
                </p:nvSpPr>
                <p:spPr>
                  <a:xfrm>
                    <a:off x="6575500" y="4028376"/>
                    <a:ext cx="364652" cy="4531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i="1">
                              <a:latin typeface="Cambria Math" panose="02040503050406030204" pitchFamily="18" charset="0"/>
                            </a:rPr>
                            <m:t>𝑛</m:t>
                          </m:r>
                        </m:oMath>
                      </m:oMathPara>
                    </a14:m>
                    <a:endParaRPr lang="en-SG" dirty="0"/>
                  </a:p>
                </p:txBody>
              </p:sp>
            </mc:Choice>
            <mc:Fallback xmlns="">
              <p:sp>
                <p:nvSpPr>
                  <p:cNvPr id="20" name="Rectangle 19">
                    <a:extLst>
                      <a:ext uri="{FF2B5EF4-FFF2-40B4-BE49-F238E27FC236}">
                        <a16:creationId xmlns:a16="http://schemas.microsoft.com/office/drawing/2014/main" id="{CE363B25-6B2F-466A-9944-57AC617D0F28}"/>
                      </a:ext>
                    </a:extLst>
                  </p:cNvPr>
                  <p:cNvSpPr>
                    <a:spLocks noRot="1" noChangeAspect="1" noMove="1" noResize="1" noEditPoints="1" noAdjustHandles="1" noChangeArrowheads="1" noChangeShapeType="1" noTextEdit="1"/>
                  </p:cNvSpPr>
                  <p:nvPr/>
                </p:nvSpPr>
                <p:spPr>
                  <a:xfrm>
                    <a:off x="6575500" y="4028376"/>
                    <a:ext cx="364652" cy="453137"/>
                  </a:xfrm>
                  <a:prstGeom prst="rect">
                    <a:avLst/>
                  </a:prstGeom>
                  <a:blipFill>
                    <a:blip r:embed="rId12"/>
                    <a:stretch>
                      <a:fillRect b="-2703"/>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021B5AC-1329-44BC-BED6-75181E34A0B8}"/>
                    </a:ext>
                  </a:extLst>
                </p:cNvPr>
                <p:cNvSpPr/>
                <p:nvPr/>
              </p:nvSpPr>
              <p:spPr>
                <a:xfrm>
                  <a:off x="629490" y="3654542"/>
                  <a:ext cx="7231689" cy="468205"/>
                </a:xfrm>
                <a:prstGeom prst="rect">
                  <a:avLst/>
                </a:prstGeom>
              </p:spPr>
              <p:txBody>
                <a:bodyPr wrap="square">
                  <a:spAutoFit/>
                </a:bodyPr>
                <a:lstStyle/>
                <a:p>
                  <a:pPr marL="742950" lvl="1" indent="-285750">
                    <a:spcBef>
                      <a:spcPct val="20000"/>
                    </a:spcBef>
                    <a:buFontTx/>
                    <a:buChar char="–"/>
                  </a:pPr>
                  <a:r>
                    <a:rPr lang="en-SG" kern="0" baseline="0" dirty="0">
                      <a:solidFill>
                        <a:srgbClr val="262626"/>
                      </a:solidFill>
                      <a:latin typeface="Times New Roman" panose="02020603050405020304"/>
                      <a:ea typeface="+mn-ea"/>
                    </a:rPr>
                    <a:t>Factorize </a:t>
                  </a:r>
                  <a14:m>
                    <m:oMath xmlns:m="http://schemas.openxmlformats.org/officeDocument/2006/math">
                      <m:r>
                        <a:rPr lang="en-SG" b="1" kern="0" baseline="0">
                          <a:solidFill>
                            <a:srgbClr val="262626"/>
                          </a:solidFill>
                          <a:latin typeface="Cambria Math" panose="02040503050406030204" pitchFamily="18" charset="0"/>
                          <a:ea typeface="+mn-ea"/>
                        </a:rPr>
                        <m:t>𝐌</m:t>
                      </m:r>
                      <m:r>
                        <a:rPr lang="en-SG" kern="0" baseline="0">
                          <a:solidFill>
                            <a:srgbClr val="262626"/>
                          </a:solidFill>
                          <a:latin typeface="Cambria Math" panose="02040503050406030204" pitchFamily="18" charset="0"/>
                          <a:ea typeface="+mn-ea"/>
                        </a:rPr>
                        <m:t>=</m:t>
                      </m:r>
                      <m:r>
                        <a:rPr lang="en-SG" b="1" kern="0" baseline="0">
                          <a:solidFill>
                            <a:srgbClr val="262626"/>
                          </a:solidFill>
                          <a:latin typeface="Cambria Math" panose="02040503050406030204" pitchFamily="18" charset="0"/>
                          <a:ea typeface="+mn-ea"/>
                        </a:rPr>
                        <m:t>𝐗</m:t>
                      </m:r>
                      <m:r>
                        <a:rPr lang="en-SG" i="1" kern="0" baseline="0">
                          <a:solidFill>
                            <a:srgbClr val="262626"/>
                          </a:solidFill>
                          <a:latin typeface="Cambria Math" panose="02040503050406030204" pitchFamily="18" charset="0"/>
                          <a:ea typeface="Cambria Math" panose="02040503050406030204" pitchFamily="18" charset="0"/>
                        </a:rPr>
                        <m:t>∙</m:t>
                      </m:r>
                      <m:sSup>
                        <m:sSupPr>
                          <m:ctrlPr>
                            <a:rPr lang="en-SG" i="1" kern="0" baseline="0">
                              <a:solidFill>
                                <a:srgbClr val="262626"/>
                              </a:solidFill>
                              <a:latin typeface="Cambria Math" panose="02040503050406030204" pitchFamily="18" charset="0"/>
                              <a:ea typeface="Cambria Math" panose="02040503050406030204" pitchFamily="18" charset="0"/>
                            </a:rPr>
                          </m:ctrlPr>
                        </m:sSupPr>
                        <m:e>
                          <m:r>
                            <a:rPr lang="en-SG" b="1" kern="0" baseline="0">
                              <a:solidFill>
                                <a:srgbClr val="262626"/>
                              </a:solidFill>
                              <a:latin typeface="Cambria Math" panose="02040503050406030204" pitchFamily="18" charset="0"/>
                              <a:ea typeface="Cambria Math" panose="02040503050406030204" pitchFamily="18" charset="0"/>
                            </a:rPr>
                            <m:t>𝐘</m:t>
                          </m:r>
                        </m:e>
                        <m:sup>
                          <m:r>
                            <m:rPr>
                              <m:sty m:val="p"/>
                            </m:rPr>
                            <a:rPr lang="en-SG" kern="0" baseline="0">
                              <a:solidFill>
                                <a:srgbClr val="262626"/>
                              </a:solidFill>
                              <a:latin typeface="Cambria Math" panose="02040503050406030204" pitchFamily="18" charset="0"/>
                              <a:ea typeface="Cambria Math" panose="02040503050406030204" pitchFamily="18" charset="0"/>
                            </a:rPr>
                            <m:t>T</m:t>
                          </m:r>
                        </m:sup>
                      </m:sSup>
                    </m:oMath>
                  </a14:m>
                  <a:r>
                    <a:rPr lang="en-SG" b="1" kern="0" baseline="0" dirty="0">
                      <a:solidFill>
                        <a:srgbClr val="262626"/>
                      </a:solidFill>
                      <a:latin typeface="Times New Roman" panose="02020603050405020304"/>
                      <a:ea typeface="+mn-ea"/>
                    </a:rPr>
                    <a:t> </a:t>
                  </a:r>
                  <a:r>
                    <a:rPr lang="en-SG" kern="0" baseline="0" dirty="0">
                      <a:solidFill>
                        <a:srgbClr val="262626"/>
                      </a:solidFill>
                      <a:latin typeface="Times New Roman" panose="02020603050405020304"/>
                      <a:ea typeface="+mn-ea"/>
                    </a:rPr>
                    <a:t>(</a:t>
                  </a:r>
                  <a:r>
                    <a:rPr lang="en-SG" i="1" kern="0" baseline="0" dirty="0">
                      <a:solidFill>
                        <a:srgbClr val="262626"/>
                      </a:solidFill>
                      <a:latin typeface="Times New Roman" panose="02020603050405020304"/>
                      <a:ea typeface="+mn-ea"/>
                    </a:rPr>
                    <a:t>e.g.</a:t>
                  </a:r>
                  <a:r>
                    <a:rPr lang="en-SG" kern="0" baseline="0" dirty="0">
                      <a:solidFill>
                        <a:srgbClr val="262626"/>
                      </a:solidFill>
                      <a:latin typeface="Times New Roman" panose="02020603050405020304"/>
                      <a:ea typeface="+mn-ea"/>
                    </a:rPr>
                    <a:t>, SVD, NMF)</a:t>
                  </a:r>
                </a:p>
              </p:txBody>
            </p:sp>
          </mc:Choice>
          <mc:Fallback xmlns="">
            <p:sp>
              <p:nvSpPr>
                <p:cNvPr id="10" name="Rectangle 9">
                  <a:extLst>
                    <a:ext uri="{FF2B5EF4-FFF2-40B4-BE49-F238E27FC236}">
                      <a16:creationId xmlns:a16="http://schemas.microsoft.com/office/drawing/2014/main" id="{5021B5AC-1329-44BC-BED6-75181E34A0B8}"/>
                    </a:ext>
                  </a:extLst>
                </p:cNvPr>
                <p:cNvSpPr>
                  <a:spLocks noRot="1" noChangeAspect="1" noMove="1" noResize="1" noEditPoints="1" noAdjustHandles="1" noChangeArrowheads="1" noChangeShapeType="1" noTextEdit="1"/>
                </p:cNvSpPr>
                <p:nvPr/>
              </p:nvSpPr>
              <p:spPr>
                <a:xfrm>
                  <a:off x="629490" y="3654542"/>
                  <a:ext cx="7231689" cy="468205"/>
                </a:xfrm>
                <a:prstGeom prst="rect">
                  <a:avLst/>
                </a:prstGeom>
                <a:blipFill>
                  <a:blip r:embed="rId19"/>
                  <a:stretch>
                    <a:fillRect t="-9091" b="-28571"/>
                  </a:stretch>
                </a:blipFill>
              </p:spPr>
              <p:txBody>
                <a:bodyPr/>
                <a:lstStyle/>
                <a:p>
                  <a:r>
                    <a:rPr lang="en-SG">
                      <a:noFill/>
                    </a:rPr>
                    <a:t> </a:t>
                  </a:r>
                </a:p>
              </p:txBody>
            </p:sp>
          </mc:Fallback>
        </mc:AlternateContent>
      </p:grpSp>
    </p:spTree>
    <p:extLst>
      <p:ext uri="{BB962C8B-B14F-4D97-AF65-F5344CB8AC3E}">
        <p14:creationId xmlns:p14="http://schemas.microsoft.com/office/powerpoint/2010/main" val="188865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inVertical)">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arn(inVertical)">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34CF-88AE-4264-A401-566F5E32979D}"/>
              </a:ext>
            </a:extLst>
          </p:cNvPr>
          <p:cNvSpPr>
            <a:spLocks noGrp="1"/>
          </p:cNvSpPr>
          <p:nvPr>
            <p:ph type="title"/>
          </p:nvPr>
        </p:nvSpPr>
        <p:spPr/>
        <p:txBody>
          <a:bodyPr/>
          <a:lstStyle/>
          <a:p>
            <a:r>
              <a:rPr lang="en-SG" dirty="0"/>
              <a:t>Motivations: Efficiency</a:t>
            </a:r>
          </a:p>
        </p:txBody>
      </p:sp>
      <p:grpSp>
        <p:nvGrpSpPr>
          <p:cNvPr id="3" name="Group 2">
            <a:extLst>
              <a:ext uri="{FF2B5EF4-FFF2-40B4-BE49-F238E27FC236}">
                <a16:creationId xmlns:a16="http://schemas.microsoft.com/office/drawing/2014/main" id="{C437C3A5-E136-40FE-A941-A67D508B4CDC}"/>
              </a:ext>
            </a:extLst>
          </p:cNvPr>
          <p:cNvGrpSpPr/>
          <p:nvPr/>
        </p:nvGrpSpPr>
        <p:grpSpPr>
          <a:xfrm>
            <a:off x="729115" y="1552545"/>
            <a:ext cx="8054826" cy="1360440"/>
            <a:chOff x="729115" y="1552545"/>
            <a:chExt cx="8054826" cy="1360440"/>
          </a:xfrm>
        </p:grpSpPr>
        <p:grpSp>
          <p:nvGrpSpPr>
            <p:cNvPr id="50" name="Group 49">
              <a:extLst>
                <a:ext uri="{FF2B5EF4-FFF2-40B4-BE49-F238E27FC236}">
                  <a16:creationId xmlns:a16="http://schemas.microsoft.com/office/drawing/2014/main" id="{3225408B-1C09-4749-84E9-A26F3EC7020A}"/>
                </a:ext>
              </a:extLst>
            </p:cNvPr>
            <p:cNvGrpSpPr/>
            <p:nvPr/>
          </p:nvGrpSpPr>
          <p:grpSpPr>
            <a:xfrm>
              <a:off x="729115" y="1972174"/>
              <a:ext cx="8054826" cy="819137"/>
              <a:chOff x="729115" y="1972174"/>
              <a:chExt cx="8054826" cy="819137"/>
            </a:xfrm>
          </p:grpSpPr>
          <mc:AlternateContent xmlns:mc="http://schemas.openxmlformats.org/markup-compatibility/2006" xmlns:a14="http://schemas.microsoft.com/office/drawing/2010/main">
            <mc:Choice Requires="a14">
              <p:sp>
                <p:nvSpPr>
                  <p:cNvPr id="46" name="Rectangle 45">
                    <a:extLst>
                      <a:ext uri="{FF2B5EF4-FFF2-40B4-BE49-F238E27FC236}">
                        <a16:creationId xmlns:a16="http://schemas.microsoft.com/office/drawing/2014/main" id="{EF6188D5-49B7-443C-9591-8CCB1B399C23}"/>
                      </a:ext>
                    </a:extLst>
                  </p:cNvPr>
                  <p:cNvSpPr/>
                  <p:nvPr/>
                </p:nvSpPr>
                <p:spPr>
                  <a:xfrm>
                    <a:off x="4937762" y="1975703"/>
                    <a:ext cx="3846179" cy="81560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SG" b="1" i="0" kern="0" baseline="0" smtClean="0">
                              <a:solidFill>
                                <a:srgbClr val="262626"/>
                              </a:solidFill>
                              <a:latin typeface="Cambria Math" panose="02040503050406030204" pitchFamily="18" charset="0"/>
                              <a:ea typeface="+mn-ea"/>
                              <a:cs typeface="+mn-cs"/>
                            </a:rPr>
                            <m:t>𝐌</m:t>
                          </m:r>
                          <m:r>
                            <a:rPr lang="en-SG" b="0" i="0" kern="0" baseline="0" smtClean="0">
                              <a:solidFill>
                                <a:srgbClr val="262626"/>
                              </a:solidFill>
                              <a:latin typeface="Cambria Math" panose="02040503050406030204" pitchFamily="18" charset="0"/>
                              <a:ea typeface="+mn-ea"/>
                              <a:cs typeface="+mn-cs"/>
                            </a:rPr>
                            <m:t>=</m:t>
                          </m:r>
                          <m:nary>
                            <m:naryPr>
                              <m:chr m:val="∑"/>
                              <m:limLoc m:val="subSup"/>
                              <m:ctrlPr>
                                <a:rPr lang="en-SG" i="1" kern="0" baseline="0" smtClean="0">
                                  <a:solidFill>
                                    <a:srgbClr val="262626"/>
                                  </a:solidFill>
                                  <a:latin typeface="Cambria Math" panose="02040503050406030204" pitchFamily="18" charset="0"/>
                                  <a:ea typeface="+mn-ea"/>
                                  <a:cs typeface="+mn-cs"/>
                                </a:rPr>
                              </m:ctrlPr>
                            </m:naryPr>
                            <m:sub>
                              <m:r>
                                <m:rPr>
                                  <m:brk m:alnAt="25"/>
                                </m:rPr>
                                <a:rPr lang="en-SG" b="0" i="1" kern="0" baseline="0" smtClean="0">
                                  <a:solidFill>
                                    <a:srgbClr val="262626"/>
                                  </a:solidFill>
                                  <a:latin typeface="Cambria Math" panose="02040503050406030204" pitchFamily="18" charset="0"/>
                                  <a:ea typeface="+mn-ea"/>
                                  <a:cs typeface="+mn-cs"/>
                                </a:rPr>
                                <m:t>𝑡</m:t>
                              </m:r>
                              <m:r>
                                <a:rPr lang="en-SG" b="0" i="1" kern="0" baseline="0" smtClean="0">
                                  <a:solidFill>
                                    <a:srgbClr val="262626"/>
                                  </a:solidFill>
                                  <a:latin typeface="Cambria Math" panose="02040503050406030204" pitchFamily="18" charset="0"/>
                                  <a:ea typeface="+mn-ea"/>
                                  <a:cs typeface="+mn-cs"/>
                                </a:rPr>
                                <m:t>=1</m:t>
                              </m:r>
                            </m:sub>
                            <m:sup>
                              <m:sSub>
                                <m:sSubPr>
                                  <m:ctrlPr>
                                    <a:rPr lang="en-SG" i="1" kern="0" baseline="0" smtClean="0">
                                      <a:solidFill>
                                        <a:srgbClr val="262626"/>
                                      </a:solidFill>
                                      <a:latin typeface="Cambria Math" panose="02040503050406030204" pitchFamily="18" charset="0"/>
                                      <a:ea typeface="+mn-ea"/>
                                      <a:cs typeface="+mn-cs"/>
                                    </a:rPr>
                                  </m:ctrlPr>
                                </m:sSubPr>
                                <m:e>
                                  <m:r>
                                    <a:rPr lang="en-SG" b="0" i="1" kern="0" baseline="0" smtClean="0">
                                      <a:solidFill>
                                        <a:srgbClr val="262626"/>
                                      </a:solidFill>
                                      <a:latin typeface="Cambria Math" panose="02040503050406030204" pitchFamily="18" charset="0"/>
                                      <a:ea typeface="Cambria Math" panose="02040503050406030204" pitchFamily="18" charset="0"/>
                                      <a:cs typeface="+mn-cs"/>
                                    </a:rPr>
                                    <m:t>𝜄</m:t>
                                  </m:r>
                                </m:e>
                                <m:sub>
                                  <m:r>
                                    <a:rPr lang="en-SG" b="0" i="1" kern="0" baseline="0" smtClean="0">
                                      <a:solidFill>
                                        <a:srgbClr val="262626"/>
                                      </a:solidFill>
                                      <a:latin typeface="Cambria Math" panose="02040503050406030204" pitchFamily="18" charset="0"/>
                                      <a:ea typeface="+mn-ea"/>
                                      <a:cs typeface="+mn-cs"/>
                                    </a:rPr>
                                    <m:t>1</m:t>
                                  </m:r>
                                </m:sub>
                              </m:sSub>
                            </m:sup>
                            <m:e>
                              <m:r>
                                <a:rPr lang="en-SG" b="0" i="1" kern="0" baseline="0">
                                  <a:solidFill>
                                    <a:srgbClr val="262626"/>
                                  </a:solidFill>
                                  <a:latin typeface="Cambria Math" panose="02040503050406030204" pitchFamily="18" charset="0"/>
                                  <a:ea typeface="Cambria Math" panose="02040503050406030204" pitchFamily="18" charset="0"/>
                                </a:rPr>
                                <m:t>𝛼</m:t>
                              </m:r>
                              <m:sSup>
                                <m:sSupPr>
                                  <m:ctrlPr>
                                    <a:rPr lang="en-SG" i="1" kern="0" baseline="0">
                                      <a:solidFill>
                                        <a:srgbClr val="262626"/>
                                      </a:solidFill>
                                      <a:latin typeface="Cambria Math" panose="02040503050406030204" pitchFamily="18" charset="0"/>
                                      <a:ea typeface="Cambria Math" panose="02040503050406030204" pitchFamily="18" charset="0"/>
                                    </a:rPr>
                                  </m:ctrlPr>
                                </m:sSupPr>
                                <m:e>
                                  <m:r>
                                    <a:rPr lang="en-SG" b="0" i="1" kern="0" baseline="0">
                                      <a:solidFill>
                                        <a:srgbClr val="262626"/>
                                      </a:solidFill>
                                      <a:latin typeface="Cambria Math" panose="02040503050406030204" pitchFamily="18" charset="0"/>
                                      <a:ea typeface="Cambria Math" panose="02040503050406030204" pitchFamily="18" charset="0"/>
                                    </a:rPr>
                                    <m:t>(1−</m:t>
                                  </m:r>
                                  <m:r>
                                    <a:rPr lang="en-SG" b="0" i="1" kern="0" baseline="0">
                                      <a:solidFill>
                                        <a:srgbClr val="262626"/>
                                      </a:solidFill>
                                      <a:latin typeface="Cambria Math" panose="02040503050406030204" pitchFamily="18" charset="0"/>
                                      <a:ea typeface="Cambria Math" panose="02040503050406030204" pitchFamily="18" charset="0"/>
                                    </a:rPr>
                                    <m:t>𝛼</m:t>
                                  </m:r>
                                  <m:r>
                                    <a:rPr lang="en-SG" b="0" i="1" kern="0" baseline="0">
                                      <a:solidFill>
                                        <a:srgbClr val="262626"/>
                                      </a:solidFill>
                                      <a:latin typeface="Cambria Math" panose="02040503050406030204" pitchFamily="18" charset="0"/>
                                      <a:ea typeface="Cambria Math" panose="02040503050406030204" pitchFamily="18" charset="0"/>
                                    </a:rPr>
                                    <m:t>)</m:t>
                                  </m:r>
                                </m:e>
                                <m:sup>
                                  <m:r>
                                    <a:rPr lang="en-SG" b="0" i="1" kern="0" baseline="0">
                                      <a:solidFill>
                                        <a:srgbClr val="262626"/>
                                      </a:solidFill>
                                      <a:latin typeface="Cambria Math" panose="02040503050406030204" pitchFamily="18" charset="0"/>
                                      <a:ea typeface="Cambria Math" panose="02040503050406030204" pitchFamily="18" charset="0"/>
                                    </a:rPr>
                                    <m:t>𝑡</m:t>
                                  </m:r>
                                </m:sup>
                              </m:sSup>
                              <m:sSup>
                                <m:sSupPr>
                                  <m:ctrlPr>
                                    <a:rPr lang="en-SG" i="1" kern="0" baseline="0">
                                      <a:solidFill>
                                        <a:srgbClr val="262626"/>
                                      </a:solidFill>
                                      <a:latin typeface="Cambria Math" panose="02040503050406030204" pitchFamily="18" charset="0"/>
                                      <a:ea typeface="Cambria Math" panose="02040503050406030204" pitchFamily="18" charset="0"/>
                                    </a:rPr>
                                  </m:ctrlPr>
                                </m:sSupPr>
                                <m:e>
                                  <m:r>
                                    <a:rPr lang="en-SG" b="1" i="0" kern="0" baseline="0">
                                      <a:solidFill>
                                        <a:srgbClr val="262626"/>
                                      </a:solidFill>
                                      <a:latin typeface="Cambria Math" panose="02040503050406030204" pitchFamily="18" charset="0"/>
                                      <a:ea typeface="Cambria Math" panose="02040503050406030204" pitchFamily="18" charset="0"/>
                                    </a:rPr>
                                    <m:t>𝐏</m:t>
                                  </m:r>
                                </m:e>
                                <m:sup>
                                  <m:r>
                                    <a:rPr lang="en-SG" b="0" i="1" kern="0" baseline="0">
                                      <a:solidFill>
                                        <a:srgbClr val="262626"/>
                                      </a:solidFill>
                                      <a:latin typeface="Cambria Math" panose="02040503050406030204" pitchFamily="18" charset="0"/>
                                      <a:ea typeface="Cambria Math" panose="02040503050406030204" pitchFamily="18" charset="0"/>
                                    </a:rPr>
                                    <m:t>𝑡</m:t>
                                  </m:r>
                                </m:sup>
                              </m:sSup>
                            </m:e>
                          </m:nary>
                        </m:oMath>
                      </m:oMathPara>
                    </a14:m>
                    <a:endParaRPr lang="en-SG" dirty="0"/>
                  </a:p>
                </p:txBody>
              </p:sp>
            </mc:Choice>
            <mc:Fallback xmlns="">
              <p:sp>
                <p:nvSpPr>
                  <p:cNvPr id="46" name="Rectangle 45">
                    <a:extLst>
                      <a:ext uri="{FF2B5EF4-FFF2-40B4-BE49-F238E27FC236}">
                        <a16:creationId xmlns:a16="http://schemas.microsoft.com/office/drawing/2014/main" id="{EF6188D5-49B7-443C-9591-8CCB1B399C23}"/>
                      </a:ext>
                    </a:extLst>
                  </p:cNvPr>
                  <p:cNvSpPr>
                    <a:spLocks noRot="1" noChangeAspect="1" noMove="1" noResize="1" noEditPoints="1" noAdjustHandles="1" noChangeArrowheads="1" noChangeShapeType="1" noTextEdit="1"/>
                  </p:cNvSpPr>
                  <p:nvPr/>
                </p:nvSpPr>
                <p:spPr>
                  <a:xfrm>
                    <a:off x="4937762" y="1975703"/>
                    <a:ext cx="3846179" cy="815608"/>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3C98136-F2F2-4CDB-8B72-EE7C57985272}"/>
                      </a:ext>
                    </a:extLst>
                  </p:cNvPr>
                  <p:cNvSpPr/>
                  <p:nvPr/>
                </p:nvSpPr>
                <p:spPr>
                  <a:xfrm>
                    <a:off x="729115" y="1972174"/>
                    <a:ext cx="3311163" cy="817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l-GR" b="1" i="0" kern="0" baseline="0" smtClean="0">
                              <a:solidFill>
                                <a:srgbClr val="262626"/>
                              </a:solidFill>
                              <a:latin typeface="Cambria Math" panose="02040503050406030204" pitchFamily="18" charset="0"/>
                              <a:ea typeface="Cambria Math" panose="02040503050406030204" pitchFamily="18" charset="0"/>
                            </a:rPr>
                            <m:t>𝚷</m:t>
                          </m:r>
                          <m:r>
                            <a:rPr lang="en-SG" kern="0" baseline="0">
                              <a:solidFill>
                                <a:srgbClr val="262626"/>
                              </a:solidFill>
                              <a:latin typeface="Cambria Math" panose="02040503050406030204" pitchFamily="18" charset="0"/>
                            </a:rPr>
                            <m:t>=</m:t>
                          </m:r>
                          <m:nary>
                            <m:naryPr>
                              <m:chr m:val="∑"/>
                              <m:limLoc m:val="subSup"/>
                              <m:ctrlPr>
                                <a:rPr lang="en-SG" i="1" kern="0" baseline="0">
                                  <a:solidFill>
                                    <a:srgbClr val="262626"/>
                                  </a:solidFill>
                                  <a:latin typeface="Cambria Math" panose="02040503050406030204" pitchFamily="18" charset="0"/>
                                </a:rPr>
                              </m:ctrlPr>
                            </m:naryPr>
                            <m:sub>
                              <m:r>
                                <m:rPr>
                                  <m:brk m:alnAt="25"/>
                                </m:rPr>
                                <a:rPr lang="en-SG" i="1" kern="0" baseline="0">
                                  <a:solidFill>
                                    <a:srgbClr val="262626"/>
                                  </a:solidFill>
                                  <a:latin typeface="Cambria Math" panose="02040503050406030204" pitchFamily="18" charset="0"/>
                                </a:rPr>
                                <m:t>𝑡</m:t>
                              </m:r>
                              <m:r>
                                <a:rPr lang="en-SG" i="1" kern="0" baseline="0">
                                  <a:solidFill>
                                    <a:srgbClr val="262626"/>
                                  </a:solidFill>
                                  <a:latin typeface="Cambria Math" panose="02040503050406030204" pitchFamily="18" charset="0"/>
                                </a:rPr>
                                <m:t>=</m:t>
                              </m:r>
                              <m:r>
                                <a:rPr lang="en-SG" b="0" i="1" kern="0" baseline="0" smtClean="0">
                                  <a:solidFill>
                                    <a:srgbClr val="262626"/>
                                  </a:solidFill>
                                  <a:latin typeface="Cambria Math" panose="02040503050406030204" pitchFamily="18" charset="0"/>
                                </a:rPr>
                                <m:t>0</m:t>
                              </m:r>
                            </m:sub>
                            <m:sup>
                              <m:r>
                                <a:rPr lang="en-SG" i="1" kern="0" baseline="0" smtClean="0">
                                  <a:solidFill>
                                    <a:srgbClr val="262626"/>
                                  </a:solidFill>
                                  <a:latin typeface="Cambria Math" panose="02040503050406030204" pitchFamily="18" charset="0"/>
                                  <a:ea typeface="Cambria Math" panose="02040503050406030204" pitchFamily="18" charset="0"/>
                                </a:rPr>
                                <m:t>∞</m:t>
                              </m:r>
                            </m:sup>
                            <m:e>
                              <m:r>
                                <a:rPr lang="en-SG" i="1" kern="0" baseline="0">
                                  <a:solidFill>
                                    <a:srgbClr val="262626"/>
                                  </a:solidFill>
                                  <a:latin typeface="Cambria Math" panose="02040503050406030204" pitchFamily="18" charset="0"/>
                                  <a:ea typeface="Cambria Math" panose="02040503050406030204" pitchFamily="18" charset="0"/>
                                </a:rPr>
                                <m:t>𝛼</m:t>
                              </m:r>
                              <m:sSup>
                                <m:sSupPr>
                                  <m:ctrlPr>
                                    <a:rPr lang="en-SG" i="1" kern="0" baseline="0">
                                      <a:solidFill>
                                        <a:srgbClr val="262626"/>
                                      </a:solidFill>
                                      <a:latin typeface="Cambria Math" panose="02040503050406030204" pitchFamily="18" charset="0"/>
                                      <a:ea typeface="Cambria Math" panose="02040503050406030204" pitchFamily="18" charset="0"/>
                                    </a:rPr>
                                  </m:ctrlPr>
                                </m:sSupPr>
                                <m:e>
                                  <m:r>
                                    <a:rPr lang="en-SG" i="1" kern="0" baseline="0">
                                      <a:solidFill>
                                        <a:srgbClr val="262626"/>
                                      </a:solidFill>
                                      <a:latin typeface="Cambria Math" panose="02040503050406030204" pitchFamily="18" charset="0"/>
                                      <a:ea typeface="Cambria Math" panose="02040503050406030204" pitchFamily="18" charset="0"/>
                                    </a:rPr>
                                    <m:t>(1−</m:t>
                                  </m:r>
                                  <m:r>
                                    <a:rPr lang="en-SG" i="1" kern="0" baseline="0">
                                      <a:solidFill>
                                        <a:srgbClr val="262626"/>
                                      </a:solidFill>
                                      <a:latin typeface="Cambria Math" panose="02040503050406030204" pitchFamily="18" charset="0"/>
                                      <a:ea typeface="Cambria Math" panose="02040503050406030204" pitchFamily="18" charset="0"/>
                                    </a:rPr>
                                    <m:t>𝛼</m:t>
                                  </m:r>
                                  <m:r>
                                    <a:rPr lang="en-SG" i="1" kern="0" baseline="0">
                                      <a:solidFill>
                                        <a:srgbClr val="262626"/>
                                      </a:solidFill>
                                      <a:latin typeface="Cambria Math" panose="02040503050406030204" pitchFamily="18" charset="0"/>
                                      <a:ea typeface="Cambria Math" panose="02040503050406030204" pitchFamily="18" charset="0"/>
                                    </a:rPr>
                                    <m:t>)</m:t>
                                  </m:r>
                                </m:e>
                                <m:sup>
                                  <m:r>
                                    <a:rPr lang="en-SG" i="1" kern="0" baseline="0">
                                      <a:solidFill>
                                        <a:srgbClr val="262626"/>
                                      </a:solidFill>
                                      <a:latin typeface="Cambria Math" panose="02040503050406030204" pitchFamily="18" charset="0"/>
                                      <a:ea typeface="Cambria Math" panose="02040503050406030204" pitchFamily="18" charset="0"/>
                                    </a:rPr>
                                    <m:t>𝑡</m:t>
                                  </m:r>
                                </m:sup>
                              </m:sSup>
                              <m:sSup>
                                <m:sSupPr>
                                  <m:ctrlPr>
                                    <a:rPr lang="en-SG" i="1" kern="0" baseline="0">
                                      <a:solidFill>
                                        <a:srgbClr val="262626"/>
                                      </a:solidFill>
                                      <a:latin typeface="Cambria Math" panose="02040503050406030204" pitchFamily="18" charset="0"/>
                                      <a:ea typeface="Cambria Math" panose="02040503050406030204" pitchFamily="18" charset="0"/>
                                    </a:rPr>
                                  </m:ctrlPr>
                                </m:sSupPr>
                                <m:e>
                                  <m:r>
                                    <a:rPr lang="en-SG" b="1" kern="0" baseline="0">
                                      <a:solidFill>
                                        <a:srgbClr val="262626"/>
                                      </a:solidFill>
                                      <a:latin typeface="Cambria Math" panose="02040503050406030204" pitchFamily="18" charset="0"/>
                                      <a:ea typeface="Cambria Math" panose="02040503050406030204" pitchFamily="18" charset="0"/>
                                    </a:rPr>
                                    <m:t>𝐏</m:t>
                                  </m:r>
                                </m:e>
                                <m:sup>
                                  <m:r>
                                    <a:rPr lang="en-SG" i="1" kern="0" baseline="0">
                                      <a:solidFill>
                                        <a:srgbClr val="262626"/>
                                      </a:solidFill>
                                      <a:latin typeface="Cambria Math" panose="02040503050406030204" pitchFamily="18" charset="0"/>
                                      <a:ea typeface="Cambria Math" panose="02040503050406030204" pitchFamily="18" charset="0"/>
                                    </a:rPr>
                                    <m:t>𝑡</m:t>
                                  </m:r>
                                </m:sup>
                              </m:sSup>
                            </m:e>
                          </m:nary>
                        </m:oMath>
                      </m:oMathPara>
                    </a14:m>
                    <a:endParaRPr lang="en-SG" dirty="0"/>
                  </a:p>
                </p:txBody>
              </p:sp>
            </mc:Choice>
            <mc:Fallback xmlns="">
              <p:sp>
                <p:nvSpPr>
                  <p:cNvPr id="47" name="Rectangle 46">
                    <a:extLst>
                      <a:ext uri="{FF2B5EF4-FFF2-40B4-BE49-F238E27FC236}">
                        <a16:creationId xmlns:a16="http://schemas.microsoft.com/office/drawing/2014/main" id="{03C98136-F2F2-4CDB-8B72-EE7C57985272}"/>
                      </a:ext>
                    </a:extLst>
                  </p:cNvPr>
                  <p:cNvSpPr>
                    <a:spLocks noRot="1" noChangeAspect="1" noMove="1" noResize="1" noEditPoints="1" noAdjustHandles="1" noChangeArrowheads="1" noChangeShapeType="1" noTextEdit="1"/>
                  </p:cNvSpPr>
                  <p:nvPr/>
                </p:nvSpPr>
                <p:spPr>
                  <a:xfrm>
                    <a:off x="729115" y="1972174"/>
                    <a:ext cx="3311163" cy="817083"/>
                  </a:xfrm>
                  <a:prstGeom prst="rect">
                    <a:avLst/>
                  </a:prstGeom>
                  <a:blipFill>
                    <a:blip r:embed="rId8"/>
                    <a:stretch>
                      <a:fillRect/>
                    </a:stretch>
                  </a:blipFill>
                </p:spPr>
                <p:txBody>
                  <a:bodyPr/>
                  <a:lstStyle/>
                  <a:p>
                    <a:r>
                      <a:rPr lang="en-SG">
                        <a:noFill/>
                      </a:rPr>
                      <a:t> </a:t>
                    </a:r>
                  </a:p>
                </p:txBody>
              </p:sp>
            </mc:Fallback>
          </mc:AlternateContent>
          <p:sp>
            <p:nvSpPr>
              <p:cNvPr id="48" name="右箭头 4">
                <a:extLst>
                  <a:ext uri="{FF2B5EF4-FFF2-40B4-BE49-F238E27FC236}">
                    <a16:creationId xmlns:a16="http://schemas.microsoft.com/office/drawing/2014/main" id="{10559374-4C71-4F22-A3FE-E30EBF602138}"/>
                  </a:ext>
                </a:extLst>
              </p:cNvPr>
              <p:cNvSpPr/>
              <p:nvPr/>
            </p:nvSpPr>
            <p:spPr>
              <a:xfrm>
                <a:off x="4204088" y="2196037"/>
                <a:ext cx="752747" cy="351329"/>
              </a:xfrm>
              <a:prstGeom prst="rightArrow">
                <a:avLst/>
              </a:prstGeom>
              <a:solidFill>
                <a:srgbClr val="1F497D"/>
              </a:solidFill>
              <a:ln w="25400" cap="flat" cmpd="sng" algn="ctr">
                <a:solidFill>
                  <a:srgbClr val="1F497D"/>
                </a:solidFill>
                <a:prstDash val="solid"/>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1" lang="zh-CN" altLang="en-US" sz="3200" b="1" i="0" u="none" strike="noStrike" kern="0" cap="none" spc="0" normalizeH="0" baseline="0" noProof="0" dirty="0">
                  <a:ln>
                    <a:noFill/>
                  </a:ln>
                  <a:solidFill>
                    <a:srgbClr val="FFFFFF"/>
                  </a:solidFill>
                  <a:effectLst/>
                  <a:uLnTx/>
                  <a:uFillTx/>
                  <a:latin typeface="Arial"/>
                  <a:ea typeface="宋体"/>
                  <a:cs typeface="+mn-cs"/>
                </a:endParaRPr>
              </a:p>
            </p:txBody>
          </p:sp>
        </p:grpSp>
        <p:sp>
          <p:nvSpPr>
            <p:cNvPr id="52" name="Rectangle 51">
              <a:extLst>
                <a:ext uri="{FF2B5EF4-FFF2-40B4-BE49-F238E27FC236}">
                  <a16:creationId xmlns:a16="http://schemas.microsoft.com/office/drawing/2014/main" id="{25DA9F2A-0E3E-462C-A915-49B71765416F}"/>
                </a:ext>
              </a:extLst>
            </p:cNvPr>
            <p:cNvSpPr/>
            <p:nvPr/>
          </p:nvSpPr>
          <p:spPr>
            <a:xfrm>
              <a:off x="2063935" y="1569635"/>
              <a:ext cx="1289135" cy="400110"/>
            </a:xfrm>
            <a:prstGeom prst="rect">
              <a:avLst/>
            </a:prstGeom>
          </p:spPr>
          <p:txBody>
            <a:bodyPr wrap="none">
              <a:spAutoFit/>
            </a:bodyPr>
            <a:lstStyle/>
            <a:p>
              <a:r>
                <a:rPr lang="en-SG" sz="2000" kern="0" baseline="0" dirty="0">
                  <a:solidFill>
                    <a:srgbClr val="262626"/>
                  </a:solidFill>
                  <a:latin typeface="Times New Roman" panose="02020603050405020304"/>
                  <a:ea typeface="+mn-ea"/>
                  <a:cs typeface="+mn-cs"/>
                </a:rPr>
                <a:t>Exact PPR</a:t>
              </a:r>
              <a:endParaRPr lang="en-SG" dirty="0"/>
            </a:p>
          </p:txBody>
        </p:sp>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17FA8E81-BDF6-48DC-A5DC-1004B1590C92}"/>
                    </a:ext>
                  </a:extLst>
                </p:cNvPr>
                <p:cNvSpPr/>
                <p:nvPr/>
              </p:nvSpPr>
              <p:spPr>
                <a:xfrm>
                  <a:off x="6304959" y="1552545"/>
                  <a:ext cx="1923796" cy="400110"/>
                </a:xfrm>
                <a:prstGeom prst="rect">
                  <a:avLst/>
                </a:prstGeom>
              </p:spPr>
              <p:txBody>
                <a:bodyPr wrap="none">
                  <a:spAutoFit/>
                </a:bodyPr>
                <a:lstStyle/>
                <a:p>
                  <a14:m>
                    <m:oMath xmlns:m="http://schemas.openxmlformats.org/officeDocument/2006/math">
                      <m:sSub>
                        <m:sSubPr>
                          <m:ctrlPr>
                            <a:rPr lang="en-SG" sz="2000" i="1" kern="0" baseline="0" smtClean="0">
                              <a:solidFill>
                                <a:srgbClr val="262626"/>
                              </a:solidFill>
                              <a:latin typeface="Cambria Math" panose="02040503050406030204" pitchFamily="18" charset="0"/>
                            </a:rPr>
                          </m:ctrlPr>
                        </m:sSubPr>
                        <m:e>
                          <m:r>
                            <a:rPr lang="en-SG" sz="2000" i="1" kern="0" baseline="0">
                              <a:solidFill>
                                <a:srgbClr val="262626"/>
                              </a:solidFill>
                              <a:latin typeface="Cambria Math" panose="02040503050406030204" pitchFamily="18" charset="0"/>
                              <a:ea typeface="Cambria Math" panose="02040503050406030204" pitchFamily="18" charset="0"/>
                            </a:rPr>
                            <m:t>𝜄</m:t>
                          </m:r>
                        </m:e>
                        <m:sub>
                          <m:r>
                            <a:rPr lang="en-SG" sz="2000" i="1" kern="0" baseline="0">
                              <a:solidFill>
                                <a:srgbClr val="262626"/>
                              </a:solidFill>
                              <a:latin typeface="Cambria Math" panose="02040503050406030204" pitchFamily="18" charset="0"/>
                            </a:rPr>
                            <m:t>1</m:t>
                          </m:r>
                        </m:sub>
                      </m:sSub>
                    </m:oMath>
                  </a14:m>
                  <a:r>
                    <a:rPr lang="en-SG" sz="2000" kern="0" baseline="0" dirty="0">
                      <a:solidFill>
                        <a:srgbClr val="262626"/>
                      </a:solidFill>
                      <a:latin typeface="Times New Roman" panose="02020603050405020304"/>
                      <a:ea typeface="+mn-ea"/>
                      <a:cs typeface="+mn-cs"/>
                    </a:rPr>
                    <a:t>-truncated PPR</a:t>
                  </a:r>
                  <a:endParaRPr lang="en-SG" dirty="0"/>
                </a:p>
              </p:txBody>
            </p:sp>
          </mc:Choice>
          <mc:Fallback xmlns="">
            <p:sp>
              <p:nvSpPr>
                <p:cNvPr id="53" name="Rectangle 52">
                  <a:extLst>
                    <a:ext uri="{FF2B5EF4-FFF2-40B4-BE49-F238E27FC236}">
                      <a16:creationId xmlns:a16="http://schemas.microsoft.com/office/drawing/2014/main" id="{17FA8E81-BDF6-48DC-A5DC-1004B1590C92}"/>
                    </a:ext>
                  </a:extLst>
                </p:cNvPr>
                <p:cNvSpPr>
                  <a:spLocks noRot="1" noChangeAspect="1" noMove="1" noResize="1" noEditPoints="1" noAdjustHandles="1" noChangeArrowheads="1" noChangeShapeType="1" noTextEdit="1"/>
                </p:cNvSpPr>
                <p:nvPr/>
              </p:nvSpPr>
              <p:spPr>
                <a:xfrm>
                  <a:off x="6304959" y="1552545"/>
                  <a:ext cx="1923796" cy="400110"/>
                </a:xfrm>
                <a:prstGeom prst="rect">
                  <a:avLst/>
                </a:prstGeom>
                <a:blipFill>
                  <a:blip r:embed="rId9"/>
                  <a:stretch>
                    <a:fillRect t="-9231" r="-1899" b="-27692"/>
                  </a:stretch>
                </a:blipFill>
              </p:spPr>
              <p:txBody>
                <a:bodyPr/>
                <a:lstStyle/>
                <a:p>
                  <a:r>
                    <a:rPr lang="en-SG">
                      <a:noFill/>
                    </a:rPr>
                    <a:t> </a:t>
                  </a:r>
                </a:p>
              </p:txBody>
            </p:sp>
          </mc:Fallback>
        </mc:AlternateContent>
        <p:sp>
          <p:nvSpPr>
            <p:cNvPr id="54" name="Rectangle 53">
              <a:extLst>
                <a:ext uri="{FF2B5EF4-FFF2-40B4-BE49-F238E27FC236}">
                  <a16:creationId xmlns:a16="http://schemas.microsoft.com/office/drawing/2014/main" id="{EAB620D8-F362-4F08-8D20-F4C4CF3607DC}"/>
                </a:ext>
              </a:extLst>
            </p:cNvPr>
            <p:cNvSpPr/>
            <p:nvPr/>
          </p:nvSpPr>
          <p:spPr bwMode="auto">
            <a:xfrm>
              <a:off x="827314" y="1558838"/>
              <a:ext cx="7772400" cy="1354147"/>
            </a:xfrm>
            <a:prstGeom prst="rect">
              <a:avLst/>
            </a:prstGeom>
            <a:noFill/>
            <a:ln w="38100" cap="flat" cmpd="sng" algn="ctr">
              <a:solidFill>
                <a:srgbClr val="1F49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25000">
                <a:ln>
                  <a:noFill/>
                </a:ln>
                <a:solidFill>
                  <a:schemeClr val="tx1"/>
                </a:solidFill>
                <a:effectLst/>
                <a:latin typeface="Arial" charset="0"/>
                <a:ea typeface="ＭＳ Ｐゴシック" pitchFamily="64" charset="-128"/>
              </a:endParaRPr>
            </a:p>
          </p:txBody>
        </p:sp>
      </p:grpSp>
      <p:grpSp>
        <p:nvGrpSpPr>
          <p:cNvPr id="4" name="Group 3">
            <a:extLst>
              <a:ext uri="{FF2B5EF4-FFF2-40B4-BE49-F238E27FC236}">
                <a16:creationId xmlns:a16="http://schemas.microsoft.com/office/drawing/2014/main" id="{39A7D4F8-A035-450E-9CBC-AA14BCD07F0D}"/>
              </a:ext>
            </a:extLst>
          </p:cNvPr>
          <p:cNvGrpSpPr/>
          <p:nvPr/>
        </p:nvGrpSpPr>
        <p:grpSpPr>
          <a:xfrm>
            <a:off x="965336" y="2950524"/>
            <a:ext cx="7670351" cy="557480"/>
            <a:chOff x="965336" y="2950524"/>
            <a:chExt cx="7670351" cy="557480"/>
          </a:xfrm>
        </p:grpSpPr>
        <mc:AlternateContent xmlns:mc="http://schemas.openxmlformats.org/markup-compatibility/2006" xmlns:a14="http://schemas.microsoft.com/office/drawing/2010/main">
          <mc:Choice Requires="a14">
            <p:sp>
              <p:nvSpPr>
                <p:cNvPr id="37" name="文本框 3">
                  <a:extLst>
                    <a:ext uri="{FF2B5EF4-FFF2-40B4-BE49-F238E27FC236}">
                      <a16:creationId xmlns:a16="http://schemas.microsoft.com/office/drawing/2014/main" id="{1B139D51-BAEE-48C7-B66F-BE43DE5CEA07}"/>
                    </a:ext>
                  </a:extLst>
                </p:cNvPr>
                <p:cNvSpPr txBox="1"/>
                <p:nvPr/>
              </p:nvSpPr>
              <p:spPr>
                <a:xfrm>
                  <a:off x="2063935" y="2984779"/>
                  <a:ext cx="1131655" cy="472117"/>
                </a:xfrm>
                <a:prstGeom prst="rect">
                  <a:avLst/>
                </a:prstGeom>
                <a:noFill/>
              </p:spPr>
              <p:txBody>
                <a:bodyPr wrap="none" lIns="0" tIns="0" rIns="0" bIns="0" rtlCol="0">
                  <a:spAutoFit/>
                </a:bodyPr>
                <a:lstStyle/>
                <a:p>
                  <a:pPr eaLnBrk="0" hangingPunct="0"/>
                  <a14:m>
                    <m:oMathPara xmlns:m="http://schemas.openxmlformats.org/officeDocument/2006/math">
                      <m:oMathParaPr>
                        <m:jc m:val="centerGroup"/>
                      </m:oMathParaPr>
                      <m:oMath xmlns:m="http://schemas.openxmlformats.org/officeDocument/2006/math">
                        <m:r>
                          <a:rPr kumimoji="1" lang="en-US" altLang="zh-Hans" sz="3000" b="1" i="1" baseline="0" smtClean="0">
                            <a:solidFill>
                              <a:srgbClr val="000000"/>
                            </a:solidFill>
                            <a:latin typeface="Cambria Math" panose="02040503050406030204" pitchFamily="18" charset="0"/>
                            <a:cs typeface="+mn-cs"/>
                          </a:rPr>
                          <m:t>𝑶</m:t>
                        </m:r>
                        <m:r>
                          <a:rPr kumimoji="1" lang="en-US" altLang="zh-Hans" sz="3000" b="1" i="1" baseline="0" smtClean="0">
                            <a:solidFill>
                              <a:srgbClr val="000000"/>
                            </a:solidFill>
                            <a:latin typeface="Cambria Math" panose="02040503050406030204" pitchFamily="18" charset="0"/>
                            <a:cs typeface="+mn-cs"/>
                          </a:rPr>
                          <m:t>(</m:t>
                        </m:r>
                        <m:sSup>
                          <m:sSupPr>
                            <m:ctrlPr>
                              <a:rPr kumimoji="1" lang="en-US" altLang="zh-Hans" sz="3000" b="1" i="1" baseline="0" smtClean="0">
                                <a:solidFill>
                                  <a:srgbClr val="000000"/>
                                </a:solidFill>
                                <a:latin typeface="Cambria Math" panose="02040503050406030204" pitchFamily="18" charset="0"/>
                                <a:cs typeface="+mn-cs"/>
                              </a:rPr>
                            </m:ctrlPr>
                          </m:sSupPr>
                          <m:e>
                            <m:r>
                              <a:rPr kumimoji="1" lang="en-US" altLang="zh-Hans" sz="3000" b="1" i="1" baseline="0" smtClean="0">
                                <a:solidFill>
                                  <a:srgbClr val="000000"/>
                                </a:solidFill>
                                <a:latin typeface="Cambria Math" panose="02040503050406030204" pitchFamily="18" charset="0"/>
                                <a:cs typeface="+mn-cs"/>
                              </a:rPr>
                              <m:t>𝒏</m:t>
                            </m:r>
                          </m:e>
                          <m:sup>
                            <m:r>
                              <a:rPr kumimoji="1" lang="en-US" altLang="zh-Hans" sz="3000" b="1" i="1" baseline="0" smtClean="0">
                                <a:solidFill>
                                  <a:srgbClr val="000000"/>
                                </a:solidFill>
                                <a:latin typeface="Cambria Math" panose="02040503050406030204" pitchFamily="18" charset="0"/>
                                <a:cs typeface="+mn-cs"/>
                              </a:rPr>
                              <m:t>𝟐</m:t>
                            </m:r>
                          </m:sup>
                        </m:sSup>
                        <m:r>
                          <a:rPr kumimoji="1" lang="en-US" altLang="zh-Hans" sz="3000" b="1" i="1" baseline="0" smtClean="0">
                            <a:solidFill>
                              <a:srgbClr val="000000"/>
                            </a:solidFill>
                            <a:latin typeface="Cambria Math" panose="02040503050406030204" pitchFamily="18" charset="0"/>
                            <a:cs typeface="+mn-cs"/>
                          </a:rPr>
                          <m:t>)</m:t>
                        </m:r>
                      </m:oMath>
                    </m:oMathPara>
                  </a14:m>
                  <a:endParaRPr kumimoji="1" lang="zh-CN" altLang="en-US" sz="3000" b="1" baseline="0" dirty="0">
                    <a:solidFill>
                      <a:srgbClr val="000000"/>
                    </a:solidFill>
                    <a:latin typeface="Times New Roman" panose="02020603050405020304" pitchFamily="18" charset="0"/>
                    <a:ea typeface="宋体" panose="02010600030101010101" pitchFamily="2" charset="-122"/>
                    <a:cs typeface="+mn-cs"/>
                  </a:endParaRPr>
                </a:p>
              </p:txBody>
            </p:sp>
          </mc:Choice>
          <mc:Fallback xmlns="">
            <p:sp>
              <p:nvSpPr>
                <p:cNvPr id="37" name="文本框 3">
                  <a:extLst>
                    <a:ext uri="{FF2B5EF4-FFF2-40B4-BE49-F238E27FC236}">
                      <a16:creationId xmlns:a16="http://schemas.microsoft.com/office/drawing/2014/main" id="{1B139D51-BAEE-48C7-B66F-BE43DE5CEA07}"/>
                    </a:ext>
                  </a:extLst>
                </p:cNvPr>
                <p:cNvSpPr txBox="1">
                  <a:spLocks noRot="1" noChangeAspect="1" noMove="1" noResize="1" noEditPoints="1" noAdjustHandles="1" noChangeArrowheads="1" noChangeShapeType="1" noTextEdit="1"/>
                </p:cNvSpPr>
                <p:nvPr/>
              </p:nvSpPr>
              <p:spPr>
                <a:xfrm>
                  <a:off x="2063935" y="2984779"/>
                  <a:ext cx="1131655" cy="472117"/>
                </a:xfrm>
                <a:prstGeom prst="rect">
                  <a:avLst/>
                </a:prstGeom>
                <a:blipFill>
                  <a:blip r:embed="rId10"/>
                  <a:stretch>
                    <a:fillRect/>
                  </a:stretch>
                </a:blipFill>
              </p:spPr>
              <p:txBody>
                <a:bodyPr/>
                <a:lstStyle/>
                <a:p>
                  <a:r>
                    <a:rPr lang="en-SG">
                      <a:noFill/>
                    </a:rPr>
                    <a:t> </a:t>
                  </a:r>
                </a:p>
              </p:txBody>
            </p:sp>
          </mc:Fallback>
        </mc:AlternateContent>
        <p:cxnSp>
          <p:nvCxnSpPr>
            <p:cNvPr id="38" name="直线连接符 23">
              <a:extLst>
                <a:ext uri="{FF2B5EF4-FFF2-40B4-BE49-F238E27FC236}">
                  <a16:creationId xmlns:a16="http://schemas.microsoft.com/office/drawing/2014/main" id="{8C5B02EF-F91B-49BC-BB01-C6CE07B8ABE0}"/>
                </a:ext>
              </a:extLst>
            </p:cNvPr>
            <p:cNvCxnSpPr>
              <a:cxnSpLocks/>
            </p:cNvCxnSpPr>
            <p:nvPr/>
          </p:nvCxnSpPr>
          <p:spPr>
            <a:xfrm>
              <a:off x="2065593" y="2999547"/>
              <a:ext cx="1204882" cy="508457"/>
            </a:xfrm>
            <a:prstGeom prst="line">
              <a:avLst/>
            </a:prstGeom>
            <a:noFill/>
            <a:ln w="28575" cap="flat" cmpd="sng" algn="ctr">
              <a:solidFill>
                <a:srgbClr val="FF0000"/>
              </a:solidFill>
              <a:prstDash val="solid"/>
            </a:ln>
            <a:effectLst/>
          </p:spPr>
        </p:cxnSp>
        <p:sp>
          <p:nvSpPr>
            <p:cNvPr id="55" name="Rectangle 54">
              <a:extLst>
                <a:ext uri="{FF2B5EF4-FFF2-40B4-BE49-F238E27FC236}">
                  <a16:creationId xmlns:a16="http://schemas.microsoft.com/office/drawing/2014/main" id="{A4DC048E-F1EF-4E10-9031-BCE4DAC7204E}"/>
                </a:ext>
              </a:extLst>
            </p:cNvPr>
            <p:cNvSpPr/>
            <p:nvPr/>
          </p:nvSpPr>
          <p:spPr>
            <a:xfrm>
              <a:off x="3205130" y="2965074"/>
              <a:ext cx="1510350" cy="461665"/>
            </a:xfrm>
            <a:prstGeom prst="rect">
              <a:avLst/>
            </a:prstGeom>
          </p:spPr>
          <p:txBody>
            <a:bodyPr wrap="none">
              <a:spAutoFit/>
            </a:bodyPr>
            <a:lstStyle/>
            <a:p>
              <a:r>
                <a:rPr lang="en-SG" b="1" kern="0" baseline="0" dirty="0">
                  <a:solidFill>
                    <a:srgbClr val="262626"/>
                  </a:solidFill>
                  <a:latin typeface="Times New Roman" panose="02020603050405020304"/>
                  <a:ea typeface="+mn-ea"/>
                  <a:cs typeface="+mn-cs"/>
                </a:rPr>
                <a:t>too dense!</a:t>
              </a:r>
              <a:endParaRPr lang="en-SG" sz="2800" b="1" dirty="0"/>
            </a:p>
          </p:txBody>
        </p:sp>
        <mc:AlternateContent xmlns:mc="http://schemas.openxmlformats.org/markup-compatibility/2006" xmlns:a14="http://schemas.microsoft.com/office/drawing/2010/main">
          <mc:Choice Requires="a14">
            <p:sp>
              <p:nvSpPr>
                <p:cNvPr id="28" name="文本框 3">
                  <a:extLst>
                    <a:ext uri="{FF2B5EF4-FFF2-40B4-BE49-F238E27FC236}">
                      <a16:creationId xmlns:a16="http://schemas.microsoft.com/office/drawing/2014/main" id="{9E7AE308-1CA4-4164-85C3-4F70674C5EF9}"/>
                    </a:ext>
                  </a:extLst>
                </p:cNvPr>
                <p:cNvSpPr txBox="1"/>
                <p:nvPr/>
              </p:nvSpPr>
              <p:spPr>
                <a:xfrm>
                  <a:off x="5960650" y="2960908"/>
                  <a:ext cx="1131656" cy="472117"/>
                </a:xfrm>
                <a:prstGeom prst="rect">
                  <a:avLst/>
                </a:prstGeom>
                <a:noFill/>
              </p:spPr>
              <p:txBody>
                <a:bodyPr wrap="none" lIns="0" tIns="0" rIns="0" bIns="0" rtlCol="0">
                  <a:spAutoFit/>
                </a:bodyPr>
                <a:lstStyle/>
                <a:p>
                  <a:pPr eaLnBrk="0" hangingPunct="0"/>
                  <a14:m>
                    <m:oMathPara xmlns:m="http://schemas.openxmlformats.org/officeDocument/2006/math">
                      <m:oMathParaPr>
                        <m:jc m:val="centerGroup"/>
                      </m:oMathParaPr>
                      <m:oMath xmlns:m="http://schemas.openxmlformats.org/officeDocument/2006/math">
                        <m:r>
                          <a:rPr kumimoji="1" lang="en-US" altLang="zh-Hans" sz="3000" b="1" i="1" baseline="0" smtClean="0">
                            <a:solidFill>
                              <a:srgbClr val="000000"/>
                            </a:solidFill>
                            <a:latin typeface="Cambria Math" panose="02040503050406030204" pitchFamily="18" charset="0"/>
                            <a:cs typeface="+mn-cs"/>
                          </a:rPr>
                          <m:t>𝑶</m:t>
                        </m:r>
                        <m:r>
                          <a:rPr kumimoji="1" lang="en-US" altLang="zh-Hans" sz="3000" b="1" i="1" baseline="0" smtClean="0">
                            <a:solidFill>
                              <a:srgbClr val="000000"/>
                            </a:solidFill>
                            <a:latin typeface="Cambria Math" panose="02040503050406030204" pitchFamily="18" charset="0"/>
                            <a:cs typeface="+mn-cs"/>
                          </a:rPr>
                          <m:t>(</m:t>
                        </m:r>
                        <m:sSup>
                          <m:sSupPr>
                            <m:ctrlPr>
                              <a:rPr kumimoji="1" lang="en-US" altLang="zh-Hans" sz="3000" b="1" i="1" baseline="0" smtClean="0">
                                <a:solidFill>
                                  <a:srgbClr val="000000"/>
                                </a:solidFill>
                                <a:latin typeface="Cambria Math" panose="02040503050406030204" pitchFamily="18" charset="0"/>
                                <a:cs typeface="+mn-cs"/>
                              </a:rPr>
                            </m:ctrlPr>
                          </m:sSupPr>
                          <m:e>
                            <m:r>
                              <a:rPr kumimoji="1" lang="en-US" altLang="zh-Hans" sz="3000" b="1" i="1" baseline="0" smtClean="0">
                                <a:solidFill>
                                  <a:srgbClr val="000000"/>
                                </a:solidFill>
                                <a:latin typeface="Cambria Math" panose="02040503050406030204" pitchFamily="18" charset="0"/>
                                <a:cs typeface="+mn-cs"/>
                              </a:rPr>
                              <m:t>𝒏</m:t>
                            </m:r>
                          </m:e>
                          <m:sup>
                            <m:r>
                              <a:rPr kumimoji="1" lang="en-SG" altLang="zh-Hans" sz="3000" b="1" i="1" baseline="0" smtClean="0">
                                <a:solidFill>
                                  <a:srgbClr val="000000"/>
                                </a:solidFill>
                                <a:latin typeface="Cambria Math" panose="02040503050406030204" pitchFamily="18" charset="0"/>
                                <a:cs typeface="+mn-cs"/>
                              </a:rPr>
                              <m:t>𝟑</m:t>
                            </m:r>
                          </m:sup>
                        </m:sSup>
                        <m:r>
                          <a:rPr kumimoji="1" lang="en-US" altLang="zh-Hans" sz="3000" b="1" i="1" baseline="0" smtClean="0">
                            <a:solidFill>
                              <a:srgbClr val="000000"/>
                            </a:solidFill>
                            <a:latin typeface="Cambria Math" panose="02040503050406030204" pitchFamily="18" charset="0"/>
                            <a:cs typeface="+mn-cs"/>
                          </a:rPr>
                          <m:t>)</m:t>
                        </m:r>
                      </m:oMath>
                    </m:oMathPara>
                  </a14:m>
                  <a:endParaRPr kumimoji="1" lang="zh-CN" altLang="en-US" sz="3000" b="1" baseline="0" dirty="0">
                    <a:solidFill>
                      <a:srgbClr val="000000"/>
                    </a:solidFill>
                    <a:latin typeface="Times New Roman" panose="02020603050405020304" pitchFamily="18" charset="0"/>
                    <a:ea typeface="宋体" panose="02010600030101010101" pitchFamily="2" charset="-122"/>
                    <a:cs typeface="+mn-cs"/>
                  </a:endParaRPr>
                </a:p>
              </p:txBody>
            </p:sp>
          </mc:Choice>
          <mc:Fallback xmlns="">
            <p:sp>
              <p:nvSpPr>
                <p:cNvPr id="28" name="文本框 3">
                  <a:extLst>
                    <a:ext uri="{FF2B5EF4-FFF2-40B4-BE49-F238E27FC236}">
                      <a16:creationId xmlns:a16="http://schemas.microsoft.com/office/drawing/2014/main" id="{9E7AE308-1CA4-4164-85C3-4F70674C5EF9}"/>
                    </a:ext>
                  </a:extLst>
                </p:cNvPr>
                <p:cNvSpPr txBox="1">
                  <a:spLocks noRot="1" noChangeAspect="1" noMove="1" noResize="1" noEditPoints="1" noAdjustHandles="1" noChangeArrowheads="1" noChangeShapeType="1" noTextEdit="1"/>
                </p:cNvSpPr>
                <p:nvPr/>
              </p:nvSpPr>
              <p:spPr>
                <a:xfrm>
                  <a:off x="5960650" y="2960908"/>
                  <a:ext cx="1131656" cy="472117"/>
                </a:xfrm>
                <a:prstGeom prst="rect">
                  <a:avLst/>
                </a:prstGeom>
                <a:blipFill>
                  <a:blip r:embed="rId11"/>
                  <a:stretch>
                    <a:fillRect/>
                  </a:stretch>
                </a:blipFill>
              </p:spPr>
              <p:txBody>
                <a:bodyPr/>
                <a:lstStyle/>
                <a:p>
                  <a:r>
                    <a:rPr lang="en-SG">
                      <a:noFill/>
                    </a:rPr>
                    <a:t> </a:t>
                  </a:r>
                </a:p>
              </p:txBody>
            </p:sp>
          </mc:Fallback>
        </mc:AlternateContent>
        <p:cxnSp>
          <p:nvCxnSpPr>
            <p:cNvPr id="29" name="直线连接符 23">
              <a:extLst>
                <a:ext uri="{FF2B5EF4-FFF2-40B4-BE49-F238E27FC236}">
                  <a16:creationId xmlns:a16="http://schemas.microsoft.com/office/drawing/2014/main" id="{7A30C070-49B1-41B4-A3B7-2A09FC8C7AB4}"/>
                </a:ext>
              </a:extLst>
            </p:cNvPr>
            <p:cNvCxnSpPr>
              <a:cxnSpLocks/>
            </p:cNvCxnSpPr>
            <p:nvPr/>
          </p:nvCxnSpPr>
          <p:spPr>
            <a:xfrm>
              <a:off x="5962308" y="2975676"/>
              <a:ext cx="1204882" cy="508457"/>
            </a:xfrm>
            <a:prstGeom prst="line">
              <a:avLst/>
            </a:prstGeom>
            <a:noFill/>
            <a:ln w="28575" cap="flat" cmpd="sng" algn="ctr">
              <a:solidFill>
                <a:srgbClr val="FF0000"/>
              </a:solidFill>
              <a:prstDash val="solid"/>
            </a:ln>
            <a:effectLst/>
          </p:spPr>
        </p:cxnSp>
        <p:sp>
          <p:nvSpPr>
            <p:cNvPr id="30" name="Rectangle 29">
              <a:extLst>
                <a:ext uri="{FF2B5EF4-FFF2-40B4-BE49-F238E27FC236}">
                  <a16:creationId xmlns:a16="http://schemas.microsoft.com/office/drawing/2014/main" id="{E7478FB9-A58C-41A0-8920-EAA560AC4058}"/>
                </a:ext>
              </a:extLst>
            </p:cNvPr>
            <p:cNvSpPr/>
            <p:nvPr/>
          </p:nvSpPr>
          <p:spPr>
            <a:xfrm>
              <a:off x="7279225" y="2950524"/>
              <a:ext cx="1356462" cy="461665"/>
            </a:xfrm>
            <a:prstGeom prst="rect">
              <a:avLst/>
            </a:prstGeom>
          </p:spPr>
          <p:txBody>
            <a:bodyPr wrap="none">
              <a:spAutoFit/>
            </a:bodyPr>
            <a:lstStyle/>
            <a:p>
              <a:r>
                <a:rPr lang="en-SG" b="1" kern="0" baseline="0" dirty="0">
                  <a:solidFill>
                    <a:srgbClr val="262626"/>
                  </a:solidFill>
                  <a:latin typeface="Times New Roman" panose="02020603050405020304"/>
                  <a:ea typeface="+mn-ea"/>
                  <a:cs typeface="+mn-cs"/>
                </a:rPr>
                <a:t>too slow!</a:t>
              </a:r>
              <a:endParaRPr lang="en-SG" sz="2800" b="1" dirty="0"/>
            </a:p>
          </p:txBody>
        </p:sp>
        <p:sp>
          <p:nvSpPr>
            <p:cNvPr id="31" name="Rectangle 30">
              <a:extLst>
                <a:ext uri="{FF2B5EF4-FFF2-40B4-BE49-F238E27FC236}">
                  <a16:creationId xmlns:a16="http://schemas.microsoft.com/office/drawing/2014/main" id="{127B7E06-632E-4086-8A90-D67FBF4F04D2}"/>
                </a:ext>
              </a:extLst>
            </p:cNvPr>
            <p:cNvSpPr/>
            <p:nvPr/>
          </p:nvSpPr>
          <p:spPr>
            <a:xfrm>
              <a:off x="965336" y="2984779"/>
              <a:ext cx="1056700" cy="461665"/>
            </a:xfrm>
            <a:prstGeom prst="rect">
              <a:avLst/>
            </a:prstGeom>
          </p:spPr>
          <p:txBody>
            <a:bodyPr wrap="none">
              <a:spAutoFit/>
            </a:bodyPr>
            <a:lstStyle/>
            <a:p>
              <a:r>
                <a:rPr lang="en-SG" b="1" kern="0" baseline="0" dirty="0">
                  <a:solidFill>
                    <a:srgbClr val="262626"/>
                  </a:solidFill>
                  <a:latin typeface="Times New Roman" panose="02020603050405020304"/>
                  <a:ea typeface="+mn-ea"/>
                  <a:cs typeface="+mn-cs"/>
                </a:rPr>
                <a:t>Space:</a:t>
              </a:r>
              <a:endParaRPr lang="en-SG" sz="2800" b="1" dirty="0"/>
            </a:p>
          </p:txBody>
        </p:sp>
        <p:sp>
          <p:nvSpPr>
            <p:cNvPr id="32" name="Rectangle 31">
              <a:extLst>
                <a:ext uri="{FF2B5EF4-FFF2-40B4-BE49-F238E27FC236}">
                  <a16:creationId xmlns:a16="http://schemas.microsoft.com/office/drawing/2014/main" id="{BEB45B8D-184A-4A43-9F24-B63710A68992}"/>
                </a:ext>
              </a:extLst>
            </p:cNvPr>
            <p:cNvSpPr/>
            <p:nvPr/>
          </p:nvSpPr>
          <p:spPr>
            <a:xfrm>
              <a:off x="4940653" y="2958647"/>
              <a:ext cx="970137" cy="461665"/>
            </a:xfrm>
            <a:prstGeom prst="rect">
              <a:avLst/>
            </a:prstGeom>
          </p:spPr>
          <p:txBody>
            <a:bodyPr wrap="none">
              <a:spAutoFit/>
            </a:bodyPr>
            <a:lstStyle/>
            <a:p>
              <a:r>
                <a:rPr lang="en-SG" b="1" kern="0" baseline="0" dirty="0">
                  <a:solidFill>
                    <a:srgbClr val="262626"/>
                  </a:solidFill>
                  <a:latin typeface="Times New Roman" panose="02020603050405020304"/>
                  <a:ea typeface="+mn-ea"/>
                  <a:cs typeface="+mn-cs"/>
                </a:rPr>
                <a:t>Time:</a:t>
              </a:r>
              <a:endParaRPr lang="en-SG" sz="2800" b="1" dirty="0"/>
            </a:p>
          </p:txBody>
        </p:sp>
      </p:grpSp>
      <p:grpSp>
        <p:nvGrpSpPr>
          <p:cNvPr id="12" name="Group 11">
            <a:extLst>
              <a:ext uri="{FF2B5EF4-FFF2-40B4-BE49-F238E27FC236}">
                <a16:creationId xmlns:a16="http://schemas.microsoft.com/office/drawing/2014/main" id="{53D0C173-95BB-4207-ADA9-0583715B938D}"/>
              </a:ext>
            </a:extLst>
          </p:cNvPr>
          <p:cNvGrpSpPr/>
          <p:nvPr/>
        </p:nvGrpSpPr>
        <p:grpSpPr>
          <a:xfrm>
            <a:off x="311327" y="3669788"/>
            <a:ext cx="8327272" cy="3046988"/>
            <a:chOff x="311327" y="3669788"/>
            <a:chExt cx="8327272" cy="3046988"/>
          </a:xfrm>
        </p:grpSpPr>
        <p:sp>
          <p:nvSpPr>
            <p:cNvPr id="24" name="Freeform 8">
              <a:extLst>
                <a:ext uri="{FF2B5EF4-FFF2-40B4-BE49-F238E27FC236}">
                  <a16:creationId xmlns:a16="http://schemas.microsoft.com/office/drawing/2014/main" id="{44616122-151E-4E63-8F19-EE957157CC2D}"/>
                </a:ext>
              </a:extLst>
            </p:cNvPr>
            <p:cNvSpPr>
              <a:spLocks/>
            </p:cNvSpPr>
            <p:nvPr/>
          </p:nvSpPr>
          <p:spPr bwMode="auto">
            <a:xfrm>
              <a:off x="1143428" y="3712427"/>
              <a:ext cx="228600" cy="193841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rgbClr val="000000"/>
              </a:solidFill>
              <a:prstDash val="solid"/>
              <a:round/>
              <a:headEnd type="none" w="sm" len="sm"/>
              <a:tailEnd type="none" w="med" len="med"/>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5" name="Freeform 11">
              <a:extLst>
                <a:ext uri="{FF2B5EF4-FFF2-40B4-BE49-F238E27FC236}">
                  <a16:creationId xmlns:a16="http://schemas.microsoft.com/office/drawing/2014/main" id="{00927A24-BF34-4B84-9879-5AB0C151CB7B}"/>
                </a:ext>
              </a:extLst>
            </p:cNvPr>
            <p:cNvSpPr>
              <a:spLocks/>
            </p:cNvSpPr>
            <p:nvPr/>
          </p:nvSpPr>
          <p:spPr bwMode="auto">
            <a:xfrm flipH="1">
              <a:off x="3299256" y="3712427"/>
              <a:ext cx="228600" cy="193841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rgbClr val="000000"/>
              </a:solidFill>
              <a:prstDash val="solid"/>
              <a:round/>
              <a:headEnd type="none" w="sm" len="sm"/>
              <a:tailEnd type="none" w="med" len="med"/>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6" name="Group 5">
              <a:extLst>
                <a:ext uri="{FF2B5EF4-FFF2-40B4-BE49-F238E27FC236}">
                  <a16:creationId xmlns:a16="http://schemas.microsoft.com/office/drawing/2014/main" id="{EC0E5A2D-035A-4FB3-A922-585F509F35BA}"/>
                </a:ext>
              </a:extLst>
            </p:cNvPr>
            <p:cNvGrpSpPr/>
            <p:nvPr/>
          </p:nvGrpSpPr>
          <p:grpSpPr>
            <a:xfrm>
              <a:off x="311327" y="3669788"/>
              <a:ext cx="8327272" cy="3046988"/>
              <a:chOff x="311327" y="3669788"/>
              <a:chExt cx="8327272" cy="3046988"/>
            </a:xfrm>
          </p:grpSpPr>
          <p:sp>
            <p:nvSpPr>
              <p:cNvPr id="22" name="右箭头 4">
                <a:extLst>
                  <a:ext uri="{FF2B5EF4-FFF2-40B4-BE49-F238E27FC236}">
                    <a16:creationId xmlns:a16="http://schemas.microsoft.com/office/drawing/2014/main" id="{669301DC-627C-4E2B-9976-7A057EDF4EB5}"/>
                  </a:ext>
                </a:extLst>
              </p:cNvPr>
              <p:cNvSpPr/>
              <p:nvPr/>
            </p:nvSpPr>
            <p:spPr>
              <a:xfrm>
                <a:off x="3976209" y="4507520"/>
                <a:ext cx="1440160" cy="351329"/>
              </a:xfrm>
              <a:prstGeom prst="rightArrow">
                <a:avLst/>
              </a:prstGeom>
              <a:solidFill>
                <a:srgbClr val="1F497D"/>
              </a:solidFill>
              <a:ln w="25400" cap="flat" cmpd="sng" algn="ctr">
                <a:solidFill>
                  <a:srgbClr val="1F497D"/>
                </a:solidFill>
                <a:prstDash val="solid"/>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1" lang="zh-CN" altLang="en-US" sz="3200" b="1" i="0" u="none" strike="noStrike" kern="0" cap="none" spc="0" normalizeH="0" baseline="0" noProof="0" dirty="0">
                  <a:ln>
                    <a:noFill/>
                  </a:ln>
                  <a:solidFill>
                    <a:srgbClr val="FFFFFF"/>
                  </a:solidFill>
                  <a:effectLst/>
                  <a:uLnTx/>
                  <a:uFillTx/>
                  <a:latin typeface="Arial"/>
                  <a:ea typeface="宋体"/>
                  <a:cs typeface="+mn-cs"/>
                </a:endParaRPr>
              </a:p>
            </p:txBody>
          </p:sp>
          <p:sp>
            <p:nvSpPr>
              <p:cNvPr id="23" name="文本框 6">
                <a:extLst>
                  <a:ext uri="{FF2B5EF4-FFF2-40B4-BE49-F238E27FC236}">
                    <a16:creationId xmlns:a16="http://schemas.microsoft.com/office/drawing/2014/main" id="{DDB89509-56CB-4882-A36E-C4474EF9DF4F}"/>
                  </a:ext>
                </a:extLst>
              </p:cNvPr>
              <p:cNvSpPr txBox="1"/>
              <p:nvPr/>
            </p:nvSpPr>
            <p:spPr>
              <a:xfrm>
                <a:off x="4214929" y="3984300"/>
                <a:ext cx="1031992" cy="523220"/>
              </a:xfrm>
              <a:prstGeom prst="rect">
                <a:avLst/>
              </a:prstGeom>
              <a:noFill/>
            </p:spPr>
            <p:txBody>
              <a:bodyPr wrap="square" rtlCol="0">
                <a:spAutoFit/>
              </a:bodyPr>
              <a:lstStyle/>
              <a:p>
                <a:pPr eaLnBrk="0" hangingPunct="0"/>
                <a:r>
                  <a:rPr kumimoji="1" lang="en-US" altLang="zh-CN" sz="2800" baseline="0" dirty="0">
                    <a:solidFill>
                      <a:srgbClr val="000000"/>
                    </a:solidFill>
                    <a:latin typeface="Times New Roman" panose="02020603050405020304" pitchFamily="18" charset="0"/>
                    <a:ea typeface="宋体" panose="02010600030101010101" pitchFamily="2" charset="-122"/>
                    <a:cs typeface="+mn-cs"/>
                  </a:rPr>
                  <a:t>SVD</a:t>
                </a:r>
                <a:endParaRPr kumimoji="1" lang="zh-CN" altLang="en-US" sz="2800" baseline="0" dirty="0">
                  <a:solidFill>
                    <a:srgbClr val="000000"/>
                  </a:solidFill>
                  <a:latin typeface="Times New Roman" panose="02020603050405020304" pitchFamily="18" charset="0"/>
                  <a:ea typeface="宋体" panose="02010600030101010101" pitchFamily="2" charset="-122"/>
                  <a:cs typeface="+mn-cs"/>
                </a:endParaRPr>
              </a:p>
            </p:txBody>
          </p:sp>
          <p:sp>
            <p:nvSpPr>
              <p:cNvPr id="26" name="Rectangle 29">
                <a:extLst>
                  <a:ext uri="{FF2B5EF4-FFF2-40B4-BE49-F238E27FC236}">
                    <a16:creationId xmlns:a16="http://schemas.microsoft.com/office/drawing/2014/main" id="{99ADEB9A-E4A5-4B35-A028-757BBD93CB23}"/>
                  </a:ext>
                </a:extLst>
              </p:cNvPr>
              <p:cNvSpPr/>
              <p:nvPr/>
            </p:nvSpPr>
            <p:spPr>
              <a:xfrm>
                <a:off x="311327" y="3669788"/>
                <a:ext cx="4059645" cy="3046988"/>
              </a:xfrm>
              <a:prstGeom prst="rect">
                <a:avLst/>
              </a:prstGeom>
            </p:spPr>
            <p:txBody>
              <a:bodyPr wrap="square">
                <a:spAutoFit/>
              </a:bodyPr>
              <a:lstStyle/>
              <a:p>
                <a:pPr algn="ctr" eaLnBrk="0" hangingPunct="0"/>
                <a:r>
                  <a:rPr lang="en-US" sz="1400" b="1" baseline="0" dirty="0">
                    <a:solidFill>
                      <a:srgbClr val="000000"/>
                    </a:solidFill>
                    <a:latin typeface="Times New Roman" pitchFamily="18" charset="0"/>
                    <a:ea typeface="宋体" panose="02010600030101010101" pitchFamily="2" charset="-122"/>
                    <a:cs typeface="Times New Roman" pitchFamily="18" charset="0"/>
                  </a:rPr>
                  <a:t>0  1/3  1/3  1/</a:t>
                </a:r>
                <a:r>
                  <a:rPr lang="en-US" altLang="zh-Hans" sz="1400" b="1" baseline="0" dirty="0">
                    <a:solidFill>
                      <a:srgbClr val="000000"/>
                    </a:solidFill>
                    <a:latin typeface="Times New Roman" panose="02020603050405020304" pitchFamily="18" charset="0"/>
                    <a:ea typeface="宋体" panose="02010600030101010101" pitchFamily="2" charset="-122"/>
                    <a:cs typeface="Times New Roman" pitchFamily="18" charset="0"/>
                  </a:rPr>
                  <a:t>3</a:t>
                </a:r>
                <a:r>
                  <a:rPr lang="en-US" sz="1400" b="1" baseline="0" dirty="0">
                    <a:solidFill>
                      <a:srgbClr val="000000"/>
                    </a:solidFill>
                    <a:latin typeface="Times New Roman" pitchFamily="18" charset="0"/>
                    <a:ea typeface="宋体" panose="02010600030101010101" pitchFamily="2" charset="-122"/>
                    <a:cs typeface="Times New Roman" pitchFamily="18" charset="0"/>
                  </a:rPr>
                  <a:t>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0  0  0  0  0</a:t>
                </a:r>
              </a:p>
              <a:p>
                <a:pPr algn="ctr" eaLnBrk="0" hangingPunct="0"/>
                <a:r>
                  <a:rPr lang="en-US" sz="1400" b="1" baseline="0" dirty="0">
                    <a:solidFill>
                      <a:srgbClr val="000000"/>
                    </a:solidFill>
                    <a:latin typeface="Times New Roman" pitchFamily="18" charset="0"/>
                    <a:ea typeface="宋体" panose="02010600030101010101" pitchFamily="2" charset="-122"/>
                    <a:cs typeface="Times New Roman" pitchFamily="18" charset="0"/>
                  </a:rPr>
                  <a:t>1/3  0  1/3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a:t>
                </a:r>
                <a:r>
                  <a:rPr lang="en-US" sz="1400" b="1" baseline="0" dirty="0">
                    <a:solidFill>
                      <a:srgbClr val="000000"/>
                    </a:solidFill>
                    <a:latin typeface="Times New Roman" pitchFamily="18" charset="0"/>
                    <a:ea typeface="宋体" panose="02010600030101010101" pitchFamily="2" charset="-122"/>
                    <a:cs typeface="Times New Roman" pitchFamily="18" charset="0"/>
                  </a:rPr>
                  <a:t>  1/3</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  0  0  0  0</a:t>
                </a:r>
                <a:endParaRPr lang="en-US" sz="1400" b="1" baseline="0" dirty="0">
                  <a:solidFill>
                    <a:srgbClr val="000000"/>
                  </a:solidFill>
                  <a:latin typeface="Times New Roman" pitchFamily="18" charset="0"/>
                  <a:ea typeface="宋体" panose="02010600030101010101" pitchFamily="2" charset="-122"/>
                  <a:cs typeface="Times New Roman" pitchFamily="18" charset="0"/>
                </a:endParaRPr>
              </a:p>
              <a:p>
                <a:pPr algn="ctr" eaLnBrk="0" hangingPunct="0"/>
                <a:r>
                  <a:rPr lang="en-US" sz="1400" b="1" baseline="0" dirty="0">
                    <a:solidFill>
                      <a:srgbClr val="000000"/>
                    </a:solidFill>
                    <a:latin typeface="Times New Roman" pitchFamily="18" charset="0"/>
                    <a:ea typeface="宋体" panose="02010600030101010101" pitchFamily="2" charset="-122"/>
                    <a:cs typeface="Times New Roman" pitchFamily="18" charset="0"/>
                  </a:rPr>
                  <a:t>1/4 1/4 0 1/4 1/4</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  0  0  0  0</a:t>
                </a:r>
                <a:endParaRPr lang="en-US" sz="1400" b="1" baseline="0" dirty="0">
                  <a:solidFill>
                    <a:srgbClr val="000000"/>
                  </a:solidFill>
                  <a:latin typeface="Times New Roman" pitchFamily="18" charset="0"/>
                  <a:ea typeface="宋体" panose="02010600030101010101" pitchFamily="2" charset="-122"/>
                  <a:cs typeface="Times New Roman" pitchFamily="18" charset="0"/>
                </a:endParaRPr>
              </a:p>
              <a:p>
                <a:pPr algn="ctr" eaLnBrk="0" hangingPunct="0"/>
                <a:r>
                  <a:rPr lang="en-US" sz="1400" b="1" baseline="0" dirty="0">
                    <a:solidFill>
                      <a:srgbClr val="000000"/>
                    </a:solidFill>
                    <a:latin typeface="Times New Roman" pitchFamily="18" charset="0"/>
                    <a:ea typeface="宋体" panose="02010600030101010101" pitchFamily="2" charset="-122"/>
                    <a:cs typeface="Times New Roman" pitchFamily="18" charset="0"/>
                  </a:rPr>
                  <a:t>1/3  0  1/3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a:t>
                </a:r>
                <a:r>
                  <a:rPr lang="en-US" sz="1400" b="1" baseline="0" dirty="0">
                    <a:solidFill>
                      <a:srgbClr val="000000"/>
                    </a:solidFill>
                    <a:latin typeface="Times New Roman" pitchFamily="18" charset="0"/>
                    <a:ea typeface="宋体" panose="02010600030101010101" pitchFamily="2" charset="-122"/>
                    <a:cs typeface="Times New Roman" pitchFamily="18" charset="0"/>
                  </a:rPr>
                  <a:t> 1/3</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  0  0  0  0</a:t>
                </a:r>
                <a:endParaRPr lang="en-US" sz="1400" b="1" baseline="0" dirty="0">
                  <a:solidFill>
                    <a:srgbClr val="000000"/>
                  </a:solidFill>
                  <a:latin typeface="Times New Roman" pitchFamily="18" charset="0"/>
                  <a:ea typeface="宋体" panose="02010600030101010101" pitchFamily="2" charset="-122"/>
                  <a:cs typeface="Times New Roman" pitchFamily="18" charset="0"/>
                </a:endParaRPr>
              </a:p>
              <a:p>
                <a:pPr algn="ctr" eaLnBrk="0" hangingPunct="0"/>
                <a:r>
                  <a:rPr lang="en-US" sz="1400" b="1" baseline="0" dirty="0">
                    <a:solidFill>
                      <a:srgbClr val="000000"/>
                    </a:solidFill>
                    <a:latin typeface="Times New Roman" pitchFamily="18" charset="0"/>
                    <a:ea typeface="宋体" panose="02010600030101010101" pitchFamily="2" charset="-122"/>
                    <a:cs typeface="Times New Roman" pitchFamily="18" charset="0"/>
                  </a:rPr>
                  <a:t>0 1/4 1/4 1/4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 1/4  0  0  0</a:t>
                </a:r>
              </a:p>
              <a:p>
                <a:pPr algn="ctr" eaLnBrk="0" hangingPunct="0"/>
                <a:r>
                  <a:rPr lang="en-US" sz="1400" b="1" baseline="0" dirty="0">
                    <a:solidFill>
                      <a:srgbClr val="000000"/>
                    </a:solidFill>
                    <a:latin typeface="Times New Roman" pitchFamily="18" charset="0"/>
                    <a:ea typeface="宋体" panose="02010600030101010101" pitchFamily="2" charset="-122"/>
                    <a:cs typeface="Times New Roman" pitchFamily="18" charset="0"/>
                  </a:rPr>
                  <a:t>0   0   0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a:t>
                </a:r>
                <a:r>
                  <a:rPr lang="en-US" sz="1400" b="1" baseline="0" dirty="0">
                    <a:solidFill>
                      <a:srgbClr val="000000"/>
                    </a:solidFill>
                    <a:latin typeface="Times New Roman" pitchFamily="18" charset="0"/>
                    <a:ea typeface="宋体" panose="02010600030101010101" pitchFamily="2" charset="-122"/>
                    <a:cs typeface="Times New Roman" pitchFamily="18" charset="0"/>
                  </a:rPr>
                  <a:t>  1/2</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  0 1/2  0  0</a:t>
                </a:r>
                <a:endParaRPr lang="en-US" sz="1400" b="1" baseline="0" dirty="0">
                  <a:solidFill>
                    <a:srgbClr val="000000"/>
                  </a:solidFill>
                  <a:latin typeface="Times New Roman" pitchFamily="18" charset="0"/>
                  <a:ea typeface="宋体" panose="02010600030101010101" pitchFamily="2" charset="-122"/>
                  <a:cs typeface="Times New Roman" pitchFamily="18" charset="0"/>
                </a:endParaRPr>
              </a:p>
              <a:p>
                <a:pPr algn="ctr" eaLnBrk="0" hangingPunct="0"/>
                <a:r>
                  <a:rPr lang="en-US" sz="1400" b="1" baseline="0" dirty="0">
                    <a:solidFill>
                      <a:srgbClr val="000000"/>
                    </a:solidFill>
                    <a:latin typeface="Times New Roman" pitchFamily="18" charset="0"/>
                    <a:ea typeface="宋体" panose="02010600030101010101" pitchFamily="2" charset="-122"/>
                    <a:cs typeface="Times New Roman" pitchFamily="18" charset="0"/>
                  </a:rPr>
                  <a:t>0   0   0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a:t>
                </a:r>
                <a:r>
                  <a:rPr lang="en-US" sz="1400" b="1" baseline="0" dirty="0">
                    <a:solidFill>
                      <a:srgbClr val="000000"/>
                    </a:solidFill>
                    <a:latin typeface="Times New Roman" pitchFamily="18" charset="0"/>
                    <a:ea typeface="宋体" panose="02010600030101010101" pitchFamily="2" charset="-122"/>
                    <a:cs typeface="Times New Roman" pitchFamily="18" charset="0"/>
                  </a:rPr>
                  <a:t>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  1/2 0 1/2  0</a:t>
                </a:r>
                <a:endParaRPr lang="en-US" sz="1400" b="1" baseline="0" dirty="0">
                  <a:solidFill>
                    <a:srgbClr val="000000"/>
                  </a:solidFill>
                  <a:latin typeface="Times New Roman" pitchFamily="18" charset="0"/>
                  <a:ea typeface="宋体" panose="02010600030101010101" pitchFamily="2" charset="-122"/>
                  <a:cs typeface="Times New Roman" pitchFamily="18" charset="0"/>
                </a:endParaRPr>
              </a:p>
              <a:p>
                <a:pPr algn="ctr" eaLnBrk="0" hangingPunct="0"/>
                <a:r>
                  <a:rPr lang="en-US" sz="1400" b="1" baseline="0" dirty="0">
                    <a:solidFill>
                      <a:srgbClr val="000000"/>
                    </a:solidFill>
                    <a:latin typeface="Times New Roman" pitchFamily="18" charset="0"/>
                    <a:ea typeface="宋体" panose="02010600030101010101" pitchFamily="2" charset="-122"/>
                    <a:cs typeface="Times New Roman" pitchFamily="18" charset="0"/>
                  </a:rPr>
                  <a:t>0   0   0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a:t>
                </a:r>
                <a:r>
                  <a:rPr lang="en-US" sz="1400" b="1" baseline="0" dirty="0">
                    <a:solidFill>
                      <a:srgbClr val="000000"/>
                    </a:solidFill>
                    <a:latin typeface="Times New Roman" pitchFamily="18" charset="0"/>
                    <a:ea typeface="宋体" panose="02010600030101010101" pitchFamily="2" charset="-122"/>
                    <a:cs typeface="Times New Roman" pitchFamily="18" charset="0"/>
                  </a:rPr>
                  <a:t>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  0  1/2 0 1/2</a:t>
                </a:r>
                <a:endParaRPr lang="en-US" sz="1400" b="1" baseline="0" dirty="0">
                  <a:solidFill>
                    <a:srgbClr val="000000"/>
                  </a:solidFill>
                  <a:latin typeface="Times New Roman" pitchFamily="18" charset="0"/>
                  <a:ea typeface="宋体" panose="02010600030101010101" pitchFamily="2" charset="-122"/>
                  <a:cs typeface="Times New Roman" pitchFamily="18" charset="0"/>
                </a:endParaRPr>
              </a:p>
              <a:p>
                <a:pPr algn="ctr" eaLnBrk="0" hangingPunct="0"/>
                <a:r>
                  <a:rPr lang="en-US" sz="1400" b="1" baseline="0" dirty="0">
                    <a:solidFill>
                      <a:srgbClr val="000000"/>
                    </a:solidFill>
                    <a:latin typeface="Times New Roman" pitchFamily="18" charset="0"/>
                    <a:ea typeface="宋体" panose="02010600030101010101" pitchFamily="2" charset="-122"/>
                    <a:cs typeface="Times New Roman" pitchFamily="18" charset="0"/>
                  </a:rPr>
                  <a:t>0   0    0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a:t>
                </a:r>
                <a:r>
                  <a:rPr lang="en-US" sz="1400" b="1" baseline="0" dirty="0">
                    <a:solidFill>
                      <a:srgbClr val="000000"/>
                    </a:solidFill>
                    <a:latin typeface="Times New Roman" pitchFamily="18" charset="0"/>
                    <a:ea typeface="宋体" panose="02010600030101010101" pitchFamily="2" charset="-122"/>
                    <a:cs typeface="Times New Roman" pitchFamily="18" charset="0"/>
                  </a:rPr>
                  <a:t>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0   0  0   1   0</a:t>
                </a:r>
                <a:endParaRPr lang="en-US" sz="1400" b="1" baseline="0" dirty="0">
                  <a:solidFill>
                    <a:srgbClr val="000000"/>
                  </a:solidFill>
                  <a:latin typeface="Times New Roman" pitchFamily="18" charset="0"/>
                  <a:ea typeface="宋体" panose="02010600030101010101" pitchFamily="2" charset="-122"/>
                  <a:cs typeface="Times New Roman" pitchFamily="18" charset="0"/>
                </a:endParaRPr>
              </a:p>
              <a:p>
                <a:pPr algn="ctr" eaLnBrk="0" hangingPunct="0"/>
                <a:endParaRPr lang="en-US" sz="1800" b="1" baseline="0" dirty="0">
                  <a:solidFill>
                    <a:srgbClr val="000000"/>
                  </a:solidFill>
                  <a:latin typeface="Times New Roman" pitchFamily="18" charset="0"/>
                  <a:ea typeface="宋体" panose="02010600030101010101" pitchFamily="2" charset="-122"/>
                  <a:cs typeface="Times New Roman" pitchFamily="18" charset="0"/>
                </a:endParaRPr>
              </a:p>
              <a:p>
                <a:pPr algn="ctr" eaLnBrk="0" hangingPunct="0"/>
                <a:br>
                  <a:rPr lang="en-SG" altLang="zh-Hans" b="1" baseline="0" dirty="0">
                    <a:solidFill>
                      <a:srgbClr val="000000"/>
                    </a:solidFill>
                    <a:latin typeface="Times New Roman" panose="02020603050405020304" pitchFamily="18" charset="0"/>
                    <a:ea typeface="宋体" panose="02010600030101010101" pitchFamily="2" charset="-122"/>
                    <a:cs typeface="Times New Roman" pitchFamily="18" charset="0"/>
                  </a:rPr>
                </a:br>
                <a:endParaRPr lang="en-US" b="1" baseline="0" dirty="0">
                  <a:solidFill>
                    <a:srgbClr val="000000"/>
                  </a:solidFill>
                  <a:latin typeface="Times New Roman" pitchFamily="18" charset="0"/>
                  <a:ea typeface="宋体" panose="02010600030101010101" pitchFamily="2" charset="-122"/>
                  <a:cs typeface="Times New Roman" pitchFamily="18" charset="0"/>
                </a:endParaRPr>
              </a:p>
            </p:txBody>
          </p:sp>
          <p:pic>
            <p:nvPicPr>
              <p:cNvPr id="40" name="Picture 39">
                <a:extLst>
                  <a:ext uri="{FF2B5EF4-FFF2-40B4-BE49-F238E27FC236}">
                    <a16:creationId xmlns:a16="http://schemas.microsoft.com/office/drawing/2014/main" id="{6F898DF1-DC84-49D0-B7D5-19C90D37A5FF}"/>
                  </a:ext>
                </a:extLst>
              </p:cNvPr>
              <p:cNvPicPr>
                <a:picLocks noChangeAspect="1"/>
              </p:cNvPicPr>
              <p:nvPr/>
            </p:nvPicPr>
            <p:blipFill>
              <a:blip r:embed="rId12"/>
              <a:stretch>
                <a:fillRect/>
              </a:stretch>
            </p:blipFill>
            <p:spPr>
              <a:xfrm>
                <a:off x="5777012" y="3790809"/>
                <a:ext cx="2861587" cy="1643344"/>
              </a:xfrm>
              <a:prstGeom prst="rect">
                <a:avLst/>
              </a:prstGeom>
            </p:spPr>
          </p:pic>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85E1256E-85ED-463A-B23A-0F3C03587A81}"/>
                      </a:ext>
                    </a:extLst>
                  </p:cNvPr>
                  <p:cNvSpPr/>
                  <p:nvPr/>
                </p:nvSpPr>
                <p:spPr>
                  <a:xfrm>
                    <a:off x="626003" y="4394919"/>
                    <a:ext cx="518091" cy="5734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sz="3200" b="1" i="0" kern="0" baseline="0" smtClean="0">
                              <a:solidFill>
                                <a:srgbClr val="262626"/>
                              </a:solidFill>
                              <a:latin typeface="Cambria Math" panose="02040503050406030204" pitchFamily="18" charset="0"/>
                              <a:ea typeface="+mn-ea"/>
                              <a:cs typeface="+mn-cs"/>
                            </a:rPr>
                            <m:t>𝐏</m:t>
                          </m:r>
                        </m:oMath>
                      </m:oMathPara>
                    </a14:m>
                    <a:endParaRPr lang="en-SG" sz="3200" dirty="0"/>
                  </a:p>
                </p:txBody>
              </p:sp>
            </mc:Choice>
            <mc:Fallback xmlns="">
              <p:sp>
                <p:nvSpPr>
                  <p:cNvPr id="44" name="Rectangle 43">
                    <a:extLst>
                      <a:ext uri="{FF2B5EF4-FFF2-40B4-BE49-F238E27FC236}">
                        <a16:creationId xmlns:a16="http://schemas.microsoft.com/office/drawing/2014/main" id="{85E1256E-85ED-463A-B23A-0F3C03587A81}"/>
                      </a:ext>
                    </a:extLst>
                  </p:cNvPr>
                  <p:cNvSpPr>
                    <a:spLocks noRot="1" noChangeAspect="1" noMove="1" noResize="1" noEditPoints="1" noAdjustHandles="1" noChangeArrowheads="1" noChangeShapeType="1" noTextEdit="1"/>
                  </p:cNvSpPr>
                  <p:nvPr/>
                </p:nvSpPr>
                <p:spPr>
                  <a:xfrm>
                    <a:off x="626003" y="4394919"/>
                    <a:ext cx="518091" cy="573427"/>
                  </a:xfrm>
                  <a:prstGeom prst="rect">
                    <a:avLst/>
                  </a:prstGeom>
                  <a:blipFill>
                    <a:blip r:embed="rId13"/>
                    <a:stretch>
                      <a:fillRect/>
                    </a:stretch>
                  </a:blipFill>
                </p:spPr>
                <p:txBody>
                  <a:bodyPr/>
                  <a:lstStyle/>
                  <a:p>
                    <a:r>
                      <a:rPr lang="en-SG">
                        <a:noFill/>
                      </a:rPr>
                      <a:t> </a:t>
                    </a:r>
                  </a:p>
                </p:txBody>
              </p:sp>
            </mc:Fallback>
          </mc:AlternateContent>
        </p:grpSp>
        <p:grpSp>
          <p:nvGrpSpPr>
            <p:cNvPr id="8" name="Group 7">
              <a:extLst>
                <a:ext uri="{FF2B5EF4-FFF2-40B4-BE49-F238E27FC236}">
                  <a16:creationId xmlns:a16="http://schemas.microsoft.com/office/drawing/2014/main" id="{0F97A3C1-1653-4ABB-B915-F8C8D88E6FE0}"/>
                </a:ext>
              </a:extLst>
            </p:cNvPr>
            <p:cNvGrpSpPr/>
            <p:nvPr/>
          </p:nvGrpSpPr>
          <p:grpSpPr>
            <a:xfrm>
              <a:off x="1264702" y="5754522"/>
              <a:ext cx="2146800" cy="461665"/>
              <a:chOff x="1264702" y="5754522"/>
              <a:chExt cx="2146800" cy="461665"/>
            </a:xfrm>
          </p:grpSpPr>
          <p:sp>
            <p:nvSpPr>
              <p:cNvPr id="33" name="Rectangle 32">
                <a:extLst>
                  <a:ext uri="{FF2B5EF4-FFF2-40B4-BE49-F238E27FC236}">
                    <a16:creationId xmlns:a16="http://schemas.microsoft.com/office/drawing/2014/main" id="{68197718-0960-4F2A-88FB-8F86EED5DFCB}"/>
                  </a:ext>
                </a:extLst>
              </p:cNvPr>
              <p:cNvSpPr/>
              <p:nvPr/>
            </p:nvSpPr>
            <p:spPr>
              <a:xfrm>
                <a:off x="1264702" y="5754522"/>
                <a:ext cx="1056700" cy="461665"/>
              </a:xfrm>
              <a:prstGeom prst="rect">
                <a:avLst/>
              </a:prstGeom>
            </p:spPr>
            <p:txBody>
              <a:bodyPr wrap="none">
                <a:spAutoFit/>
              </a:bodyPr>
              <a:lstStyle/>
              <a:p>
                <a:r>
                  <a:rPr lang="en-SG" b="1" kern="0" baseline="0" dirty="0">
                    <a:solidFill>
                      <a:srgbClr val="262626"/>
                    </a:solidFill>
                    <a:latin typeface="Times New Roman" panose="02020603050405020304"/>
                    <a:ea typeface="+mn-ea"/>
                    <a:cs typeface="+mn-cs"/>
                  </a:rPr>
                  <a:t>Space:</a:t>
                </a:r>
                <a:endParaRPr lang="en-SG" sz="2800" b="1" dirty="0"/>
              </a:p>
            </p:txBody>
          </p:sp>
          <mc:AlternateContent xmlns:mc="http://schemas.openxmlformats.org/markup-compatibility/2006" xmlns:a14="http://schemas.microsoft.com/office/drawing/2010/main">
            <mc:Choice Requires="a14">
              <p:sp>
                <p:nvSpPr>
                  <p:cNvPr id="39" name="文本框 26">
                    <a:extLst>
                      <a:ext uri="{FF2B5EF4-FFF2-40B4-BE49-F238E27FC236}">
                        <a16:creationId xmlns:a16="http://schemas.microsoft.com/office/drawing/2014/main" id="{248C4587-81A6-477D-8D64-8823935E7C2D}"/>
                      </a:ext>
                    </a:extLst>
                  </p:cNvPr>
                  <p:cNvSpPr txBox="1"/>
                  <p:nvPr/>
                </p:nvSpPr>
                <p:spPr>
                  <a:xfrm>
                    <a:off x="2355123" y="5754522"/>
                    <a:ext cx="1056379" cy="461665"/>
                  </a:xfrm>
                  <a:prstGeom prst="rect">
                    <a:avLst/>
                  </a:prstGeom>
                  <a:noFill/>
                </p:spPr>
                <p:txBody>
                  <a:bodyPr wrap="none" lIns="0" tIns="0" rIns="0" bIns="0" rtlCol="0">
                    <a:spAutoFit/>
                  </a:bodyPr>
                  <a:lstStyle/>
                  <a:p>
                    <a:pPr eaLnBrk="0" hangingPunct="0"/>
                    <a14:m>
                      <m:oMathPara xmlns:m="http://schemas.openxmlformats.org/officeDocument/2006/math">
                        <m:oMathParaPr>
                          <m:jc m:val="centerGroup"/>
                        </m:oMathParaPr>
                        <m:oMath xmlns:m="http://schemas.openxmlformats.org/officeDocument/2006/math">
                          <m:r>
                            <a:rPr kumimoji="1" lang="en-US" altLang="zh-Hans" sz="3000" b="1" i="1" baseline="0" smtClean="0">
                              <a:solidFill>
                                <a:srgbClr val="FF0000"/>
                              </a:solidFill>
                              <a:latin typeface="Cambria Math" panose="02040503050406030204" pitchFamily="18" charset="0"/>
                              <a:cs typeface="+mn-cs"/>
                            </a:rPr>
                            <m:t>𝑶</m:t>
                          </m:r>
                          <m:r>
                            <a:rPr kumimoji="1" lang="en-US" altLang="zh-Hans" sz="3000" b="1" i="1" baseline="0" smtClean="0">
                              <a:solidFill>
                                <a:srgbClr val="FF0000"/>
                              </a:solidFill>
                              <a:latin typeface="Cambria Math" panose="02040503050406030204" pitchFamily="18" charset="0"/>
                              <a:cs typeface="+mn-cs"/>
                            </a:rPr>
                            <m:t>(</m:t>
                          </m:r>
                          <m:r>
                            <a:rPr kumimoji="1" lang="en-SG" altLang="zh-Hans" sz="3000" b="1" i="1" baseline="0" smtClean="0">
                              <a:solidFill>
                                <a:srgbClr val="FF0000"/>
                              </a:solidFill>
                              <a:latin typeface="Cambria Math" panose="02040503050406030204" pitchFamily="18" charset="0"/>
                              <a:cs typeface="+mn-cs"/>
                            </a:rPr>
                            <m:t>𝒎</m:t>
                          </m:r>
                          <m:r>
                            <a:rPr kumimoji="1" lang="en-US" altLang="zh-Hans" sz="3000" b="1" i="1" baseline="0" smtClean="0">
                              <a:solidFill>
                                <a:srgbClr val="FF0000"/>
                              </a:solidFill>
                              <a:latin typeface="Cambria Math" panose="02040503050406030204" pitchFamily="18" charset="0"/>
                              <a:cs typeface="+mn-cs"/>
                            </a:rPr>
                            <m:t>)</m:t>
                          </m:r>
                        </m:oMath>
                      </m:oMathPara>
                    </a14:m>
                    <a:endParaRPr kumimoji="1" lang="zh-CN" altLang="en-US" sz="3000" b="1" baseline="0" dirty="0">
                      <a:solidFill>
                        <a:srgbClr val="FF0000"/>
                      </a:solidFill>
                      <a:latin typeface="Times New Roman" panose="02020603050405020304" pitchFamily="18" charset="0"/>
                      <a:ea typeface="宋体" panose="02010600030101010101" pitchFamily="2" charset="-122"/>
                      <a:cs typeface="+mn-cs"/>
                    </a:endParaRPr>
                  </a:p>
                </p:txBody>
              </p:sp>
            </mc:Choice>
            <mc:Fallback xmlns="">
              <p:sp>
                <p:nvSpPr>
                  <p:cNvPr id="39" name="文本框 26">
                    <a:extLst>
                      <a:ext uri="{FF2B5EF4-FFF2-40B4-BE49-F238E27FC236}">
                        <a16:creationId xmlns:a16="http://schemas.microsoft.com/office/drawing/2014/main" id="{248C4587-81A6-477D-8D64-8823935E7C2D}"/>
                      </a:ext>
                    </a:extLst>
                  </p:cNvPr>
                  <p:cNvSpPr txBox="1">
                    <a:spLocks noRot="1" noChangeAspect="1" noMove="1" noResize="1" noEditPoints="1" noAdjustHandles="1" noChangeArrowheads="1" noChangeShapeType="1" noTextEdit="1"/>
                  </p:cNvSpPr>
                  <p:nvPr/>
                </p:nvSpPr>
                <p:spPr>
                  <a:xfrm>
                    <a:off x="2355123" y="5754522"/>
                    <a:ext cx="1056379" cy="461665"/>
                  </a:xfrm>
                  <a:prstGeom prst="rect">
                    <a:avLst/>
                  </a:prstGeom>
                  <a:blipFill>
                    <a:blip r:embed="rId14"/>
                    <a:stretch>
                      <a:fillRect/>
                    </a:stretch>
                  </a:blipFill>
                </p:spPr>
                <p:txBody>
                  <a:bodyPr/>
                  <a:lstStyle/>
                  <a:p>
                    <a:r>
                      <a:rPr lang="en-SG">
                        <a:noFill/>
                      </a:rPr>
                      <a:t> </a:t>
                    </a:r>
                  </a:p>
                </p:txBody>
              </p:sp>
            </mc:Fallback>
          </mc:AlternateContent>
        </p:grpSp>
        <p:grpSp>
          <p:nvGrpSpPr>
            <p:cNvPr id="10" name="Group 9">
              <a:extLst>
                <a:ext uri="{FF2B5EF4-FFF2-40B4-BE49-F238E27FC236}">
                  <a16:creationId xmlns:a16="http://schemas.microsoft.com/office/drawing/2014/main" id="{A088D74F-51FC-45EE-AA68-550FBF39B4BE}"/>
                </a:ext>
              </a:extLst>
            </p:cNvPr>
            <p:cNvGrpSpPr/>
            <p:nvPr/>
          </p:nvGrpSpPr>
          <p:grpSpPr>
            <a:xfrm>
              <a:off x="5975436" y="5123610"/>
              <a:ext cx="2132315" cy="1095425"/>
              <a:chOff x="5975436" y="5123610"/>
              <a:chExt cx="2132315" cy="1095425"/>
            </a:xfrm>
          </p:grpSpPr>
          <p:sp>
            <p:nvSpPr>
              <p:cNvPr id="34" name="右箭头 4">
                <a:extLst>
                  <a:ext uri="{FF2B5EF4-FFF2-40B4-BE49-F238E27FC236}">
                    <a16:creationId xmlns:a16="http://schemas.microsoft.com/office/drawing/2014/main" id="{50770DEC-147C-4494-AFB8-9880CA565B60}"/>
                  </a:ext>
                </a:extLst>
              </p:cNvPr>
              <p:cNvSpPr/>
              <p:nvPr/>
            </p:nvSpPr>
            <p:spPr>
              <a:xfrm rot="5400000">
                <a:off x="6557034" y="5251762"/>
                <a:ext cx="607633" cy="351329"/>
              </a:xfrm>
              <a:prstGeom prst="rightArrow">
                <a:avLst/>
              </a:prstGeom>
              <a:solidFill>
                <a:srgbClr val="1F497D"/>
              </a:solidFill>
              <a:ln w="25400" cap="flat" cmpd="sng" algn="ctr">
                <a:solidFill>
                  <a:srgbClr val="1F497D"/>
                </a:solidFill>
                <a:prstDash val="solid"/>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1" lang="zh-CN" altLang="en-US" sz="3200" b="1" i="0" u="none" strike="noStrike" kern="0" cap="none" spc="0" normalizeH="0" baseline="0" noProof="0" dirty="0">
                  <a:ln>
                    <a:noFill/>
                  </a:ln>
                  <a:solidFill>
                    <a:srgbClr val="FFFFFF"/>
                  </a:solidFill>
                  <a:effectLst/>
                  <a:uLnTx/>
                  <a:uFillTx/>
                  <a:latin typeface="Arial"/>
                  <a:ea typeface="宋体"/>
                  <a:cs typeface="+mn-cs"/>
                </a:endParaRPr>
              </a:p>
            </p:txBody>
          </p:sp>
          <p:sp>
            <p:nvSpPr>
              <p:cNvPr id="35" name="Rectangle 34">
                <a:extLst>
                  <a:ext uri="{FF2B5EF4-FFF2-40B4-BE49-F238E27FC236}">
                    <a16:creationId xmlns:a16="http://schemas.microsoft.com/office/drawing/2014/main" id="{2715D276-74F9-425F-8FAA-1C32F3A01732}"/>
                  </a:ext>
                </a:extLst>
              </p:cNvPr>
              <p:cNvSpPr/>
              <p:nvPr/>
            </p:nvSpPr>
            <p:spPr>
              <a:xfrm>
                <a:off x="5975436" y="5757370"/>
                <a:ext cx="2132315" cy="461665"/>
              </a:xfrm>
              <a:prstGeom prst="rect">
                <a:avLst/>
              </a:prstGeom>
            </p:spPr>
            <p:txBody>
              <a:bodyPr wrap="none">
                <a:spAutoFit/>
              </a:bodyPr>
              <a:lstStyle/>
              <a:p>
                <a:r>
                  <a:rPr lang="en-SG" b="1" kern="0" baseline="0" dirty="0">
                    <a:solidFill>
                      <a:srgbClr val="262626"/>
                    </a:solidFill>
                    <a:latin typeface="Times New Roman" panose="02020603050405020304"/>
                    <a:ea typeface="+mn-ea"/>
                    <a:cs typeface="+mn-cs"/>
                  </a:rPr>
                  <a:t>How to refine?</a:t>
                </a:r>
                <a:endParaRPr lang="en-SG" sz="2800" b="1" dirty="0"/>
              </a:p>
            </p:txBody>
          </p:sp>
        </p:grpSp>
        <p:grpSp>
          <p:nvGrpSpPr>
            <p:cNvPr id="11" name="Group 10">
              <a:extLst>
                <a:ext uri="{FF2B5EF4-FFF2-40B4-BE49-F238E27FC236}">
                  <a16:creationId xmlns:a16="http://schemas.microsoft.com/office/drawing/2014/main" id="{18607BA5-8512-463C-8135-EC6ABD9A4D36}"/>
                </a:ext>
              </a:extLst>
            </p:cNvPr>
            <p:cNvGrpSpPr/>
            <p:nvPr/>
          </p:nvGrpSpPr>
          <p:grpSpPr>
            <a:xfrm>
              <a:off x="3790448" y="4822032"/>
              <a:ext cx="1933222" cy="799117"/>
              <a:chOff x="3790448" y="4822032"/>
              <a:chExt cx="1933222" cy="799117"/>
            </a:xfrm>
          </p:grpSpPr>
          <mc:AlternateContent xmlns:mc="http://schemas.openxmlformats.org/markup-compatibility/2006" xmlns:a14="http://schemas.microsoft.com/office/drawing/2010/main">
            <mc:Choice Requires="a14">
              <p:sp>
                <p:nvSpPr>
                  <p:cNvPr id="36" name="文本框 26">
                    <a:extLst>
                      <a:ext uri="{FF2B5EF4-FFF2-40B4-BE49-F238E27FC236}">
                        <a16:creationId xmlns:a16="http://schemas.microsoft.com/office/drawing/2014/main" id="{5FD88E3D-A556-42B5-9BD9-D32440D633F2}"/>
                      </a:ext>
                    </a:extLst>
                  </p:cNvPr>
                  <p:cNvSpPr txBox="1"/>
                  <p:nvPr/>
                </p:nvSpPr>
                <p:spPr>
                  <a:xfrm>
                    <a:off x="3790448" y="5251817"/>
                    <a:ext cx="1933222" cy="369332"/>
                  </a:xfrm>
                  <a:prstGeom prst="rect">
                    <a:avLst/>
                  </a:prstGeom>
                  <a:noFill/>
                </p:spPr>
                <p:txBody>
                  <a:bodyPr wrap="none" lIns="0" tIns="0" rIns="0" bIns="0" rtlCol="0">
                    <a:spAutoFit/>
                  </a:bodyPr>
                  <a:lstStyle/>
                  <a:p>
                    <a:pPr eaLnBrk="0" hangingPunct="0"/>
                    <a14:m>
                      <m:oMathPara xmlns:m="http://schemas.openxmlformats.org/officeDocument/2006/math">
                        <m:oMathParaPr>
                          <m:jc m:val="centerGroup"/>
                        </m:oMathParaPr>
                        <m:oMath xmlns:m="http://schemas.openxmlformats.org/officeDocument/2006/math">
                          <m:r>
                            <a:rPr kumimoji="1" lang="en-US" altLang="zh-Hans" b="1" i="1" baseline="0" smtClean="0">
                              <a:solidFill>
                                <a:srgbClr val="FF0000"/>
                              </a:solidFill>
                              <a:latin typeface="Cambria Math" panose="02040503050406030204" pitchFamily="18" charset="0"/>
                              <a:cs typeface="+mn-cs"/>
                            </a:rPr>
                            <m:t>𝑶</m:t>
                          </m:r>
                          <m:r>
                            <a:rPr kumimoji="1" lang="en-US" altLang="zh-Hans" b="1" i="1" baseline="0" smtClean="0">
                              <a:solidFill>
                                <a:srgbClr val="FF0000"/>
                              </a:solidFill>
                              <a:latin typeface="Cambria Math" panose="02040503050406030204" pitchFamily="18" charset="0"/>
                              <a:cs typeface="+mn-cs"/>
                            </a:rPr>
                            <m:t>(</m:t>
                          </m:r>
                          <m:r>
                            <a:rPr kumimoji="1" lang="en-SG" altLang="zh-Hans" b="1" i="1" baseline="0" smtClean="0">
                              <a:solidFill>
                                <a:srgbClr val="FF0000"/>
                              </a:solidFill>
                              <a:latin typeface="Cambria Math" panose="02040503050406030204" pitchFamily="18" charset="0"/>
                              <a:cs typeface="+mn-cs"/>
                            </a:rPr>
                            <m:t>𝒎𝒌</m:t>
                          </m:r>
                          <m:r>
                            <a:rPr kumimoji="1" lang="en-SG" altLang="zh-Hans" b="1" i="0" baseline="0" smtClean="0">
                              <a:solidFill>
                                <a:srgbClr val="FF0000"/>
                              </a:solidFill>
                              <a:latin typeface="Cambria Math" panose="02040503050406030204" pitchFamily="18" charset="0"/>
                              <a:cs typeface="+mn-cs"/>
                            </a:rPr>
                            <m:t>𝐥𝐨𝐠</m:t>
                          </m:r>
                          <m:r>
                            <a:rPr kumimoji="1" lang="en-SG" altLang="zh-Hans" b="1" i="1" baseline="0" smtClean="0">
                              <a:solidFill>
                                <a:srgbClr val="FF0000"/>
                              </a:solidFill>
                              <a:latin typeface="Cambria Math" panose="02040503050406030204" pitchFamily="18" charset="0"/>
                              <a:cs typeface="+mn-cs"/>
                            </a:rPr>
                            <m:t>(</m:t>
                          </m:r>
                          <m:r>
                            <a:rPr kumimoji="1" lang="en-SG" altLang="zh-Hans" b="1" i="1" baseline="0" smtClean="0">
                              <a:solidFill>
                                <a:srgbClr val="FF0000"/>
                              </a:solidFill>
                              <a:latin typeface="Cambria Math" panose="02040503050406030204" pitchFamily="18" charset="0"/>
                              <a:cs typeface="+mn-cs"/>
                            </a:rPr>
                            <m:t>𝒏</m:t>
                          </m:r>
                          <m:r>
                            <a:rPr kumimoji="1" lang="en-SG" altLang="zh-Hans" b="1" i="1" baseline="0" smtClean="0">
                              <a:solidFill>
                                <a:srgbClr val="FF0000"/>
                              </a:solidFill>
                              <a:latin typeface="Cambria Math" panose="02040503050406030204" pitchFamily="18" charset="0"/>
                              <a:cs typeface="+mn-cs"/>
                            </a:rPr>
                            <m:t>))</m:t>
                          </m:r>
                        </m:oMath>
                      </m:oMathPara>
                    </a14:m>
                    <a:endParaRPr kumimoji="1" lang="zh-CN" altLang="en-US" b="1" baseline="0" dirty="0">
                      <a:solidFill>
                        <a:srgbClr val="FF0000"/>
                      </a:solidFill>
                      <a:latin typeface="Times New Roman" panose="02020603050405020304" pitchFamily="18" charset="0"/>
                      <a:ea typeface="宋体" panose="02010600030101010101" pitchFamily="2" charset="-122"/>
                      <a:cs typeface="+mn-cs"/>
                    </a:endParaRPr>
                  </a:p>
                </p:txBody>
              </p:sp>
            </mc:Choice>
            <mc:Fallback xmlns="">
              <p:sp>
                <p:nvSpPr>
                  <p:cNvPr id="36" name="文本框 26">
                    <a:extLst>
                      <a:ext uri="{FF2B5EF4-FFF2-40B4-BE49-F238E27FC236}">
                        <a16:creationId xmlns:a16="http://schemas.microsoft.com/office/drawing/2014/main" id="{5FD88E3D-A556-42B5-9BD9-D32440D633F2}"/>
                      </a:ext>
                    </a:extLst>
                  </p:cNvPr>
                  <p:cNvSpPr txBox="1">
                    <a:spLocks noRot="1" noChangeAspect="1" noMove="1" noResize="1" noEditPoints="1" noAdjustHandles="1" noChangeArrowheads="1" noChangeShapeType="1" noTextEdit="1"/>
                  </p:cNvSpPr>
                  <p:nvPr/>
                </p:nvSpPr>
                <p:spPr>
                  <a:xfrm>
                    <a:off x="3790448" y="5251817"/>
                    <a:ext cx="1933222" cy="369332"/>
                  </a:xfrm>
                  <a:prstGeom prst="rect">
                    <a:avLst/>
                  </a:prstGeom>
                  <a:blipFill>
                    <a:blip r:embed="rId15"/>
                    <a:stretch>
                      <a:fillRect l="-3155" t="-1667" r="-5047" b="-38333"/>
                    </a:stretch>
                  </a:blipFill>
                </p:spPr>
                <p:txBody>
                  <a:bodyPr/>
                  <a:lstStyle/>
                  <a:p>
                    <a:r>
                      <a:rPr lang="en-SG">
                        <a:noFill/>
                      </a:rPr>
                      <a:t> </a:t>
                    </a:r>
                  </a:p>
                </p:txBody>
              </p:sp>
            </mc:Fallback>
          </mc:AlternateContent>
          <p:sp>
            <p:nvSpPr>
              <p:cNvPr id="41" name="Rectangle 40">
                <a:extLst>
                  <a:ext uri="{FF2B5EF4-FFF2-40B4-BE49-F238E27FC236}">
                    <a16:creationId xmlns:a16="http://schemas.microsoft.com/office/drawing/2014/main" id="{D5B8CFE2-1A88-4051-9435-A9A22C52CF63}"/>
                  </a:ext>
                </a:extLst>
              </p:cNvPr>
              <p:cNvSpPr/>
              <p:nvPr/>
            </p:nvSpPr>
            <p:spPr>
              <a:xfrm>
                <a:off x="4197937" y="4822032"/>
                <a:ext cx="970137" cy="461665"/>
              </a:xfrm>
              <a:prstGeom prst="rect">
                <a:avLst/>
              </a:prstGeom>
            </p:spPr>
            <p:txBody>
              <a:bodyPr wrap="none">
                <a:spAutoFit/>
              </a:bodyPr>
              <a:lstStyle/>
              <a:p>
                <a:r>
                  <a:rPr lang="en-SG" b="1" kern="0" baseline="0" dirty="0">
                    <a:solidFill>
                      <a:srgbClr val="262626"/>
                    </a:solidFill>
                    <a:latin typeface="Times New Roman" panose="02020603050405020304"/>
                    <a:ea typeface="+mn-ea"/>
                    <a:cs typeface="+mn-cs"/>
                  </a:rPr>
                  <a:t>Time:</a:t>
                </a:r>
                <a:endParaRPr lang="en-SG" sz="2800" b="1" dirty="0"/>
              </a:p>
            </p:txBody>
          </p:sp>
        </p:grpSp>
      </p:grpSp>
    </p:spTree>
    <p:extLst>
      <p:ext uri="{BB962C8B-B14F-4D97-AF65-F5344CB8AC3E}">
        <p14:creationId xmlns:p14="http://schemas.microsoft.com/office/powerpoint/2010/main" val="271835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34CF-88AE-4264-A401-566F5E32979D}"/>
              </a:ext>
            </a:extLst>
          </p:cNvPr>
          <p:cNvSpPr>
            <a:spLocks noGrp="1"/>
          </p:cNvSpPr>
          <p:nvPr>
            <p:ph type="title"/>
          </p:nvPr>
        </p:nvSpPr>
        <p:spPr/>
        <p:txBody>
          <a:bodyPr/>
          <a:lstStyle/>
          <a:p>
            <a:r>
              <a:rPr lang="en-SG" dirty="0"/>
              <a:t>Motivations: Effectiveness</a:t>
            </a:r>
          </a:p>
        </p:txBody>
      </p:sp>
      <p:pic>
        <p:nvPicPr>
          <p:cNvPr id="5" name="Picture 4">
            <a:extLst>
              <a:ext uri="{FF2B5EF4-FFF2-40B4-BE49-F238E27FC236}">
                <a16:creationId xmlns:a16="http://schemas.microsoft.com/office/drawing/2014/main" id="{A8079226-2F91-4B63-9303-1044D7AF43BB}"/>
              </a:ext>
            </a:extLst>
          </p:cNvPr>
          <p:cNvPicPr>
            <a:picLocks noChangeAspect="1"/>
          </p:cNvPicPr>
          <p:nvPr/>
        </p:nvPicPr>
        <p:blipFill>
          <a:blip r:embed="rId3"/>
          <a:stretch>
            <a:fillRect/>
          </a:stretch>
        </p:blipFill>
        <p:spPr>
          <a:xfrm>
            <a:off x="1021702" y="1737688"/>
            <a:ext cx="7100596" cy="1607782"/>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19EF970-2D69-40EA-B6C6-45824AD77CA9}"/>
                  </a:ext>
                </a:extLst>
              </p:cNvPr>
              <p:cNvSpPr/>
              <p:nvPr/>
            </p:nvSpPr>
            <p:spPr>
              <a:xfrm>
                <a:off x="4672580" y="3565004"/>
                <a:ext cx="3221459" cy="9169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sz="1800" i="1" kern="0" baseline="0" smtClean="0">
                          <a:solidFill>
                            <a:srgbClr val="262626"/>
                          </a:solidFill>
                          <a:latin typeface="Cambria Math" panose="02040503050406030204" pitchFamily="18" charset="0"/>
                          <a:ea typeface="Cambria Math" panose="02040503050406030204" pitchFamily="18" charset="0"/>
                        </a:rPr>
                        <m:t>𝜋</m:t>
                      </m:r>
                      <m:d>
                        <m:dPr>
                          <m:ctrlPr>
                            <a:rPr lang="en-SG" sz="1800" i="1" kern="0" baseline="0">
                              <a:solidFill>
                                <a:srgbClr val="262626"/>
                              </a:solidFill>
                              <a:latin typeface="Cambria Math" panose="02040503050406030204" pitchFamily="18" charset="0"/>
                              <a:ea typeface="Cambria Math" panose="02040503050406030204" pitchFamily="18" charset="0"/>
                            </a:rPr>
                          </m:ctrlPr>
                        </m:dPr>
                        <m:e>
                          <m:sSub>
                            <m:sSubPr>
                              <m:ctrlPr>
                                <a:rPr lang="en-SG" sz="1800" i="1" kern="0" baseline="0">
                                  <a:solidFill>
                                    <a:srgbClr val="262626"/>
                                  </a:solidFill>
                                  <a:latin typeface="Cambria Math" panose="02040503050406030204" pitchFamily="18" charset="0"/>
                                  <a:ea typeface="Cambria Math" panose="02040503050406030204" pitchFamily="18" charset="0"/>
                                </a:rPr>
                              </m:ctrlPr>
                            </m:sSubPr>
                            <m:e>
                              <m:r>
                                <a:rPr lang="en-SG" sz="1800" i="1" kern="0" baseline="0">
                                  <a:solidFill>
                                    <a:srgbClr val="262626"/>
                                  </a:solidFill>
                                  <a:latin typeface="Cambria Math" panose="02040503050406030204" pitchFamily="18" charset="0"/>
                                  <a:ea typeface="Cambria Math" panose="02040503050406030204" pitchFamily="18" charset="0"/>
                                </a:rPr>
                                <m:t>𝑣</m:t>
                              </m:r>
                            </m:e>
                            <m:sub>
                              <m:r>
                                <a:rPr lang="en-SG" sz="1800" i="1" kern="0" baseline="0">
                                  <a:solidFill>
                                    <a:srgbClr val="262626"/>
                                  </a:solidFill>
                                  <a:latin typeface="Cambria Math" panose="02040503050406030204" pitchFamily="18" charset="0"/>
                                  <a:ea typeface="Cambria Math" panose="02040503050406030204" pitchFamily="18" charset="0"/>
                                </a:rPr>
                                <m:t>2</m:t>
                              </m:r>
                            </m:sub>
                          </m:sSub>
                          <m:r>
                            <a:rPr lang="en-SG" sz="1800" i="1" kern="0" baseline="0">
                              <a:solidFill>
                                <a:srgbClr val="262626"/>
                              </a:solidFill>
                              <a:latin typeface="Cambria Math" panose="02040503050406030204" pitchFamily="18" charset="0"/>
                              <a:ea typeface="Cambria Math" panose="02040503050406030204" pitchFamily="18" charset="0"/>
                            </a:rPr>
                            <m:t>,</m:t>
                          </m:r>
                          <m:sSub>
                            <m:sSubPr>
                              <m:ctrlPr>
                                <a:rPr lang="en-SG" sz="1800" i="1" kern="0" baseline="0">
                                  <a:solidFill>
                                    <a:srgbClr val="262626"/>
                                  </a:solidFill>
                                  <a:latin typeface="Cambria Math" panose="02040503050406030204" pitchFamily="18" charset="0"/>
                                  <a:ea typeface="Cambria Math" panose="02040503050406030204" pitchFamily="18" charset="0"/>
                                </a:rPr>
                              </m:ctrlPr>
                            </m:sSubPr>
                            <m:e>
                              <m:r>
                                <a:rPr lang="en-SG" sz="1800" i="1" kern="0" baseline="0">
                                  <a:solidFill>
                                    <a:srgbClr val="262626"/>
                                  </a:solidFill>
                                  <a:latin typeface="Cambria Math" panose="02040503050406030204" pitchFamily="18" charset="0"/>
                                  <a:ea typeface="Cambria Math" panose="02040503050406030204" pitchFamily="18" charset="0"/>
                                </a:rPr>
                                <m:t>𝑣</m:t>
                              </m:r>
                            </m:e>
                            <m:sub>
                              <m:r>
                                <a:rPr lang="en-SG" sz="1800" i="1" kern="0" baseline="0">
                                  <a:solidFill>
                                    <a:srgbClr val="262626"/>
                                  </a:solidFill>
                                  <a:latin typeface="Cambria Math" panose="02040503050406030204" pitchFamily="18" charset="0"/>
                                  <a:ea typeface="Cambria Math" panose="02040503050406030204" pitchFamily="18" charset="0"/>
                                </a:rPr>
                                <m:t>4</m:t>
                              </m:r>
                            </m:sub>
                          </m:sSub>
                        </m:e>
                      </m:d>
                      <m:r>
                        <a:rPr lang="en-SG" sz="1800" b="0" i="1" kern="0" baseline="0" smtClean="0">
                          <a:solidFill>
                            <a:srgbClr val="262626"/>
                          </a:solidFill>
                          <a:latin typeface="Cambria Math" panose="02040503050406030204" pitchFamily="18" charset="0"/>
                          <a:ea typeface="Cambria Math" panose="02040503050406030204" pitchFamily="18" charset="0"/>
                        </a:rPr>
                        <m:t>+</m:t>
                      </m:r>
                      <m:r>
                        <a:rPr lang="en-SG" sz="1800" i="1" kern="0" baseline="0">
                          <a:solidFill>
                            <a:srgbClr val="262626"/>
                          </a:solidFill>
                          <a:latin typeface="Cambria Math" panose="02040503050406030204" pitchFamily="18" charset="0"/>
                          <a:ea typeface="Cambria Math" panose="02040503050406030204" pitchFamily="18" charset="0"/>
                        </a:rPr>
                        <m:t>𝜋</m:t>
                      </m:r>
                      <m:d>
                        <m:dPr>
                          <m:ctrlPr>
                            <a:rPr lang="en-SG" sz="1800" i="1" kern="0" baseline="0">
                              <a:solidFill>
                                <a:srgbClr val="262626"/>
                              </a:solidFill>
                              <a:latin typeface="Cambria Math" panose="02040503050406030204" pitchFamily="18" charset="0"/>
                              <a:ea typeface="Cambria Math" panose="02040503050406030204" pitchFamily="18" charset="0"/>
                            </a:rPr>
                          </m:ctrlPr>
                        </m:dPr>
                        <m:e>
                          <m:sSub>
                            <m:sSubPr>
                              <m:ctrlPr>
                                <a:rPr lang="en-SG" sz="1800" i="1" kern="0" baseline="0">
                                  <a:solidFill>
                                    <a:srgbClr val="262626"/>
                                  </a:solidFill>
                                  <a:latin typeface="Cambria Math" panose="02040503050406030204" pitchFamily="18" charset="0"/>
                                  <a:ea typeface="Cambria Math" panose="02040503050406030204" pitchFamily="18" charset="0"/>
                                </a:rPr>
                              </m:ctrlPr>
                            </m:sSubPr>
                            <m:e>
                              <m:r>
                                <a:rPr lang="en-SG" sz="1800" i="1" kern="0" baseline="0">
                                  <a:solidFill>
                                    <a:srgbClr val="262626"/>
                                  </a:solidFill>
                                  <a:latin typeface="Cambria Math" panose="02040503050406030204" pitchFamily="18" charset="0"/>
                                  <a:ea typeface="Cambria Math" panose="02040503050406030204" pitchFamily="18" charset="0"/>
                                </a:rPr>
                                <m:t>𝑣</m:t>
                              </m:r>
                            </m:e>
                            <m:sub>
                              <m:r>
                                <a:rPr lang="en-SG" sz="1800" b="0" i="1" kern="0" baseline="0" smtClean="0">
                                  <a:solidFill>
                                    <a:srgbClr val="262626"/>
                                  </a:solidFill>
                                  <a:latin typeface="Cambria Math" panose="02040503050406030204" pitchFamily="18" charset="0"/>
                                  <a:ea typeface="Cambria Math" panose="02040503050406030204" pitchFamily="18" charset="0"/>
                                </a:rPr>
                                <m:t>4</m:t>
                              </m:r>
                            </m:sub>
                          </m:sSub>
                          <m:r>
                            <a:rPr lang="en-SG" sz="1800" i="1" kern="0" baseline="0">
                              <a:solidFill>
                                <a:srgbClr val="262626"/>
                              </a:solidFill>
                              <a:latin typeface="Cambria Math" panose="02040503050406030204" pitchFamily="18" charset="0"/>
                              <a:ea typeface="Cambria Math" panose="02040503050406030204" pitchFamily="18" charset="0"/>
                            </a:rPr>
                            <m:t>,</m:t>
                          </m:r>
                          <m:sSub>
                            <m:sSubPr>
                              <m:ctrlPr>
                                <a:rPr lang="en-SG" sz="1800" i="1" kern="0" baseline="0">
                                  <a:solidFill>
                                    <a:srgbClr val="262626"/>
                                  </a:solidFill>
                                  <a:latin typeface="Cambria Math" panose="02040503050406030204" pitchFamily="18" charset="0"/>
                                  <a:ea typeface="Cambria Math" panose="02040503050406030204" pitchFamily="18" charset="0"/>
                                </a:rPr>
                              </m:ctrlPr>
                            </m:sSubPr>
                            <m:e>
                              <m:r>
                                <a:rPr lang="en-SG" sz="1800" i="1" kern="0" baseline="0">
                                  <a:solidFill>
                                    <a:srgbClr val="262626"/>
                                  </a:solidFill>
                                  <a:latin typeface="Cambria Math" panose="02040503050406030204" pitchFamily="18" charset="0"/>
                                  <a:ea typeface="Cambria Math" panose="02040503050406030204" pitchFamily="18" charset="0"/>
                                </a:rPr>
                                <m:t>𝑣</m:t>
                              </m:r>
                            </m:e>
                            <m:sub>
                              <m:r>
                                <a:rPr lang="en-SG" sz="1800" b="0" i="1" kern="0" baseline="0" smtClean="0">
                                  <a:solidFill>
                                    <a:srgbClr val="262626"/>
                                  </a:solidFill>
                                  <a:latin typeface="Cambria Math" panose="02040503050406030204" pitchFamily="18" charset="0"/>
                                  <a:ea typeface="Cambria Math" panose="02040503050406030204" pitchFamily="18" charset="0"/>
                                </a:rPr>
                                <m:t>2</m:t>
                              </m:r>
                            </m:sub>
                          </m:sSub>
                        </m:e>
                      </m:d>
                      <m:r>
                        <a:rPr lang="en-SG" sz="1800" i="1" kern="0" baseline="0">
                          <a:solidFill>
                            <a:srgbClr val="262626"/>
                          </a:solidFill>
                          <a:latin typeface="Cambria Math" panose="02040503050406030204" pitchFamily="18" charset="0"/>
                          <a:ea typeface="Cambria Math" panose="02040503050406030204" pitchFamily="18" charset="0"/>
                        </a:rPr>
                        <m:t>=0</m:t>
                      </m:r>
                      <m:r>
                        <a:rPr lang="en-SG" sz="1800" b="0" i="1" kern="0" baseline="0" smtClean="0">
                          <a:solidFill>
                            <a:srgbClr val="262626"/>
                          </a:solidFill>
                          <a:latin typeface="Cambria Math" panose="02040503050406030204" pitchFamily="18" charset="0"/>
                          <a:ea typeface="Cambria Math" panose="02040503050406030204" pitchFamily="18" charset="0"/>
                        </a:rPr>
                        <m:t>236</m:t>
                      </m:r>
                    </m:oMath>
                  </m:oMathPara>
                </a14:m>
                <a:endParaRPr lang="en-SG" sz="1800" i="1" kern="0" baseline="0" dirty="0">
                  <a:solidFill>
                    <a:srgbClr val="262626"/>
                  </a:solidFill>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SG" sz="1800" i="1" kern="0" baseline="0" smtClean="0">
                          <a:solidFill>
                            <a:srgbClr val="262626"/>
                          </a:solidFill>
                          <a:latin typeface="Cambria Math" panose="02040503050406030204" pitchFamily="18" charset="0"/>
                          <a:ea typeface="Cambria Math" panose="02040503050406030204" pitchFamily="18" charset="0"/>
                        </a:rPr>
                        <m:t>&lt;</m:t>
                      </m:r>
                    </m:oMath>
                  </m:oMathPara>
                </a14:m>
                <a:endParaRPr lang="en-SG" sz="1800" dirty="0"/>
              </a:p>
              <a:p>
                <a:pPr/>
                <a14:m>
                  <m:oMathPara xmlns:m="http://schemas.openxmlformats.org/officeDocument/2006/math">
                    <m:oMathParaPr>
                      <m:jc m:val="centerGroup"/>
                    </m:oMathParaPr>
                    <m:oMath xmlns:m="http://schemas.openxmlformats.org/officeDocument/2006/math">
                      <m:r>
                        <a:rPr lang="en-SG" sz="1800" i="1" kern="0" baseline="0" smtClean="0">
                          <a:solidFill>
                            <a:srgbClr val="262626"/>
                          </a:solidFill>
                          <a:latin typeface="Cambria Math" panose="02040503050406030204" pitchFamily="18" charset="0"/>
                          <a:ea typeface="Cambria Math" panose="02040503050406030204" pitchFamily="18" charset="0"/>
                          <a:cs typeface="+mn-cs"/>
                        </a:rPr>
                        <m:t>𝜋</m:t>
                      </m:r>
                      <m:d>
                        <m:dPr>
                          <m:ctrlPr>
                            <a:rPr lang="en-SG" sz="1800" b="0" i="1" kern="0" baseline="0" smtClean="0">
                              <a:solidFill>
                                <a:srgbClr val="262626"/>
                              </a:solidFill>
                              <a:latin typeface="Cambria Math" panose="02040503050406030204" pitchFamily="18" charset="0"/>
                              <a:ea typeface="Cambria Math" panose="02040503050406030204" pitchFamily="18" charset="0"/>
                              <a:cs typeface="+mn-cs"/>
                            </a:rPr>
                          </m:ctrlPr>
                        </m:dPr>
                        <m:e>
                          <m:sSub>
                            <m:sSubPr>
                              <m:ctrlPr>
                                <a:rPr lang="en-SG" sz="1800" b="0" i="1" kern="0" baseline="0" smtClean="0">
                                  <a:solidFill>
                                    <a:srgbClr val="262626"/>
                                  </a:solidFill>
                                  <a:latin typeface="Cambria Math" panose="02040503050406030204" pitchFamily="18" charset="0"/>
                                  <a:ea typeface="Cambria Math" panose="02040503050406030204" pitchFamily="18" charset="0"/>
                                  <a:cs typeface="+mn-cs"/>
                                </a:rPr>
                              </m:ctrlPr>
                            </m:sSubPr>
                            <m:e>
                              <m:r>
                                <a:rPr lang="en-SG" sz="1800" b="0" i="1" kern="0" baseline="0" smtClean="0">
                                  <a:solidFill>
                                    <a:srgbClr val="262626"/>
                                  </a:solidFill>
                                  <a:latin typeface="Cambria Math" panose="02040503050406030204" pitchFamily="18" charset="0"/>
                                  <a:ea typeface="Cambria Math" panose="02040503050406030204" pitchFamily="18" charset="0"/>
                                  <a:cs typeface="+mn-cs"/>
                                </a:rPr>
                                <m:t>𝑣</m:t>
                              </m:r>
                            </m:e>
                            <m:sub>
                              <m:r>
                                <a:rPr lang="en-SG" sz="1800" b="0" i="1" kern="0" baseline="0" smtClean="0">
                                  <a:solidFill>
                                    <a:srgbClr val="262626"/>
                                  </a:solidFill>
                                  <a:latin typeface="Cambria Math" panose="02040503050406030204" pitchFamily="18" charset="0"/>
                                  <a:ea typeface="Cambria Math" panose="02040503050406030204" pitchFamily="18" charset="0"/>
                                  <a:cs typeface="+mn-cs"/>
                                </a:rPr>
                                <m:t>9</m:t>
                              </m:r>
                            </m:sub>
                          </m:sSub>
                          <m:r>
                            <a:rPr lang="en-SG" sz="1800" b="0" i="1" kern="0" baseline="0" smtClean="0">
                              <a:solidFill>
                                <a:srgbClr val="262626"/>
                              </a:solidFill>
                              <a:latin typeface="Cambria Math" panose="02040503050406030204" pitchFamily="18" charset="0"/>
                              <a:ea typeface="Cambria Math" panose="02040503050406030204" pitchFamily="18" charset="0"/>
                              <a:cs typeface="+mn-cs"/>
                            </a:rPr>
                            <m:t>,</m:t>
                          </m:r>
                          <m:sSub>
                            <m:sSubPr>
                              <m:ctrlPr>
                                <a:rPr lang="en-SG" sz="1800" i="1" kern="0" baseline="0">
                                  <a:solidFill>
                                    <a:srgbClr val="262626"/>
                                  </a:solidFill>
                                  <a:latin typeface="Cambria Math" panose="02040503050406030204" pitchFamily="18" charset="0"/>
                                  <a:ea typeface="Cambria Math" panose="02040503050406030204" pitchFamily="18" charset="0"/>
                                </a:rPr>
                              </m:ctrlPr>
                            </m:sSubPr>
                            <m:e>
                              <m:r>
                                <a:rPr lang="en-SG" sz="1800" i="1" kern="0" baseline="0">
                                  <a:solidFill>
                                    <a:srgbClr val="262626"/>
                                  </a:solidFill>
                                  <a:latin typeface="Cambria Math" panose="02040503050406030204" pitchFamily="18" charset="0"/>
                                  <a:ea typeface="Cambria Math" panose="02040503050406030204" pitchFamily="18" charset="0"/>
                                </a:rPr>
                                <m:t>𝑣</m:t>
                              </m:r>
                            </m:e>
                            <m:sub>
                              <m:r>
                                <a:rPr lang="en-SG" sz="1800" b="0" i="1" kern="0" baseline="0" smtClean="0">
                                  <a:solidFill>
                                    <a:srgbClr val="262626"/>
                                  </a:solidFill>
                                  <a:latin typeface="Cambria Math" panose="02040503050406030204" pitchFamily="18" charset="0"/>
                                  <a:ea typeface="Cambria Math" panose="02040503050406030204" pitchFamily="18" charset="0"/>
                                </a:rPr>
                                <m:t>7</m:t>
                              </m:r>
                            </m:sub>
                          </m:sSub>
                        </m:e>
                      </m:d>
                      <m:r>
                        <a:rPr lang="en-SG" sz="1800" b="0" i="1" kern="0" baseline="0" smtClean="0">
                          <a:solidFill>
                            <a:srgbClr val="262626"/>
                          </a:solidFill>
                          <a:latin typeface="Cambria Math" panose="02040503050406030204" pitchFamily="18" charset="0"/>
                          <a:ea typeface="Cambria Math" panose="02040503050406030204" pitchFamily="18" charset="0"/>
                        </a:rPr>
                        <m:t>+</m:t>
                      </m:r>
                      <m:r>
                        <a:rPr lang="en-SG" sz="1800" i="1" kern="0" baseline="0">
                          <a:solidFill>
                            <a:srgbClr val="262626"/>
                          </a:solidFill>
                          <a:latin typeface="Cambria Math" panose="02040503050406030204" pitchFamily="18" charset="0"/>
                          <a:ea typeface="Cambria Math" panose="02040503050406030204" pitchFamily="18" charset="0"/>
                        </a:rPr>
                        <m:t>𝜋</m:t>
                      </m:r>
                      <m:d>
                        <m:dPr>
                          <m:ctrlPr>
                            <a:rPr lang="en-SG" sz="1800" i="1" kern="0" baseline="0">
                              <a:solidFill>
                                <a:srgbClr val="262626"/>
                              </a:solidFill>
                              <a:latin typeface="Cambria Math" panose="02040503050406030204" pitchFamily="18" charset="0"/>
                              <a:ea typeface="Cambria Math" panose="02040503050406030204" pitchFamily="18" charset="0"/>
                            </a:rPr>
                          </m:ctrlPr>
                        </m:dPr>
                        <m:e>
                          <m:sSub>
                            <m:sSubPr>
                              <m:ctrlPr>
                                <a:rPr lang="en-SG" sz="1800" i="1" kern="0" baseline="0">
                                  <a:solidFill>
                                    <a:srgbClr val="262626"/>
                                  </a:solidFill>
                                  <a:latin typeface="Cambria Math" panose="02040503050406030204" pitchFamily="18" charset="0"/>
                                  <a:ea typeface="Cambria Math" panose="02040503050406030204" pitchFamily="18" charset="0"/>
                                </a:rPr>
                              </m:ctrlPr>
                            </m:sSubPr>
                            <m:e>
                              <m:r>
                                <a:rPr lang="en-SG" sz="1800" i="1" kern="0" baseline="0">
                                  <a:solidFill>
                                    <a:srgbClr val="262626"/>
                                  </a:solidFill>
                                  <a:latin typeface="Cambria Math" panose="02040503050406030204" pitchFamily="18" charset="0"/>
                                  <a:ea typeface="Cambria Math" panose="02040503050406030204" pitchFamily="18" charset="0"/>
                                </a:rPr>
                                <m:t>𝑣</m:t>
                              </m:r>
                            </m:e>
                            <m:sub>
                              <m:r>
                                <a:rPr lang="en-SG" sz="1800" b="0" i="1" kern="0" baseline="0" smtClean="0">
                                  <a:solidFill>
                                    <a:srgbClr val="262626"/>
                                  </a:solidFill>
                                  <a:latin typeface="Cambria Math" panose="02040503050406030204" pitchFamily="18" charset="0"/>
                                  <a:ea typeface="Cambria Math" panose="02040503050406030204" pitchFamily="18" charset="0"/>
                                </a:rPr>
                                <m:t>7</m:t>
                              </m:r>
                            </m:sub>
                          </m:sSub>
                          <m:r>
                            <a:rPr lang="en-SG" sz="1800" i="1" kern="0" baseline="0">
                              <a:solidFill>
                                <a:srgbClr val="262626"/>
                              </a:solidFill>
                              <a:latin typeface="Cambria Math" panose="02040503050406030204" pitchFamily="18" charset="0"/>
                              <a:ea typeface="Cambria Math" panose="02040503050406030204" pitchFamily="18" charset="0"/>
                            </a:rPr>
                            <m:t>,</m:t>
                          </m:r>
                          <m:sSub>
                            <m:sSubPr>
                              <m:ctrlPr>
                                <a:rPr lang="en-SG" sz="1800" i="1" kern="0" baseline="0">
                                  <a:solidFill>
                                    <a:srgbClr val="262626"/>
                                  </a:solidFill>
                                  <a:latin typeface="Cambria Math" panose="02040503050406030204" pitchFamily="18" charset="0"/>
                                  <a:ea typeface="Cambria Math" panose="02040503050406030204" pitchFamily="18" charset="0"/>
                                </a:rPr>
                              </m:ctrlPr>
                            </m:sSubPr>
                            <m:e>
                              <m:r>
                                <a:rPr lang="en-SG" sz="1800" i="1" kern="0" baseline="0">
                                  <a:solidFill>
                                    <a:srgbClr val="262626"/>
                                  </a:solidFill>
                                  <a:latin typeface="Cambria Math" panose="02040503050406030204" pitchFamily="18" charset="0"/>
                                  <a:ea typeface="Cambria Math" panose="02040503050406030204" pitchFamily="18" charset="0"/>
                                </a:rPr>
                                <m:t>𝑣</m:t>
                              </m:r>
                            </m:e>
                            <m:sub>
                              <m:r>
                                <a:rPr lang="en-SG" sz="1800" b="0" i="1" kern="0" baseline="0" smtClean="0">
                                  <a:solidFill>
                                    <a:srgbClr val="262626"/>
                                  </a:solidFill>
                                  <a:latin typeface="Cambria Math" panose="02040503050406030204" pitchFamily="18" charset="0"/>
                                  <a:ea typeface="Cambria Math" panose="02040503050406030204" pitchFamily="18" charset="0"/>
                                </a:rPr>
                                <m:t>9</m:t>
                              </m:r>
                            </m:sub>
                          </m:sSub>
                        </m:e>
                      </m:d>
                      <m:r>
                        <a:rPr lang="en-SG" sz="1800" b="0" i="1" kern="0" baseline="0" smtClean="0">
                          <a:solidFill>
                            <a:srgbClr val="262626"/>
                          </a:solidFill>
                          <a:latin typeface="Cambria Math" panose="02040503050406030204" pitchFamily="18" charset="0"/>
                          <a:ea typeface="Cambria Math" panose="02040503050406030204" pitchFamily="18" charset="0"/>
                          <a:cs typeface="+mn-cs"/>
                        </a:rPr>
                        <m:t>=0.288</m:t>
                      </m:r>
                    </m:oMath>
                  </m:oMathPara>
                </a14:m>
                <a:endParaRPr lang="en-SG" sz="1800" b="0" i="1" kern="0" baseline="0" dirty="0">
                  <a:solidFill>
                    <a:srgbClr val="262626"/>
                  </a:solidFill>
                  <a:latin typeface="Cambria Math" panose="02040503050406030204" pitchFamily="18" charset="0"/>
                  <a:ea typeface="Cambria Math" panose="02040503050406030204" pitchFamily="18" charset="0"/>
                  <a:cs typeface="+mn-cs"/>
                </a:endParaRPr>
              </a:p>
            </p:txBody>
          </p:sp>
        </mc:Choice>
        <mc:Fallback xmlns="">
          <p:sp>
            <p:nvSpPr>
              <p:cNvPr id="7" name="Rectangle 6">
                <a:extLst>
                  <a:ext uri="{FF2B5EF4-FFF2-40B4-BE49-F238E27FC236}">
                    <a16:creationId xmlns:a16="http://schemas.microsoft.com/office/drawing/2014/main" id="{419EF970-2D69-40EA-B6C6-45824AD77CA9}"/>
                  </a:ext>
                </a:extLst>
              </p:cNvPr>
              <p:cNvSpPr>
                <a:spLocks noRot="1" noChangeAspect="1" noMove="1" noResize="1" noEditPoints="1" noAdjustHandles="1" noChangeArrowheads="1" noChangeShapeType="1" noTextEdit="1"/>
              </p:cNvSpPr>
              <p:nvPr/>
            </p:nvSpPr>
            <p:spPr>
              <a:xfrm>
                <a:off x="4672580" y="3565004"/>
                <a:ext cx="3221459" cy="916982"/>
              </a:xfrm>
              <a:prstGeom prst="rect">
                <a:avLst/>
              </a:prstGeom>
              <a:blipFill>
                <a:blip r:embed="rId4"/>
                <a:stretch>
                  <a:fillRect/>
                </a:stretch>
              </a:blipFill>
            </p:spPr>
            <p:txBody>
              <a:bodyPr/>
              <a:lstStyle/>
              <a:p>
                <a:r>
                  <a:rPr lang="en-SG">
                    <a:noFill/>
                  </a:rPr>
                  <a:t> </a:t>
                </a:r>
              </a:p>
            </p:txBody>
          </p:sp>
        </mc:Fallback>
      </mc:AlternateContent>
      <p:grpSp>
        <p:nvGrpSpPr>
          <p:cNvPr id="8" name="Group 7">
            <a:extLst>
              <a:ext uri="{FF2B5EF4-FFF2-40B4-BE49-F238E27FC236}">
                <a16:creationId xmlns:a16="http://schemas.microsoft.com/office/drawing/2014/main" id="{CAAA1FF1-5E91-4D41-B0D1-A4DF4C625A13}"/>
              </a:ext>
            </a:extLst>
          </p:cNvPr>
          <p:cNvGrpSpPr/>
          <p:nvPr/>
        </p:nvGrpSpPr>
        <p:grpSpPr>
          <a:xfrm>
            <a:off x="4572000" y="4473558"/>
            <a:ext cx="3709670" cy="1296322"/>
            <a:chOff x="4572000" y="4473558"/>
            <a:chExt cx="3709670" cy="1296322"/>
          </a:xfrm>
        </p:grpSpPr>
        <p:sp>
          <p:nvSpPr>
            <p:cNvPr id="15" name="右箭头 4">
              <a:extLst>
                <a:ext uri="{FF2B5EF4-FFF2-40B4-BE49-F238E27FC236}">
                  <a16:creationId xmlns:a16="http://schemas.microsoft.com/office/drawing/2014/main" id="{CC13C24C-EFE3-4E7C-BB1C-D931B27C155B}"/>
                </a:ext>
              </a:extLst>
            </p:cNvPr>
            <p:cNvSpPr/>
            <p:nvPr/>
          </p:nvSpPr>
          <p:spPr>
            <a:xfrm rot="5400000">
              <a:off x="6003412" y="5102353"/>
              <a:ext cx="381224" cy="282038"/>
            </a:xfrm>
            <a:prstGeom prst="rightArrow">
              <a:avLst/>
            </a:prstGeom>
            <a:solidFill>
              <a:srgbClr val="1F497D"/>
            </a:solidFill>
            <a:ln w="25400" cap="flat" cmpd="sng" algn="ctr">
              <a:solidFill>
                <a:srgbClr val="1F497D"/>
              </a:solidFill>
              <a:prstDash val="solid"/>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1" lang="zh-CN" altLang="en-US" sz="3200" b="1" i="0" u="none" strike="noStrike" kern="0" cap="none" spc="0" normalizeH="0" baseline="0" noProof="0" dirty="0">
                <a:ln>
                  <a:noFill/>
                </a:ln>
                <a:solidFill>
                  <a:srgbClr val="FFFFFF"/>
                </a:solidFill>
                <a:effectLst/>
                <a:uLnTx/>
                <a:uFillTx/>
                <a:latin typeface="Arial"/>
                <a:ea typeface="宋体"/>
                <a:cs typeface="+mn-cs"/>
              </a:endParaRPr>
            </a:p>
          </p:txBody>
        </p:sp>
        <p:sp>
          <p:nvSpPr>
            <p:cNvPr id="16" name="Rectangle 15">
              <a:extLst>
                <a:ext uri="{FF2B5EF4-FFF2-40B4-BE49-F238E27FC236}">
                  <a16:creationId xmlns:a16="http://schemas.microsoft.com/office/drawing/2014/main" id="{B551C5FC-E29F-4F1B-8B14-546A5C49A975}"/>
                </a:ext>
              </a:extLst>
            </p:cNvPr>
            <p:cNvSpPr/>
            <p:nvPr/>
          </p:nvSpPr>
          <p:spPr>
            <a:xfrm>
              <a:off x="4572000" y="5349252"/>
              <a:ext cx="3709670" cy="420628"/>
            </a:xfrm>
            <a:prstGeom prst="rect">
              <a:avLst/>
            </a:prstGeom>
          </p:spPr>
          <p:txBody>
            <a:bodyPr wrap="none">
              <a:spAutoFit/>
            </a:bodyPr>
            <a:lstStyle/>
            <a:p>
              <a:r>
                <a:rPr lang="en-SG" sz="3200" b="1" dirty="0">
                  <a:solidFill>
                    <a:srgbClr val="FF0000"/>
                  </a:solidFill>
                  <a:latin typeface="+mj-lt"/>
                </a:rPr>
                <a:t>Reweight nodes with weights !</a:t>
              </a:r>
            </a:p>
          </p:txBody>
        </p:sp>
        <p:sp>
          <p:nvSpPr>
            <p:cNvPr id="19" name="Rectangle 18">
              <a:extLst>
                <a:ext uri="{FF2B5EF4-FFF2-40B4-BE49-F238E27FC236}">
                  <a16:creationId xmlns:a16="http://schemas.microsoft.com/office/drawing/2014/main" id="{B9F2E888-AB16-4085-9139-C476CCD6AF41}"/>
                </a:ext>
              </a:extLst>
            </p:cNvPr>
            <p:cNvSpPr/>
            <p:nvPr/>
          </p:nvSpPr>
          <p:spPr>
            <a:xfrm>
              <a:off x="5806780" y="4473558"/>
              <a:ext cx="867545" cy="420628"/>
            </a:xfrm>
            <a:prstGeom prst="rect">
              <a:avLst/>
            </a:prstGeom>
          </p:spPr>
          <p:txBody>
            <a:bodyPr wrap="none">
              <a:spAutoFit/>
            </a:bodyPr>
            <a:lstStyle/>
            <a:p>
              <a:r>
                <a:rPr lang="en-SG" sz="3200" b="1" dirty="0">
                  <a:latin typeface="+mj-lt"/>
                </a:rPr>
                <a:t>How?</a:t>
              </a:r>
            </a:p>
          </p:txBody>
        </p:sp>
      </p:grpSp>
      <p:grpSp>
        <p:nvGrpSpPr>
          <p:cNvPr id="4" name="Group 3">
            <a:extLst>
              <a:ext uri="{FF2B5EF4-FFF2-40B4-BE49-F238E27FC236}">
                <a16:creationId xmlns:a16="http://schemas.microsoft.com/office/drawing/2014/main" id="{23D8D2B9-98E9-4E56-BE9C-58F64B2BB413}"/>
              </a:ext>
            </a:extLst>
          </p:cNvPr>
          <p:cNvGrpSpPr/>
          <p:nvPr/>
        </p:nvGrpSpPr>
        <p:grpSpPr>
          <a:xfrm>
            <a:off x="7256112" y="3677123"/>
            <a:ext cx="1920241" cy="1592870"/>
            <a:chOff x="6879761" y="3622259"/>
            <a:chExt cx="1920241" cy="1592870"/>
          </a:xfrm>
        </p:grpSpPr>
        <p:sp>
          <p:nvSpPr>
            <p:cNvPr id="18" name="Rectangle 17">
              <a:extLst>
                <a:ext uri="{FF2B5EF4-FFF2-40B4-BE49-F238E27FC236}">
                  <a16:creationId xmlns:a16="http://schemas.microsoft.com/office/drawing/2014/main" id="{A5CE82E5-3E10-41CE-8F91-6E2D0A3C5D6A}"/>
                </a:ext>
              </a:extLst>
            </p:cNvPr>
            <p:cNvSpPr/>
            <p:nvPr/>
          </p:nvSpPr>
          <p:spPr>
            <a:xfrm>
              <a:off x="7398095" y="3622259"/>
              <a:ext cx="883575" cy="420628"/>
            </a:xfrm>
            <a:prstGeom prst="rect">
              <a:avLst/>
            </a:prstGeom>
          </p:spPr>
          <p:txBody>
            <a:bodyPr wrap="none">
              <a:spAutoFit/>
            </a:bodyPr>
            <a:lstStyle/>
            <a:p>
              <a:r>
                <a:rPr lang="en-SG" sz="3200" b="1" dirty="0">
                  <a:latin typeface="+mj-lt"/>
                </a:rPr>
                <a:t>Why?</a:t>
              </a:r>
            </a:p>
          </p:txBody>
        </p:sp>
        <p:sp>
          <p:nvSpPr>
            <p:cNvPr id="20" name="右箭头 4">
              <a:extLst>
                <a:ext uri="{FF2B5EF4-FFF2-40B4-BE49-F238E27FC236}">
                  <a16:creationId xmlns:a16="http://schemas.microsoft.com/office/drawing/2014/main" id="{79AF3775-03A4-42E5-A719-0AE55B979201}"/>
                </a:ext>
              </a:extLst>
            </p:cNvPr>
            <p:cNvSpPr/>
            <p:nvPr/>
          </p:nvSpPr>
          <p:spPr>
            <a:xfrm rot="5400000">
              <a:off x="7555993" y="4275567"/>
              <a:ext cx="420629" cy="282150"/>
            </a:xfrm>
            <a:prstGeom prst="rightArrow">
              <a:avLst/>
            </a:prstGeom>
            <a:solidFill>
              <a:srgbClr val="1F497D"/>
            </a:solidFill>
            <a:ln w="25400" cap="flat" cmpd="sng" algn="ctr">
              <a:solidFill>
                <a:srgbClr val="1F497D"/>
              </a:solidFill>
              <a:prstDash val="solid"/>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1" lang="zh-CN" altLang="en-US" sz="3200" b="1" i="0" u="none" strike="noStrike" kern="0" cap="none" spc="0" normalizeH="0" baseline="0" noProof="0" dirty="0">
                <a:ln>
                  <a:noFill/>
                </a:ln>
                <a:solidFill>
                  <a:srgbClr val="FFFFFF"/>
                </a:solidFill>
                <a:effectLst/>
                <a:uLnTx/>
                <a:uFillTx/>
                <a:latin typeface="Arial"/>
                <a:ea typeface="宋体"/>
                <a:cs typeface="+mn-cs"/>
              </a:endParaRPr>
            </a:p>
          </p:txBody>
        </p:sp>
        <p:sp>
          <p:nvSpPr>
            <p:cNvPr id="21" name="Rectangle 20">
              <a:extLst>
                <a:ext uri="{FF2B5EF4-FFF2-40B4-BE49-F238E27FC236}">
                  <a16:creationId xmlns:a16="http://schemas.microsoft.com/office/drawing/2014/main" id="{D9339E4D-67AB-44E7-AC36-66B48385B303}"/>
                </a:ext>
              </a:extLst>
            </p:cNvPr>
            <p:cNvSpPr/>
            <p:nvPr/>
          </p:nvSpPr>
          <p:spPr>
            <a:xfrm>
              <a:off x="6879761" y="4671390"/>
              <a:ext cx="1920241" cy="543739"/>
            </a:xfrm>
            <a:prstGeom prst="rect">
              <a:avLst/>
            </a:prstGeom>
          </p:spPr>
          <p:txBody>
            <a:bodyPr wrap="square">
              <a:spAutoFit/>
            </a:bodyPr>
            <a:lstStyle/>
            <a:p>
              <a:pPr algn="ctr"/>
              <a:r>
                <a:rPr lang="en-US" altLang="zh-CN" sz="2200" b="1" dirty="0">
                  <a:latin typeface="+mj-lt"/>
                </a:rPr>
                <a:t>Neglect node global importance</a:t>
              </a:r>
              <a:endParaRPr lang="en-SG" sz="2200" b="1" dirty="0">
                <a:latin typeface="+mj-lt"/>
              </a:endParaRPr>
            </a:p>
          </p:txBody>
        </p:sp>
      </p:grpSp>
      <p:pic>
        <p:nvPicPr>
          <p:cNvPr id="11" name="Picture 10">
            <a:extLst>
              <a:ext uri="{FF2B5EF4-FFF2-40B4-BE49-F238E27FC236}">
                <a16:creationId xmlns:a16="http://schemas.microsoft.com/office/drawing/2014/main" id="{E9437D73-0A28-4428-A28E-5E5279DBBDE6}"/>
              </a:ext>
            </a:extLst>
          </p:cNvPr>
          <p:cNvPicPr>
            <a:picLocks noChangeAspect="1"/>
          </p:cNvPicPr>
          <p:nvPr/>
        </p:nvPicPr>
        <p:blipFill>
          <a:blip r:embed="rId5"/>
          <a:stretch>
            <a:fillRect/>
          </a:stretch>
        </p:blipFill>
        <p:spPr>
          <a:xfrm>
            <a:off x="775689" y="3928275"/>
            <a:ext cx="3454347" cy="1657420"/>
          </a:xfrm>
          <a:prstGeom prst="rect">
            <a:avLst/>
          </a:prstGeom>
        </p:spPr>
      </p:pic>
      <p:grpSp>
        <p:nvGrpSpPr>
          <p:cNvPr id="6" name="Group 5">
            <a:extLst>
              <a:ext uri="{FF2B5EF4-FFF2-40B4-BE49-F238E27FC236}">
                <a16:creationId xmlns:a16="http://schemas.microsoft.com/office/drawing/2014/main" id="{D907BDFE-6A9E-4AED-AB63-83BCEBC80C7D}"/>
              </a:ext>
            </a:extLst>
          </p:cNvPr>
          <p:cNvGrpSpPr/>
          <p:nvPr/>
        </p:nvGrpSpPr>
        <p:grpSpPr>
          <a:xfrm>
            <a:off x="660520" y="3455191"/>
            <a:ext cx="4067460" cy="2261118"/>
            <a:chOff x="660520" y="3455191"/>
            <a:chExt cx="4067460" cy="2261118"/>
          </a:xfrm>
        </p:grpSpPr>
        <p:sp>
          <p:nvSpPr>
            <p:cNvPr id="9" name="Rectangle 8">
              <a:extLst>
                <a:ext uri="{FF2B5EF4-FFF2-40B4-BE49-F238E27FC236}">
                  <a16:creationId xmlns:a16="http://schemas.microsoft.com/office/drawing/2014/main" id="{74E41477-3732-4D9F-A086-C88E7D501557}"/>
                </a:ext>
              </a:extLst>
            </p:cNvPr>
            <p:cNvSpPr/>
            <p:nvPr/>
          </p:nvSpPr>
          <p:spPr>
            <a:xfrm>
              <a:off x="660520" y="3455191"/>
              <a:ext cx="2124299" cy="338554"/>
            </a:xfrm>
            <a:prstGeom prst="rect">
              <a:avLst/>
            </a:prstGeom>
          </p:spPr>
          <p:txBody>
            <a:bodyPr wrap="none">
              <a:spAutoFit/>
            </a:bodyPr>
            <a:lstStyle/>
            <a:p>
              <a:r>
                <a:rPr lang="en-SG" b="1" dirty="0">
                  <a:latin typeface="+mj-lt"/>
                </a:rPr>
                <a:t>3 common neighbours</a:t>
              </a:r>
            </a:p>
          </p:txBody>
        </p:sp>
        <p:sp>
          <p:nvSpPr>
            <p:cNvPr id="12" name="Rectangle 11">
              <a:extLst>
                <a:ext uri="{FF2B5EF4-FFF2-40B4-BE49-F238E27FC236}">
                  <a16:creationId xmlns:a16="http://schemas.microsoft.com/office/drawing/2014/main" id="{5BECB702-90E5-4D60-88C0-3ECB9BAFB583}"/>
                </a:ext>
              </a:extLst>
            </p:cNvPr>
            <p:cNvSpPr/>
            <p:nvPr/>
          </p:nvSpPr>
          <p:spPr>
            <a:xfrm>
              <a:off x="2683831" y="3971755"/>
              <a:ext cx="2044149" cy="338554"/>
            </a:xfrm>
            <a:prstGeom prst="rect">
              <a:avLst/>
            </a:prstGeom>
          </p:spPr>
          <p:txBody>
            <a:bodyPr wrap="none">
              <a:spAutoFit/>
            </a:bodyPr>
            <a:lstStyle/>
            <a:p>
              <a:r>
                <a:rPr lang="en-SG" b="1" dirty="0">
                  <a:latin typeface="+mj-lt"/>
                </a:rPr>
                <a:t>1 common neighbour</a:t>
              </a:r>
            </a:p>
          </p:txBody>
        </p:sp>
        <p:sp>
          <p:nvSpPr>
            <p:cNvPr id="13" name="Rectangle: Rounded Corners 12">
              <a:extLst>
                <a:ext uri="{FF2B5EF4-FFF2-40B4-BE49-F238E27FC236}">
                  <a16:creationId xmlns:a16="http://schemas.microsoft.com/office/drawing/2014/main" id="{8A6AAD16-3485-4213-B748-3F9171A90A97}"/>
                </a:ext>
              </a:extLst>
            </p:cNvPr>
            <p:cNvSpPr/>
            <p:nvPr/>
          </p:nvSpPr>
          <p:spPr bwMode="auto">
            <a:xfrm rot="2814173">
              <a:off x="611308" y="4472050"/>
              <a:ext cx="1918646" cy="569872"/>
            </a:xfrm>
            <a:custGeom>
              <a:avLst/>
              <a:gdLst>
                <a:gd name="connsiteX0" fmla="*/ 0 w 1918646"/>
                <a:gd name="connsiteY0" fmla="*/ 94981 h 569872"/>
                <a:gd name="connsiteX1" fmla="*/ 94981 w 1918646"/>
                <a:gd name="connsiteY1" fmla="*/ 0 h 569872"/>
                <a:gd name="connsiteX2" fmla="*/ 705783 w 1918646"/>
                <a:gd name="connsiteY2" fmla="*/ 0 h 569872"/>
                <a:gd name="connsiteX3" fmla="*/ 1264724 w 1918646"/>
                <a:gd name="connsiteY3" fmla="*/ 0 h 569872"/>
                <a:gd name="connsiteX4" fmla="*/ 1823665 w 1918646"/>
                <a:gd name="connsiteY4" fmla="*/ 0 h 569872"/>
                <a:gd name="connsiteX5" fmla="*/ 1918646 w 1918646"/>
                <a:gd name="connsiteY5" fmla="*/ 94981 h 569872"/>
                <a:gd name="connsiteX6" fmla="*/ 1918646 w 1918646"/>
                <a:gd name="connsiteY6" fmla="*/ 474891 h 569872"/>
                <a:gd name="connsiteX7" fmla="*/ 1823665 w 1918646"/>
                <a:gd name="connsiteY7" fmla="*/ 569872 h 569872"/>
                <a:gd name="connsiteX8" fmla="*/ 1282011 w 1918646"/>
                <a:gd name="connsiteY8" fmla="*/ 569872 h 569872"/>
                <a:gd name="connsiteX9" fmla="*/ 705783 w 1918646"/>
                <a:gd name="connsiteY9" fmla="*/ 569872 h 569872"/>
                <a:gd name="connsiteX10" fmla="*/ 94981 w 1918646"/>
                <a:gd name="connsiteY10" fmla="*/ 569872 h 569872"/>
                <a:gd name="connsiteX11" fmla="*/ 0 w 1918646"/>
                <a:gd name="connsiteY11" fmla="*/ 474891 h 569872"/>
                <a:gd name="connsiteX12" fmla="*/ 0 w 1918646"/>
                <a:gd name="connsiteY12" fmla="*/ 94981 h 56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646" h="569872" extrusionOk="0">
                  <a:moveTo>
                    <a:pt x="0" y="94981"/>
                  </a:moveTo>
                  <a:cubicBezTo>
                    <a:pt x="-8505" y="37278"/>
                    <a:pt x="37751" y="1791"/>
                    <a:pt x="94981" y="0"/>
                  </a:cubicBezTo>
                  <a:cubicBezTo>
                    <a:pt x="239396" y="-56554"/>
                    <a:pt x="436897" y="57227"/>
                    <a:pt x="705783" y="0"/>
                  </a:cubicBezTo>
                  <a:cubicBezTo>
                    <a:pt x="974669" y="-57227"/>
                    <a:pt x="1029583" y="17730"/>
                    <a:pt x="1264724" y="0"/>
                  </a:cubicBezTo>
                  <a:cubicBezTo>
                    <a:pt x="1499865" y="-17730"/>
                    <a:pt x="1669960" y="34262"/>
                    <a:pt x="1823665" y="0"/>
                  </a:cubicBezTo>
                  <a:cubicBezTo>
                    <a:pt x="1874812" y="-4219"/>
                    <a:pt x="1919028" y="41112"/>
                    <a:pt x="1918646" y="94981"/>
                  </a:cubicBezTo>
                  <a:cubicBezTo>
                    <a:pt x="1961386" y="280426"/>
                    <a:pt x="1911413" y="375099"/>
                    <a:pt x="1918646" y="474891"/>
                  </a:cubicBezTo>
                  <a:cubicBezTo>
                    <a:pt x="1918422" y="525212"/>
                    <a:pt x="1869600" y="578936"/>
                    <a:pt x="1823665" y="569872"/>
                  </a:cubicBezTo>
                  <a:cubicBezTo>
                    <a:pt x="1616824" y="632952"/>
                    <a:pt x="1443485" y="541207"/>
                    <a:pt x="1282011" y="569872"/>
                  </a:cubicBezTo>
                  <a:cubicBezTo>
                    <a:pt x="1120537" y="598537"/>
                    <a:pt x="847345" y="544158"/>
                    <a:pt x="705783" y="569872"/>
                  </a:cubicBezTo>
                  <a:cubicBezTo>
                    <a:pt x="564221" y="595586"/>
                    <a:pt x="370590" y="498366"/>
                    <a:pt x="94981" y="569872"/>
                  </a:cubicBezTo>
                  <a:cubicBezTo>
                    <a:pt x="45489" y="566942"/>
                    <a:pt x="7499" y="522513"/>
                    <a:pt x="0" y="474891"/>
                  </a:cubicBezTo>
                  <a:cubicBezTo>
                    <a:pt x="-36215" y="333205"/>
                    <a:pt x="26265" y="269007"/>
                    <a:pt x="0" y="94981"/>
                  </a:cubicBezTo>
                  <a:close/>
                </a:path>
              </a:pathLst>
            </a:custGeom>
            <a:no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219033472">
                    <a:prstGeom prst="roundRect">
                      <a:avLst/>
                    </a:prstGeom>
                    <ask:type>
                      <ask:lineSketchScribble/>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25000">
                <a:ln>
                  <a:noFill/>
                </a:ln>
                <a:solidFill>
                  <a:schemeClr val="tx1"/>
                </a:solidFill>
                <a:effectLst/>
                <a:latin typeface="Arial" charset="0"/>
                <a:ea typeface="ＭＳ Ｐゴシック" pitchFamily="64" charset="-128"/>
              </a:endParaRPr>
            </a:p>
          </p:txBody>
        </p:sp>
        <p:sp>
          <p:nvSpPr>
            <p:cNvPr id="14" name="Rectangle: Rounded Corners 13">
              <a:extLst>
                <a:ext uri="{FF2B5EF4-FFF2-40B4-BE49-F238E27FC236}">
                  <a16:creationId xmlns:a16="http://schemas.microsoft.com/office/drawing/2014/main" id="{A10B80CD-B2E2-44B8-99AC-4973CE000B23}"/>
                </a:ext>
              </a:extLst>
            </p:cNvPr>
            <p:cNvSpPr/>
            <p:nvPr/>
          </p:nvSpPr>
          <p:spPr bwMode="auto">
            <a:xfrm rot="2814173">
              <a:off x="3270373" y="4453524"/>
              <a:ext cx="521706" cy="569872"/>
            </a:xfrm>
            <a:custGeom>
              <a:avLst/>
              <a:gdLst>
                <a:gd name="connsiteX0" fmla="*/ 0 w 521706"/>
                <a:gd name="connsiteY0" fmla="*/ 86953 h 569872"/>
                <a:gd name="connsiteX1" fmla="*/ 86953 w 521706"/>
                <a:gd name="connsiteY1" fmla="*/ 0 h 569872"/>
                <a:gd name="connsiteX2" fmla="*/ 434753 w 521706"/>
                <a:gd name="connsiteY2" fmla="*/ 0 h 569872"/>
                <a:gd name="connsiteX3" fmla="*/ 521706 w 521706"/>
                <a:gd name="connsiteY3" fmla="*/ 86953 h 569872"/>
                <a:gd name="connsiteX4" fmla="*/ 521706 w 521706"/>
                <a:gd name="connsiteY4" fmla="*/ 482919 h 569872"/>
                <a:gd name="connsiteX5" fmla="*/ 434753 w 521706"/>
                <a:gd name="connsiteY5" fmla="*/ 569872 h 569872"/>
                <a:gd name="connsiteX6" fmla="*/ 86953 w 521706"/>
                <a:gd name="connsiteY6" fmla="*/ 569872 h 569872"/>
                <a:gd name="connsiteX7" fmla="*/ 0 w 521706"/>
                <a:gd name="connsiteY7" fmla="*/ 482919 h 569872"/>
                <a:gd name="connsiteX8" fmla="*/ 0 w 521706"/>
                <a:gd name="connsiteY8" fmla="*/ 86953 h 56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1706" h="569872" extrusionOk="0">
                  <a:moveTo>
                    <a:pt x="0" y="86953"/>
                  </a:moveTo>
                  <a:cubicBezTo>
                    <a:pt x="-8877" y="33455"/>
                    <a:pt x="28570" y="3888"/>
                    <a:pt x="86953" y="0"/>
                  </a:cubicBezTo>
                  <a:cubicBezTo>
                    <a:pt x="188327" y="-37241"/>
                    <a:pt x="324711" y="33245"/>
                    <a:pt x="434753" y="0"/>
                  </a:cubicBezTo>
                  <a:cubicBezTo>
                    <a:pt x="481339" y="-1093"/>
                    <a:pt x="519295" y="43878"/>
                    <a:pt x="521706" y="86953"/>
                  </a:cubicBezTo>
                  <a:cubicBezTo>
                    <a:pt x="546402" y="277953"/>
                    <a:pt x="521157" y="397972"/>
                    <a:pt x="521706" y="482919"/>
                  </a:cubicBezTo>
                  <a:cubicBezTo>
                    <a:pt x="526009" y="522086"/>
                    <a:pt x="477899" y="569125"/>
                    <a:pt x="434753" y="569872"/>
                  </a:cubicBezTo>
                  <a:cubicBezTo>
                    <a:pt x="331883" y="611271"/>
                    <a:pt x="232359" y="568601"/>
                    <a:pt x="86953" y="569872"/>
                  </a:cubicBezTo>
                  <a:cubicBezTo>
                    <a:pt x="32689" y="580197"/>
                    <a:pt x="-6818" y="523034"/>
                    <a:pt x="0" y="482919"/>
                  </a:cubicBezTo>
                  <a:cubicBezTo>
                    <a:pt x="-10221" y="325190"/>
                    <a:pt x="16404" y="258473"/>
                    <a:pt x="0" y="86953"/>
                  </a:cubicBezTo>
                  <a:close/>
                </a:path>
              </a:pathLst>
            </a:custGeom>
            <a:no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219033472">
                    <a:prstGeom prst="roundRect">
                      <a:avLst/>
                    </a:prstGeom>
                    <ask:type>
                      <ask:lineSketchScribble/>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25000">
                <a:ln>
                  <a:noFill/>
                </a:ln>
                <a:solidFill>
                  <a:schemeClr val="tx1"/>
                </a:solidFill>
                <a:effectLst/>
                <a:latin typeface="Arial" charset="0"/>
                <a:ea typeface="ＭＳ Ｐゴシック" pitchFamily="64" charset="-128"/>
              </a:endParaRP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B8EA244-AE3B-49E3-886F-1A0A11DB0DD4}"/>
                    </a:ext>
                  </a:extLst>
                </p:cNvPr>
                <p:cNvSpPr/>
                <p:nvPr/>
              </p:nvSpPr>
              <p:spPr>
                <a:xfrm rot="2663162">
                  <a:off x="2564822" y="3707691"/>
                  <a:ext cx="48282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i="1" kern="0" baseline="0">
                            <a:solidFill>
                              <a:srgbClr val="262626"/>
                            </a:solidFill>
                            <a:latin typeface="Cambria Math" panose="02040503050406030204" pitchFamily="18" charset="0"/>
                            <a:ea typeface="Cambria Math" panose="02040503050406030204" pitchFamily="18" charset="0"/>
                          </a:rPr>
                          <m:t>&gt;</m:t>
                        </m:r>
                      </m:oMath>
                    </m:oMathPara>
                  </a14:m>
                  <a:endParaRPr lang="en-SG" i="1" kern="0" baseline="0" dirty="0">
                    <a:solidFill>
                      <a:srgbClr val="262626"/>
                    </a:solidFill>
                    <a:latin typeface="Cambria Math" panose="02040503050406030204" pitchFamily="18" charset="0"/>
                    <a:ea typeface="Cambria Math" panose="02040503050406030204" pitchFamily="18" charset="0"/>
                  </a:endParaRPr>
                </a:p>
              </p:txBody>
            </p:sp>
          </mc:Choice>
          <mc:Fallback xmlns="">
            <p:sp>
              <p:nvSpPr>
                <p:cNvPr id="17" name="Rectangle 16">
                  <a:extLst>
                    <a:ext uri="{FF2B5EF4-FFF2-40B4-BE49-F238E27FC236}">
                      <a16:creationId xmlns:a16="http://schemas.microsoft.com/office/drawing/2014/main" id="{9B8EA244-AE3B-49E3-886F-1A0A11DB0DD4}"/>
                    </a:ext>
                  </a:extLst>
                </p:cNvPr>
                <p:cNvSpPr>
                  <a:spLocks noRot="1" noChangeAspect="1" noMove="1" noResize="1" noEditPoints="1" noAdjustHandles="1" noChangeArrowheads="1" noChangeShapeType="1" noTextEdit="1"/>
                </p:cNvSpPr>
                <p:nvPr/>
              </p:nvSpPr>
              <p:spPr>
                <a:xfrm rot="2663162">
                  <a:off x="2564822" y="3707691"/>
                  <a:ext cx="482824" cy="461665"/>
                </a:xfrm>
                <a:prstGeom prst="rect">
                  <a:avLst/>
                </a:prstGeom>
                <a:blipFill>
                  <a:blip r:embed="rId6"/>
                  <a:stretch>
                    <a:fillRect/>
                  </a:stretch>
                </a:blipFill>
              </p:spPr>
              <p:txBody>
                <a:bodyPr/>
                <a:lstStyle/>
                <a:p>
                  <a:r>
                    <a:rPr lang="en-SG">
                      <a:noFill/>
                    </a:rPr>
                    <a:t> </a:t>
                  </a:r>
                </a:p>
              </p:txBody>
            </p:sp>
          </mc:Fallback>
        </mc:AlternateContent>
      </p:grpSp>
      <p:grpSp>
        <p:nvGrpSpPr>
          <p:cNvPr id="24" name="Group 23">
            <a:extLst>
              <a:ext uri="{FF2B5EF4-FFF2-40B4-BE49-F238E27FC236}">
                <a16:creationId xmlns:a16="http://schemas.microsoft.com/office/drawing/2014/main" id="{454A747A-1649-450D-9344-FD039CCD63DD}"/>
              </a:ext>
            </a:extLst>
          </p:cNvPr>
          <p:cNvGrpSpPr/>
          <p:nvPr/>
        </p:nvGrpSpPr>
        <p:grpSpPr>
          <a:xfrm>
            <a:off x="775689" y="5676726"/>
            <a:ext cx="3587376" cy="447679"/>
            <a:chOff x="634393" y="3416860"/>
            <a:chExt cx="3587376" cy="447679"/>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555267A-6202-4A03-A79D-B993D25F467A}"/>
                    </a:ext>
                  </a:extLst>
                </p:cNvPr>
                <p:cNvSpPr/>
                <p:nvPr/>
              </p:nvSpPr>
              <p:spPr>
                <a:xfrm>
                  <a:off x="2030593" y="3471546"/>
                  <a:ext cx="2191176" cy="3929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sz="2000" i="1" kern="0" baseline="0" smtClean="0">
                                <a:solidFill>
                                  <a:srgbClr val="262626"/>
                                </a:solidFill>
                                <a:latin typeface="Cambria Math" panose="02040503050406030204" pitchFamily="18" charset="0"/>
                                <a:ea typeface="Cambria Math" panose="02040503050406030204" pitchFamily="18" charset="0"/>
                              </a:rPr>
                            </m:ctrlPr>
                          </m:sSubPr>
                          <m:e>
                            <m:r>
                              <a:rPr lang="en-SG" sz="2000" b="0" i="1" kern="0" baseline="0" smtClean="0">
                                <a:solidFill>
                                  <a:srgbClr val="262626"/>
                                </a:solidFill>
                                <a:latin typeface="Cambria Math" panose="02040503050406030204" pitchFamily="18" charset="0"/>
                                <a:ea typeface="Cambria Math" panose="02040503050406030204" pitchFamily="18" charset="0"/>
                              </a:rPr>
                              <m:t>(</m:t>
                            </m:r>
                            <m:r>
                              <a:rPr lang="en-SG" sz="2000" i="1" kern="0" baseline="0">
                                <a:solidFill>
                                  <a:srgbClr val="262626"/>
                                </a:solidFill>
                                <a:latin typeface="Cambria Math" panose="02040503050406030204" pitchFamily="18" charset="0"/>
                                <a:ea typeface="Cambria Math" panose="02040503050406030204" pitchFamily="18" charset="0"/>
                              </a:rPr>
                              <m:t>𝑣</m:t>
                            </m:r>
                          </m:e>
                          <m:sub>
                            <m:r>
                              <a:rPr lang="en-SG" sz="2000" i="1" kern="0" baseline="0">
                                <a:solidFill>
                                  <a:srgbClr val="262626"/>
                                </a:solidFill>
                                <a:latin typeface="Cambria Math" panose="02040503050406030204" pitchFamily="18" charset="0"/>
                                <a:ea typeface="Cambria Math" panose="02040503050406030204" pitchFamily="18" charset="0"/>
                              </a:rPr>
                              <m:t>2</m:t>
                            </m:r>
                          </m:sub>
                        </m:sSub>
                        <m:r>
                          <a:rPr lang="en-SG" sz="2000" i="1" kern="0" baseline="0">
                            <a:solidFill>
                              <a:srgbClr val="262626"/>
                            </a:solidFill>
                            <a:latin typeface="Cambria Math" panose="02040503050406030204" pitchFamily="18" charset="0"/>
                            <a:ea typeface="Cambria Math" panose="02040503050406030204" pitchFamily="18" charset="0"/>
                          </a:rPr>
                          <m:t>,</m:t>
                        </m:r>
                        <m:sSub>
                          <m:sSubPr>
                            <m:ctrlPr>
                              <a:rPr lang="en-SG" sz="2000" i="1" kern="0" baseline="0">
                                <a:solidFill>
                                  <a:srgbClr val="262626"/>
                                </a:solidFill>
                                <a:latin typeface="Cambria Math" panose="02040503050406030204" pitchFamily="18" charset="0"/>
                                <a:ea typeface="Cambria Math" panose="02040503050406030204" pitchFamily="18" charset="0"/>
                              </a:rPr>
                            </m:ctrlPr>
                          </m:sSubPr>
                          <m:e>
                            <m:r>
                              <a:rPr lang="en-SG" sz="2000" i="1" kern="0" baseline="0">
                                <a:solidFill>
                                  <a:srgbClr val="262626"/>
                                </a:solidFill>
                                <a:latin typeface="Cambria Math" panose="02040503050406030204" pitchFamily="18" charset="0"/>
                                <a:ea typeface="Cambria Math" panose="02040503050406030204" pitchFamily="18" charset="0"/>
                              </a:rPr>
                              <m:t>𝑣</m:t>
                            </m:r>
                          </m:e>
                          <m:sub>
                            <m:r>
                              <a:rPr lang="en-SG" sz="2000" i="1" kern="0" baseline="0">
                                <a:solidFill>
                                  <a:srgbClr val="262626"/>
                                </a:solidFill>
                                <a:latin typeface="Cambria Math" panose="02040503050406030204" pitchFamily="18" charset="0"/>
                                <a:ea typeface="Cambria Math" panose="02040503050406030204" pitchFamily="18" charset="0"/>
                              </a:rPr>
                              <m:t>4</m:t>
                            </m:r>
                          </m:sub>
                        </m:sSub>
                        <m:r>
                          <a:rPr lang="en-SG" sz="2000" b="0" i="1" kern="0" baseline="0" smtClean="0">
                            <a:solidFill>
                              <a:srgbClr val="262626"/>
                            </a:solidFill>
                            <a:latin typeface="Cambria Math" panose="02040503050406030204" pitchFamily="18" charset="0"/>
                            <a:ea typeface="Cambria Math" panose="02040503050406030204" pitchFamily="18" charset="0"/>
                          </a:rPr>
                          <m:t>)&gt;(</m:t>
                        </m:r>
                        <m:sSub>
                          <m:sSubPr>
                            <m:ctrlPr>
                              <a:rPr lang="en-SG" sz="2000" i="1" kern="0" baseline="0">
                                <a:solidFill>
                                  <a:srgbClr val="262626"/>
                                </a:solidFill>
                                <a:latin typeface="Cambria Math" panose="02040503050406030204" pitchFamily="18" charset="0"/>
                                <a:ea typeface="Cambria Math" panose="02040503050406030204" pitchFamily="18" charset="0"/>
                              </a:rPr>
                            </m:ctrlPr>
                          </m:sSubPr>
                          <m:e>
                            <m:r>
                              <a:rPr lang="en-SG" sz="2000" i="1" kern="0" baseline="0">
                                <a:solidFill>
                                  <a:srgbClr val="262626"/>
                                </a:solidFill>
                                <a:latin typeface="Cambria Math" panose="02040503050406030204" pitchFamily="18" charset="0"/>
                                <a:ea typeface="Cambria Math" panose="02040503050406030204" pitchFamily="18" charset="0"/>
                              </a:rPr>
                              <m:t>𝑣</m:t>
                            </m:r>
                          </m:e>
                          <m:sub>
                            <m:r>
                              <a:rPr lang="en-SG" sz="2000" b="0" i="1" kern="0" baseline="0" smtClean="0">
                                <a:solidFill>
                                  <a:srgbClr val="262626"/>
                                </a:solidFill>
                                <a:latin typeface="Cambria Math" panose="02040503050406030204" pitchFamily="18" charset="0"/>
                                <a:ea typeface="Cambria Math" panose="02040503050406030204" pitchFamily="18" charset="0"/>
                              </a:rPr>
                              <m:t>7</m:t>
                            </m:r>
                          </m:sub>
                        </m:sSub>
                        <m:r>
                          <a:rPr lang="en-SG" sz="2000" i="1" kern="0" baseline="0">
                            <a:solidFill>
                              <a:srgbClr val="262626"/>
                            </a:solidFill>
                            <a:latin typeface="Cambria Math" panose="02040503050406030204" pitchFamily="18" charset="0"/>
                            <a:ea typeface="Cambria Math" panose="02040503050406030204" pitchFamily="18" charset="0"/>
                          </a:rPr>
                          <m:t>,</m:t>
                        </m:r>
                        <m:sSub>
                          <m:sSubPr>
                            <m:ctrlPr>
                              <a:rPr lang="en-SG" sz="2000" i="1" kern="0" baseline="0">
                                <a:solidFill>
                                  <a:srgbClr val="262626"/>
                                </a:solidFill>
                                <a:latin typeface="Cambria Math" panose="02040503050406030204" pitchFamily="18" charset="0"/>
                                <a:ea typeface="Cambria Math" panose="02040503050406030204" pitchFamily="18" charset="0"/>
                              </a:rPr>
                            </m:ctrlPr>
                          </m:sSubPr>
                          <m:e>
                            <m:r>
                              <a:rPr lang="en-SG" sz="2000" i="1" kern="0" baseline="0">
                                <a:solidFill>
                                  <a:srgbClr val="262626"/>
                                </a:solidFill>
                                <a:latin typeface="Cambria Math" panose="02040503050406030204" pitchFamily="18" charset="0"/>
                                <a:ea typeface="Cambria Math" panose="02040503050406030204" pitchFamily="18" charset="0"/>
                              </a:rPr>
                              <m:t>𝑣</m:t>
                            </m:r>
                          </m:e>
                          <m:sub>
                            <m:r>
                              <a:rPr lang="en-SG" sz="2000" b="0" i="1" kern="0" baseline="0" smtClean="0">
                                <a:solidFill>
                                  <a:srgbClr val="262626"/>
                                </a:solidFill>
                                <a:latin typeface="Cambria Math" panose="02040503050406030204" pitchFamily="18" charset="0"/>
                                <a:ea typeface="Cambria Math" panose="02040503050406030204" pitchFamily="18" charset="0"/>
                              </a:rPr>
                              <m:t>9</m:t>
                            </m:r>
                          </m:sub>
                        </m:sSub>
                        <m:r>
                          <a:rPr lang="en-SG" sz="2000" b="0" i="1" kern="0" baseline="0" smtClean="0">
                            <a:solidFill>
                              <a:srgbClr val="262626"/>
                            </a:solidFill>
                            <a:latin typeface="Cambria Math" panose="02040503050406030204" pitchFamily="18" charset="0"/>
                            <a:ea typeface="Cambria Math" panose="02040503050406030204" pitchFamily="18" charset="0"/>
                          </a:rPr>
                          <m:t>)</m:t>
                        </m:r>
                      </m:oMath>
                    </m:oMathPara>
                  </a14:m>
                  <a:endParaRPr lang="en-SG" dirty="0"/>
                </a:p>
              </p:txBody>
            </p:sp>
          </mc:Choice>
          <mc:Fallback xmlns="">
            <p:sp>
              <p:nvSpPr>
                <p:cNvPr id="3" name="Rectangle 2">
                  <a:extLst>
                    <a:ext uri="{FF2B5EF4-FFF2-40B4-BE49-F238E27FC236}">
                      <a16:creationId xmlns:a16="http://schemas.microsoft.com/office/drawing/2014/main" id="{B555267A-6202-4A03-A79D-B993D25F467A}"/>
                    </a:ext>
                  </a:extLst>
                </p:cNvPr>
                <p:cNvSpPr>
                  <a:spLocks noRot="1" noChangeAspect="1" noMove="1" noResize="1" noEditPoints="1" noAdjustHandles="1" noChangeArrowheads="1" noChangeShapeType="1" noTextEdit="1"/>
                </p:cNvSpPr>
                <p:nvPr/>
              </p:nvSpPr>
              <p:spPr>
                <a:xfrm>
                  <a:off x="2030593" y="3471546"/>
                  <a:ext cx="2191176" cy="392993"/>
                </a:xfrm>
                <a:prstGeom prst="rect">
                  <a:avLst/>
                </a:prstGeom>
                <a:blipFill>
                  <a:blip r:embed="rId7"/>
                  <a:stretch>
                    <a:fillRect b="-18462"/>
                  </a:stretch>
                </a:blipFill>
              </p:spPr>
              <p:txBody>
                <a:bodyPr/>
                <a:lstStyle/>
                <a:p>
                  <a:r>
                    <a:rPr lang="en-SG">
                      <a:noFill/>
                    </a:rPr>
                    <a:t> </a:t>
                  </a:r>
                </a:p>
              </p:txBody>
            </p:sp>
          </mc:Fallback>
        </mc:AlternateContent>
        <p:sp>
          <p:nvSpPr>
            <p:cNvPr id="10" name="Rectangle 9">
              <a:extLst>
                <a:ext uri="{FF2B5EF4-FFF2-40B4-BE49-F238E27FC236}">
                  <a16:creationId xmlns:a16="http://schemas.microsoft.com/office/drawing/2014/main" id="{E518ADBB-8326-4D60-8644-632E68B8D44B}"/>
                </a:ext>
              </a:extLst>
            </p:cNvPr>
            <p:cNvSpPr/>
            <p:nvPr/>
          </p:nvSpPr>
          <p:spPr>
            <a:xfrm>
              <a:off x="634393" y="3416860"/>
              <a:ext cx="1529586" cy="379591"/>
            </a:xfrm>
            <a:prstGeom prst="rect">
              <a:avLst/>
            </a:prstGeom>
          </p:spPr>
          <p:txBody>
            <a:bodyPr wrap="none">
              <a:spAutoFit/>
            </a:bodyPr>
            <a:lstStyle/>
            <a:p>
              <a:r>
                <a:rPr lang="en-SG" sz="2800" dirty="0">
                  <a:solidFill>
                    <a:srgbClr val="262626"/>
                  </a:solidFill>
                  <a:latin typeface="Times New Roman" panose="02020603050405020304"/>
                </a:rPr>
                <a:t>Potential link:</a:t>
              </a:r>
              <a:endParaRPr lang="en-SG" sz="2800" dirty="0"/>
            </a:p>
          </p:txBody>
        </p:sp>
      </p:grpSp>
    </p:spTree>
    <p:extLst>
      <p:ext uri="{BB962C8B-B14F-4D97-AF65-F5344CB8AC3E}">
        <p14:creationId xmlns:p14="http://schemas.microsoft.com/office/powerpoint/2010/main" val="27663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barn(inVertical)">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arn(inVertic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arn(inVertic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BDAA3-1E05-4824-AA1E-ED5D990CC31B}"/>
              </a:ext>
            </a:extLst>
          </p:cNvPr>
          <p:cNvSpPr>
            <a:spLocks noGrp="1"/>
          </p:cNvSpPr>
          <p:nvPr>
            <p:ph type="title"/>
          </p:nvPr>
        </p:nvSpPr>
        <p:spPr/>
        <p:txBody>
          <a:bodyPr/>
          <a:lstStyle/>
          <a:p>
            <a:r>
              <a:rPr lang="en-SG" dirty="0"/>
              <a:t>Proposed solution: NRP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890C32-84DD-47E3-9856-20EB03BFDB9C}"/>
                  </a:ext>
                </a:extLst>
              </p:cNvPr>
              <p:cNvSpPr>
                <a:spLocks noGrp="1"/>
              </p:cNvSpPr>
              <p:nvPr>
                <p:ph idx="1"/>
              </p:nvPr>
            </p:nvSpPr>
            <p:spPr>
              <a:xfrm>
                <a:off x="685800" y="1872344"/>
                <a:ext cx="7772400" cy="3021874"/>
              </a:xfrm>
            </p:spPr>
            <p:txBody>
              <a:bodyPr/>
              <a:lstStyle/>
              <a:p>
                <a:r>
                  <a:rPr lang="en-SG" sz="2800" dirty="0">
                    <a:latin typeface="+mj-lt"/>
                  </a:rPr>
                  <a:t>Basic idea: </a:t>
                </a:r>
                <a14:m>
                  <m:oMath xmlns:m="http://schemas.openxmlformats.org/officeDocument/2006/math">
                    <m:r>
                      <a:rPr lang="en-SG" sz="2800" i="1">
                        <a:solidFill>
                          <a:srgbClr val="262626"/>
                        </a:solidFill>
                        <a:latin typeface="Cambria Math" panose="02040503050406030204" pitchFamily="18" charset="0"/>
                        <a:ea typeface="Cambria Math" panose="02040503050406030204" pitchFamily="18" charset="0"/>
                      </a:rPr>
                      <m:t>∀</m:t>
                    </m:r>
                    <m:r>
                      <a:rPr lang="en-SG" sz="2800" i="1">
                        <a:solidFill>
                          <a:srgbClr val="262626"/>
                        </a:solidFill>
                        <a:latin typeface="Cambria Math" panose="02040503050406030204" pitchFamily="18" charset="0"/>
                      </a:rPr>
                      <m:t>𝑣</m:t>
                    </m:r>
                    <m:r>
                      <a:rPr lang="en-SG" sz="2800" i="1">
                        <a:solidFill>
                          <a:srgbClr val="262626"/>
                        </a:solidFill>
                        <a:latin typeface="Cambria Math" panose="02040503050406030204" pitchFamily="18" charset="0"/>
                        <a:ea typeface="Cambria Math" panose="02040503050406030204" pitchFamily="18" charset="0"/>
                      </a:rPr>
                      <m:t>∈</m:t>
                    </m:r>
                    <m:r>
                      <a:rPr lang="en-SG" sz="2800" i="1">
                        <a:solidFill>
                          <a:srgbClr val="262626"/>
                        </a:solidFill>
                        <a:latin typeface="Cambria Math" panose="02040503050406030204" pitchFamily="18" charset="0"/>
                        <a:ea typeface="Cambria Math" panose="02040503050406030204" pitchFamily="18" charset="0"/>
                      </a:rPr>
                      <m:t>𝑉</m:t>
                    </m:r>
                  </m:oMath>
                </a14:m>
                <a:endParaRPr lang="en-SG" sz="2800" dirty="0">
                  <a:latin typeface="+mj-lt"/>
                </a:endParaRPr>
              </a:p>
              <a:p>
                <a:pPr lvl="1"/>
                <a:r>
                  <a:rPr lang="en-SG" sz="2200" dirty="0">
                    <a:latin typeface="+mj-lt"/>
                  </a:rPr>
                  <a:t>A forward embedding </a:t>
                </a:r>
                <a14:m>
                  <m:oMath xmlns:m="http://schemas.openxmlformats.org/officeDocument/2006/math">
                    <m:sSub>
                      <m:sSubPr>
                        <m:ctrlPr>
                          <a:rPr lang="en-SG" sz="2200" i="1">
                            <a:solidFill>
                              <a:srgbClr val="262626"/>
                            </a:solidFill>
                            <a:latin typeface="Cambria Math" panose="02040503050406030204" pitchFamily="18" charset="0"/>
                            <a:ea typeface="Cambria Math" panose="02040503050406030204" pitchFamily="18" charset="0"/>
                          </a:rPr>
                        </m:ctrlPr>
                      </m:sSubPr>
                      <m:e>
                        <m:r>
                          <a:rPr lang="en-SG" sz="2200" b="1">
                            <a:solidFill>
                              <a:srgbClr val="262626"/>
                            </a:solidFill>
                            <a:latin typeface="Cambria Math" panose="02040503050406030204" pitchFamily="18" charset="0"/>
                            <a:ea typeface="Cambria Math" panose="02040503050406030204" pitchFamily="18" charset="0"/>
                          </a:rPr>
                          <m:t>𝐗</m:t>
                        </m:r>
                      </m:e>
                      <m:sub>
                        <m:r>
                          <a:rPr lang="en-SG" sz="2200" b="0" i="1" smtClean="0">
                            <a:solidFill>
                              <a:srgbClr val="262626"/>
                            </a:solidFill>
                            <a:latin typeface="Cambria Math" panose="02040503050406030204" pitchFamily="18" charset="0"/>
                            <a:ea typeface="Cambria Math" panose="02040503050406030204" pitchFamily="18" charset="0"/>
                          </a:rPr>
                          <m:t>𝑣</m:t>
                        </m:r>
                      </m:sub>
                    </m:sSub>
                  </m:oMath>
                </a14:m>
                <a:endParaRPr lang="en-SG" sz="2200" dirty="0">
                  <a:latin typeface="+mj-lt"/>
                </a:endParaRPr>
              </a:p>
              <a:p>
                <a:pPr lvl="1"/>
                <a:r>
                  <a:rPr lang="en-SG" sz="2200" dirty="0">
                    <a:latin typeface="+mj-lt"/>
                  </a:rPr>
                  <a:t>A backward embedding </a:t>
                </a:r>
                <a14:m>
                  <m:oMath xmlns:m="http://schemas.openxmlformats.org/officeDocument/2006/math">
                    <m:sSub>
                      <m:sSubPr>
                        <m:ctrlPr>
                          <a:rPr lang="en-SG" sz="2200" i="1">
                            <a:solidFill>
                              <a:srgbClr val="262626"/>
                            </a:solidFill>
                            <a:latin typeface="Cambria Math" panose="02040503050406030204" pitchFamily="18" charset="0"/>
                            <a:ea typeface="Cambria Math" panose="02040503050406030204" pitchFamily="18" charset="0"/>
                          </a:rPr>
                        </m:ctrlPr>
                      </m:sSubPr>
                      <m:e>
                        <m:r>
                          <a:rPr lang="en-SG" sz="2200" b="1" i="0" smtClean="0">
                            <a:solidFill>
                              <a:srgbClr val="262626"/>
                            </a:solidFill>
                            <a:latin typeface="Cambria Math" panose="02040503050406030204" pitchFamily="18" charset="0"/>
                            <a:ea typeface="Cambria Math" panose="02040503050406030204" pitchFamily="18" charset="0"/>
                          </a:rPr>
                          <m:t>𝐘</m:t>
                        </m:r>
                      </m:e>
                      <m:sub>
                        <m:r>
                          <a:rPr lang="en-SG" sz="2200" i="1">
                            <a:solidFill>
                              <a:srgbClr val="262626"/>
                            </a:solidFill>
                            <a:latin typeface="Cambria Math" panose="02040503050406030204" pitchFamily="18" charset="0"/>
                            <a:ea typeface="Cambria Math" panose="02040503050406030204" pitchFamily="18" charset="0"/>
                          </a:rPr>
                          <m:t>𝑣</m:t>
                        </m:r>
                      </m:sub>
                    </m:sSub>
                  </m:oMath>
                </a14:m>
                <a:endParaRPr lang="en-SG" sz="2200" dirty="0">
                  <a:latin typeface="+mj-lt"/>
                </a:endParaRPr>
              </a:p>
              <a:p>
                <a:pPr lvl="1"/>
                <a:r>
                  <a:rPr lang="en-SG" sz="2200" dirty="0">
                    <a:latin typeface="+mj-lt"/>
                  </a:rPr>
                  <a:t>A forward weight </a:t>
                </a:r>
                <a14:m>
                  <m:oMath xmlns:m="http://schemas.openxmlformats.org/officeDocument/2006/math">
                    <m:sSub>
                      <m:sSubPr>
                        <m:ctrlPr>
                          <a:rPr lang="en-SG" sz="2200" i="1">
                            <a:solidFill>
                              <a:srgbClr val="262626"/>
                            </a:solidFill>
                            <a:latin typeface="Cambria Math" panose="02040503050406030204" pitchFamily="18" charset="0"/>
                            <a:ea typeface="Cambria Math" panose="02040503050406030204" pitchFamily="18" charset="0"/>
                          </a:rPr>
                        </m:ctrlPr>
                      </m:sSubPr>
                      <m:e>
                        <m:acc>
                          <m:accPr>
                            <m:chr m:val="⃗"/>
                            <m:ctrlPr>
                              <a:rPr lang="en-SG" sz="2200" i="1">
                                <a:solidFill>
                                  <a:srgbClr val="262626"/>
                                </a:solidFill>
                                <a:latin typeface="Cambria Math" panose="02040503050406030204" pitchFamily="18" charset="0"/>
                                <a:ea typeface="Cambria Math" panose="02040503050406030204" pitchFamily="18" charset="0"/>
                              </a:rPr>
                            </m:ctrlPr>
                          </m:accPr>
                          <m:e>
                            <m:r>
                              <a:rPr lang="en-SG" sz="2200" i="1">
                                <a:solidFill>
                                  <a:srgbClr val="262626"/>
                                </a:solidFill>
                                <a:latin typeface="Cambria Math" panose="02040503050406030204" pitchFamily="18" charset="0"/>
                                <a:ea typeface="Cambria Math" panose="02040503050406030204" pitchFamily="18" charset="0"/>
                              </a:rPr>
                              <m:t>𝑤</m:t>
                            </m:r>
                          </m:e>
                        </m:acc>
                      </m:e>
                      <m:sub>
                        <m:r>
                          <a:rPr lang="en-SG" sz="2200" b="0" i="1" smtClean="0">
                            <a:solidFill>
                              <a:srgbClr val="262626"/>
                            </a:solidFill>
                            <a:latin typeface="Cambria Math" panose="02040503050406030204" pitchFamily="18" charset="0"/>
                            <a:ea typeface="Cambria Math" panose="02040503050406030204" pitchFamily="18" charset="0"/>
                          </a:rPr>
                          <m:t>𝑣</m:t>
                        </m:r>
                      </m:sub>
                    </m:sSub>
                  </m:oMath>
                </a14:m>
                <a:endParaRPr lang="en-SG" sz="2200" dirty="0">
                  <a:latin typeface="+mj-lt"/>
                </a:endParaRPr>
              </a:p>
              <a:p>
                <a:pPr lvl="1"/>
                <a:r>
                  <a:rPr lang="en-SG" sz="2200" dirty="0">
                    <a:latin typeface="+mj-lt"/>
                  </a:rPr>
                  <a:t>A backward weight </a:t>
                </a:r>
                <a14:m>
                  <m:oMath xmlns:m="http://schemas.openxmlformats.org/officeDocument/2006/math">
                    <m:sSub>
                      <m:sSubPr>
                        <m:ctrlPr>
                          <a:rPr lang="en-SG" sz="2200" i="1">
                            <a:solidFill>
                              <a:srgbClr val="262626"/>
                            </a:solidFill>
                            <a:latin typeface="Cambria Math" panose="02040503050406030204" pitchFamily="18" charset="0"/>
                            <a:ea typeface="Cambria Math" panose="02040503050406030204" pitchFamily="18" charset="0"/>
                          </a:rPr>
                        </m:ctrlPr>
                      </m:sSubPr>
                      <m:e>
                        <m:acc>
                          <m:accPr>
                            <m:chr m:val="⃖"/>
                            <m:ctrlPr>
                              <a:rPr lang="en-SG" sz="2200" i="1">
                                <a:solidFill>
                                  <a:srgbClr val="262626"/>
                                </a:solidFill>
                                <a:latin typeface="Cambria Math" panose="02040503050406030204" pitchFamily="18" charset="0"/>
                                <a:ea typeface="Cambria Math" panose="02040503050406030204" pitchFamily="18" charset="0"/>
                              </a:rPr>
                            </m:ctrlPr>
                          </m:accPr>
                          <m:e>
                            <m:r>
                              <a:rPr lang="en-SG" sz="2200" i="1">
                                <a:solidFill>
                                  <a:srgbClr val="262626"/>
                                </a:solidFill>
                                <a:latin typeface="Cambria Math" panose="02040503050406030204" pitchFamily="18" charset="0"/>
                                <a:ea typeface="Cambria Math" panose="02040503050406030204" pitchFamily="18" charset="0"/>
                              </a:rPr>
                              <m:t>𝑤</m:t>
                            </m:r>
                          </m:e>
                        </m:acc>
                      </m:e>
                      <m:sub>
                        <m:r>
                          <a:rPr lang="en-SG" sz="2200" i="1">
                            <a:solidFill>
                              <a:srgbClr val="262626"/>
                            </a:solidFill>
                            <a:latin typeface="Cambria Math" panose="02040503050406030204" pitchFamily="18" charset="0"/>
                            <a:ea typeface="Cambria Math" panose="02040503050406030204" pitchFamily="18" charset="0"/>
                          </a:rPr>
                          <m:t>𝑣</m:t>
                        </m:r>
                      </m:sub>
                    </m:sSub>
                  </m:oMath>
                </a14:m>
                <a:endParaRPr lang="en-SG" sz="2200" dirty="0">
                  <a:latin typeface="+mj-lt"/>
                </a:endParaRPr>
              </a:p>
              <a:p>
                <a:pPr marL="0" indent="0">
                  <a:buNone/>
                </a:pPr>
                <a:endParaRPr lang="en-SG" sz="2600" dirty="0">
                  <a:latin typeface="+mj-lt"/>
                </a:endParaRPr>
              </a:p>
              <a:p>
                <a:pPr marL="0" indent="0">
                  <a:buNone/>
                </a:pPr>
                <a:endParaRPr lang="en-SG" sz="1400" dirty="0">
                  <a:latin typeface="+mj-lt"/>
                </a:endParaRPr>
              </a:p>
              <a:p>
                <a:pPr marL="457200" lvl="1" indent="0">
                  <a:buNone/>
                </a:pPr>
                <a:endParaRPr lang="en-SG" sz="2200" dirty="0">
                  <a:latin typeface="+mj-lt"/>
                </a:endParaRPr>
              </a:p>
              <a:p>
                <a:pPr marL="0" indent="0">
                  <a:buNone/>
                </a:pPr>
                <a:endParaRPr lang="en-SG" sz="2800" dirty="0">
                  <a:latin typeface="+mj-lt"/>
                </a:endParaRPr>
              </a:p>
            </p:txBody>
          </p:sp>
        </mc:Choice>
        <mc:Fallback xmlns="">
          <p:sp>
            <p:nvSpPr>
              <p:cNvPr id="3" name="Content Placeholder 2">
                <a:extLst>
                  <a:ext uri="{FF2B5EF4-FFF2-40B4-BE49-F238E27FC236}">
                    <a16:creationId xmlns:a16="http://schemas.microsoft.com/office/drawing/2014/main" id="{2E890C32-84DD-47E3-9856-20EB03BFDB9C}"/>
                  </a:ext>
                </a:extLst>
              </p:cNvPr>
              <p:cNvSpPr>
                <a:spLocks noGrp="1" noRot="1" noChangeAspect="1" noMove="1" noResize="1" noEditPoints="1" noAdjustHandles="1" noChangeArrowheads="1" noChangeShapeType="1" noTextEdit="1"/>
              </p:cNvSpPr>
              <p:nvPr>
                <p:ph idx="1"/>
              </p:nvPr>
            </p:nvSpPr>
            <p:spPr>
              <a:xfrm>
                <a:off x="685800" y="1872344"/>
                <a:ext cx="7772400" cy="3021874"/>
              </a:xfrm>
              <a:blipFill>
                <a:blip r:embed="rId3"/>
                <a:stretch>
                  <a:fillRect l="-1412" t="-20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5B6D32-589F-4569-A809-87EBD1238D98}"/>
                  </a:ext>
                </a:extLst>
              </p:cNvPr>
              <p:cNvSpPr/>
              <p:nvPr/>
            </p:nvSpPr>
            <p:spPr>
              <a:xfrm>
                <a:off x="2471465" y="4225954"/>
                <a:ext cx="4258538"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sz="2800" i="1" kern="0" baseline="0" smtClean="0">
                              <a:solidFill>
                                <a:srgbClr val="262626"/>
                              </a:solidFill>
                              <a:latin typeface="Cambria Math" panose="02040503050406030204" pitchFamily="18" charset="0"/>
                              <a:ea typeface="Cambria Math" panose="02040503050406030204" pitchFamily="18" charset="0"/>
                              <a:cs typeface="+mn-cs"/>
                            </a:rPr>
                          </m:ctrlPr>
                        </m:sSubPr>
                        <m:e>
                          <m:r>
                            <a:rPr lang="en-SG" sz="2800" b="1" kern="0" baseline="0">
                              <a:solidFill>
                                <a:srgbClr val="262626"/>
                              </a:solidFill>
                              <a:latin typeface="Cambria Math" panose="02040503050406030204" pitchFamily="18" charset="0"/>
                              <a:ea typeface="Cambria Math" panose="02040503050406030204" pitchFamily="18" charset="0"/>
                              <a:cs typeface="+mn-cs"/>
                            </a:rPr>
                            <m:t>𝐗</m:t>
                          </m:r>
                        </m:e>
                        <m:sub>
                          <m:r>
                            <a:rPr lang="en-SG" sz="2800" b="0" i="1" kern="0" baseline="0" smtClean="0">
                              <a:solidFill>
                                <a:srgbClr val="262626"/>
                              </a:solidFill>
                              <a:latin typeface="Cambria Math" panose="02040503050406030204" pitchFamily="18" charset="0"/>
                              <a:ea typeface="Cambria Math" panose="02040503050406030204" pitchFamily="18" charset="0"/>
                              <a:cs typeface="+mn-cs"/>
                            </a:rPr>
                            <m:t>𝑢</m:t>
                          </m:r>
                        </m:sub>
                      </m:sSub>
                      <m:r>
                        <a:rPr lang="en-SG" sz="2800" i="1" kern="0" baseline="0" smtClean="0">
                          <a:solidFill>
                            <a:srgbClr val="262626"/>
                          </a:solidFill>
                          <a:latin typeface="Cambria Math" panose="02040503050406030204" pitchFamily="18" charset="0"/>
                          <a:ea typeface="Cambria Math" panose="02040503050406030204" pitchFamily="18" charset="0"/>
                          <a:cs typeface="+mn-cs"/>
                        </a:rPr>
                        <m:t>∙</m:t>
                      </m:r>
                      <m:sSubSup>
                        <m:sSubSupPr>
                          <m:ctrlPr>
                            <a:rPr lang="en-SG" sz="2800" i="1" kern="0" baseline="0" smtClean="0">
                              <a:solidFill>
                                <a:srgbClr val="262626"/>
                              </a:solidFill>
                              <a:latin typeface="Cambria Math" panose="02040503050406030204" pitchFamily="18" charset="0"/>
                              <a:ea typeface="Cambria Math" panose="02040503050406030204" pitchFamily="18" charset="0"/>
                              <a:cs typeface="+mn-cs"/>
                            </a:rPr>
                          </m:ctrlPr>
                        </m:sSubSupPr>
                        <m:e>
                          <m:r>
                            <a:rPr lang="en-SG" sz="2800" b="1" i="0" kern="0" baseline="0" smtClean="0">
                              <a:solidFill>
                                <a:srgbClr val="262626"/>
                              </a:solidFill>
                              <a:latin typeface="Cambria Math" panose="02040503050406030204" pitchFamily="18" charset="0"/>
                              <a:ea typeface="Cambria Math" panose="02040503050406030204" pitchFamily="18" charset="0"/>
                              <a:cs typeface="+mn-cs"/>
                            </a:rPr>
                            <m:t>𝐘</m:t>
                          </m:r>
                        </m:e>
                        <m:sub>
                          <m:r>
                            <a:rPr lang="en-SG" sz="2800" b="0" i="1" kern="0" baseline="0" smtClean="0">
                              <a:solidFill>
                                <a:srgbClr val="262626"/>
                              </a:solidFill>
                              <a:latin typeface="Cambria Math" panose="02040503050406030204" pitchFamily="18" charset="0"/>
                              <a:ea typeface="Cambria Math" panose="02040503050406030204" pitchFamily="18" charset="0"/>
                              <a:cs typeface="+mn-cs"/>
                            </a:rPr>
                            <m:t>𝑣</m:t>
                          </m:r>
                        </m:sub>
                        <m:sup>
                          <m:r>
                            <m:rPr>
                              <m:sty m:val="p"/>
                            </m:rPr>
                            <a:rPr lang="en-SG" sz="2800" b="0" i="0" kern="0" baseline="0" smtClean="0">
                              <a:solidFill>
                                <a:srgbClr val="262626"/>
                              </a:solidFill>
                              <a:latin typeface="Cambria Math" panose="02040503050406030204" pitchFamily="18" charset="0"/>
                              <a:ea typeface="Cambria Math" panose="02040503050406030204" pitchFamily="18" charset="0"/>
                              <a:cs typeface="+mn-cs"/>
                            </a:rPr>
                            <m:t>T</m:t>
                          </m:r>
                        </m:sup>
                      </m:sSubSup>
                      <m:r>
                        <a:rPr lang="en-SG" sz="2800" i="1" kern="0" baseline="0">
                          <a:solidFill>
                            <a:srgbClr val="262626"/>
                          </a:solidFill>
                          <a:latin typeface="Cambria Math" panose="02040503050406030204" pitchFamily="18" charset="0"/>
                          <a:ea typeface="Cambria Math" panose="02040503050406030204" pitchFamily="18" charset="0"/>
                          <a:cs typeface="+mn-cs"/>
                        </a:rPr>
                        <m:t>≈</m:t>
                      </m:r>
                      <m:sSub>
                        <m:sSubPr>
                          <m:ctrlPr>
                            <a:rPr lang="en-SG" sz="2800" i="1" kern="0" baseline="0">
                              <a:solidFill>
                                <a:srgbClr val="262626"/>
                              </a:solidFill>
                              <a:latin typeface="Cambria Math" panose="02040503050406030204" pitchFamily="18" charset="0"/>
                              <a:ea typeface="Cambria Math" panose="02040503050406030204" pitchFamily="18" charset="0"/>
                            </a:rPr>
                          </m:ctrlPr>
                        </m:sSubPr>
                        <m:e>
                          <m:acc>
                            <m:accPr>
                              <m:chr m:val="⃗"/>
                              <m:ctrlPr>
                                <a:rPr lang="en-SG" sz="2800" i="1" kern="0" baseline="0" smtClean="0">
                                  <a:solidFill>
                                    <a:srgbClr val="262626"/>
                                  </a:solidFill>
                                  <a:latin typeface="Cambria Math" panose="02040503050406030204" pitchFamily="18" charset="0"/>
                                  <a:ea typeface="Cambria Math" panose="02040503050406030204" pitchFamily="18" charset="0"/>
                                  <a:cs typeface="+mn-cs"/>
                                </a:rPr>
                              </m:ctrlPr>
                            </m:accPr>
                            <m:e>
                              <m:r>
                                <a:rPr lang="en-SG" sz="2800" b="0" i="1" kern="0" baseline="0" smtClean="0">
                                  <a:solidFill>
                                    <a:srgbClr val="262626"/>
                                  </a:solidFill>
                                  <a:latin typeface="Cambria Math" panose="02040503050406030204" pitchFamily="18" charset="0"/>
                                  <a:ea typeface="Cambria Math" panose="02040503050406030204" pitchFamily="18" charset="0"/>
                                  <a:cs typeface="+mn-cs"/>
                                </a:rPr>
                                <m:t>𝑤</m:t>
                              </m:r>
                            </m:e>
                          </m:acc>
                        </m:e>
                        <m:sub>
                          <m:r>
                            <a:rPr lang="en-SG" sz="2800" b="0" i="1" kern="0" baseline="0" smtClean="0">
                              <a:solidFill>
                                <a:srgbClr val="262626"/>
                              </a:solidFill>
                              <a:latin typeface="Cambria Math" panose="02040503050406030204" pitchFamily="18" charset="0"/>
                              <a:ea typeface="Cambria Math" panose="02040503050406030204" pitchFamily="18" charset="0"/>
                            </a:rPr>
                            <m:t>𝑢</m:t>
                          </m:r>
                        </m:sub>
                      </m:sSub>
                      <m:r>
                        <a:rPr lang="en-SG" sz="2800" i="1" kern="0" baseline="0" smtClean="0">
                          <a:solidFill>
                            <a:srgbClr val="262626"/>
                          </a:solidFill>
                          <a:latin typeface="Cambria Math" panose="02040503050406030204" pitchFamily="18" charset="0"/>
                          <a:ea typeface="Cambria Math" panose="02040503050406030204" pitchFamily="18" charset="0"/>
                        </a:rPr>
                        <m:t>∙</m:t>
                      </m:r>
                      <m:r>
                        <a:rPr lang="en-SG" sz="2800" i="1" kern="0" baseline="0" smtClean="0">
                          <a:solidFill>
                            <a:srgbClr val="262626"/>
                          </a:solidFill>
                          <a:latin typeface="Cambria Math" panose="02040503050406030204" pitchFamily="18" charset="0"/>
                          <a:ea typeface="Cambria Math" panose="02040503050406030204" pitchFamily="18" charset="0"/>
                        </a:rPr>
                        <m:t>𝜋</m:t>
                      </m:r>
                      <m:r>
                        <a:rPr lang="en-SG" sz="2800" b="0" i="1" kern="0" baseline="0" smtClean="0">
                          <a:solidFill>
                            <a:srgbClr val="262626"/>
                          </a:solidFill>
                          <a:latin typeface="Cambria Math" panose="02040503050406030204" pitchFamily="18" charset="0"/>
                          <a:ea typeface="Cambria Math" panose="02040503050406030204" pitchFamily="18" charset="0"/>
                        </a:rPr>
                        <m:t>(</m:t>
                      </m:r>
                      <m:r>
                        <a:rPr lang="en-SG" sz="2800" b="0" i="1" kern="0" baseline="0" smtClean="0">
                          <a:solidFill>
                            <a:srgbClr val="262626"/>
                          </a:solidFill>
                          <a:latin typeface="Cambria Math" panose="02040503050406030204" pitchFamily="18" charset="0"/>
                          <a:ea typeface="Cambria Math" panose="02040503050406030204" pitchFamily="18" charset="0"/>
                        </a:rPr>
                        <m:t>𝑢</m:t>
                      </m:r>
                      <m:r>
                        <a:rPr lang="en-SG" sz="2800" b="0" i="1" kern="0" baseline="0" smtClean="0">
                          <a:solidFill>
                            <a:srgbClr val="262626"/>
                          </a:solidFill>
                          <a:latin typeface="Cambria Math" panose="02040503050406030204" pitchFamily="18" charset="0"/>
                          <a:ea typeface="Cambria Math" panose="02040503050406030204" pitchFamily="18" charset="0"/>
                        </a:rPr>
                        <m:t>,</m:t>
                      </m:r>
                      <m:r>
                        <a:rPr lang="en-SG" sz="2800" b="0" i="1" kern="0" baseline="0" smtClean="0">
                          <a:solidFill>
                            <a:srgbClr val="262626"/>
                          </a:solidFill>
                          <a:latin typeface="Cambria Math" panose="02040503050406030204" pitchFamily="18" charset="0"/>
                          <a:ea typeface="Cambria Math" panose="02040503050406030204" pitchFamily="18" charset="0"/>
                        </a:rPr>
                        <m:t>𝑣</m:t>
                      </m:r>
                      <m:r>
                        <a:rPr lang="en-SG" sz="2800" b="0" i="1" kern="0" baseline="0" smtClean="0">
                          <a:solidFill>
                            <a:srgbClr val="262626"/>
                          </a:solidFill>
                          <a:latin typeface="Cambria Math" panose="02040503050406030204" pitchFamily="18" charset="0"/>
                          <a:ea typeface="Cambria Math" panose="02040503050406030204" pitchFamily="18" charset="0"/>
                        </a:rPr>
                        <m:t>)∙</m:t>
                      </m:r>
                      <m:sSub>
                        <m:sSubPr>
                          <m:ctrlPr>
                            <a:rPr lang="en-SG" sz="2800" i="1" kern="0" baseline="0">
                              <a:solidFill>
                                <a:srgbClr val="262626"/>
                              </a:solidFill>
                              <a:latin typeface="Cambria Math" panose="02040503050406030204" pitchFamily="18" charset="0"/>
                              <a:ea typeface="Cambria Math" panose="02040503050406030204" pitchFamily="18" charset="0"/>
                            </a:rPr>
                          </m:ctrlPr>
                        </m:sSubPr>
                        <m:e>
                          <m:acc>
                            <m:accPr>
                              <m:chr m:val="⃖"/>
                              <m:ctrlPr>
                                <a:rPr lang="en-SG" sz="2800" i="1" kern="0" baseline="0">
                                  <a:solidFill>
                                    <a:srgbClr val="262626"/>
                                  </a:solidFill>
                                  <a:latin typeface="Cambria Math" panose="02040503050406030204" pitchFamily="18" charset="0"/>
                                  <a:ea typeface="Cambria Math" panose="02040503050406030204" pitchFamily="18" charset="0"/>
                                </a:rPr>
                              </m:ctrlPr>
                            </m:accPr>
                            <m:e>
                              <m:r>
                                <a:rPr lang="en-SG" sz="2800" i="1" kern="0" baseline="0">
                                  <a:solidFill>
                                    <a:srgbClr val="262626"/>
                                  </a:solidFill>
                                  <a:latin typeface="Cambria Math" panose="02040503050406030204" pitchFamily="18" charset="0"/>
                                  <a:ea typeface="Cambria Math" panose="02040503050406030204" pitchFamily="18" charset="0"/>
                                </a:rPr>
                                <m:t>𝑤</m:t>
                              </m:r>
                            </m:e>
                          </m:acc>
                        </m:e>
                        <m:sub>
                          <m:r>
                            <a:rPr lang="en-SG" sz="2800" i="1" kern="0" baseline="0">
                              <a:solidFill>
                                <a:srgbClr val="262626"/>
                              </a:solidFill>
                              <a:latin typeface="Cambria Math" panose="02040503050406030204" pitchFamily="18" charset="0"/>
                              <a:ea typeface="Cambria Math" panose="02040503050406030204" pitchFamily="18" charset="0"/>
                            </a:rPr>
                            <m:t>𝑣</m:t>
                          </m:r>
                        </m:sub>
                      </m:sSub>
                    </m:oMath>
                  </m:oMathPara>
                </a14:m>
                <a:endParaRPr lang="en-SG" sz="2800" dirty="0"/>
              </a:p>
            </p:txBody>
          </p:sp>
        </mc:Choice>
        <mc:Fallback xmlns="">
          <p:sp>
            <p:nvSpPr>
              <p:cNvPr id="4" name="Rectangle 3">
                <a:extLst>
                  <a:ext uri="{FF2B5EF4-FFF2-40B4-BE49-F238E27FC236}">
                    <a16:creationId xmlns:a16="http://schemas.microsoft.com/office/drawing/2014/main" id="{565B6D32-589F-4569-A809-87EBD1238D98}"/>
                  </a:ext>
                </a:extLst>
              </p:cNvPr>
              <p:cNvSpPr>
                <a:spLocks noRot="1" noChangeAspect="1" noMove="1" noResize="1" noEditPoints="1" noAdjustHandles="1" noChangeArrowheads="1" noChangeShapeType="1" noTextEdit="1"/>
              </p:cNvSpPr>
              <p:nvPr/>
            </p:nvSpPr>
            <p:spPr>
              <a:xfrm>
                <a:off x="2471465" y="4225954"/>
                <a:ext cx="4258538" cy="530915"/>
              </a:xfrm>
              <a:prstGeom prst="rect">
                <a:avLst/>
              </a:prstGeom>
              <a:blipFill>
                <a:blip r:embed="rId4"/>
                <a:stretch>
                  <a:fillRect/>
                </a:stretch>
              </a:blipFill>
            </p:spPr>
            <p:txBody>
              <a:bodyPr/>
              <a:lstStyle/>
              <a:p>
                <a:r>
                  <a:rPr lang="en-SG">
                    <a:noFill/>
                  </a:rPr>
                  <a:t> </a:t>
                </a:r>
              </a:p>
            </p:txBody>
          </p:sp>
        </mc:Fallback>
      </mc:AlternateContent>
      <p:grpSp>
        <p:nvGrpSpPr>
          <p:cNvPr id="11" name="Group 10">
            <a:extLst>
              <a:ext uri="{FF2B5EF4-FFF2-40B4-BE49-F238E27FC236}">
                <a16:creationId xmlns:a16="http://schemas.microsoft.com/office/drawing/2014/main" id="{B656B04A-B832-447B-A661-B878EE96D83C}"/>
              </a:ext>
            </a:extLst>
          </p:cNvPr>
          <p:cNvGrpSpPr/>
          <p:nvPr/>
        </p:nvGrpSpPr>
        <p:grpSpPr>
          <a:xfrm>
            <a:off x="4345577" y="3332379"/>
            <a:ext cx="4256568" cy="670560"/>
            <a:chOff x="4345577" y="3394164"/>
            <a:chExt cx="4256568" cy="670560"/>
          </a:xfrm>
        </p:grpSpPr>
        <p:sp>
          <p:nvSpPr>
            <p:cNvPr id="6" name="Right Brace 5">
              <a:extLst>
                <a:ext uri="{FF2B5EF4-FFF2-40B4-BE49-F238E27FC236}">
                  <a16:creationId xmlns:a16="http://schemas.microsoft.com/office/drawing/2014/main" id="{6094DCC6-444D-4D2D-BFC2-E810A143C70E}"/>
                </a:ext>
              </a:extLst>
            </p:cNvPr>
            <p:cNvSpPr/>
            <p:nvPr/>
          </p:nvSpPr>
          <p:spPr bwMode="auto">
            <a:xfrm>
              <a:off x="4345577" y="3394164"/>
              <a:ext cx="226423" cy="670560"/>
            </a:xfrm>
            <a:prstGeom prst="rightBrace">
              <a:avLst>
                <a:gd name="adj1" fmla="val 0"/>
                <a:gd name="adj2"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25000">
                <a:ln>
                  <a:noFill/>
                </a:ln>
                <a:solidFill>
                  <a:schemeClr val="tx1"/>
                </a:solidFill>
                <a:effectLst/>
                <a:latin typeface="Arial" charset="0"/>
                <a:ea typeface="ＭＳ Ｐゴシック" pitchFamily="64" charset="-128"/>
              </a:endParaRPr>
            </a:p>
          </p:txBody>
        </p:sp>
        <p:sp>
          <p:nvSpPr>
            <p:cNvPr id="8" name="Rectangle 7">
              <a:extLst>
                <a:ext uri="{FF2B5EF4-FFF2-40B4-BE49-F238E27FC236}">
                  <a16:creationId xmlns:a16="http://schemas.microsoft.com/office/drawing/2014/main" id="{911BB74F-5C3A-4354-9037-6A61DB1220C9}"/>
                </a:ext>
              </a:extLst>
            </p:cNvPr>
            <p:cNvSpPr/>
            <p:nvPr/>
          </p:nvSpPr>
          <p:spPr>
            <a:xfrm>
              <a:off x="4711336" y="3471229"/>
              <a:ext cx="3890809" cy="430887"/>
            </a:xfrm>
            <a:prstGeom prst="rect">
              <a:avLst/>
            </a:prstGeom>
          </p:spPr>
          <p:txBody>
            <a:bodyPr wrap="none">
              <a:spAutoFit/>
            </a:bodyPr>
            <a:lstStyle/>
            <a:p>
              <a:r>
                <a:rPr lang="en-SG" sz="2200" kern="0" baseline="0" dirty="0">
                  <a:solidFill>
                    <a:srgbClr val="262626"/>
                  </a:solidFill>
                  <a:latin typeface="Times New Roman" panose="02020603050405020304"/>
                </a:rPr>
                <a:t>Preserve node global importance</a:t>
              </a:r>
              <a:endParaRPr lang="en-SG" sz="2200" dirty="0"/>
            </a:p>
          </p:txBody>
        </p:sp>
      </p:grpSp>
      <p:grpSp>
        <p:nvGrpSpPr>
          <p:cNvPr id="10" name="Group 9">
            <a:extLst>
              <a:ext uri="{FF2B5EF4-FFF2-40B4-BE49-F238E27FC236}">
                <a16:creationId xmlns:a16="http://schemas.microsoft.com/office/drawing/2014/main" id="{74CD5FB3-28AB-4FF8-A373-3DC0E9E97065}"/>
              </a:ext>
            </a:extLst>
          </p:cNvPr>
          <p:cNvGrpSpPr/>
          <p:nvPr/>
        </p:nvGrpSpPr>
        <p:grpSpPr>
          <a:xfrm>
            <a:off x="4711336" y="2306658"/>
            <a:ext cx="3466376" cy="1068253"/>
            <a:chOff x="4711336" y="2306658"/>
            <a:chExt cx="3466376" cy="1068253"/>
          </a:xfrm>
        </p:grpSpPr>
        <p:sp>
          <p:nvSpPr>
            <p:cNvPr id="5" name="Right Brace 4">
              <a:extLst>
                <a:ext uri="{FF2B5EF4-FFF2-40B4-BE49-F238E27FC236}">
                  <a16:creationId xmlns:a16="http://schemas.microsoft.com/office/drawing/2014/main" id="{9B15A985-D27D-428E-84C1-CB95E86598EF}"/>
                </a:ext>
              </a:extLst>
            </p:cNvPr>
            <p:cNvSpPr/>
            <p:nvPr/>
          </p:nvSpPr>
          <p:spPr bwMode="auto">
            <a:xfrm>
              <a:off x="4711336" y="2556086"/>
              <a:ext cx="226423" cy="670560"/>
            </a:xfrm>
            <a:prstGeom prst="rightBrace">
              <a:avLst>
                <a:gd name="adj1" fmla="val 0"/>
                <a:gd name="adj2" fmla="val 50000"/>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G" sz="2400" b="0" i="0" u="none" strike="noStrike" cap="none" normalizeH="0" baseline="-25000">
                <a:ln>
                  <a:noFill/>
                </a:ln>
                <a:solidFill>
                  <a:schemeClr val="tx1"/>
                </a:solidFill>
                <a:effectLst/>
                <a:latin typeface="Arial" charset="0"/>
                <a:ea typeface="ＭＳ Ｐゴシック" pitchFamily="64" charset="-128"/>
              </a:endParaRPr>
            </a:p>
          </p:txBody>
        </p:sp>
        <p:sp>
          <p:nvSpPr>
            <p:cNvPr id="7" name="Rectangle 6">
              <a:extLst>
                <a:ext uri="{FF2B5EF4-FFF2-40B4-BE49-F238E27FC236}">
                  <a16:creationId xmlns:a16="http://schemas.microsoft.com/office/drawing/2014/main" id="{0CA0FA4D-2FBC-4843-A844-55D7D20DE50B}"/>
                </a:ext>
              </a:extLst>
            </p:cNvPr>
            <p:cNvSpPr/>
            <p:nvPr/>
          </p:nvSpPr>
          <p:spPr>
            <a:xfrm>
              <a:off x="5218247" y="2306658"/>
              <a:ext cx="2959465" cy="769441"/>
            </a:xfrm>
            <a:prstGeom prst="rect">
              <a:avLst/>
            </a:prstGeom>
          </p:spPr>
          <p:txBody>
            <a:bodyPr wrap="none">
              <a:spAutoFit/>
            </a:bodyPr>
            <a:lstStyle/>
            <a:p>
              <a:r>
                <a:rPr lang="en-SG" sz="2200" kern="0" baseline="0" dirty="0">
                  <a:solidFill>
                    <a:srgbClr val="262626"/>
                  </a:solidFill>
                  <a:latin typeface="Times New Roman" panose="02020603050405020304"/>
                </a:rPr>
                <a:t>Preserve node proximity</a:t>
              </a:r>
            </a:p>
            <a:p>
              <a:r>
                <a:rPr lang="en-SG" sz="2200" kern="0" baseline="0" dirty="0">
                  <a:solidFill>
                    <a:srgbClr val="262626"/>
                  </a:solidFill>
                  <a:latin typeface="Times New Roman" panose="02020603050405020304"/>
                </a:rPr>
                <a:t>Preserve edge direction</a:t>
              </a:r>
              <a:endParaRPr lang="en-SG" sz="2200"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4D1456F-B9A7-4686-9490-5BAA637B7430}"/>
                    </a:ext>
                  </a:extLst>
                </p:cNvPr>
                <p:cNvSpPr/>
                <p:nvPr/>
              </p:nvSpPr>
              <p:spPr>
                <a:xfrm>
                  <a:off x="5629239" y="3000641"/>
                  <a:ext cx="1939762"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SG" sz="1800" i="1" kern="0" baseline="0" smtClean="0">
                                <a:solidFill>
                                  <a:srgbClr val="262626"/>
                                </a:solidFill>
                                <a:latin typeface="Cambria Math" panose="02040503050406030204" pitchFamily="18" charset="0"/>
                                <a:ea typeface="Cambria Math" panose="02040503050406030204" pitchFamily="18" charset="0"/>
                              </a:rPr>
                            </m:ctrlPr>
                          </m:sSubPr>
                          <m:e>
                            <m:r>
                              <a:rPr lang="en-SG" sz="1800" b="1" kern="0" baseline="0">
                                <a:solidFill>
                                  <a:srgbClr val="262626"/>
                                </a:solidFill>
                                <a:latin typeface="Cambria Math" panose="02040503050406030204" pitchFamily="18" charset="0"/>
                                <a:ea typeface="Cambria Math" panose="02040503050406030204" pitchFamily="18" charset="0"/>
                              </a:rPr>
                              <m:t>𝐗</m:t>
                            </m:r>
                          </m:e>
                          <m:sub>
                            <m:r>
                              <a:rPr lang="en-SG" sz="1800" i="1" kern="0" baseline="0" smtClean="0">
                                <a:solidFill>
                                  <a:srgbClr val="FF0000"/>
                                </a:solidFill>
                                <a:latin typeface="Cambria Math" panose="02040503050406030204" pitchFamily="18" charset="0"/>
                                <a:ea typeface="Cambria Math" panose="02040503050406030204" pitchFamily="18" charset="0"/>
                              </a:rPr>
                              <m:t>𝑢</m:t>
                            </m:r>
                          </m:sub>
                        </m:sSub>
                        <m:r>
                          <a:rPr lang="en-SG" sz="1800" i="1" kern="0" baseline="0">
                            <a:solidFill>
                              <a:srgbClr val="262626"/>
                            </a:solidFill>
                            <a:latin typeface="Cambria Math" panose="02040503050406030204" pitchFamily="18" charset="0"/>
                            <a:ea typeface="Cambria Math" panose="02040503050406030204" pitchFamily="18" charset="0"/>
                          </a:rPr>
                          <m:t>∙</m:t>
                        </m:r>
                        <m:sSubSup>
                          <m:sSubSupPr>
                            <m:ctrlPr>
                              <a:rPr lang="en-SG" sz="1800" i="1" kern="0" baseline="0">
                                <a:solidFill>
                                  <a:srgbClr val="262626"/>
                                </a:solidFill>
                                <a:latin typeface="Cambria Math" panose="02040503050406030204" pitchFamily="18" charset="0"/>
                                <a:ea typeface="Cambria Math" panose="02040503050406030204" pitchFamily="18" charset="0"/>
                              </a:rPr>
                            </m:ctrlPr>
                          </m:sSubSupPr>
                          <m:e>
                            <m:r>
                              <a:rPr lang="en-SG" sz="1800" b="1" kern="0" baseline="0">
                                <a:solidFill>
                                  <a:srgbClr val="262626"/>
                                </a:solidFill>
                                <a:latin typeface="Cambria Math" panose="02040503050406030204" pitchFamily="18" charset="0"/>
                                <a:ea typeface="Cambria Math" panose="02040503050406030204" pitchFamily="18" charset="0"/>
                              </a:rPr>
                              <m:t>𝐘</m:t>
                            </m:r>
                          </m:e>
                          <m:sub>
                            <m:r>
                              <a:rPr lang="en-SG" sz="1800" i="1" kern="0" baseline="0" smtClean="0">
                                <a:solidFill>
                                  <a:srgbClr val="FF0000"/>
                                </a:solidFill>
                                <a:latin typeface="Cambria Math" panose="02040503050406030204" pitchFamily="18" charset="0"/>
                                <a:ea typeface="Cambria Math" panose="02040503050406030204" pitchFamily="18" charset="0"/>
                              </a:rPr>
                              <m:t>𝑣</m:t>
                            </m:r>
                          </m:sub>
                          <m:sup>
                            <m:r>
                              <m:rPr>
                                <m:sty m:val="p"/>
                              </m:rPr>
                              <a:rPr lang="en-SG" sz="1800" kern="0" baseline="0">
                                <a:solidFill>
                                  <a:srgbClr val="262626"/>
                                </a:solidFill>
                                <a:latin typeface="Cambria Math" panose="02040503050406030204" pitchFamily="18" charset="0"/>
                                <a:ea typeface="Cambria Math" panose="02040503050406030204" pitchFamily="18" charset="0"/>
                              </a:rPr>
                              <m:t>T</m:t>
                            </m:r>
                          </m:sup>
                        </m:sSubSup>
                        <m:r>
                          <a:rPr lang="en-SG" sz="1800" i="1" kern="0" baseline="0" smtClean="0">
                            <a:solidFill>
                              <a:srgbClr val="262626"/>
                            </a:solidFill>
                            <a:latin typeface="Cambria Math" panose="02040503050406030204" pitchFamily="18" charset="0"/>
                            <a:ea typeface="Cambria Math" panose="02040503050406030204" pitchFamily="18" charset="0"/>
                          </a:rPr>
                          <m:t>≠</m:t>
                        </m:r>
                        <m:sSub>
                          <m:sSubPr>
                            <m:ctrlPr>
                              <a:rPr lang="en-SG" sz="1800" i="1" kern="0" baseline="0">
                                <a:solidFill>
                                  <a:srgbClr val="262626"/>
                                </a:solidFill>
                                <a:latin typeface="Cambria Math" panose="02040503050406030204" pitchFamily="18" charset="0"/>
                                <a:ea typeface="Cambria Math" panose="02040503050406030204" pitchFamily="18" charset="0"/>
                              </a:rPr>
                            </m:ctrlPr>
                          </m:sSubPr>
                          <m:e>
                            <m:r>
                              <a:rPr lang="en-SG" sz="1800" b="1" kern="0" baseline="0">
                                <a:solidFill>
                                  <a:srgbClr val="262626"/>
                                </a:solidFill>
                                <a:latin typeface="Cambria Math" panose="02040503050406030204" pitchFamily="18" charset="0"/>
                                <a:ea typeface="Cambria Math" panose="02040503050406030204" pitchFamily="18" charset="0"/>
                              </a:rPr>
                              <m:t>𝐗</m:t>
                            </m:r>
                          </m:e>
                          <m:sub>
                            <m:r>
                              <a:rPr lang="en-SG" sz="1800" b="0" i="1" kern="0" baseline="0" smtClean="0">
                                <a:solidFill>
                                  <a:srgbClr val="FF0000"/>
                                </a:solidFill>
                                <a:latin typeface="Cambria Math" panose="02040503050406030204" pitchFamily="18" charset="0"/>
                                <a:ea typeface="Cambria Math" panose="02040503050406030204" pitchFamily="18" charset="0"/>
                              </a:rPr>
                              <m:t>𝑣</m:t>
                            </m:r>
                          </m:sub>
                        </m:sSub>
                        <m:r>
                          <a:rPr lang="en-SG" sz="1800" i="1" kern="0" baseline="0">
                            <a:solidFill>
                              <a:srgbClr val="262626"/>
                            </a:solidFill>
                            <a:latin typeface="Cambria Math" panose="02040503050406030204" pitchFamily="18" charset="0"/>
                            <a:ea typeface="Cambria Math" panose="02040503050406030204" pitchFamily="18" charset="0"/>
                          </a:rPr>
                          <m:t>∙</m:t>
                        </m:r>
                        <m:sSubSup>
                          <m:sSubSupPr>
                            <m:ctrlPr>
                              <a:rPr lang="en-SG" sz="1800" i="1" kern="0" baseline="0">
                                <a:solidFill>
                                  <a:srgbClr val="262626"/>
                                </a:solidFill>
                                <a:latin typeface="Cambria Math" panose="02040503050406030204" pitchFamily="18" charset="0"/>
                                <a:ea typeface="Cambria Math" panose="02040503050406030204" pitchFamily="18" charset="0"/>
                              </a:rPr>
                            </m:ctrlPr>
                          </m:sSubSupPr>
                          <m:e>
                            <m:r>
                              <a:rPr lang="en-SG" sz="1800" b="1" kern="0" baseline="0">
                                <a:solidFill>
                                  <a:srgbClr val="262626"/>
                                </a:solidFill>
                                <a:latin typeface="Cambria Math" panose="02040503050406030204" pitchFamily="18" charset="0"/>
                                <a:ea typeface="Cambria Math" panose="02040503050406030204" pitchFamily="18" charset="0"/>
                              </a:rPr>
                              <m:t>𝐘</m:t>
                            </m:r>
                          </m:e>
                          <m:sub>
                            <m:r>
                              <a:rPr lang="en-SG" sz="1800" b="0" i="1" kern="0" baseline="0" smtClean="0">
                                <a:solidFill>
                                  <a:srgbClr val="FF0000"/>
                                </a:solidFill>
                                <a:latin typeface="Cambria Math" panose="02040503050406030204" pitchFamily="18" charset="0"/>
                                <a:ea typeface="Cambria Math" panose="02040503050406030204" pitchFamily="18" charset="0"/>
                              </a:rPr>
                              <m:t>𝑢</m:t>
                            </m:r>
                          </m:sub>
                          <m:sup>
                            <m:r>
                              <m:rPr>
                                <m:sty m:val="p"/>
                              </m:rPr>
                              <a:rPr lang="en-SG" sz="1800" kern="0" baseline="0">
                                <a:solidFill>
                                  <a:srgbClr val="262626"/>
                                </a:solidFill>
                                <a:latin typeface="Cambria Math" panose="02040503050406030204" pitchFamily="18" charset="0"/>
                                <a:ea typeface="Cambria Math" panose="02040503050406030204" pitchFamily="18" charset="0"/>
                              </a:rPr>
                              <m:t>T</m:t>
                            </m:r>
                          </m:sup>
                        </m:sSubSup>
                      </m:oMath>
                    </m:oMathPara>
                  </a14:m>
                  <a:endParaRPr lang="en-SG" sz="1800" dirty="0"/>
                </a:p>
              </p:txBody>
            </p:sp>
          </mc:Choice>
          <mc:Fallback xmlns="">
            <p:sp>
              <p:nvSpPr>
                <p:cNvPr id="9" name="Rectangle 8">
                  <a:extLst>
                    <a:ext uri="{FF2B5EF4-FFF2-40B4-BE49-F238E27FC236}">
                      <a16:creationId xmlns:a16="http://schemas.microsoft.com/office/drawing/2014/main" id="{D4D1456F-B9A7-4686-9490-5BAA637B7430}"/>
                    </a:ext>
                  </a:extLst>
                </p:cNvPr>
                <p:cNvSpPr>
                  <a:spLocks noRot="1" noChangeAspect="1" noMove="1" noResize="1" noEditPoints="1" noAdjustHandles="1" noChangeArrowheads="1" noChangeShapeType="1" noTextEdit="1"/>
                </p:cNvSpPr>
                <p:nvPr/>
              </p:nvSpPr>
              <p:spPr>
                <a:xfrm>
                  <a:off x="5629239" y="3000641"/>
                  <a:ext cx="1939762" cy="374270"/>
                </a:xfrm>
                <a:prstGeom prst="rect">
                  <a:avLst/>
                </a:prstGeom>
                <a:blipFill>
                  <a:blip r:embed="rId5"/>
                  <a:stretch>
                    <a:fillRect/>
                  </a:stretch>
                </a:blipFill>
              </p:spPr>
              <p:txBody>
                <a:bodyPr/>
                <a:lstStyle/>
                <a:p>
                  <a:r>
                    <a:rPr lang="en-SG">
                      <a:noFill/>
                    </a:rPr>
                    <a:t> </a:t>
                  </a:r>
                </a:p>
              </p:txBody>
            </p:sp>
          </mc:Fallback>
        </mc:AlternateContent>
      </p:gr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D54007C4-56B9-453D-BD1D-6CB82B0618E9}"/>
                  </a:ext>
                </a:extLst>
              </p:cNvPr>
              <p:cNvSpPr/>
              <p:nvPr/>
            </p:nvSpPr>
            <p:spPr>
              <a:xfrm>
                <a:off x="705322" y="4794728"/>
                <a:ext cx="8055500" cy="1358321"/>
              </a:xfrm>
              <a:prstGeom prst="rect">
                <a:avLst/>
              </a:prstGeom>
            </p:spPr>
            <p:txBody>
              <a:bodyPr wrap="square">
                <a:spAutoFit/>
              </a:bodyPr>
              <a:lstStyle/>
              <a:p>
                <a:pPr marL="342900" lvl="0" indent="-342900">
                  <a:spcBef>
                    <a:spcPct val="20000"/>
                  </a:spcBef>
                  <a:buFontTx/>
                  <a:buChar char="•"/>
                </a:pPr>
                <a:r>
                  <a:rPr lang="en-SG" sz="2600" kern="0" baseline="0" dirty="0">
                    <a:solidFill>
                      <a:srgbClr val="262626"/>
                    </a:solidFill>
                    <a:latin typeface="Times New Roman" panose="02020603050405020304"/>
                    <a:ea typeface="+mn-ea"/>
                    <a:cs typeface="+mn-cs"/>
                  </a:rPr>
                  <a:t>Challenges</a:t>
                </a:r>
              </a:p>
              <a:p>
                <a:pPr marL="742950" lvl="1" indent="-285750">
                  <a:spcBef>
                    <a:spcPct val="20000"/>
                  </a:spcBef>
                  <a:buFontTx/>
                  <a:buChar char="–"/>
                </a:pPr>
                <a:r>
                  <a:rPr lang="en-SG" sz="2200" kern="0" baseline="0" dirty="0">
                    <a:solidFill>
                      <a:srgbClr val="262626"/>
                    </a:solidFill>
                    <a:latin typeface="Times New Roman" panose="02020603050405020304"/>
                    <a:ea typeface="+mn-ea"/>
                  </a:rPr>
                  <a:t>Approximate PPR </a:t>
                </a:r>
                <a14:m>
                  <m:oMath xmlns:m="http://schemas.openxmlformats.org/officeDocument/2006/math">
                    <m:r>
                      <a:rPr lang="en-SG" i="1" kern="0" baseline="0">
                        <a:solidFill>
                          <a:srgbClr val="262626"/>
                        </a:solidFill>
                        <a:latin typeface="Cambria Math" panose="02040503050406030204" pitchFamily="18" charset="0"/>
                        <a:ea typeface="Cambria Math" panose="02040503050406030204" pitchFamily="18" charset="0"/>
                      </a:rPr>
                      <m:t>𝜋</m:t>
                    </m:r>
                    <m:r>
                      <a:rPr lang="en-SG" i="1" kern="0" baseline="0">
                        <a:solidFill>
                          <a:srgbClr val="262626"/>
                        </a:solidFill>
                        <a:latin typeface="Cambria Math" panose="02040503050406030204" pitchFamily="18" charset="0"/>
                        <a:ea typeface="Cambria Math" panose="02040503050406030204" pitchFamily="18" charset="0"/>
                      </a:rPr>
                      <m:t>(</m:t>
                    </m:r>
                    <m:r>
                      <a:rPr lang="en-SG" i="1" kern="0" baseline="0">
                        <a:solidFill>
                          <a:srgbClr val="262626"/>
                        </a:solidFill>
                        <a:latin typeface="Cambria Math" panose="02040503050406030204" pitchFamily="18" charset="0"/>
                        <a:ea typeface="Cambria Math" panose="02040503050406030204" pitchFamily="18" charset="0"/>
                      </a:rPr>
                      <m:t>𝑢</m:t>
                    </m:r>
                    <m:r>
                      <a:rPr lang="en-SG" i="1" kern="0" baseline="0">
                        <a:solidFill>
                          <a:srgbClr val="262626"/>
                        </a:solidFill>
                        <a:latin typeface="Cambria Math" panose="02040503050406030204" pitchFamily="18" charset="0"/>
                        <a:ea typeface="Cambria Math" panose="02040503050406030204" pitchFamily="18" charset="0"/>
                      </a:rPr>
                      <m:t>,</m:t>
                    </m:r>
                    <m:r>
                      <a:rPr lang="en-SG" i="1" kern="0" baseline="0">
                        <a:solidFill>
                          <a:srgbClr val="262626"/>
                        </a:solidFill>
                        <a:latin typeface="Cambria Math" panose="02040503050406030204" pitchFamily="18" charset="0"/>
                        <a:ea typeface="Cambria Math" panose="02040503050406030204" pitchFamily="18" charset="0"/>
                      </a:rPr>
                      <m:t>𝑣</m:t>
                    </m:r>
                    <m:r>
                      <a:rPr lang="en-SG" i="1" kern="0" baseline="0">
                        <a:solidFill>
                          <a:srgbClr val="262626"/>
                        </a:solidFill>
                        <a:latin typeface="Cambria Math" panose="02040503050406030204" pitchFamily="18" charset="0"/>
                        <a:ea typeface="Cambria Math" panose="02040503050406030204" pitchFamily="18" charset="0"/>
                      </a:rPr>
                      <m:t>)</m:t>
                    </m:r>
                  </m:oMath>
                </a14:m>
                <a:r>
                  <a:rPr lang="en-SG" sz="2200" kern="0" baseline="0" dirty="0">
                    <a:solidFill>
                      <a:srgbClr val="262626"/>
                    </a:solidFill>
                    <a:latin typeface="Times New Roman" panose="02020603050405020304"/>
                    <a:ea typeface="+mn-ea"/>
                  </a:rPr>
                  <a:t> for all </a:t>
                </a:r>
                <a14:m>
                  <m:oMath xmlns:m="http://schemas.openxmlformats.org/officeDocument/2006/math">
                    <m:r>
                      <a:rPr lang="en-SG" sz="2000" i="1" kern="0" baseline="0">
                        <a:solidFill>
                          <a:srgbClr val="262626"/>
                        </a:solidFill>
                        <a:latin typeface="Cambria Math" panose="02040503050406030204" pitchFamily="18" charset="0"/>
                        <a:ea typeface="Cambria Math" panose="02040503050406030204" pitchFamily="18" charset="0"/>
                      </a:rPr>
                      <m:t>(</m:t>
                    </m:r>
                    <m:r>
                      <a:rPr lang="en-SG" sz="2000" i="1" kern="0" baseline="0">
                        <a:solidFill>
                          <a:srgbClr val="262626"/>
                        </a:solidFill>
                        <a:latin typeface="Cambria Math" panose="02040503050406030204" pitchFamily="18" charset="0"/>
                        <a:ea typeface="Cambria Math" panose="02040503050406030204" pitchFamily="18" charset="0"/>
                      </a:rPr>
                      <m:t>𝑢</m:t>
                    </m:r>
                    <m:r>
                      <a:rPr lang="en-SG" sz="2000" i="1" kern="0" baseline="0">
                        <a:solidFill>
                          <a:srgbClr val="262626"/>
                        </a:solidFill>
                        <a:latin typeface="Cambria Math" panose="02040503050406030204" pitchFamily="18" charset="0"/>
                        <a:ea typeface="Cambria Math" panose="02040503050406030204" pitchFamily="18" charset="0"/>
                      </a:rPr>
                      <m:t>,</m:t>
                    </m:r>
                    <m:r>
                      <a:rPr lang="en-SG" sz="2000" i="1" kern="0" baseline="0">
                        <a:solidFill>
                          <a:srgbClr val="262626"/>
                        </a:solidFill>
                        <a:latin typeface="Cambria Math" panose="02040503050406030204" pitchFamily="18" charset="0"/>
                        <a:ea typeface="Cambria Math" panose="02040503050406030204" pitchFamily="18" charset="0"/>
                      </a:rPr>
                      <m:t>𝑣</m:t>
                    </m:r>
                    <m:r>
                      <a:rPr lang="en-SG" sz="2000" i="1" kern="0" baseline="0">
                        <a:solidFill>
                          <a:srgbClr val="262626"/>
                        </a:solidFill>
                        <a:latin typeface="Cambria Math" panose="02040503050406030204" pitchFamily="18" charset="0"/>
                        <a:ea typeface="Cambria Math" panose="02040503050406030204" pitchFamily="18" charset="0"/>
                      </a:rPr>
                      <m:t>)</m:t>
                    </m:r>
                  </m:oMath>
                </a14:m>
                <a:r>
                  <a:rPr lang="en-SG" sz="2000" kern="0" baseline="0" dirty="0">
                    <a:solidFill>
                      <a:srgbClr val="262626"/>
                    </a:solidFill>
                    <a:latin typeface="Times New Roman" panose="02020603050405020304"/>
                    <a:ea typeface="+mn-ea"/>
                  </a:rPr>
                  <a:t> pairs efficiently</a:t>
                </a:r>
              </a:p>
              <a:p>
                <a:pPr marL="742950" lvl="1" indent="-285750">
                  <a:spcBef>
                    <a:spcPct val="20000"/>
                  </a:spcBef>
                  <a:buFontTx/>
                  <a:buChar char="–"/>
                </a:pPr>
                <a:r>
                  <a:rPr lang="en-SG" sz="2200" kern="0" baseline="0" dirty="0">
                    <a:solidFill>
                      <a:srgbClr val="262626"/>
                    </a:solidFill>
                    <a:latin typeface="Times New Roman" panose="02020603050405020304"/>
                    <a:ea typeface="+mn-ea"/>
                  </a:rPr>
                  <a:t>Learn </a:t>
                </a:r>
                <a14:m>
                  <m:oMath xmlns:m="http://schemas.openxmlformats.org/officeDocument/2006/math">
                    <m:sSub>
                      <m:sSubPr>
                        <m:ctrlPr>
                          <a:rPr lang="en-SG" i="1" kern="0" baseline="0">
                            <a:solidFill>
                              <a:srgbClr val="262626"/>
                            </a:solidFill>
                            <a:latin typeface="Cambria Math" panose="02040503050406030204" pitchFamily="18" charset="0"/>
                            <a:ea typeface="Cambria Math" panose="02040503050406030204" pitchFamily="18" charset="0"/>
                          </a:rPr>
                        </m:ctrlPr>
                      </m:sSubPr>
                      <m:e>
                        <m:acc>
                          <m:accPr>
                            <m:chr m:val="⃗"/>
                            <m:ctrlPr>
                              <a:rPr lang="en-SG" i="1" kern="0" baseline="0">
                                <a:solidFill>
                                  <a:srgbClr val="262626"/>
                                </a:solidFill>
                                <a:latin typeface="Cambria Math" panose="02040503050406030204" pitchFamily="18" charset="0"/>
                                <a:ea typeface="Cambria Math" panose="02040503050406030204" pitchFamily="18" charset="0"/>
                              </a:rPr>
                            </m:ctrlPr>
                          </m:accPr>
                          <m:e>
                            <m:r>
                              <a:rPr lang="en-SG" i="1" kern="0" baseline="0">
                                <a:solidFill>
                                  <a:srgbClr val="262626"/>
                                </a:solidFill>
                                <a:latin typeface="Cambria Math" panose="02040503050406030204" pitchFamily="18" charset="0"/>
                                <a:ea typeface="Cambria Math" panose="02040503050406030204" pitchFamily="18" charset="0"/>
                              </a:rPr>
                              <m:t>𝑤</m:t>
                            </m:r>
                          </m:e>
                        </m:acc>
                      </m:e>
                      <m:sub>
                        <m:r>
                          <a:rPr lang="en-SG" i="1" kern="0" baseline="0">
                            <a:solidFill>
                              <a:srgbClr val="262626"/>
                            </a:solidFill>
                            <a:latin typeface="Cambria Math" panose="02040503050406030204" pitchFamily="18" charset="0"/>
                            <a:ea typeface="Cambria Math" panose="02040503050406030204" pitchFamily="18" charset="0"/>
                          </a:rPr>
                          <m:t>𝑣</m:t>
                        </m:r>
                      </m:sub>
                    </m:sSub>
                    <m:r>
                      <a:rPr lang="en-SG" i="1" kern="0" baseline="0">
                        <a:solidFill>
                          <a:srgbClr val="262626"/>
                        </a:solidFill>
                        <a:latin typeface="Cambria Math" panose="02040503050406030204" pitchFamily="18" charset="0"/>
                        <a:ea typeface="Cambria Math" panose="02040503050406030204" pitchFamily="18" charset="0"/>
                      </a:rPr>
                      <m:t>/</m:t>
                    </m:r>
                    <m:sSub>
                      <m:sSubPr>
                        <m:ctrlPr>
                          <a:rPr lang="en-SG" i="1" kern="0" baseline="0">
                            <a:solidFill>
                              <a:srgbClr val="262626"/>
                            </a:solidFill>
                            <a:latin typeface="Cambria Math" panose="02040503050406030204" pitchFamily="18" charset="0"/>
                            <a:ea typeface="Cambria Math" panose="02040503050406030204" pitchFamily="18" charset="0"/>
                          </a:rPr>
                        </m:ctrlPr>
                      </m:sSubPr>
                      <m:e>
                        <m:acc>
                          <m:accPr>
                            <m:chr m:val="⃖"/>
                            <m:ctrlPr>
                              <a:rPr lang="en-SG" i="1" kern="0" baseline="0">
                                <a:solidFill>
                                  <a:srgbClr val="262626"/>
                                </a:solidFill>
                                <a:latin typeface="Cambria Math" panose="02040503050406030204" pitchFamily="18" charset="0"/>
                                <a:ea typeface="Cambria Math" panose="02040503050406030204" pitchFamily="18" charset="0"/>
                              </a:rPr>
                            </m:ctrlPr>
                          </m:accPr>
                          <m:e>
                            <m:r>
                              <a:rPr lang="en-SG" i="1" kern="0" baseline="0">
                                <a:solidFill>
                                  <a:srgbClr val="262626"/>
                                </a:solidFill>
                                <a:latin typeface="Cambria Math" panose="02040503050406030204" pitchFamily="18" charset="0"/>
                                <a:ea typeface="Cambria Math" panose="02040503050406030204" pitchFamily="18" charset="0"/>
                              </a:rPr>
                              <m:t>𝑤</m:t>
                            </m:r>
                          </m:e>
                        </m:acc>
                      </m:e>
                      <m:sub>
                        <m:r>
                          <a:rPr lang="en-SG" i="1" kern="0" baseline="0">
                            <a:solidFill>
                              <a:srgbClr val="262626"/>
                            </a:solidFill>
                            <a:latin typeface="Cambria Math" panose="02040503050406030204" pitchFamily="18" charset="0"/>
                            <a:ea typeface="Cambria Math" panose="02040503050406030204" pitchFamily="18" charset="0"/>
                          </a:rPr>
                          <m:t>𝑣</m:t>
                        </m:r>
                      </m:sub>
                    </m:sSub>
                  </m:oMath>
                </a14:m>
                <a:r>
                  <a:rPr lang="en-SG" sz="2200" kern="0" baseline="0" dirty="0">
                    <a:solidFill>
                      <a:srgbClr val="262626"/>
                    </a:solidFill>
                    <a:latin typeface="Times New Roman" panose="02020603050405020304"/>
                    <a:ea typeface="+mn-ea"/>
                  </a:rPr>
                  <a:t> reflecting node importance</a:t>
                </a:r>
              </a:p>
            </p:txBody>
          </p:sp>
        </mc:Choice>
        <mc:Fallback xmlns="">
          <p:sp>
            <p:nvSpPr>
              <p:cNvPr id="12" name="Rectangle 11">
                <a:extLst>
                  <a:ext uri="{FF2B5EF4-FFF2-40B4-BE49-F238E27FC236}">
                    <a16:creationId xmlns:a16="http://schemas.microsoft.com/office/drawing/2014/main" id="{D54007C4-56B9-453D-BD1D-6CB82B0618E9}"/>
                  </a:ext>
                </a:extLst>
              </p:cNvPr>
              <p:cNvSpPr>
                <a:spLocks noRot="1" noChangeAspect="1" noMove="1" noResize="1" noEditPoints="1" noAdjustHandles="1" noChangeArrowheads="1" noChangeShapeType="1" noTextEdit="1"/>
              </p:cNvSpPr>
              <p:nvPr/>
            </p:nvSpPr>
            <p:spPr>
              <a:xfrm>
                <a:off x="705322" y="4794728"/>
                <a:ext cx="8055500" cy="1358321"/>
              </a:xfrm>
              <a:prstGeom prst="rect">
                <a:avLst/>
              </a:prstGeom>
              <a:blipFill>
                <a:blip r:embed="rId6"/>
                <a:stretch>
                  <a:fillRect l="-1211" t="-4505" b="-8559"/>
                </a:stretch>
              </a:blipFill>
            </p:spPr>
            <p:txBody>
              <a:bodyPr/>
              <a:lstStyle/>
              <a:p>
                <a:r>
                  <a:rPr lang="en-SG">
                    <a:noFill/>
                  </a:rPr>
                  <a:t> </a:t>
                </a:r>
              </a:p>
            </p:txBody>
          </p:sp>
        </mc:Fallback>
      </mc:AlternateContent>
    </p:spTree>
    <p:extLst>
      <p:ext uri="{BB962C8B-B14F-4D97-AF65-F5344CB8AC3E}">
        <p14:creationId xmlns:p14="http://schemas.microsoft.com/office/powerpoint/2010/main" val="3308286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arn(inVertic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arn(inVertical)">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arn(inVertic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barn(inVertical)">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A34CF-88AE-4264-A401-566F5E32979D}"/>
              </a:ext>
            </a:extLst>
          </p:cNvPr>
          <p:cNvSpPr>
            <a:spLocks noGrp="1"/>
          </p:cNvSpPr>
          <p:nvPr>
            <p:ph type="title"/>
          </p:nvPr>
        </p:nvSpPr>
        <p:spPr/>
        <p:txBody>
          <a:bodyPr/>
          <a:lstStyle/>
          <a:p>
            <a:r>
              <a:rPr lang="en-SG" dirty="0"/>
              <a:t>NRP: Step 1: Approximate PPR</a:t>
            </a:r>
          </a:p>
        </p:txBody>
      </p:sp>
      <mc:AlternateContent xmlns:mc="http://schemas.openxmlformats.org/markup-compatibility/2006" xmlns:a14="http://schemas.microsoft.com/office/drawing/2010/main">
        <mc:Choice Requires="a14">
          <p:sp>
            <p:nvSpPr>
              <p:cNvPr id="17" name="文本框 26">
                <a:extLst>
                  <a:ext uri="{FF2B5EF4-FFF2-40B4-BE49-F238E27FC236}">
                    <a16:creationId xmlns:a16="http://schemas.microsoft.com/office/drawing/2014/main" id="{EC50DA0A-1E43-495D-AFE5-54FF35E01B73}"/>
                  </a:ext>
                </a:extLst>
              </p:cNvPr>
              <p:cNvSpPr txBox="1"/>
              <p:nvPr/>
            </p:nvSpPr>
            <p:spPr>
              <a:xfrm>
                <a:off x="3940509" y="5301052"/>
                <a:ext cx="1499257" cy="461665"/>
              </a:xfrm>
              <a:prstGeom prst="rect">
                <a:avLst/>
              </a:prstGeom>
              <a:noFill/>
            </p:spPr>
            <p:txBody>
              <a:bodyPr wrap="none" lIns="0" tIns="0" rIns="0" bIns="0" rtlCol="0">
                <a:spAutoFit/>
              </a:bodyPr>
              <a:lstStyle/>
              <a:p>
                <a:pPr eaLnBrk="0" hangingPunct="0"/>
                <a14:m>
                  <m:oMathPara xmlns:m="http://schemas.openxmlformats.org/officeDocument/2006/math">
                    <m:oMathParaPr>
                      <m:jc m:val="centerGroup"/>
                    </m:oMathParaPr>
                    <m:oMath xmlns:m="http://schemas.openxmlformats.org/officeDocument/2006/math">
                      <m:r>
                        <a:rPr kumimoji="1" lang="en-US" altLang="zh-Hans" sz="3000" b="0" i="1" baseline="0" smtClean="0">
                          <a:solidFill>
                            <a:srgbClr val="FF0000"/>
                          </a:solidFill>
                          <a:latin typeface="Cambria Math" panose="02040503050406030204" pitchFamily="18" charset="0"/>
                          <a:cs typeface="+mn-cs"/>
                        </a:rPr>
                        <m:t>𝑂</m:t>
                      </m:r>
                      <m:r>
                        <a:rPr kumimoji="1" lang="en-US" altLang="zh-Hans" sz="3000" b="0" i="1" baseline="0" smtClean="0">
                          <a:solidFill>
                            <a:srgbClr val="FF0000"/>
                          </a:solidFill>
                          <a:latin typeface="Cambria Math" panose="02040503050406030204" pitchFamily="18" charset="0"/>
                          <a:cs typeface="+mn-cs"/>
                        </a:rPr>
                        <m:t>(</m:t>
                      </m:r>
                      <m:r>
                        <a:rPr kumimoji="1" lang="en-SG" altLang="zh-Hans" sz="3000" b="0" i="1" baseline="0" smtClean="0">
                          <a:solidFill>
                            <a:srgbClr val="FF0000"/>
                          </a:solidFill>
                          <a:latin typeface="Cambria Math" panose="02040503050406030204" pitchFamily="18" charset="0"/>
                          <a:cs typeface="+mn-cs"/>
                        </a:rPr>
                        <m:t>𝑚𝑘</m:t>
                      </m:r>
                      <m:sSub>
                        <m:sSubPr>
                          <m:ctrlPr>
                            <a:rPr kumimoji="1" lang="en-SG" altLang="zh-Hans" sz="3000" i="1" baseline="0" smtClean="0">
                              <a:solidFill>
                                <a:srgbClr val="FF0000"/>
                              </a:solidFill>
                              <a:latin typeface="Cambria Math" panose="02040503050406030204" pitchFamily="18" charset="0"/>
                              <a:cs typeface="+mn-cs"/>
                            </a:rPr>
                          </m:ctrlPr>
                        </m:sSubPr>
                        <m:e>
                          <m:r>
                            <a:rPr kumimoji="1" lang="zh-Hans" altLang="en-SG" sz="3000" b="0" i="1" baseline="0" smtClean="0">
                              <a:solidFill>
                                <a:srgbClr val="FF0000"/>
                              </a:solidFill>
                              <a:latin typeface="Cambria Math" panose="02040503050406030204" pitchFamily="18" charset="0"/>
                              <a:cs typeface="+mn-cs"/>
                            </a:rPr>
                            <m:t>𝜄</m:t>
                          </m:r>
                        </m:e>
                        <m:sub>
                          <m:r>
                            <a:rPr kumimoji="1" lang="en-SG" altLang="zh-Hans" sz="3000" b="0" i="1" baseline="0" smtClean="0">
                              <a:solidFill>
                                <a:srgbClr val="FF0000"/>
                              </a:solidFill>
                              <a:latin typeface="Cambria Math" panose="02040503050406030204" pitchFamily="18" charset="0"/>
                              <a:cs typeface="+mn-cs"/>
                            </a:rPr>
                            <m:t>1</m:t>
                          </m:r>
                        </m:sub>
                      </m:sSub>
                      <m:r>
                        <a:rPr kumimoji="1" lang="en-US" altLang="zh-Hans" sz="3000" b="0" i="1" baseline="0" smtClean="0">
                          <a:solidFill>
                            <a:srgbClr val="FF0000"/>
                          </a:solidFill>
                          <a:latin typeface="Cambria Math" panose="02040503050406030204" pitchFamily="18" charset="0"/>
                          <a:cs typeface="+mn-cs"/>
                        </a:rPr>
                        <m:t>)</m:t>
                      </m:r>
                    </m:oMath>
                  </m:oMathPara>
                </a14:m>
                <a:endParaRPr kumimoji="1" lang="zh-CN" altLang="en-US" sz="3000" baseline="0" dirty="0">
                  <a:solidFill>
                    <a:srgbClr val="FF0000"/>
                  </a:solidFill>
                  <a:latin typeface="Times New Roman" panose="02020603050405020304" pitchFamily="18" charset="0"/>
                  <a:ea typeface="宋体" panose="02010600030101010101" pitchFamily="2" charset="-122"/>
                  <a:cs typeface="+mn-cs"/>
                </a:endParaRPr>
              </a:p>
            </p:txBody>
          </p:sp>
        </mc:Choice>
        <mc:Fallback xmlns="">
          <p:sp>
            <p:nvSpPr>
              <p:cNvPr id="17" name="文本框 26">
                <a:extLst>
                  <a:ext uri="{FF2B5EF4-FFF2-40B4-BE49-F238E27FC236}">
                    <a16:creationId xmlns:a16="http://schemas.microsoft.com/office/drawing/2014/main" id="{EC50DA0A-1E43-495D-AFE5-54FF35E01B73}"/>
                  </a:ext>
                </a:extLst>
              </p:cNvPr>
              <p:cNvSpPr txBox="1">
                <a:spLocks noRot="1" noChangeAspect="1" noMove="1" noResize="1" noEditPoints="1" noAdjustHandles="1" noChangeArrowheads="1" noChangeShapeType="1" noTextEdit="1"/>
              </p:cNvSpPr>
              <p:nvPr/>
            </p:nvSpPr>
            <p:spPr>
              <a:xfrm>
                <a:off x="3940509" y="5301052"/>
                <a:ext cx="1499257" cy="461665"/>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文本框 26">
                <a:extLst>
                  <a:ext uri="{FF2B5EF4-FFF2-40B4-BE49-F238E27FC236}">
                    <a16:creationId xmlns:a16="http://schemas.microsoft.com/office/drawing/2014/main" id="{7E33DB33-D2C9-46B1-9BC9-16F03C8EA079}"/>
                  </a:ext>
                </a:extLst>
              </p:cNvPr>
              <p:cNvSpPr txBox="1"/>
              <p:nvPr/>
            </p:nvSpPr>
            <p:spPr>
              <a:xfrm>
                <a:off x="5902846" y="3591785"/>
                <a:ext cx="1814535" cy="369332"/>
              </a:xfrm>
              <a:prstGeom prst="rect">
                <a:avLst/>
              </a:prstGeom>
              <a:noFill/>
            </p:spPr>
            <p:txBody>
              <a:bodyPr wrap="none" lIns="0" tIns="0" rIns="0" bIns="0" rtlCol="0">
                <a:spAutoFit/>
              </a:bodyPr>
              <a:lstStyle/>
              <a:p>
                <a:pPr eaLnBrk="0" hangingPunct="0"/>
                <a14:m>
                  <m:oMathPara xmlns:m="http://schemas.openxmlformats.org/officeDocument/2006/math">
                    <m:oMathParaPr>
                      <m:jc m:val="centerGroup"/>
                    </m:oMathParaPr>
                    <m:oMath xmlns:m="http://schemas.openxmlformats.org/officeDocument/2006/math">
                      <m:r>
                        <a:rPr kumimoji="1" lang="en-US" altLang="zh-Hans" b="0" i="1" baseline="0" smtClean="0">
                          <a:solidFill>
                            <a:srgbClr val="FF0000"/>
                          </a:solidFill>
                          <a:latin typeface="Cambria Math" panose="02040503050406030204" pitchFamily="18" charset="0"/>
                          <a:cs typeface="+mn-cs"/>
                        </a:rPr>
                        <m:t>𝑂</m:t>
                      </m:r>
                      <m:r>
                        <a:rPr kumimoji="1" lang="en-US" altLang="zh-Hans" b="0" i="1" baseline="0" smtClean="0">
                          <a:solidFill>
                            <a:srgbClr val="FF0000"/>
                          </a:solidFill>
                          <a:latin typeface="Cambria Math" panose="02040503050406030204" pitchFamily="18" charset="0"/>
                          <a:cs typeface="+mn-cs"/>
                        </a:rPr>
                        <m:t>(</m:t>
                      </m:r>
                      <m:r>
                        <a:rPr kumimoji="1" lang="en-SG" altLang="zh-Hans" b="0" i="1" baseline="0" smtClean="0">
                          <a:solidFill>
                            <a:srgbClr val="FF0000"/>
                          </a:solidFill>
                          <a:latin typeface="Cambria Math" panose="02040503050406030204" pitchFamily="18" charset="0"/>
                          <a:cs typeface="+mn-cs"/>
                        </a:rPr>
                        <m:t>𝑚𝑘</m:t>
                      </m:r>
                      <m:r>
                        <m:rPr>
                          <m:sty m:val="p"/>
                        </m:rPr>
                        <a:rPr kumimoji="1" lang="en-SG" altLang="zh-Hans" b="0" i="0" baseline="0" smtClean="0">
                          <a:solidFill>
                            <a:srgbClr val="FF0000"/>
                          </a:solidFill>
                          <a:latin typeface="Cambria Math" panose="02040503050406030204" pitchFamily="18" charset="0"/>
                          <a:cs typeface="+mn-cs"/>
                        </a:rPr>
                        <m:t>log</m:t>
                      </m:r>
                      <m:r>
                        <a:rPr kumimoji="1" lang="en-SG" altLang="zh-Hans" b="0" i="1" baseline="0" smtClean="0">
                          <a:solidFill>
                            <a:srgbClr val="FF0000"/>
                          </a:solidFill>
                          <a:latin typeface="Cambria Math" panose="02040503050406030204" pitchFamily="18" charset="0"/>
                          <a:cs typeface="+mn-cs"/>
                        </a:rPr>
                        <m:t>(</m:t>
                      </m:r>
                      <m:r>
                        <a:rPr kumimoji="1" lang="en-SG" altLang="zh-Hans" b="0" i="1" baseline="0" smtClean="0">
                          <a:solidFill>
                            <a:srgbClr val="FF0000"/>
                          </a:solidFill>
                          <a:latin typeface="Cambria Math" panose="02040503050406030204" pitchFamily="18" charset="0"/>
                          <a:cs typeface="+mn-cs"/>
                        </a:rPr>
                        <m:t>𝑛</m:t>
                      </m:r>
                      <m:r>
                        <a:rPr kumimoji="1" lang="en-SG" altLang="zh-Hans" b="0" i="1" baseline="0" smtClean="0">
                          <a:solidFill>
                            <a:srgbClr val="FF0000"/>
                          </a:solidFill>
                          <a:latin typeface="Cambria Math" panose="02040503050406030204" pitchFamily="18" charset="0"/>
                          <a:cs typeface="+mn-cs"/>
                        </a:rPr>
                        <m:t>))</m:t>
                      </m:r>
                    </m:oMath>
                  </m:oMathPara>
                </a14:m>
                <a:endParaRPr kumimoji="1" lang="zh-CN" altLang="en-US" baseline="0" dirty="0">
                  <a:solidFill>
                    <a:srgbClr val="FF0000"/>
                  </a:solidFill>
                  <a:latin typeface="Times New Roman" panose="02020603050405020304" pitchFamily="18" charset="0"/>
                  <a:ea typeface="宋体" panose="02010600030101010101" pitchFamily="2" charset="-122"/>
                  <a:cs typeface="+mn-cs"/>
                </a:endParaRPr>
              </a:p>
            </p:txBody>
          </p:sp>
        </mc:Choice>
        <mc:Fallback xmlns="">
          <p:sp>
            <p:nvSpPr>
              <p:cNvPr id="18" name="文本框 26">
                <a:extLst>
                  <a:ext uri="{FF2B5EF4-FFF2-40B4-BE49-F238E27FC236}">
                    <a16:creationId xmlns:a16="http://schemas.microsoft.com/office/drawing/2014/main" id="{7E33DB33-D2C9-46B1-9BC9-16F03C8EA079}"/>
                  </a:ext>
                </a:extLst>
              </p:cNvPr>
              <p:cNvSpPr txBox="1">
                <a:spLocks noRot="1" noChangeAspect="1" noMove="1" noResize="1" noEditPoints="1" noAdjustHandles="1" noChangeArrowheads="1" noChangeShapeType="1" noTextEdit="1"/>
              </p:cNvSpPr>
              <p:nvPr/>
            </p:nvSpPr>
            <p:spPr>
              <a:xfrm>
                <a:off x="5902846" y="3591785"/>
                <a:ext cx="1814535" cy="369332"/>
              </a:xfrm>
              <a:prstGeom prst="rect">
                <a:avLst/>
              </a:prstGeom>
              <a:blipFill>
                <a:blip r:embed="rId6"/>
                <a:stretch>
                  <a:fillRect l="-3020" r="-5369" b="-36066"/>
                </a:stretch>
              </a:blipFill>
            </p:spPr>
            <p:txBody>
              <a:bodyPr/>
              <a:lstStyle/>
              <a:p>
                <a:r>
                  <a:rPr lang="en-SG">
                    <a:noFill/>
                  </a:rPr>
                  <a:t> </a:t>
                </a:r>
              </a:p>
            </p:txBody>
          </p:sp>
        </mc:Fallback>
      </mc:AlternateContent>
      <p:grpSp>
        <p:nvGrpSpPr>
          <p:cNvPr id="23" name="Group 22">
            <a:extLst>
              <a:ext uri="{FF2B5EF4-FFF2-40B4-BE49-F238E27FC236}">
                <a16:creationId xmlns:a16="http://schemas.microsoft.com/office/drawing/2014/main" id="{374705C6-6940-43FB-BC06-1D8254CE94A9}"/>
              </a:ext>
            </a:extLst>
          </p:cNvPr>
          <p:cNvGrpSpPr/>
          <p:nvPr/>
        </p:nvGrpSpPr>
        <p:grpSpPr>
          <a:xfrm>
            <a:off x="776388" y="4214800"/>
            <a:ext cx="7898201" cy="1657772"/>
            <a:chOff x="776388" y="4214800"/>
            <a:chExt cx="7898201" cy="1657772"/>
          </a:xfrm>
        </p:grpSpPr>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8715251B-7AC6-42F9-B33B-07FBCF08920B}"/>
                    </a:ext>
                  </a:extLst>
                </p:cNvPr>
                <p:cNvSpPr/>
                <p:nvPr/>
              </p:nvSpPr>
              <p:spPr>
                <a:xfrm>
                  <a:off x="3167734" y="4591837"/>
                  <a:ext cx="3044808" cy="6951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sz="2000" b="0" i="0" kern="0" baseline="0" smtClean="0">
                            <a:solidFill>
                              <a:srgbClr val="262626"/>
                            </a:solidFill>
                            <a:latin typeface="Cambria Math" panose="02040503050406030204" pitchFamily="18" charset="0"/>
                            <a:ea typeface="+mn-ea"/>
                            <a:cs typeface="+mn-cs"/>
                          </a:rPr>
                          <m:t>=</m:t>
                        </m:r>
                        <m:nary>
                          <m:naryPr>
                            <m:chr m:val="∑"/>
                            <m:limLoc m:val="subSup"/>
                            <m:ctrlPr>
                              <a:rPr lang="en-SG" sz="2000" i="1" kern="0" baseline="0" smtClean="0">
                                <a:solidFill>
                                  <a:srgbClr val="262626"/>
                                </a:solidFill>
                                <a:latin typeface="Cambria Math" panose="02040503050406030204" pitchFamily="18" charset="0"/>
                                <a:ea typeface="+mn-ea"/>
                                <a:cs typeface="+mn-cs"/>
                              </a:rPr>
                            </m:ctrlPr>
                          </m:naryPr>
                          <m:sub>
                            <m:r>
                              <m:rPr>
                                <m:brk m:alnAt="25"/>
                              </m:rPr>
                              <a:rPr lang="en-SG" sz="2000" b="0" i="1" kern="0" baseline="0" smtClean="0">
                                <a:solidFill>
                                  <a:srgbClr val="262626"/>
                                </a:solidFill>
                                <a:latin typeface="Cambria Math" panose="02040503050406030204" pitchFamily="18" charset="0"/>
                                <a:ea typeface="+mn-ea"/>
                                <a:cs typeface="+mn-cs"/>
                              </a:rPr>
                              <m:t>𝑡</m:t>
                            </m:r>
                            <m:r>
                              <a:rPr lang="en-SG" sz="2000" b="0" i="1" kern="0" baseline="0" smtClean="0">
                                <a:solidFill>
                                  <a:srgbClr val="262626"/>
                                </a:solidFill>
                                <a:latin typeface="Cambria Math" panose="02040503050406030204" pitchFamily="18" charset="0"/>
                                <a:ea typeface="+mn-ea"/>
                                <a:cs typeface="+mn-cs"/>
                              </a:rPr>
                              <m:t>=1</m:t>
                            </m:r>
                          </m:sub>
                          <m:sup>
                            <m:sSub>
                              <m:sSubPr>
                                <m:ctrlPr>
                                  <a:rPr lang="en-SG" sz="2000" i="1" kern="0" baseline="0" smtClean="0">
                                    <a:solidFill>
                                      <a:srgbClr val="262626"/>
                                    </a:solidFill>
                                    <a:latin typeface="Cambria Math" panose="02040503050406030204" pitchFamily="18" charset="0"/>
                                    <a:ea typeface="+mn-ea"/>
                                    <a:cs typeface="+mn-cs"/>
                                  </a:rPr>
                                </m:ctrlPr>
                              </m:sSubPr>
                              <m:e>
                                <m:r>
                                  <a:rPr lang="en-SG" sz="2000" b="0" i="1" kern="0" baseline="0" smtClean="0">
                                    <a:solidFill>
                                      <a:srgbClr val="262626"/>
                                    </a:solidFill>
                                    <a:latin typeface="Cambria Math" panose="02040503050406030204" pitchFamily="18" charset="0"/>
                                    <a:ea typeface="Cambria Math" panose="02040503050406030204" pitchFamily="18" charset="0"/>
                                    <a:cs typeface="+mn-cs"/>
                                  </a:rPr>
                                  <m:t>𝜄</m:t>
                                </m:r>
                              </m:e>
                              <m:sub>
                                <m:r>
                                  <a:rPr lang="en-SG" sz="2000" b="0" i="1" kern="0" baseline="0" smtClean="0">
                                    <a:solidFill>
                                      <a:srgbClr val="262626"/>
                                    </a:solidFill>
                                    <a:latin typeface="Cambria Math" panose="02040503050406030204" pitchFamily="18" charset="0"/>
                                    <a:ea typeface="+mn-ea"/>
                                    <a:cs typeface="+mn-cs"/>
                                  </a:rPr>
                                  <m:t>1</m:t>
                                </m:r>
                              </m:sub>
                            </m:sSub>
                          </m:sup>
                          <m:e>
                            <m:r>
                              <a:rPr lang="en-SG" sz="2000" b="0" i="1" kern="0" baseline="0">
                                <a:solidFill>
                                  <a:srgbClr val="262626"/>
                                </a:solidFill>
                                <a:latin typeface="Cambria Math" panose="02040503050406030204" pitchFamily="18" charset="0"/>
                                <a:ea typeface="Cambria Math" panose="02040503050406030204" pitchFamily="18" charset="0"/>
                              </a:rPr>
                              <m:t>𝛼</m:t>
                            </m:r>
                            <m:sSup>
                              <m:sSupPr>
                                <m:ctrlPr>
                                  <a:rPr lang="en-SG" sz="2000" i="1" kern="0" baseline="0">
                                    <a:solidFill>
                                      <a:srgbClr val="262626"/>
                                    </a:solidFill>
                                    <a:latin typeface="Cambria Math" panose="02040503050406030204" pitchFamily="18" charset="0"/>
                                    <a:ea typeface="Cambria Math" panose="02040503050406030204" pitchFamily="18" charset="0"/>
                                  </a:rPr>
                                </m:ctrlPr>
                              </m:sSupPr>
                              <m:e>
                                <m:r>
                                  <a:rPr lang="en-SG" sz="2000" b="0" i="1" kern="0" baseline="0">
                                    <a:solidFill>
                                      <a:srgbClr val="262626"/>
                                    </a:solidFill>
                                    <a:latin typeface="Cambria Math" panose="02040503050406030204" pitchFamily="18" charset="0"/>
                                    <a:ea typeface="Cambria Math" panose="02040503050406030204" pitchFamily="18" charset="0"/>
                                  </a:rPr>
                                  <m:t>(1−</m:t>
                                </m:r>
                                <m:r>
                                  <a:rPr lang="en-SG" sz="2000" b="0" i="1" kern="0" baseline="0">
                                    <a:solidFill>
                                      <a:srgbClr val="262626"/>
                                    </a:solidFill>
                                    <a:latin typeface="Cambria Math" panose="02040503050406030204" pitchFamily="18" charset="0"/>
                                    <a:ea typeface="Cambria Math" panose="02040503050406030204" pitchFamily="18" charset="0"/>
                                  </a:rPr>
                                  <m:t>𝛼</m:t>
                                </m:r>
                                <m:r>
                                  <a:rPr lang="en-SG" sz="2000" b="0" i="1" kern="0" baseline="0">
                                    <a:solidFill>
                                      <a:srgbClr val="262626"/>
                                    </a:solidFill>
                                    <a:latin typeface="Cambria Math" panose="02040503050406030204" pitchFamily="18" charset="0"/>
                                    <a:ea typeface="Cambria Math" panose="02040503050406030204" pitchFamily="18" charset="0"/>
                                  </a:rPr>
                                  <m:t>)</m:t>
                                </m:r>
                              </m:e>
                              <m:sup>
                                <m:r>
                                  <a:rPr lang="en-SG" sz="2000" b="0" i="1" kern="0" baseline="0">
                                    <a:solidFill>
                                      <a:srgbClr val="262626"/>
                                    </a:solidFill>
                                    <a:latin typeface="Cambria Math" panose="02040503050406030204" pitchFamily="18" charset="0"/>
                                    <a:ea typeface="Cambria Math" panose="02040503050406030204" pitchFamily="18" charset="0"/>
                                  </a:rPr>
                                  <m:t>𝑡</m:t>
                                </m:r>
                              </m:sup>
                            </m:sSup>
                            <m:sSup>
                              <m:sSupPr>
                                <m:ctrlPr>
                                  <a:rPr lang="en-SG" sz="2000" i="1" kern="0" baseline="0">
                                    <a:solidFill>
                                      <a:srgbClr val="262626"/>
                                    </a:solidFill>
                                    <a:latin typeface="Cambria Math" panose="02040503050406030204" pitchFamily="18" charset="0"/>
                                    <a:ea typeface="Cambria Math" panose="02040503050406030204" pitchFamily="18" charset="0"/>
                                  </a:rPr>
                                </m:ctrlPr>
                              </m:sSupPr>
                              <m:e>
                                <m:r>
                                  <a:rPr lang="en-SG" sz="2000" b="1" i="0" kern="0" baseline="0">
                                    <a:solidFill>
                                      <a:srgbClr val="262626"/>
                                    </a:solidFill>
                                    <a:latin typeface="Cambria Math" panose="02040503050406030204" pitchFamily="18" charset="0"/>
                                    <a:ea typeface="Cambria Math" panose="02040503050406030204" pitchFamily="18" charset="0"/>
                                  </a:rPr>
                                  <m:t>𝐏</m:t>
                                </m:r>
                              </m:e>
                              <m:sup>
                                <m:r>
                                  <a:rPr lang="en-SG" sz="2000" b="0" i="1" kern="0" baseline="0">
                                    <a:solidFill>
                                      <a:srgbClr val="262626"/>
                                    </a:solidFill>
                                    <a:latin typeface="Cambria Math" panose="02040503050406030204" pitchFamily="18" charset="0"/>
                                    <a:ea typeface="Cambria Math" panose="02040503050406030204" pitchFamily="18" charset="0"/>
                                  </a:rPr>
                                  <m:t>𝑡</m:t>
                                </m:r>
                                <m:r>
                                  <a:rPr lang="en-SG" sz="2000" b="0" i="1" kern="0" baseline="0" smtClean="0">
                                    <a:solidFill>
                                      <a:srgbClr val="262626"/>
                                    </a:solidFill>
                                    <a:latin typeface="Cambria Math" panose="02040503050406030204" pitchFamily="18" charset="0"/>
                                    <a:ea typeface="Cambria Math" panose="02040503050406030204" pitchFamily="18" charset="0"/>
                                  </a:rPr>
                                  <m:t>−1</m:t>
                                </m:r>
                              </m:sup>
                            </m:sSup>
                            <m:sSub>
                              <m:sSubPr>
                                <m:ctrlPr>
                                  <a:rPr lang="en-SG" sz="2000" i="1" kern="0" baseline="0" smtClean="0">
                                    <a:solidFill>
                                      <a:srgbClr val="262626"/>
                                    </a:solidFill>
                                    <a:latin typeface="Cambria Math" panose="02040503050406030204" pitchFamily="18" charset="0"/>
                                    <a:ea typeface="Cambria Math" panose="02040503050406030204" pitchFamily="18" charset="0"/>
                                  </a:rPr>
                                </m:ctrlPr>
                              </m:sSubPr>
                              <m:e>
                                <m:r>
                                  <a:rPr lang="en-SG" sz="2000" b="1" i="0" kern="0" baseline="0" smtClean="0">
                                    <a:solidFill>
                                      <a:srgbClr val="262626"/>
                                    </a:solidFill>
                                    <a:latin typeface="Cambria Math" panose="02040503050406030204" pitchFamily="18" charset="0"/>
                                    <a:ea typeface="Cambria Math" panose="02040503050406030204" pitchFamily="18" charset="0"/>
                                  </a:rPr>
                                  <m:t>𝐗</m:t>
                                </m:r>
                              </m:e>
                              <m:sub>
                                <m:r>
                                  <a:rPr lang="en-SG" sz="2000" b="0" i="1" kern="0" baseline="0" smtClean="0">
                                    <a:solidFill>
                                      <a:srgbClr val="262626"/>
                                    </a:solidFill>
                                    <a:latin typeface="Cambria Math" panose="02040503050406030204" pitchFamily="18" charset="0"/>
                                    <a:ea typeface="Cambria Math" panose="02040503050406030204" pitchFamily="18" charset="0"/>
                                  </a:rPr>
                                  <m:t>1</m:t>
                                </m:r>
                              </m:sub>
                            </m:sSub>
                          </m:e>
                        </m:nary>
                      </m:oMath>
                    </m:oMathPara>
                  </a14:m>
                  <a:endParaRPr lang="en-SG" sz="2000" dirty="0"/>
                </a:p>
              </p:txBody>
            </p:sp>
          </mc:Choice>
          <mc:Fallback xmlns="">
            <p:sp>
              <p:nvSpPr>
                <p:cNvPr id="15" name="Rectangle 14">
                  <a:extLst>
                    <a:ext uri="{FF2B5EF4-FFF2-40B4-BE49-F238E27FC236}">
                      <a16:creationId xmlns:a16="http://schemas.microsoft.com/office/drawing/2014/main" id="{8715251B-7AC6-42F9-B33B-07FBCF08920B}"/>
                    </a:ext>
                  </a:extLst>
                </p:cNvPr>
                <p:cNvSpPr>
                  <a:spLocks noRot="1" noChangeAspect="1" noMove="1" noResize="1" noEditPoints="1" noAdjustHandles="1" noChangeArrowheads="1" noChangeShapeType="1" noTextEdit="1"/>
                </p:cNvSpPr>
                <p:nvPr/>
              </p:nvSpPr>
              <p:spPr>
                <a:xfrm>
                  <a:off x="3167734" y="4591837"/>
                  <a:ext cx="3044808" cy="695190"/>
                </a:xfrm>
                <a:prstGeom prst="rect">
                  <a:avLst/>
                </a:prstGeom>
                <a:blipFill>
                  <a:blip r:embed="rId7"/>
                  <a:stretch>
                    <a:fillRect/>
                  </a:stretch>
                </a:blipFill>
              </p:spPr>
              <p:txBody>
                <a:bodyPr/>
                <a:lstStyle/>
                <a:p>
                  <a:r>
                    <a:rPr lang="en-SG">
                      <a:noFill/>
                    </a:rPr>
                    <a:t> </a:t>
                  </a:r>
                </a:p>
              </p:txBody>
            </p:sp>
          </mc:Fallback>
        </mc:AlternateContent>
        <p:pic>
          <p:nvPicPr>
            <p:cNvPr id="16" name="Picture 15">
              <a:extLst>
                <a:ext uri="{FF2B5EF4-FFF2-40B4-BE49-F238E27FC236}">
                  <a16:creationId xmlns:a16="http://schemas.microsoft.com/office/drawing/2014/main" id="{70800A62-4A12-48FC-A238-EAF9BD3F1D8F}"/>
                </a:ext>
              </a:extLst>
            </p:cNvPr>
            <p:cNvPicPr>
              <a:picLocks noChangeAspect="1"/>
            </p:cNvPicPr>
            <p:nvPr/>
          </p:nvPicPr>
          <p:blipFill rotWithShape="1">
            <a:blip r:embed="rId8"/>
            <a:srcRect l="66370" r="484" b="15948"/>
            <a:stretch/>
          </p:blipFill>
          <p:spPr>
            <a:xfrm>
              <a:off x="776388" y="4214800"/>
              <a:ext cx="2340848" cy="1657772"/>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CDDBFC2-06A1-4EDF-AE97-D3E130B426CF}"/>
                    </a:ext>
                  </a:extLst>
                </p:cNvPr>
                <p:cNvSpPr/>
                <p:nvPr/>
              </p:nvSpPr>
              <p:spPr>
                <a:xfrm>
                  <a:off x="6996758" y="4670391"/>
                  <a:ext cx="1677831" cy="468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b="1" kern="0" baseline="0">
                            <a:solidFill>
                              <a:srgbClr val="262626"/>
                            </a:solidFill>
                            <a:latin typeface="Cambria Math" panose="02040503050406030204" pitchFamily="18" charset="0"/>
                            <a:ea typeface="+mn-ea"/>
                            <a:cs typeface="+mn-cs"/>
                          </a:rPr>
                          <m:t>𝐌</m:t>
                        </m:r>
                        <m:r>
                          <a:rPr lang="en-SG" i="1" kern="0" baseline="0" smtClean="0">
                            <a:solidFill>
                              <a:srgbClr val="262626"/>
                            </a:solidFill>
                            <a:latin typeface="Cambria Math" panose="02040503050406030204" pitchFamily="18" charset="0"/>
                            <a:ea typeface="Cambria Math" panose="02040503050406030204" pitchFamily="18" charset="0"/>
                            <a:cs typeface="+mn-cs"/>
                          </a:rPr>
                          <m:t>≈</m:t>
                        </m:r>
                        <m:r>
                          <a:rPr lang="en-SG" b="1" kern="0" baseline="0">
                            <a:solidFill>
                              <a:srgbClr val="262626"/>
                            </a:solidFill>
                            <a:latin typeface="Cambria Math" panose="02040503050406030204" pitchFamily="18" charset="0"/>
                            <a:ea typeface="+mn-ea"/>
                            <a:cs typeface="+mn-cs"/>
                          </a:rPr>
                          <m:t>𝐗</m:t>
                        </m:r>
                        <m:r>
                          <a:rPr lang="en-SG" i="1" kern="0" baseline="0">
                            <a:solidFill>
                              <a:srgbClr val="262626"/>
                            </a:solidFill>
                            <a:latin typeface="Cambria Math" panose="02040503050406030204" pitchFamily="18" charset="0"/>
                            <a:ea typeface="Cambria Math" panose="02040503050406030204" pitchFamily="18" charset="0"/>
                            <a:cs typeface="+mn-cs"/>
                          </a:rPr>
                          <m:t>∙</m:t>
                        </m:r>
                        <m:sSup>
                          <m:sSupPr>
                            <m:ctrlPr>
                              <a:rPr lang="en-SG" i="1" kern="0" baseline="0">
                                <a:solidFill>
                                  <a:srgbClr val="262626"/>
                                </a:solidFill>
                                <a:latin typeface="Cambria Math" panose="02040503050406030204" pitchFamily="18" charset="0"/>
                                <a:ea typeface="Cambria Math" panose="02040503050406030204" pitchFamily="18" charset="0"/>
                                <a:cs typeface="+mn-cs"/>
                              </a:rPr>
                            </m:ctrlPr>
                          </m:sSupPr>
                          <m:e>
                            <m:r>
                              <a:rPr lang="en-SG" b="1" kern="0" baseline="0">
                                <a:solidFill>
                                  <a:srgbClr val="262626"/>
                                </a:solidFill>
                                <a:latin typeface="Cambria Math" panose="02040503050406030204" pitchFamily="18" charset="0"/>
                                <a:ea typeface="Cambria Math" panose="02040503050406030204" pitchFamily="18" charset="0"/>
                                <a:cs typeface="+mn-cs"/>
                              </a:rPr>
                              <m:t>𝐘</m:t>
                            </m:r>
                          </m:e>
                          <m:sup>
                            <m:r>
                              <m:rPr>
                                <m:sty m:val="p"/>
                              </m:rPr>
                              <a:rPr lang="en-SG" kern="0" baseline="0">
                                <a:solidFill>
                                  <a:srgbClr val="262626"/>
                                </a:solidFill>
                                <a:latin typeface="Cambria Math" panose="02040503050406030204" pitchFamily="18" charset="0"/>
                                <a:ea typeface="Cambria Math" panose="02040503050406030204" pitchFamily="18" charset="0"/>
                                <a:cs typeface="+mn-cs"/>
                              </a:rPr>
                              <m:t>T</m:t>
                            </m:r>
                          </m:sup>
                        </m:sSup>
                      </m:oMath>
                    </m:oMathPara>
                  </a14:m>
                  <a:endParaRPr lang="en-SG" dirty="0"/>
                </a:p>
              </p:txBody>
            </p:sp>
          </mc:Choice>
          <mc:Fallback xmlns="">
            <p:sp>
              <p:nvSpPr>
                <p:cNvPr id="3" name="Rectangle 2">
                  <a:extLst>
                    <a:ext uri="{FF2B5EF4-FFF2-40B4-BE49-F238E27FC236}">
                      <a16:creationId xmlns:a16="http://schemas.microsoft.com/office/drawing/2014/main" id="{3CDDBFC2-06A1-4EDF-AE97-D3E130B426CF}"/>
                    </a:ext>
                  </a:extLst>
                </p:cNvPr>
                <p:cNvSpPr>
                  <a:spLocks noRot="1" noChangeAspect="1" noMove="1" noResize="1" noEditPoints="1" noAdjustHandles="1" noChangeArrowheads="1" noChangeShapeType="1" noTextEdit="1"/>
                </p:cNvSpPr>
                <p:nvPr/>
              </p:nvSpPr>
              <p:spPr>
                <a:xfrm>
                  <a:off x="6996758" y="4670391"/>
                  <a:ext cx="1677831" cy="468205"/>
                </a:xfrm>
                <a:prstGeom prst="rect">
                  <a:avLst/>
                </a:prstGeom>
                <a:blipFill>
                  <a:blip r:embed="rId9"/>
                  <a:stretch>
                    <a:fillRect/>
                  </a:stretch>
                </a:blipFill>
              </p:spPr>
              <p:txBody>
                <a:bodyPr/>
                <a:lstStyle/>
                <a:p>
                  <a:r>
                    <a:rPr lang="en-SG">
                      <a:noFill/>
                    </a:rPr>
                    <a:t> </a:t>
                  </a:r>
                </a:p>
              </p:txBody>
            </p:sp>
          </mc:Fallback>
        </mc:AlternateContent>
        <p:sp>
          <p:nvSpPr>
            <p:cNvPr id="20" name="右箭头 4">
              <a:extLst>
                <a:ext uri="{FF2B5EF4-FFF2-40B4-BE49-F238E27FC236}">
                  <a16:creationId xmlns:a16="http://schemas.microsoft.com/office/drawing/2014/main" id="{CE4312B5-EC6F-476B-B458-2E990C2D09E8}"/>
                </a:ext>
              </a:extLst>
            </p:cNvPr>
            <p:cNvSpPr/>
            <p:nvPr/>
          </p:nvSpPr>
          <p:spPr>
            <a:xfrm>
              <a:off x="6277276" y="4763767"/>
              <a:ext cx="619910" cy="351329"/>
            </a:xfrm>
            <a:prstGeom prst="rightArrow">
              <a:avLst/>
            </a:prstGeom>
            <a:solidFill>
              <a:srgbClr val="1F497D"/>
            </a:solidFill>
            <a:ln w="25400" cap="flat" cmpd="sng" algn="ctr">
              <a:solidFill>
                <a:srgbClr val="1F497D"/>
              </a:solidFill>
              <a:prstDash val="solid"/>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1" lang="zh-CN" altLang="en-US" sz="3200" b="1" i="0" u="none" strike="noStrike" kern="0" cap="none" spc="0" normalizeH="0" baseline="0" noProof="0" dirty="0">
                <a:ln>
                  <a:noFill/>
                </a:ln>
                <a:solidFill>
                  <a:srgbClr val="FFFFFF"/>
                </a:solidFill>
                <a:effectLst/>
                <a:uLnTx/>
                <a:uFillTx/>
                <a:latin typeface="Arial"/>
                <a:ea typeface="宋体"/>
                <a:cs typeface="+mn-cs"/>
              </a:endParaRPr>
            </a:p>
          </p:txBody>
        </p:sp>
      </p:grpSp>
      <p:grpSp>
        <p:nvGrpSpPr>
          <p:cNvPr id="7" name="Group 6">
            <a:extLst>
              <a:ext uri="{FF2B5EF4-FFF2-40B4-BE49-F238E27FC236}">
                <a16:creationId xmlns:a16="http://schemas.microsoft.com/office/drawing/2014/main" id="{378AAFC6-3EA6-4446-9C41-EF8EB60363C7}"/>
              </a:ext>
            </a:extLst>
          </p:cNvPr>
          <p:cNvGrpSpPr/>
          <p:nvPr/>
        </p:nvGrpSpPr>
        <p:grpSpPr>
          <a:xfrm>
            <a:off x="133696" y="1804986"/>
            <a:ext cx="8444131" cy="3064524"/>
            <a:chOff x="133696" y="1804986"/>
            <a:chExt cx="8444131" cy="3064524"/>
          </a:xfrm>
        </p:grpSpPr>
        <p:pic>
          <p:nvPicPr>
            <p:cNvPr id="4" name="Picture 3">
              <a:extLst>
                <a:ext uri="{FF2B5EF4-FFF2-40B4-BE49-F238E27FC236}">
                  <a16:creationId xmlns:a16="http://schemas.microsoft.com/office/drawing/2014/main" id="{D546FD64-5FC4-460A-B479-232C0EA072FD}"/>
                </a:ext>
              </a:extLst>
            </p:cNvPr>
            <p:cNvPicPr>
              <a:picLocks noChangeAspect="1"/>
            </p:cNvPicPr>
            <p:nvPr/>
          </p:nvPicPr>
          <p:blipFill rotWithShape="1">
            <a:blip r:embed="rId8"/>
            <a:srcRect r="39209" b="15948"/>
            <a:stretch/>
          </p:blipFill>
          <p:spPr>
            <a:xfrm>
              <a:off x="4920274" y="2150697"/>
              <a:ext cx="3657553" cy="1412323"/>
            </a:xfrm>
            <a:prstGeom prst="rect">
              <a:avLst/>
            </a:prstGeom>
          </p:spPr>
        </p:pic>
        <p:sp>
          <p:nvSpPr>
            <p:cNvPr id="6" name="右箭头 4">
              <a:extLst>
                <a:ext uri="{FF2B5EF4-FFF2-40B4-BE49-F238E27FC236}">
                  <a16:creationId xmlns:a16="http://schemas.microsoft.com/office/drawing/2014/main" id="{99710973-5FAE-4A2F-8AC6-525B1109EE8D}"/>
                </a:ext>
              </a:extLst>
            </p:cNvPr>
            <p:cNvSpPr/>
            <p:nvPr/>
          </p:nvSpPr>
          <p:spPr>
            <a:xfrm>
              <a:off x="3585276" y="2633364"/>
              <a:ext cx="1099941" cy="351329"/>
            </a:xfrm>
            <a:prstGeom prst="rightArrow">
              <a:avLst/>
            </a:prstGeom>
            <a:solidFill>
              <a:srgbClr val="1F497D"/>
            </a:solidFill>
            <a:ln w="25400" cap="flat" cmpd="sng" algn="ctr">
              <a:solidFill>
                <a:srgbClr val="1F497D"/>
              </a:solidFill>
              <a:prstDash val="solid"/>
            </a:ln>
            <a:effectLst/>
          </p:spPr>
          <p:txBody>
            <a:bodyPr rtlCol="0"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1" lang="zh-CN" altLang="en-US" sz="3200" b="1" i="0" u="none" strike="noStrike" kern="0" cap="none" spc="0" normalizeH="0" baseline="0" noProof="0" dirty="0">
                <a:ln>
                  <a:noFill/>
                </a:ln>
                <a:solidFill>
                  <a:srgbClr val="FFFFFF"/>
                </a:solidFill>
                <a:effectLst/>
                <a:uLnTx/>
                <a:uFillTx/>
                <a:latin typeface="Arial"/>
                <a:ea typeface="宋体"/>
                <a:cs typeface="+mn-cs"/>
              </a:endParaRPr>
            </a:p>
          </p:txBody>
        </p:sp>
        <p:grpSp>
          <p:nvGrpSpPr>
            <p:cNvPr id="14" name="Group 13">
              <a:extLst>
                <a:ext uri="{FF2B5EF4-FFF2-40B4-BE49-F238E27FC236}">
                  <a16:creationId xmlns:a16="http://schemas.microsoft.com/office/drawing/2014/main" id="{B6081306-036E-4754-8788-F0B1DEB1BB3E}"/>
                </a:ext>
              </a:extLst>
            </p:cNvPr>
            <p:cNvGrpSpPr/>
            <p:nvPr/>
          </p:nvGrpSpPr>
          <p:grpSpPr>
            <a:xfrm>
              <a:off x="133696" y="1804986"/>
              <a:ext cx="4059645" cy="3064524"/>
              <a:chOff x="72733" y="1630813"/>
              <a:chExt cx="4059645" cy="3064524"/>
            </a:xfrm>
          </p:grpSpPr>
          <p:grpSp>
            <p:nvGrpSpPr>
              <p:cNvPr id="12" name="Group 11">
                <a:extLst>
                  <a:ext uri="{FF2B5EF4-FFF2-40B4-BE49-F238E27FC236}">
                    <a16:creationId xmlns:a16="http://schemas.microsoft.com/office/drawing/2014/main" id="{8D07D026-644A-4808-AB39-EC52F1D10235}"/>
                  </a:ext>
                </a:extLst>
              </p:cNvPr>
              <p:cNvGrpSpPr/>
              <p:nvPr/>
            </p:nvGrpSpPr>
            <p:grpSpPr>
              <a:xfrm>
                <a:off x="72733" y="1630813"/>
                <a:ext cx="4059645" cy="3064524"/>
                <a:chOff x="486857" y="1422061"/>
                <a:chExt cx="4059645" cy="3064524"/>
              </a:xfrm>
            </p:grpSpPr>
            <p:sp>
              <p:nvSpPr>
                <p:cNvPr id="8" name="Freeform 8">
                  <a:extLst>
                    <a:ext uri="{FF2B5EF4-FFF2-40B4-BE49-F238E27FC236}">
                      <a16:creationId xmlns:a16="http://schemas.microsoft.com/office/drawing/2014/main" id="{81F203C4-333D-4282-9D60-6B1AB603391F}"/>
                    </a:ext>
                  </a:extLst>
                </p:cNvPr>
                <p:cNvSpPr>
                  <a:spLocks/>
                </p:cNvSpPr>
                <p:nvPr/>
              </p:nvSpPr>
              <p:spPr bwMode="auto">
                <a:xfrm>
                  <a:off x="1449584" y="1430770"/>
                  <a:ext cx="228600" cy="2035493"/>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rgbClr val="000000"/>
                  </a:solidFill>
                  <a:prstDash val="solid"/>
                  <a:round/>
                  <a:headEnd type="none" w="sm" len="sm"/>
                  <a:tailEnd type="none" w="med" len="med"/>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9" name="Freeform 11">
                  <a:extLst>
                    <a:ext uri="{FF2B5EF4-FFF2-40B4-BE49-F238E27FC236}">
                      <a16:creationId xmlns:a16="http://schemas.microsoft.com/office/drawing/2014/main" id="{CF539552-6563-42C5-809E-27DD601C1098}"/>
                    </a:ext>
                  </a:extLst>
                </p:cNvPr>
                <p:cNvSpPr>
                  <a:spLocks/>
                </p:cNvSpPr>
                <p:nvPr/>
              </p:nvSpPr>
              <p:spPr bwMode="auto">
                <a:xfrm flipH="1">
                  <a:off x="3387689" y="1422061"/>
                  <a:ext cx="228600" cy="2035493"/>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rgbClr val="000000"/>
                  </a:solidFill>
                  <a:prstDash val="solid"/>
                  <a:round/>
                  <a:headEnd type="none" w="sm" len="sm"/>
                  <a:tailEnd type="none" w="med" len="med"/>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en-US" sz="32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0" name="Rectangle 29">
                  <a:extLst>
                    <a:ext uri="{FF2B5EF4-FFF2-40B4-BE49-F238E27FC236}">
                      <a16:creationId xmlns:a16="http://schemas.microsoft.com/office/drawing/2014/main" id="{4460B939-9292-4A55-9FE0-5C82D7F72810}"/>
                    </a:ext>
                  </a:extLst>
                </p:cNvPr>
                <p:cNvSpPr/>
                <p:nvPr/>
              </p:nvSpPr>
              <p:spPr>
                <a:xfrm>
                  <a:off x="486857" y="1439597"/>
                  <a:ext cx="4059645" cy="3046988"/>
                </a:xfrm>
                <a:prstGeom prst="rect">
                  <a:avLst/>
                </a:prstGeom>
              </p:spPr>
              <p:txBody>
                <a:bodyPr wrap="square">
                  <a:spAutoFit/>
                </a:bodyPr>
                <a:lstStyle/>
                <a:p>
                  <a:pPr algn="ctr" eaLnBrk="0" hangingPunct="0"/>
                  <a:r>
                    <a:rPr lang="en-US" sz="1400" b="1" baseline="0" dirty="0">
                      <a:solidFill>
                        <a:srgbClr val="000000"/>
                      </a:solidFill>
                      <a:latin typeface="Times New Roman" pitchFamily="18" charset="0"/>
                      <a:ea typeface="宋体" panose="02010600030101010101" pitchFamily="2" charset="-122"/>
                      <a:cs typeface="Times New Roman" pitchFamily="18" charset="0"/>
                    </a:rPr>
                    <a:t>0  1/3  1/3  1/</a:t>
                  </a:r>
                  <a:r>
                    <a:rPr lang="en-US" altLang="zh-Hans" sz="1400" b="1" baseline="0" dirty="0">
                      <a:solidFill>
                        <a:srgbClr val="000000"/>
                      </a:solidFill>
                      <a:latin typeface="Times New Roman" panose="02020603050405020304" pitchFamily="18" charset="0"/>
                      <a:ea typeface="宋体" panose="02010600030101010101" pitchFamily="2" charset="-122"/>
                      <a:cs typeface="Times New Roman" pitchFamily="18" charset="0"/>
                    </a:rPr>
                    <a:t>3</a:t>
                  </a:r>
                  <a:r>
                    <a:rPr lang="en-US" sz="1400" b="1" baseline="0" dirty="0">
                      <a:solidFill>
                        <a:srgbClr val="000000"/>
                      </a:solidFill>
                      <a:latin typeface="Times New Roman" pitchFamily="18" charset="0"/>
                      <a:ea typeface="宋体" panose="02010600030101010101" pitchFamily="2" charset="-122"/>
                      <a:cs typeface="Times New Roman" pitchFamily="18" charset="0"/>
                    </a:rPr>
                    <a:t>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0  0  0  0  0</a:t>
                  </a:r>
                </a:p>
                <a:p>
                  <a:pPr algn="ctr" eaLnBrk="0" hangingPunct="0"/>
                  <a:r>
                    <a:rPr lang="en-US" sz="1400" b="1" baseline="0" dirty="0">
                      <a:solidFill>
                        <a:srgbClr val="000000"/>
                      </a:solidFill>
                      <a:latin typeface="Times New Roman" pitchFamily="18" charset="0"/>
                      <a:ea typeface="宋体" panose="02010600030101010101" pitchFamily="2" charset="-122"/>
                      <a:cs typeface="Times New Roman" pitchFamily="18" charset="0"/>
                    </a:rPr>
                    <a:t>1/3  0  1/3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a:t>
                  </a:r>
                  <a:r>
                    <a:rPr lang="en-US" sz="1400" b="1" baseline="0" dirty="0">
                      <a:solidFill>
                        <a:srgbClr val="000000"/>
                      </a:solidFill>
                      <a:latin typeface="Times New Roman" pitchFamily="18" charset="0"/>
                      <a:ea typeface="宋体" panose="02010600030101010101" pitchFamily="2" charset="-122"/>
                      <a:cs typeface="Times New Roman" pitchFamily="18" charset="0"/>
                    </a:rPr>
                    <a:t>  1/3</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  0  0  0  0</a:t>
                  </a:r>
                  <a:endParaRPr lang="en-US" sz="1400" b="1" baseline="0" dirty="0">
                    <a:solidFill>
                      <a:srgbClr val="000000"/>
                    </a:solidFill>
                    <a:latin typeface="Times New Roman" pitchFamily="18" charset="0"/>
                    <a:ea typeface="宋体" panose="02010600030101010101" pitchFamily="2" charset="-122"/>
                    <a:cs typeface="Times New Roman" pitchFamily="18" charset="0"/>
                  </a:endParaRPr>
                </a:p>
                <a:p>
                  <a:pPr algn="ctr" eaLnBrk="0" hangingPunct="0"/>
                  <a:r>
                    <a:rPr lang="en-US" sz="1400" b="1" baseline="0" dirty="0">
                      <a:solidFill>
                        <a:srgbClr val="000000"/>
                      </a:solidFill>
                      <a:latin typeface="Times New Roman" pitchFamily="18" charset="0"/>
                      <a:ea typeface="宋体" panose="02010600030101010101" pitchFamily="2" charset="-122"/>
                      <a:cs typeface="Times New Roman" pitchFamily="18" charset="0"/>
                    </a:rPr>
                    <a:t>1/4 1/4 0 1/4 1/4</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  0  0  0  0</a:t>
                  </a:r>
                  <a:endParaRPr lang="en-US" sz="1400" b="1" baseline="0" dirty="0">
                    <a:solidFill>
                      <a:srgbClr val="000000"/>
                    </a:solidFill>
                    <a:latin typeface="Times New Roman" pitchFamily="18" charset="0"/>
                    <a:ea typeface="宋体" panose="02010600030101010101" pitchFamily="2" charset="-122"/>
                    <a:cs typeface="Times New Roman" pitchFamily="18" charset="0"/>
                  </a:endParaRPr>
                </a:p>
                <a:p>
                  <a:pPr algn="ctr" eaLnBrk="0" hangingPunct="0"/>
                  <a:r>
                    <a:rPr lang="en-US" sz="1400" b="1" baseline="0" dirty="0">
                      <a:solidFill>
                        <a:srgbClr val="000000"/>
                      </a:solidFill>
                      <a:latin typeface="Times New Roman" pitchFamily="18" charset="0"/>
                      <a:ea typeface="宋体" panose="02010600030101010101" pitchFamily="2" charset="-122"/>
                      <a:cs typeface="Times New Roman" pitchFamily="18" charset="0"/>
                    </a:rPr>
                    <a:t>1/3  0  1/3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a:t>
                  </a:r>
                  <a:r>
                    <a:rPr lang="en-US" sz="1400" b="1" baseline="0" dirty="0">
                      <a:solidFill>
                        <a:srgbClr val="000000"/>
                      </a:solidFill>
                      <a:latin typeface="Times New Roman" pitchFamily="18" charset="0"/>
                      <a:ea typeface="宋体" panose="02010600030101010101" pitchFamily="2" charset="-122"/>
                      <a:cs typeface="Times New Roman" pitchFamily="18" charset="0"/>
                    </a:rPr>
                    <a:t> 1/3</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  0  0  0  0</a:t>
                  </a:r>
                  <a:endParaRPr lang="en-US" sz="1400" b="1" baseline="0" dirty="0">
                    <a:solidFill>
                      <a:srgbClr val="000000"/>
                    </a:solidFill>
                    <a:latin typeface="Times New Roman" pitchFamily="18" charset="0"/>
                    <a:ea typeface="宋体" panose="02010600030101010101" pitchFamily="2" charset="-122"/>
                    <a:cs typeface="Times New Roman" pitchFamily="18" charset="0"/>
                  </a:endParaRPr>
                </a:p>
                <a:p>
                  <a:pPr algn="ctr" eaLnBrk="0" hangingPunct="0"/>
                  <a:r>
                    <a:rPr lang="en-US" sz="1400" b="1" baseline="0" dirty="0">
                      <a:solidFill>
                        <a:srgbClr val="000000"/>
                      </a:solidFill>
                      <a:latin typeface="Times New Roman" pitchFamily="18" charset="0"/>
                      <a:ea typeface="宋体" panose="02010600030101010101" pitchFamily="2" charset="-122"/>
                      <a:cs typeface="Times New Roman" pitchFamily="18" charset="0"/>
                    </a:rPr>
                    <a:t>0 1/4 1/4 1/4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 1/4  0  0  0</a:t>
                  </a:r>
                </a:p>
                <a:p>
                  <a:pPr algn="ctr" eaLnBrk="0" hangingPunct="0"/>
                  <a:r>
                    <a:rPr lang="en-US" sz="1400" b="1" baseline="0" dirty="0">
                      <a:solidFill>
                        <a:srgbClr val="000000"/>
                      </a:solidFill>
                      <a:latin typeface="Times New Roman" pitchFamily="18" charset="0"/>
                      <a:ea typeface="宋体" panose="02010600030101010101" pitchFamily="2" charset="-122"/>
                      <a:cs typeface="Times New Roman" pitchFamily="18" charset="0"/>
                    </a:rPr>
                    <a:t>0   0   0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a:t>
                  </a:r>
                  <a:r>
                    <a:rPr lang="en-US" sz="1400" b="1" baseline="0" dirty="0">
                      <a:solidFill>
                        <a:srgbClr val="000000"/>
                      </a:solidFill>
                      <a:latin typeface="Times New Roman" pitchFamily="18" charset="0"/>
                      <a:ea typeface="宋体" panose="02010600030101010101" pitchFamily="2" charset="-122"/>
                      <a:cs typeface="Times New Roman" pitchFamily="18" charset="0"/>
                    </a:rPr>
                    <a:t>  1/2</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  0 1/2  0  0</a:t>
                  </a:r>
                  <a:endParaRPr lang="en-US" sz="1400" b="1" baseline="0" dirty="0">
                    <a:solidFill>
                      <a:srgbClr val="000000"/>
                    </a:solidFill>
                    <a:latin typeface="Times New Roman" pitchFamily="18" charset="0"/>
                    <a:ea typeface="宋体" panose="02010600030101010101" pitchFamily="2" charset="-122"/>
                    <a:cs typeface="Times New Roman" pitchFamily="18" charset="0"/>
                  </a:endParaRPr>
                </a:p>
                <a:p>
                  <a:pPr algn="ctr" eaLnBrk="0" hangingPunct="0"/>
                  <a:r>
                    <a:rPr lang="en-US" sz="1400" b="1" baseline="0" dirty="0">
                      <a:solidFill>
                        <a:srgbClr val="000000"/>
                      </a:solidFill>
                      <a:latin typeface="Times New Roman" pitchFamily="18" charset="0"/>
                      <a:ea typeface="宋体" panose="02010600030101010101" pitchFamily="2" charset="-122"/>
                      <a:cs typeface="Times New Roman" pitchFamily="18" charset="0"/>
                    </a:rPr>
                    <a:t>0   0   0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a:t>
                  </a:r>
                  <a:r>
                    <a:rPr lang="en-US" sz="1400" b="1" baseline="0" dirty="0">
                      <a:solidFill>
                        <a:srgbClr val="000000"/>
                      </a:solidFill>
                      <a:latin typeface="Times New Roman" pitchFamily="18" charset="0"/>
                      <a:ea typeface="宋体" panose="02010600030101010101" pitchFamily="2" charset="-122"/>
                      <a:cs typeface="Times New Roman" pitchFamily="18" charset="0"/>
                    </a:rPr>
                    <a:t>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  1/2 0 1/2  0</a:t>
                  </a:r>
                  <a:endParaRPr lang="en-US" sz="1400" b="1" baseline="0" dirty="0">
                    <a:solidFill>
                      <a:srgbClr val="000000"/>
                    </a:solidFill>
                    <a:latin typeface="Times New Roman" pitchFamily="18" charset="0"/>
                    <a:ea typeface="宋体" panose="02010600030101010101" pitchFamily="2" charset="-122"/>
                    <a:cs typeface="Times New Roman" pitchFamily="18" charset="0"/>
                  </a:endParaRPr>
                </a:p>
                <a:p>
                  <a:pPr algn="ctr" eaLnBrk="0" hangingPunct="0"/>
                  <a:r>
                    <a:rPr lang="en-US" sz="1400" b="1" baseline="0" dirty="0">
                      <a:solidFill>
                        <a:srgbClr val="000000"/>
                      </a:solidFill>
                      <a:latin typeface="Times New Roman" pitchFamily="18" charset="0"/>
                      <a:ea typeface="宋体" panose="02010600030101010101" pitchFamily="2" charset="-122"/>
                      <a:cs typeface="Times New Roman" pitchFamily="18" charset="0"/>
                    </a:rPr>
                    <a:t>0   0   0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a:t>
                  </a:r>
                  <a:r>
                    <a:rPr lang="en-US" sz="1400" b="1" baseline="0" dirty="0">
                      <a:solidFill>
                        <a:srgbClr val="000000"/>
                      </a:solidFill>
                      <a:latin typeface="Times New Roman" pitchFamily="18" charset="0"/>
                      <a:ea typeface="宋体" panose="02010600030101010101" pitchFamily="2" charset="-122"/>
                      <a:cs typeface="Times New Roman" pitchFamily="18" charset="0"/>
                    </a:rPr>
                    <a:t>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  0  1/2 0 1/2</a:t>
                  </a:r>
                  <a:endParaRPr lang="en-US" sz="1400" b="1" baseline="0" dirty="0">
                    <a:solidFill>
                      <a:srgbClr val="000000"/>
                    </a:solidFill>
                    <a:latin typeface="Times New Roman" pitchFamily="18" charset="0"/>
                    <a:ea typeface="宋体" panose="02010600030101010101" pitchFamily="2" charset="-122"/>
                    <a:cs typeface="Times New Roman" pitchFamily="18" charset="0"/>
                  </a:endParaRPr>
                </a:p>
                <a:p>
                  <a:pPr algn="ctr" eaLnBrk="0" hangingPunct="0"/>
                  <a:r>
                    <a:rPr lang="en-US" sz="1400" b="1" baseline="0" dirty="0">
                      <a:solidFill>
                        <a:srgbClr val="000000"/>
                      </a:solidFill>
                      <a:latin typeface="Times New Roman" pitchFamily="18" charset="0"/>
                      <a:ea typeface="宋体" panose="02010600030101010101" pitchFamily="2" charset="-122"/>
                      <a:cs typeface="Times New Roman" pitchFamily="18" charset="0"/>
                    </a:rPr>
                    <a:t>0   0    0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a:t>
                  </a:r>
                  <a:r>
                    <a:rPr lang="en-US" sz="1400" b="1" baseline="0" dirty="0">
                      <a:solidFill>
                        <a:srgbClr val="000000"/>
                      </a:solidFill>
                      <a:latin typeface="Times New Roman" pitchFamily="18" charset="0"/>
                      <a:ea typeface="宋体" panose="02010600030101010101" pitchFamily="2" charset="-122"/>
                      <a:cs typeface="Times New Roman" pitchFamily="18" charset="0"/>
                    </a:rPr>
                    <a:t>   </a:t>
                  </a:r>
                  <a:r>
                    <a:rPr lang="en-US" altLang="zh-Hans" sz="1400" b="1" baseline="0" dirty="0">
                      <a:solidFill>
                        <a:srgbClr val="000000"/>
                      </a:solidFill>
                      <a:latin typeface="Times New Roman" pitchFamily="18" charset="0"/>
                      <a:ea typeface="宋体" panose="02010600030101010101" pitchFamily="2" charset="-122"/>
                      <a:cs typeface="Times New Roman" pitchFamily="18" charset="0"/>
                    </a:rPr>
                    <a:t>0   0  0   1   0</a:t>
                  </a:r>
                  <a:endParaRPr lang="en-US" sz="1400" b="1" baseline="0" dirty="0">
                    <a:solidFill>
                      <a:srgbClr val="000000"/>
                    </a:solidFill>
                    <a:latin typeface="Times New Roman" pitchFamily="18" charset="0"/>
                    <a:ea typeface="宋体" panose="02010600030101010101" pitchFamily="2" charset="-122"/>
                    <a:cs typeface="Times New Roman" pitchFamily="18" charset="0"/>
                  </a:endParaRPr>
                </a:p>
                <a:p>
                  <a:pPr algn="ctr" eaLnBrk="0" hangingPunct="0"/>
                  <a:endParaRPr lang="en-US" sz="1800" b="1" baseline="0" dirty="0">
                    <a:solidFill>
                      <a:srgbClr val="000000"/>
                    </a:solidFill>
                    <a:latin typeface="Times New Roman" pitchFamily="18" charset="0"/>
                    <a:ea typeface="宋体" panose="02010600030101010101" pitchFamily="2" charset="-122"/>
                    <a:cs typeface="Times New Roman" pitchFamily="18" charset="0"/>
                  </a:endParaRPr>
                </a:p>
                <a:p>
                  <a:pPr algn="ctr" eaLnBrk="0" hangingPunct="0"/>
                  <a:br>
                    <a:rPr lang="en-SG" altLang="zh-Hans" b="1" baseline="0" dirty="0">
                      <a:solidFill>
                        <a:srgbClr val="000000"/>
                      </a:solidFill>
                      <a:latin typeface="Times New Roman" panose="02020603050405020304" pitchFamily="18" charset="0"/>
                      <a:ea typeface="宋体" panose="02010600030101010101" pitchFamily="2" charset="-122"/>
                      <a:cs typeface="Times New Roman" pitchFamily="18" charset="0"/>
                    </a:rPr>
                  </a:br>
                  <a:endParaRPr lang="en-US" b="1" baseline="0" dirty="0">
                    <a:solidFill>
                      <a:srgbClr val="000000"/>
                    </a:solidFill>
                    <a:latin typeface="Times New Roman" pitchFamily="18" charset="0"/>
                    <a:ea typeface="宋体" panose="02010600030101010101" pitchFamily="2" charset="-122"/>
                    <a:cs typeface="Times New Roman" pitchFamily="18" charset="0"/>
                  </a:endParaRPr>
                </a:p>
              </p:txBody>
            </p:sp>
          </p:gr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56F55DA-D9DB-4E4C-B1DD-9BD2F7B3850F}"/>
                      </a:ext>
                    </a:extLst>
                  </p:cNvPr>
                  <p:cNvSpPr/>
                  <p:nvPr/>
                </p:nvSpPr>
                <p:spPr>
                  <a:xfrm>
                    <a:off x="491329" y="2395969"/>
                    <a:ext cx="518091" cy="5734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sz="3200" b="1" i="0" kern="0" baseline="0" smtClean="0">
                              <a:solidFill>
                                <a:srgbClr val="262626"/>
                              </a:solidFill>
                              <a:latin typeface="Cambria Math" panose="02040503050406030204" pitchFamily="18" charset="0"/>
                              <a:ea typeface="+mn-ea"/>
                              <a:cs typeface="+mn-cs"/>
                            </a:rPr>
                            <m:t>𝐏</m:t>
                          </m:r>
                        </m:oMath>
                      </m:oMathPara>
                    </a14:m>
                    <a:endParaRPr lang="en-SG" sz="3200" dirty="0"/>
                  </a:p>
                </p:txBody>
              </p:sp>
            </mc:Choice>
            <mc:Fallback xmlns="">
              <p:sp>
                <p:nvSpPr>
                  <p:cNvPr id="13" name="Rectangle 12">
                    <a:extLst>
                      <a:ext uri="{FF2B5EF4-FFF2-40B4-BE49-F238E27FC236}">
                        <a16:creationId xmlns:a16="http://schemas.microsoft.com/office/drawing/2014/main" id="{456F55DA-D9DB-4E4C-B1DD-9BD2F7B3850F}"/>
                      </a:ext>
                    </a:extLst>
                  </p:cNvPr>
                  <p:cNvSpPr>
                    <a:spLocks noRot="1" noChangeAspect="1" noMove="1" noResize="1" noEditPoints="1" noAdjustHandles="1" noChangeArrowheads="1" noChangeShapeType="1" noTextEdit="1"/>
                  </p:cNvSpPr>
                  <p:nvPr/>
                </p:nvSpPr>
                <p:spPr>
                  <a:xfrm>
                    <a:off x="491329" y="2395969"/>
                    <a:ext cx="518091" cy="573427"/>
                  </a:xfrm>
                  <a:prstGeom prst="rect">
                    <a:avLst/>
                  </a:prstGeom>
                  <a:blipFill>
                    <a:blip r:embed="rId10"/>
                    <a:stretch>
                      <a:fillRect/>
                    </a:stretch>
                  </a:blipFill>
                </p:spPr>
                <p:txBody>
                  <a:bodyPr/>
                  <a:lstStyle/>
                  <a:p>
                    <a:r>
                      <a:rPr lang="en-SG">
                        <a:noFill/>
                      </a:rPr>
                      <a:t> </a:t>
                    </a:r>
                  </a:p>
                </p:txBody>
              </p:sp>
            </mc:Fallback>
          </mc:AlternateContent>
        </p:grpSp>
        <p:sp>
          <p:nvSpPr>
            <p:cNvPr id="19" name="文本框 6">
              <a:extLst>
                <a:ext uri="{FF2B5EF4-FFF2-40B4-BE49-F238E27FC236}">
                  <a16:creationId xmlns:a16="http://schemas.microsoft.com/office/drawing/2014/main" id="{A16A4EBF-7F5B-4520-BCF5-9003D7A81D9E}"/>
                </a:ext>
              </a:extLst>
            </p:cNvPr>
            <p:cNvSpPr txBox="1"/>
            <p:nvPr/>
          </p:nvSpPr>
          <p:spPr>
            <a:xfrm>
              <a:off x="3644515" y="2176824"/>
              <a:ext cx="1031992" cy="523220"/>
            </a:xfrm>
            <a:prstGeom prst="rect">
              <a:avLst/>
            </a:prstGeom>
            <a:noFill/>
          </p:spPr>
          <p:txBody>
            <a:bodyPr wrap="square" rtlCol="0">
              <a:spAutoFit/>
            </a:bodyPr>
            <a:lstStyle/>
            <a:p>
              <a:pPr eaLnBrk="0" hangingPunct="0"/>
              <a:r>
                <a:rPr kumimoji="1" lang="en-US" altLang="zh-CN" sz="2800" baseline="0" dirty="0">
                  <a:solidFill>
                    <a:srgbClr val="000000"/>
                  </a:solidFill>
                  <a:latin typeface="Times New Roman" panose="02020603050405020304" pitchFamily="18" charset="0"/>
                  <a:ea typeface="宋体" panose="02010600030101010101" pitchFamily="2" charset="-122"/>
                  <a:cs typeface="+mn-cs"/>
                </a:rPr>
                <a:t>SVD</a:t>
              </a:r>
              <a:endParaRPr kumimoji="1" lang="zh-CN" altLang="en-US" sz="2800" baseline="0" dirty="0">
                <a:solidFill>
                  <a:srgbClr val="000000"/>
                </a:solidFill>
                <a:latin typeface="Times New Roman" panose="02020603050405020304"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49E937E-73F4-4DE6-B450-C5D19565C57A}"/>
                    </a:ext>
                  </a:extLst>
                </p:cNvPr>
                <p:cNvSpPr/>
                <p:nvPr/>
              </p:nvSpPr>
              <p:spPr>
                <a:xfrm>
                  <a:off x="3424095" y="2965944"/>
                  <a:ext cx="1495987" cy="4056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SG" sz="2000" b="1" i="0" kern="0" baseline="0" smtClean="0">
                            <a:solidFill>
                              <a:srgbClr val="262626"/>
                            </a:solidFill>
                            <a:latin typeface="Cambria Math" panose="02040503050406030204" pitchFamily="18" charset="0"/>
                            <a:ea typeface="+mn-ea"/>
                            <a:cs typeface="+mn-cs"/>
                          </a:rPr>
                          <m:t>𝐏</m:t>
                        </m:r>
                        <m:r>
                          <a:rPr lang="en-SG" sz="2000" i="1" kern="0" baseline="0" smtClean="0">
                            <a:solidFill>
                              <a:srgbClr val="262626"/>
                            </a:solidFill>
                            <a:latin typeface="Cambria Math" panose="02040503050406030204" pitchFamily="18" charset="0"/>
                            <a:ea typeface="Cambria Math" panose="02040503050406030204" pitchFamily="18" charset="0"/>
                            <a:cs typeface="+mn-cs"/>
                          </a:rPr>
                          <m:t>≈</m:t>
                        </m:r>
                        <m:sSub>
                          <m:sSubPr>
                            <m:ctrlPr>
                              <a:rPr lang="en-SG" sz="2000" i="1" kern="0" baseline="0" smtClean="0">
                                <a:solidFill>
                                  <a:srgbClr val="262626"/>
                                </a:solidFill>
                                <a:latin typeface="Cambria Math" panose="02040503050406030204" pitchFamily="18" charset="0"/>
                                <a:ea typeface="Cambria Math" panose="02040503050406030204" pitchFamily="18" charset="0"/>
                                <a:cs typeface="+mn-cs"/>
                              </a:rPr>
                            </m:ctrlPr>
                          </m:sSubPr>
                          <m:e>
                            <m:r>
                              <a:rPr lang="en-SG" sz="2000" b="1" i="0" kern="0" baseline="0" smtClean="0">
                                <a:solidFill>
                                  <a:srgbClr val="262626"/>
                                </a:solidFill>
                                <a:latin typeface="Cambria Math" panose="02040503050406030204" pitchFamily="18" charset="0"/>
                                <a:ea typeface="Cambria Math" panose="02040503050406030204" pitchFamily="18" charset="0"/>
                                <a:cs typeface="+mn-cs"/>
                              </a:rPr>
                              <m:t>𝐗</m:t>
                            </m:r>
                          </m:e>
                          <m:sub>
                            <m:r>
                              <a:rPr lang="en-SG" sz="2000" b="0" i="1" kern="0" baseline="0" smtClean="0">
                                <a:solidFill>
                                  <a:srgbClr val="262626"/>
                                </a:solidFill>
                                <a:latin typeface="Cambria Math" panose="02040503050406030204" pitchFamily="18" charset="0"/>
                                <a:ea typeface="Cambria Math" panose="02040503050406030204" pitchFamily="18" charset="0"/>
                                <a:cs typeface="+mn-cs"/>
                              </a:rPr>
                              <m:t>1</m:t>
                            </m:r>
                          </m:sub>
                        </m:sSub>
                        <m:r>
                          <a:rPr lang="en-SG" sz="2000" i="1" kern="0" baseline="0">
                            <a:solidFill>
                              <a:srgbClr val="262626"/>
                            </a:solidFill>
                            <a:latin typeface="Cambria Math" panose="02040503050406030204" pitchFamily="18" charset="0"/>
                            <a:ea typeface="Cambria Math" panose="02040503050406030204" pitchFamily="18" charset="0"/>
                            <a:cs typeface="+mn-cs"/>
                          </a:rPr>
                          <m:t>∙</m:t>
                        </m:r>
                        <m:sSup>
                          <m:sSupPr>
                            <m:ctrlPr>
                              <a:rPr lang="en-SG" sz="2000" i="1" kern="0" baseline="0">
                                <a:solidFill>
                                  <a:srgbClr val="262626"/>
                                </a:solidFill>
                                <a:latin typeface="Cambria Math" panose="02040503050406030204" pitchFamily="18" charset="0"/>
                                <a:ea typeface="Cambria Math" panose="02040503050406030204" pitchFamily="18" charset="0"/>
                                <a:cs typeface="+mn-cs"/>
                              </a:rPr>
                            </m:ctrlPr>
                          </m:sSupPr>
                          <m:e>
                            <m:r>
                              <a:rPr lang="en-SG" sz="2000" b="1" kern="0" baseline="0">
                                <a:solidFill>
                                  <a:srgbClr val="262626"/>
                                </a:solidFill>
                                <a:latin typeface="Cambria Math" panose="02040503050406030204" pitchFamily="18" charset="0"/>
                                <a:ea typeface="Cambria Math" panose="02040503050406030204" pitchFamily="18" charset="0"/>
                                <a:cs typeface="+mn-cs"/>
                              </a:rPr>
                              <m:t>𝐘</m:t>
                            </m:r>
                          </m:e>
                          <m:sup>
                            <m:r>
                              <m:rPr>
                                <m:sty m:val="p"/>
                              </m:rPr>
                              <a:rPr lang="en-SG" sz="2000" kern="0" baseline="0">
                                <a:solidFill>
                                  <a:srgbClr val="262626"/>
                                </a:solidFill>
                                <a:latin typeface="Cambria Math" panose="02040503050406030204" pitchFamily="18" charset="0"/>
                                <a:ea typeface="Cambria Math" panose="02040503050406030204" pitchFamily="18" charset="0"/>
                                <a:cs typeface="+mn-cs"/>
                              </a:rPr>
                              <m:t>T</m:t>
                            </m:r>
                          </m:sup>
                        </m:sSup>
                      </m:oMath>
                    </m:oMathPara>
                  </a14:m>
                  <a:endParaRPr lang="en-SG" sz="2000" dirty="0"/>
                </a:p>
              </p:txBody>
            </p:sp>
          </mc:Choice>
          <mc:Fallback xmlns="">
            <p:sp>
              <p:nvSpPr>
                <p:cNvPr id="21" name="Rectangle 20">
                  <a:extLst>
                    <a:ext uri="{FF2B5EF4-FFF2-40B4-BE49-F238E27FC236}">
                      <a16:creationId xmlns:a16="http://schemas.microsoft.com/office/drawing/2014/main" id="{649E937E-73F4-4DE6-B450-C5D19565C57A}"/>
                    </a:ext>
                  </a:extLst>
                </p:cNvPr>
                <p:cNvSpPr>
                  <a:spLocks noRot="1" noChangeAspect="1" noMove="1" noResize="1" noEditPoints="1" noAdjustHandles="1" noChangeArrowheads="1" noChangeShapeType="1" noTextEdit="1"/>
                </p:cNvSpPr>
                <p:nvPr/>
              </p:nvSpPr>
              <p:spPr>
                <a:xfrm>
                  <a:off x="3424095" y="2965944"/>
                  <a:ext cx="1495987" cy="405624"/>
                </a:xfrm>
                <a:prstGeom prst="rect">
                  <a:avLst/>
                </a:prstGeom>
                <a:blipFill>
                  <a:blip r:embed="rId11"/>
                  <a:stretch>
                    <a:fillRect b="-3030"/>
                  </a:stretch>
                </a:blipFill>
              </p:spPr>
              <p:txBody>
                <a:bodyPr/>
                <a:lstStyle/>
                <a:p>
                  <a:r>
                    <a:rPr lang="en-SG">
                      <a:noFill/>
                    </a:rPr>
                    <a:t> </a:t>
                  </a:r>
                </a:p>
              </p:txBody>
            </p:sp>
          </mc:Fallback>
        </mc:AlternateContent>
      </p:grpSp>
    </p:spTree>
    <p:extLst>
      <p:ext uri="{BB962C8B-B14F-4D97-AF65-F5344CB8AC3E}">
        <p14:creationId xmlns:p14="http://schemas.microsoft.com/office/powerpoint/2010/main" val="43366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arn(inVertic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arn(inVertic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arn(inVertical)">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theme/theme1.xml><?xml version="1.0" encoding="utf-8"?>
<a:theme xmlns:a="http://schemas.openxmlformats.org/drawingml/2006/main" name="NTUPowerpointTemplate_Aug2010">
  <a:themeElements>
    <a:clrScheme name="NTU Corp Colors (Deep Red)">
      <a:dk1>
        <a:srgbClr val="262626"/>
      </a:dk1>
      <a:lt1>
        <a:sysClr val="window" lastClr="FFFFFF"/>
      </a:lt1>
      <a:dk2>
        <a:srgbClr val="1F497D"/>
      </a:dk2>
      <a:lt2>
        <a:srgbClr val="C7C7C7"/>
      </a:lt2>
      <a:accent1>
        <a:srgbClr val="C60C30"/>
      </a:accent1>
      <a:accent2>
        <a:srgbClr val="003478"/>
      </a:accent2>
      <a:accent3>
        <a:srgbClr val="C49000"/>
      </a:accent3>
      <a:accent4>
        <a:srgbClr val="7A071E"/>
      </a:accent4>
      <a:accent5>
        <a:srgbClr val="0055C4"/>
      </a:accent5>
      <a:accent6>
        <a:srgbClr val="786C00"/>
      </a:accent6>
      <a:hlink>
        <a:srgbClr val="FFFF00"/>
      </a:hlink>
      <a:folHlink>
        <a:srgbClr val="00206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Arial" charset="0"/>
            <a:ea typeface="ＭＳ Ｐゴシック" pitchFamily="6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25000" smtClean="0">
            <a:ln>
              <a:noFill/>
            </a:ln>
            <a:solidFill>
              <a:schemeClr val="tx1"/>
            </a:solidFill>
            <a:effectLst/>
            <a:latin typeface="Arial" charset="0"/>
            <a:ea typeface="ＭＳ Ｐゴシック" pitchFamily="6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文档" ma:contentTypeID="0x0101006840642A6EDB8D429DFCED685D0D0D12" ma:contentTypeVersion="0" ma:contentTypeDescription="新建文档。" ma:contentTypeScope="" ma:versionID="b0a538aa2bbff67b3ff72176290973f5">
  <xsd:schema xmlns:xsd="http://www.w3.org/2001/XMLSchema" xmlns:xs="http://www.w3.org/2001/XMLSchema" xmlns:p="http://schemas.microsoft.com/office/2006/metadata/properties" targetNamespace="http://schemas.microsoft.com/office/2006/metadata/properties" ma:root="true" ma:fieldsID="106206bd4d3280be41fc6ae576ff60c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2308B9-C27C-4848-A033-31EBC6340925}">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B17BAF6-E3BC-490E-8A94-38F765CC76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4EC20E9-D6DD-4910-A68E-6B1BF5544E81}">
  <ds:schemaRefs>
    <ds:schemaRef ds:uri="http://schemas.microsoft.com/office/2006/metadata/longProperties"/>
  </ds:schemaRefs>
</ds:datastoreItem>
</file>

<file path=customXml/itemProps4.xml><?xml version="1.0" encoding="utf-8"?>
<ds:datastoreItem xmlns:ds="http://schemas.openxmlformats.org/officeDocument/2006/customXml" ds:itemID="{DC0E53F2-F9C0-41DE-B178-6D0E70B8D7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39059</TotalTime>
  <Words>2062</Words>
  <Application>Microsoft Office PowerPoint</Application>
  <PresentationFormat>On-screen Show (4:3)</PresentationFormat>
  <Paragraphs>248</Paragraphs>
  <Slides>24</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Helvetica Neue</vt:lpstr>
      <vt:lpstr>Helvetica Neue Light</vt:lpstr>
      <vt:lpstr>Arial</vt:lpstr>
      <vt:lpstr>Cambria Math</vt:lpstr>
      <vt:lpstr>Times New Roman</vt:lpstr>
      <vt:lpstr>Wingdings</vt:lpstr>
      <vt:lpstr>NTUPowerpointTemplate_Aug2010</vt:lpstr>
      <vt:lpstr>Homogeneous Network Embedding for Massive Graphs via Reweighted Personalized PageRank</vt:lpstr>
      <vt:lpstr>Outline</vt:lpstr>
      <vt:lpstr>Homogeneous Network Embedding (HNE)</vt:lpstr>
      <vt:lpstr>Existing Work</vt:lpstr>
      <vt:lpstr>Existing Work</vt:lpstr>
      <vt:lpstr>Motivations: Efficiency</vt:lpstr>
      <vt:lpstr>Motivations: Effectiveness</vt:lpstr>
      <vt:lpstr>Proposed solution: NRP</vt:lpstr>
      <vt:lpstr>NRP: Step 1: Approximate PPR</vt:lpstr>
      <vt:lpstr>NRP: Step 2: Node Reweighting</vt:lpstr>
      <vt:lpstr>Experiments: Settings</vt:lpstr>
      <vt:lpstr>Experiments: Link Prediction</vt:lpstr>
      <vt:lpstr>Experiments: Efficiency</vt:lpstr>
      <vt:lpstr>Thanks</vt:lpstr>
      <vt:lpstr>Why NRP Works</vt:lpstr>
      <vt:lpstr>Competitors</vt:lpstr>
      <vt:lpstr>Experiments: Graph Reconstruction</vt:lpstr>
      <vt:lpstr>Experiments: Node Classification</vt:lpstr>
      <vt:lpstr>Experiments: Parameter Analysis</vt:lpstr>
      <vt:lpstr>Experiments: Link Prediction on Dynamic Graphs</vt:lpstr>
      <vt:lpstr>Experiments: Efficiency</vt:lpstr>
      <vt:lpstr>PPR Approximation</vt:lpstr>
      <vt:lpstr>Node Reweighting</vt:lpstr>
      <vt:lpstr>NRP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PageRank Estimation and Search: A Bidirectional Approach</dc:title>
  <cp:lastModifiedBy>#YANG RENCHI#</cp:lastModifiedBy>
  <cp:revision>1203</cp:revision>
  <dcterms:modified xsi:type="dcterms:W3CDTF">2020-09-01T08:01:37Z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y fmtid="{D5CDD505-2E9C-101B-9397-08002B2CF9AE}" pid="3" name="ContentTypeId">
    <vt:lpwstr>0x0101006840642A6EDB8D429DFCED685D0D0D12</vt:lpwstr>
  </property>
</Properties>
</file>