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7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5952"/>
  </p:normalViewPr>
  <p:slideViewPr>
    <p:cSldViewPr snapToGrid="0" snapToObjects="1">
      <p:cViewPr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28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1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72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51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99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39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38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59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01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33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F54-4B9F-7F43-9636-98E38850CDCD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34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1F54-4B9F-7F43-9636-98E38850CDCD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3728-4366-1B4E-87E0-93862C06A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43FB-EF0F-8842-B10A-2F6E4660B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/>
              <a:t>Web development</a:t>
            </a:r>
            <a:endParaRPr lang="ru-RU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1B174-194A-894E-AF2D-7C906EDA9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60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DBEE-A33A-674B-8CBC-7D5FE2D9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996BC-FB96-5647-9FF9-B539E28C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err="1">
                <a:solidFill>
                  <a:srgbClr val="000080"/>
                </a:solidFill>
              </a:rPr>
              <a:t>var</a:t>
            </a:r>
            <a:r>
              <a:rPr lang="en-US" sz="4000" b="1" dirty="0">
                <a:solidFill>
                  <a:srgbClr val="000080"/>
                </a:solidFill>
              </a:rPr>
              <a:t> </a:t>
            </a:r>
            <a:r>
              <a:rPr lang="en-US" sz="4000" b="1" i="1" dirty="0">
                <a:solidFill>
                  <a:srgbClr val="660E7A"/>
                </a:solidFill>
              </a:rPr>
              <a:t>total </a:t>
            </a:r>
            <a:r>
              <a:rPr lang="en-US" sz="4000" dirty="0"/>
              <a:t>= </a:t>
            </a:r>
            <a:r>
              <a:rPr lang="en-US" sz="4000" i="1" dirty="0"/>
              <a:t>sum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00FF"/>
                </a:solidFill>
              </a:rPr>
              <a:t>2</a:t>
            </a:r>
            <a:r>
              <a:rPr lang="en-US" sz="4000" dirty="0"/>
              <a:t>);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1" dirty="0">
                <a:solidFill>
                  <a:srgbClr val="000080"/>
                </a:solidFill>
              </a:rPr>
              <a:t>function </a:t>
            </a:r>
            <a:r>
              <a:rPr lang="en-US" sz="4000" i="1" dirty="0"/>
              <a:t>sum</a:t>
            </a:r>
            <a:r>
              <a:rPr lang="en-US" sz="4000" dirty="0"/>
              <a:t>(a, b) {</a:t>
            </a:r>
            <a:br>
              <a:rPr lang="en-US" sz="4000" dirty="0"/>
            </a:br>
            <a:r>
              <a:rPr lang="en-US" sz="4000" dirty="0"/>
              <a:t>    </a:t>
            </a:r>
            <a:r>
              <a:rPr lang="en-US" sz="4000" b="1" dirty="0">
                <a:solidFill>
                  <a:srgbClr val="000080"/>
                </a:solidFill>
              </a:rPr>
              <a:t>return </a:t>
            </a:r>
            <a:r>
              <a:rPr lang="en-US" sz="4000" dirty="0"/>
              <a:t>a + b;</a:t>
            </a:r>
            <a:br>
              <a:rPr lang="en-US" sz="4000" dirty="0"/>
            </a:br>
            <a:r>
              <a:rPr lang="en-US" sz="4000" dirty="0"/>
              <a:t>}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1" i="1" dirty="0" err="1">
                <a:solidFill>
                  <a:srgbClr val="660E7A"/>
                </a:solidFill>
              </a:rPr>
              <a:t>console</a:t>
            </a:r>
            <a:r>
              <a:rPr lang="en-US" sz="4000" dirty="0" err="1"/>
              <a:t>.</a:t>
            </a:r>
            <a:r>
              <a:rPr lang="en-US" sz="4000" dirty="0" err="1">
                <a:solidFill>
                  <a:srgbClr val="7A7A43"/>
                </a:solidFill>
              </a:rPr>
              <a:t>log</a:t>
            </a:r>
            <a:r>
              <a:rPr lang="en-US" sz="4000" dirty="0"/>
              <a:t>(</a:t>
            </a:r>
            <a:r>
              <a:rPr lang="en-US" sz="4000" b="1" i="1" dirty="0">
                <a:solidFill>
                  <a:srgbClr val="660E7A"/>
                </a:solidFill>
              </a:rPr>
              <a:t>total</a:t>
            </a:r>
            <a:r>
              <a:rPr lang="en-US" sz="4000" dirty="0"/>
              <a:t>);</a:t>
            </a:r>
            <a:br>
              <a:rPr lang="en-US" sz="4000" dirty="0"/>
            </a:b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197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D2F2-FDE1-364C-BE9B-71EE4561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</a:t>
            </a:r>
            <a:r>
              <a:rPr lang="en-US" dirty="0"/>
              <a:t> – hypertext transfer protocol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27F24-946E-3F4E-81AC-19640F2A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185985"/>
            <a:ext cx="3228975" cy="3228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D4B6D0-3FDE-A84C-9685-A802A3386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354" y="1756750"/>
            <a:ext cx="4087446" cy="408744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5F50D8-757E-AE4B-9A01-9C6F05EDFEB4}"/>
              </a:ext>
            </a:extLst>
          </p:cNvPr>
          <p:cNvCxnSpPr/>
          <p:nvPr/>
        </p:nvCxnSpPr>
        <p:spPr>
          <a:xfrm>
            <a:off x="4517231" y="3657600"/>
            <a:ext cx="3157537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5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040AE9-6489-7048-8911-364EB41A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185985"/>
            <a:ext cx="3228975" cy="3228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3C38F7-2B75-A040-9D61-0BD42BE8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354" y="1756750"/>
            <a:ext cx="4087446" cy="40874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004955-7E37-EF4D-AE53-D43E06E647CD}"/>
              </a:ext>
            </a:extLst>
          </p:cNvPr>
          <p:cNvCxnSpPr/>
          <p:nvPr/>
        </p:nvCxnSpPr>
        <p:spPr>
          <a:xfrm>
            <a:off x="4543426" y="3000375"/>
            <a:ext cx="327183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066DBB-3DA5-214D-B998-66A60BE8051C}"/>
              </a:ext>
            </a:extLst>
          </p:cNvPr>
          <p:cNvSpPr txBox="1"/>
          <p:nvPr/>
        </p:nvSpPr>
        <p:spPr>
          <a:xfrm>
            <a:off x="4752865" y="2477155"/>
            <a:ext cx="285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http://</a:t>
            </a:r>
            <a:r>
              <a:rPr lang="en-US" sz="2800" dirty="0" err="1"/>
              <a:t>google.com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2693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040AE9-6489-7048-8911-364EB41A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185985"/>
            <a:ext cx="3228975" cy="3228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3C38F7-2B75-A040-9D61-0BD42BE8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354" y="1756750"/>
            <a:ext cx="4087446" cy="40874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004955-7E37-EF4D-AE53-D43E06E647CD}"/>
              </a:ext>
            </a:extLst>
          </p:cNvPr>
          <p:cNvCxnSpPr>
            <a:cxnSpLocks/>
          </p:cNvCxnSpPr>
          <p:nvPr/>
        </p:nvCxnSpPr>
        <p:spPr>
          <a:xfrm flipH="1">
            <a:off x="4443413" y="3471863"/>
            <a:ext cx="348615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AF99964-B3FE-AE44-812D-69752FD66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290" y="2508862"/>
            <a:ext cx="1926001" cy="19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3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040AE9-6489-7048-8911-364EB41A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185985"/>
            <a:ext cx="3228975" cy="3228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3C38F7-2B75-A040-9D61-0BD42BE8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354" y="1756750"/>
            <a:ext cx="4087446" cy="40874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004955-7E37-EF4D-AE53-D43E06E647CD}"/>
              </a:ext>
            </a:extLst>
          </p:cNvPr>
          <p:cNvCxnSpPr/>
          <p:nvPr/>
        </p:nvCxnSpPr>
        <p:spPr>
          <a:xfrm>
            <a:off x="4543425" y="3771897"/>
            <a:ext cx="327183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92F09B-5FA1-F043-B370-A565D88CBE59}"/>
              </a:ext>
            </a:extLst>
          </p:cNvPr>
          <p:cNvSpPr txBox="1"/>
          <p:nvPr/>
        </p:nvSpPr>
        <p:spPr>
          <a:xfrm>
            <a:off x="5068248" y="2185985"/>
            <a:ext cx="2258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CSS, JavaScript, images, etc.</a:t>
            </a:r>
          </a:p>
        </p:txBody>
      </p:sp>
    </p:spTree>
    <p:extLst>
      <p:ext uri="{BB962C8B-B14F-4D97-AF65-F5344CB8AC3E}">
        <p14:creationId xmlns:p14="http://schemas.microsoft.com/office/powerpoint/2010/main" val="323865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040AE9-6489-7048-8911-364EB41A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185985"/>
            <a:ext cx="3228975" cy="3228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3C38F7-2B75-A040-9D61-0BD42BE8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354" y="1756750"/>
            <a:ext cx="4087446" cy="40874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004955-7E37-EF4D-AE53-D43E06E647CD}"/>
              </a:ext>
            </a:extLst>
          </p:cNvPr>
          <p:cNvCxnSpPr>
            <a:cxnSpLocks/>
          </p:cNvCxnSpPr>
          <p:nvPr/>
        </p:nvCxnSpPr>
        <p:spPr>
          <a:xfrm flipH="1">
            <a:off x="4414835" y="3657601"/>
            <a:ext cx="348615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636C73C-80D0-E848-9DF3-59C33A4C7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322" y="4251252"/>
            <a:ext cx="1105174" cy="1105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0F12BD-C08D-964D-BED4-17879B289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323" y="3091529"/>
            <a:ext cx="1105173" cy="1105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F2C999-1183-F34F-81E8-E58994613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322" y="1931806"/>
            <a:ext cx="1105173" cy="11051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44147B-081F-EF44-A08C-1D37719EE6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7923" y="2641433"/>
            <a:ext cx="2146426" cy="16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6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AFC2-7371-E14E-85D3-F331D65A4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742950"/>
            <a:ext cx="9144000" cy="1824038"/>
          </a:xfrm>
        </p:spPr>
        <p:txBody>
          <a:bodyPr>
            <a:normAutofit/>
          </a:bodyPr>
          <a:lstStyle/>
          <a:p>
            <a:r>
              <a:rPr lang="en-US" sz="9600" dirty="0"/>
              <a:t>HTML basics</a:t>
            </a:r>
            <a:endParaRPr lang="ru-RU" sz="9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12C39-60D1-DA42-B0B8-F0D660A8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047" y="2909888"/>
            <a:ext cx="3157903" cy="3157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654B12-6C95-C64D-A0AC-6D5045380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923" y="2641433"/>
            <a:ext cx="2146426" cy="16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B7E4-36B6-9549-BE36-7B61C804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4E63B-807F-3D4F-B987-1CE3D1E77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0457"/>
            <a:ext cx="7977188" cy="51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4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0296-DE3B-6E46-9558-994E2A0F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lecture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0B2C-01EB-984E-A010-292EC546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myself, acquaintance</a:t>
            </a:r>
          </a:p>
          <a:p>
            <a:r>
              <a:rPr lang="en-US" dirty="0"/>
              <a:t>About this course</a:t>
            </a:r>
          </a:p>
          <a:p>
            <a:pPr lvl="1"/>
            <a:r>
              <a:rPr lang="en-US" dirty="0"/>
              <a:t>Structure, topics to discuss</a:t>
            </a:r>
          </a:p>
          <a:p>
            <a:pPr lvl="1"/>
            <a:r>
              <a:rPr lang="en-US" dirty="0"/>
              <a:t>Group project</a:t>
            </a:r>
          </a:p>
          <a:p>
            <a:r>
              <a:rPr lang="en-US" dirty="0"/>
              <a:t>Intro into web development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HTTP, client-server</a:t>
            </a:r>
          </a:p>
          <a:p>
            <a:pPr lvl="1"/>
            <a:r>
              <a:rPr lang="en-US" dirty="0"/>
              <a:t>How it works altogether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7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23B4-5E9B-8F48-A944-38F7B2197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1686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/>
              <a:t>Introduction to</a:t>
            </a:r>
            <a:br>
              <a:rPr lang="en-US" sz="8000" b="1" dirty="0"/>
            </a:br>
            <a:r>
              <a:rPr lang="en-US" sz="8000" b="1" dirty="0"/>
              <a:t>Web Dev</a:t>
            </a:r>
            <a:endParaRPr lang="ru-RU" sz="8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ACECA-E508-6645-A35F-11F31ADC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92" y="3786555"/>
            <a:ext cx="2391505" cy="2391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8007A-0CAC-424C-851B-F47AEC3C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46" y="3786555"/>
            <a:ext cx="2391505" cy="2391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FEE09F-1AB1-D34B-9B58-C80FACCD5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786555"/>
            <a:ext cx="2391505" cy="239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6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3587-768D-5842-9209-64EE21A9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files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14E13-291F-C44A-9A30-FA6A63106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738" y="3001108"/>
            <a:ext cx="1953846" cy="1953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22558-6E92-564D-A86C-052DAC68C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1108"/>
            <a:ext cx="1953846" cy="1953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33AB46-E92D-514E-A249-596799583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046" y="3001108"/>
            <a:ext cx="1953846" cy="1953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610FD1-2DB1-E94D-921D-AB73718B7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892" y="3001108"/>
            <a:ext cx="1953846" cy="1953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DB25C6-61AF-4D4C-A804-1F2D6C685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3584" y="3001108"/>
            <a:ext cx="1953846" cy="19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4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75D1-2DAA-3D4B-9C28-90D9F20B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473D1-4A70-724B-A943-2CF68984E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92" y="2512770"/>
            <a:ext cx="4087446" cy="4087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5C0BF-9137-D143-AE61-FFB97209C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430" y="1369985"/>
            <a:ext cx="994508" cy="994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E5EEB7-FA01-D346-AB71-09639B8C8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838" y="2854143"/>
            <a:ext cx="994508" cy="994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BC1AD-E22F-4947-9F93-280B77746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062" y="1369985"/>
            <a:ext cx="994508" cy="9945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E84D01-913E-7B4C-A8F0-A3263E46E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746" y="1107221"/>
            <a:ext cx="994508" cy="9945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06294E-842D-C34B-8499-1BE4CF55EF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2984" y="2854143"/>
            <a:ext cx="994508" cy="99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2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2C2F-18AF-BA4A-8CF2-6E1303DD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ACDF7-BF13-B046-B707-2AF0F5466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804" y="1476743"/>
            <a:ext cx="5190392" cy="5190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96B1E0-FF03-714D-B988-2CDFA1097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876" y="2244968"/>
            <a:ext cx="3376247" cy="25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1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6E5C-35AA-6E44-BEA1-4DBE9740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file types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8A9B1-BB98-A24D-8F3B-0724DA445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92" y="3357930"/>
            <a:ext cx="2391505" cy="2391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991A06-E7D8-1841-B31D-57938993F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46" y="3357930"/>
            <a:ext cx="2391505" cy="2391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034B8-395D-DE4F-81E7-D11FDEB30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357930"/>
            <a:ext cx="2391505" cy="239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6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CFEC-0DD6-104C-8067-2C877A7A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55EB-500F-3E4B-A906-BE7A88A80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&lt;!DOCTYPE </a:t>
            </a:r>
            <a:r>
              <a:rPr lang="en-US" sz="3600" b="1" dirty="0">
                <a:solidFill>
                  <a:srgbClr val="0000FF"/>
                </a:solidFill>
              </a:rPr>
              <a:t>html</a:t>
            </a:r>
            <a:r>
              <a:rPr lang="en-US" sz="3600" dirty="0"/>
              <a:t>&gt;</a:t>
            </a:r>
            <a:br>
              <a:rPr lang="en-US" sz="3600" dirty="0"/>
            </a:br>
            <a:r>
              <a:rPr lang="en-US" sz="3600" dirty="0"/>
              <a:t>&lt;</a:t>
            </a:r>
            <a:r>
              <a:rPr lang="en-US" sz="3600" b="1" dirty="0">
                <a:solidFill>
                  <a:srgbClr val="000080"/>
                </a:solidFill>
              </a:rPr>
              <a:t>html </a:t>
            </a:r>
            <a:r>
              <a:rPr lang="en-US" sz="3600" b="1" dirty="0" err="1">
                <a:solidFill>
                  <a:srgbClr val="0000FF"/>
                </a:solidFill>
              </a:rPr>
              <a:t>lang</a:t>
            </a:r>
            <a:r>
              <a:rPr lang="en-US" sz="3600" b="1" dirty="0">
                <a:solidFill>
                  <a:srgbClr val="008000"/>
                </a:solidFill>
              </a:rPr>
              <a:t>="</a:t>
            </a:r>
            <a:r>
              <a:rPr lang="en-US" sz="3600" b="1" dirty="0" err="1">
                <a:solidFill>
                  <a:srgbClr val="008000"/>
                </a:solidFill>
              </a:rPr>
              <a:t>en</a:t>
            </a:r>
            <a:r>
              <a:rPr lang="en-US" sz="3600" b="1" dirty="0">
                <a:solidFill>
                  <a:srgbClr val="008000"/>
                </a:solidFill>
              </a:rPr>
              <a:t>"</a:t>
            </a:r>
            <a:r>
              <a:rPr lang="en-US" sz="3600" dirty="0"/>
              <a:t>&gt;</a:t>
            </a:r>
            <a:br>
              <a:rPr lang="en-US" sz="3600" dirty="0"/>
            </a:br>
            <a:r>
              <a:rPr lang="en-US" sz="3600" dirty="0"/>
              <a:t>&lt;</a:t>
            </a:r>
            <a:r>
              <a:rPr lang="en-US" sz="3600" b="1" dirty="0">
                <a:solidFill>
                  <a:srgbClr val="000080"/>
                </a:solidFill>
              </a:rPr>
              <a:t>head</a:t>
            </a:r>
            <a:r>
              <a:rPr lang="en-US" sz="3600" dirty="0"/>
              <a:t>&gt;</a:t>
            </a:r>
            <a:br>
              <a:rPr lang="en-US" sz="3600" dirty="0"/>
            </a:br>
            <a:r>
              <a:rPr lang="en-US" sz="3600" dirty="0"/>
              <a:t>    &lt;</a:t>
            </a:r>
            <a:r>
              <a:rPr lang="en-US" sz="3600" b="1" dirty="0">
                <a:solidFill>
                  <a:srgbClr val="000080"/>
                </a:solidFill>
              </a:rPr>
              <a:t>title</a:t>
            </a:r>
            <a:r>
              <a:rPr lang="en-US" sz="3600" dirty="0"/>
              <a:t>&gt;Hello, world!&lt;/</a:t>
            </a:r>
            <a:r>
              <a:rPr lang="en-US" sz="3600" b="1" dirty="0">
                <a:solidFill>
                  <a:srgbClr val="000080"/>
                </a:solidFill>
              </a:rPr>
              <a:t>title</a:t>
            </a:r>
            <a:r>
              <a:rPr lang="en-US" sz="3600" dirty="0"/>
              <a:t>&gt;</a:t>
            </a:r>
            <a:br>
              <a:rPr lang="en-US" sz="3600" dirty="0"/>
            </a:br>
            <a:r>
              <a:rPr lang="en-US" sz="3600" dirty="0"/>
              <a:t>&lt;/</a:t>
            </a:r>
            <a:r>
              <a:rPr lang="en-US" sz="3600" b="1" dirty="0">
                <a:solidFill>
                  <a:srgbClr val="000080"/>
                </a:solidFill>
              </a:rPr>
              <a:t>head</a:t>
            </a:r>
            <a:r>
              <a:rPr lang="en-US" sz="3600" dirty="0"/>
              <a:t>&gt;</a:t>
            </a:r>
            <a:br>
              <a:rPr lang="en-US" sz="3600" dirty="0"/>
            </a:br>
            <a:r>
              <a:rPr lang="en-US" sz="3600" dirty="0"/>
              <a:t>&lt;</a:t>
            </a:r>
            <a:r>
              <a:rPr lang="en-US" sz="3600" b="1" dirty="0">
                <a:solidFill>
                  <a:srgbClr val="000080"/>
                </a:solidFill>
              </a:rPr>
              <a:t>body</a:t>
            </a:r>
            <a:r>
              <a:rPr lang="en-US" sz="3600" dirty="0"/>
              <a:t>&gt;</a:t>
            </a:r>
            <a:br>
              <a:rPr lang="en-US" sz="3600" dirty="0"/>
            </a:br>
            <a:r>
              <a:rPr lang="en-US" sz="3600" dirty="0"/>
              <a:t>    &lt;</a:t>
            </a:r>
            <a:r>
              <a:rPr lang="en-US" sz="3600" b="1" dirty="0">
                <a:solidFill>
                  <a:srgbClr val="000080"/>
                </a:solidFill>
              </a:rPr>
              <a:t>h1</a:t>
            </a:r>
            <a:r>
              <a:rPr lang="en-US" sz="3600" dirty="0"/>
              <a:t>&gt;Welcome to web development course&lt;/</a:t>
            </a:r>
            <a:r>
              <a:rPr lang="en-US" sz="3600" b="1" dirty="0">
                <a:solidFill>
                  <a:srgbClr val="000080"/>
                </a:solidFill>
              </a:rPr>
              <a:t>h1</a:t>
            </a:r>
            <a:r>
              <a:rPr lang="en-US" sz="3600" dirty="0"/>
              <a:t>&gt;</a:t>
            </a:r>
            <a:br>
              <a:rPr lang="en-US" sz="3600" dirty="0"/>
            </a:br>
            <a:r>
              <a:rPr lang="en-US" sz="3600" dirty="0"/>
              <a:t>&lt;/</a:t>
            </a:r>
            <a:r>
              <a:rPr lang="en-US" sz="3600" b="1" dirty="0">
                <a:solidFill>
                  <a:srgbClr val="000080"/>
                </a:solidFill>
              </a:rPr>
              <a:t>body</a:t>
            </a:r>
            <a:r>
              <a:rPr lang="en-US" sz="3600" dirty="0"/>
              <a:t>&gt;</a:t>
            </a:r>
            <a:br>
              <a:rPr lang="en-US" sz="3600" dirty="0"/>
            </a:br>
            <a:r>
              <a:rPr lang="en-US" sz="3600" dirty="0"/>
              <a:t>&lt;/</a:t>
            </a:r>
            <a:r>
              <a:rPr lang="en-US" sz="3600" b="1" dirty="0">
                <a:solidFill>
                  <a:srgbClr val="000080"/>
                </a:solidFill>
              </a:rPr>
              <a:t>html</a:t>
            </a:r>
            <a:r>
              <a:rPr lang="en-US" sz="3600" dirty="0"/>
              <a:t>&gt;</a:t>
            </a:r>
            <a:br>
              <a:rPr lang="en-US" sz="3600" dirty="0"/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306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15A9-F8B0-D84C-81E3-48F1BECE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A21A-9AB6-EE4E-B375-B209AFBE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.</a:t>
            </a:r>
            <a:r>
              <a:rPr lang="en-US" sz="4000" b="1" dirty="0">
                <a:solidFill>
                  <a:srgbClr val="000080"/>
                </a:solidFill>
              </a:rPr>
              <a:t>class </a:t>
            </a:r>
            <a:r>
              <a:rPr lang="en-US" sz="4000" dirty="0"/>
              <a:t>{</a:t>
            </a:r>
            <a:br>
              <a:rPr lang="en-US" sz="4000" dirty="0"/>
            </a:br>
            <a:r>
              <a:rPr lang="en-US" sz="4000" dirty="0"/>
              <a:t>    </a:t>
            </a:r>
            <a:r>
              <a:rPr lang="en-US" sz="4000" b="1" dirty="0">
                <a:solidFill>
                  <a:srgbClr val="0000FF"/>
                </a:solidFill>
              </a:rPr>
              <a:t>padding</a:t>
            </a:r>
            <a:r>
              <a:rPr lang="en-US" sz="4000" dirty="0"/>
              <a:t>: </a:t>
            </a:r>
            <a:r>
              <a:rPr lang="en-US" sz="4000" dirty="0">
                <a:solidFill>
                  <a:srgbClr val="0000FF"/>
                </a:solidFill>
              </a:rPr>
              <a:t>2</a:t>
            </a:r>
            <a:r>
              <a:rPr lang="en-US" sz="4000" b="1" dirty="0">
                <a:solidFill>
                  <a:srgbClr val="008000"/>
                </a:solidFill>
              </a:rPr>
              <a:t>px</a:t>
            </a:r>
            <a:r>
              <a:rPr lang="en-US" sz="4000" dirty="0"/>
              <a:t>;</a:t>
            </a:r>
            <a:br>
              <a:rPr lang="en-US" sz="4000" dirty="0"/>
            </a:br>
            <a:r>
              <a:rPr lang="en-US" sz="4000" dirty="0"/>
              <a:t>}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1" dirty="0">
                <a:solidFill>
                  <a:srgbClr val="000080"/>
                </a:solidFill>
              </a:rPr>
              <a:t>#id </a:t>
            </a:r>
            <a:r>
              <a:rPr lang="en-US" sz="4000" dirty="0"/>
              <a:t>{</a:t>
            </a:r>
            <a:br>
              <a:rPr lang="en-US" sz="4000" dirty="0"/>
            </a:br>
            <a:r>
              <a:rPr lang="en-US" sz="4000" dirty="0"/>
              <a:t>    </a:t>
            </a:r>
            <a:r>
              <a:rPr lang="en-US" sz="4000" b="1" dirty="0">
                <a:solidFill>
                  <a:srgbClr val="0000FF"/>
                </a:solidFill>
              </a:rPr>
              <a:t>color</a:t>
            </a:r>
            <a:r>
              <a:rPr lang="en-US" sz="4000" dirty="0"/>
              <a:t>: </a:t>
            </a:r>
            <a:r>
              <a:rPr lang="en-US" sz="4000" b="1" dirty="0">
                <a:solidFill>
                  <a:srgbClr val="008000"/>
                </a:solidFill>
              </a:rPr>
              <a:t>red</a:t>
            </a:r>
            <a:r>
              <a:rPr lang="en-US" sz="4000" dirty="0"/>
              <a:t>;</a:t>
            </a:r>
            <a:br>
              <a:rPr lang="en-US" sz="4000" dirty="0"/>
            </a:br>
            <a:r>
              <a:rPr lang="en-US" sz="4000" dirty="0"/>
              <a:t>    </a:t>
            </a:r>
            <a:r>
              <a:rPr lang="en-US" sz="4000" b="1" dirty="0">
                <a:solidFill>
                  <a:srgbClr val="0000FF"/>
                </a:solidFill>
              </a:rPr>
              <a:t>background-color</a:t>
            </a:r>
            <a:r>
              <a:rPr lang="en-US" sz="4000" dirty="0"/>
              <a:t>: </a:t>
            </a:r>
            <a:r>
              <a:rPr lang="en-US" sz="4000" b="1" dirty="0">
                <a:solidFill>
                  <a:srgbClr val="008000"/>
                </a:solidFill>
              </a:rPr>
              <a:t>green</a:t>
            </a:r>
            <a:r>
              <a:rPr lang="en-US" sz="4000" dirty="0"/>
              <a:t>;</a:t>
            </a:r>
            <a:br>
              <a:rPr lang="en-US" sz="4000" dirty="0"/>
            </a:br>
            <a:r>
              <a:rPr lang="en-US" sz="4000" dirty="0"/>
              <a:t>}</a:t>
            </a:r>
            <a:br>
              <a:rPr lang="en-US" sz="4000" dirty="0"/>
            </a:b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2940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2215</TotalTime>
  <Words>85</Words>
  <Application>Microsoft Macintosh PowerPoint</Application>
  <PresentationFormat>Widescreen</PresentationFormat>
  <Paragraphs>28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Web development</vt:lpstr>
      <vt:lpstr>Plan for the lecture</vt:lpstr>
      <vt:lpstr>Introduction to Web Dev</vt:lpstr>
      <vt:lpstr>Web page files</vt:lpstr>
      <vt:lpstr>Server</vt:lpstr>
      <vt:lpstr>Web browser</vt:lpstr>
      <vt:lpstr>Web file types</vt:lpstr>
      <vt:lpstr>HTML</vt:lpstr>
      <vt:lpstr>CSS</vt:lpstr>
      <vt:lpstr>JavaScript</vt:lpstr>
      <vt:lpstr>HTTP – hypertext transfer protocol</vt:lpstr>
      <vt:lpstr>PowerPoint Presentation</vt:lpstr>
      <vt:lpstr>PowerPoint Presentation</vt:lpstr>
      <vt:lpstr>PowerPoint Presentation</vt:lpstr>
      <vt:lpstr>PowerPoint Presentation</vt:lpstr>
      <vt:lpstr>HTML basics</vt:lpstr>
      <vt:lpstr>Practice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a.martynenko</dc:creator>
  <cp:lastModifiedBy>a.martynenko</cp:lastModifiedBy>
  <cp:revision>17</cp:revision>
  <dcterms:created xsi:type="dcterms:W3CDTF">2019-09-16T20:06:54Z</dcterms:created>
  <dcterms:modified xsi:type="dcterms:W3CDTF">2019-09-18T09:02:21Z</dcterms:modified>
</cp:coreProperties>
</file>