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6" r:id="rId3"/>
    <p:sldId id="277" r:id="rId4"/>
    <p:sldId id="278" r:id="rId5"/>
    <p:sldId id="279" r:id="rId6"/>
    <p:sldId id="281" r:id="rId7"/>
    <p:sldId id="282" r:id="rId8"/>
    <p:sldId id="284" r:id="rId9"/>
    <p:sldId id="285" r:id="rId10"/>
    <p:sldId id="287" r:id="rId11"/>
    <p:sldId id="289" r:id="rId12"/>
    <p:sldId id="290" r:id="rId13"/>
    <p:sldId id="292" r:id="rId14"/>
    <p:sldId id="297" r:id="rId15"/>
    <p:sldId id="298" r:id="rId16"/>
    <p:sldId id="299" r:id="rId17"/>
    <p:sldId id="296" r:id="rId18"/>
    <p:sldId id="30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6"/>
    <p:restoredTop sz="95872"/>
  </p:normalViewPr>
  <p:slideViewPr>
    <p:cSldViewPr snapToGrid="0" snapToObjects="1">
      <p:cViewPr varScale="1">
        <p:scale>
          <a:sx n="87" d="100"/>
          <a:sy n="87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72D-2C6D-2843-ABC1-8DB94C5B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7BEFC-714A-DE44-B015-DBB9FB7D1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A48A-7400-6D45-A9C6-8DC5A608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0BAD9-1025-0349-86F4-41D230F8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B7C6-BAE0-1A48-B54D-1B6A739C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B936-0C1D-4C45-8F2C-8FBB8DA9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6E3A0-6724-5840-B54E-E95D891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AF0B-4677-1545-9C36-1C54CF2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77AB-8970-8046-B138-AA0975D5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0776-1E20-194C-92D2-E116E090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39E70-CF5B-A644-BCC6-CDF678A8C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1661-EA55-764A-8C95-DD1F46A5D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0A4D-D1A6-7B40-B3A5-AB726EE6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B703-9A1C-9D4B-AA40-1CDBF5E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2C7-E355-AF4D-88E3-9469F77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BFC2-1161-3042-B4B2-A6039E81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8F96-58F2-264F-B2AA-8E86AA95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DEC6-BB40-F947-94E6-86CA786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459B-327D-B545-8E36-D88B3590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C2CF-0627-934F-A002-740D8C43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8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A032-2125-0844-9FC8-67410E88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47E7-5393-E642-8CA3-18622B65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B18D-7B42-244F-9B60-E3E632B9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48D4-A733-8047-97CD-8ADE7B56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113C-F860-DB43-8E1D-69DAD0A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8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2112-799A-CA4A-B89C-88B1D4B9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DC54-1B47-9E45-8024-F6D23F62F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74CF-12FA-C643-B840-D8FC661CA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F507-027B-9646-A31C-D084A9FA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FD72-3FE0-8A48-91AF-2D407FB3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1BB0-19CF-E442-9218-9CEC30D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8992-FF3D-8C48-816C-FBCDE1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BFC0-265E-634F-939A-F19E895D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301F9-6486-D24D-941F-E2E48606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C0C81-1AC7-3348-9F51-AE289DF24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DEDF-8C60-3143-AE39-7D4877579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94193-534F-834D-9D18-310E666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A2449-E004-694F-A88D-937D9380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D53A3-A6C4-D444-A766-F993F48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043-847D-E047-A9F1-EF67940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A77FF-2BE8-3541-8748-A02AA5F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DBB04-19A4-B04D-B76D-0717A36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A6AB1-0E36-A147-8B4B-87218D78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1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753FD-98C0-3D4C-BC0D-F8EFFFDC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AB84D-B94D-A546-A2B6-5195A46D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E36C-F319-E040-B54B-CADE490F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4A9-5A14-5C46-8ADF-CEBC723C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CFA0-973B-BC49-92DF-15E3D2C1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B46E-1529-0D48-AED1-A32F7B0E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9AA9-6B01-5F41-A05B-C28D48FA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C1F2-156F-BD4B-A1BE-2B09E65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7DAD-B198-1D46-9010-686E2F77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5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61A3-DBCF-5540-84FC-4616EBA3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5C26F-E8D5-F74C-AA5D-784FCFDF0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9601-09BD-334F-AC4B-37C607F9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D7501-FF18-D54A-B84D-737E975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2CC6-DD6F-5A40-8BFB-3FC4E6F2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3FA41-71AA-1147-9A23-F99B370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4FC80-48E7-E542-B118-D97BF33F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0B9D9-CDE8-6341-A5CF-49DFEBFF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A325-F02E-EC48-A536-8CD4273E1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1F54-4B9F-7F43-9636-98E38850CDCD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04AB-E378-5248-B4FA-7CC1A4B9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35A5-6F11-854C-9844-ECF769090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Specificity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_units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PnVor36_40&amp;list=PLZlA0Gpn_vH9xx-RRVNG187ETT2ekWFsq&amp;index=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B8522-E4A0-9B48-A0A6-3BD421D1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60" y="154683"/>
            <a:ext cx="6474640" cy="64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How to load CSS?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DE446-6088-FA48-996B-463C1C7D7CBB}"/>
              </a:ext>
            </a:extLst>
          </p:cNvPr>
          <p:cNvSpPr/>
          <p:nvPr/>
        </p:nvSpPr>
        <p:spPr>
          <a:xfrm>
            <a:off x="838200" y="3787480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&lt;button</a:t>
            </a:r>
            <a:r>
              <a:rPr lang="en-US" sz="4000" b="1" dirty="0">
                <a:solidFill>
                  <a:srgbClr val="000080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style</a:t>
            </a:r>
            <a:r>
              <a:rPr lang="en-US" sz="4000" b="1" dirty="0">
                <a:solidFill>
                  <a:srgbClr val="008000"/>
                </a:solidFill>
              </a:rPr>
              <a:t>=”color: blue"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&lt;/button&gt;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A991-8AC2-A647-8AA6-0EE4C2572350}"/>
              </a:ext>
            </a:extLst>
          </p:cNvPr>
          <p:cNvSpPr txBox="1"/>
          <p:nvPr/>
        </p:nvSpPr>
        <p:spPr>
          <a:xfrm>
            <a:off x="838200" y="1825625"/>
            <a:ext cx="249299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1. Inline</a:t>
            </a:r>
            <a:endParaRPr lang="ru-RU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How to load CSS?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A991-8AC2-A647-8AA6-0EE4C2572350}"/>
              </a:ext>
            </a:extLst>
          </p:cNvPr>
          <p:cNvSpPr txBox="1"/>
          <p:nvPr/>
        </p:nvSpPr>
        <p:spPr>
          <a:xfrm>
            <a:off x="838200" y="1822450"/>
            <a:ext cx="483016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2. Style element</a:t>
            </a:r>
            <a:endParaRPr lang="ru-RU" sz="54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416B0-A5DA-3A46-A92C-FEDFAA5282BC}"/>
              </a:ext>
            </a:extLst>
          </p:cNvPr>
          <p:cNvSpPr/>
          <p:nvPr/>
        </p:nvSpPr>
        <p:spPr>
          <a:xfrm>
            <a:off x="838200" y="274578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&lt;head&gt;</a:t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dirty="0"/>
              <a:t>    &lt;</a:t>
            </a:r>
            <a:r>
              <a:rPr lang="en-US" sz="3200" dirty="0">
                <a:solidFill>
                  <a:srgbClr val="000080"/>
                </a:solidFill>
              </a:rPr>
              <a:t>style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     .</a:t>
            </a:r>
            <a:r>
              <a:rPr lang="en-US" sz="3200" dirty="0">
                <a:solidFill>
                  <a:srgbClr val="000080"/>
                </a:solidFill>
              </a:rPr>
              <a:t>blue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            </a:t>
            </a:r>
            <a:r>
              <a:rPr lang="en-US" sz="3200" dirty="0">
                <a:solidFill>
                  <a:srgbClr val="0000FF"/>
                </a:solidFill>
              </a:rPr>
              <a:t>color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008000"/>
                </a:solidFill>
              </a:rPr>
              <a:t>blue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     }</a:t>
            </a:r>
            <a:br>
              <a:rPr lang="en-US" sz="3200" dirty="0"/>
            </a:br>
            <a:r>
              <a:rPr lang="en-US" sz="3200" dirty="0"/>
              <a:t>    &lt;/</a:t>
            </a:r>
            <a:r>
              <a:rPr lang="en-US" sz="3200" dirty="0">
                <a:solidFill>
                  <a:srgbClr val="000080"/>
                </a:solidFill>
              </a:rPr>
              <a:t>style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&lt;/head&gt;</a:t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How to load CSS?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A991-8AC2-A647-8AA6-0EE4C2572350}"/>
              </a:ext>
            </a:extLst>
          </p:cNvPr>
          <p:cNvSpPr txBox="1"/>
          <p:nvPr/>
        </p:nvSpPr>
        <p:spPr>
          <a:xfrm>
            <a:off x="838200" y="1822450"/>
            <a:ext cx="442095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3. External CSS</a:t>
            </a:r>
            <a:endParaRPr lang="ru-RU" sz="54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416B0-A5DA-3A46-A92C-FEDFAA5282BC}"/>
              </a:ext>
            </a:extLst>
          </p:cNvPr>
          <p:cNvSpPr/>
          <p:nvPr/>
        </p:nvSpPr>
        <p:spPr>
          <a:xfrm>
            <a:off x="838199" y="2790895"/>
            <a:ext cx="10515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&lt;head&gt;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4000" dirty="0"/>
              <a:t>&lt;</a:t>
            </a:r>
            <a:r>
              <a:rPr lang="en-US" sz="4000" b="1" dirty="0">
                <a:solidFill>
                  <a:srgbClr val="000080"/>
                </a:solidFill>
              </a:rPr>
              <a:t>link </a:t>
            </a:r>
            <a:r>
              <a:rPr lang="en-US" sz="4000" b="1" dirty="0" err="1">
                <a:solidFill>
                  <a:srgbClr val="0000FF"/>
                </a:solidFill>
              </a:rPr>
              <a:t>rel</a:t>
            </a:r>
            <a:r>
              <a:rPr lang="en-US" sz="4000" b="1" dirty="0">
                <a:solidFill>
                  <a:srgbClr val="008000"/>
                </a:solidFill>
              </a:rPr>
              <a:t>="stylesheet" </a:t>
            </a:r>
            <a:r>
              <a:rPr lang="en-US" sz="4000" b="1" dirty="0" err="1">
                <a:solidFill>
                  <a:srgbClr val="0000FF"/>
                </a:solidFill>
              </a:rPr>
              <a:t>href</a:t>
            </a:r>
            <a:r>
              <a:rPr lang="en-US" sz="4000" b="1" dirty="0">
                <a:solidFill>
                  <a:srgbClr val="008000"/>
                </a:solidFill>
              </a:rPr>
              <a:t>="</a:t>
            </a:r>
            <a:r>
              <a:rPr lang="en-US" sz="4000" b="1" dirty="0" err="1">
                <a:solidFill>
                  <a:srgbClr val="008000"/>
                </a:solidFill>
              </a:rPr>
              <a:t>style.css</a:t>
            </a:r>
            <a:r>
              <a:rPr lang="en-US" sz="4000" b="1" dirty="0">
                <a:solidFill>
                  <a:srgbClr val="008000"/>
                </a:solidFill>
              </a:rPr>
              <a:t>"</a:t>
            </a:r>
            <a:r>
              <a:rPr lang="en-US" sz="4000" dirty="0"/>
              <a:t>/&gt;</a:t>
            </a:r>
            <a:br>
              <a:rPr lang="en-US" sz="4000" dirty="0"/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&lt;/head&gt;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A7341C-422E-F549-9A7E-618C4867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A7341C-422E-F549-9A7E-618C4867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84" y="0"/>
            <a:ext cx="5572432" cy="55724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E0C6B4-009F-1D4C-B316-E8A7210E5DB2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002060"/>
                </a:solidFill>
              </a:rPr>
              <a:t>Practice is everything</a:t>
            </a:r>
            <a:endParaRPr lang="ru-RU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7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3252A-4CEF-9C4F-A142-808CE1E8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98" y="-17668"/>
            <a:ext cx="8817204" cy="6875668"/>
          </a:xfrm>
        </p:spPr>
      </p:pic>
    </p:spTree>
    <p:extLst>
      <p:ext uri="{BB962C8B-B14F-4D97-AF65-F5344CB8AC3E}">
        <p14:creationId xmlns:p14="http://schemas.microsoft.com/office/powerpoint/2010/main" val="26815696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DF8B0-2683-084B-BD3D-EC8FB29C0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960" y="1574270"/>
            <a:ext cx="3782696" cy="37460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3D3A-1351-CF46-B002-A733248E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522" y="2091096"/>
            <a:ext cx="2712438" cy="27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Reading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6F1D7-15B7-694E-BC56-038AE4B81232}"/>
              </a:ext>
            </a:extLst>
          </p:cNvPr>
          <p:cNvSpPr txBox="1"/>
          <p:nvPr/>
        </p:nvSpPr>
        <p:spPr>
          <a:xfrm>
            <a:off x="838200" y="2182760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CSS combinations - </a:t>
            </a:r>
            <a:r>
              <a:rPr lang="en-US" sz="3200" dirty="0">
                <a:hlinkClick r:id="rId2"/>
              </a:rPr>
              <a:t>https://www.w3schools.com/css/css_combinators.asp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CSS specificity - </a:t>
            </a:r>
            <a:r>
              <a:rPr lang="en-US" sz="3200" dirty="0">
                <a:hlinkClick r:id="rId3"/>
              </a:rPr>
              <a:t>https://developer.mozilla.org/en-US/docs/Web/CSS/Specificity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CSS units - </a:t>
            </a:r>
            <a:r>
              <a:rPr lang="en-US" sz="3200" dirty="0">
                <a:hlinkClick r:id="rId4"/>
              </a:rPr>
              <a:t>https://www.w3schools.com/cssref/css_units.asp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3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Video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6F1D7-15B7-694E-BC56-038AE4B81232}"/>
              </a:ext>
            </a:extLst>
          </p:cNvPr>
          <p:cNvSpPr txBox="1"/>
          <p:nvPr/>
        </p:nvSpPr>
        <p:spPr>
          <a:xfrm>
            <a:off x="838200" y="2182760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https://www.youtube.com/watch?v=1PnVor36_40&amp;list=PLZlA0Gpn_vH9xx-RRVNG187ETT2ekWFsq&amp;index=7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917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733C-19FE-EC49-8758-306BEB55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CSS syntax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C4F7-DFA5-F446-8852-7E648F97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940"/>
            <a:ext cx="5135087" cy="39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0080"/>
                </a:solidFill>
              </a:rPr>
              <a:t>selector </a:t>
            </a:r>
            <a:r>
              <a:rPr lang="en-US" sz="4400" dirty="0"/>
              <a:t>{</a:t>
            </a:r>
            <a:br>
              <a:rPr lang="en-US" sz="4400" dirty="0"/>
            </a:br>
            <a:r>
              <a:rPr lang="en-US" sz="4400" dirty="0"/>
              <a:t>    </a:t>
            </a:r>
            <a:r>
              <a:rPr lang="en-US" sz="4400" b="1" dirty="0">
                <a:solidFill>
                  <a:srgbClr val="0000FF"/>
                </a:solidFill>
              </a:rPr>
              <a:t>property1</a:t>
            </a:r>
            <a:r>
              <a:rPr lang="en-US" sz="4400" dirty="0"/>
              <a:t>: </a:t>
            </a:r>
            <a:r>
              <a:rPr lang="en-US" sz="4400" b="1" dirty="0">
                <a:solidFill>
                  <a:srgbClr val="008000"/>
                </a:solidFill>
              </a:rPr>
              <a:t>value1</a:t>
            </a:r>
            <a:r>
              <a:rPr lang="en-US" sz="4400" dirty="0"/>
              <a:t>;</a:t>
            </a:r>
            <a:br>
              <a:rPr lang="en-US" sz="4400" dirty="0"/>
            </a:br>
            <a:r>
              <a:rPr lang="en-US" sz="4400" dirty="0"/>
              <a:t>    </a:t>
            </a:r>
            <a:r>
              <a:rPr lang="en-US" sz="4400" b="1" dirty="0">
                <a:solidFill>
                  <a:srgbClr val="0000FF"/>
                </a:solidFill>
              </a:rPr>
              <a:t>property2</a:t>
            </a:r>
            <a:r>
              <a:rPr lang="en-US" sz="4400" dirty="0"/>
              <a:t>: </a:t>
            </a:r>
            <a:r>
              <a:rPr lang="en-US" sz="4400" b="1" dirty="0">
                <a:solidFill>
                  <a:srgbClr val="008000"/>
                </a:solidFill>
              </a:rPr>
              <a:t>value2</a:t>
            </a:r>
            <a:r>
              <a:rPr lang="en-US" sz="4400" dirty="0"/>
              <a:t>;</a:t>
            </a:r>
            <a:br>
              <a:rPr lang="en-US" sz="4400" dirty="0"/>
            </a:br>
            <a:r>
              <a:rPr lang="en-US" sz="4400" dirty="0"/>
              <a:t>}</a:t>
            </a:r>
            <a:br>
              <a:rPr lang="en-US" sz="4400" dirty="0"/>
            </a:br>
            <a:endParaRPr lang="ru-RU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C60DD9-99DF-C44D-889A-554947FF2E7F}"/>
              </a:ext>
            </a:extLst>
          </p:cNvPr>
          <p:cNvSpPr txBox="1">
            <a:spLocks/>
          </p:cNvSpPr>
          <p:nvPr/>
        </p:nvSpPr>
        <p:spPr>
          <a:xfrm>
            <a:off x="7243948" y="2386940"/>
            <a:ext cx="4109852" cy="39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000080"/>
                </a:solidFill>
              </a:rPr>
              <a:t>h1 </a:t>
            </a:r>
            <a:r>
              <a:rPr lang="en-US" sz="4400" dirty="0"/>
              <a:t>{</a:t>
            </a:r>
            <a:br>
              <a:rPr lang="en-US" sz="4400" dirty="0"/>
            </a:br>
            <a:r>
              <a:rPr lang="en-US" sz="4400" dirty="0"/>
              <a:t>    </a:t>
            </a:r>
            <a:r>
              <a:rPr lang="en-US" sz="4400" b="1" dirty="0">
                <a:solidFill>
                  <a:srgbClr val="0000FF"/>
                </a:solidFill>
              </a:rPr>
              <a:t>color</a:t>
            </a:r>
            <a:r>
              <a:rPr lang="en-US" sz="4400" dirty="0"/>
              <a:t>: </a:t>
            </a:r>
            <a:r>
              <a:rPr lang="en-US" sz="4400" b="1" dirty="0">
                <a:solidFill>
                  <a:srgbClr val="008000"/>
                </a:solidFill>
              </a:rPr>
              <a:t>green</a:t>
            </a:r>
            <a:r>
              <a:rPr lang="en-US" sz="4400" dirty="0"/>
              <a:t>;</a:t>
            </a:r>
            <a:br>
              <a:rPr lang="en-US" sz="4400" dirty="0"/>
            </a:br>
            <a:r>
              <a:rPr lang="en-US" sz="4400" dirty="0"/>
              <a:t>}</a:t>
            </a:r>
            <a:br>
              <a:rPr lang="en-US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878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23EE8-A9CF-284A-8E97-D207E8935DCA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160DB-9F0F-8048-BCBD-1FB99E6A427A}"/>
              </a:ext>
            </a:extLst>
          </p:cNvPr>
          <p:cNvSpPr txBox="1"/>
          <p:nvPr/>
        </p:nvSpPr>
        <p:spPr>
          <a:xfrm>
            <a:off x="838200" y="2971800"/>
            <a:ext cx="329070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Element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DD73C-9FF0-AB49-A59D-A61198D9A572}"/>
              </a:ext>
            </a:extLst>
          </p:cNvPr>
          <p:cNvSpPr txBox="1"/>
          <p:nvPr/>
        </p:nvSpPr>
        <p:spPr>
          <a:xfrm>
            <a:off x="5811509" y="2971797"/>
            <a:ext cx="20521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Class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A110C-C609-7143-BD91-F4E48AAADFE0}"/>
              </a:ext>
            </a:extLst>
          </p:cNvPr>
          <p:cNvSpPr txBox="1"/>
          <p:nvPr/>
        </p:nvSpPr>
        <p:spPr>
          <a:xfrm>
            <a:off x="9546274" y="2971797"/>
            <a:ext cx="9845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ID</a:t>
            </a:r>
            <a:endParaRPr lang="ru-RU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5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FBAB-77BA-4846-9003-0B83F64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067" y="3321962"/>
            <a:ext cx="5067866" cy="271307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rgbClr val="000080"/>
                </a:solidFill>
              </a:rPr>
              <a:t>header </a:t>
            </a:r>
            <a:r>
              <a:rPr lang="en-US" sz="4400" dirty="0">
                <a:solidFill>
                  <a:prstClr val="black"/>
                </a:solidFill>
              </a:rPr>
              <a:t>{</a:t>
            </a:r>
            <a:br>
              <a:rPr lang="en-US" sz="4400" dirty="0">
                <a:solidFill>
                  <a:prstClr val="black"/>
                </a:solidFill>
              </a:rPr>
            </a:br>
            <a:r>
              <a:rPr lang="en-US" sz="4400" dirty="0">
                <a:solidFill>
                  <a:prstClr val="black"/>
                </a:solidFill>
              </a:rPr>
              <a:t>    </a:t>
            </a:r>
            <a:r>
              <a:rPr lang="en-US" sz="4400" b="1" dirty="0">
                <a:solidFill>
                  <a:srgbClr val="0000FF"/>
                </a:solidFill>
              </a:rPr>
              <a:t>color</a:t>
            </a:r>
            <a:r>
              <a:rPr lang="en-US" sz="4400" dirty="0">
                <a:solidFill>
                  <a:prstClr val="black"/>
                </a:solidFill>
              </a:rPr>
              <a:t>: </a:t>
            </a:r>
            <a:r>
              <a:rPr lang="en-US" sz="4400" b="1" dirty="0">
                <a:solidFill>
                  <a:srgbClr val="008000"/>
                </a:solidFill>
              </a:rPr>
              <a:t>blue</a:t>
            </a:r>
            <a:r>
              <a:rPr lang="en-US" sz="4400" dirty="0">
                <a:solidFill>
                  <a:prstClr val="black"/>
                </a:solidFill>
              </a:rPr>
              <a:t>;</a:t>
            </a:r>
            <a:br>
              <a:rPr lang="en-US" sz="4400" dirty="0">
                <a:solidFill>
                  <a:prstClr val="black"/>
                </a:solidFill>
              </a:rPr>
            </a:br>
            <a:r>
              <a:rPr lang="en-US" sz="4400" dirty="0">
                <a:solidFill>
                  <a:prstClr val="black"/>
                </a:solidFill>
              </a:rPr>
              <a:t>}</a:t>
            </a: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CAC9-B7A2-4A4A-8044-01409502255F}"/>
              </a:ext>
            </a:extLst>
          </p:cNvPr>
          <p:cNvSpPr txBox="1"/>
          <p:nvPr/>
        </p:nvSpPr>
        <p:spPr>
          <a:xfrm>
            <a:off x="3562067" y="2121633"/>
            <a:ext cx="329070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Element</a:t>
            </a:r>
            <a:endParaRPr lang="ru-RU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FBAB-77BA-4846-9003-0B83F64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413" y="3875920"/>
            <a:ext cx="4473507" cy="215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0080"/>
                </a:solidFill>
              </a:rPr>
              <a:t>.big-header </a:t>
            </a:r>
            <a:r>
              <a:rPr lang="en-US" sz="4000" dirty="0">
                <a:solidFill>
                  <a:prstClr val="black"/>
                </a:solidFill>
              </a:rPr>
              <a:t>{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    </a:t>
            </a:r>
            <a:r>
              <a:rPr lang="en-US" sz="4000" b="1" dirty="0">
                <a:solidFill>
                  <a:srgbClr val="0000FF"/>
                </a:solidFill>
              </a:rPr>
              <a:t>font-size</a:t>
            </a:r>
            <a:r>
              <a:rPr lang="en-US" sz="4000" dirty="0">
                <a:solidFill>
                  <a:prstClr val="black"/>
                </a:solidFill>
              </a:rPr>
              <a:t>: </a:t>
            </a:r>
            <a:r>
              <a:rPr lang="en-US" sz="4000" b="1" dirty="0">
                <a:solidFill>
                  <a:srgbClr val="008000"/>
                </a:solidFill>
              </a:rPr>
              <a:t>30px</a:t>
            </a:r>
            <a:r>
              <a:rPr lang="en-US" sz="4000" dirty="0">
                <a:solidFill>
                  <a:prstClr val="black"/>
                </a:solidFill>
              </a:rPr>
              <a:t>;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}</a:t>
            </a:r>
            <a:endParaRPr lang="ru-RU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CAC9-B7A2-4A4A-8044-01409502255F}"/>
              </a:ext>
            </a:extLst>
          </p:cNvPr>
          <p:cNvSpPr txBox="1"/>
          <p:nvPr/>
        </p:nvSpPr>
        <p:spPr>
          <a:xfrm>
            <a:off x="5069917" y="2121633"/>
            <a:ext cx="20521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Class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CA290-98CB-E84E-AB8B-EA2F2864DE25}"/>
              </a:ext>
            </a:extLst>
          </p:cNvPr>
          <p:cNvSpPr txBox="1"/>
          <p:nvPr/>
        </p:nvSpPr>
        <p:spPr>
          <a:xfrm>
            <a:off x="838200" y="3875921"/>
            <a:ext cx="5745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&lt;h1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class</a:t>
            </a:r>
            <a:r>
              <a:rPr lang="en-US" sz="4000" b="1" dirty="0">
                <a:solidFill>
                  <a:srgbClr val="008000"/>
                </a:solidFill>
              </a:rPr>
              <a:t>="big-header"</a:t>
            </a:r>
            <a:r>
              <a:rPr lang="en-US" sz="4000" dirty="0"/>
              <a:t>&gt;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br>
              <a:rPr lang="en-US" sz="4000" dirty="0"/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&lt;/h1&gt;</a:t>
            </a:r>
            <a:br>
              <a:rPr lang="en-US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071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CAC9-B7A2-4A4A-8044-01409502255F}"/>
              </a:ext>
            </a:extLst>
          </p:cNvPr>
          <p:cNvSpPr txBox="1"/>
          <p:nvPr/>
        </p:nvSpPr>
        <p:spPr>
          <a:xfrm>
            <a:off x="5069917" y="2121633"/>
            <a:ext cx="20521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Class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CA290-98CB-E84E-AB8B-EA2F2864DE25}"/>
              </a:ext>
            </a:extLst>
          </p:cNvPr>
          <p:cNvSpPr txBox="1"/>
          <p:nvPr/>
        </p:nvSpPr>
        <p:spPr>
          <a:xfrm>
            <a:off x="838200" y="3617970"/>
            <a:ext cx="9814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&lt;div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class</a:t>
            </a:r>
            <a:r>
              <a:rPr lang="en-US" sz="4000" b="1" dirty="0">
                <a:solidFill>
                  <a:srgbClr val="008000"/>
                </a:solidFill>
              </a:rPr>
              <a:t>=”full-width green"</a:t>
            </a:r>
            <a:r>
              <a:rPr lang="en-US" sz="4000" dirty="0"/>
              <a:t>&gt;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Content</a:t>
            </a:r>
            <a:br>
              <a:rPr lang="en-US" sz="4000" dirty="0"/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&lt;/div&gt;</a:t>
            </a:r>
            <a:br>
              <a:rPr lang="en-US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98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CAC9-B7A2-4A4A-8044-01409502255F}"/>
              </a:ext>
            </a:extLst>
          </p:cNvPr>
          <p:cNvSpPr txBox="1"/>
          <p:nvPr/>
        </p:nvSpPr>
        <p:spPr>
          <a:xfrm>
            <a:off x="5069917" y="1825625"/>
            <a:ext cx="20521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Class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FE2A7F-D94F-D749-9F75-BDD675BB66F5}"/>
              </a:ext>
            </a:extLst>
          </p:cNvPr>
          <p:cNvSpPr/>
          <p:nvPr/>
        </p:nvSpPr>
        <p:spPr>
          <a:xfrm>
            <a:off x="838200" y="3474720"/>
            <a:ext cx="2758440" cy="7162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1</a:t>
            </a:r>
            <a:endParaRPr lang="ru-RU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E19874-0988-484E-A360-657AB8832886}"/>
              </a:ext>
            </a:extLst>
          </p:cNvPr>
          <p:cNvSpPr/>
          <p:nvPr/>
        </p:nvSpPr>
        <p:spPr>
          <a:xfrm>
            <a:off x="838200" y="4465320"/>
            <a:ext cx="2758440" cy="7162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2</a:t>
            </a:r>
            <a:endParaRPr lang="ru-RU" sz="28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0FBF03-6962-A542-BFDF-712B2BAC84AE}"/>
              </a:ext>
            </a:extLst>
          </p:cNvPr>
          <p:cNvSpPr/>
          <p:nvPr/>
        </p:nvSpPr>
        <p:spPr>
          <a:xfrm>
            <a:off x="838200" y="5455920"/>
            <a:ext cx="2758440" cy="716280"/>
          </a:xfrm>
          <a:prstGeom prst="roundRect">
            <a:avLst/>
          </a:prstGeom>
          <a:solidFill>
            <a:srgbClr val="FF6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3</a:t>
            </a:r>
            <a:endParaRPr lang="ru-RU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EA687-FBCF-A04A-BC52-19590A920F0C}"/>
              </a:ext>
            </a:extLst>
          </p:cNvPr>
          <p:cNvSpPr/>
          <p:nvPr/>
        </p:nvSpPr>
        <p:spPr>
          <a:xfrm>
            <a:off x="4125270" y="3545265"/>
            <a:ext cx="779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</a:t>
            </a:r>
            <a:r>
              <a:rPr lang="en-US" sz="3200" b="1" dirty="0">
                <a:solidFill>
                  <a:srgbClr val="000080"/>
                </a:solidFill>
              </a:rPr>
              <a:t>button </a:t>
            </a:r>
            <a:r>
              <a:rPr lang="en-US" sz="3200" b="1" dirty="0">
                <a:solidFill>
                  <a:srgbClr val="0000FF"/>
                </a:solidFill>
              </a:rPr>
              <a:t>class</a:t>
            </a:r>
            <a:r>
              <a:rPr lang="en-US" sz="3200" b="1" dirty="0">
                <a:solidFill>
                  <a:srgbClr val="008000"/>
                </a:solidFill>
              </a:rPr>
              <a:t>="</a:t>
            </a:r>
            <a:r>
              <a:rPr lang="en-US" sz="3200" b="1" dirty="0" err="1">
                <a:solidFill>
                  <a:srgbClr val="008000"/>
                </a:solidFill>
              </a:rPr>
              <a:t>btn</a:t>
            </a:r>
            <a:r>
              <a:rPr lang="en-US" sz="3200" b="1" dirty="0">
                <a:solidFill>
                  <a:srgbClr val="008000"/>
                </a:solidFill>
              </a:rPr>
              <a:t> blue"</a:t>
            </a:r>
            <a:r>
              <a:rPr lang="en-US" sz="3200" dirty="0"/>
              <a:t>&gt;Button 1&lt;/</a:t>
            </a:r>
            <a:r>
              <a:rPr lang="en-US" sz="3200" b="1" dirty="0">
                <a:solidFill>
                  <a:srgbClr val="000080"/>
                </a:solidFill>
              </a:rPr>
              <a:t>button</a:t>
            </a:r>
            <a:r>
              <a:rPr lang="en-US" sz="3200" dirty="0"/>
              <a:t>&gt;</a:t>
            </a:r>
            <a:endParaRPr lang="ru-RU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320E7-78A4-364B-B5AB-0A21457C5A81}"/>
              </a:ext>
            </a:extLst>
          </p:cNvPr>
          <p:cNvSpPr/>
          <p:nvPr/>
        </p:nvSpPr>
        <p:spPr>
          <a:xfrm>
            <a:off x="4125270" y="4533468"/>
            <a:ext cx="8016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</a:t>
            </a:r>
            <a:r>
              <a:rPr lang="en-US" sz="3200" b="1" dirty="0">
                <a:solidFill>
                  <a:srgbClr val="000080"/>
                </a:solidFill>
              </a:rPr>
              <a:t>button </a:t>
            </a:r>
            <a:r>
              <a:rPr lang="en-US" sz="3200" b="1" dirty="0">
                <a:solidFill>
                  <a:srgbClr val="0000FF"/>
                </a:solidFill>
              </a:rPr>
              <a:t>class</a:t>
            </a:r>
            <a:r>
              <a:rPr lang="en-US" sz="3200" b="1" dirty="0">
                <a:solidFill>
                  <a:srgbClr val="008000"/>
                </a:solidFill>
              </a:rPr>
              <a:t>="</a:t>
            </a:r>
            <a:r>
              <a:rPr lang="en-US" sz="3200" b="1" dirty="0" err="1">
                <a:solidFill>
                  <a:srgbClr val="008000"/>
                </a:solidFill>
              </a:rPr>
              <a:t>btn</a:t>
            </a:r>
            <a:r>
              <a:rPr lang="en-US" sz="3200" b="1" dirty="0">
                <a:solidFill>
                  <a:srgbClr val="008000"/>
                </a:solidFill>
              </a:rPr>
              <a:t> green"</a:t>
            </a:r>
            <a:r>
              <a:rPr lang="en-US" sz="3200" dirty="0"/>
              <a:t>&gt;Button 2&lt;/</a:t>
            </a:r>
            <a:r>
              <a:rPr lang="en-US" sz="3200" b="1" dirty="0">
                <a:solidFill>
                  <a:srgbClr val="000080"/>
                </a:solidFill>
              </a:rPr>
              <a:t>button</a:t>
            </a:r>
            <a:r>
              <a:rPr lang="en-US" sz="3200" dirty="0"/>
              <a:t>&gt;</a:t>
            </a:r>
            <a:endParaRPr lang="ru-RU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3AB9E6-75CD-4A40-B9E9-1663AE4F40CD}"/>
              </a:ext>
            </a:extLst>
          </p:cNvPr>
          <p:cNvSpPr/>
          <p:nvPr/>
        </p:nvSpPr>
        <p:spPr>
          <a:xfrm>
            <a:off x="4125270" y="5521672"/>
            <a:ext cx="761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</a:t>
            </a:r>
            <a:r>
              <a:rPr lang="en-US" sz="3200" b="1" dirty="0">
                <a:solidFill>
                  <a:srgbClr val="000080"/>
                </a:solidFill>
              </a:rPr>
              <a:t>button </a:t>
            </a:r>
            <a:r>
              <a:rPr lang="en-US" sz="3200" b="1" dirty="0">
                <a:solidFill>
                  <a:srgbClr val="0000FF"/>
                </a:solidFill>
              </a:rPr>
              <a:t>class</a:t>
            </a:r>
            <a:r>
              <a:rPr lang="en-US" sz="3200" b="1" dirty="0">
                <a:solidFill>
                  <a:srgbClr val="008000"/>
                </a:solidFill>
              </a:rPr>
              <a:t>="</a:t>
            </a:r>
            <a:r>
              <a:rPr lang="en-US" sz="3200" b="1" dirty="0" err="1">
                <a:solidFill>
                  <a:srgbClr val="008000"/>
                </a:solidFill>
              </a:rPr>
              <a:t>btn</a:t>
            </a:r>
            <a:r>
              <a:rPr lang="en-US" sz="3200" b="1" dirty="0">
                <a:solidFill>
                  <a:srgbClr val="008000"/>
                </a:solidFill>
              </a:rPr>
              <a:t> red"</a:t>
            </a:r>
            <a:r>
              <a:rPr lang="en-US" sz="3200" dirty="0"/>
              <a:t>&gt;Button 3&lt;/</a:t>
            </a:r>
            <a:r>
              <a:rPr lang="en-US" sz="3200" b="1" dirty="0">
                <a:solidFill>
                  <a:srgbClr val="000080"/>
                </a:solidFill>
              </a:rPr>
              <a:t>button</a:t>
            </a:r>
            <a:r>
              <a:rPr lang="en-US" sz="3200" dirty="0"/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2969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FE2A7F-D94F-D749-9F75-BDD675BB66F5}"/>
              </a:ext>
            </a:extLst>
          </p:cNvPr>
          <p:cNvSpPr/>
          <p:nvPr/>
        </p:nvSpPr>
        <p:spPr>
          <a:xfrm>
            <a:off x="838200" y="3474720"/>
            <a:ext cx="2758440" cy="7162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1</a:t>
            </a:r>
            <a:endParaRPr lang="ru-RU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E19874-0988-484E-A360-657AB8832886}"/>
              </a:ext>
            </a:extLst>
          </p:cNvPr>
          <p:cNvSpPr/>
          <p:nvPr/>
        </p:nvSpPr>
        <p:spPr>
          <a:xfrm>
            <a:off x="838200" y="4465320"/>
            <a:ext cx="2758440" cy="7162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2</a:t>
            </a:r>
            <a:endParaRPr lang="ru-RU" sz="28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0FBF03-6962-A542-BFDF-712B2BAC84AE}"/>
              </a:ext>
            </a:extLst>
          </p:cNvPr>
          <p:cNvSpPr/>
          <p:nvPr/>
        </p:nvSpPr>
        <p:spPr>
          <a:xfrm>
            <a:off x="838200" y="5455920"/>
            <a:ext cx="2758440" cy="716280"/>
          </a:xfrm>
          <a:prstGeom prst="roundRect">
            <a:avLst/>
          </a:prstGeom>
          <a:solidFill>
            <a:srgbClr val="FF6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 3</a:t>
            </a: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B3DD3-C31B-7549-ADAF-B9F8BFEBD925}"/>
              </a:ext>
            </a:extLst>
          </p:cNvPr>
          <p:cNvSpPr/>
          <p:nvPr/>
        </p:nvSpPr>
        <p:spPr>
          <a:xfrm>
            <a:off x="5139812" y="231804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.</a:t>
            </a:r>
            <a:r>
              <a:rPr lang="en-US" sz="3200" b="1" dirty="0" err="1">
                <a:solidFill>
                  <a:srgbClr val="000080"/>
                </a:solidFill>
              </a:rPr>
              <a:t>btn</a:t>
            </a:r>
            <a:r>
              <a:rPr lang="en-US" sz="3200" b="1" dirty="0">
                <a:solidFill>
                  <a:srgbClr val="000080"/>
                </a:solidFill>
              </a:rPr>
              <a:t>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>
                <a:solidFill>
                  <a:srgbClr val="0000FF"/>
                </a:solidFill>
              </a:rPr>
              <a:t>color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008000"/>
                </a:solidFill>
              </a:rPr>
              <a:t>white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>
                <a:solidFill>
                  <a:srgbClr val="0000FF"/>
                </a:solidFill>
              </a:rPr>
              <a:t>padding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10</a:t>
            </a:r>
            <a:r>
              <a:rPr lang="en-US" sz="3200" b="1" dirty="0">
                <a:solidFill>
                  <a:srgbClr val="008000"/>
                </a:solidFill>
              </a:rPr>
              <a:t>px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}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.</a:t>
            </a:r>
            <a:r>
              <a:rPr lang="en-US" sz="3200" b="1" dirty="0">
                <a:solidFill>
                  <a:srgbClr val="000080"/>
                </a:solidFill>
              </a:rPr>
              <a:t>blue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>
                <a:solidFill>
                  <a:srgbClr val="0000FF"/>
                </a:solidFill>
              </a:rPr>
              <a:t>background-color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008000"/>
                </a:solidFill>
              </a:rPr>
              <a:t>blue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08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8EAFC-DE5F-A843-B624-BA3966F2B37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CSS selectors</a:t>
            </a:r>
            <a:endParaRPr lang="ru-RU" sz="9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CAC9-B7A2-4A4A-8044-01409502255F}"/>
              </a:ext>
            </a:extLst>
          </p:cNvPr>
          <p:cNvSpPr txBox="1"/>
          <p:nvPr/>
        </p:nvSpPr>
        <p:spPr>
          <a:xfrm>
            <a:off x="5069917" y="1825625"/>
            <a:ext cx="9845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ID</a:t>
            </a:r>
            <a:endParaRPr lang="ru-RU" sz="72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689FD-A6CE-F64B-A99B-1F98E4425D8E}"/>
              </a:ext>
            </a:extLst>
          </p:cNvPr>
          <p:cNvSpPr/>
          <p:nvPr/>
        </p:nvSpPr>
        <p:spPr>
          <a:xfrm>
            <a:off x="838200" y="3551507"/>
            <a:ext cx="50316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&lt;button</a:t>
            </a:r>
            <a:r>
              <a:rPr lang="en-US" sz="4000" b="1" dirty="0">
                <a:solidFill>
                  <a:srgbClr val="000080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id</a:t>
            </a:r>
            <a:r>
              <a:rPr lang="en-US" sz="4000" b="1" dirty="0">
                <a:solidFill>
                  <a:srgbClr val="008000"/>
                </a:solidFill>
              </a:rPr>
              <a:t>="search"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Search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&lt;/button&gt;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C0844-6AC5-0248-BFE3-F7EB721FAF1B}"/>
              </a:ext>
            </a:extLst>
          </p:cNvPr>
          <p:cNvSpPr/>
          <p:nvPr/>
        </p:nvSpPr>
        <p:spPr>
          <a:xfrm>
            <a:off x="6916994" y="3551507"/>
            <a:ext cx="47637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80"/>
                </a:solidFill>
              </a:rPr>
              <a:t>#search </a:t>
            </a:r>
            <a:r>
              <a:rPr lang="en-US" sz="4000" dirty="0"/>
              <a:t>{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4000" b="1" dirty="0">
                <a:solidFill>
                  <a:srgbClr val="0000FF"/>
                </a:solidFill>
              </a:rPr>
              <a:t>color</a:t>
            </a:r>
            <a:r>
              <a:rPr lang="en-US" sz="4000" dirty="0"/>
              <a:t>: </a:t>
            </a:r>
            <a:r>
              <a:rPr lang="en-US" sz="4000" b="1" dirty="0">
                <a:solidFill>
                  <a:srgbClr val="008000"/>
                </a:solidFill>
              </a:rPr>
              <a:t>yellow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/>
              <a:t>}</a:t>
            </a:r>
            <a:br>
              <a:rPr lang="en-US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080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230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CSS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a.martynenko</dc:creator>
  <cp:lastModifiedBy>Microsoft Office User</cp:lastModifiedBy>
  <cp:revision>31</cp:revision>
  <dcterms:created xsi:type="dcterms:W3CDTF">2019-09-16T20:06:54Z</dcterms:created>
  <dcterms:modified xsi:type="dcterms:W3CDTF">2019-09-23T23:00:39Z</dcterms:modified>
</cp:coreProperties>
</file>