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59" r:id="rId5"/>
    <p:sldId id="258" r:id="rId6"/>
    <p:sldId id="263" r:id="rId7"/>
    <p:sldId id="260" r:id="rId8"/>
    <p:sldId id="261" r:id="rId9"/>
    <p:sldId id="264" r:id="rId10"/>
    <p:sldId id="265" r:id="rId11"/>
    <p:sldId id="266" r:id="rId12"/>
    <p:sldId id="267" r:id="rId13"/>
    <p:sldId id="269" r:id="rId14"/>
    <p:sldId id="270" r:id="rId15"/>
    <p:sldId id="268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172" autoAdjust="0"/>
  </p:normalViewPr>
  <p:slideViewPr>
    <p:cSldViewPr snapToGrid="0" snapToObjects="1">
      <p:cViewPr>
        <p:scale>
          <a:sx n="150" d="100"/>
          <a:sy n="150" d="100"/>
        </p:scale>
        <p:origin x="-560" y="-7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8891A-DAAD-CF4D-8A59-349CF45E05F6}" type="datetimeFigureOut">
              <a:rPr lang="en-US" smtClean="0"/>
              <a:t>2013/03/21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1AA7D-9384-BE49-91F1-09B35A748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985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8891A-DAAD-CF4D-8A59-349CF45E05F6}" type="datetimeFigureOut">
              <a:rPr lang="en-US" smtClean="0"/>
              <a:t>2013/03/21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1AA7D-9384-BE49-91F1-09B35A748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48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8891A-DAAD-CF4D-8A59-349CF45E05F6}" type="datetimeFigureOut">
              <a:rPr lang="en-US" smtClean="0"/>
              <a:t>2013/03/21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1AA7D-9384-BE49-91F1-09B35A748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639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8891A-DAAD-CF4D-8A59-349CF45E05F6}" type="datetimeFigureOut">
              <a:rPr lang="en-US" smtClean="0"/>
              <a:t>2013/03/21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1AA7D-9384-BE49-91F1-09B35A748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91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8891A-DAAD-CF4D-8A59-349CF45E05F6}" type="datetimeFigureOut">
              <a:rPr lang="en-US" smtClean="0"/>
              <a:t>2013/03/21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1AA7D-9384-BE49-91F1-09B35A748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46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8891A-DAAD-CF4D-8A59-349CF45E05F6}" type="datetimeFigureOut">
              <a:rPr lang="en-US" smtClean="0"/>
              <a:t>2013/03/21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1AA7D-9384-BE49-91F1-09B35A748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225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8891A-DAAD-CF4D-8A59-349CF45E05F6}" type="datetimeFigureOut">
              <a:rPr lang="en-US" smtClean="0"/>
              <a:t>2013/03/21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1AA7D-9384-BE49-91F1-09B35A748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52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8891A-DAAD-CF4D-8A59-349CF45E05F6}" type="datetimeFigureOut">
              <a:rPr lang="en-US" smtClean="0"/>
              <a:t>2013/03/21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1AA7D-9384-BE49-91F1-09B35A748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651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8891A-DAAD-CF4D-8A59-349CF45E05F6}" type="datetimeFigureOut">
              <a:rPr lang="en-US" smtClean="0"/>
              <a:t>2013/03/21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1AA7D-9384-BE49-91F1-09B35A748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59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8891A-DAAD-CF4D-8A59-349CF45E05F6}" type="datetimeFigureOut">
              <a:rPr lang="en-US" smtClean="0"/>
              <a:t>2013/03/21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1AA7D-9384-BE49-91F1-09B35A748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56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8891A-DAAD-CF4D-8A59-349CF45E05F6}" type="datetimeFigureOut">
              <a:rPr lang="en-US" smtClean="0"/>
              <a:t>2013/03/21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1AA7D-9384-BE49-91F1-09B35A748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84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8891A-DAAD-CF4D-8A59-349CF45E05F6}" type="datetimeFigureOut">
              <a:rPr lang="en-US" smtClean="0"/>
              <a:t>2013/03/21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1AA7D-9384-BE49-91F1-09B35A748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71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>
                <a:latin typeface="Helvetica"/>
                <a:cs typeface="Helvetica"/>
              </a:rPr>
              <a:t>SimpleSideDrawer</a:t>
            </a:r>
            <a:r>
              <a:rPr lang="en-US" sz="3200" dirty="0" smtClean="0">
                <a:latin typeface="Helvetica"/>
                <a:cs typeface="Helvetica"/>
              </a:rPr>
              <a:t> v2</a:t>
            </a:r>
            <a:endParaRPr lang="en-US" sz="3200" dirty="0">
              <a:latin typeface="Helvetica"/>
              <a:cs typeface="Helvetic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400" dirty="0" smtClean="0">
                <a:latin typeface="Helvetica"/>
                <a:cs typeface="Helvetica"/>
              </a:rPr>
              <a:t>adamrocker</a:t>
            </a:r>
          </a:p>
          <a:p>
            <a:pPr algn="r"/>
            <a:r>
              <a:rPr lang="en-US" sz="2400" dirty="0" smtClean="0">
                <a:latin typeface="Helvetica"/>
                <a:cs typeface="Helvetica"/>
              </a:rPr>
              <a:t>Mar 19</a:t>
            </a:r>
            <a:r>
              <a:rPr lang="en-US" sz="2400" baseline="30000" dirty="0" smtClean="0">
                <a:latin typeface="Helvetica"/>
                <a:cs typeface="Helvetica"/>
              </a:rPr>
              <a:t>th</a:t>
            </a:r>
            <a:r>
              <a:rPr lang="en-US" sz="2400" dirty="0" smtClean="0">
                <a:latin typeface="Helvetica"/>
                <a:cs typeface="Helvetica"/>
              </a:rPr>
              <a:t>, 2013</a:t>
            </a:r>
            <a:endParaRPr lang="en-US" sz="2400" dirty="0">
              <a:latin typeface="Helvetica"/>
              <a:cs typeface="Helvetic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19800" y="4174065"/>
            <a:ext cx="17154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adamrocker@gmail.com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126063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How does it work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8" name="Parallelogram 7"/>
          <p:cNvSpPr/>
          <p:nvPr/>
        </p:nvSpPr>
        <p:spPr>
          <a:xfrm rot="5400000" flipV="1">
            <a:off x="1944934" y="3032979"/>
            <a:ext cx="3556415" cy="1695518"/>
          </a:xfrm>
          <a:prstGeom prst="parallelogram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arallelogram 12"/>
          <p:cNvSpPr/>
          <p:nvPr/>
        </p:nvSpPr>
        <p:spPr>
          <a:xfrm rot="5400000" flipV="1">
            <a:off x="2520668" y="3032980"/>
            <a:ext cx="3556415" cy="1695518"/>
          </a:xfrm>
          <a:prstGeom prst="parallelogram">
            <a:avLst/>
          </a:prstGeom>
          <a:solidFill>
            <a:schemeClr val="accent1"/>
          </a:solidFill>
          <a:ln w="762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13261" y="1386696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Helvetica"/>
                <a:cs typeface="Helvetica"/>
              </a:rPr>
              <a:t>◆ </a:t>
            </a:r>
            <a:r>
              <a:rPr lang="en-US" altLang="ja-JP" dirty="0" smtClean="0">
                <a:latin typeface="Helvetica"/>
                <a:cs typeface="Helvetica"/>
              </a:rPr>
              <a:t>Android’s </a:t>
            </a:r>
            <a:r>
              <a:rPr lang="en-US" altLang="ja-JP" dirty="0" smtClean="0">
                <a:latin typeface="Helvetica"/>
                <a:cs typeface="Helvetica"/>
              </a:rPr>
              <a:t>layout system</a:t>
            </a:r>
            <a:endParaRPr lang="en-US" dirty="0">
              <a:latin typeface="Helvetica"/>
              <a:cs typeface="Helvetica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3174990" y="5608144"/>
            <a:ext cx="84667" cy="64873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878952" y="6256874"/>
            <a:ext cx="275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Helvetica"/>
                <a:cs typeface="Helvetica"/>
              </a:rPr>
              <a:t>Decor: the base of layout</a:t>
            </a:r>
            <a:endParaRPr lang="en-US" dirty="0">
              <a:latin typeface="Helvetica"/>
              <a:cs typeface="Helvetica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5232390" y="3226053"/>
            <a:ext cx="618066" cy="42310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291014" y="2641607"/>
            <a:ext cx="3631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Helvetica"/>
                <a:cs typeface="Helvetica"/>
              </a:rPr>
              <a:t>Application’s layout view </a:t>
            </a:r>
          </a:p>
          <a:p>
            <a:r>
              <a:rPr lang="en-US" altLang="ja-JP" dirty="0" smtClean="0">
                <a:latin typeface="Helvetica"/>
                <a:cs typeface="Helvetica"/>
              </a:rPr>
              <a:t>set with </a:t>
            </a:r>
            <a:r>
              <a:rPr lang="en-US" altLang="ja-JP" dirty="0" err="1" smtClean="0">
                <a:latin typeface="Helvetica"/>
                <a:cs typeface="Helvetica"/>
              </a:rPr>
              <a:t>setContentView</a:t>
            </a:r>
            <a:r>
              <a:rPr lang="en-US" altLang="ja-JP" dirty="0" smtClean="0">
                <a:latin typeface="Helvetica"/>
                <a:cs typeface="Helvetica"/>
              </a:rPr>
              <a:t>() method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10950" y="3649153"/>
            <a:ext cx="839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Above</a:t>
            </a:r>
            <a:endParaRPr lang="en-US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889131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How does it work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8" name="Parallelogram 7"/>
          <p:cNvSpPr/>
          <p:nvPr/>
        </p:nvSpPr>
        <p:spPr>
          <a:xfrm rot="5400000" flipV="1">
            <a:off x="825149" y="2694300"/>
            <a:ext cx="3556415" cy="1695518"/>
          </a:xfrm>
          <a:prstGeom prst="parallelogram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13261" y="1386696"/>
            <a:ext cx="5175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Helvetica"/>
                <a:cs typeface="Helvetica"/>
              </a:rPr>
              <a:t>◆ Remove the above layout </a:t>
            </a:r>
            <a:r>
              <a:rPr lang="en-US" altLang="ja-JP" dirty="0" smtClean="0">
                <a:latin typeface="Helvetica"/>
                <a:cs typeface="Helvetica"/>
              </a:rPr>
              <a:t>view from the decor</a:t>
            </a:r>
            <a:endParaRPr lang="en-US" dirty="0">
              <a:latin typeface="Helvetica"/>
              <a:cs typeface="Helvetica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3960413" y="5142478"/>
            <a:ext cx="84667" cy="64873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38180" y="5723465"/>
            <a:ext cx="34972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chemeClr val="accent1"/>
                </a:solidFill>
                <a:latin typeface="Helvetica"/>
                <a:cs typeface="Helvetica"/>
              </a:rPr>
              <a:t>decor</a:t>
            </a:r>
            <a:r>
              <a:rPr lang="en-US" altLang="ja-JP" dirty="0" smtClean="0">
                <a:latin typeface="Helvetica"/>
                <a:cs typeface="Helvetica"/>
              </a:rPr>
              <a:t> = </a:t>
            </a:r>
            <a:r>
              <a:rPr lang="en-US" altLang="ja-JP" dirty="0" err="1" smtClean="0">
                <a:solidFill>
                  <a:srgbClr val="4F81BD"/>
                </a:solidFill>
                <a:latin typeface="Helvetica"/>
                <a:cs typeface="Helvetica"/>
              </a:rPr>
              <a:t>window</a:t>
            </a:r>
            <a:r>
              <a:rPr lang="en-US" altLang="ja-JP" dirty="0" err="1" smtClean="0">
                <a:latin typeface="Helvetica"/>
                <a:cs typeface="Helvetica"/>
              </a:rPr>
              <a:t>.getDecorView</a:t>
            </a:r>
            <a:r>
              <a:rPr lang="en-US" altLang="ja-JP" dirty="0" smtClean="0">
                <a:latin typeface="Helvetica"/>
                <a:cs typeface="Helvetica"/>
              </a:rPr>
              <a:t>();</a:t>
            </a:r>
          </a:p>
          <a:p>
            <a:r>
              <a:rPr lang="en-US" altLang="ja-JP" dirty="0">
                <a:solidFill>
                  <a:srgbClr val="4F81BD"/>
                </a:solidFill>
                <a:latin typeface="Helvetica"/>
                <a:cs typeface="Helvetica"/>
              </a:rPr>
              <a:t>a</a:t>
            </a:r>
            <a:r>
              <a:rPr lang="en-US" altLang="ja-JP" dirty="0" smtClean="0">
                <a:solidFill>
                  <a:srgbClr val="4F81BD"/>
                </a:solidFill>
                <a:latin typeface="Helvetica"/>
                <a:cs typeface="Helvetica"/>
              </a:rPr>
              <a:t>bove</a:t>
            </a:r>
            <a:r>
              <a:rPr lang="en-US" altLang="ja-JP" dirty="0" smtClean="0">
                <a:latin typeface="Helvetica"/>
                <a:cs typeface="Helvetica"/>
              </a:rPr>
              <a:t> = </a:t>
            </a:r>
            <a:r>
              <a:rPr lang="en-US" altLang="ja-JP" dirty="0" err="1" smtClean="0">
                <a:solidFill>
                  <a:srgbClr val="4F81BD"/>
                </a:solidFill>
                <a:latin typeface="Helvetica"/>
                <a:cs typeface="Helvetica"/>
              </a:rPr>
              <a:t>decor</a:t>
            </a:r>
            <a:r>
              <a:rPr lang="en-US" altLang="ja-JP" dirty="0" err="1" smtClean="0">
                <a:latin typeface="Helvetica"/>
                <a:cs typeface="Helvetica"/>
              </a:rPr>
              <a:t>.getChildAt</a:t>
            </a:r>
            <a:r>
              <a:rPr lang="en-US" altLang="ja-JP" dirty="0" smtClean="0">
                <a:latin typeface="Helvetica"/>
                <a:cs typeface="Helvetica"/>
              </a:rPr>
              <a:t>( 0 );</a:t>
            </a:r>
          </a:p>
          <a:p>
            <a:r>
              <a:rPr lang="en-US" altLang="ja-JP" dirty="0" err="1" smtClean="0">
                <a:solidFill>
                  <a:srgbClr val="4F81BD"/>
                </a:solidFill>
                <a:latin typeface="Helvetica"/>
                <a:cs typeface="Helvetica"/>
              </a:rPr>
              <a:t>decor</a:t>
            </a:r>
            <a:r>
              <a:rPr lang="en-US" altLang="ja-JP" dirty="0" err="1" smtClean="0">
                <a:latin typeface="Helvetica"/>
                <a:cs typeface="Helvetica"/>
              </a:rPr>
              <a:t>.removeView</a:t>
            </a:r>
            <a:r>
              <a:rPr lang="en-US" altLang="ja-JP" dirty="0" smtClean="0">
                <a:latin typeface="Helvetica"/>
                <a:cs typeface="Helvetica"/>
              </a:rPr>
              <a:t>( above );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559317" y="2991566"/>
            <a:ext cx="1695518" cy="3556415"/>
            <a:chOff x="3451117" y="2102531"/>
            <a:chExt cx="1695518" cy="3556415"/>
          </a:xfrm>
        </p:grpSpPr>
        <p:sp>
          <p:nvSpPr>
            <p:cNvPr id="13" name="Parallelogram 12"/>
            <p:cNvSpPr/>
            <p:nvPr/>
          </p:nvSpPr>
          <p:spPr>
            <a:xfrm rot="5400000" flipV="1">
              <a:off x="2520668" y="3032980"/>
              <a:ext cx="3556415" cy="1695518"/>
            </a:xfrm>
            <a:prstGeom prst="parallelogram">
              <a:avLst/>
            </a:prstGeom>
            <a:solidFill>
              <a:schemeClr val="accent1"/>
            </a:solidFill>
            <a:ln w="7620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910950" y="3649153"/>
              <a:ext cx="839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Helvetica"/>
                  <a:cs typeface="Helvetica"/>
                </a:rPr>
                <a:t>Above</a:t>
              </a:r>
              <a:endParaRPr lang="en-US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1973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7"/>
          <p:cNvSpPr/>
          <p:nvPr/>
        </p:nvSpPr>
        <p:spPr>
          <a:xfrm rot="5400000" flipV="1">
            <a:off x="825149" y="2753569"/>
            <a:ext cx="3556415" cy="1695518"/>
          </a:xfrm>
          <a:prstGeom prst="parallelogram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Parallelogram 41"/>
          <p:cNvSpPr/>
          <p:nvPr/>
        </p:nvSpPr>
        <p:spPr>
          <a:xfrm rot="5400000" flipV="1">
            <a:off x="1622619" y="2276613"/>
            <a:ext cx="4329686" cy="3194673"/>
          </a:xfrm>
          <a:prstGeom prst="parallelogram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allelogram 10"/>
          <p:cNvSpPr/>
          <p:nvPr/>
        </p:nvSpPr>
        <p:spPr>
          <a:xfrm rot="5400000" flipV="1">
            <a:off x="2093892" y="2715186"/>
            <a:ext cx="4329686" cy="2963335"/>
          </a:xfrm>
          <a:prstGeom prst="parallelogram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How does it work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3261" y="1386696"/>
            <a:ext cx="34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Helvetica"/>
                <a:cs typeface="Helvetica"/>
              </a:rPr>
              <a:t>◆ Insert the behind layout view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4" name="Parallelogram 13"/>
          <p:cNvSpPr/>
          <p:nvPr/>
        </p:nvSpPr>
        <p:spPr>
          <a:xfrm rot="5400000" flipV="1">
            <a:off x="1562154" y="4025852"/>
            <a:ext cx="3547570" cy="812937"/>
          </a:xfrm>
          <a:prstGeom prst="parallelogram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/>
        </p:nvSpPr>
        <p:spPr>
          <a:xfrm rot="5400000" flipV="1">
            <a:off x="3441718" y="3585650"/>
            <a:ext cx="3564436" cy="694269"/>
          </a:xfrm>
          <a:prstGeom prst="parallelogram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5740403" y="2032010"/>
            <a:ext cx="307532" cy="40639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002880" y="1732235"/>
            <a:ext cx="2481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Helvetica"/>
                <a:cs typeface="Helvetica"/>
              </a:rPr>
              <a:t>LinearLayout</a:t>
            </a:r>
            <a:r>
              <a:rPr lang="en-US" dirty="0" smtClean="0">
                <a:latin typeface="Helvetica"/>
                <a:cs typeface="Helvetica"/>
              </a:rPr>
              <a:t> </a:t>
            </a:r>
            <a:r>
              <a:rPr lang="en-US" sz="1400" dirty="0" smtClean="0">
                <a:latin typeface="Helvetica"/>
                <a:cs typeface="Helvetica"/>
              </a:rPr>
              <a:t>(horizontal)</a:t>
            </a:r>
            <a:endParaRPr lang="en-US" dirty="0">
              <a:latin typeface="Helvetica"/>
              <a:cs typeface="Helvetica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929468" y="3256654"/>
            <a:ext cx="812937" cy="18081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876800" y="2843387"/>
            <a:ext cx="694269" cy="14816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20789083">
            <a:off x="3000838" y="2925425"/>
            <a:ext cx="68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"/>
                <a:cs typeface="Helvetica"/>
              </a:rPr>
              <a:t>w</a:t>
            </a:r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rap</a:t>
            </a:r>
            <a:endParaRPr lang="en-US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24" name="TextBox 23"/>
          <p:cNvSpPr txBox="1"/>
          <p:nvPr/>
        </p:nvSpPr>
        <p:spPr>
          <a:xfrm rot="20804878">
            <a:off x="4890093" y="2513599"/>
            <a:ext cx="68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"/>
                <a:cs typeface="Helvetica"/>
              </a:rPr>
              <a:t>w</a:t>
            </a:r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rap</a:t>
            </a:r>
            <a:endParaRPr lang="en-US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27" name="Parallelogram 26"/>
          <p:cNvSpPr/>
          <p:nvPr/>
        </p:nvSpPr>
        <p:spPr>
          <a:xfrm rot="5400000" flipV="1">
            <a:off x="2502408" y="3654388"/>
            <a:ext cx="3610600" cy="1035561"/>
          </a:xfrm>
          <a:prstGeom prst="parallelogram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3789927" y="2997013"/>
            <a:ext cx="1035562" cy="25964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20789083">
            <a:off x="3744989" y="2722218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"/>
                <a:cs typeface="Helvetica"/>
              </a:rPr>
              <a:t>w</a:t>
            </a:r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eight=0</a:t>
            </a:r>
            <a:endParaRPr lang="en-US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2399067" y="5813211"/>
            <a:ext cx="648933" cy="497706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25839" y="6243064"/>
            <a:ext cx="1814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Helvetica"/>
                <a:cs typeface="Helvetica"/>
              </a:rPr>
              <a:t>LeftBehindBase</a:t>
            </a:r>
            <a:endParaRPr lang="en-US" dirty="0">
              <a:latin typeface="Helvetica"/>
              <a:cs typeface="Helvetica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5399002" y="2716648"/>
            <a:ext cx="648933" cy="497706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959618" y="2411695"/>
            <a:ext cx="1968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Helvetica"/>
                <a:cs typeface="Helvetica"/>
              </a:rPr>
              <a:t>RightBehindBase</a:t>
            </a:r>
            <a:endParaRPr lang="en-US" dirty="0">
              <a:latin typeface="Helvetica"/>
              <a:cs typeface="Helvetica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4176557" y="5715003"/>
            <a:ext cx="73710" cy="714547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34865" y="6331061"/>
            <a:ext cx="91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Spacer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148605" y="1232972"/>
            <a:ext cx="4016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Helvetica"/>
                <a:cs typeface="Helvetica"/>
              </a:rPr>
              <a:t>SimpleSideDrawer</a:t>
            </a:r>
            <a:r>
              <a:rPr lang="en-US" dirty="0" smtClean="0">
                <a:latin typeface="Helvetica"/>
                <a:cs typeface="Helvetica"/>
              </a:rPr>
              <a:t> </a:t>
            </a:r>
            <a:r>
              <a:rPr lang="en-US" sz="1400" dirty="0" smtClean="0">
                <a:latin typeface="Helvetica"/>
                <a:cs typeface="Helvetica"/>
              </a:rPr>
              <a:t>(extends </a:t>
            </a:r>
            <a:r>
              <a:rPr lang="en-US" sz="1400" dirty="0" err="1" smtClean="0">
                <a:latin typeface="Helvetica"/>
                <a:cs typeface="Helvetica"/>
              </a:rPr>
              <a:t>FrameLayout</a:t>
            </a:r>
            <a:r>
              <a:rPr lang="en-US" sz="1400" dirty="0" smtClean="0">
                <a:latin typeface="Helvetica"/>
                <a:cs typeface="Helvetica"/>
              </a:rPr>
              <a:t>)</a:t>
            </a:r>
            <a:endParaRPr lang="en-US" dirty="0">
              <a:latin typeface="Helvetica"/>
              <a:cs typeface="Helvetica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5399002" y="1586701"/>
            <a:ext cx="307532" cy="40639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320800" y="57488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51" name="Group 50"/>
          <p:cNvGrpSpPr/>
          <p:nvPr/>
        </p:nvGrpSpPr>
        <p:grpSpPr>
          <a:xfrm>
            <a:off x="5559317" y="2991566"/>
            <a:ext cx="1695518" cy="3556415"/>
            <a:chOff x="3451117" y="2102531"/>
            <a:chExt cx="1695518" cy="3556415"/>
          </a:xfrm>
        </p:grpSpPr>
        <p:sp>
          <p:nvSpPr>
            <p:cNvPr id="52" name="Parallelogram 51"/>
            <p:cNvSpPr/>
            <p:nvPr/>
          </p:nvSpPr>
          <p:spPr>
            <a:xfrm rot="5400000" flipV="1">
              <a:off x="2520668" y="3032980"/>
              <a:ext cx="3556415" cy="1695518"/>
            </a:xfrm>
            <a:prstGeom prst="parallelogram">
              <a:avLst/>
            </a:prstGeom>
            <a:solidFill>
              <a:schemeClr val="accent1"/>
            </a:solidFill>
            <a:ln w="7620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910950" y="3649153"/>
              <a:ext cx="839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Helvetica"/>
                  <a:cs typeface="Helvetica"/>
                </a:rPr>
                <a:t>Above</a:t>
              </a:r>
              <a:endParaRPr lang="en-US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8324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7"/>
          <p:cNvSpPr/>
          <p:nvPr/>
        </p:nvSpPr>
        <p:spPr>
          <a:xfrm rot="5400000" flipV="1">
            <a:off x="825149" y="2753569"/>
            <a:ext cx="3556415" cy="1695518"/>
          </a:xfrm>
          <a:prstGeom prst="parallelogram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Parallelogram 41"/>
          <p:cNvSpPr/>
          <p:nvPr/>
        </p:nvSpPr>
        <p:spPr>
          <a:xfrm rot="5400000" flipV="1">
            <a:off x="1622619" y="2276613"/>
            <a:ext cx="4329686" cy="3194673"/>
          </a:xfrm>
          <a:prstGeom prst="parallelogram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allelogram 10"/>
          <p:cNvSpPr/>
          <p:nvPr/>
        </p:nvSpPr>
        <p:spPr>
          <a:xfrm rot="5400000" flipV="1">
            <a:off x="2093892" y="2715186"/>
            <a:ext cx="4329686" cy="2963335"/>
          </a:xfrm>
          <a:prstGeom prst="parallelogram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How does it work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3261" y="1386696"/>
            <a:ext cx="2943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Helvetica"/>
                <a:cs typeface="Helvetica"/>
              </a:rPr>
              <a:t>◆ Open the left-side menu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4" name="Parallelogram 13"/>
          <p:cNvSpPr/>
          <p:nvPr/>
        </p:nvSpPr>
        <p:spPr>
          <a:xfrm rot="5400000" flipV="1">
            <a:off x="1562154" y="4025852"/>
            <a:ext cx="3547570" cy="812937"/>
          </a:xfrm>
          <a:prstGeom prst="parallelogram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929468" y="3256654"/>
            <a:ext cx="812937" cy="18081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20789083">
            <a:off x="3000838" y="2925425"/>
            <a:ext cx="68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"/>
                <a:cs typeface="Helvetica"/>
              </a:rPr>
              <a:t>w</a:t>
            </a:r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rap</a:t>
            </a:r>
            <a:endParaRPr lang="en-US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27" name="Parallelogram 26"/>
          <p:cNvSpPr/>
          <p:nvPr/>
        </p:nvSpPr>
        <p:spPr>
          <a:xfrm rot="5400000" flipV="1">
            <a:off x="2817834" y="3156498"/>
            <a:ext cx="3793066" cy="1848875"/>
          </a:xfrm>
          <a:prstGeom prst="parallelogram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3789927" y="2850496"/>
            <a:ext cx="1848878" cy="40615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20863173">
            <a:off x="4134471" y="2713751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"/>
                <a:cs typeface="Helvetica"/>
              </a:rPr>
              <a:t>w</a:t>
            </a:r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eight=0</a:t>
            </a:r>
            <a:endParaRPr lang="en-US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2399067" y="5813211"/>
            <a:ext cx="648933" cy="497706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25839" y="6243064"/>
            <a:ext cx="1814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Helvetica"/>
                <a:cs typeface="Helvetica"/>
              </a:rPr>
              <a:t>LeftBehindBase</a:t>
            </a:r>
            <a:endParaRPr lang="en-US" dirty="0">
              <a:latin typeface="Helvetica"/>
              <a:cs typeface="Helvetica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5686880" y="2242496"/>
            <a:ext cx="648933" cy="497706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849563" y="1864130"/>
            <a:ext cx="2943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Helvetica"/>
                <a:cs typeface="Helvetica"/>
              </a:rPr>
              <a:t>RightBehindBase</a:t>
            </a:r>
            <a:r>
              <a:rPr lang="en-US" dirty="0" smtClean="0">
                <a:latin typeface="Helvetica"/>
                <a:cs typeface="Helvetica"/>
              </a:rPr>
              <a:t> is GONE</a:t>
            </a:r>
            <a:endParaRPr lang="en-US" dirty="0">
              <a:latin typeface="Helvetica"/>
              <a:cs typeface="Helvetica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4176557" y="5715003"/>
            <a:ext cx="73710" cy="714547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34865" y="6331061"/>
            <a:ext cx="91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Spacer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320800" y="57488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5559317" y="2991566"/>
            <a:ext cx="1695518" cy="3556415"/>
            <a:chOff x="3451117" y="2102531"/>
            <a:chExt cx="1695518" cy="3556415"/>
          </a:xfrm>
        </p:grpSpPr>
        <p:sp>
          <p:nvSpPr>
            <p:cNvPr id="41" name="Parallelogram 40"/>
            <p:cNvSpPr/>
            <p:nvPr/>
          </p:nvSpPr>
          <p:spPr>
            <a:xfrm rot="5400000" flipV="1">
              <a:off x="2520668" y="3032980"/>
              <a:ext cx="3556415" cy="1695518"/>
            </a:xfrm>
            <a:prstGeom prst="parallelogram">
              <a:avLst/>
            </a:prstGeom>
            <a:solidFill>
              <a:schemeClr val="accent1"/>
            </a:solidFill>
            <a:ln w="7620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910950" y="3649153"/>
              <a:ext cx="839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Helvetica"/>
                  <a:cs typeface="Helvetica"/>
                </a:rPr>
                <a:t>Above</a:t>
              </a:r>
              <a:endParaRPr lang="en-US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7678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7"/>
          <p:cNvSpPr/>
          <p:nvPr/>
        </p:nvSpPr>
        <p:spPr>
          <a:xfrm rot="5400000" flipV="1">
            <a:off x="825149" y="2753569"/>
            <a:ext cx="3556415" cy="1695518"/>
          </a:xfrm>
          <a:prstGeom prst="parallelogram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Parallelogram 41"/>
          <p:cNvSpPr/>
          <p:nvPr/>
        </p:nvSpPr>
        <p:spPr>
          <a:xfrm rot="5400000" flipV="1">
            <a:off x="1622619" y="2276613"/>
            <a:ext cx="4329686" cy="3194673"/>
          </a:xfrm>
          <a:prstGeom prst="parallelogram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allelogram 10"/>
          <p:cNvSpPr/>
          <p:nvPr/>
        </p:nvSpPr>
        <p:spPr>
          <a:xfrm rot="5400000" flipV="1">
            <a:off x="2093892" y="2715186"/>
            <a:ext cx="4329686" cy="2963335"/>
          </a:xfrm>
          <a:prstGeom prst="parallelogram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How does it work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3261" y="1386696"/>
            <a:ext cx="3084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Helvetica"/>
                <a:cs typeface="Helvetica"/>
              </a:rPr>
              <a:t>◆ Open the right-side menu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8" name="Parallelogram 17"/>
          <p:cNvSpPr/>
          <p:nvPr/>
        </p:nvSpPr>
        <p:spPr>
          <a:xfrm rot="5400000" flipV="1">
            <a:off x="3441718" y="3585650"/>
            <a:ext cx="3564436" cy="694269"/>
          </a:xfrm>
          <a:prstGeom prst="parallelogram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4876800" y="2843387"/>
            <a:ext cx="694269" cy="14816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20804878">
            <a:off x="4890093" y="2513599"/>
            <a:ext cx="68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"/>
                <a:cs typeface="Helvetica"/>
              </a:rPr>
              <a:t>w</a:t>
            </a:r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rap</a:t>
            </a:r>
            <a:endParaRPr lang="en-US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27" name="Parallelogram 26"/>
          <p:cNvSpPr/>
          <p:nvPr/>
        </p:nvSpPr>
        <p:spPr>
          <a:xfrm rot="5400000" flipV="1">
            <a:off x="1919779" y="3317291"/>
            <a:ext cx="3856134" cy="1955289"/>
          </a:xfrm>
          <a:prstGeom prst="parallelogram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2870201" y="2997015"/>
            <a:ext cx="1955288" cy="44891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20789083">
            <a:off x="3347040" y="2840756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"/>
                <a:cs typeface="Helvetica"/>
              </a:rPr>
              <a:t>w</a:t>
            </a:r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eight=0</a:t>
            </a:r>
            <a:endParaRPr lang="en-US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320800" y="57488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2404531" y="3699597"/>
            <a:ext cx="372536" cy="27127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4496" y="3304864"/>
            <a:ext cx="2789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Helvetica"/>
                <a:cs typeface="Helvetica"/>
              </a:rPr>
              <a:t>LeftBehindBase</a:t>
            </a:r>
            <a:r>
              <a:rPr lang="en-US" dirty="0" smtClean="0">
                <a:latin typeface="Helvetica"/>
                <a:cs typeface="Helvetica"/>
              </a:rPr>
              <a:t> is GONE</a:t>
            </a:r>
            <a:endParaRPr lang="en-US" dirty="0">
              <a:latin typeface="Helvetica"/>
              <a:cs typeface="Helvetica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5559317" y="2991566"/>
            <a:ext cx="1695518" cy="3556415"/>
            <a:chOff x="3451117" y="2102531"/>
            <a:chExt cx="1695518" cy="3556415"/>
          </a:xfrm>
        </p:grpSpPr>
        <p:sp>
          <p:nvSpPr>
            <p:cNvPr id="43" name="Parallelogram 42"/>
            <p:cNvSpPr/>
            <p:nvPr/>
          </p:nvSpPr>
          <p:spPr>
            <a:xfrm rot="5400000" flipV="1">
              <a:off x="2520668" y="3032980"/>
              <a:ext cx="3556415" cy="1695518"/>
            </a:xfrm>
            <a:prstGeom prst="parallelogram">
              <a:avLst/>
            </a:prstGeom>
            <a:solidFill>
              <a:schemeClr val="accent1"/>
            </a:solidFill>
            <a:ln w="7620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10950" y="3649153"/>
              <a:ext cx="839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Helvetica"/>
                  <a:cs typeface="Helvetica"/>
                </a:rPr>
                <a:t>Above</a:t>
              </a:r>
              <a:endParaRPr lang="en-US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cxnSp>
        <p:nvCxnSpPr>
          <p:cNvPr id="19" name="Straight Connector 18"/>
          <p:cNvCxnSpPr/>
          <p:nvPr/>
        </p:nvCxnSpPr>
        <p:spPr>
          <a:xfrm flipH="1">
            <a:off x="5399002" y="2716648"/>
            <a:ext cx="648933" cy="497706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959618" y="2411695"/>
            <a:ext cx="1968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Helvetica"/>
                <a:cs typeface="Helvetica"/>
              </a:rPr>
              <a:t>RightBehindBase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251761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7"/>
          <p:cNvSpPr/>
          <p:nvPr/>
        </p:nvSpPr>
        <p:spPr>
          <a:xfrm rot="5400000" flipV="1">
            <a:off x="825149" y="2753569"/>
            <a:ext cx="3556415" cy="1695518"/>
          </a:xfrm>
          <a:prstGeom prst="parallelogram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Parallelogram 41"/>
          <p:cNvSpPr/>
          <p:nvPr/>
        </p:nvSpPr>
        <p:spPr>
          <a:xfrm rot="5400000" flipV="1">
            <a:off x="1622619" y="2276613"/>
            <a:ext cx="4329686" cy="3194673"/>
          </a:xfrm>
          <a:prstGeom prst="parallelogram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allelogram 10"/>
          <p:cNvSpPr/>
          <p:nvPr/>
        </p:nvSpPr>
        <p:spPr>
          <a:xfrm rot="5400000" flipV="1">
            <a:off x="2093892" y="2715186"/>
            <a:ext cx="4329686" cy="2963335"/>
          </a:xfrm>
          <a:prstGeom prst="parallelogram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How does it work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3261" y="1386696"/>
            <a:ext cx="2429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Helvetica"/>
                <a:cs typeface="Helvetica"/>
              </a:rPr>
              <a:t>◆ Control drag action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4" name="Parallelogram 13"/>
          <p:cNvSpPr/>
          <p:nvPr/>
        </p:nvSpPr>
        <p:spPr>
          <a:xfrm rot="5400000" flipV="1">
            <a:off x="1562154" y="4025852"/>
            <a:ext cx="3547570" cy="812937"/>
          </a:xfrm>
          <a:prstGeom prst="parallelogram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/>
        </p:nvSpPr>
        <p:spPr>
          <a:xfrm rot="5400000" flipV="1">
            <a:off x="3441718" y="3585650"/>
            <a:ext cx="3564436" cy="694269"/>
          </a:xfrm>
          <a:prstGeom prst="parallelogram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arallelogram 26"/>
          <p:cNvSpPr/>
          <p:nvPr/>
        </p:nvSpPr>
        <p:spPr>
          <a:xfrm rot="5400000" flipV="1">
            <a:off x="2502408" y="3654388"/>
            <a:ext cx="3610600" cy="1035561"/>
          </a:xfrm>
          <a:prstGeom prst="parallelogram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1320800" y="57488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51" name="Group 50"/>
          <p:cNvGrpSpPr/>
          <p:nvPr/>
        </p:nvGrpSpPr>
        <p:grpSpPr>
          <a:xfrm>
            <a:off x="4458607" y="2991566"/>
            <a:ext cx="1695518" cy="3556415"/>
            <a:chOff x="3451117" y="2102531"/>
            <a:chExt cx="1695518" cy="3556415"/>
          </a:xfrm>
        </p:grpSpPr>
        <p:sp>
          <p:nvSpPr>
            <p:cNvPr id="52" name="Parallelogram 51"/>
            <p:cNvSpPr/>
            <p:nvPr/>
          </p:nvSpPr>
          <p:spPr>
            <a:xfrm rot="5400000" flipV="1">
              <a:off x="2520668" y="3032980"/>
              <a:ext cx="3556415" cy="1695518"/>
            </a:xfrm>
            <a:prstGeom prst="parallelogram">
              <a:avLst/>
            </a:prstGeom>
            <a:solidFill>
              <a:schemeClr val="accent1"/>
            </a:solidFill>
            <a:ln w="7620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910950" y="3649153"/>
              <a:ext cx="839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Helvetica"/>
                  <a:cs typeface="Helvetica"/>
                </a:rPr>
                <a:t>Above</a:t>
              </a:r>
              <a:endParaRPr lang="en-US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958130" y="3217407"/>
            <a:ext cx="1695518" cy="3556415"/>
            <a:chOff x="3451117" y="2102531"/>
            <a:chExt cx="1695518" cy="3556415"/>
          </a:xfrm>
          <a:solidFill>
            <a:schemeClr val="accent5"/>
          </a:solidFill>
        </p:grpSpPr>
        <p:sp>
          <p:nvSpPr>
            <p:cNvPr id="31" name="Parallelogram 30"/>
            <p:cNvSpPr/>
            <p:nvPr/>
          </p:nvSpPr>
          <p:spPr>
            <a:xfrm rot="5400000" flipV="1">
              <a:off x="2520668" y="3032980"/>
              <a:ext cx="3556415" cy="1695518"/>
            </a:xfrm>
            <a:prstGeom prst="parallelogram">
              <a:avLst/>
            </a:prstGeom>
            <a:grpFill/>
            <a:ln w="76200" cmpd="sng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910950" y="3649153"/>
              <a:ext cx="97995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Helvetica"/>
                  <a:cs typeface="Helvetica"/>
                </a:rPr>
                <a:t>Overlay</a:t>
              </a:r>
            </a:p>
          </p:txBody>
        </p:sp>
      </p:grpSp>
      <p:cxnSp>
        <p:nvCxnSpPr>
          <p:cNvPr id="35" name="Straight Connector 34"/>
          <p:cNvCxnSpPr/>
          <p:nvPr/>
        </p:nvCxnSpPr>
        <p:spPr>
          <a:xfrm flipH="1">
            <a:off x="6397920" y="3031121"/>
            <a:ext cx="648932" cy="587418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397919" y="2661789"/>
            <a:ext cx="2738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Handling the touch event</a:t>
            </a:r>
          </a:p>
        </p:txBody>
      </p:sp>
    </p:spTree>
    <p:extLst>
      <p:ext uri="{BB962C8B-B14F-4D97-AF65-F5344CB8AC3E}">
        <p14:creationId xmlns:p14="http://schemas.microsoft.com/office/powerpoint/2010/main" val="417760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Structure of </a:t>
            </a:r>
            <a:r>
              <a:rPr lang="en-US" dirty="0" err="1" smtClean="0">
                <a:latin typeface="Helvetica"/>
                <a:cs typeface="Helvetica"/>
              </a:rPr>
              <a:t>SimpleSideDrawer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8" name="Parallelogram 7"/>
          <p:cNvSpPr/>
          <p:nvPr/>
        </p:nvSpPr>
        <p:spPr>
          <a:xfrm rot="5400000" flipV="1">
            <a:off x="-156978" y="2933650"/>
            <a:ext cx="3556415" cy="1695518"/>
          </a:xfrm>
          <a:prstGeom prst="parallelogram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449585" y="5856220"/>
            <a:ext cx="980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Helvetica"/>
                <a:cs typeface="Helvetica"/>
              </a:rPr>
              <a:t>Original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3" name="Parallelogram 12"/>
          <p:cNvSpPr/>
          <p:nvPr/>
        </p:nvSpPr>
        <p:spPr>
          <a:xfrm rot="5400000" flipV="1">
            <a:off x="418756" y="2933651"/>
            <a:ext cx="3556415" cy="1695518"/>
          </a:xfrm>
          <a:prstGeom prst="parallelogram">
            <a:avLst/>
          </a:prstGeom>
          <a:solidFill>
            <a:schemeClr val="accent1"/>
          </a:solidFill>
          <a:ln w="762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arallelogram 19"/>
          <p:cNvSpPr/>
          <p:nvPr/>
        </p:nvSpPr>
        <p:spPr>
          <a:xfrm rot="5400000" flipV="1">
            <a:off x="3847745" y="2933651"/>
            <a:ext cx="3556415" cy="1695518"/>
          </a:xfrm>
          <a:prstGeom prst="parallelogram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arallelogram 31"/>
          <p:cNvSpPr/>
          <p:nvPr/>
        </p:nvSpPr>
        <p:spPr>
          <a:xfrm rot="5400000" flipV="1">
            <a:off x="4391055" y="2933653"/>
            <a:ext cx="3556415" cy="1695518"/>
          </a:xfrm>
          <a:prstGeom prst="parallelogram">
            <a:avLst/>
          </a:prstGeom>
          <a:solidFill>
            <a:schemeClr val="accent3"/>
          </a:solidFill>
          <a:ln w="76200" cmpd="sng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Parallelogram 33"/>
          <p:cNvSpPr/>
          <p:nvPr/>
        </p:nvSpPr>
        <p:spPr>
          <a:xfrm rot="5400000" flipV="1">
            <a:off x="4873312" y="2933654"/>
            <a:ext cx="3556415" cy="1695518"/>
          </a:xfrm>
          <a:prstGeom prst="parallelogram">
            <a:avLst/>
          </a:prstGeom>
          <a:solidFill>
            <a:schemeClr val="accent6"/>
          </a:solidFill>
          <a:ln w="76200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Parallelogram 36"/>
          <p:cNvSpPr/>
          <p:nvPr/>
        </p:nvSpPr>
        <p:spPr>
          <a:xfrm rot="5400000" flipV="1">
            <a:off x="4942339" y="3232078"/>
            <a:ext cx="3149598" cy="1172765"/>
          </a:xfrm>
          <a:prstGeom prst="parallelogram">
            <a:avLst/>
          </a:prstGeom>
          <a:solidFill>
            <a:schemeClr val="accent2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Parallelogram 34"/>
          <p:cNvSpPr/>
          <p:nvPr/>
        </p:nvSpPr>
        <p:spPr>
          <a:xfrm rot="5400000" flipV="1">
            <a:off x="5330520" y="2933655"/>
            <a:ext cx="3556415" cy="1695518"/>
          </a:xfrm>
          <a:prstGeom prst="parallelogram">
            <a:avLst/>
          </a:prstGeom>
          <a:solidFill>
            <a:schemeClr val="accent1"/>
          </a:solidFill>
          <a:ln w="762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Parallelogram 35"/>
          <p:cNvSpPr/>
          <p:nvPr/>
        </p:nvSpPr>
        <p:spPr>
          <a:xfrm rot="5400000" flipV="1">
            <a:off x="5797637" y="2933657"/>
            <a:ext cx="3556415" cy="1695518"/>
          </a:xfrm>
          <a:prstGeom prst="parallelogram">
            <a:avLst/>
          </a:prstGeom>
          <a:solidFill>
            <a:schemeClr val="accent5"/>
          </a:solidFill>
          <a:ln w="76200" cmpd="sng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/>
          <p:cNvSpPr/>
          <p:nvPr/>
        </p:nvSpPr>
        <p:spPr>
          <a:xfrm>
            <a:off x="3572933" y="3318924"/>
            <a:ext cx="702734" cy="601133"/>
          </a:xfrm>
          <a:prstGeom prst="rightArrow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955171" y="5856220"/>
            <a:ext cx="344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Helvetica"/>
                <a:cs typeface="Helvetica"/>
              </a:rPr>
              <a:t>Using </a:t>
            </a:r>
            <a:r>
              <a:rPr lang="en-US" altLang="ja-JP" dirty="0" err="1" smtClean="0">
                <a:latin typeface="Helvetica"/>
                <a:cs typeface="Helvetica"/>
              </a:rPr>
              <a:t>SimpleSideDrawer</a:t>
            </a:r>
            <a:r>
              <a:rPr lang="en-US" altLang="ja-JP" dirty="0" smtClean="0">
                <a:latin typeface="Helvetica"/>
                <a:cs typeface="Helvetica"/>
              </a:rPr>
              <a:t> library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091927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Thank you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12537" y="2237264"/>
            <a:ext cx="3327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Side Drawer library for Android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32671" y="2906131"/>
            <a:ext cx="14420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Easy to use</a:t>
            </a:r>
          </a:p>
          <a:p>
            <a:r>
              <a:rPr lang="en-US" dirty="0" smtClean="0">
                <a:latin typeface="Helvetica"/>
                <a:cs typeface="Helvetica"/>
              </a:rPr>
              <a:t>High affinity</a:t>
            </a:r>
          </a:p>
          <a:p>
            <a:r>
              <a:rPr lang="en-US" dirty="0" smtClean="0">
                <a:latin typeface="Helvetica"/>
                <a:cs typeface="Helvetica"/>
              </a:rPr>
              <a:t>Light weight</a:t>
            </a:r>
          </a:p>
          <a:p>
            <a:r>
              <a:rPr lang="en-US" dirty="0" smtClean="0">
                <a:latin typeface="Helvetica"/>
                <a:cs typeface="Helvetica"/>
              </a:rPr>
              <a:t>OSS           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77215" y="2889197"/>
            <a:ext cx="17158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 </a:t>
            </a:r>
            <a:r>
              <a:rPr lang="en-US" sz="1200" dirty="0" smtClean="0">
                <a:latin typeface="Helvetica"/>
                <a:cs typeface="Helvetica"/>
              </a:rPr>
              <a:t>(Add only 2 lines)</a:t>
            </a:r>
            <a:endParaRPr lang="en-US" dirty="0" smtClean="0">
              <a:latin typeface="Helvetica"/>
              <a:cs typeface="Helvetica"/>
            </a:endParaRPr>
          </a:p>
          <a:p>
            <a:r>
              <a:rPr lang="en-US" dirty="0" smtClean="0">
                <a:latin typeface="Helvetica"/>
                <a:cs typeface="Helvetica"/>
              </a:rPr>
              <a:t> </a:t>
            </a:r>
            <a:r>
              <a:rPr lang="en-US" sz="1200" dirty="0" smtClean="0">
                <a:latin typeface="Helvetica"/>
                <a:cs typeface="Helvetica"/>
              </a:rPr>
              <a:t>(Not need to extend)</a:t>
            </a:r>
            <a:endParaRPr lang="en-US" dirty="0" smtClean="0">
              <a:latin typeface="Helvetica"/>
              <a:cs typeface="Helvetica"/>
            </a:endParaRPr>
          </a:p>
          <a:p>
            <a:r>
              <a:rPr lang="en-US" dirty="0" smtClean="0">
                <a:latin typeface="Helvetica"/>
                <a:cs typeface="Helvetica"/>
              </a:rPr>
              <a:t> </a:t>
            </a:r>
            <a:r>
              <a:rPr lang="en-US" sz="1200" dirty="0" smtClean="0">
                <a:latin typeface="Helvetica"/>
                <a:cs typeface="Helvetica"/>
              </a:rPr>
              <a:t>(Less than 11KByte)</a:t>
            </a:r>
            <a:endParaRPr lang="en-US" dirty="0" smtClean="0">
              <a:latin typeface="Helvetica"/>
              <a:cs typeface="Helvetica"/>
            </a:endParaRPr>
          </a:p>
          <a:p>
            <a:r>
              <a:rPr lang="en-US" dirty="0" smtClean="0">
                <a:latin typeface="Helvetica"/>
                <a:cs typeface="Helvetica"/>
              </a:rPr>
              <a:t> </a:t>
            </a:r>
            <a:r>
              <a:rPr lang="en-US" sz="1100" dirty="0" smtClean="0">
                <a:latin typeface="Helvetica"/>
                <a:cs typeface="Helvetica"/>
              </a:rPr>
              <a:t>(Apache License, v2.0)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058387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What’s this?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12537" y="2237264"/>
            <a:ext cx="3327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Side Drawer library for Android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32671" y="2906131"/>
            <a:ext cx="14420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Easy to use</a:t>
            </a:r>
          </a:p>
          <a:p>
            <a:r>
              <a:rPr lang="en-US" dirty="0" smtClean="0">
                <a:latin typeface="Helvetica"/>
                <a:cs typeface="Helvetica"/>
              </a:rPr>
              <a:t>High affinity</a:t>
            </a:r>
          </a:p>
          <a:p>
            <a:r>
              <a:rPr lang="en-US" dirty="0" smtClean="0">
                <a:latin typeface="Helvetica"/>
                <a:cs typeface="Helvetica"/>
              </a:rPr>
              <a:t>Light weight</a:t>
            </a:r>
          </a:p>
          <a:p>
            <a:r>
              <a:rPr lang="en-US" dirty="0" smtClean="0">
                <a:latin typeface="Helvetica"/>
                <a:cs typeface="Helvetica"/>
              </a:rPr>
              <a:t>OSS           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77215" y="2889197"/>
            <a:ext cx="17158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 </a:t>
            </a:r>
            <a:r>
              <a:rPr lang="en-US" sz="1200" dirty="0" smtClean="0">
                <a:latin typeface="Helvetica"/>
                <a:cs typeface="Helvetica"/>
              </a:rPr>
              <a:t>(Add only 2 lines)</a:t>
            </a:r>
            <a:endParaRPr lang="en-US" dirty="0" smtClean="0">
              <a:latin typeface="Helvetica"/>
              <a:cs typeface="Helvetica"/>
            </a:endParaRPr>
          </a:p>
          <a:p>
            <a:r>
              <a:rPr lang="en-US" dirty="0" smtClean="0">
                <a:latin typeface="Helvetica"/>
                <a:cs typeface="Helvetica"/>
              </a:rPr>
              <a:t> </a:t>
            </a:r>
            <a:r>
              <a:rPr lang="en-US" sz="1200" dirty="0" smtClean="0">
                <a:latin typeface="Helvetica"/>
                <a:cs typeface="Helvetica"/>
              </a:rPr>
              <a:t>(Not need to extend)</a:t>
            </a:r>
            <a:endParaRPr lang="en-US" dirty="0" smtClean="0">
              <a:latin typeface="Helvetica"/>
              <a:cs typeface="Helvetica"/>
            </a:endParaRPr>
          </a:p>
          <a:p>
            <a:r>
              <a:rPr lang="en-US" dirty="0" smtClean="0">
                <a:latin typeface="Helvetica"/>
                <a:cs typeface="Helvetica"/>
              </a:rPr>
              <a:t> </a:t>
            </a:r>
            <a:r>
              <a:rPr lang="en-US" sz="1200" dirty="0" smtClean="0">
                <a:latin typeface="Helvetica"/>
                <a:cs typeface="Helvetica"/>
              </a:rPr>
              <a:t>(Less than 11KByte)</a:t>
            </a:r>
            <a:endParaRPr lang="en-US" dirty="0" smtClean="0">
              <a:latin typeface="Helvetica"/>
              <a:cs typeface="Helvetica"/>
            </a:endParaRPr>
          </a:p>
          <a:p>
            <a:r>
              <a:rPr lang="en-US" dirty="0" smtClean="0">
                <a:latin typeface="Helvetica"/>
                <a:cs typeface="Helvetica"/>
              </a:rPr>
              <a:t> </a:t>
            </a:r>
            <a:r>
              <a:rPr lang="en-US" sz="1100" dirty="0" smtClean="0">
                <a:latin typeface="Helvetica"/>
                <a:cs typeface="Helvetica"/>
              </a:rPr>
              <a:t>(Apache License, v2.0)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674439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Demo</a:t>
            </a:r>
            <a:endParaRPr lang="en-US" dirty="0">
              <a:latin typeface="Helvetica"/>
              <a:cs typeface="Helvetica"/>
            </a:endParaRPr>
          </a:p>
        </p:txBody>
      </p:sp>
      <p:pic>
        <p:nvPicPr>
          <p:cNvPr id="8" name="Picture 7" descr="device-2013-03-19-17532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255" y="1417638"/>
            <a:ext cx="2619375" cy="465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701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evice-2013-03-19-17532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255" y="1417638"/>
            <a:ext cx="2619375" cy="46566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Demo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Donut 2"/>
          <p:cNvSpPr/>
          <p:nvPr/>
        </p:nvSpPr>
        <p:spPr>
          <a:xfrm>
            <a:off x="3180094" y="1457826"/>
            <a:ext cx="620266" cy="640222"/>
          </a:xfrm>
          <a:prstGeom prst="donut">
            <a:avLst>
              <a:gd name="adj" fmla="val 14645"/>
            </a:avLst>
          </a:prstGeom>
          <a:solidFill>
            <a:schemeClr val="accent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40284" y="1301984"/>
            <a:ext cx="620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chemeClr val="accent2"/>
                </a:solidFill>
                <a:latin typeface="Helvetica"/>
                <a:cs typeface="Helvetica"/>
              </a:rPr>
              <a:t>Tap!</a:t>
            </a:r>
            <a:endParaRPr lang="en-US" dirty="0">
              <a:solidFill>
                <a:schemeClr val="accent2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09434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Demo</a:t>
            </a:r>
            <a:endParaRPr lang="en-US" dirty="0">
              <a:latin typeface="Helvetica"/>
              <a:cs typeface="Helvetica"/>
            </a:endParaRPr>
          </a:p>
        </p:txBody>
      </p:sp>
      <p:pic>
        <p:nvPicPr>
          <p:cNvPr id="7" name="Picture 6" descr="device-2013-03-19-17533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837" y="1417638"/>
            <a:ext cx="2578614" cy="458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124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Demo</a:t>
            </a:r>
            <a:endParaRPr lang="en-US" dirty="0">
              <a:latin typeface="Helvetica"/>
              <a:cs typeface="Helvetica"/>
            </a:endParaRPr>
          </a:p>
        </p:txBody>
      </p:sp>
      <p:pic>
        <p:nvPicPr>
          <p:cNvPr id="3" name="Picture 2" descr="device-2013-03-19-175339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838" y="1417638"/>
            <a:ext cx="2578614" cy="458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455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How to use?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3261" y="2106391"/>
            <a:ext cx="2096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Helvetica"/>
                <a:cs typeface="Helvetica"/>
              </a:rPr>
              <a:t>◆ </a:t>
            </a:r>
            <a:r>
              <a:rPr lang="en-US" dirty="0" smtClean="0">
                <a:latin typeface="Helvetica"/>
                <a:cs typeface="Helvetica"/>
              </a:rPr>
              <a:t>Add only 2 lines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9994" y="2933693"/>
            <a:ext cx="334548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504D"/>
                </a:solidFill>
              </a:rPr>
              <a:t>p</a:t>
            </a:r>
            <a:r>
              <a:rPr lang="en-US" sz="1600" dirty="0" smtClean="0">
                <a:solidFill>
                  <a:srgbClr val="C0504D"/>
                </a:solidFill>
              </a:rPr>
              <a:t>ublic void</a:t>
            </a:r>
            <a:r>
              <a:rPr lang="en-US" sz="1600" dirty="0" smtClean="0"/>
              <a:t> </a:t>
            </a:r>
            <a:r>
              <a:rPr lang="en-US" sz="1600" dirty="0" err="1" smtClean="0"/>
              <a:t>onCreate</a:t>
            </a:r>
            <a:r>
              <a:rPr lang="en-US" sz="1600" dirty="0" smtClean="0"/>
              <a:t>( Bundle saved ) {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</a:t>
            </a:r>
            <a:r>
              <a:rPr lang="en-US" sz="1600" dirty="0" err="1" smtClean="0">
                <a:solidFill>
                  <a:srgbClr val="000000"/>
                </a:solidFill>
              </a:rPr>
              <a:t>super</a:t>
            </a:r>
            <a:r>
              <a:rPr lang="en-US" sz="1600" dirty="0" err="1" smtClean="0"/>
              <a:t>.onCreate</a:t>
            </a:r>
            <a:r>
              <a:rPr lang="en-US" sz="1600" dirty="0" smtClean="0"/>
              <a:t>( saved );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</a:t>
            </a:r>
            <a:r>
              <a:rPr lang="en-US" sz="1600" dirty="0" err="1" smtClean="0"/>
              <a:t>setContentView</a:t>
            </a:r>
            <a:r>
              <a:rPr lang="en-US" sz="1600" dirty="0" smtClean="0"/>
              <a:t>( </a:t>
            </a:r>
            <a:r>
              <a:rPr lang="en-US" sz="1600" dirty="0" err="1" smtClean="0"/>
              <a:t>R.layout.</a:t>
            </a:r>
            <a:r>
              <a:rPr lang="en-US" sz="1600" dirty="0" err="1" smtClean="0">
                <a:solidFill>
                  <a:srgbClr val="000000"/>
                </a:solidFill>
              </a:rPr>
              <a:t>main</a:t>
            </a:r>
            <a:r>
              <a:rPr lang="en-US" sz="1600" dirty="0" smtClean="0"/>
              <a:t> );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4064831" y="2933693"/>
            <a:ext cx="482515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504D"/>
                </a:solidFill>
              </a:rPr>
              <a:t>p</a:t>
            </a:r>
            <a:r>
              <a:rPr lang="en-US" sz="1600" dirty="0" smtClean="0">
                <a:solidFill>
                  <a:srgbClr val="C0504D"/>
                </a:solidFill>
              </a:rPr>
              <a:t>ublic void</a:t>
            </a:r>
            <a:r>
              <a:rPr lang="en-US" sz="1600" dirty="0" smtClean="0"/>
              <a:t> </a:t>
            </a:r>
            <a:r>
              <a:rPr lang="en-US" sz="1600" dirty="0" err="1" smtClean="0"/>
              <a:t>onCreate</a:t>
            </a:r>
            <a:r>
              <a:rPr lang="en-US" sz="1600" dirty="0" smtClean="0"/>
              <a:t>( Bundle saved ) {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</a:t>
            </a:r>
            <a:r>
              <a:rPr lang="en-US" sz="1600" dirty="0" err="1" smtClean="0"/>
              <a:t>super.onCreate</a:t>
            </a:r>
            <a:r>
              <a:rPr lang="en-US" sz="1600" dirty="0" smtClean="0"/>
              <a:t>( saved );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</a:t>
            </a:r>
            <a:r>
              <a:rPr lang="en-US" sz="1600" dirty="0" err="1" smtClean="0"/>
              <a:t>setContentView</a:t>
            </a:r>
            <a:r>
              <a:rPr lang="en-US" sz="1600" dirty="0" smtClean="0"/>
              <a:t>( </a:t>
            </a:r>
            <a:r>
              <a:rPr lang="en-US" sz="1600" dirty="0" err="1" smtClean="0"/>
              <a:t>R.layout.</a:t>
            </a:r>
            <a:r>
              <a:rPr lang="en-US" sz="1600" dirty="0" err="1" smtClean="0">
                <a:solidFill>
                  <a:srgbClr val="000000"/>
                </a:solidFill>
              </a:rPr>
              <a:t>main</a:t>
            </a:r>
            <a:r>
              <a:rPr lang="en-US" sz="1600" dirty="0" smtClean="0"/>
              <a:t> );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</a:t>
            </a:r>
            <a:r>
              <a:rPr lang="en-US" sz="1600" dirty="0" err="1" smtClean="0">
                <a:solidFill>
                  <a:srgbClr val="4F81BD"/>
                </a:solidFill>
              </a:rPr>
              <a:t>nav</a:t>
            </a:r>
            <a:r>
              <a:rPr lang="en-US" sz="1600" dirty="0" smtClean="0">
                <a:solidFill>
                  <a:srgbClr val="4F81BD"/>
                </a:solidFill>
              </a:rPr>
              <a:t> </a:t>
            </a:r>
            <a:r>
              <a:rPr lang="en-US" sz="1600" dirty="0" smtClean="0"/>
              <a:t>= </a:t>
            </a:r>
            <a:r>
              <a:rPr lang="en-US" sz="1600" dirty="0" smtClean="0">
                <a:solidFill>
                  <a:schemeClr val="accent2"/>
                </a:solidFill>
              </a:rPr>
              <a:t>new</a:t>
            </a:r>
            <a:r>
              <a:rPr lang="en-US" sz="1600" dirty="0" smtClean="0"/>
              <a:t> </a:t>
            </a:r>
            <a:r>
              <a:rPr lang="en-US" sz="1600" dirty="0" err="1" smtClean="0"/>
              <a:t>SimpleSideDrawer</a:t>
            </a:r>
            <a:r>
              <a:rPr lang="en-US" sz="1600" dirty="0" smtClean="0"/>
              <a:t>( </a:t>
            </a:r>
            <a:r>
              <a:rPr lang="en-US" sz="1600" dirty="0" smtClean="0">
                <a:solidFill>
                  <a:schemeClr val="accent2"/>
                </a:solidFill>
              </a:rPr>
              <a:t>this</a:t>
            </a:r>
            <a:r>
              <a:rPr lang="en-US" sz="1600" dirty="0" smtClean="0"/>
              <a:t> );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>
                <a:solidFill>
                  <a:schemeClr val="accent1"/>
                </a:solidFill>
              </a:rPr>
              <a:t>nav</a:t>
            </a:r>
            <a:r>
              <a:rPr lang="en-US" sz="1600" dirty="0" err="1" smtClean="0"/>
              <a:t>.setLeftBehindContentView</a:t>
            </a:r>
            <a:r>
              <a:rPr lang="en-US" sz="1600" dirty="0" smtClean="0"/>
              <a:t>( </a:t>
            </a:r>
            <a:r>
              <a:rPr lang="en-US" sz="1600" dirty="0" err="1" smtClean="0"/>
              <a:t>R.layout.left_menu</a:t>
            </a:r>
            <a:r>
              <a:rPr lang="en-US" sz="1600" dirty="0" smtClean="0"/>
              <a:t> );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5" name="Left Bracket 4"/>
          <p:cNvSpPr/>
          <p:nvPr/>
        </p:nvSpPr>
        <p:spPr>
          <a:xfrm>
            <a:off x="4114799" y="3733800"/>
            <a:ext cx="110067" cy="516467"/>
          </a:xfrm>
          <a:prstGeom prst="leftBracket">
            <a:avLst/>
          </a:prstGeom>
          <a:ln w="76200" cmpd="sng"/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4224866" y="4545688"/>
            <a:ext cx="2429933" cy="627447"/>
          </a:xfrm>
          <a:prstGeom prst="wedgeRoundRectCallout">
            <a:avLst>
              <a:gd name="adj1" fmla="val -8986"/>
              <a:gd name="adj2" fmla="val -103907"/>
              <a:gd name="adj3" fmla="val 16667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Easy and high affinity to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882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Helvetica"/>
                <a:cs typeface="Helvetica"/>
              </a:rPr>
              <a:t>Right side menu is also available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9994" y="2933693"/>
            <a:ext cx="334548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504D"/>
                </a:solidFill>
              </a:rPr>
              <a:t>p</a:t>
            </a:r>
            <a:r>
              <a:rPr lang="en-US" sz="1600" dirty="0" smtClean="0">
                <a:solidFill>
                  <a:srgbClr val="C0504D"/>
                </a:solidFill>
              </a:rPr>
              <a:t>ublic void</a:t>
            </a:r>
            <a:r>
              <a:rPr lang="en-US" sz="1600" dirty="0" smtClean="0"/>
              <a:t> </a:t>
            </a:r>
            <a:r>
              <a:rPr lang="en-US" sz="1600" dirty="0" err="1" smtClean="0"/>
              <a:t>onCreate</a:t>
            </a:r>
            <a:r>
              <a:rPr lang="en-US" sz="1600" dirty="0" smtClean="0"/>
              <a:t>( Bundle saved ) {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</a:t>
            </a:r>
            <a:r>
              <a:rPr lang="en-US" sz="1600" dirty="0" err="1" smtClean="0">
                <a:solidFill>
                  <a:srgbClr val="000000"/>
                </a:solidFill>
              </a:rPr>
              <a:t>super</a:t>
            </a:r>
            <a:r>
              <a:rPr lang="en-US" sz="1600" dirty="0" err="1" smtClean="0"/>
              <a:t>.onCreate</a:t>
            </a:r>
            <a:r>
              <a:rPr lang="en-US" sz="1600" dirty="0" smtClean="0"/>
              <a:t>( saved );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</a:t>
            </a:r>
            <a:r>
              <a:rPr lang="en-US" sz="1600" dirty="0" err="1" smtClean="0"/>
              <a:t>setContentView</a:t>
            </a:r>
            <a:r>
              <a:rPr lang="en-US" sz="1600" dirty="0" smtClean="0"/>
              <a:t>( </a:t>
            </a:r>
            <a:r>
              <a:rPr lang="en-US" sz="1600" dirty="0" err="1" smtClean="0"/>
              <a:t>R.layout.</a:t>
            </a:r>
            <a:r>
              <a:rPr lang="en-US" sz="1600" dirty="0" err="1" smtClean="0">
                <a:solidFill>
                  <a:srgbClr val="000000"/>
                </a:solidFill>
              </a:rPr>
              <a:t>main</a:t>
            </a:r>
            <a:r>
              <a:rPr lang="en-US" sz="1600" dirty="0" smtClean="0"/>
              <a:t> );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4064831" y="2933693"/>
            <a:ext cx="505829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504D"/>
                </a:solidFill>
              </a:rPr>
              <a:t>p</a:t>
            </a:r>
            <a:r>
              <a:rPr lang="en-US" sz="1600" dirty="0" smtClean="0">
                <a:solidFill>
                  <a:srgbClr val="C0504D"/>
                </a:solidFill>
              </a:rPr>
              <a:t>ublic void</a:t>
            </a:r>
            <a:r>
              <a:rPr lang="en-US" sz="1600" dirty="0" smtClean="0"/>
              <a:t> </a:t>
            </a:r>
            <a:r>
              <a:rPr lang="en-US" sz="1600" dirty="0" err="1" smtClean="0"/>
              <a:t>onCreate</a:t>
            </a:r>
            <a:r>
              <a:rPr lang="en-US" sz="1600" dirty="0" smtClean="0"/>
              <a:t>( Bundle saved ) {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</a:t>
            </a:r>
            <a:r>
              <a:rPr lang="en-US" sz="1600" dirty="0" err="1" smtClean="0"/>
              <a:t>super.onCreate</a:t>
            </a:r>
            <a:r>
              <a:rPr lang="en-US" sz="1600" dirty="0" smtClean="0"/>
              <a:t>( saved );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</a:t>
            </a:r>
            <a:r>
              <a:rPr lang="en-US" sz="1600" dirty="0" err="1" smtClean="0"/>
              <a:t>setContentView</a:t>
            </a:r>
            <a:r>
              <a:rPr lang="en-US" sz="1600" dirty="0" smtClean="0"/>
              <a:t>( </a:t>
            </a:r>
            <a:r>
              <a:rPr lang="en-US" sz="1600" dirty="0" err="1" smtClean="0"/>
              <a:t>R.layout.</a:t>
            </a:r>
            <a:r>
              <a:rPr lang="en-US" sz="1600" dirty="0" err="1" smtClean="0">
                <a:solidFill>
                  <a:srgbClr val="000000"/>
                </a:solidFill>
              </a:rPr>
              <a:t>main</a:t>
            </a:r>
            <a:r>
              <a:rPr lang="en-US" sz="1600" dirty="0" smtClean="0"/>
              <a:t> );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</a:t>
            </a:r>
            <a:r>
              <a:rPr lang="en-US" sz="1600" dirty="0" err="1" smtClean="0">
                <a:solidFill>
                  <a:srgbClr val="4F81BD"/>
                </a:solidFill>
              </a:rPr>
              <a:t>nav</a:t>
            </a:r>
            <a:r>
              <a:rPr lang="en-US" sz="1600" dirty="0" smtClean="0">
                <a:solidFill>
                  <a:srgbClr val="4F81BD"/>
                </a:solidFill>
              </a:rPr>
              <a:t> </a:t>
            </a:r>
            <a:r>
              <a:rPr lang="en-US" sz="1600" dirty="0" smtClean="0"/>
              <a:t>= </a:t>
            </a:r>
            <a:r>
              <a:rPr lang="en-US" sz="1600" dirty="0" smtClean="0">
                <a:solidFill>
                  <a:schemeClr val="accent2"/>
                </a:solidFill>
              </a:rPr>
              <a:t>new</a:t>
            </a:r>
            <a:r>
              <a:rPr lang="en-US" sz="1600" dirty="0" smtClean="0"/>
              <a:t> </a:t>
            </a:r>
            <a:r>
              <a:rPr lang="en-US" sz="1600" dirty="0" err="1" smtClean="0"/>
              <a:t>SimpleSideDrawer</a:t>
            </a:r>
            <a:r>
              <a:rPr lang="en-US" sz="1600" dirty="0" smtClean="0"/>
              <a:t>( </a:t>
            </a:r>
            <a:r>
              <a:rPr lang="en-US" sz="1600" dirty="0" smtClean="0">
                <a:solidFill>
                  <a:schemeClr val="accent2"/>
                </a:solidFill>
              </a:rPr>
              <a:t>this</a:t>
            </a:r>
            <a:r>
              <a:rPr lang="en-US" sz="1600" dirty="0" smtClean="0"/>
              <a:t> );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>
                <a:solidFill>
                  <a:schemeClr val="accent1"/>
                </a:solidFill>
              </a:rPr>
              <a:t>nav</a:t>
            </a:r>
            <a:r>
              <a:rPr lang="en-US" sz="1600" dirty="0" err="1" smtClean="0"/>
              <a:t>.setLeftBehindContentView</a:t>
            </a:r>
            <a:r>
              <a:rPr lang="en-US" sz="1600" dirty="0" smtClean="0"/>
              <a:t>( </a:t>
            </a:r>
            <a:r>
              <a:rPr lang="en-US" sz="1600" dirty="0" err="1" smtClean="0"/>
              <a:t>R.layout.left_menu</a:t>
            </a:r>
            <a:r>
              <a:rPr lang="en-US" sz="1600" dirty="0" smtClean="0"/>
              <a:t> );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</a:t>
            </a:r>
            <a:r>
              <a:rPr lang="en-US" sz="1600" dirty="0" err="1" smtClean="0">
                <a:solidFill>
                  <a:schemeClr val="accent1"/>
                </a:solidFill>
              </a:rPr>
              <a:t>nav</a:t>
            </a:r>
            <a:r>
              <a:rPr lang="en-US" sz="1600" dirty="0" err="1" smtClean="0"/>
              <a:t>.setRightBehindContentView</a:t>
            </a:r>
            <a:r>
              <a:rPr lang="en-US" sz="1600" dirty="0" smtClean="0"/>
              <a:t>( </a:t>
            </a:r>
            <a:r>
              <a:rPr lang="en-US" sz="1600" dirty="0" err="1" smtClean="0"/>
              <a:t>R.layout.right_menu</a:t>
            </a:r>
            <a:r>
              <a:rPr lang="en-US" sz="1600" dirty="0" smtClean="0"/>
              <a:t> );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5" name="Left Bracket 4"/>
          <p:cNvSpPr/>
          <p:nvPr/>
        </p:nvSpPr>
        <p:spPr>
          <a:xfrm>
            <a:off x="4114799" y="4224449"/>
            <a:ext cx="110067" cy="237907"/>
          </a:xfrm>
          <a:prstGeom prst="leftBracket">
            <a:avLst/>
          </a:prstGeom>
          <a:ln w="76200" cmpd="sng"/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13261" y="2106391"/>
            <a:ext cx="2083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Helvetica"/>
                <a:cs typeface="Helvetica"/>
              </a:rPr>
              <a:t>◆ </a:t>
            </a:r>
            <a:r>
              <a:rPr lang="en-US" dirty="0" smtClean="0">
                <a:latin typeface="Helvetica"/>
                <a:cs typeface="Helvetica"/>
              </a:rPr>
              <a:t>Add 1 more line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" name="TextBox 3"/>
          <p:cNvSpPr txBox="1"/>
          <p:nvPr/>
        </p:nvSpPr>
        <p:spPr>
          <a:xfrm rot="20660179">
            <a:off x="3314353" y="3988980"/>
            <a:ext cx="87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>
                <a:solidFill>
                  <a:schemeClr val="accent2"/>
                </a:solidFill>
                <a:latin typeface="Helvetica"/>
                <a:cs typeface="Helvetica"/>
              </a:rPr>
              <a:t>NEW!!</a:t>
            </a:r>
            <a:endParaRPr lang="en-US" b="1" dirty="0">
              <a:solidFill>
                <a:schemeClr val="accent2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053216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Light weight library ever!!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3261" y="2106391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Helvetica"/>
                <a:cs typeface="Helvetica"/>
              </a:rPr>
              <a:t>◆ less than 11KByte</a:t>
            </a:r>
            <a:endParaRPr lang="en-US" dirty="0">
              <a:latin typeface="Helvetica"/>
              <a:cs typeface="Helvetica"/>
            </a:endParaRPr>
          </a:p>
        </p:txBody>
      </p:sp>
      <p:pic>
        <p:nvPicPr>
          <p:cNvPr id="4" name="Picture 3" descr="スクリーンショット 2013-03-19 18.10.4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34" y="2475723"/>
            <a:ext cx="6985485" cy="2717989"/>
          </a:xfrm>
          <a:prstGeom prst="rect">
            <a:avLst/>
          </a:prstGeom>
        </p:spPr>
      </p:pic>
      <p:sp>
        <p:nvSpPr>
          <p:cNvPr id="6" name="Frame 5"/>
          <p:cNvSpPr/>
          <p:nvPr/>
        </p:nvSpPr>
        <p:spPr>
          <a:xfrm>
            <a:off x="3826932" y="3479801"/>
            <a:ext cx="592666" cy="389467"/>
          </a:xfrm>
          <a:prstGeom prst="frame">
            <a:avLst>
              <a:gd name="adj1" fmla="val 19022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6104466" y="4347046"/>
            <a:ext cx="364067" cy="7752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96928" y="5095563"/>
            <a:ext cx="3228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This PNG file size is around 82KByte!! 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284690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415</Words>
  <Application>Microsoft Macintosh PowerPoint</Application>
  <PresentationFormat>On-screen Show (4:3)</PresentationFormat>
  <Paragraphs>105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SimpleSideDrawer v2</vt:lpstr>
      <vt:lpstr>What’s this?</vt:lpstr>
      <vt:lpstr>Demo</vt:lpstr>
      <vt:lpstr>Demo</vt:lpstr>
      <vt:lpstr>Demo</vt:lpstr>
      <vt:lpstr>Demo</vt:lpstr>
      <vt:lpstr>How to use?</vt:lpstr>
      <vt:lpstr>Right side menu is also available</vt:lpstr>
      <vt:lpstr>Light weight library ever!!</vt:lpstr>
      <vt:lpstr>How does it work</vt:lpstr>
      <vt:lpstr>How does it work</vt:lpstr>
      <vt:lpstr>How does it work</vt:lpstr>
      <vt:lpstr>How does it work</vt:lpstr>
      <vt:lpstr>How does it work</vt:lpstr>
      <vt:lpstr>How does it work</vt:lpstr>
      <vt:lpstr>Structure of SimpleSideDrawer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structure of SimpleSideDrawer</dc:title>
  <dc:creator>adamrocker</dc:creator>
  <cp:lastModifiedBy>adamrocker</cp:lastModifiedBy>
  <cp:revision>55</cp:revision>
  <dcterms:created xsi:type="dcterms:W3CDTF">2013-03-19T03:03:33Z</dcterms:created>
  <dcterms:modified xsi:type="dcterms:W3CDTF">2013-03-21T02:11:56Z</dcterms:modified>
</cp:coreProperties>
</file>