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59" r:id="rId7"/>
    <p:sldId id="262" r:id="rId8"/>
    <p:sldId id="264"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 Camara" userId="9affbf1161e41bf1" providerId="LiveId" clId="{40C43330-24FA-434B-8A05-80C81EFBDDDA}"/>
    <pc:docChg chg="addSld modSld">
      <pc:chgData name="S Camara" userId="9affbf1161e41bf1" providerId="LiveId" clId="{40C43330-24FA-434B-8A05-80C81EFBDDDA}" dt="2025-08-04T00:32:18.156" v="118" actId="1076"/>
      <pc:docMkLst>
        <pc:docMk/>
      </pc:docMkLst>
      <pc:sldChg chg="addSp modSp add mod">
        <pc:chgData name="S Camara" userId="9affbf1161e41bf1" providerId="LiveId" clId="{40C43330-24FA-434B-8A05-80C81EFBDDDA}" dt="2025-08-04T00:32:18.156" v="118" actId="1076"/>
        <pc:sldMkLst>
          <pc:docMk/>
          <pc:sldMk cId="3902622329" sldId="265"/>
        </pc:sldMkLst>
        <pc:spChg chg="mod">
          <ac:chgData name="S Camara" userId="9affbf1161e41bf1" providerId="LiveId" clId="{40C43330-24FA-434B-8A05-80C81EFBDDDA}" dt="2025-08-04T00:24:47.492" v="38" actId="20577"/>
          <ac:spMkLst>
            <pc:docMk/>
            <pc:sldMk cId="3902622329" sldId="265"/>
            <ac:spMk id="2" creationId="{D97CAE90-883E-0CD7-9D98-81EC0473D57C}"/>
          </ac:spMkLst>
        </pc:spChg>
        <pc:spChg chg="mod">
          <ac:chgData name="S Camara" userId="9affbf1161e41bf1" providerId="LiveId" clId="{40C43330-24FA-434B-8A05-80C81EFBDDDA}" dt="2025-08-04T00:25:23.717" v="108" actId="1076"/>
          <ac:spMkLst>
            <pc:docMk/>
            <pc:sldMk cId="3902622329" sldId="265"/>
            <ac:spMk id="4" creationId="{77FB53C3-5FD6-2B58-A143-1E7ADEE563F9}"/>
          </ac:spMkLst>
        </pc:spChg>
        <pc:spChg chg="add mod">
          <ac:chgData name="S Camara" userId="9affbf1161e41bf1" providerId="LiveId" clId="{40C43330-24FA-434B-8A05-80C81EFBDDDA}" dt="2025-08-04T00:32:18.156" v="118" actId="1076"/>
          <ac:spMkLst>
            <pc:docMk/>
            <pc:sldMk cId="3902622329" sldId="265"/>
            <ac:spMk id="5" creationId="{EF1EEF54-4C4C-B7BF-7B00-9D480E35774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E67D9-5A23-B4F9-991F-DEC8B6B590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9C5DF0-8974-04EC-0F34-064CAC97BA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9641A1-817B-9C0C-6015-D2460E5CEDD0}"/>
              </a:ext>
            </a:extLst>
          </p:cNvPr>
          <p:cNvSpPr>
            <a:spLocks noGrp="1"/>
          </p:cNvSpPr>
          <p:nvPr>
            <p:ph type="dt" sz="half" idx="10"/>
          </p:nvPr>
        </p:nvSpPr>
        <p:spPr/>
        <p:txBody>
          <a:bodyPr/>
          <a:lstStyle/>
          <a:p>
            <a:fld id="{A6E36978-7268-4B3A-9BB1-DFECD43B5CA8}" type="datetimeFigureOut">
              <a:rPr lang="en-US" smtClean="0"/>
              <a:t>8/3/2025</a:t>
            </a:fld>
            <a:endParaRPr lang="en-US"/>
          </a:p>
        </p:txBody>
      </p:sp>
      <p:sp>
        <p:nvSpPr>
          <p:cNvPr id="5" name="Footer Placeholder 4">
            <a:extLst>
              <a:ext uri="{FF2B5EF4-FFF2-40B4-BE49-F238E27FC236}">
                <a16:creationId xmlns:a16="http://schemas.microsoft.com/office/drawing/2014/main" id="{244257F6-7A93-F1F3-BF52-36E0386A4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AB049-15CE-5520-E3F0-5EB77630564A}"/>
              </a:ext>
            </a:extLst>
          </p:cNvPr>
          <p:cNvSpPr>
            <a:spLocks noGrp="1"/>
          </p:cNvSpPr>
          <p:nvPr>
            <p:ph type="sldNum" sz="quarter" idx="12"/>
          </p:nvPr>
        </p:nvSpPr>
        <p:spPr/>
        <p:txBody>
          <a:bodyPr/>
          <a:lstStyle/>
          <a:p>
            <a:fld id="{645812D3-DD47-4D76-B6CD-DFB482A1FBB9}" type="slidenum">
              <a:rPr lang="en-US" smtClean="0"/>
              <a:t>‹#›</a:t>
            </a:fld>
            <a:endParaRPr lang="en-US"/>
          </a:p>
        </p:txBody>
      </p:sp>
    </p:spTree>
    <p:extLst>
      <p:ext uri="{BB962C8B-B14F-4D97-AF65-F5344CB8AC3E}">
        <p14:creationId xmlns:p14="http://schemas.microsoft.com/office/powerpoint/2010/main" val="2742207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91AD8-A7CC-6ACF-12B5-9F64C2A8E0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63A59F-64E4-C9C8-7DF6-957FC2FFC2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936686-F021-62C8-6350-4FFB307C3DC5}"/>
              </a:ext>
            </a:extLst>
          </p:cNvPr>
          <p:cNvSpPr>
            <a:spLocks noGrp="1"/>
          </p:cNvSpPr>
          <p:nvPr>
            <p:ph type="dt" sz="half" idx="10"/>
          </p:nvPr>
        </p:nvSpPr>
        <p:spPr/>
        <p:txBody>
          <a:bodyPr/>
          <a:lstStyle/>
          <a:p>
            <a:fld id="{A6E36978-7268-4B3A-9BB1-DFECD43B5CA8}" type="datetimeFigureOut">
              <a:rPr lang="en-US" smtClean="0"/>
              <a:t>8/3/2025</a:t>
            </a:fld>
            <a:endParaRPr lang="en-US"/>
          </a:p>
        </p:txBody>
      </p:sp>
      <p:sp>
        <p:nvSpPr>
          <p:cNvPr id="5" name="Footer Placeholder 4">
            <a:extLst>
              <a:ext uri="{FF2B5EF4-FFF2-40B4-BE49-F238E27FC236}">
                <a16:creationId xmlns:a16="http://schemas.microsoft.com/office/drawing/2014/main" id="{45FD2DC4-E1E0-2E9B-1A50-7852F5E0C5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7D88BF-36A8-224D-AE79-9CA3192FA09A}"/>
              </a:ext>
            </a:extLst>
          </p:cNvPr>
          <p:cNvSpPr>
            <a:spLocks noGrp="1"/>
          </p:cNvSpPr>
          <p:nvPr>
            <p:ph type="sldNum" sz="quarter" idx="12"/>
          </p:nvPr>
        </p:nvSpPr>
        <p:spPr/>
        <p:txBody>
          <a:bodyPr/>
          <a:lstStyle/>
          <a:p>
            <a:fld id="{645812D3-DD47-4D76-B6CD-DFB482A1FBB9}" type="slidenum">
              <a:rPr lang="en-US" smtClean="0"/>
              <a:t>‹#›</a:t>
            </a:fld>
            <a:endParaRPr lang="en-US"/>
          </a:p>
        </p:txBody>
      </p:sp>
    </p:spTree>
    <p:extLst>
      <p:ext uri="{BB962C8B-B14F-4D97-AF65-F5344CB8AC3E}">
        <p14:creationId xmlns:p14="http://schemas.microsoft.com/office/powerpoint/2010/main" val="2698340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6D082D-B692-F1DE-F7B7-974974FD1C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C733D4-8ED9-9676-E120-39B37D4A71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0EE15A-5955-E710-CEC5-39A2B499CC45}"/>
              </a:ext>
            </a:extLst>
          </p:cNvPr>
          <p:cNvSpPr>
            <a:spLocks noGrp="1"/>
          </p:cNvSpPr>
          <p:nvPr>
            <p:ph type="dt" sz="half" idx="10"/>
          </p:nvPr>
        </p:nvSpPr>
        <p:spPr/>
        <p:txBody>
          <a:bodyPr/>
          <a:lstStyle/>
          <a:p>
            <a:fld id="{A6E36978-7268-4B3A-9BB1-DFECD43B5CA8}" type="datetimeFigureOut">
              <a:rPr lang="en-US" smtClean="0"/>
              <a:t>8/3/2025</a:t>
            </a:fld>
            <a:endParaRPr lang="en-US"/>
          </a:p>
        </p:txBody>
      </p:sp>
      <p:sp>
        <p:nvSpPr>
          <p:cNvPr id="5" name="Footer Placeholder 4">
            <a:extLst>
              <a:ext uri="{FF2B5EF4-FFF2-40B4-BE49-F238E27FC236}">
                <a16:creationId xmlns:a16="http://schemas.microsoft.com/office/drawing/2014/main" id="{A6E2183D-890A-E0AB-E1B3-1E35B89031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700767-B6CA-148C-8CC6-A69D4557DDEC}"/>
              </a:ext>
            </a:extLst>
          </p:cNvPr>
          <p:cNvSpPr>
            <a:spLocks noGrp="1"/>
          </p:cNvSpPr>
          <p:nvPr>
            <p:ph type="sldNum" sz="quarter" idx="12"/>
          </p:nvPr>
        </p:nvSpPr>
        <p:spPr/>
        <p:txBody>
          <a:bodyPr/>
          <a:lstStyle/>
          <a:p>
            <a:fld id="{645812D3-DD47-4D76-B6CD-DFB482A1FBB9}" type="slidenum">
              <a:rPr lang="en-US" smtClean="0"/>
              <a:t>‹#›</a:t>
            </a:fld>
            <a:endParaRPr lang="en-US"/>
          </a:p>
        </p:txBody>
      </p:sp>
    </p:spTree>
    <p:extLst>
      <p:ext uri="{BB962C8B-B14F-4D97-AF65-F5344CB8AC3E}">
        <p14:creationId xmlns:p14="http://schemas.microsoft.com/office/powerpoint/2010/main" val="2278766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BBF16-E309-6EA7-0026-1149B81BCE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74490A-A480-E4AD-2FFB-16C35625AB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2494C-BBD0-602E-6D40-80054E7B5FA1}"/>
              </a:ext>
            </a:extLst>
          </p:cNvPr>
          <p:cNvSpPr>
            <a:spLocks noGrp="1"/>
          </p:cNvSpPr>
          <p:nvPr>
            <p:ph type="dt" sz="half" idx="10"/>
          </p:nvPr>
        </p:nvSpPr>
        <p:spPr/>
        <p:txBody>
          <a:bodyPr/>
          <a:lstStyle/>
          <a:p>
            <a:fld id="{A6E36978-7268-4B3A-9BB1-DFECD43B5CA8}" type="datetimeFigureOut">
              <a:rPr lang="en-US" smtClean="0"/>
              <a:t>8/3/2025</a:t>
            </a:fld>
            <a:endParaRPr lang="en-US"/>
          </a:p>
        </p:txBody>
      </p:sp>
      <p:sp>
        <p:nvSpPr>
          <p:cNvPr id="5" name="Footer Placeholder 4">
            <a:extLst>
              <a:ext uri="{FF2B5EF4-FFF2-40B4-BE49-F238E27FC236}">
                <a16:creationId xmlns:a16="http://schemas.microsoft.com/office/drawing/2014/main" id="{DBA4102E-5B16-1238-AF66-830996A1B3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701430-DD43-0EC7-85F2-B01738F8132F}"/>
              </a:ext>
            </a:extLst>
          </p:cNvPr>
          <p:cNvSpPr>
            <a:spLocks noGrp="1"/>
          </p:cNvSpPr>
          <p:nvPr>
            <p:ph type="sldNum" sz="quarter" idx="12"/>
          </p:nvPr>
        </p:nvSpPr>
        <p:spPr/>
        <p:txBody>
          <a:bodyPr/>
          <a:lstStyle/>
          <a:p>
            <a:fld id="{645812D3-DD47-4D76-B6CD-DFB482A1FBB9}" type="slidenum">
              <a:rPr lang="en-US" smtClean="0"/>
              <a:t>‹#›</a:t>
            </a:fld>
            <a:endParaRPr lang="en-US"/>
          </a:p>
        </p:txBody>
      </p:sp>
    </p:spTree>
    <p:extLst>
      <p:ext uri="{BB962C8B-B14F-4D97-AF65-F5344CB8AC3E}">
        <p14:creationId xmlns:p14="http://schemas.microsoft.com/office/powerpoint/2010/main" val="1895484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B208B-5F4A-C291-1A5D-EE6ACBAD9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0618AA-D7C1-B51E-8F7F-A203D3CCE1D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F9F1B4-5901-2F99-AD5C-F9DC6D5ECF31}"/>
              </a:ext>
            </a:extLst>
          </p:cNvPr>
          <p:cNvSpPr>
            <a:spLocks noGrp="1"/>
          </p:cNvSpPr>
          <p:nvPr>
            <p:ph type="dt" sz="half" idx="10"/>
          </p:nvPr>
        </p:nvSpPr>
        <p:spPr/>
        <p:txBody>
          <a:bodyPr/>
          <a:lstStyle/>
          <a:p>
            <a:fld id="{A6E36978-7268-4B3A-9BB1-DFECD43B5CA8}" type="datetimeFigureOut">
              <a:rPr lang="en-US" smtClean="0"/>
              <a:t>8/3/2025</a:t>
            </a:fld>
            <a:endParaRPr lang="en-US"/>
          </a:p>
        </p:txBody>
      </p:sp>
      <p:sp>
        <p:nvSpPr>
          <p:cNvPr id="5" name="Footer Placeholder 4">
            <a:extLst>
              <a:ext uri="{FF2B5EF4-FFF2-40B4-BE49-F238E27FC236}">
                <a16:creationId xmlns:a16="http://schemas.microsoft.com/office/drawing/2014/main" id="{AF85FCEB-6083-FC82-F14D-AF898C2CA4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48C1DD-5840-E83B-75E4-FC457066D891}"/>
              </a:ext>
            </a:extLst>
          </p:cNvPr>
          <p:cNvSpPr>
            <a:spLocks noGrp="1"/>
          </p:cNvSpPr>
          <p:nvPr>
            <p:ph type="sldNum" sz="quarter" idx="12"/>
          </p:nvPr>
        </p:nvSpPr>
        <p:spPr/>
        <p:txBody>
          <a:bodyPr/>
          <a:lstStyle/>
          <a:p>
            <a:fld id="{645812D3-DD47-4D76-B6CD-DFB482A1FBB9}" type="slidenum">
              <a:rPr lang="en-US" smtClean="0"/>
              <a:t>‹#›</a:t>
            </a:fld>
            <a:endParaRPr lang="en-US"/>
          </a:p>
        </p:txBody>
      </p:sp>
    </p:spTree>
    <p:extLst>
      <p:ext uri="{BB962C8B-B14F-4D97-AF65-F5344CB8AC3E}">
        <p14:creationId xmlns:p14="http://schemas.microsoft.com/office/powerpoint/2010/main" val="2563295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1A4EA-2486-5AB4-7B27-3D7FE7ED1D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1F821-AE91-A1C2-4BC9-D950D61D32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6CDB36-5DBD-0B2A-F3B3-3A21C3731D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4C8105-EE85-2BA9-E7E2-FA068C2035C9}"/>
              </a:ext>
            </a:extLst>
          </p:cNvPr>
          <p:cNvSpPr>
            <a:spLocks noGrp="1"/>
          </p:cNvSpPr>
          <p:nvPr>
            <p:ph type="dt" sz="half" idx="10"/>
          </p:nvPr>
        </p:nvSpPr>
        <p:spPr/>
        <p:txBody>
          <a:bodyPr/>
          <a:lstStyle/>
          <a:p>
            <a:fld id="{A6E36978-7268-4B3A-9BB1-DFECD43B5CA8}" type="datetimeFigureOut">
              <a:rPr lang="en-US" smtClean="0"/>
              <a:t>8/3/2025</a:t>
            </a:fld>
            <a:endParaRPr lang="en-US"/>
          </a:p>
        </p:txBody>
      </p:sp>
      <p:sp>
        <p:nvSpPr>
          <p:cNvPr id="6" name="Footer Placeholder 5">
            <a:extLst>
              <a:ext uri="{FF2B5EF4-FFF2-40B4-BE49-F238E27FC236}">
                <a16:creationId xmlns:a16="http://schemas.microsoft.com/office/drawing/2014/main" id="{24E59CB2-7E9B-4B49-A157-4B8561620F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8852A7-FE27-BF0B-C7BF-D7A51A61AB84}"/>
              </a:ext>
            </a:extLst>
          </p:cNvPr>
          <p:cNvSpPr>
            <a:spLocks noGrp="1"/>
          </p:cNvSpPr>
          <p:nvPr>
            <p:ph type="sldNum" sz="quarter" idx="12"/>
          </p:nvPr>
        </p:nvSpPr>
        <p:spPr/>
        <p:txBody>
          <a:bodyPr/>
          <a:lstStyle/>
          <a:p>
            <a:fld id="{645812D3-DD47-4D76-B6CD-DFB482A1FBB9}" type="slidenum">
              <a:rPr lang="en-US" smtClean="0"/>
              <a:t>‹#›</a:t>
            </a:fld>
            <a:endParaRPr lang="en-US"/>
          </a:p>
        </p:txBody>
      </p:sp>
    </p:spTree>
    <p:extLst>
      <p:ext uri="{BB962C8B-B14F-4D97-AF65-F5344CB8AC3E}">
        <p14:creationId xmlns:p14="http://schemas.microsoft.com/office/powerpoint/2010/main" val="743170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3E92-A585-3538-D69F-18F013B796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A5DFBD-BFCF-C588-F2D0-1E20A56299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B58DAB-5D91-0F5B-8D04-B6BD83BF26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856012-9B9D-E105-3A61-4E4AC801A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27D9CD-2859-4F44-3FA4-4319B6ADD6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A46063-17B4-FAC4-1CB4-766D762FC6DF}"/>
              </a:ext>
            </a:extLst>
          </p:cNvPr>
          <p:cNvSpPr>
            <a:spLocks noGrp="1"/>
          </p:cNvSpPr>
          <p:nvPr>
            <p:ph type="dt" sz="half" idx="10"/>
          </p:nvPr>
        </p:nvSpPr>
        <p:spPr/>
        <p:txBody>
          <a:bodyPr/>
          <a:lstStyle/>
          <a:p>
            <a:fld id="{A6E36978-7268-4B3A-9BB1-DFECD43B5CA8}" type="datetimeFigureOut">
              <a:rPr lang="en-US" smtClean="0"/>
              <a:t>8/3/2025</a:t>
            </a:fld>
            <a:endParaRPr lang="en-US"/>
          </a:p>
        </p:txBody>
      </p:sp>
      <p:sp>
        <p:nvSpPr>
          <p:cNvPr id="8" name="Footer Placeholder 7">
            <a:extLst>
              <a:ext uri="{FF2B5EF4-FFF2-40B4-BE49-F238E27FC236}">
                <a16:creationId xmlns:a16="http://schemas.microsoft.com/office/drawing/2014/main" id="{2214D505-A551-B756-D3B3-FA200757A9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34749C-20B2-7041-254F-B26873806067}"/>
              </a:ext>
            </a:extLst>
          </p:cNvPr>
          <p:cNvSpPr>
            <a:spLocks noGrp="1"/>
          </p:cNvSpPr>
          <p:nvPr>
            <p:ph type="sldNum" sz="quarter" idx="12"/>
          </p:nvPr>
        </p:nvSpPr>
        <p:spPr/>
        <p:txBody>
          <a:bodyPr/>
          <a:lstStyle/>
          <a:p>
            <a:fld id="{645812D3-DD47-4D76-B6CD-DFB482A1FBB9}" type="slidenum">
              <a:rPr lang="en-US" smtClean="0"/>
              <a:t>‹#›</a:t>
            </a:fld>
            <a:endParaRPr lang="en-US"/>
          </a:p>
        </p:txBody>
      </p:sp>
    </p:spTree>
    <p:extLst>
      <p:ext uri="{BB962C8B-B14F-4D97-AF65-F5344CB8AC3E}">
        <p14:creationId xmlns:p14="http://schemas.microsoft.com/office/powerpoint/2010/main" val="573903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9C434-39AC-FE75-98D7-C47C94060C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5D52A5-1E1A-2AAF-3AA7-FB137B9B8DEC}"/>
              </a:ext>
            </a:extLst>
          </p:cNvPr>
          <p:cNvSpPr>
            <a:spLocks noGrp="1"/>
          </p:cNvSpPr>
          <p:nvPr>
            <p:ph type="dt" sz="half" idx="10"/>
          </p:nvPr>
        </p:nvSpPr>
        <p:spPr/>
        <p:txBody>
          <a:bodyPr/>
          <a:lstStyle/>
          <a:p>
            <a:fld id="{A6E36978-7268-4B3A-9BB1-DFECD43B5CA8}" type="datetimeFigureOut">
              <a:rPr lang="en-US" smtClean="0"/>
              <a:t>8/3/2025</a:t>
            </a:fld>
            <a:endParaRPr lang="en-US"/>
          </a:p>
        </p:txBody>
      </p:sp>
      <p:sp>
        <p:nvSpPr>
          <p:cNvPr id="4" name="Footer Placeholder 3">
            <a:extLst>
              <a:ext uri="{FF2B5EF4-FFF2-40B4-BE49-F238E27FC236}">
                <a16:creationId xmlns:a16="http://schemas.microsoft.com/office/drawing/2014/main" id="{CF8C2146-8D64-3B22-61B4-4E83FD4781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6CEB0A-1361-DF8F-2093-6C0ED451D64F}"/>
              </a:ext>
            </a:extLst>
          </p:cNvPr>
          <p:cNvSpPr>
            <a:spLocks noGrp="1"/>
          </p:cNvSpPr>
          <p:nvPr>
            <p:ph type="sldNum" sz="quarter" idx="12"/>
          </p:nvPr>
        </p:nvSpPr>
        <p:spPr/>
        <p:txBody>
          <a:bodyPr/>
          <a:lstStyle/>
          <a:p>
            <a:fld id="{645812D3-DD47-4D76-B6CD-DFB482A1FBB9}" type="slidenum">
              <a:rPr lang="en-US" smtClean="0"/>
              <a:t>‹#›</a:t>
            </a:fld>
            <a:endParaRPr lang="en-US"/>
          </a:p>
        </p:txBody>
      </p:sp>
    </p:spTree>
    <p:extLst>
      <p:ext uri="{BB962C8B-B14F-4D97-AF65-F5344CB8AC3E}">
        <p14:creationId xmlns:p14="http://schemas.microsoft.com/office/powerpoint/2010/main" val="2192006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54ED89-1CA2-9474-6D15-8A432C9E5C61}"/>
              </a:ext>
            </a:extLst>
          </p:cNvPr>
          <p:cNvSpPr>
            <a:spLocks noGrp="1"/>
          </p:cNvSpPr>
          <p:nvPr>
            <p:ph type="dt" sz="half" idx="10"/>
          </p:nvPr>
        </p:nvSpPr>
        <p:spPr/>
        <p:txBody>
          <a:bodyPr/>
          <a:lstStyle/>
          <a:p>
            <a:fld id="{A6E36978-7268-4B3A-9BB1-DFECD43B5CA8}" type="datetimeFigureOut">
              <a:rPr lang="en-US" smtClean="0"/>
              <a:t>8/3/2025</a:t>
            </a:fld>
            <a:endParaRPr lang="en-US"/>
          </a:p>
        </p:txBody>
      </p:sp>
      <p:sp>
        <p:nvSpPr>
          <p:cNvPr id="3" name="Footer Placeholder 2">
            <a:extLst>
              <a:ext uri="{FF2B5EF4-FFF2-40B4-BE49-F238E27FC236}">
                <a16:creationId xmlns:a16="http://schemas.microsoft.com/office/drawing/2014/main" id="{75D8BE9D-3D8A-3514-CAD0-33AEAEAE1D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3C0A8C-C7C8-662C-6F2A-88A8486DC5B3}"/>
              </a:ext>
            </a:extLst>
          </p:cNvPr>
          <p:cNvSpPr>
            <a:spLocks noGrp="1"/>
          </p:cNvSpPr>
          <p:nvPr>
            <p:ph type="sldNum" sz="quarter" idx="12"/>
          </p:nvPr>
        </p:nvSpPr>
        <p:spPr/>
        <p:txBody>
          <a:bodyPr/>
          <a:lstStyle/>
          <a:p>
            <a:fld id="{645812D3-DD47-4D76-B6CD-DFB482A1FBB9}" type="slidenum">
              <a:rPr lang="en-US" smtClean="0"/>
              <a:t>‹#›</a:t>
            </a:fld>
            <a:endParaRPr lang="en-US"/>
          </a:p>
        </p:txBody>
      </p:sp>
    </p:spTree>
    <p:extLst>
      <p:ext uri="{BB962C8B-B14F-4D97-AF65-F5344CB8AC3E}">
        <p14:creationId xmlns:p14="http://schemas.microsoft.com/office/powerpoint/2010/main" val="1994939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E6AF9-B45C-F589-AC08-DACAB49AD6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FFF3E4-B3DB-1433-28F8-7DBC2A1C86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98B614-489F-B60C-9BC1-EC40177CCB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5DD572-A822-7BB2-DF64-2FA2A37446BA}"/>
              </a:ext>
            </a:extLst>
          </p:cNvPr>
          <p:cNvSpPr>
            <a:spLocks noGrp="1"/>
          </p:cNvSpPr>
          <p:nvPr>
            <p:ph type="dt" sz="half" idx="10"/>
          </p:nvPr>
        </p:nvSpPr>
        <p:spPr/>
        <p:txBody>
          <a:bodyPr/>
          <a:lstStyle/>
          <a:p>
            <a:fld id="{A6E36978-7268-4B3A-9BB1-DFECD43B5CA8}" type="datetimeFigureOut">
              <a:rPr lang="en-US" smtClean="0"/>
              <a:t>8/3/2025</a:t>
            </a:fld>
            <a:endParaRPr lang="en-US"/>
          </a:p>
        </p:txBody>
      </p:sp>
      <p:sp>
        <p:nvSpPr>
          <p:cNvPr id="6" name="Footer Placeholder 5">
            <a:extLst>
              <a:ext uri="{FF2B5EF4-FFF2-40B4-BE49-F238E27FC236}">
                <a16:creationId xmlns:a16="http://schemas.microsoft.com/office/drawing/2014/main" id="{2A470A94-3359-7000-1E43-D9933E2065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88EC22-54B6-5540-385F-AD23C5606F7F}"/>
              </a:ext>
            </a:extLst>
          </p:cNvPr>
          <p:cNvSpPr>
            <a:spLocks noGrp="1"/>
          </p:cNvSpPr>
          <p:nvPr>
            <p:ph type="sldNum" sz="quarter" idx="12"/>
          </p:nvPr>
        </p:nvSpPr>
        <p:spPr/>
        <p:txBody>
          <a:bodyPr/>
          <a:lstStyle/>
          <a:p>
            <a:fld id="{645812D3-DD47-4D76-B6CD-DFB482A1FBB9}" type="slidenum">
              <a:rPr lang="en-US" smtClean="0"/>
              <a:t>‹#›</a:t>
            </a:fld>
            <a:endParaRPr lang="en-US"/>
          </a:p>
        </p:txBody>
      </p:sp>
    </p:spTree>
    <p:extLst>
      <p:ext uri="{BB962C8B-B14F-4D97-AF65-F5344CB8AC3E}">
        <p14:creationId xmlns:p14="http://schemas.microsoft.com/office/powerpoint/2010/main" val="3994614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36939-0C58-243A-D58F-247C01531B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8A00C2-ED7D-02A0-C788-878B7381D3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6165E7-6FD8-5AB9-2575-D014517485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2B4C05-EA5C-CBE9-0EB0-50E1FC98288E}"/>
              </a:ext>
            </a:extLst>
          </p:cNvPr>
          <p:cNvSpPr>
            <a:spLocks noGrp="1"/>
          </p:cNvSpPr>
          <p:nvPr>
            <p:ph type="dt" sz="half" idx="10"/>
          </p:nvPr>
        </p:nvSpPr>
        <p:spPr/>
        <p:txBody>
          <a:bodyPr/>
          <a:lstStyle/>
          <a:p>
            <a:fld id="{A6E36978-7268-4B3A-9BB1-DFECD43B5CA8}" type="datetimeFigureOut">
              <a:rPr lang="en-US" smtClean="0"/>
              <a:t>8/3/2025</a:t>
            </a:fld>
            <a:endParaRPr lang="en-US"/>
          </a:p>
        </p:txBody>
      </p:sp>
      <p:sp>
        <p:nvSpPr>
          <p:cNvPr id="6" name="Footer Placeholder 5">
            <a:extLst>
              <a:ext uri="{FF2B5EF4-FFF2-40B4-BE49-F238E27FC236}">
                <a16:creationId xmlns:a16="http://schemas.microsoft.com/office/drawing/2014/main" id="{8CB9D913-C5CB-3A8E-A709-AF768C2E67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4A1BCC-A82C-3CEC-5659-35C09A40A12B}"/>
              </a:ext>
            </a:extLst>
          </p:cNvPr>
          <p:cNvSpPr>
            <a:spLocks noGrp="1"/>
          </p:cNvSpPr>
          <p:nvPr>
            <p:ph type="sldNum" sz="quarter" idx="12"/>
          </p:nvPr>
        </p:nvSpPr>
        <p:spPr/>
        <p:txBody>
          <a:bodyPr/>
          <a:lstStyle/>
          <a:p>
            <a:fld id="{645812D3-DD47-4D76-B6CD-DFB482A1FBB9}" type="slidenum">
              <a:rPr lang="en-US" smtClean="0"/>
              <a:t>‹#›</a:t>
            </a:fld>
            <a:endParaRPr lang="en-US"/>
          </a:p>
        </p:txBody>
      </p:sp>
    </p:spTree>
    <p:extLst>
      <p:ext uri="{BB962C8B-B14F-4D97-AF65-F5344CB8AC3E}">
        <p14:creationId xmlns:p14="http://schemas.microsoft.com/office/powerpoint/2010/main" val="1794169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FA38AA-2B85-1BF5-7391-98580445A2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CA9915-EA08-15C0-8CC7-C21C9BE4D7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8E4BE2-214C-3BDF-26C4-EF7060D0C7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6E36978-7268-4B3A-9BB1-DFECD43B5CA8}" type="datetimeFigureOut">
              <a:rPr lang="en-US" smtClean="0"/>
              <a:t>8/3/2025</a:t>
            </a:fld>
            <a:endParaRPr lang="en-US"/>
          </a:p>
        </p:txBody>
      </p:sp>
      <p:sp>
        <p:nvSpPr>
          <p:cNvPr id="5" name="Footer Placeholder 4">
            <a:extLst>
              <a:ext uri="{FF2B5EF4-FFF2-40B4-BE49-F238E27FC236}">
                <a16:creationId xmlns:a16="http://schemas.microsoft.com/office/drawing/2014/main" id="{4B53E8AE-9B4B-A8B0-13D5-D0DE560E96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98FDF16-0B69-F516-33D2-FE47392874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45812D3-DD47-4D76-B6CD-DFB482A1FBB9}" type="slidenum">
              <a:rPr lang="en-US" smtClean="0"/>
              <a:t>‹#›</a:t>
            </a:fld>
            <a:endParaRPr lang="en-US"/>
          </a:p>
        </p:txBody>
      </p:sp>
    </p:spTree>
    <p:extLst>
      <p:ext uri="{BB962C8B-B14F-4D97-AF65-F5344CB8AC3E}">
        <p14:creationId xmlns:p14="http://schemas.microsoft.com/office/powerpoint/2010/main" val="4264262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42459-C9DE-B8DA-8413-416D7E610419}"/>
              </a:ext>
            </a:extLst>
          </p:cNvPr>
          <p:cNvSpPr>
            <a:spLocks noGrp="1"/>
          </p:cNvSpPr>
          <p:nvPr>
            <p:ph type="ctrTitle"/>
          </p:nvPr>
        </p:nvSpPr>
        <p:spPr/>
        <p:txBody>
          <a:bodyPr/>
          <a:lstStyle/>
          <a:p>
            <a:r>
              <a:rPr lang="en-US" dirty="0"/>
              <a:t>MSDS 6371 Project </a:t>
            </a:r>
          </a:p>
        </p:txBody>
      </p:sp>
      <p:sp>
        <p:nvSpPr>
          <p:cNvPr id="3" name="Subtitle 2">
            <a:extLst>
              <a:ext uri="{FF2B5EF4-FFF2-40B4-BE49-F238E27FC236}">
                <a16:creationId xmlns:a16="http://schemas.microsoft.com/office/drawing/2014/main" id="{7BBBEEE0-EFE2-FF5D-8244-8EAE08BD5119}"/>
              </a:ext>
            </a:extLst>
          </p:cNvPr>
          <p:cNvSpPr>
            <a:spLocks noGrp="1"/>
          </p:cNvSpPr>
          <p:nvPr>
            <p:ph type="subTitle" idx="1"/>
          </p:nvPr>
        </p:nvSpPr>
        <p:spPr/>
        <p:txBody>
          <a:bodyPr>
            <a:normAutofit lnSpcReduction="10000"/>
          </a:bodyPr>
          <a:lstStyle/>
          <a:p>
            <a:r>
              <a:rPr lang="en-US" dirty="0"/>
              <a:t>By: Sue Camara</a:t>
            </a:r>
          </a:p>
          <a:p>
            <a:r>
              <a:rPr lang="en-US" dirty="0"/>
              <a:t>Class: DS-6371</a:t>
            </a:r>
          </a:p>
          <a:p>
            <a:r>
              <a:rPr lang="en-US" dirty="0"/>
              <a:t>Statistical Foundations for Data Science</a:t>
            </a:r>
          </a:p>
          <a:p>
            <a:r>
              <a:rPr lang="en-US" dirty="0"/>
              <a:t>Date: August 3rd, 2025</a:t>
            </a:r>
          </a:p>
          <a:p>
            <a:endParaRPr lang="en-US" dirty="0"/>
          </a:p>
        </p:txBody>
      </p:sp>
    </p:spTree>
    <p:extLst>
      <p:ext uri="{BB962C8B-B14F-4D97-AF65-F5344CB8AC3E}">
        <p14:creationId xmlns:p14="http://schemas.microsoft.com/office/powerpoint/2010/main" val="1653424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CAE90-883E-0CD7-9D98-81EC0473D57C}"/>
              </a:ext>
            </a:extLst>
          </p:cNvPr>
          <p:cNvSpPr>
            <a:spLocks noGrp="1"/>
          </p:cNvSpPr>
          <p:nvPr>
            <p:ph type="title"/>
          </p:nvPr>
        </p:nvSpPr>
        <p:spPr>
          <a:xfrm>
            <a:off x="2472610" y="1195549"/>
            <a:ext cx="7865705" cy="857185"/>
          </a:xfrm>
        </p:spPr>
        <p:txBody>
          <a:bodyPr>
            <a:normAutofit/>
          </a:bodyPr>
          <a:lstStyle/>
          <a:p>
            <a:pPr algn="ctr"/>
            <a:r>
              <a:rPr lang="en-US" b="1" dirty="0"/>
              <a:t>GitHub Repo</a:t>
            </a:r>
          </a:p>
        </p:txBody>
      </p:sp>
      <p:sp>
        <p:nvSpPr>
          <p:cNvPr id="4" name="TextBox 3">
            <a:extLst>
              <a:ext uri="{FF2B5EF4-FFF2-40B4-BE49-F238E27FC236}">
                <a16:creationId xmlns:a16="http://schemas.microsoft.com/office/drawing/2014/main" id="{77FB53C3-5FD6-2B58-A143-1E7ADEE563F9}"/>
              </a:ext>
            </a:extLst>
          </p:cNvPr>
          <p:cNvSpPr txBox="1"/>
          <p:nvPr/>
        </p:nvSpPr>
        <p:spPr>
          <a:xfrm>
            <a:off x="1393373" y="2198733"/>
            <a:ext cx="9405254" cy="369332"/>
          </a:xfrm>
          <a:prstGeom prst="rect">
            <a:avLst/>
          </a:prstGeom>
          <a:noFill/>
        </p:spPr>
        <p:txBody>
          <a:bodyPr wrap="square">
            <a:spAutoFit/>
          </a:bodyPr>
          <a:lstStyle/>
          <a:p>
            <a:pPr algn="ctr"/>
            <a:r>
              <a:rPr lang="en-US" dirty="0"/>
              <a:t>This repository includes the projects final R Markdown File </a:t>
            </a:r>
          </a:p>
        </p:txBody>
      </p:sp>
      <p:sp>
        <p:nvSpPr>
          <p:cNvPr id="5" name="TextBox 4">
            <a:extLst>
              <a:ext uri="{FF2B5EF4-FFF2-40B4-BE49-F238E27FC236}">
                <a16:creationId xmlns:a16="http://schemas.microsoft.com/office/drawing/2014/main" id="{EF1EEF54-4C4C-B7BF-7B00-9D480E35774A}"/>
              </a:ext>
            </a:extLst>
          </p:cNvPr>
          <p:cNvSpPr txBox="1"/>
          <p:nvPr/>
        </p:nvSpPr>
        <p:spPr>
          <a:xfrm>
            <a:off x="1773982" y="3050404"/>
            <a:ext cx="9024645" cy="523220"/>
          </a:xfrm>
          <a:prstGeom prst="rect">
            <a:avLst/>
          </a:prstGeom>
          <a:noFill/>
        </p:spPr>
        <p:txBody>
          <a:bodyPr wrap="square">
            <a:spAutoFit/>
          </a:bodyPr>
          <a:lstStyle/>
          <a:p>
            <a:pPr algn="ctr"/>
            <a:r>
              <a:rPr lang="en-US" sz="2800" b="1" dirty="0"/>
              <a:t>https://github.com/AnsarSultanaX/FinalProject.git</a:t>
            </a:r>
          </a:p>
        </p:txBody>
      </p:sp>
    </p:spTree>
    <p:extLst>
      <p:ext uri="{BB962C8B-B14F-4D97-AF65-F5344CB8AC3E}">
        <p14:creationId xmlns:p14="http://schemas.microsoft.com/office/powerpoint/2010/main" val="3902622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42459-C9DE-B8DA-8413-416D7E610419}"/>
              </a:ext>
            </a:extLst>
          </p:cNvPr>
          <p:cNvSpPr>
            <a:spLocks noGrp="1"/>
          </p:cNvSpPr>
          <p:nvPr>
            <p:ph type="ctrTitle"/>
          </p:nvPr>
        </p:nvSpPr>
        <p:spPr>
          <a:xfrm>
            <a:off x="718457" y="995937"/>
            <a:ext cx="10929257" cy="934714"/>
          </a:xfrm>
        </p:spPr>
        <p:txBody>
          <a:bodyPr>
            <a:noAutofit/>
          </a:bodyPr>
          <a:lstStyle/>
          <a:p>
            <a:r>
              <a:rPr lang="en-US" sz="4000" b="1" dirty="0"/>
              <a:t>ANALYSIS 1: </a:t>
            </a:r>
            <a:br>
              <a:rPr lang="en-US" sz="4000" b="1" dirty="0"/>
            </a:br>
            <a:r>
              <a:rPr lang="en-US" sz="4000" b="1" dirty="0"/>
              <a:t>Model Sale Price - </a:t>
            </a:r>
            <a:r>
              <a:rPr lang="en-US" sz="4000" b="1" dirty="0" err="1"/>
              <a:t>GrLivArea</a:t>
            </a:r>
            <a:r>
              <a:rPr lang="en-US" sz="4000" b="1" dirty="0"/>
              <a:t> by Neighborhood</a:t>
            </a:r>
          </a:p>
        </p:txBody>
      </p:sp>
      <p:sp>
        <p:nvSpPr>
          <p:cNvPr id="5" name="Subtitle 4">
            <a:extLst>
              <a:ext uri="{FF2B5EF4-FFF2-40B4-BE49-F238E27FC236}">
                <a16:creationId xmlns:a16="http://schemas.microsoft.com/office/drawing/2014/main" id="{0ADC7653-50FD-D5C4-EE18-5ABD3A826506}"/>
              </a:ext>
            </a:extLst>
          </p:cNvPr>
          <p:cNvSpPr>
            <a:spLocks noGrp="1"/>
          </p:cNvSpPr>
          <p:nvPr>
            <p:ph type="subTitle" idx="1"/>
          </p:nvPr>
        </p:nvSpPr>
        <p:spPr>
          <a:xfrm>
            <a:off x="1005374" y="3134681"/>
            <a:ext cx="10508602" cy="1655762"/>
          </a:xfrm>
        </p:spPr>
        <p:txBody>
          <a:bodyPr>
            <a:normAutofit/>
          </a:bodyPr>
          <a:lstStyle/>
          <a:p>
            <a:pPr algn="just"/>
            <a:r>
              <a:rPr lang="en-US" dirty="0"/>
              <a:t>Century 21 Ames requested an analysis of how living area (in 100 sq ft units) impacts sale price in three neighborhoods: </a:t>
            </a:r>
            <a:r>
              <a:rPr lang="en-US" dirty="0" err="1"/>
              <a:t>NAmes</a:t>
            </a:r>
            <a:r>
              <a:rPr lang="en-US" dirty="0"/>
              <a:t>, Edwards, and </a:t>
            </a:r>
            <a:r>
              <a:rPr lang="en-US" dirty="0" err="1"/>
              <a:t>BrkSide</a:t>
            </a:r>
            <a:r>
              <a:rPr lang="en-US" dirty="0"/>
              <a:t>. The goal was to determine whether the relationship between square footage and price differs by neighborhood.</a:t>
            </a:r>
          </a:p>
        </p:txBody>
      </p:sp>
      <p:sp>
        <p:nvSpPr>
          <p:cNvPr id="7" name="TextBox 6">
            <a:extLst>
              <a:ext uri="{FF2B5EF4-FFF2-40B4-BE49-F238E27FC236}">
                <a16:creationId xmlns:a16="http://schemas.microsoft.com/office/drawing/2014/main" id="{CD4BC2BA-A71D-5834-C9B4-2F4493C2ECF3}"/>
              </a:ext>
            </a:extLst>
          </p:cNvPr>
          <p:cNvSpPr txBox="1"/>
          <p:nvPr/>
        </p:nvSpPr>
        <p:spPr>
          <a:xfrm>
            <a:off x="1005374" y="2271056"/>
            <a:ext cx="3771899" cy="523220"/>
          </a:xfrm>
          <a:prstGeom prst="rect">
            <a:avLst/>
          </a:prstGeom>
          <a:noFill/>
        </p:spPr>
        <p:txBody>
          <a:bodyPr wrap="square">
            <a:spAutoFit/>
          </a:bodyPr>
          <a:lstStyle/>
          <a:p>
            <a:r>
              <a:rPr lang="en-US" sz="2800" b="1" dirty="0"/>
              <a:t>Model Objective:</a:t>
            </a:r>
          </a:p>
        </p:txBody>
      </p:sp>
    </p:spTree>
    <p:extLst>
      <p:ext uri="{BB962C8B-B14F-4D97-AF65-F5344CB8AC3E}">
        <p14:creationId xmlns:p14="http://schemas.microsoft.com/office/powerpoint/2010/main" val="2106636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2C84C7-4D79-FD2A-BEDB-BE08E3B99F68}"/>
              </a:ext>
            </a:extLst>
          </p:cNvPr>
          <p:cNvSpPr txBox="1"/>
          <p:nvPr/>
        </p:nvSpPr>
        <p:spPr>
          <a:xfrm>
            <a:off x="2806183" y="370159"/>
            <a:ext cx="6097554" cy="769441"/>
          </a:xfrm>
          <a:prstGeom prst="rect">
            <a:avLst/>
          </a:prstGeom>
          <a:noFill/>
        </p:spPr>
        <p:txBody>
          <a:bodyPr wrap="square">
            <a:spAutoFit/>
          </a:bodyPr>
          <a:lstStyle/>
          <a:p>
            <a:pPr algn="ctr"/>
            <a:r>
              <a:rPr lang="en-US" sz="4400" b="1" dirty="0"/>
              <a:t>Model Summary</a:t>
            </a:r>
          </a:p>
        </p:txBody>
      </p:sp>
      <p:sp>
        <p:nvSpPr>
          <p:cNvPr id="5" name="TextBox 4">
            <a:extLst>
              <a:ext uri="{FF2B5EF4-FFF2-40B4-BE49-F238E27FC236}">
                <a16:creationId xmlns:a16="http://schemas.microsoft.com/office/drawing/2014/main" id="{ADE3658C-E8C8-1FC7-E696-A8ADD7989942}"/>
              </a:ext>
            </a:extLst>
          </p:cNvPr>
          <p:cNvSpPr txBox="1"/>
          <p:nvPr/>
        </p:nvSpPr>
        <p:spPr>
          <a:xfrm>
            <a:off x="1219978" y="1265991"/>
            <a:ext cx="2969467" cy="369332"/>
          </a:xfrm>
          <a:prstGeom prst="rect">
            <a:avLst/>
          </a:prstGeom>
          <a:noFill/>
        </p:spPr>
        <p:txBody>
          <a:bodyPr wrap="square">
            <a:spAutoFit/>
          </a:bodyPr>
          <a:lstStyle/>
          <a:p>
            <a:r>
              <a:rPr lang="en-US" dirty="0"/>
              <a:t>We fit the following model:</a:t>
            </a:r>
          </a:p>
        </p:txBody>
      </p:sp>
      <p:pic>
        <p:nvPicPr>
          <p:cNvPr id="7" name="Picture 6">
            <a:extLst>
              <a:ext uri="{FF2B5EF4-FFF2-40B4-BE49-F238E27FC236}">
                <a16:creationId xmlns:a16="http://schemas.microsoft.com/office/drawing/2014/main" id="{B17C2851-D0FA-B10F-5899-BF9AD6F18612}"/>
              </a:ext>
            </a:extLst>
          </p:cNvPr>
          <p:cNvPicPr>
            <a:picLocks noChangeAspect="1"/>
          </p:cNvPicPr>
          <p:nvPr/>
        </p:nvPicPr>
        <p:blipFill>
          <a:blip r:embed="rId2"/>
          <a:stretch>
            <a:fillRect/>
          </a:stretch>
        </p:blipFill>
        <p:spPr>
          <a:xfrm>
            <a:off x="3946974" y="1676791"/>
            <a:ext cx="4298052" cy="457240"/>
          </a:xfrm>
          <a:prstGeom prst="rect">
            <a:avLst/>
          </a:prstGeom>
        </p:spPr>
      </p:pic>
      <p:pic>
        <p:nvPicPr>
          <p:cNvPr id="9" name="Picture 8">
            <a:extLst>
              <a:ext uri="{FF2B5EF4-FFF2-40B4-BE49-F238E27FC236}">
                <a16:creationId xmlns:a16="http://schemas.microsoft.com/office/drawing/2014/main" id="{B0564262-58BF-95AD-C46F-164EA6BF8471}"/>
              </a:ext>
            </a:extLst>
          </p:cNvPr>
          <p:cNvPicPr>
            <a:picLocks noChangeAspect="1"/>
          </p:cNvPicPr>
          <p:nvPr/>
        </p:nvPicPr>
        <p:blipFill>
          <a:blip r:embed="rId3"/>
          <a:stretch>
            <a:fillRect/>
          </a:stretch>
        </p:blipFill>
        <p:spPr>
          <a:xfrm>
            <a:off x="1707502" y="2386812"/>
            <a:ext cx="8638376" cy="4213671"/>
          </a:xfrm>
          <a:prstGeom prst="rect">
            <a:avLst/>
          </a:prstGeom>
        </p:spPr>
      </p:pic>
    </p:spTree>
    <p:extLst>
      <p:ext uri="{BB962C8B-B14F-4D97-AF65-F5344CB8AC3E}">
        <p14:creationId xmlns:p14="http://schemas.microsoft.com/office/powerpoint/2010/main" val="1354472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2C84C7-4D79-FD2A-BEDB-BE08E3B99F68}"/>
              </a:ext>
            </a:extLst>
          </p:cNvPr>
          <p:cNvSpPr txBox="1"/>
          <p:nvPr/>
        </p:nvSpPr>
        <p:spPr>
          <a:xfrm>
            <a:off x="1240970" y="360828"/>
            <a:ext cx="10039739" cy="769441"/>
          </a:xfrm>
          <a:prstGeom prst="rect">
            <a:avLst/>
          </a:prstGeom>
          <a:noFill/>
        </p:spPr>
        <p:txBody>
          <a:bodyPr wrap="square">
            <a:spAutoFit/>
          </a:bodyPr>
          <a:lstStyle/>
          <a:p>
            <a:pPr algn="ctr"/>
            <a:r>
              <a:rPr lang="en-US" sz="4400" b="1" dirty="0"/>
              <a:t>Model Assumptions &amp; Visualizations</a:t>
            </a:r>
          </a:p>
        </p:txBody>
      </p:sp>
      <p:pic>
        <p:nvPicPr>
          <p:cNvPr id="8" name="Picture 7">
            <a:extLst>
              <a:ext uri="{FF2B5EF4-FFF2-40B4-BE49-F238E27FC236}">
                <a16:creationId xmlns:a16="http://schemas.microsoft.com/office/drawing/2014/main" id="{323D98AC-FAD7-20A2-9D2B-4DBFB6A20FF4}"/>
              </a:ext>
            </a:extLst>
          </p:cNvPr>
          <p:cNvPicPr>
            <a:picLocks noChangeAspect="1"/>
          </p:cNvPicPr>
          <p:nvPr/>
        </p:nvPicPr>
        <p:blipFill>
          <a:blip r:embed="rId2"/>
          <a:stretch>
            <a:fillRect/>
          </a:stretch>
        </p:blipFill>
        <p:spPr>
          <a:xfrm>
            <a:off x="1026366" y="3308592"/>
            <a:ext cx="4589890" cy="2117693"/>
          </a:xfrm>
          <a:prstGeom prst="rect">
            <a:avLst/>
          </a:prstGeom>
        </p:spPr>
      </p:pic>
      <p:pic>
        <p:nvPicPr>
          <p:cNvPr id="11" name="Picture 10">
            <a:extLst>
              <a:ext uri="{FF2B5EF4-FFF2-40B4-BE49-F238E27FC236}">
                <a16:creationId xmlns:a16="http://schemas.microsoft.com/office/drawing/2014/main" id="{63545D13-ADBB-71BA-BE7C-5759905953FC}"/>
              </a:ext>
            </a:extLst>
          </p:cNvPr>
          <p:cNvPicPr>
            <a:picLocks noChangeAspect="1"/>
          </p:cNvPicPr>
          <p:nvPr/>
        </p:nvPicPr>
        <p:blipFill>
          <a:blip r:embed="rId3"/>
          <a:stretch>
            <a:fillRect/>
          </a:stretch>
        </p:blipFill>
        <p:spPr>
          <a:xfrm>
            <a:off x="1900058" y="1771052"/>
            <a:ext cx="2842506" cy="1036410"/>
          </a:xfrm>
          <a:prstGeom prst="rect">
            <a:avLst/>
          </a:prstGeom>
        </p:spPr>
      </p:pic>
      <p:sp>
        <p:nvSpPr>
          <p:cNvPr id="15" name="TextBox 14">
            <a:extLst>
              <a:ext uri="{FF2B5EF4-FFF2-40B4-BE49-F238E27FC236}">
                <a16:creationId xmlns:a16="http://schemas.microsoft.com/office/drawing/2014/main" id="{F8408058-CEE4-132E-CFEB-0980FBCE3FBA}"/>
              </a:ext>
            </a:extLst>
          </p:cNvPr>
          <p:cNvSpPr txBox="1"/>
          <p:nvPr/>
        </p:nvSpPr>
        <p:spPr>
          <a:xfrm>
            <a:off x="5950599" y="1311752"/>
            <a:ext cx="6097554" cy="5078313"/>
          </a:xfrm>
          <a:prstGeom prst="rect">
            <a:avLst/>
          </a:prstGeom>
          <a:noFill/>
        </p:spPr>
        <p:txBody>
          <a:bodyPr wrap="square">
            <a:spAutoFit/>
          </a:bodyPr>
          <a:lstStyle/>
          <a:p>
            <a:r>
              <a:rPr lang="en-US" b="1" dirty="0"/>
              <a:t>Observation 339 </a:t>
            </a:r>
            <a:r>
              <a:rPr lang="en-US" dirty="0"/>
              <a:t>is a high-leverage and highly influential point. It has a Hat value = 0.445 (very high) and Cook’s D = 2.74, suggesting it has strong influence on the model’s fit.</a:t>
            </a:r>
          </a:p>
          <a:p>
            <a:endParaRPr lang="en-US" dirty="0"/>
          </a:p>
          <a:p>
            <a:r>
              <a:rPr lang="en-US" b="1" dirty="0"/>
              <a:t>Observation 190 </a:t>
            </a:r>
            <a:r>
              <a:rPr lang="en-US" dirty="0"/>
              <a:t>has an extremely large residual. It shows a Studentized Residual = 6.75, indicating it deviates significantly from the model prediction, though its leverage is low.</a:t>
            </a:r>
          </a:p>
          <a:p>
            <a:endParaRPr lang="en-US" dirty="0"/>
          </a:p>
          <a:p>
            <a:r>
              <a:rPr lang="en-US" b="1" dirty="0"/>
              <a:t>Observation 169 </a:t>
            </a:r>
            <a:r>
              <a:rPr lang="en-US" dirty="0"/>
              <a:t>is a potential outlier with moderate influence. It has a Studentized Residual = 4.56 and a non-negligible Cook’s D = 0.19, indicating moderate influence on the regression.</a:t>
            </a:r>
          </a:p>
          <a:p>
            <a:endParaRPr lang="en-US" dirty="0"/>
          </a:p>
          <a:p>
            <a:r>
              <a:rPr lang="en-US" b="1" dirty="0"/>
              <a:t>Observation 131 </a:t>
            </a:r>
            <a:r>
              <a:rPr lang="en-US" dirty="0"/>
              <a:t>has high leverage but low residual. With a Hat value = 0.27, it’s structurally unusual in terms of predictor values but its residual (–1.76) suggests it isn’t highly problematic alone.</a:t>
            </a:r>
          </a:p>
        </p:txBody>
      </p:sp>
    </p:spTree>
    <p:extLst>
      <p:ext uri="{BB962C8B-B14F-4D97-AF65-F5344CB8AC3E}">
        <p14:creationId xmlns:p14="http://schemas.microsoft.com/office/powerpoint/2010/main" val="180593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2C84C7-4D79-FD2A-BEDB-BE08E3B99F68}"/>
              </a:ext>
            </a:extLst>
          </p:cNvPr>
          <p:cNvSpPr txBox="1"/>
          <p:nvPr/>
        </p:nvSpPr>
        <p:spPr>
          <a:xfrm>
            <a:off x="1076130" y="585687"/>
            <a:ext cx="10039739" cy="769441"/>
          </a:xfrm>
          <a:prstGeom prst="rect">
            <a:avLst/>
          </a:prstGeom>
          <a:noFill/>
        </p:spPr>
        <p:txBody>
          <a:bodyPr wrap="square">
            <a:spAutoFit/>
          </a:bodyPr>
          <a:lstStyle/>
          <a:p>
            <a:pPr algn="ctr"/>
            <a:r>
              <a:rPr lang="en-US" sz="4400" b="1" dirty="0"/>
              <a:t>Model Assumptions &amp; Visualizations</a:t>
            </a:r>
          </a:p>
        </p:txBody>
      </p:sp>
      <p:pic>
        <p:nvPicPr>
          <p:cNvPr id="13" name="Picture 12">
            <a:extLst>
              <a:ext uri="{FF2B5EF4-FFF2-40B4-BE49-F238E27FC236}">
                <a16:creationId xmlns:a16="http://schemas.microsoft.com/office/drawing/2014/main" id="{9E98CA25-F40A-8B7B-775F-27088992A211}"/>
              </a:ext>
            </a:extLst>
          </p:cNvPr>
          <p:cNvPicPr>
            <a:picLocks noChangeAspect="1"/>
          </p:cNvPicPr>
          <p:nvPr/>
        </p:nvPicPr>
        <p:blipFill>
          <a:blip r:embed="rId2"/>
          <a:stretch>
            <a:fillRect/>
          </a:stretch>
        </p:blipFill>
        <p:spPr>
          <a:xfrm>
            <a:off x="5934270" y="2047336"/>
            <a:ext cx="6096001" cy="3187477"/>
          </a:xfrm>
          <a:prstGeom prst="rect">
            <a:avLst/>
          </a:prstGeom>
        </p:spPr>
      </p:pic>
      <p:sp>
        <p:nvSpPr>
          <p:cNvPr id="4" name="TextBox 3">
            <a:extLst>
              <a:ext uri="{FF2B5EF4-FFF2-40B4-BE49-F238E27FC236}">
                <a16:creationId xmlns:a16="http://schemas.microsoft.com/office/drawing/2014/main" id="{FE59434B-3767-F263-0D32-F78E9AE42A88}"/>
              </a:ext>
            </a:extLst>
          </p:cNvPr>
          <p:cNvSpPr txBox="1"/>
          <p:nvPr/>
        </p:nvSpPr>
        <p:spPr>
          <a:xfrm>
            <a:off x="242596" y="1595195"/>
            <a:ext cx="5598367" cy="4524315"/>
          </a:xfrm>
          <a:prstGeom prst="rect">
            <a:avLst/>
          </a:prstGeom>
          <a:noFill/>
        </p:spPr>
        <p:txBody>
          <a:bodyPr wrap="square">
            <a:spAutoFit/>
          </a:bodyPr>
          <a:lstStyle/>
          <a:p>
            <a:r>
              <a:rPr lang="en-US" sz="1600" b="1" dirty="0"/>
              <a:t>Positive Linear Relationships Across All Neighborhoods </a:t>
            </a:r>
          </a:p>
          <a:p>
            <a:r>
              <a:rPr lang="en-US" sz="1600" dirty="0"/>
              <a:t>In each of the three neighborhoods (</a:t>
            </a:r>
            <a:r>
              <a:rPr lang="en-US" sz="1600" dirty="0" err="1"/>
              <a:t>NAmes</a:t>
            </a:r>
            <a:r>
              <a:rPr lang="en-US" sz="1600" dirty="0"/>
              <a:t>, </a:t>
            </a:r>
            <a:r>
              <a:rPr lang="en-US" sz="1600" dirty="0" err="1"/>
              <a:t>BrkSide</a:t>
            </a:r>
            <a:r>
              <a:rPr lang="en-US" sz="1600" dirty="0"/>
              <a:t>, Edwards), Sale Price increases as Living Area increases, indicating strong positive associations. </a:t>
            </a:r>
          </a:p>
          <a:p>
            <a:r>
              <a:rPr lang="en-US" sz="1600" b="1" dirty="0"/>
              <a:t>Neighborhood-Specific Slopes Differ</a:t>
            </a:r>
          </a:p>
          <a:p>
            <a:r>
              <a:rPr lang="en-US" sz="1600" dirty="0" err="1"/>
              <a:t>BrkSide</a:t>
            </a:r>
            <a:r>
              <a:rPr lang="en-US" sz="1600" dirty="0"/>
              <a:t> (green) shows the steepest slope, suggesting home prices rise more sharply with added square footage. Edwards (blue) has the flattest slope, meaning price increases more slowly with additional space. </a:t>
            </a:r>
            <a:r>
              <a:rPr lang="en-US" sz="1600" dirty="0" err="1"/>
              <a:t>NAmes</a:t>
            </a:r>
            <a:r>
              <a:rPr lang="en-US" sz="1600" dirty="0"/>
              <a:t> (red) falls in between.</a:t>
            </a:r>
          </a:p>
          <a:p>
            <a:r>
              <a:rPr lang="en-US" sz="1600" b="1" dirty="0"/>
              <a:t>Different Price Ranges for Similar Sizes</a:t>
            </a:r>
          </a:p>
          <a:p>
            <a:r>
              <a:rPr lang="en-US" sz="1600" dirty="0"/>
              <a:t>For homes of similar sizes (e.g., around 15–20 hundred sq ft), </a:t>
            </a:r>
            <a:r>
              <a:rPr lang="en-US" sz="1600" dirty="0" err="1"/>
              <a:t>BrkSide</a:t>
            </a:r>
            <a:r>
              <a:rPr lang="en-US" sz="1600" dirty="0"/>
              <a:t> homes tend to be priced higher, while Edwards homes tend to be priced lower, emphasizing location-based price variation.</a:t>
            </a:r>
          </a:p>
          <a:p>
            <a:r>
              <a:rPr lang="en-US" sz="1600" b="1" dirty="0"/>
              <a:t>Outliers Present</a:t>
            </a:r>
          </a:p>
          <a:p>
            <a:r>
              <a:rPr lang="en-US" sz="1600" dirty="0"/>
              <a:t>A few extremely large homes in Edwards (blue) show much higher living area but relatively low prices, likely contributing to the flattened regression line and warrant further inspection.</a:t>
            </a:r>
          </a:p>
        </p:txBody>
      </p:sp>
    </p:spTree>
    <p:extLst>
      <p:ext uri="{BB962C8B-B14F-4D97-AF65-F5344CB8AC3E}">
        <p14:creationId xmlns:p14="http://schemas.microsoft.com/office/powerpoint/2010/main" val="911696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CAE90-883E-0CD7-9D98-81EC0473D57C}"/>
              </a:ext>
            </a:extLst>
          </p:cNvPr>
          <p:cNvSpPr>
            <a:spLocks noGrp="1"/>
          </p:cNvSpPr>
          <p:nvPr>
            <p:ph type="title"/>
          </p:nvPr>
        </p:nvSpPr>
        <p:spPr>
          <a:xfrm>
            <a:off x="2472610" y="1195549"/>
            <a:ext cx="7865705" cy="857185"/>
          </a:xfrm>
        </p:spPr>
        <p:txBody>
          <a:bodyPr>
            <a:normAutofit/>
          </a:bodyPr>
          <a:lstStyle/>
          <a:p>
            <a:pPr algn="ctr"/>
            <a:r>
              <a:rPr lang="en-US" b="1" dirty="0"/>
              <a:t>Conclusion  </a:t>
            </a:r>
          </a:p>
        </p:txBody>
      </p:sp>
      <p:sp>
        <p:nvSpPr>
          <p:cNvPr id="12" name="TextBox 11">
            <a:extLst>
              <a:ext uri="{FF2B5EF4-FFF2-40B4-BE49-F238E27FC236}">
                <a16:creationId xmlns:a16="http://schemas.microsoft.com/office/drawing/2014/main" id="{7943FA76-FEC4-AFF1-DCBA-6D1614D42E5B}"/>
              </a:ext>
            </a:extLst>
          </p:cNvPr>
          <p:cNvSpPr txBox="1"/>
          <p:nvPr/>
        </p:nvSpPr>
        <p:spPr>
          <a:xfrm>
            <a:off x="1223473" y="2171628"/>
            <a:ext cx="10065397" cy="2308324"/>
          </a:xfrm>
          <a:prstGeom prst="rect">
            <a:avLst/>
          </a:prstGeom>
          <a:noFill/>
        </p:spPr>
        <p:txBody>
          <a:bodyPr wrap="square">
            <a:spAutoFit/>
          </a:bodyPr>
          <a:lstStyle/>
          <a:p>
            <a:pPr algn="just"/>
            <a:r>
              <a:rPr lang="en-US" dirty="0"/>
              <a:t>In the </a:t>
            </a:r>
            <a:r>
              <a:rPr lang="en-US" dirty="0" err="1"/>
              <a:t>NAmes</a:t>
            </a:r>
            <a:r>
              <a:rPr lang="en-US" dirty="0"/>
              <a:t> neighborhood, homes typically increase in price by about $5,400 for every additional 100 square feet of living space. In </a:t>
            </a:r>
            <a:r>
              <a:rPr lang="en-US" dirty="0" err="1"/>
              <a:t>BrkSide</a:t>
            </a:r>
            <a:r>
              <a:rPr lang="en-US" dirty="0"/>
              <a:t>, the value added is even higher. around $8,700 for the same amount of extra space. On the other hand, homes in Edwards see a smaller boost of about $3,000 per 100 square feet. This shows that the neighborhood makes a big difference in how much extra space adds to a home's price. As a result, real estate pricing should be adjusted based on where the home is located, not just how big it is. We also noticed a few unusual homes in the data that could be affecting the results. These specific cases (IDs: 169, 190, and 339) should be looked at more closely to make sure the final price estimates are accurate and fair.</a:t>
            </a:r>
          </a:p>
        </p:txBody>
      </p:sp>
    </p:spTree>
    <p:extLst>
      <p:ext uri="{BB962C8B-B14F-4D97-AF65-F5344CB8AC3E}">
        <p14:creationId xmlns:p14="http://schemas.microsoft.com/office/powerpoint/2010/main" val="2230301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42459-C9DE-B8DA-8413-416D7E610419}"/>
              </a:ext>
            </a:extLst>
          </p:cNvPr>
          <p:cNvSpPr>
            <a:spLocks noGrp="1"/>
          </p:cNvSpPr>
          <p:nvPr>
            <p:ph type="ctrTitle"/>
          </p:nvPr>
        </p:nvSpPr>
        <p:spPr>
          <a:xfrm>
            <a:off x="382554" y="2369147"/>
            <a:ext cx="11075437" cy="347672"/>
          </a:xfrm>
        </p:spPr>
        <p:txBody>
          <a:bodyPr>
            <a:noAutofit/>
          </a:bodyPr>
          <a:lstStyle/>
          <a:p>
            <a:br>
              <a:rPr lang="en-US" sz="4000" b="1" dirty="0"/>
            </a:br>
            <a:br>
              <a:rPr lang="en-US" sz="4000" b="1" dirty="0"/>
            </a:br>
            <a:br>
              <a:rPr lang="en-US" sz="4000" b="1" dirty="0"/>
            </a:br>
            <a:br>
              <a:rPr lang="en-US" sz="4000" b="1" dirty="0"/>
            </a:br>
            <a:br>
              <a:rPr lang="en-US" sz="4000" b="1" dirty="0"/>
            </a:br>
            <a:r>
              <a:rPr lang="en-US" sz="4000" b="1" dirty="0"/>
              <a:t>ANALYSIS 2</a:t>
            </a:r>
            <a:br>
              <a:rPr lang="en-US" sz="4000" b="1" dirty="0"/>
            </a:br>
            <a:br>
              <a:rPr lang="en-US" sz="4000" b="1" dirty="0"/>
            </a:br>
            <a:r>
              <a:rPr lang="en-US" sz="4000" b="1" dirty="0"/>
              <a:t> Model Comparison Table </a:t>
            </a:r>
            <a:br>
              <a:rPr lang="en-US" sz="4000" b="1" dirty="0"/>
            </a:br>
            <a:endParaRPr lang="en-US" sz="4000" b="1" dirty="0"/>
          </a:p>
        </p:txBody>
      </p:sp>
      <p:pic>
        <p:nvPicPr>
          <p:cNvPr id="14" name="Picture 13">
            <a:extLst>
              <a:ext uri="{FF2B5EF4-FFF2-40B4-BE49-F238E27FC236}">
                <a16:creationId xmlns:a16="http://schemas.microsoft.com/office/drawing/2014/main" id="{1B274DC1-D548-A929-3CA5-C574658AD7A6}"/>
              </a:ext>
            </a:extLst>
          </p:cNvPr>
          <p:cNvPicPr>
            <a:picLocks noChangeAspect="1"/>
          </p:cNvPicPr>
          <p:nvPr/>
        </p:nvPicPr>
        <p:blipFill>
          <a:blip r:embed="rId2"/>
          <a:stretch>
            <a:fillRect/>
          </a:stretch>
        </p:blipFill>
        <p:spPr>
          <a:xfrm>
            <a:off x="1066892" y="2795814"/>
            <a:ext cx="10058216" cy="2942514"/>
          </a:xfrm>
          <a:prstGeom prst="rect">
            <a:avLst/>
          </a:prstGeom>
        </p:spPr>
      </p:pic>
    </p:spTree>
    <p:extLst>
      <p:ext uri="{BB962C8B-B14F-4D97-AF65-F5344CB8AC3E}">
        <p14:creationId xmlns:p14="http://schemas.microsoft.com/office/powerpoint/2010/main" val="706008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CAE90-883E-0CD7-9D98-81EC0473D57C}"/>
              </a:ext>
            </a:extLst>
          </p:cNvPr>
          <p:cNvSpPr>
            <a:spLocks noGrp="1"/>
          </p:cNvSpPr>
          <p:nvPr>
            <p:ph type="title"/>
          </p:nvPr>
        </p:nvSpPr>
        <p:spPr>
          <a:xfrm>
            <a:off x="2276667" y="327802"/>
            <a:ext cx="7865705" cy="857185"/>
          </a:xfrm>
        </p:spPr>
        <p:txBody>
          <a:bodyPr>
            <a:normAutofit/>
          </a:bodyPr>
          <a:lstStyle/>
          <a:p>
            <a:pPr algn="ctr"/>
            <a:r>
              <a:rPr lang="en-US" b="1" dirty="0"/>
              <a:t>Shinny R App </a:t>
            </a:r>
          </a:p>
        </p:txBody>
      </p:sp>
      <p:pic>
        <p:nvPicPr>
          <p:cNvPr id="5" name="Picture 4">
            <a:extLst>
              <a:ext uri="{FF2B5EF4-FFF2-40B4-BE49-F238E27FC236}">
                <a16:creationId xmlns:a16="http://schemas.microsoft.com/office/drawing/2014/main" id="{B7145833-9556-8879-1A18-9DFE88E32FBD}"/>
              </a:ext>
            </a:extLst>
          </p:cNvPr>
          <p:cNvPicPr>
            <a:picLocks noChangeAspect="1"/>
          </p:cNvPicPr>
          <p:nvPr/>
        </p:nvPicPr>
        <p:blipFill>
          <a:blip r:embed="rId2"/>
          <a:stretch>
            <a:fillRect/>
          </a:stretch>
        </p:blipFill>
        <p:spPr>
          <a:xfrm>
            <a:off x="2897556" y="1343219"/>
            <a:ext cx="6396888" cy="5186979"/>
          </a:xfrm>
          <a:prstGeom prst="rect">
            <a:avLst/>
          </a:prstGeom>
        </p:spPr>
      </p:pic>
    </p:spTree>
    <p:extLst>
      <p:ext uri="{BB962C8B-B14F-4D97-AF65-F5344CB8AC3E}">
        <p14:creationId xmlns:p14="http://schemas.microsoft.com/office/powerpoint/2010/main" val="897783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CAE90-883E-0CD7-9D98-81EC0473D57C}"/>
              </a:ext>
            </a:extLst>
          </p:cNvPr>
          <p:cNvSpPr>
            <a:spLocks noGrp="1"/>
          </p:cNvSpPr>
          <p:nvPr>
            <p:ph type="title"/>
          </p:nvPr>
        </p:nvSpPr>
        <p:spPr>
          <a:xfrm>
            <a:off x="2472610" y="1195549"/>
            <a:ext cx="7865705" cy="857185"/>
          </a:xfrm>
        </p:spPr>
        <p:txBody>
          <a:bodyPr>
            <a:normAutofit/>
          </a:bodyPr>
          <a:lstStyle/>
          <a:p>
            <a:pPr algn="ctr"/>
            <a:r>
              <a:rPr lang="en-US" b="1" dirty="0"/>
              <a:t>Analysis 2 Conclusion  </a:t>
            </a:r>
          </a:p>
        </p:txBody>
      </p:sp>
      <p:sp>
        <p:nvSpPr>
          <p:cNvPr id="4" name="TextBox 3">
            <a:extLst>
              <a:ext uri="{FF2B5EF4-FFF2-40B4-BE49-F238E27FC236}">
                <a16:creationId xmlns:a16="http://schemas.microsoft.com/office/drawing/2014/main" id="{77FB53C3-5FD6-2B58-A143-1E7ADEE563F9}"/>
              </a:ext>
            </a:extLst>
          </p:cNvPr>
          <p:cNvSpPr txBox="1"/>
          <p:nvPr/>
        </p:nvSpPr>
        <p:spPr>
          <a:xfrm>
            <a:off x="1393373" y="2413337"/>
            <a:ext cx="9405254" cy="2031325"/>
          </a:xfrm>
          <a:prstGeom prst="rect">
            <a:avLst/>
          </a:prstGeom>
          <a:noFill/>
        </p:spPr>
        <p:txBody>
          <a:bodyPr wrap="square">
            <a:spAutoFit/>
          </a:bodyPr>
          <a:lstStyle/>
          <a:p>
            <a:pPr algn="just"/>
            <a:r>
              <a:rPr lang="en-US" dirty="0"/>
              <a:t>The final multiple regression model significantly outperformed the simpler alternatives. Including variables for garage capacity and overall quality added meaningful predictive power beyond living area and bathrooms alone. Our Kaggle score of 0.55663 confirms that a well-built multiple linear regression model, even without advanced techniques, can make accurate price predictions in this dataset. This model is recommended for future use in predicting home values in Ames, especially as a baseline against which more complex methods can be compared.</a:t>
            </a:r>
          </a:p>
        </p:txBody>
      </p:sp>
    </p:spTree>
    <p:extLst>
      <p:ext uri="{BB962C8B-B14F-4D97-AF65-F5344CB8AC3E}">
        <p14:creationId xmlns:p14="http://schemas.microsoft.com/office/powerpoint/2010/main" val="2674663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221</TotalTime>
  <Words>682</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MSDS 6371 Project </vt:lpstr>
      <vt:lpstr>ANALYSIS 1:  Model Sale Price - GrLivArea by Neighborhood</vt:lpstr>
      <vt:lpstr>PowerPoint Presentation</vt:lpstr>
      <vt:lpstr>PowerPoint Presentation</vt:lpstr>
      <vt:lpstr>PowerPoint Presentation</vt:lpstr>
      <vt:lpstr>Conclusion  </vt:lpstr>
      <vt:lpstr>     ANALYSIS 2   Model Comparison Table  </vt:lpstr>
      <vt:lpstr>Shinny R App </vt:lpstr>
      <vt:lpstr>Analysis 2 Conclusion  </vt:lpstr>
      <vt:lpstr>GitHub Repo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 Camara</dc:creator>
  <cp:lastModifiedBy>S Camara</cp:lastModifiedBy>
  <cp:revision>1</cp:revision>
  <dcterms:created xsi:type="dcterms:W3CDTF">2025-08-03T20:51:30Z</dcterms:created>
  <dcterms:modified xsi:type="dcterms:W3CDTF">2025-08-04T00:33:08Z</dcterms:modified>
</cp:coreProperties>
</file>