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handoutMasterIdLst>
    <p:handoutMasterId r:id="rId59"/>
  </p:handoutMasterIdLst>
  <p:sldIdLst>
    <p:sldId id="257" r:id="rId5"/>
    <p:sldId id="263" r:id="rId6"/>
    <p:sldId id="264" r:id="rId7"/>
    <p:sldId id="265" r:id="rId8"/>
    <p:sldId id="266" r:id="rId9"/>
    <p:sldId id="267" r:id="rId10"/>
    <p:sldId id="268" r:id="rId11"/>
    <p:sldId id="269" r:id="rId12"/>
    <p:sldId id="270" r:id="rId13"/>
    <p:sldId id="317" r:id="rId14"/>
    <p:sldId id="275" r:id="rId15"/>
    <p:sldId id="271" r:id="rId16"/>
    <p:sldId id="276" r:id="rId17"/>
    <p:sldId id="272" r:id="rId18"/>
    <p:sldId id="277" r:id="rId19"/>
    <p:sldId id="273" r:id="rId20"/>
    <p:sldId id="274" r:id="rId21"/>
    <p:sldId id="279" r:id="rId22"/>
    <p:sldId id="278" r:id="rId23"/>
    <p:sldId id="280" r:id="rId24"/>
    <p:sldId id="281" r:id="rId25"/>
    <p:sldId id="282" r:id="rId26"/>
    <p:sldId id="283" r:id="rId27"/>
    <p:sldId id="287" r:id="rId28"/>
    <p:sldId id="284" r:id="rId29"/>
    <p:sldId id="285" r:id="rId30"/>
    <p:sldId id="286" r:id="rId31"/>
    <p:sldId id="288" r:id="rId32"/>
    <p:sldId id="289" r:id="rId33"/>
    <p:sldId id="290" r:id="rId34"/>
    <p:sldId id="292" r:id="rId35"/>
    <p:sldId id="291" r:id="rId36"/>
    <p:sldId id="293" r:id="rId37"/>
    <p:sldId id="314"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 id="311" r:id="rId55"/>
    <p:sldId id="312" r:id="rId56"/>
    <p:sldId id="313"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8412"/>
    <a:srgbClr val="394404"/>
    <a:srgbClr val="5F6F0F"/>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1" d="100"/>
          <a:sy n="91" d="100"/>
        </p:scale>
        <p:origin x="370"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362" y="615949"/>
            <a:ext cx="8735325" cy="2000251"/>
          </a:xfrm>
        </p:spPr>
        <p:txBody>
          <a:bodyPr>
            <a:normAutofit/>
          </a:bodyPr>
          <a:lstStyle/>
          <a:p>
            <a:r>
              <a:rPr lang="en-US" sz="6600" dirty="0"/>
              <a:t>BITCOIN PRICES PROJECT</a:t>
            </a:r>
          </a:p>
        </p:txBody>
      </p:sp>
      <p:sp>
        <p:nvSpPr>
          <p:cNvPr id="5" name="Subtitle 4"/>
          <p:cNvSpPr>
            <a:spLocks noGrp="1"/>
          </p:cNvSpPr>
          <p:nvPr>
            <p:ph type="subTitle" idx="1"/>
          </p:nvPr>
        </p:nvSpPr>
        <p:spPr>
          <a:xfrm>
            <a:off x="1630469" y="2708920"/>
            <a:ext cx="8735325" cy="1752600"/>
          </a:xfrm>
        </p:spPr>
        <p:txBody>
          <a:bodyPr>
            <a:normAutofit/>
          </a:bodyPr>
          <a:lstStyle/>
          <a:p>
            <a:r>
              <a:rPr lang="en-US" sz="3200" dirty="0"/>
              <a:t>PROJECT-2_Team-A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8515-CFA7-245A-C4F4-B2C85FB99A2D}"/>
              </a:ext>
            </a:extLst>
          </p:cNvPr>
          <p:cNvSpPr>
            <a:spLocks noGrp="1"/>
          </p:cNvSpPr>
          <p:nvPr>
            <p:ph type="ctrTitle"/>
          </p:nvPr>
        </p:nvSpPr>
        <p:spPr/>
        <p:txBody>
          <a:bodyPr/>
          <a:lstStyle/>
          <a:p>
            <a:r>
              <a:rPr lang="en-IN" sz="5400" dirty="0"/>
              <a:t>MODULE – WISE EXPLAINATION</a:t>
            </a:r>
            <a:endParaRPr lang="en-IN" dirty="0"/>
          </a:p>
        </p:txBody>
      </p:sp>
      <p:sp>
        <p:nvSpPr>
          <p:cNvPr id="3" name="Subtitle 2">
            <a:extLst>
              <a:ext uri="{FF2B5EF4-FFF2-40B4-BE49-F238E27FC236}">
                <a16:creationId xmlns:a16="http://schemas.microsoft.com/office/drawing/2014/main" id="{CDCA74E3-5060-52A7-05C2-832E1946A49C}"/>
              </a:ext>
            </a:extLst>
          </p:cNvPr>
          <p:cNvSpPr>
            <a:spLocks noGrp="1"/>
          </p:cNvSpPr>
          <p:nvPr>
            <p:ph type="subTitle" idx="1"/>
          </p:nvPr>
        </p:nvSpPr>
        <p:spPr/>
        <p:txBody>
          <a:bodyPr/>
          <a:lstStyle/>
          <a:p>
            <a:r>
              <a:rPr lang="en-IN" dirty="0"/>
              <a:t>Bitcoin Prices – Team a</a:t>
            </a:r>
          </a:p>
        </p:txBody>
      </p:sp>
    </p:spTree>
    <p:extLst>
      <p:ext uri="{BB962C8B-B14F-4D97-AF65-F5344CB8AC3E}">
        <p14:creationId xmlns:p14="http://schemas.microsoft.com/office/powerpoint/2010/main" val="174487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96DA-D114-25E2-834A-EB47D1436CB8}"/>
              </a:ext>
            </a:extLst>
          </p:cNvPr>
          <p:cNvSpPr>
            <a:spLocks noGrp="1"/>
          </p:cNvSpPr>
          <p:nvPr>
            <p:ph type="title"/>
          </p:nvPr>
        </p:nvSpPr>
        <p:spPr/>
        <p:txBody>
          <a:bodyPr/>
          <a:lstStyle/>
          <a:p>
            <a:r>
              <a:rPr lang="en-IN" dirty="0"/>
              <a:t>Module-1_Problem Definition and Design Thinking</a:t>
            </a:r>
          </a:p>
        </p:txBody>
      </p:sp>
      <p:sp>
        <p:nvSpPr>
          <p:cNvPr id="3" name="Content Placeholder 2">
            <a:extLst>
              <a:ext uri="{FF2B5EF4-FFF2-40B4-BE49-F238E27FC236}">
                <a16:creationId xmlns:a16="http://schemas.microsoft.com/office/drawing/2014/main" id="{BF720F6B-F483-825A-0DA7-7DD72A93AFE2}"/>
              </a:ext>
            </a:extLst>
          </p:cNvPr>
          <p:cNvSpPr>
            <a:spLocks noGrp="1"/>
          </p:cNvSpPr>
          <p:nvPr>
            <p:ph idx="1"/>
          </p:nvPr>
        </p:nvSpPr>
        <p:spPr/>
        <p:txBody>
          <a:bodyPr>
            <a:normAutofit/>
          </a:bodyPr>
          <a:lstStyle/>
          <a:p>
            <a:r>
              <a:rPr lang="en-US" sz="2800" dirty="0"/>
              <a:t>Summary:</a:t>
            </a:r>
          </a:p>
          <a:p>
            <a:r>
              <a:rPr lang="en-US" sz="2000" dirty="0"/>
              <a:t>Module-1 for the Bitcoin Prices project is focused on developing an accurate predictive model for Bitcoin prices, using historical data and external factors like news sentiment scores, social media sentiment scores, and economic indicators. The objectives of the project include developing an accurate model, incorporating external factors, evaluating different algorithms, deploying the model in real-time, and continuously assessing and improving the model's performance. The dataset can be found on Kaggle. The project will use Python 3.10, along with Pandas, </a:t>
            </a:r>
            <a:r>
              <a:rPr lang="en-US" sz="2000" dirty="0" err="1"/>
              <a:t>Numpy</a:t>
            </a:r>
            <a:r>
              <a:rPr lang="en-US" sz="2000" dirty="0"/>
              <a:t>, Matplotlib, and Seaborn libraries, on a Windows 10 system. The design thinking approach will be followed, including researching user needs, defining the problem scope and data, brainstorming potential solutions, prototyping and testing the model, and monitoring and improving its performance over time. The dataset used for the project </a:t>
            </a:r>
            <a:endParaRPr lang="en-IN" sz="2000" dirty="0"/>
          </a:p>
          <a:p>
            <a:endParaRPr lang="en-IN" dirty="0"/>
          </a:p>
        </p:txBody>
      </p:sp>
    </p:spTree>
    <p:extLst>
      <p:ext uri="{BB962C8B-B14F-4D97-AF65-F5344CB8AC3E}">
        <p14:creationId xmlns:p14="http://schemas.microsoft.com/office/powerpoint/2010/main" val="408393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30A26-5150-D81D-FC96-5E32EEA5FA7E}"/>
              </a:ext>
            </a:extLst>
          </p:cNvPr>
          <p:cNvPicPr>
            <a:picLocks noChangeAspect="1"/>
          </p:cNvPicPr>
          <p:nvPr/>
        </p:nvPicPr>
        <p:blipFill>
          <a:blip r:embed="rId2"/>
          <a:stretch>
            <a:fillRect/>
          </a:stretch>
        </p:blipFill>
        <p:spPr>
          <a:xfrm>
            <a:off x="981844" y="370910"/>
            <a:ext cx="10873207" cy="6116179"/>
          </a:xfrm>
          <a:prstGeom prst="rect">
            <a:avLst/>
          </a:prstGeom>
        </p:spPr>
      </p:pic>
    </p:spTree>
    <p:extLst>
      <p:ext uri="{BB962C8B-B14F-4D97-AF65-F5344CB8AC3E}">
        <p14:creationId xmlns:p14="http://schemas.microsoft.com/office/powerpoint/2010/main" val="113887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7DFE-6DD7-8BDF-E6D4-B026321AA6C6}"/>
              </a:ext>
            </a:extLst>
          </p:cNvPr>
          <p:cNvSpPr>
            <a:spLocks noGrp="1"/>
          </p:cNvSpPr>
          <p:nvPr>
            <p:ph type="title"/>
          </p:nvPr>
        </p:nvSpPr>
        <p:spPr/>
        <p:txBody>
          <a:bodyPr/>
          <a:lstStyle/>
          <a:p>
            <a:r>
              <a:rPr lang="en-IN" dirty="0"/>
              <a:t>Module-2_Innovation and Problem Solving</a:t>
            </a:r>
          </a:p>
        </p:txBody>
      </p:sp>
      <p:sp>
        <p:nvSpPr>
          <p:cNvPr id="3" name="Content Placeholder 2">
            <a:extLst>
              <a:ext uri="{FF2B5EF4-FFF2-40B4-BE49-F238E27FC236}">
                <a16:creationId xmlns:a16="http://schemas.microsoft.com/office/drawing/2014/main" id="{EAB2C93B-116C-0FE9-8647-9671FDDE12FA}"/>
              </a:ext>
            </a:extLst>
          </p:cNvPr>
          <p:cNvSpPr>
            <a:spLocks noGrp="1"/>
          </p:cNvSpPr>
          <p:nvPr>
            <p:ph idx="1"/>
          </p:nvPr>
        </p:nvSpPr>
        <p:spPr>
          <a:xfrm>
            <a:off x="1216558" y="2376793"/>
            <a:ext cx="10360501" cy="2924415"/>
          </a:xfrm>
        </p:spPr>
        <p:txBody>
          <a:bodyPr>
            <a:normAutofit/>
          </a:bodyPr>
          <a:lstStyle/>
          <a:p>
            <a:r>
              <a:rPr lang="en-US" dirty="0">
                <a:solidFill>
                  <a:srgbClr val="D1D5DB"/>
                </a:solidFill>
                <a:latin typeface="Söhne"/>
              </a:rPr>
              <a:t>Summary:</a:t>
            </a:r>
          </a:p>
          <a:p>
            <a:r>
              <a:rPr lang="en-US" sz="2000" dirty="0">
                <a:solidFill>
                  <a:srgbClr val="D1D5DB"/>
                </a:solidFill>
              </a:rPr>
              <a:t>Module-2</a:t>
            </a:r>
            <a:r>
              <a:rPr lang="en-US" sz="2000" b="0" i="0" dirty="0">
                <a:solidFill>
                  <a:srgbClr val="D1D5DB"/>
                </a:solidFill>
                <a:effectLst/>
              </a:rPr>
              <a:t> involves documentation by  using machine learning to predict Bitcoin prices. They plan to collect historical data, clean and preprocess it, engineer relevant features, select and train a suitable model, evaluate its performance, fine-tune it as needed, and deploy it for making predictions on new data. They will use various sources for data collection, and consider algorithms such as regression models, decision trees, and neural networks for model selection. Hence, Our goal is to accurately predict Bitcoin prices using machine learning.</a:t>
            </a:r>
            <a:endParaRPr lang="en-IN" sz="2000" dirty="0"/>
          </a:p>
        </p:txBody>
      </p:sp>
    </p:spTree>
    <p:extLst>
      <p:ext uri="{BB962C8B-B14F-4D97-AF65-F5344CB8AC3E}">
        <p14:creationId xmlns:p14="http://schemas.microsoft.com/office/powerpoint/2010/main" val="136690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23A06-5807-FBE2-9312-7EC7B290FD64}"/>
              </a:ext>
            </a:extLst>
          </p:cNvPr>
          <p:cNvPicPr>
            <a:picLocks noChangeAspect="1"/>
          </p:cNvPicPr>
          <p:nvPr/>
        </p:nvPicPr>
        <p:blipFill>
          <a:blip r:embed="rId2"/>
          <a:stretch>
            <a:fillRect/>
          </a:stretch>
        </p:blipFill>
        <p:spPr>
          <a:xfrm>
            <a:off x="1053852" y="476672"/>
            <a:ext cx="10748665" cy="6046124"/>
          </a:xfrm>
          <a:prstGeom prst="rect">
            <a:avLst/>
          </a:prstGeom>
        </p:spPr>
      </p:pic>
    </p:spTree>
    <p:extLst>
      <p:ext uri="{BB962C8B-B14F-4D97-AF65-F5344CB8AC3E}">
        <p14:creationId xmlns:p14="http://schemas.microsoft.com/office/powerpoint/2010/main" val="412356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A0FC-19F7-498F-8EAA-DF510C080EFD}"/>
              </a:ext>
            </a:extLst>
          </p:cNvPr>
          <p:cNvSpPr>
            <a:spLocks noGrp="1"/>
          </p:cNvSpPr>
          <p:nvPr>
            <p:ph type="title"/>
          </p:nvPr>
        </p:nvSpPr>
        <p:spPr/>
        <p:txBody>
          <a:bodyPr/>
          <a:lstStyle/>
          <a:p>
            <a:r>
              <a:rPr lang="en-IN" dirty="0"/>
              <a:t>Module-3_Import the Dataset and Cleaning</a:t>
            </a:r>
          </a:p>
        </p:txBody>
      </p:sp>
      <p:sp>
        <p:nvSpPr>
          <p:cNvPr id="3" name="Content Placeholder 2">
            <a:extLst>
              <a:ext uri="{FF2B5EF4-FFF2-40B4-BE49-F238E27FC236}">
                <a16:creationId xmlns:a16="http://schemas.microsoft.com/office/drawing/2014/main" id="{0E195B93-44C5-01A2-D788-FB89CD3356E8}"/>
              </a:ext>
            </a:extLst>
          </p:cNvPr>
          <p:cNvSpPr>
            <a:spLocks noGrp="1"/>
          </p:cNvSpPr>
          <p:nvPr>
            <p:ph idx="1"/>
          </p:nvPr>
        </p:nvSpPr>
        <p:spPr>
          <a:xfrm>
            <a:off x="1218883" y="1743742"/>
            <a:ext cx="10360501" cy="4462272"/>
          </a:xfrm>
        </p:spPr>
        <p:txBody>
          <a:bodyPr/>
          <a:lstStyle/>
          <a:p>
            <a:br>
              <a:rPr lang="en-US" dirty="0"/>
            </a:br>
            <a:r>
              <a:rPr lang="en-US" sz="2400" b="0" i="0" dirty="0">
                <a:solidFill>
                  <a:srgbClr val="D1D5DB"/>
                </a:solidFill>
                <a:effectLst/>
              </a:rPr>
              <a:t>The code in module-3 imports the necessary libraries NumPy and Pandas and reads a CSV file named </a:t>
            </a:r>
            <a:r>
              <a:rPr lang="en-US" sz="2400" b="0" i="0" dirty="0">
                <a:solidFill>
                  <a:srgbClr val="FFFF00"/>
                </a:solidFill>
                <a:effectLst/>
              </a:rPr>
              <a:t>'bitcoin_prices2.csv</a:t>
            </a:r>
            <a:r>
              <a:rPr lang="en-US" sz="2400" b="0" i="0" dirty="0">
                <a:solidFill>
                  <a:srgbClr val="D1D5DB"/>
                </a:solidFill>
                <a:effectLst/>
              </a:rPr>
              <a:t>' into a Pandas </a:t>
            </a:r>
            <a:r>
              <a:rPr lang="en-US" sz="2400" b="0" i="0" dirty="0" err="1">
                <a:solidFill>
                  <a:srgbClr val="D1D5DB"/>
                </a:solidFill>
                <a:effectLst/>
              </a:rPr>
              <a:t>DataFrame</a:t>
            </a:r>
            <a:r>
              <a:rPr lang="en-US" sz="2400" b="0" i="0" dirty="0">
                <a:solidFill>
                  <a:srgbClr val="D1D5DB"/>
                </a:solidFill>
                <a:effectLst/>
              </a:rPr>
              <a:t> '</a:t>
            </a:r>
            <a:r>
              <a:rPr lang="en-US" sz="2400" b="0" i="0" dirty="0" err="1">
                <a:solidFill>
                  <a:srgbClr val="FFFF00"/>
                </a:solidFill>
                <a:effectLst/>
              </a:rPr>
              <a:t>df</a:t>
            </a:r>
            <a:r>
              <a:rPr lang="en-US" sz="2400" b="0" i="0" dirty="0">
                <a:solidFill>
                  <a:srgbClr val="D1D5DB"/>
                </a:solidFill>
                <a:effectLst/>
              </a:rPr>
              <a:t>'. Then, it performs data cleaning by checking for missing values using </a:t>
            </a:r>
            <a:r>
              <a:rPr lang="en-US" sz="2400" b="0" i="0" dirty="0">
                <a:solidFill>
                  <a:srgbClr val="FFFF00"/>
                </a:solidFill>
                <a:effectLst/>
              </a:rPr>
              <a:t>'</a:t>
            </a:r>
            <a:r>
              <a:rPr lang="en-US" sz="2400" b="0" i="0" dirty="0" err="1">
                <a:solidFill>
                  <a:srgbClr val="FFFF00"/>
                </a:solidFill>
                <a:effectLst/>
              </a:rPr>
              <a:t>isnull</a:t>
            </a:r>
            <a:r>
              <a:rPr lang="en-US" sz="2400" b="0" i="0" dirty="0">
                <a:solidFill>
                  <a:srgbClr val="FFFF00"/>
                </a:solidFill>
                <a:effectLst/>
              </a:rPr>
              <a:t>().sum()'</a:t>
            </a:r>
            <a:r>
              <a:rPr lang="en-US" sz="2400" b="0" i="0" dirty="0">
                <a:solidFill>
                  <a:srgbClr val="D1D5DB"/>
                </a:solidFill>
                <a:effectLst/>
              </a:rPr>
              <a:t> and checking for duplicate data using 'duplicated().sum()'. Both checks return 0, indicating that there are no missing values or duplicate data in the </a:t>
            </a:r>
            <a:r>
              <a:rPr lang="en-US" sz="2400" b="0" i="0" dirty="0" err="1">
                <a:solidFill>
                  <a:srgbClr val="D1D5DB"/>
                </a:solidFill>
                <a:effectLst/>
              </a:rPr>
              <a:t>DataFrame</a:t>
            </a:r>
            <a:r>
              <a:rPr lang="en-US" sz="2400" b="0" i="0" dirty="0">
                <a:solidFill>
                  <a:srgbClr val="D1D5DB"/>
                </a:solidFill>
                <a:effectLst/>
              </a:rPr>
              <a:t>. Finally, it displays the first five and last five rows of the </a:t>
            </a:r>
            <a:r>
              <a:rPr lang="en-US" sz="2400" b="0" i="0" dirty="0" err="1">
                <a:solidFill>
                  <a:srgbClr val="D1D5DB"/>
                </a:solidFill>
                <a:effectLst/>
              </a:rPr>
              <a:t>DataFrame</a:t>
            </a:r>
            <a:r>
              <a:rPr lang="en-US" sz="2400" b="0" i="0" dirty="0">
                <a:solidFill>
                  <a:srgbClr val="D1D5DB"/>
                </a:solidFill>
                <a:effectLst/>
              </a:rPr>
              <a:t> using </a:t>
            </a:r>
            <a:r>
              <a:rPr lang="en-US" sz="2400" b="0" i="0" dirty="0">
                <a:solidFill>
                  <a:srgbClr val="FFFF00"/>
                </a:solidFill>
                <a:effectLst/>
              </a:rPr>
              <a:t>'</a:t>
            </a:r>
            <a:r>
              <a:rPr lang="en-US" sz="2400" b="0" i="0" dirty="0" err="1">
                <a:solidFill>
                  <a:srgbClr val="FFFF00"/>
                </a:solidFill>
                <a:effectLst/>
              </a:rPr>
              <a:t>df.head</a:t>
            </a:r>
            <a:r>
              <a:rPr lang="en-US" sz="2400" b="0" i="0" dirty="0">
                <a:solidFill>
                  <a:srgbClr val="FFFF00"/>
                </a:solidFill>
                <a:effectLst/>
              </a:rPr>
              <a:t>()' </a:t>
            </a:r>
            <a:r>
              <a:rPr lang="en-US" sz="2400" b="0" i="0" dirty="0">
                <a:solidFill>
                  <a:srgbClr val="D1D5DB"/>
                </a:solidFill>
                <a:effectLst/>
              </a:rPr>
              <a:t>and </a:t>
            </a:r>
            <a:r>
              <a:rPr lang="en-US" sz="2400" b="0" i="0" dirty="0">
                <a:solidFill>
                  <a:srgbClr val="FFFF00"/>
                </a:solidFill>
                <a:effectLst/>
              </a:rPr>
              <a:t>'</a:t>
            </a:r>
            <a:r>
              <a:rPr lang="en-US" sz="2400" b="0" i="0" dirty="0" err="1">
                <a:solidFill>
                  <a:srgbClr val="FFFF00"/>
                </a:solidFill>
                <a:effectLst/>
              </a:rPr>
              <a:t>df.tail</a:t>
            </a:r>
            <a:r>
              <a:rPr lang="en-US" sz="2400" b="0" i="0" dirty="0">
                <a:solidFill>
                  <a:srgbClr val="FFFF00"/>
                </a:solidFill>
                <a:effectLst/>
              </a:rPr>
              <a:t>()’</a:t>
            </a:r>
            <a:r>
              <a:rPr lang="en-US" sz="2400" b="0" i="0" dirty="0">
                <a:effectLst/>
              </a:rPr>
              <a:t>.</a:t>
            </a:r>
            <a:endParaRPr lang="en-IN" dirty="0"/>
          </a:p>
        </p:txBody>
      </p:sp>
    </p:spTree>
    <p:extLst>
      <p:ext uri="{BB962C8B-B14F-4D97-AF65-F5344CB8AC3E}">
        <p14:creationId xmlns:p14="http://schemas.microsoft.com/office/powerpoint/2010/main" val="232833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77B53-B54F-B710-9E3C-72AB1C71C0E7}"/>
              </a:ext>
            </a:extLst>
          </p:cNvPr>
          <p:cNvPicPr>
            <a:picLocks noChangeAspect="1"/>
          </p:cNvPicPr>
          <p:nvPr/>
        </p:nvPicPr>
        <p:blipFill>
          <a:blip r:embed="rId2"/>
          <a:stretch>
            <a:fillRect/>
          </a:stretch>
        </p:blipFill>
        <p:spPr>
          <a:xfrm>
            <a:off x="981844" y="317541"/>
            <a:ext cx="11062965" cy="6222918"/>
          </a:xfrm>
          <a:prstGeom prst="rect">
            <a:avLst/>
          </a:prstGeom>
        </p:spPr>
      </p:pic>
    </p:spTree>
    <p:extLst>
      <p:ext uri="{BB962C8B-B14F-4D97-AF65-F5344CB8AC3E}">
        <p14:creationId xmlns:p14="http://schemas.microsoft.com/office/powerpoint/2010/main" val="22478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2BA25F-9238-9D1E-19C2-54BF995F0A7E}"/>
              </a:ext>
            </a:extLst>
          </p:cNvPr>
          <p:cNvPicPr>
            <a:picLocks noChangeAspect="1"/>
          </p:cNvPicPr>
          <p:nvPr/>
        </p:nvPicPr>
        <p:blipFill>
          <a:blip r:embed="rId2"/>
          <a:stretch>
            <a:fillRect/>
          </a:stretch>
        </p:blipFill>
        <p:spPr>
          <a:xfrm>
            <a:off x="1053852" y="404664"/>
            <a:ext cx="10986423" cy="6179863"/>
          </a:xfrm>
          <a:prstGeom prst="rect">
            <a:avLst/>
          </a:prstGeom>
        </p:spPr>
      </p:pic>
    </p:spTree>
    <p:extLst>
      <p:ext uri="{BB962C8B-B14F-4D97-AF65-F5344CB8AC3E}">
        <p14:creationId xmlns:p14="http://schemas.microsoft.com/office/powerpoint/2010/main" val="28805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56B4-B9E0-1128-92C2-97D8C75DD9A4}"/>
              </a:ext>
            </a:extLst>
          </p:cNvPr>
          <p:cNvSpPr>
            <a:spLocks noGrp="1"/>
          </p:cNvSpPr>
          <p:nvPr>
            <p:ph type="title"/>
          </p:nvPr>
        </p:nvSpPr>
        <p:spPr>
          <a:xfrm>
            <a:off x="1218882" y="188640"/>
            <a:ext cx="10360501" cy="1223963"/>
          </a:xfrm>
        </p:spPr>
        <p:txBody>
          <a:bodyPr/>
          <a:lstStyle/>
          <a:p>
            <a:r>
              <a:rPr lang="en-IN" dirty="0"/>
              <a:t>Module-4_Perform Data Analysis</a:t>
            </a:r>
          </a:p>
        </p:txBody>
      </p:sp>
      <p:sp>
        <p:nvSpPr>
          <p:cNvPr id="3" name="Content Placeholder 2">
            <a:extLst>
              <a:ext uri="{FF2B5EF4-FFF2-40B4-BE49-F238E27FC236}">
                <a16:creationId xmlns:a16="http://schemas.microsoft.com/office/drawing/2014/main" id="{D351ED30-C434-3AD3-9C6D-EA065C74ADA1}"/>
              </a:ext>
            </a:extLst>
          </p:cNvPr>
          <p:cNvSpPr>
            <a:spLocks noGrp="1"/>
          </p:cNvSpPr>
          <p:nvPr>
            <p:ph idx="1"/>
          </p:nvPr>
        </p:nvSpPr>
        <p:spPr>
          <a:xfrm>
            <a:off x="1187181" y="1484784"/>
            <a:ext cx="10360501" cy="4968552"/>
          </a:xfrm>
        </p:spPr>
        <p:txBody>
          <a:bodyPr>
            <a:noAutofit/>
          </a:bodyPr>
          <a:lstStyle/>
          <a:p>
            <a:r>
              <a:rPr lang="en-IN" sz="1800" dirty="0"/>
              <a:t>Summary:</a:t>
            </a:r>
          </a:p>
          <a:p>
            <a:r>
              <a:rPr lang="en-US" sz="1800" dirty="0"/>
              <a:t>First, it imports the necessary libraries (NumPy and Pandas) and reads in the dataset from a CSV file. It then checks for missing values and duplicates, finding none.</a:t>
            </a:r>
          </a:p>
          <a:p>
            <a:pPr marL="0" indent="0">
              <a:buNone/>
            </a:pPr>
            <a:endParaRPr lang="en-US" sz="1800" dirty="0"/>
          </a:p>
          <a:p>
            <a:r>
              <a:rPr lang="en-US" sz="1800" dirty="0"/>
              <a:t>The code then answers several questions about the data:</a:t>
            </a:r>
          </a:p>
          <a:p>
            <a:r>
              <a:rPr lang="en-US" sz="1800" dirty="0"/>
              <a:t>It calculates the average closing price of the stock for each month in the year, using the </a:t>
            </a:r>
            <a:r>
              <a:rPr lang="en-US" sz="1800" dirty="0" err="1">
                <a:solidFill>
                  <a:srgbClr val="FFFF00"/>
                </a:solidFill>
              </a:rPr>
              <a:t>groupby</a:t>
            </a:r>
            <a:r>
              <a:rPr lang="en-US" sz="1800" dirty="0"/>
              <a:t> function to group the data by month and calculate the mean of the close column.</a:t>
            </a:r>
          </a:p>
          <a:p>
            <a:r>
              <a:rPr lang="en-US" sz="1800" dirty="0"/>
              <a:t>It calculates the average daily price range (high - low) for a given month and year. This is done by filtering the data for the desired month and year, calculating the daily price range, and taking the mean of the resulting </a:t>
            </a:r>
            <a:r>
              <a:rPr lang="en-US" sz="1800" dirty="0" err="1">
                <a:solidFill>
                  <a:srgbClr val="FFFF00"/>
                </a:solidFill>
              </a:rPr>
              <a:t>price_range</a:t>
            </a:r>
            <a:r>
              <a:rPr lang="en-US" sz="1800" dirty="0">
                <a:solidFill>
                  <a:srgbClr val="FFFF00"/>
                </a:solidFill>
              </a:rPr>
              <a:t> </a:t>
            </a:r>
            <a:r>
              <a:rPr lang="en-US" sz="1800" dirty="0"/>
              <a:t>column.</a:t>
            </a:r>
          </a:p>
          <a:p>
            <a:r>
              <a:rPr lang="en-US" sz="1800" dirty="0"/>
              <a:t>It calculates the total tick volume for each year in the dataset, using the </a:t>
            </a:r>
            <a:r>
              <a:rPr lang="en-US" sz="1800" dirty="0" err="1">
                <a:solidFill>
                  <a:srgbClr val="FFFF00"/>
                </a:solidFill>
              </a:rPr>
              <a:t>groupby</a:t>
            </a:r>
            <a:r>
              <a:rPr lang="en-US" sz="1800" dirty="0"/>
              <a:t> function to group the data by year and summing the </a:t>
            </a:r>
            <a:r>
              <a:rPr lang="en-US" sz="1800" dirty="0" err="1">
                <a:solidFill>
                  <a:srgbClr val="FFFF00"/>
                </a:solidFill>
              </a:rPr>
              <a:t>tick_volume</a:t>
            </a:r>
            <a:r>
              <a:rPr lang="en-US" sz="1800" dirty="0">
                <a:solidFill>
                  <a:srgbClr val="FFFF00"/>
                </a:solidFill>
              </a:rPr>
              <a:t> </a:t>
            </a:r>
            <a:r>
              <a:rPr lang="en-US" sz="1800" dirty="0"/>
              <a:t>column for each year.</a:t>
            </a:r>
          </a:p>
          <a:p>
            <a:r>
              <a:rPr lang="en-US" sz="1800" dirty="0"/>
              <a:t>The resulting outputs are printed to the console.</a:t>
            </a:r>
            <a:endParaRPr lang="en-IN" sz="1800" dirty="0"/>
          </a:p>
        </p:txBody>
      </p:sp>
    </p:spTree>
    <p:extLst>
      <p:ext uri="{BB962C8B-B14F-4D97-AF65-F5344CB8AC3E}">
        <p14:creationId xmlns:p14="http://schemas.microsoft.com/office/powerpoint/2010/main" val="86801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F631C7-AB4B-B1B4-B6E4-947D7E6FA1EC}"/>
              </a:ext>
            </a:extLst>
          </p:cNvPr>
          <p:cNvPicPr>
            <a:picLocks noChangeAspect="1"/>
          </p:cNvPicPr>
          <p:nvPr/>
        </p:nvPicPr>
        <p:blipFill>
          <a:blip r:embed="rId2"/>
          <a:stretch>
            <a:fillRect/>
          </a:stretch>
        </p:blipFill>
        <p:spPr>
          <a:xfrm>
            <a:off x="1229872" y="692695"/>
            <a:ext cx="10958953" cy="6164411"/>
          </a:xfrm>
          <a:prstGeom prst="rect">
            <a:avLst/>
          </a:prstGeom>
        </p:spPr>
      </p:pic>
    </p:spTree>
    <p:extLst>
      <p:ext uri="{BB962C8B-B14F-4D97-AF65-F5344CB8AC3E}">
        <p14:creationId xmlns:p14="http://schemas.microsoft.com/office/powerpoint/2010/main" val="43117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83718-1447-E2F5-40F0-2BA9346533AA}"/>
              </a:ext>
            </a:extLst>
          </p:cNvPr>
          <p:cNvSpPr txBox="1"/>
          <p:nvPr/>
        </p:nvSpPr>
        <p:spPr>
          <a:xfrm>
            <a:off x="1629916" y="597247"/>
            <a:ext cx="9433048" cy="6472477"/>
          </a:xfrm>
          <a:prstGeom prst="rect">
            <a:avLst/>
          </a:prstGeom>
          <a:noFill/>
        </p:spPr>
        <p:txBody>
          <a:bodyPr wrap="square" rtlCol="0">
            <a:spAutoFit/>
          </a:bodyPr>
          <a:lstStyle/>
          <a:p>
            <a:pPr algn="ctr">
              <a:lnSpc>
                <a:spcPct val="106000"/>
              </a:lnSpc>
              <a:spcAft>
                <a:spcPts val="800"/>
              </a:spcAft>
              <a:tabLst>
                <a:tab pos="176784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Abstract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6000"/>
              </a:lnSpc>
              <a:spcAft>
                <a:spcPts val="800"/>
              </a:spcAft>
              <a:tabLst>
                <a:tab pos="1767840" algn="l"/>
              </a:tabLst>
            </a:pPr>
            <a:r>
              <a:rPr lang="en-IN" sz="1800" dirty="0">
                <a:effectLst/>
                <a:latin typeface="Calibri" panose="020F0502020204030204" pitchFamily="34" charset="0"/>
                <a:ea typeface="Calibri" panose="020F0502020204030204" pitchFamily="34" charset="0"/>
                <a:cs typeface="Latha" panose="020B0604020202020204" pitchFamily="34" charset="0"/>
              </a:rPr>
              <a:t> </a:t>
            </a:r>
            <a:endParaRPr lang="en-IN" sz="2100" dirty="0">
              <a:effectLst/>
              <a:latin typeface="Calibri" panose="020F0502020204030204" pitchFamily="34" charset="0"/>
              <a:ea typeface="Calibri" panose="020F0502020204030204" pitchFamily="34" charset="0"/>
              <a:cs typeface="Latha" panose="020B0604020202020204" pitchFamily="34" charset="0"/>
            </a:endParaRPr>
          </a:p>
          <a:p>
            <a:pPr>
              <a:lnSpc>
                <a:spcPct val="106000"/>
              </a:lnSpc>
              <a:spcAft>
                <a:spcPts val="800"/>
              </a:spcAft>
              <a:tabLst>
                <a:tab pos="1767840" algn="l"/>
              </a:tabLst>
            </a:pPr>
            <a:r>
              <a:rPr lang="en-IN" sz="2100" dirty="0">
                <a:effectLst/>
                <a:latin typeface="Calibri" panose="020F0502020204030204" pitchFamily="34" charset="0"/>
                <a:ea typeface="Calibri" panose="020F0502020204030204" pitchFamily="34" charset="0"/>
                <a:cs typeface="Latha" panose="020B0604020202020204" pitchFamily="34" charset="0"/>
              </a:rPr>
              <a:t>	The project uses a dataset named "bitcoin_prices2.csv" containing historical Bitcoin price data. The first step of the project is to is load it into a Pandas and pre-processes the data, which involves handling missing values, converting the date columns to a datetime format, and dropping unnecessary columns. Data visualization is then performed using various plots to understand the trend and distribution of Bitcoin prices across different years, months, and other relevant features. The data is then visualized using Seaborn and Matplotlib.</a:t>
            </a:r>
          </a:p>
          <a:p>
            <a:pPr>
              <a:lnSpc>
                <a:spcPct val="106000"/>
              </a:lnSpc>
              <a:spcAft>
                <a:spcPts val="800"/>
              </a:spcAft>
              <a:tabLst>
                <a:tab pos="1767840" algn="l"/>
              </a:tabLst>
            </a:pPr>
            <a:r>
              <a:rPr lang="en-IN" sz="2100"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tabLst>
                <a:tab pos="1767840" algn="l"/>
              </a:tabLst>
            </a:pPr>
            <a:r>
              <a:rPr lang="en-IN" sz="2100" dirty="0">
                <a:effectLst/>
                <a:latin typeface="Calibri" panose="020F0502020204030204" pitchFamily="34" charset="0"/>
                <a:ea typeface="Calibri" panose="020F0502020204030204" pitchFamily="34" charset="0"/>
                <a:cs typeface="Latha" panose="020B0604020202020204" pitchFamily="34" charset="0"/>
              </a:rPr>
              <a:t>	Next, a simple linear regression model using Scikit-learn is trained using the pre-processed data to predict Bitcoin prices. The data is split into training and testing sets, and the model is trained on the training set using scikit-</a:t>
            </a:r>
            <a:r>
              <a:rPr lang="en-IN" sz="2100" dirty="0" err="1">
                <a:effectLst/>
                <a:latin typeface="Calibri" panose="020F0502020204030204" pitchFamily="34" charset="0"/>
                <a:ea typeface="Calibri" panose="020F0502020204030204" pitchFamily="34" charset="0"/>
                <a:cs typeface="Latha" panose="020B0604020202020204" pitchFamily="34" charset="0"/>
              </a:rPr>
              <a:t>learn's</a:t>
            </a:r>
            <a:r>
              <a:rPr lang="en-IN" sz="2100" dirty="0">
                <a:effectLst/>
                <a:latin typeface="Calibri" panose="020F0502020204030204" pitchFamily="34" charset="0"/>
                <a:ea typeface="Calibri" panose="020F0502020204030204" pitchFamily="34" charset="0"/>
                <a:cs typeface="Latha" panose="020B0604020202020204" pitchFamily="34" charset="0"/>
              </a:rPr>
              <a:t> </a:t>
            </a:r>
            <a:r>
              <a:rPr lang="en-IN" sz="2100" dirty="0" err="1">
                <a:effectLst/>
                <a:latin typeface="Calibri" panose="020F0502020204030204" pitchFamily="34" charset="0"/>
                <a:ea typeface="Calibri" panose="020F0502020204030204" pitchFamily="34" charset="0"/>
                <a:cs typeface="Latha" panose="020B0604020202020204" pitchFamily="34" charset="0"/>
              </a:rPr>
              <a:t>LinearRegression</a:t>
            </a:r>
            <a:r>
              <a:rPr lang="en-IN" sz="2100" dirty="0">
                <a:effectLst/>
                <a:latin typeface="Calibri" panose="020F0502020204030204" pitchFamily="34" charset="0"/>
                <a:ea typeface="Calibri" panose="020F0502020204030204" pitchFamily="34" charset="0"/>
                <a:cs typeface="Latha" panose="020B0604020202020204" pitchFamily="34" charset="0"/>
              </a:rPr>
              <a:t> module. The model's performance is evaluated on the testing set using mean squared error (MSE) and R-squared score metrics.</a:t>
            </a:r>
          </a:p>
          <a:p>
            <a:pPr>
              <a:lnSpc>
                <a:spcPct val="106000"/>
              </a:lnSpc>
              <a:spcAft>
                <a:spcPts val="800"/>
              </a:spcAft>
              <a:tabLst>
                <a:tab pos="176784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F86FA-D38D-7915-22EB-8A539819DBD1}"/>
              </a:ext>
            </a:extLst>
          </p:cNvPr>
          <p:cNvPicPr>
            <a:picLocks noChangeAspect="1"/>
          </p:cNvPicPr>
          <p:nvPr/>
        </p:nvPicPr>
        <p:blipFill>
          <a:blip r:embed="rId2"/>
          <a:stretch>
            <a:fillRect/>
          </a:stretch>
        </p:blipFill>
        <p:spPr>
          <a:xfrm>
            <a:off x="1125860" y="476672"/>
            <a:ext cx="10774933" cy="6060900"/>
          </a:xfrm>
          <a:prstGeom prst="rect">
            <a:avLst/>
          </a:prstGeom>
        </p:spPr>
      </p:pic>
    </p:spTree>
    <p:extLst>
      <p:ext uri="{BB962C8B-B14F-4D97-AF65-F5344CB8AC3E}">
        <p14:creationId xmlns:p14="http://schemas.microsoft.com/office/powerpoint/2010/main" val="226578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DC4F7-830D-FAE3-15BD-5EEA04D3A55A}"/>
              </a:ext>
            </a:extLst>
          </p:cNvPr>
          <p:cNvPicPr>
            <a:picLocks noChangeAspect="1"/>
          </p:cNvPicPr>
          <p:nvPr/>
        </p:nvPicPr>
        <p:blipFill>
          <a:blip r:embed="rId2"/>
          <a:stretch>
            <a:fillRect/>
          </a:stretch>
        </p:blipFill>
        <p:spPr>
          <a:xfrm>
            <a:off x="1125860" y="378298"/>
            <a:ext cx="10846941" cy="6101404"/>
          </a:xfrm>
          <a:prstGeom prst="rect">
            <a:avLst/>
          </a:prstGeom>
        </p:spPr>
      </p:pic>
    </p:spTree>
    <p:extLst>
      <p:ext uri="{BB962C8B-B14F-4D97-AF65-F5344CB8AC3E}">
        <p14:creationId xmlns:p14="http://schemas.microsoft.com/office/powerpoint/2010/main" val="311595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61719-7EE8-0FDD-0C5E-4108578C7A65}"/>
              </a:ext>
            </a:extLst>
          </p:cNvPr>
          <p:cNvPicPr>
            <a:picLocks noChangeAspect="1"/>
          </p:cNvPicPr>
          <p:nvPr/>
        </p:nvPicPr>
        <p:blipFill>
          <a:blip r:embed="rId2"/>
          <a:stretch>
            <a:fillRect/>
          </a:stretch>
        </p:blipFill>
        <p:spPr>
          <a:xfrm>
            <a:off x="1053852" y="404664"/>
            <a:ext cx="10958953" cy="6164411"/>
          </a:xfrm>
          <a:prstGeom prst="rect">
            <a:avLst/>
          </a:prstGeom>
        </p:spPr>
      </p:pic>
    </p:spTree>
    <p:extLst>
      <p:ext uri="{BB962C8B-B14F-4D97-AF65-F5344CB8AC3E}">
        <p14:creationId xmlns:p14="http://schemas.microsoft.com/office/powerpoint/2010/main" val="160814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08291-13D0-CD64-2DD0-CAE8CB62384D}"/>
              </a:ext>
            </a:extLst>
          </p:cNvPr>
          <p:cNvPicPr>
            <a:picLocks noChangeAspect="1"/>
          </p:cNvPicPr>
          <p:nvPr/>
        </p:nvPicPr>
        <p:blipFill>
          <a:blip r:embed="rId2"/>
          <a:stretch>
            <a:fillRect/>
          </a:stretch>
        </p:blipFill>
        <p:spPr>
          <a:xfrm>
            <a:off x="1197868" y="620688"/>
            <a:ext cx="10630917" cy="5979891"/>
          </a:xfrm>
          <a:prstGeom prst="rect">
            <a:avLst/>
          </a:prstGeom>
        </p:spPr>
      </p:pic>
    </p:spTree>
    <p:extLst>
      <p:ext uri="{BB962C8B-B14F-4D97-AF65-F5344CB8AC3E}">
        <p14:creationId xmlns:p14="http://schemas.microsoft.com/office/powerpoint/2010/main" val="206146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171D-64F7-4F83-2165-3A6C205E90A3}"/>
              </a:ext>
            </a:extLst>
          </p:cNvPr>
          <p:cNvSpPr>
            <a:spLocks noGrp="1"/>
          </p:cNvSpPr>
          <p:nvPr>
            <p:ph type="title"/>
          </p:nvPr>
        </p:nvSpPr>
        <p:spPr/>
        <p:txBody>
          <a:bodyPr/>
          <a:lstStyle/>
          <a:p>
            <a:r>
              <a:rPr lang="en-IN" dirty="0"/>
              <a:t>Module-5_Perform Data Visualization</a:t>
            </a:r>
          </a:p>
        </p:txBody>
      </p:sp>
      <p:sp>
        <p:nvSpPr>
          <p:cNvPr id="3" name="Content Placeholder 2">
            <a:extLst>
              <a:ext uri="{FF2B5EF4-FFF2-40B4-BE49-F238E27FC236}">
                <a16:creationId xmlns:a16="http://schemas.microsoft.com/office/drawing/2014/main" id="{6AB8B846-6ED8-AE69-F8C3-B704B3716EA7}"/>
              </a:ext>
            </a:extLst>
          </p:cNvPr>
          <p:cNvSpPr>
            <a:spLocks noGrp="1"/>
          </p:cNvSpPr>
          <p:nvPr>
            <p:ph idx="1"/>
          </p:nvPr>
        </p:nvSpPr>
        <p:spPr/>
        <p:txBody>
          <a:bodyPr>
            <a:normAutofit/>
          </a:bodyPr>
          <a:lstStyle/>
          <a:p>
            <a:r>
              <a:rPr lang="en-IN" dirty="0"/>
              <a:t>Summary:</a:t>
            </a:r>
          </a:p>
          <a:p>
            <a:pPr algn="l"/>
            <a:r>
              <a:rPr lang="en-US" sz="2000" b="0" i="0" dirty="0">
                <a:solidFill>
                  <a:srgbClr val="D1D5DB"/>
                </a:solidFill>
                <a:effectLst/>
                <a:latin typeface="Söhne"/>
              </a:rPr>
              <a:t>The code imports the necessary libraries, reads a Bitcoin price dataset from a CSV file, cleans the data for missing values and duplicates, performs some basic data analysis, and creates a visualization.</a:t>
            </a:r>
          </a:p>
          <a:p>
            <a:pPr algn="l"/>
            <a:r>
              <a:rPr lang="en-US" sz="2000" b="0" i="0" dirty="0">
                <a:solidFill>
                  <a:srgbClr val="D1D5DB"/>
                </a:solidFill>
                <a:effectLst/>
                <a:latin typeface="Söhne"/>
              </a:rPr>
              <a:t>In the data analysis section, the code calculates the average closing price of the Bitcoin stock for each month in the year, the average daily price range (high-low) for a given month and year, and the total tick volume for each year in the dataset.</a:t>
            </a:r>
          </a:p>
          <a:p>
            <a:pPr algn="l"/>
            <a:r>
              <a:rPr lang="en-US" sz="2000" b="0" i="0" dirty="0">
                <a:solidFill>
                  <a:srgbClr val="D1D5DB"/>
                </a:solidFill>
                <a:effectLst/>
                <a:latin typeface="Söhne"/>
              </a:rPr>
              <a:t>Finally, in the data visualization section, the code groups the data by year and calculates the mean value for each column, then creates a line plot to visualize the trend of each column over time.</a:t>
            </a:r>
          </a:p>
          <a:p>
            <a:pPr marL="0" indent="0">
              <a:buNone/>
            </a:pPr>
            <a:endParaRPr lang="en-IN" dirty="0"/>
          </a:p>
        </p:txBody>
      </p:sp>
    </p:spTree>
    <p:extLst>
      <p:ext uri="{BB962C8B-B14F-4D97-AF65-F5344CB8AC3E}">
        <p14:creationId xmlns:p14="http://schemas.microsoft.com/office/powerpoint/2010/main" val="147913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0894C-855C-E700-4930-010811C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476672"/>
            <a:ext cx="11086967" cy="6236419"/>
          </a:xfrm>
          <a:prstGeom prst="rect">
            <a:avLst/>
          </a:prstGeom>
        </p:spPr>
      </p:pic>
    </p:spTree>
    <p:extLst>
      <p:ext uri="{BB962C8B-B14F-4D97-AF65-F5344CB8AC3E}">
        <p14:creationId xmlns:p14="http://schemas.microsoft.com/office/powerpoint/2010/main" val="222974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FEE525-DF44-396B-B426-0C089AD35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88" y="332656"/>
            <a:ext cx="11214981" cy="6308427"/>
          </a:xfrm>
          <a:prstGeom prst="rect">
            <a:avLst/>
          </a:prstGeom>
        </p:spPr>
      </p:pic>
    </p:spTree>
    <p:extLst>
      <p:ext uri="{BB962C8B-B14F-4D97-AF65-F5344CB8AC3E}">
        <p14:creationId xmlns:p14="http://schemas.microsoft.com/office/powerpoint/2010/main" val="428430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2D7B1-423E-DEC4-E9BF-60E0C249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404664"/>
            <a:ext cx="11206981" cy="6303927"/>
          </a:xfrm>
          <a:prstGeom prst="rect">
            <a:avLst/>
          </a:prstGeom>
        </p:spPr>
      </p:pic>
    </p:spTree>
    <p:extLst>
      <p:ext uri="{BB962C8B-B14F-4D97-AF65-F5344CB8AC3E}">
        <p14:creationId xmlns:p14="http://schemas.microsoft.com/office/powerpoint/2010/main" val="36913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BABCD9-E1A9-0C8D-0423-B005C39E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404664"/>
            <a:ext cx="10990957" cy="6182413"/>
          </a:xfrm>
          <a:prstGeom prst="rect">
            <a:avLst/>
          </a:prstGeom>
        </p:spPr>
      </p:pic>
    </p:spTree>
    <p:extLst>
      <p:ext uri="{BB962C8B-B14F-4D97-AF65-F5344CB8AC3E}">
        <p14:creationId xmlns:p14="http://schemas.microsoft.com/office/powerpoint/2010/main" val="39989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59D6A-7E37-6A45-E484-E74683A23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476672"/>
            <a:ext cx="10958953" cy="6164411"/>
          </a:xfrm>
          <a:prstGeom prst="rect">
            <a:avLst/>
          </a:prstGeom>
        </p:spPr>
      </p:pic>
    </p:spTree>
    <p:extLst>
      <p:ext uri="{BB962C8B-B14F-4D97-AF65-F5344CB8AC3E}">
        <p14:creationId xmlns:p14="http://schemas.microsoft.com/office/powerpoint/2010/main" val="335792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8B8E-0A81-F9E0-61EA-3CA7C7447716}"/>
              </a:ext>
            </a:extLst>
          </p:cNvPr>
          <p:cNvSpPr txBox="1"/>
          <p:nvPr/>
        </p:nvSpPr>
        <p:spPr>
          <a:xfrm>
            <a:off x="1629916" y="1484784"/>
            <a:ext cx="9505056" cy="3571619"/>
          </a:xfrm>
          <a:prstGeom prst="rect">
            <a:avLst/>
          </a:prstGeom>
          <a:noFill/>
        </p:spPr>
        <p:txBody>
          <a:bodyPr wrap="square" rtlCol="0">
            <a:spAutoFit/>
          </a:bodyPr>
          <a:lstStyle/>
          <a:p>
            <a:pPr>
              <a:lnSpc>
                <a:spcPct val="106000"/>
              </a:lnSpc>
              <a:spcAft>
                <a:spcPts val="800"/>
              </a:spcAft>
              <a:tabLst>
                <a:tab pos="1767840" algn="l"/>
              </a:tabLst>
            </a:pPr>
            <a:r>
              <a:rPr lang="en-IN" dirty="0">
                <a:effectLst/>
                <a:latin typeface="Calibri" panose="020F0502020204030204" pitchFamily="34" charset="0"/>
                <a:ea typeface="Calibri" panose="020F0502020204030204" pitchFamily="34" charset="0"/>
                <a:cs typeface="Latha" panose="020B0604020202020204" pitchFamily="34" charset="0"/>
              </a:rPr>
              <a:t>	Finally, the trained model is deployed to predict Bitcoin prices for new data. The model takes in the input features for new data, pre-processes it, and predicts the Bitcoin price using the trained model.</a:t>
            </a:r>
          </a:p>
          <a:p>
            <a:pPr>
              <a:lnSpc>
                <a:spcPct val="106000"/>
              </a:lnSpc>
              <a:spcAft>
                <a:spcPts val="800"/>
              </a:spcAft>
              <a:tabLst>
                <a:tab pos="1767840" algn="l"/>
              </a:tabLst>
            </a:pPr>
            <a:r>
              <a:rPr lang="en-IN"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tabLst>
                <a:tab pos="1767840" algn="l"/>
              </a:tabLst>
            </a:pPr>
            <a:r>
              <a:rPr lang="en-IN" dirty="0">
                <a:effectLst/>
                <a:latin typeface="Calibri" panose="020F0502020204030204" pitchFamily="34" charset="0"/>
                <a:ea typeface="Calibri" panose="020F0502020204030204" pitchFamily="34" charset="0"/>
                <a:cs typeface="Latha" panose="020B0604020202020204" pitchFamily="34" charset="0"/>
              </a:rPr>
              <a:t>	Overall, the project aims to provide insights into the trend and distribution of Bitcoin prices and develop a predictive model that can accurately predict Bitcoin prices based on input features.</a:t>
            </a:r>
          </a:p>
          <a:p>
            <a:endParaRPr lang="en-IN" sz="2800" dirty="0"/>
          </a:p>
        </p:txBody>
      </p:sp>
    </p:spTree>
    <p:extLst>
      <p:ext uri="{BB962C8B-B14F-4D97-AF65-F5344CB8AC3E}">
        <p14:creationId xmlns:p14="http://schemas.microsoft.com/office/powerpoint/2010/main" val="402053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EF72B-8784-6973-6F80-CA8FFD04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310790"/>
            <a:ext cx="11086967" cy="6236419"/>
          </a:xfrm>
          <a:prstGeom prst="rect">
            <a:avLst/>
          </a:prstGeom>
        </p:spPr>
      </p:pic>
    </p:spTree>
    <p:extLst>
      <p:ext uri="{BB962C8B-B14F-4D97-AF65-F5344CB8AC3E}">
        <p14:creationId xmlns:p14="http://schemas.microsoft.com/office/powerpoint/2010/main" val="13339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46AD-C13B-6B8C-B0EF-62538E2DB8BE}"/>
              </a:ext>
            </a:extLst>
          </p:cNvPr>
          <p:cNvSpPr>
            <a:spLocks noGrp="1"/>
          </p:cNvSpPr>
          <p:nvPr>
            <p:ph type="title"/>
          </p:nvPr>
        </p:nvSpPr>
        <p:spPr/>
        <p:txBody>
          <a:bodyPr/>
          <a:lstStyle/>
          <a:p>
            <a:r>
              <a:rPr lang="en-IN" dirty="0"/>
              <a:t>Module-6_Model Development and Evaluation</a:t>
            </a:r>
          </a:p>
        </p:txBody>
      </p:sp>
      <p:sp>
        <p:nvSpPr>
          <p:cNvPr id="3" name="Content Placeholder 2">
            <a:extLst>
              <a:ext uri="{FF2B5EF4-FFF2-40B4-BE49-F238E27FC236}">
                <a16:creationId xmlns:a16="http://schemas.microsoft.com/office/drawing/2014/main" id="{BBC99978-3EB5-FC2D-E03A-46A49F996155}"/>
              </a:ext>
            </a:extLst>
          </p:cNvPr>
          <p:cNvSpPr>
            <a:spLocks noGrp="1"/>
          </p:cNvSpPr>
          <p:nvPr>
            <p:ph idx="1"/>
          </p:nvPr>
        </p:nvSpPr>
        <p:spPr/>
        <p:txBody>
          <a:bodyPr/>
          <a:lstStyle/>
          <a:p>
            <a:r>
              <a:rPr lang="en-IN" dirty="0"/>
              <a:t>Summary:</a:t>
            </a:r>
          </a:p>
          <a:p>
            <a:r>
              <a:rPr lang="en-US" b="0" i="0" dirty="0">
                <a:solidFill>
                  <a:srgbClr val="D1D5DB"/>
                </a:solidFill>
                <a:effectLst/>
                <a:latin typeface="Söhne"/>
              </a:rPr>
              <a:t>The code in this module splits a dataset into training and testing sets using the </a:t>
            </a:r>
            <a:r>
              <a:rPr lang="en-US" b="0" i="0" dirty="0" err="1">
                <a:solidFill>
                  <a:srgbClr val="FFFF00"/>
                </a:solidFill>
                <a:effectLst/>
                <a:latin typeface="Söhne"/>
              </a:rPr>
              <a:t>train_test_split</a:t>
            </a:r>
            <a:r>
              <a:rPr lang="en-US" b="0" i="0" dirty="0">
                <a:solidFill>
                  <a:srgbClr val="FFFF00"/>
                </a:solidFill>
                <a:effectLst/>
                <a:latin typeface="Söhne"/>
              </a:rPr>
              <a:t>() </a:t>
            </a:r>
            <a:r>
              <a:rPr lang="en-US" b="0" i="0" dirty="0">
                <a:solidFill>
                  <a:srgbClr val="D1D5DB"/>
                </a:solidFill>
                <a:effectLst/>
                <a:latin typeface="Söhne"/>
              </a:rPr>
              <a:t>function from </a:t>
            </a:r>
            <a:r>
              <a:rPr lang="en-US" b="0" i="0" dirty="0" err="1">
                <a:solidFill>
                  <a:srgbClr val="FFFF00"/>
                </a:solidFill>
                <a:effectLst/>
                <a:latin typeface="Söhne"/>
              </a:rPr>
              <a:t>sklearn.model_selection</a:t>
            </a:r>
            <a:r>
              <a:rPr lang="en-US" b="0" i="0" dirty="0">
                <a:solidFill>
                  <a:srgbClr val="D1D5DB"/>
                </a:solidFill>
                <a:effectLst/>
                <a:latin typeface="Söhne"/>
              </a:rPr>
              <a:t>. It then creates a Linear Regression model and fits it to the training data. The model's performance is evaluated on the testing set using mean squared error and R-squared metrics. Finally, the mean squared error and R-squared values are printed to the console.</a:t>
            </a:r>
            <a:endParaRPr lang="en-IN" dirty="0"/>
          </a:p>
        </p:txBody>
      </p:sp>
    </p:spTree>
    <p:extLst>
      <p:ext uri="{BB962C8B-B14F-4D97-AF65-F5344CB8AC3E}">
        <p14:creationId xmlns:p14="http://schemas.microsoft.com/office/powerpoint/2010/main" val="53284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9E49F-8C4D-7A2A-1BF7-094EC1AE8E91}"/>
              </a:ext>
            </a:extLst>
          </p:cNvPr>
          <p:cNvPicPr>
            <a:picLocks noChangeAspect="1"/>
          </p:cNvPicPr>
          <p:nvPr/>
        </p:nvPicPr>
        <p:blipFill>
          <a:blip r:embed="rId2"/>
          <a:stretch>
            <a:fillRect/>
          </a:stretch>
        </p:blipFill>
        <p:spPr>
          <a:xfrm>
            <a:off x="1053852" y="476672"/>
            <a:ext cx="10958953" cy="6164411"/>
          </a:xfrm>
          <a:prstGeom prst="rect">
            <a:avLst/>
          </a:prstGeom>
        </p:spPr>
      </p:pic>
    </p:spTree>
    <p:extLst>
      <p:ext uri="{BB962C8B-B14F-4D97-AF65-F5344CB8AC3E}">
        <p14:creationId xmlns:p14="http://schemas.microsoft.com/office/powerpoint/2010/main" val="259338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B8A3F-1CA8-4DB4-B4DD-8636D72DDFD6}"/>
              </a:ext>
            </a:extLst>
          </p:cNvPr>
          <p:cNvPicPr>
            <a:picLocks noChangeAspect="1"/>
          </p:cNvPicPr>
          <p:nvPr/>
        </p:nvPicPr>
        <p:blipFill>
          <a:blip r:embed="rId2"/>
          <a:stretch>
            <a:fillRect/>
          </a:stretch>
        </p:blipFill>
        <p:spPr>
          <a:xfrm>
            <a:off x="1197868" y="418802"/>
            <a:ext cx="10702924" cy="6020395"/>
          </a:xfrm>
          <a:prstGeom prst="rect">
            <a:avLst/>
          </a:prstGeom>
        </p:spPr>
      </p:pic>
    </p:spTree>
    <p:extLst>
      <p:ext uri="{BB962C8B-B14F-4D97-AF65-F5344CB8AC3E}">
        <p14:creationId xmlns:p14="http://schemas.microsoft.com/office/powerpoint/2010/main" val="222518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8A8C-152C-27C7-F72D-A13B49EAFC75}"/>
              </a:ext>
            </a:extLst>
          </p:cNvPr>
          <p:cNvSpPr>
            <a:spLocks noGrp="1"/>
          </p:cNvSpPr>
          <p:nvPr>
            <p:ph type="ctrTitle"/>
          </p:nvPr>
        </p:nvSpPr>
        <p:spPr>
          <a:xfrm>
            <a:off x="1917948" y="1428749"/>
            <a:ext cx="8735325" cy="2000251"/>
          </a:xfrm>
        </p:spPr>
        <p:txBody>
          <a:bodyPr/>
          <a:lstStyle/>
          <a:p>
            <a:r>
              <a:rPr lang="en-IN" dirty="0"/>
              <a:t>TEST CASES FOR THE  MODEL</a:t>
            </a:r>
          </a:p>
        </p:txBody>
      </p:sp>
      <p:sp>
        <p:nvSpPr>
          <p:cNvPr id="5" name="TextBox 4">
            <a:extLst>
              <a:ext uri="{FF2B5EF4-FFF2-40B4-BE49-F238E27FC236}">
                <a16:creationId xmlns:a16="http://schemas.microsoft.com/office/drawing/2014/main" id="{BD857FA3-C164-45E4-F3BF-BA68C22A5FB1}"/>
              </a:ext>
            </a:extLst>
          </p:cNvPr>
          <p:cNvSpPr txBox="1"/>
          <p:nvPr/>
        </p:nvSpPr>
        <p:spPr>
          <a:xfrm>
            <a:off x="2061964" y="3717032"/>
            <a:ext cx="6768752" cy="461665"/>
          </a:xfrm>
          <a:prstGeom prst="rect">
            <a:avLst/>
          </a:prstGeom>
          <a:noFill/>
        </p:spPr>
        <p:txBody>
          <a:bodyPr wrap="square">
            <a:spAutoFit/>
          </a:bodyPr>
          <a:lstStyle/>
          <a:p>
            <a:r>
              <a:rPr lang="en-IN" dirty="0">
                <a:solidFill>
                  <a:schemeClr val="accent1"/>
                </a:solidFill>
              </a:rPr>
              <a:t>Bitcoin Prices – Team A</a:t>
            </a:r>
          </a:p>
        </p:txBody>
      </p:sp>
    </p:spTree>
    <p:extLst>
      <p:ext uri="{BB962C8B-B14F-4D97-AF65-F5344CB8AC3E}">
        <p14:creationId xmlns:p14="http://schemas.microsoft.com/office/powerpoint/2010/main" val="7978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C83C1-9C50-950F-D0E6-2327DE31CDD6}"/>
              </a:ext>
            </a:extLst>
          </p:cNvPr>
          <p:cNvSpPr txBox="1"/>
          <p:nvPr/>
        </p:nvSpPr>
        <p:spPr>
          <a:xfrm>
            <a:off x="2638028" y="1484784"/>
            <a:ext cx="8136904" cy="2739211"/>
          </a:xfrm>
          <a:prstGeom prst="rect">
            <a:avLst/>
          </a:prstGeom>
          <a:noFill/>
        </p:spPr>
        <p:txBody>
          <a:bodyPr wrap="square" rtlCol="0">
            <a:spAutoFit/>
          </a:bodyPr>
          <a:lstStyle/>
          <a:p>
            <a:pPr algn="l">
              <a:buFont typeface="+mj-lt"/>
              <a:buAutoNum type="arabicPeriod"/>
            </a:pPr>
            <a:r>
              <a:rPr lang="en-US" b="0" i="0" dirty="0">
                <a:solidFill>
                  <a:srgbClr val="D1D5DB"/>
                </a:solidFill>
                <a:effectLst/>
                <a:latin typeface="Söhne"/>
              </a:rPr>
              <a:t> Test case for data preprocessing:</a:t>
            </a:r>
          </a:p>
          <a:p>
            <a:pPr marL="742950" lvl="1" indent="-285750" algn="l">
              <a:buFont typeface="+mj-lt"/>
              <a:buAutoNum type="arabicPeriod"/>
            </a:pPr>
            <a:r>
              <a:rPr lang="en-US" b="0" i="0" dirty="0">
                <a:solidFill>
                  <a:srgbClr val="D1D5DB"/>
                </a:solidFill>
                <a:effectLst/>
                <a:latin typeface="Söhne"/>
              </a:rPr>
              <a:t>Input: a CSV file containing Bitcoin price data with missing values and incorrectly formatted date columns</a:t>
            </a:r>
          </a:p>
          <a:p>
            <a:pPr marL="742950" lvl="1" indent="-285750" algn="l">
              <a:buFont typeface="+mj-lt"/>
              <a:buAutoNum type="arabicPeriod"/>
            </a:pPr>
            <a:r>
              <a:rPr lang="en-US" b="0" i="0" dirty="0">
                <a:solidFill>
                  <a:srgbClr val="D1D5DB"/>
                </a:solidFill>
                <a:effectLst/>
                <a:latin typeface="Söhne"/>
              </a:rPr>
              <a:t>Expected output: a preprocessed dataset with correctly formatted date and price columns, missing values handled appropriately, and no duplicate rows</a:t>
            </a:r>
          </a:p>
          <a:p>
            <a:endParaRPr lang="en-IN" sz="2800" dirty="0"/>
          </a:p>
        </p:txBody>
      </p:sp>
    </p:spTree>
    <p:extLst>
      <p:ext uri="{BB962C8B-B14F-4D97-AF65-F5344CB8AC3E}">
        <p14:creationId xmlns:p14="http://schemas.microsoft.com/office/powerpoint/2010/main" val="96573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C51E6-7BF4-7CF6-6589-8FBA8C3D7544}"/>
              </a:ext>
            </a:extLst>
          </p:cNvPr>
          <p:cNvPicPr>
            <a:picLocks noChangeAspect="1"/>
          </p:cNvPicPr>
          <p:nvPr/>
        </p:nvPicPr>
        <p:blipFill>
          <a:blip r:embed="rId2"/>
          <a:stretch>
            <a:fillRect/>
          </a:stretch>
        </p:blipFill>
        <p:spPr>
          <a:xfrm>
            <a:off x="1125860" y="418802"/>
            <a:ext cx="10702925" cy="6020395"/>
          </a:xfrm>
          <a:prstGeom prst="rect">
            <a:avLst/>
          </a:prstGeom>
        </p:spPr>
      </p:pic>
      <p:sp>
        <p:nvSpPr>
          <p:cNvPr id="4" name="TextBox 3">
            <a:extLst>
              <a:ext uri="{FF2B5EF4-FFF2-40B4-BE49-F238E27FC236}">
                <a16:creationId xmlns:a16="http://schemas.microsoft.com/office/drawing/2014/main" id="{AE183447-5E02-668F-1C45-DECB4D452249}"/>
              </a:ext>
            </a:extLst>
          </p:cNvPr>
          <p:cNvSpPr txBox="1"/>
          <p:nvPr/>
        </p:nvSpPr>
        <p:spPr>
          <a:xfrm>
            <a:off x="5230316" y="2708920"/>
            <a:ext cx="3456384" cy="1815882"/>
          </a:xfrm>
          <a:prstGeom prst="rect">
            <a:avLst/>
          </a:prstGeom>
          <a:noFill/>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800" dirty="0">
                <a:solidFill>
                  <a:schemeClr val="tx1"/>
                </a:solidFill>
              </a:rPr>
              <a:t>Here the Incorrectly formatted datetime columns is shown as ‘Nan’ which is NULL</a:t>
            </a:r>
          </a:p>
        </p:txBody>
      </p:sp>
      <p:sp>
        <p:nvSpPr>
          <p:cNvPr id="5" name="Arc 4">
            <a:extLst>
              <a:ext uri="{FF2B5EF4-FFF2-40B4-BE49-F238E27FC236}">
                <a16:creationId xmlns:a16="http://schemas.microsoft.com/office/drawing/2014/main" id="{E6FD29C4-B8DD-8BC0-8A05-826C817BDEE4}"/>
              </a:ext>
            </a:extLst>
          </p:cNvPr>
          <p:cNvSpPr/>
          <p:nvPr/>
        </p:nvSpPr>
        <p:spPr>
          <a:xfrm>
            <a:off x="3862164" y="2636912"/>
            <a:ext cx="1512168" cy="360040"/>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040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44BC3-BC88-971B-054E-E251A12F39D2}"/>
              </a:ext>
            </a:extLst>
          </p:cNvPr>
          <p:cNvPicPr>
            <a:picLocks noChangeAspect="1"/>
          </p:cNvPicPr>
          <p:nvPr/>
        </p:nvPicPr>
        <p:blipFill>
          <a:blip r:embed="rId2"/>
          <a:stretch>
            <a:fillRect/>
          </a:stretch>
        </p:blipFill>
        <p:spPr>
          <a:xfrm>
            <a:off x="1341884" y="483130"/>
            <a:ext cx="10446896" cy="5876379"/>
          </a:xfrm>
          <a:prstGeom prst="rect">
            <a:avLst/>
          </a:prstGeom>
        </p:spPr>
      </p:pic>
      <p:sp>
        <p:nvSpPr>
          <p:cNvPr id="5" name="TextBox 4">
            <a:extLst>
              <a:ext uri="{FF2B5EF4-FFF2-40B4-BE49-F238E27FC236}">
                <a16:creationId xmlns:a16="http://schemas.microsoft.com/office/drawing/2014/main" id="{4F6D00BE-1365-81AF-0D1A-0A697262751B}"/>
              </a:ext>
            </a:extLst>
          </p:cNvPr>
          <p:cNvSpPr txBox="1"/>
          <p:nvPr/>
        </p:nvSpPr>
        <p:spPr>
          <a:xfrm>
            <a:off x="3706061" y="3429000"/>
            <a:ext cx="3096344" cy="1384995"/>
          </a:xfrm>
          <a:prstGeom prst="rect">
            <a:avLst/>
          </a:prstGeom>
          <a:noFill/>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800" dirty="0">
                <a:solidFill>
                  <a:schemeClr val="tx1"/>
                </a:solidFill>
              </a:rPr>
              <a:t>Missed Values Handed Appropriately</a:t>
            </a:r>
          </a:p>
        </p:txBody>
      </p:sp>
      <p:sp>
        <p:nvSpPr>
          <p:cNvPr id="6" name="Arc 5">
            <a:extLst>
              <a:ext uri="{FF2B5EF4-FFF2-40B4-BE49-F238E27FC236}">
                <a16:creationId xmlns:a16="http://schemas.microsoft.com/office/drawing/2014/main" id="{D9DE3ACD-6AC9-D627-E6FC-67508A7B4030}"/>
              </a:ext>
            </a:extLst>
          </p:cNvPr>
          <p:cNvSpPr/>
          <p:nvPr/>
        </p:nvSpPr>
        <p:spPr>
          <a:xfrm>
            <a:off x="2205980" y="3573016"/>
            <a:ext cx="1512168" cy="216024"/>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348474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CB5E8-6047-389A-4D73-766CD5C00C4C}"/>
              </a:ext>
            </a:extLst>
          </p:cNvPr>
          <p:cNvSpPr txBox="1"/>
          <p:nvPr/>
        </p:nvSpPr>
        <p:spPr>
          <a:xfrm>
            <a:off x="2782044" y="1700808"/>
            <a:ext cx="7560840" cy="3108543"/>
          </a:xfrm>
          <a:prstGeom prst="rect">
            <a:avLst/>
          </a:prstGeom>
          <a:noFill/>
        </p:spPr>
        <p:txBody>
          <a:bodyPr wrap="square" rtlCol="0">
            <a:spAutoFit/>
          </a:bodyPr>
          <a:lstStyle/>
          <a:p>
            <a:pPr algn="l"/>
            <a:r>
              <a:rPr lang="en-US" b="0" i="0" dirty="0">
                <a:solidFill>
                  <a:srgbClr val="D1D5DB"/>
                </a:solidFill>
                <a:effectLst/>
                <a:latin typeface="Söhne"/>
              </a:rPr>
              <a:t>2. Test case for data visualization:</a:t>
            </a:r>
          </a:p>
          <a:p>
            <a:pPr marL="742950" lvl="1" indent="-285750" algn="l">
              <a:buFont typeface="+mj-lt"/>
              <a:buAutoNum type="arabicPeriod"/>
            </a:pPr>
            <a:r>
              <a:rPr lang="en-US" b="0" i="0" dirty="0">
                <a:solidFill>
                  <a:srgbClr val="D1D5DB"/>
                </a:solidFill>
                <a:effectLst/>
                <a:latin typeface="Söhne"/>
              </a:rPr>
              <a:t>Input: a preprocessed dataset containing Bitcoin price data</a:t>
            </a:r>
          </a:p>
          <a:p>
            <a:pPr marL="742950" lvl="1" indent="-285750" algn="l">
              <a:buFont typeface="+mj-lt"/>
              <a:buAutoNum type="arabicPeriod"/>
            </a:pPr>
            <a:r>
              <a:rPr lang="en-US" b="0" i="0" dirty="0">
                <a:solidFill>
                  <a:srgbClr val="D1D5DB"/>
                </a:solidFill>
                <a:effectLst/>
                <a:latin typeface="Söhne"/>
              </a:rPr>
              <a:t>Expected output: visualization plots (e.g., bar plots) that show the trend and distribution of Bitcoin prices across different years, months, and other relevant features</a:t>
            </a:r>
          </a:p>
          <a:p>
            <a:endParaRPr lang="en-IN" sz="2800" dirty="0"/>
          </a:p>
        </p:txBody>
      </p:sp>
    </p:spTree>
    <p:extLst>
      <p:ext uri="{BB962C8B-B14F-4D97-AF65-F5344CB8AC3E}">
        <p14:creationId xmlns:p14="http://schemas.microsoft.com/office/powerpoint/2010/main" val="147026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3FFFA5-A54C-1AA5-B97C-79717E2A2A46}"/>
              </a:ext>
            </a:extLst>
          </p:cNvPr>
          <p:cNvPicPr>
            <a:picLocks noChangeAspect="1"/>
          </p:cNvPicPr>
          <p:nvPr/>
        </p:nvPicPr>
        <p:blipFill>
          <a:blip r:embed="rId2"/>
          <a:stretch>
            <a:fillRect/>
          </a:stretch>
        </p:blipFill>
        <p:spPr>
          <a:xfrm>
            <a:off x="1125859" y="404664"/>
            <a:ext cx="10625181" cy="5976664"/>
          </a:xfrm>
          <a:prstGeom prst="rect">
            <a:avLst/>
          </a:prstGeom>
        </p:spPr>
      </p:pic>
    </p:spTree>
    <p:extLst>
      <p:ext uri="{BB962C8B-B14F-4D97-AF65-F5344CB8AC3E}">
        <p14:creationId xmlns:p14="http://schemas.microsoft.com/office/powerpoint/2010/main" val="288997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2E62C-0565-C493-DE14-5FF2715A52B5}"/>
              </a:ext>
            </a:extLst>
          </p:cNvPr>
          <p:cNvSpPr txBox="1"/>
          <p:nvPr/>
        </p:nvSpPr>
        <p:spPr>
          <a:xfrm>
            <a:off x="1557908" y="620688"/>
            <a:ext cx="9937104" cy="6256777"/>
          </a:xfrm>
          <a:prstGeom prst="rect">
            <a:avLst/>
          </a:prstGeom>
          <a:noFill/>
        </p:spPr>
        <p:txBody>
          <a:bodyPr wrap="square" rtlCol="0">
            <a:spAutoFit/>
          </a:bodyPr>
          <a:lstStyle/>
          <a:p>
            <a:pPr>
              <a:lnSpc>
                <a:spcPct val="106000"/>
              </a:lnSpc>
              <a:spcAft>
                <a:spcPts val="800"/>
              </a:spcAft>
            </a:pP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6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P</a:t>
            </a:r>
            <a:r>
              <a:rPr lang="en-IN" sz="1600" b="1" dirty="0">
                <a:effectLst/>
                <a:latin typeface="Calibri" panose="020F0502020204030204" pitchFamily="34" charset="0"/>
                <a:ea typeface="Calibri" panose="020F0502020204030204" pitchFamily="34" charset="0"/>
                <a:cs typeface="Latha" panose="020B0604020202020204" pitchFamily="34" charset="0"/>
              </a:rPr>
              <a:t>ROBLEM</a:t>
            </a:r>
            <a:r>
              <a:rPr lang="en-IN" sz="1800" b="1" dirty="0">
                <a:effectLst/>
                <a:latin typeface="Calibri" panose="020F0502020204030204" pitchFamily="34" charset="0"/>
                <a:ea typeface="Calibri" panose="020F0502020204030204" pitchFamily="34" charset="0"/>
                <a:cs typeface="Latha" panose="020B0604020202020204" pitchFamily="34" charset="0"/>
              </a:rPr>
              <a:t> DEFINITION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6000"/>
              </a:lnSpc>
              <a:spcAft>
                <a:spcPts val="800"/>
              </a:spcAft>
            </a:pPr>
            <a:endParaRPr lang="en-IN" sz="2000" dirty="0">
              <a:latin typeface="Calibri" panose="020F0502020204030204" pitchFamily="34" charset="0"/>
              <a:ea typeface="Calibri" panose="020F0502020204030204" pitchFamily="34" charset="0"/>
              <a:cs typeface="Latha" panose="020B0604020202020204" pitchFamily="34" charset="0"/>
            </a:endParaRPr>
          </a:p>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Bitcoin is a highly volatile digital currency that experiences frequent price fluctuations, making it challenging to predict its future price accurately. As a result, investors and traders are always looking for ways to predict Bitcoin's price movements to make informed investment decisions. This project aims to solve this problem by developing a machine learning model that can predict Bitcoin's future price based on historical price data and other relevant features.</a:t>
            </a:r>
          </a:p>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To achieve this goal, the project will use Python and several data analysis libraries such as </a:t>
            </a:r>
            <a:r>
              <a:rPr lang="en-IN" sz="2100" dirty="0">
                <a:solidFill>
                  <a:srgbClr val="FFFF00"/>
                </a:solidFill>
                <a:effectLst/>
                <a:latin typeface="Calibri" panose="020F0502020204030204" pitchFamily="34" charset="0"/>
                <a:ea typeface="Calibri" panose="020F0502020204030204" pitchFamily="34" charset="0"/>
                <a:cs typeface="Latha" panose="020B0604020202020204" pitchFamily="34" charset="0"/>
              </a:rPr>
              <a:t>pandas, NumPy, scikit-learn (</a:t>
            </a:r>
            <a:r>
              <a:rPr lang="en-IN" sz="2100" dirty="0" err="1">
                <a:solidFill>
                  <a:srgbClr val="FFFF00"/>
                </a:solidFill>
                <a:effectLst/>
                <a:latin typeface="Calibri" panose="020F0502020204030204" pitchFamily="34" charset="0"/>
                <a:ea typeface="Calibri" panose="020F0502020204030204" pitchFamily="34" charset="0"/>
                <a:cs typeface="Latha" panose="020B0604020202020204" pitchFamily="34" charset="0"/>
              </a:rPr>
              <a:t>sklearn</a:t>
            </a:r>
            <a:r>
              <a:rPr lang="en-IN" sz="2100" dirty="0">
                <a:solidFill>
                  <a:srgbClr val="FFFF00"/>
                </a:solidFill>
                <a:effectLst/>
                <a:latin typeface="Calibri" panose="020F0502020204030204" pitchFamily="34" charset="0"/>
                <a:ea typeface="Calibri" panose="020F0502020204030204" pitchFamily="34" charset="0"/>
                <a:cs typeface="Latha" panose="020B0604020202020204" pitchFamily="34" charset="0"/>
              </a:rPr>
              <a:t>), seaborn, and Matplotlib. </a:t>
            </a:r>
            <a:r>
              <a:rPr lang="en-IN" sz="2100" dirty="0">
                <a:effectLst/>
                <a:latin typeface="Calibri" panose="020F0502020204030204" pitchFamily="34" charset="0"/>
                <a:ea typeface="Calibri" panose="020F0502020204030204" pitchFamily="34" charset="0"/>
                <a:cs typeface="Latha" panose="020B0604020202020204" pitchFamily="34" charset="0"/>
              </a:rPr>
              <a:t>The project will start by </a:t>
            </a:r>
            <a:r>
              <a:rPr lang="en-IN" sz="2100" dirty="0" err="1">
                <a:effectLst/>
                <a:latin typeface="Calibri" panose="020F0502020204030204" pitchFamily="34" charset="0"/>
                <a:ea typeface="Calibri" panose="020F0502020204030204" pitchFamily="34" charset="0"/>
                <a:cs typeface="Latha" panose="020B0604020202020204" pitchFamily="34" charset="0"/>
              </a:rPr>
              <a:t>analyzing</a:t>
            </a:r>
            <a:r>
              <a:rPr lang="en-IN" sz="2100" dirty="0">
                <a:effectLst/>
                <a:latin typeface="Calibri" panose="020F0502020204030204" pitchFamily="34" charset="0"/>
                <a:ea typeface="Calibri" panose="020F0502020204030204" pitchFamily="34" charset="0"/>
                <a:cs typeface="Latha" panose="020B0604020202020204" pitchFamily="34" charset="0"/>
              </a:rPr>
              <a:t> the trend and distribution of Bitcoin prices across different years, months, and other relevant features. The analysis will provide insights into the factors that affect the price of Bitcoin and how they influence the predictive model.</a:t>
            </a:r>
          </a:p>
          <a:p>
            <a:endParaRPr lang="en-IN" sz="3200" dirty="0"/>
          </a:p>
        </p:txBody>
      </p:sp>
    </p:spTree>
    <p:extLst>
      <p:ext uri="{BB962C8B-B14F-4D97-AF65-F5344CB8AC3E}">
        <p14:creationId xmlns:p14="http://schemas.microsoft.com/office/powerpoint/2010/main" val="113284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48D6F-2C40-67D6-F22C-510575B9DD9A}"/>
              </a:ext>
            </a:extLst>
          </p:cNvPr>
          <p:cNvPicPr>
            <a:picLocks noChangeAspect="1"/>
          </p:cNvPicPr>
          <p:nvPr/>
        </p:nvPicPr>
        <p:blipFill>
          <a:blip r:embed="rId2"/>
          <a:stretch>
            <a:fillRect/>
          </a:stretch>
        </p:blipFill>
        <p:spPr>
          <a:xfrm>
            <a:off x="981844" y="476672"/>
            <a:ext cx="11134973" cy="6263422"/>
          </a:xfrm>
          <a:prstGeom prst="rect">
            <a:avLst/>
          </a:prstGeom>
        </p:spPr>
      </p:pic>
    </p:spTree>
    <p:extLst>
      <p:ext uri="{BB962C8B-B14F-4D97-AF65-F5344CB8AC3E}">
        <p14:creationId xmlns:p14="http://schemas.microsoft.com/office/powerpoint/2010/main" val="278676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F4A8C-3600-62E8-51CA-4716845A77D7}"/>
              </a:ext>
            </a:extLst>
          </p:cNvPr>
          <p:cNvSpPr txBox="1"/>
          <p:nvPr/>
        </p:nvSpPr>
        <p:spPr>
          <a:xfrm>
            <a:off x="2349996" y="1772816"/>
            <a:ext cx="7992888" cy="3108543"/>
          </a:xfrm>
          <a:prstGeom prst="rect">
            <a:avLst/>
          </a:prstGeom>
          <a:noFill/>
        </p:spPr>
        <p:txBody>
          <a:bodyPr wrap="square" rtlCol="0">
            <a:spAutoFit/>
          </a:bodyPr>
          <a:lstStyle/>
          <a:p>
            <a:pPr algn="l"/>
            <a:r>
              <a:rPr lang="en-US" b="0" i="0" dirty="0">
                <a:solidFill>
                  <a:srgbClr val="D1D5DB"/>
                </a:solidFill>
                <a:effectLst/>
                <a:latin typeface="Söhne"/>
              </a:rPr>
              <a:t>3. Test case for model evaluation:</a:t>
            </a:r>
          </a:p>
          <a:p>
            <a:pPr marL="742950" lvl="1" indent="-285750" algn="l">
              <a:buFont typeface="+mj-lt"/>
              <a:buAutoNum type="arabicPeriod"/>
            </a:pPr>
            <a:r>
              <a:rPr lang="en-US" b="0" i="0" dirty="0">
                <a:solidFill>
                  <a:srgbClr val="D1D5DB"/>
                </a:solidFill>
                <a:effectLst/>
                <a:latin typeface="Söhne"/>
              </a:rPr>
              <a:t>Input: a trained linear regression model and a testing dataset containing Bitcoin price data</a:t>
            </a:r>
          </a:p>
          <a:p>
            <a:pPr marL="742950" lvl="1" indent="-285750" algn="l">
              <a:buFont typeface="+mj-lt"/>
              <a:buAutoNum type="arabicPeriod"/>
            </a:pPr>
            <a:r>
              <a:rPr lang="en-US" b="0" i="0" dirty="0">
                <a:solidFill>
                  <a:srgbClr val="D1D5DB"/>
                </a:solidFill>
                <a:effectLst/>
                <a:latin typeface="Söhne"/>
              </a:rPr>
              <a:t>Expected output: performance metrics such as mean squared error (MSE) and R-squared score that indicate how well the model is able to predict Bitcoin prices on the testing dataset</a:t>
            </a:r>
          </a:p>
          <a:p>
            <a:endParaRPr lang="en-IN" sz="2800" dirty="0"/>
          </a:p>
        </p:txBody>
      </p:sp>
    </p:spTree>
    <p:extLst>
      <p:ext uri="{BB962C8B-B14F-4D97-AF65-F5344CB8AC3E}">
        <p14:creationId xmlns:p14="http://schemas.microsoft.com/office/powerpoint/2010/main" val="411607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075354-FF68-2C05-C5E9-39BBAB5D484F}"/>
              </a:ext>
            </a:extLst>
          </p:cNvPr>
          <p:cNvPicPr>
            <a:picLocks noChangeAspect="1"/>
          </p:cNvPicPr>
          <p:nvPr/>
        </p:nvPicPr>
        <p:blipFill>
          <a:blip r:embed="rId2"/>
          <a:stretch>
            <a:fillRect/>
          </a:stretch>
        </p:blipFill>
        <p:spPr>
          <a:xfrm>
            <a:off x="1053852" y="382798"/>
            <a:ext cx="10830939" cy="6092403"/>
          </a:xfrm>
          <a:prstGeom prst="rect">
            <a:avLst/>
          </a:prstGeom>
        </p:spPr>
      </p:pic>
      <p:sp>
        <p:nvSpPr>
          <p:cNvPr id="8" name="TextBox 7">
            <a:extLst>
              <a:ext uri="{FF2B5EF4-FFF2-40B4-BE49-F238E27FC236}">
                <a16:creationId xmlns:a16="http://schemas.microsoft.com/office/drawing/2014/main" id="{C2075108-B040-80B7-CDF4-8238100AF458}"/>
              </a:ext>
            </a:extLst>
          </p:cNvPr>
          <p:cNvSpPr txBox="1"/>
          <p:nvPr/>
        </p:nvSpPr>
        <p:spPr>
          <a:xfrm>
            <a:off x="4078188" y="4427530"/>
            <a:ext cx="2160240" cy="523220"/>
          </a:xfrm>
          <a:prstGeom prst="rect">
            <a:avLst/>
          </a:prstGeom>
          <a:noFill/>
          <a:ln w="28575">
            <a:solidFill>
              <a:schemeClr val="accent1"/>
            </a:solidFill>
          </a:ln>
        </p:spPr>
        <p:txBody>
          <a:bodyPr wrap="square" rtlCol="0">
            <a:spAutoFit/>
          </a:bodyPr>
          <a:lstStyle/>
          <a:p>
            <a:r>
              <a:rPr lang="en-IN" sz="2800" dirty="0"/>
              <a:t>Solved !</a:t>
            </a:r>
          </a:p>
        </p:txBody>
      </p:sp>
    </p:spTree>
    <p:extLst>
      <p:ext uri="{BB962C8B-B14F-4D97-AF65-F5344CB8AC3E}">
        <p14:creationId xmlns:p14="http://schemas.microsoft.com/office/powerpoint/2010/main" val="34255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F1F01-35CE-4E7E-7A5D-5DB6749959A0}"/>
              </a:ext>
            </a:extLst>
          </p:cNvPr>
          <p:cNvSpPr txBox="1"/>
          <p:nvPr/>
        </p:nvSpPr>
        <p:spPr>
          <a:xfrm>
            <a:off x="2854052" y="1700808"/>
            <a:ext cx="7128792" cy="3108543"/>
          </a:xfrm>
          <a:prstGeom prst="rect">
            <a:avLst/>
          </a:prstGeom>
          <a:noFill/>
        </p:spPr>
        <p:txBody>
          <a:bodyPr wrap="square" rtlCol="0">
            <a:spAutoFit/>
          </a:bodyPr>
          <a:lstStyle/>
          <a:p>
            <a:pPr algn="l"/>
            <a:r>
              <a:rPr lang="en-US" b="0" i="0" dirty="0">
                <a:solidFill>
                  <a:srgbClr val="D1D5DB"/>
                </a:solidFill>
                <a:effectLst/>
                <a:latin typeface="Söhne"/>
              </a:rPr>
              <a:t>4. Test case for model training:</a:t>
            </a:r>
          </a:p>
          <a:p>
            <a:pPr marL="742950" lvl="1" indent="-285750" algn="l">
              <a:buFont typeface="+mj-lt"/>
              <a:buAutoNum type="arabicPeriod"/>
            </a:pPr>
            <a:r>
              <a:rPr lang="en-US" b="0" i="0" dirty="0">
                <a:solidFill>
                  <a:srgbClr val="D1D5DB"/>
                </a:solidFill>
                <a:effectLst/>
                <a:latin typeface="Söhne"/>
              </a:rPr>
              <a:t>Input: a preprocessed dataset containing Bitcoin price data, split into training and testing sets</a:t>
            </a:r>
          </a:p>
          <a:p>
            <a:pPr marL="742950" lvl="1" indent="-285750" algn="l">
              <a:buFont typeface="+mj-lt"/>
              <a:buAutoNum type="arabicPeriod"/>
            </a:pPr>
            <a:r>
              <a:rPr lang="en-US" b="0" i="0" dirty="0">
                <a:solidFill>
                  <a:srgbClr val="D1D5DB"/>
                </a:solidFill>
                <a:effectLst/>
                <a:latin typeface="Söhne"/>
              </a:rPr>
              <a:t>Expected output: a trained linear regression model that can predict Bitcoin prices based on the input features, with reasonable accuracy on the testing set</a:t>
            </a:r>
          </a:p>
          <a:p>
            <a:endParaRPr lang="en-IN" sz="2800" dirty="0"/>
          </a:p>
        </p:txBody>
      </p:sp>
    </p:spTree>
    <p:extLst>
      <p:ext uri="{BB962C8B-B14F-4D97-AF65-F5344CB8AC3E}">
        <p14:creationId xmlns:p14="http://schemas.microsoft.com/office/powerpoint/2010/main" val="305986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BD022-6103-4BA3-78A1-3EC4A6E32004}"/>
              </a:ext>
            </a:extLst>
          </p:cNvPr>
          <p:cNvSpPr txBox="1"/>
          <p:nvPr/>
        </p:nvSpPr>
        <p:spPr>
          <a:xfrm>
            <a:off x="2349996" y="1228397"/>
            <a:ext cx="7776864" cy="4708981"/>
          </a:xfrm>
          <a:prstGeom prst="rect">
            <a:avLst/>
          </a:prstGeom>
          <a:noFill/>
        </p:spPr>
        <p:txBody>
          <a:bodyPr wrap="square" rtlCol="0">
            <a:spAutoFit/>
          </a:bodyPr>
          <a:lstStyle/>
          <a:p>
            <a:r>
              <a:rPr lang="en-US" sz="2000" b="1" i="0" dirty="0">
                <a:solidFill>
                  <a:srgbClr val="D1D5DB"/>
                </a:solidFill>
                <a:effectLst/>
                <a:latin typeface="Söhne"/>
              </a:rPr>
              <a:t>TEST CASE - 4</a:t>
            </a:r>
          </a:p>
          <a:p>
            <a:r>
              <a:rPr lang="en-US" sz="2000" b="0" i="0" dirty="0">
                <a:solidFill>
                  <a:srgbClr val="D1D5DB"/>
                </a:solidFill>
                <a:effectLst/>
                <a:latin typeface="Söhne"/>
              </a:rPr>
              <a:t>To obtain the expected output, </a:t>
            </a:r>
            <a:r>
              <a:rPr lang="en-US" sz="2000" dirty="0">
                <a:solidFill>
                  <a:srgbClr val="D1D5DB"/>
                </a:solidFill>
                <a:latin typeface="Söhne"/>
              </a:rPr>
              <a:t>we n</a:t>
            </a:r>
            <a:r>
              <a:rPr lang="en-US" sz="2000" b="0" i="0" dirty="0">
                <a:solidFill>
                  <a:srgbClr val="D1D5DB"/>
                </a:solidFill>
                <a:effectLst/>
                <a:latin typeface="Söhne"/>
              </a:rPr>
              <a:t>eed to train a linear regression model on the preprocessed dataset containing Bitcoin price data, which has been split into training and testing sets. The model should be able to predict Bitcoin prices based on the input features with reasonable accuracy on the testing set.</a:t>
            </a:r>
          </a:p>
          <a:p>
            <a:endParaRPr lang="en-US" sz="2000" dirty="0">
              <a:solidFill>
                <a:srgbClr val="D1D5DB"/>
              </a:solidFill>
              <a:latin typeface="Söhne"/>
            </a:endParaRPr>
          </a:p>
          <a:p>
            <a:r>
              <a:rPr lang="en-US" sz="2000" b="0" i="0" dirty="0">
                <a:solidFill>
                  <a:srgbClr val="D1D5DB"/>
                </a:solidFill>
                <a:effectLst/>
                <a:latin typeface="Söhne"/>
              </a:rPr>
              <a:t> Once the model is trained, you can use it to make predictions on new data and evaluate its performance using metrics such as mean squared error and R-squared. The goal is to obtain a model with low mean squared error and high R-squared values, indicating good predictive accuracy.</a:t>
            </a:r>
          </a:p>
          <a:p>
            <a:endParaRPr lang="en-US" sz="2000" dirty="0">
              <a:solidFill>
                <a:srgbClr val="D1D5DB"/>
              </a:solidFill>
              <a:latin typeface="Söhne"/>
            </a:endParaRPr>
          </a:p>
          <a:p>
            <a:r>
              <a:rPr lang="en-US" sz="2000" b="0" i="0" dirty="0">
                <a:solidFill>
                  <a:srgbClr val="D1D5DB"/>
                </a:solidFill>
                <a:effectLst/>
                <a:latin typeface="Söhne"/>
              </a:rPr>
              <a:t> And by </a:t>
            </a:r>
            <a:r>
              <a:rPr lang="en-US" sz="2000" b="0" i="0" dirty="0" err="1">
                <a:solidFill>
                  <a:srgbClr val="D1D5DB"/>
                </a:solidFill>
                <a:effectLst/>
                <a:latin typeface="Söhne"/>
              </a:rPr>
              <a:t>specifiying</a:t>
            </a:r>
            <a:r>
              <a:rPr lang="en-US" sz="2000" b="0" i="0" dirty="0">
                <a:solidFill>
                  <a:srgbClr val="D1D5DB"/>
                </a:solidFill>
                <a:effectLst/>
                <a:latin typeface="Söhne"/>
              </a:rPr>
              <a:t> the </a:t>
            </a:r>
            <a:r>
              <a:rPr lang="en-US" sz="2000" b="0" i="0" dirty="0" err="1">
                <a:solidFill>
                  <a:srgbClr val="FFFF00"/>
                </a:solidFill>
                <a:effectLst/>
                <a:latin typeface="Söhne"/>
              </a:rPr>
              <a:t>test_size</a:t>
            </a:r>
            <a:r>
              <a:rPr lang="en-US" sz="2000" dirty="0">
                <a:solidFill>
                  <a:srgbClr val="FFFF00"/>
                </a:solidFill>
                <a:latin typeface="Söhne"/>
              </a:rPr>
              <a:t>=0.67</a:t>
            </a:r>
            <a:r>
              <a:rPr lang="en-US" sz="2000" dirty="0">
                <a:solidFill>
                  <a:srgbClr val="D1D5DB"/>
                </a:solidFill>
                <a:latin typeface="Söhne"/>
              </a:rPr>
              <a:t>, it gives the lowest </a:t>
            </a:r>
            <a:r>
              <a:rPr lang="en-US" sz="2000" dirty="0">
                <a:solidFill>
                  <a:srgbClr val="FFFF00"/>
                </a:solidFill>
                <a:latin typeface="Söhne"/>
              </a:rPr>
              <a:t>Mean-squared Value=11765.1204 </a:t>
            </a:r>
            <a:r>
              <a:rPr lang="en-US" sz="2000" dirty="0">
                <a:solidFill>
                  <a:srgbClr val="D1D5DB"/>
                </a:solidFill>
                <a:latin typeface="Söhne"/>
              </a:rPr>
              <a:t>ever seen in this given dataset.</a:t>
            </a:r>
            <a:endParaRPr lang="en-IN" sz="2800" dirty="0"/>
          </a:p>
        </p:txBody>
      </p:sp>
    </p:spTree>
    <p:extLst>
      <p:ext uri="{BB962C8B-B14F-4D97-AF65-F5344CB8AC3E}">
        <p14:creationId xmlns:p14="http://schemas.microsoft.com/office/powerpoint/2010/main" val="16413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EF3B6-56C3-C923-61A4-802309AB767B}"/>
              </a:ext>
            </a:extLst>
          </p:cNvPr>
          <p:cNvPicPr>
            <a:picLocks noChangeAspect="1"/>
          </p:cNvPicPr>
          <p:nvPr/>
        </p:nvPicPr>
        <p:blipFill>
          <a:blip r:embed="rId2"/>
          <a:stretch>
            <a:fillRect/>
          </a:stretch>
        </p:blipFill>
        <p:spPr>
          <a:xfrm>
            <a:off x="981844" y="337793"/>
            <a:ext cx="10990957" cy="6182413"/>
          </a:xfrm>
          <a:prstGeom prst="rect">
            <a:avLst/>
          </a:prstGeom>
        </p:spPr>
      </p:pic>
      <p:sp>
        <p:nvSpPr>
          <p:cNvPr id="4" name="TextBox 3">
            <a:extLst>
              <a:ext uri="{FF2B5EF4-FFF2-40B4-BE49-F238E27FC236}">
                <a16:creationId xmlns:a16="http://schemas.microsoft.com/office/drawing/2014/main" id="{1424F629-3195-4408-C6C2-16164D1BC077}"/>
              </a:ext>
            </a:extLst>
          </p:cNvPr>
          <p:cNvSpPr txBox="1"/>
          <p:nvPr/>
        </p:nvSpPr>
        <p:spPr>
          <a:xfrm>
            <a:off x="6958508" y="2474893"/>
            <a:ext cx="3168352" cy="954107"/>
          </a:xfrm>
          <a:prstGeom prst="rect">
            <a:avLst/>
          </a:prstGeom>
          <a:noFill/>
          <a:ln w="28575">
            <a:solidFill>
              <a:schemeClr val="accent1"/>
            </a:solidFill>
          </a:ln>
        </p:spPr>
        <p:txBody>
          <a:bodyPr wrap="square" rtlCol="0">
            <a:spAutoFit/>
          </a:bodyPr>
          <a:lstStyle/>
          <a:p>
            <a:r>
              <a:rPr lang="en-IN" sz="2800" dirty="0"/>
              <a:t>By giving </a:t>
            </a:r>
            <a:r>
              <a:rPr lang="en-IN" sz="2800" dirty="0" err="1"/>
              <a:t>test_size</a:t>
            </a:r>
            <a:r>
              <a:rPr lang="en-IN" sz="2800" dirty="0"/>
              <a:t>=0.67</a:t>
            </a:r>
          </a:p>
        </p:txBody>
      </p:sp>
      <p:cxnSp>
        <p:nvCxnSpPr>
          <p:cNvPr id="7" name="Straight Arrow Connector 6">
            <a:extLst>
              <a:ext uri="{FF2B5EF4-FFF2-40B4-BE49-F238E27FC236}">
                <a16:creationId xmlns:a16="http://schemas.microsoft.com/office/drawing/2014/main" id="{A1D99B8D-6146-F0AD-9040-3FF90D5C90DC}"/>
              </a:ext>
            </a:extLst>
          </p:cNvPr>
          <p:cNvCxnSpPr/>
          <p:nvPr/>
        </p:nvCxnSpPr>
        <p:spPr>
          <a:xfrm flipH="1" flipV="1">
            <a:off x="5806380" y="3212976"/>
            <a:ext cx="1152128" cy="1440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45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0A04A-1302-D391-F1DA-DCCFDBC5901C}"/>
              </a:ext>
            </a:extLst>
          </p:cNvPr>
          <p:cNvPicPr>
            <a:picLocks noChangeAspect="1"/>
          </p:cNvPicPr>
          <p:nvPr/>
        </p:nvPicPr>
        <p:blipFill>
          <a:blip r:embed="rId2"/>
          <a:stretch>
            <a:fillRect/>
          </a:stretch>
        </p:blipFill>
        <p:spPr>
          <a:xfrm>
            <a:off x="981844" y="346794"/>
            <a:ext cx="10958953" cy="6164411"/>
          </a:xfrm>
          <a:prstGeom prst="rect">
            <a:avLst/>
          </a:prstGeom>
        </p:spPr>
      </p:pic>
      <p:sp>
        <p:nvSpPr>
          <p:cNvPr id="4" name="TextBox 3">
            <a:extLst>
              <a:ext uri="{FF2B5EF4-FFF2-40B4-BE49-F238E27FC236}">
                <a16:creationId xmlns:a16="http://schemas.microsoft.com/office/drawing/2014/main" id="{CBDEB84D-5749-3D56-2F59-01A49CB33B5D}"/>
              </a:ext>
            </a:extLst>
          </p:cNvPr>
          <p:cNvSpPr txBox="1"/>
          <p:nvPr/>
        </p:nvSpPr>
        <p:spPr>
          <a:xfrm>
            <a:off x="3934172" y="4581128"/>
            <a:ext cx="3024336" cy="954107"/>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800" dirty="0">
                <a:solidFill>
                  <a:schemeClr val="tx1"/>
                </a:solidFill>
              </a:rPr>
              <a:t>Lowest Mean-squared Error</a:t>
            </a:r>
          </a:p>
        </p:txBody>
      </p:sp>
      <p:cxnSp>
        <p:nvCxnSpPr>
          <p:cNvPr id="6" name="Straight Arrow Connector 5">
            <a:extLst>
              <a:ext uri="{FF2B5EF4-FFF2-40B4-BE49-F238E27FC236}">
                <a16:creationId xmlns:a16="http://schemas.microsoft.com/office/drawing/2014/main" id="{B4086644-B25A-C733-3C3A-5A27F7495851}"/>
              </a:ext>
            </a:extLst>
          </p:cNvPr>
          <p:cNvCxnSpPr/>
          <p:nvPr/>
        </p:nvCxnSpPr>
        <p:spPr>
          <a:xfrm flipH="1" flipV="1">
            <a:off x="3502124" y="5157192"/>
            <a:ext cx="432048" cy="2160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27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42EEA-067B-5C0A-0541-AE836CFE41A2}"/>
              </a:ext>
            </a:extLst>
          </p:cNvPr>
          <p:cNvSpPr txBox="1"/>
          <p:nvPr/>
        </p:nvSpPr>
        <p:spPr>
          <a:xfrm>
            <a:off x="2422004" y="1196752"/>
            <a:ext cx="7736210" cy="4524315"/>
          </a:xfrm>
          <a:prstGeom prst="rect">
            <a:avLst/>
          </a:prstGeom>
          <a:noFill/>
        </p:spPr>
        <p:txBody>
          <a:bodyPr wrap="square">
            <a:spAutoFit/>
          </a:bodyPr>
          <a:lstStyle/>
          <a:p>
            <a:pPr algn="l"/>
            <a:r>
              <a:rPr lang="en-US" b="0" i="0" dirty="0">
                <a:solidFill>
                  <a:srgbClr val="D1D5DB"/>
                </a:solidFill>
                <a:effectLst/>
                <a:latin typeface="Söhne"/>
              </a:rPr>
              <a:t>5. Test case for model deployment:</a:t>
            </a:r>
          </a:p>
          <a:p>
            <a:pPr marL="742950" lvl="1" indent="-285750" algn="l">
              <a:buFont typeface="+mj-lt"/>
              <a:buAutoNum type="arabicPeriod"/>
            </a:pPr>
            <a:r>
              <a:rPr lang="en-US" b="0" i="0" dirty="0">
                <a:solidFill>
                  <a:srgbClr val="D1D5DB"/>
                </a:solidFill>
                <a:effectLst/>
                <a:latin typeface="Söhne"/>
              </a:rPr>
              <a:t>Input: a trained linear regression model, a preprocessed dataset containing new Bitcoin price data, and a set of input features for the new data</a:t>
            </a:r>
          </a:p>
          <a:p>
            <a:pPr marL="742950" lvl="1" indent="-285750" algn="l">
              <a:buFont typeface="+mj-lt"/>
              <a:buAutoNum type="arabicPeriod"/>
            </a:pPr>
            <a:r>
              <a:rPr lang="en-US" b="0" i="0" dirty="0">
                <a:solidFill>
                  <a:srgbClr val="D1D5DB"/>
                </a:solidFill>
                <a:effectLst/>
                <a:latin typeface="Söhne"/>
              </a:rPr>
              <a:t>Expected output: a predicted Bitcoin price for the new data based on the trained model</a:t>
            </a:r>
          </a:p>
          <a:p>
            <a:pPr marL="742950" lvl="1" indent="-285750" algn="l">
              <a:buFont typeface="+mj-lt"/>
              <a:buAutoNum type="arabicPeriod"/>
            </a:pPr>
            <a:endParaRPr lang="en-US" dirty="0">
              <a:solidFill>
                <a:srgbClr val="D1D5DB"/>
              </a:solidFill>
              <a:latin typeface="Söhne"/>
            </a:endParaRPr>
          </a:p>
          <a:p>
            <a:pPr marL="742950" lvl="1" indent="-285750" algn="l">
              <a:buFont typeface="+mj-lt"/>
              <a:buAutoNum type="arabicPeriod"/>
            </a:pPr>
            <a:endParaRPr lang="en-US" dirty="0">
              <a:solidFill>
                <a:srgbClr val="D1D5DB"/>
              </a:solidFill>
              <a:latin typeface="Söhne"/>
            </a:endParaRPr>
          </a:p>
          <a:p>
            <a:pPr marL="457200" lvl="1" algn="l"/>
            <a:r>
              <a:rPr lang="en-US" b="0" i="0" dirty="0">
                <a:solidFill>
                  <a:srgbClr val="D1D5DB"/>
                </a:solidFill>
                <a:effectLst/>
                <a:latin typeface="Söhne"/>
              </a:rPr>
              <a:t>	Here, We are taking a random dataset from Kaggle </a:t>
            </a:r>
            <a:r>
              <a:rPr lang="en-US" dirty="0">
                <a:solidFill>
                  <a:srgbClr val="D1D5DB"/>
                </a:solidFill>
                <a:latin typeface="Söhne"/>
              </a:rPr>
              <a:t>and Our trained-model with same </a:t>
            </a:r>
            <a:r>
              <a:rPr lang="en-US" dirty="0" err="1">
                <a:solidFill>
                  <a:srgbClr val="FFFF00"/>
                </a:solidFill>
                <a:latin typeface="Söhne"/>
              </a:rPr>
              <a:t>test_size</a:t>
            </a:r>
            <a:r>
              <a:rPr lang="en-US" dirty="0">
                <a:solidFill>
                  <a:srgbClr val="FFFF00"/>
                </a:solidFill>
                <a:latin typeface="Söhne"/>
              </a:rPr>
              <a:t>=0.67 </a:t>
            </a:r>
            <a:r>
              <a:rPr lang="en-US" dirty="0">
                <a:solidFill>
                  <a:srgbClr val="D1D5DB"/>
                </a:solidFill>
                <a:latin typeface="Söhne"/>
              </a:rPr>
              <a:t>to </a:t>
            </a:r>
            <a:r>
              <a:rPr lang="en-US" u="sng" dirty="0">
                <a:solidFill>
                  <a:srgbClr val="718412"/>
                </a:solidFill>
                <a:latin typeface="Söhne"/>
              </a:rPr>
              <a:t>test case of Model Deployment </a:t>
            </a:r>
            <a:r>
              <a:rPr lang="en-US" dirty="0">
                <a:solidFill>
                  <a:srgbClr val="D1D5DB"/>
                </a:solidFill>
                <a:latin typeface="Söhne"/>
              </a:rPr>
              <a:t>as it predicts the Bitcoin Price for the new dataset for minimum Mean-squared Error.</a:t>
            </a:r>
            <a:endParaRPr lang="en-US" b="0" i="0" dirty="0">
              <a:solidFill>
                <a:srgbClr val="D1D5DB"/>
              </a:solidFill>
              <a:effectLst/>
              <a:latin typeface="Söhne"/>
            </a:endParaRPr>
          </a:p>
        </p:txBody>
      </p:sp>
    </p:spTree>
    <p:extLst>
      <p:ext uri="{BB962C8B-B14F-4D97-AF65-F5344CB8AC3E}">
        <p14:creationId xmlns:p14="http://schemas.microsoft.com/office/powerpoint/2010/main" val="333937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9FD87-453A-9B41-8983-2815A55A65D3}"/>
              </a:ext>
            </a:extLst>
          </p:cNvPr>
          <p:cNvSpPr txBox="1"/>
          <p:nvPr/>
        </p:nvSpPr>
        <p:spPr>
          <a:xfrm>
            <a:off x="2277988" y="1700808"/>
            <a:ext cx="8928992" cy="3170099"/>
          </a:xfrm>
          <a:prstGeom prst="rect">
            <a:avLst/>
          </a:prstGeom>
          <a:noFill/>
        </p:spPr>
        <p:txBody>
          <a:bodyPr wrap="square" rtlCol="0">
            <a:spAutoFit/>
          </a:bodyPr>
          <a:lstStyle/>
          <a:p>
            <a:r>
              <a:rPr lang="en-US" sz="2000" b="1" i="0" u="sng" dirty="0">
                <a:solidFill>
                  <a:srgbClr val="D1D5DB"/>
                </a:solidFill>
                <a:effectLst/>
                <a:latin typeface="Söhne"/>
              </a:rPr>
              <a:t>TEST CASE – 5 Solution:</a:t>
            </a:r>
          </a:p>
          <a:p>
            <a:endParaRPr lang="en-US" sz="2000" b="1" i="0" u="sng" dirty="0">
              <a:solidFill>
                <a:srgbClr val="D1D5DB"/>
              </a:solidFill>
              <a:effectLst/>
              <a:latin typeface="Söhne"/>
            </a:endParaRPr>
          </a:p>
          <a:p>
            <a:r>
              <a:rPr lang="en-US" sz="2000" b="0" i="0" dirty="0">
                <a:solidFill>
                  <a:srgbClr val="D1D5DB"/>
                </a:solidFill>
                <a:effectLst/>
                <a:latin typeface="Söhne"/>
              </a:rPr>
              <a:t>	The input for the test case includes a trained linear regression model, a preprocessed dataset containing new Bitcoin price data, and a set of input features for the new data. </a:t>
            </a:r>
          </a:p>
          <a:p>
            <a:endParaRPr lang="en-US" sz="2000" dirty="0">
              <a:solidFill>
                <a:srgbClr val="D1D5DB"/>
              </a:solidFill>
              <a:latin typeface="Söhne"/>
            </a:endParaRPr>
          </a:p>
          <a:p>
            <a:r>
              <a:rPr lang="en-US" sz="2000" b="0" i="0" dirty="0">
                <a:solidFill>
                  <a:srgbClr val="D1D5DB"/>
                </a:solidFill>
                <a:effectLst/>
                <a:latin typeface="Söhne"/>
              </a:rPr>
              <a:t>	The expected output is a predicted Bitcoin price for the new data based on the trained model. The linear regression model with the new dataset as input argument. The output will be a predicted Bitcoin price based on the trained model and the new input features.</a:t>
            </a:r>
            <a:endParaRPr lang="en-IN" sz="2800" dirty="0"/>
          </a:p>
        </p:txBody>
      </p:sp>
    </p:spTree>
    <p:extLst>
      <p:ext uri="{BB962C8B-B14F-4D97-AF65-F5344CB8AC3E}">
        <p14:creationId xmlns:p14="http://schemas.microsoft.com/office/powerpoint/2010/main" val="50759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9362C-B19A-8DAA-5CE6-B4AF90E3AEF3}"/>
              </a:ext>
            </a:extLst>
          </p:cNvPr>
          <p:cNvPicPr>
            <a:picLocks noChangeAspect="1"/>
          </p:cNvPicPr>
          <p:nvPr/>
        </p:nvPicPr>
        <p:blipFill>
          <a:blip r:embed="rId2"/>
          <a:stretch>
            <a:fillRect/>
          </a:stretch>
        </p:blipFill>
        <p:spPr>
          <a:xfrm>
            <a:off x="1341884" y="520063"/>
            <a:ext cx="10342885" cy="5817873"/>
          </a:xfrm>
          <a:prstGeom prst="rect">
            <a:avLst/>
          </a:prstGeom>
        </p:spPr>
      </p:pic>
      <p:sp>
        <p:nvSpPr>
          <p:cNvPr id="4" name="TextBox 3">
            <a:extLst>
              <a:ext uri="{FF2B5EF4-FFF2-40B4-BE49-F238E27FC236}">
                <a16:creationId xmlns:a16="http://schemas.microsoft.com/office/drawing/2014/main" id="{57A39BEF-B16E-621B-31FB-A43AB16EFDA4}"/>
              </a:ext>
            </a:extLst>
          </p:cNvPr>
          <p:cNvSpPr txBox="1"/>
          <p:nvPr/>
        </p:nvSpPr>
        <p:spPr>
          <a:xfrm>
            <a:off x="5086300" y="1988840"/>
            <a:ext cx="3744416" cy="1384995"/>
          </a:xfrm>
          <a:prstGeom prst="rect">
            <a:avLst/>
          </a:prstGeom>
          <a:noFill/>
          <a:ln w="28575">
            <a:solidFill>
              <a:schemeClr val="accent1"/>
            </a:solidFill>
          </a:ln>
        </p:spPr>
        <p:txBody>
          <a:bodyPr wrap="square" rtlCol="0">
            <a:spAutoFit/>
          </a:bodyPr>
          <a:lstStyle/>
          <a:p>
            <a:r>
              <a:rPr lang="en-IN" sz="2800" dirty="0"/>
              <a:t>A random dataset from Kaggle has been taken and worked here.</a:t>
            </a:r>
          </a:p>
        </p:txBody>
      </p:sp>
      <p:cxnSp>
        <p:nvCxnSpPr>
          <p:cNvPr id="6" name="Straight Arrow Connector 5">
            <a:extLst>
              <a:ext uri="{FF2B5EF4-FFF2-40B4-BE49-F238E27FC236}">
                <a16:creationId xmlns:a16="http://schemas.microsoft.com/office/drawing/2014/main" id="{C83CDBA4-7CFD-DFEA-D95C-A0C3554634D7}"/>
              </a:ext>
            </a:extLst>
          </p:cNvPr>
          <p:cNvCxnSpPr/>
          <p:nvPr/>
        </p:nvCxnSpPr>
        <p:spPr>
          <a:xfrm flipH="1" flipV="1">
            <a:off x="3862164" y="2348880"/>
            <a:ext cx="1152128" cy="720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52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AB2F9-ECC1-B1DD-2D6C-6D635D37D8F9}"/>
              </a:ext>
            </a:extLst>
          </p:cNvPr>
          <p:cNvSpPr txBox="1"/>
          <p:nvPr/>
        </p:nvSpPr>
        <p:spPr>
          <a:xfrm>
            <a:off x="2061964" y="1196752"/>
            <a:ext cx="8712968" cy="4833631"/>
          </a:xfrm>
          <a:prstGeom prst="rect">
            <a:avLst/>
          </a:prstGeom>
          <a:noFill/>
        </p:spPr>
        <p:txBody>
          <a:bodyPr wrap="square" rtlCol="0">
            <a:spAutoFit/>
          </a:bodyPr>
          <a:lstStyle/>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The project will then proceed to develop a machine learning model using scikit-learn to predict Bitcoin's future price based on input features. The machine learning model will be trained on historical price data and relevant features, and its performance will be evaluated using mean squared error and r-squared metrics.</a:t>
            </a:r>
          </a:p>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pPr>
            <a:r>
              <a:rPr lang="en-IN" sz="2100" dirty="0">
                <a:effectLst/>
                <a:latin typeface="Calibri" panose="020F0502020204030204" pitchFamily="34" charset="0"/>
                <a:ea typeface="Calibri" panose="020F0502020204030204" pitchFamily="34" charset="0"/>
                <a:cs typeface="Latha" panose="020B0604020202020204" pitchFamily="34" charset="0"/>
              </a:rPr>
              <a:t>	Finally, the project will develop a user-friendly application that can predict Bitcoin's future price based on input features for new data. The application will leverage the trained machine learning model to provide accurate predictions of Bitcoin prices. The project aims to help investors and traders make informed investment decisions by providing accurate predictions of Bitcoin prices.</a:t>
            </a:r>
          </a:p>
          <a:p>
            <a:endParaRPr lang="en-IN" sz="2100" dirty="0"/>
          </a:p>
        </p:txBody>
      </p:sp>
    </p:spTree>
    <p:extLst>
      <p:ext uri="{BB962C8B-B14F-4D97-AF65-F5344CB8AC3E}">
        <p14:creationId xmlns:p14="http://schemas.microsoft.com/office/powerpoint/2010/main" val="252668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15A7C-AE15-CCFA-B779-B9310C376F70}"/>
              </a:ext>
            </a:extLst>
          </p:cNvPr>
          <p:cNvPicPr>
            <a:picLocks noChangeAspect="1"/>
          </p:cNvPicPr>
          <p:nvPr/>
        </p:nvPicPr>
        <p:blipFill>
          <a:blip r:embed="rId2"/>
          <a:stretch>
            <a:fillRect/>
          </a:stretch>
        </p:blipFill>
        <p:spPr>
          <a:xfrm>
            <a:off x="1053852" y="260648"/>
            <a:ext cx="10958954" cy="6164411"/>
          </a:xfrm>
          <a:prstGeom prst="rect">
            <a:avLst/>
          </a:prstGeom>
        </p:spPr>
      </p:pic>
      <p:sp>
        <p:nvSpPr>
          <p:cNvPr id="4" name="TextBox 3">
            <a:extLst>
              <a:ext uri="{FF2B5EF4-FFF2-40B4-BE49-F238E27FC236}">
                <a16:creationId xmlns:a16="http://schemas.microsoft.com/office/drawing/2014/main" id="{CEDF6DA2-3503-1702-81AE-0FE8173A13A8}"/>
              </a:ext>
            </a:extLst>
          </p:cNvPr>
          <p:cNvSpPr txBox="1"/>
          <p:nvPr/>
        </p:nvSpPr>
        <p:spPr>
          <a:xfrm>
            <a:off x="6164155" y="3342853"/>
            <a:ext cx="2520280" cy="523220"/>
          </a:xfrm>
          <a:prstGeom prst="rect">
            <a:avLst/>
          </a:prstGeom>
          <a:noFill/>
          <a:ln w="28575">
            <a:solidFill>
              <a:schemeClr val="accent1"/>
            </a:solidFill>
          </a:ln>
        </p:spPr>
        <p:txBody>
          <a:bodyPr wrap="square" rtlCol="0">
            <a:spAutoFit/>
          </a:bodyPr>
          <a:lstStyle/>
          <a:p>
            <a:r>
              <a:rPr lang="en-IN" sz="2800" dirty="0" err="1"/>
              <a:t>test_size</a:t>
            </a:r>
            <a:r>
              <a:rPr lang="en-IN" sz="2800" dirty="0"/>
              <a:t>=0.67</a:t>
            </a:r>
          </a:p>
        </p:txBody>
      </p:sp>
      <p:cxnSp>
        <p:nvCxnSpPr>
          <p:cNvPr id="8" name="Connector: Elbow 7">
            <a:extLst>
              <a:ext uri="{FF2B5EF4-FFF2-40B4-BE49-F238E27FC236}">
                <a16:creationId xmlns:a16="http://schemas.microsoft.com/office/drawing/2014/main" id="{28C00892-8F4D-378F-13EF-6F7CFE7D49EB}"/>
              </a:ext>
            </a:extLst>
          </p:cNvPr>
          <p:cNvCxnSpPr/>
          <p:nvPr/>
        </p:nvCxnSpPr>
        <p:spPr>
          <a:xfrm>
            <a:off x="5734372" y="3272260"/>
            <a:ext cx="432048" cy="18960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451CD0-333F-4B9B-EDAF-3193A3BE17F9}"/>
              </a:ext>
            </a:extLst>
          </p:cNvPr>
          <p:cNvSpPr txBox="1"/>
          <p:nvPr/>
        </p:nvSpPr>
        <p:spPr>
          <a:xfrm>
            <a:off x="4402224" y="5160708"/>
            <a:ext cx="3096344" cy="954107"/>
          </a:xfrm>
          <a:prstGeom prst="rect">
            <a:avLst/>
          </a:prstGeom>
          <a:noFill/>
          <a:ln w="38100">
            <a:solidFill>
              <a:schemeClr val="accent1"/>
            </a:solidFill>
          </a:ln>
        </p:spPr>
        <p:txBody>
          <a:bodyPr wrap="square" rtlCol="0">
            <a:spAutoFit/>
          </a:bodyPr>
          <a:lstStyle/>
          <a:p>
            <a:r>
              <a:rPr lang="en-IN" sz="2800" dirty="0"/>
              <a:t>Minimum Mean Squared Error</a:t>
            </a:r>
          </a:p>
        </p:txBody>
      </p:sp>
      <p:cxnSp>
        <p:nvCxnSpPr>
          <p:cNvPr id="11" name="Straight Arrow Connector 10">
            <a:extLst>
              <a:ext uri="{FF2B5EF4-FFF2-40B4-BE49-F238E27FC236}">
                <a16:creationId xmlns:a16="http://schemas.microsoft.com/office/drawing/2014/main" id="{B2F7DC3F-9E36-2933-4380-71B8B4DC598C}"/>
              </a:ext>
            </a:extLst>
          </p:cNvPr>
          <p:cNvCxnSpPr/>
          <p:nvPr/>
        </p:nvCxnSpPr>
        <p:spPr>
          <a:xfrm flipH="1">
            <a:off x="3070076" y="5301208"/>
            <a:ext cx="1296144" cy="4320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1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700BA-75DD-969B-9963-37A295867D2A}"/>
              </a:ext>
            </a:extLst>
          </p:cNvPr>
          <p:cNvSpPr txBox="1"/>
          <p:nvPr/>
        </p:nvSpPr>
        <p:spPr>
          <a:xfrm>
            <a:off x="1917948" y="1196752"/>
            <a:ext cx="8640960" cy="4832092"/>
          </a:xfrm>
          <a:prstGeom prst="rect">
            <a:avLst/>
          </a:prstGeom>
          <a:noFill/>
        </p:spPr>
        <p:txBody>
          <a:bodyPr wrap="square" rtlCol="0">
            <a:spAutoFit/>
          </a:bodyPr>
          <a:lstStyle/>
          <a:p>
            <a:pPr algn="l"/>
            <a:r>
              <a:rPr lang="en-US" sz="2000" b="1" i="0" u="sng" dirty="0">
                <a:solidFill>
                  <a:srgbClr val="D1D5DB"/>
                </a:solidFill>
                <a:effectLst/>
                <a:latin typeface="Söhne"/>
              </a:rPr>
              <a:t>Uses:</a:t>
            </a:r>
          </a:p>
          <a:p>
            <a:pPr algn="l"/>
            <a:endParaRPr lang="en-US" sz="2000" b="0" i="0" dirty="0">
              <a:solidFill>
                <a:srgbClr val="D1D5DB"/>
              </a:solidFill>
              <a:effectLst/>
              <a:latin typeface="Söhne"/>
            </a:endParaRPr>
          </a:p>
          <a:p>
            <a:pPr algn="l">
              <a:buFont typeface="Arial" panose="020B0604020202020204" pitchFamily="34" charset="0"/>
              <a:buChar char="•"/>
            </a:pPr>
            <a:r>
              <a:rPr lang="en-US" sz="2000" b="1" i="0" dirty="0">
                <a:solidFill>
                  <a:srgbClr val="D1D5DB"/>
                </a:solidFill>
                <a:effectLst/>
                <a:latin typeface="Söhne"/>
              </a:rPr>
              <a:t>Data preprocessing</a:t>
            </a:r>
            <a:r>
              <a:rPr lang="en-US" sz="2000" b="0" i="0" dirty="0">
                <a:solidFill>
                  <a:srgbClr val="D1D5DB"/>
                </a:solidFill>
                <a:effectLst/>
                <a:latin typeface="Söhne"/>
              </a:rPr>
              <a:t>: The code uses </a:t>
            </a:r>
            <a:r>
              <a:rPr lang="en-US" sz="2000" b="0" i="0" dirty="0">
                <a:solidFill>
                  <a:srgbClr val="FFFF00"/>
                </a:solidFill>
                <a:effectLst/>
                <a:latin typeface="Söhne"/>
              </a:rPr>
              <a:t>pandas</a:t>
            </a:r>
            <a:r>
              <a:rPr lang="en-US" sz="2000" b="0" i="0" dirty="0">
                <a:solidFill>
                  <a:srgbClr val="D1D5DB"/>
                </a:solidFill>
                <a:effectLst/>
                <a:latin typeface="Söhne"/>
              </a:rPr>
              <a:t> to load and preprocess the historical Bitcoin price data.</a:t>
            </a:r>
          </a:p>
          <a:p>
            <a:pPr algn="l">
              <a:buFont typeface="Arial" panose="020B0604020202020204" pitchFamily="34" charset="0"/>
              <a:buChar char="•"/>
            </a:pPr>
            <a:endParaRPr lang="en-US" sz="2000" dirty="0">
              <a:solidFill>
                <a:srgbClr val="D1D5DB"/>
              </a:solidFill>
              <a:latin typeface="Söhne"/>
            </a:endParaRPr>
          </a:p>
          <a:p>
            <a:pPr algn="l">
              <a:buFont typeface="Arial" panose="020B0604020202020204" pitchFamily="34" charset="0"/>
              <a:buChar char="•"/>
            </a:pPr>
            <a:r>
              <a:rPr lang="en-US" sz="2000" b="1" i="0" dirty="0">
                <a:solidFill>
                  <a:srgbClr val="D1D5DB"/>
                </a:solidFill>
                <a:effectLst/>
                <a:latin typeface="Söhne"/>
              </a:rPr>
              <a:t>Numeric Operations: </a:t>
            </a:r>
            <a:r>
              <a:rPr lang="en-US" sz="2000" b="0" i="0" dirty="0">
                <a:solidFill>
                  <a:srgbClr val="D1D5DB"/>
                </a:solidFill>
                <a:effectLst/>
                <a:latin typeface="Söhne"/>
              </a:rPr>
              <a:t>In this project, </a:t>
            </a:r>
            <a:r>
              <a:rPr lang="en-US" sz="2000" b="0" i="0" dirty="0" err="1">
                <a:solidFill>
                  <a:srgbClr val="FFFF00"/>
                </a:solidFill>
                <a:effectLst/>
                <a:latin typeface="Söhne"/>
              </a:rPr>
              <a:t>Numpy</a:t>
            </a:r>
            <a:r>
              <a:rPr lang="en-US" sz="2000" b="0" i="0" dirty="0">
                <a:solidFill>
                  <a:srgbClr val="FFFF00"/>
                </a:solidFill>
                <a:effectLst/>
                <a:latin typeface="Söhne"/>
              </a:rPr>
              <a:t> </a:t>
            </a:r>
            <a:r>
              <a:rPr lang="en-US" sz="2000" b="0" i="0" dirty="0">
                <a:solidFill>
                  <a:srgbClr val="D1D5DB"/>
                </a:solidFill>
                <a:effectLst/>
                <a:latin typeface="Söhne"/>
              </a:rPr>
              <a:t>module in python is used to carry various Numeric Operations.</a:t>
            </a:r>
          </a:p>
          <a:p>
            <a:pPr algn="l">
              <a:buFont typeface="Arial" panose="020B0604020202020204" pitchFamily="34" charset="0"/>
              <a:buChar char="•"/>
            </a:pPr>
            <a:endParaRPr lang="en-US" sz="2000" b="0" i="0" dirty="0">
              <a:solidFill>
                <a:srgbClr val="D1D5DB"/>
              </a:solidFill>
              <a:effectLst/>
              <a:latin typeface="Söhne"/>
            </a:endParaRPr>
          </a:p>
          <a:p>
            <a:pPr algn="l">
              <a:buFont typeface="Arial" panose="020B0604020202020204" pitchFamily="34" charset="0"/>
              <a:buChar char="•"/>
            </a:pPr>
            <a:r>
              <a:rPr lang="en-US" sz="2000" b="1" i="0" dirty="0">
                <a:solidFill>
                  <a:srgbClr val="D1D5DB"/>
                </a:solidFill>
                <a:effectLst/>
                <a:latin typeface="Söhne"/>
              </a:rPr>
              <a:t>Data visualization: </a:t>
            </a:r>
            <a:r>
              <a:rPr lang="en-US" sz="2000" b="0" i="0" dirty="0">
                <a:solidFill>
                  <a:srgbClr val="D1D5DB"/>
                </a:solidFill>
                <a:effectLst/>
                <a:latin typeface="Söhne"/>
              </a:rPr>
              <a:t>The code uses </a:t>
            </a:r>
            <a:r>
              <a:rPr lang="en-US" sz="2000" b="0" i="0" dirty="0">
                <a:solidFill>
                  <a:srgbClr val="FFFF00"/>
                </a:solidFill>
                <a:effectLst/>
                <a:latin typeface="Söhne"/>
              </a:rPr>
              <a:t>seaborn</a:t>
            </a:r>
            <a:r>
              <a:rPr lang="en-US" sz="2000" b="0" i="0" dirty="0">
                <a:solidFill>
                  <a:srgbClr val="D1D5DB"/>
                </a:solidFill>
                <a:effectLst/>
                <a:latin typeface="Söhne"/>
              </a:rPr>
              <a:t> and </a:t>
            </a:r>
            <a:r>
              <a:rPr lang="en-US" sz="2000" b="0" i="0" dirty="0">
                <a:solidFill>
                  <a:srgbClr val="FFFF00"/>
                </a:solidFill>
                <a:effectLst/>
                <a:latin typeface="Söhne"/>
              </a:rPr>
              <a:t>matplotlib</a:t>
            </a:r>
            <a:r>
              <a:rPr lang="en-US" sz="2000" b="0" i="0" dirty="0">
                <a:solidFill>
                  <a:srgbClr val="D1D5DB"/>
                </a:solidFill>
                <a:effectLst/>
                <a:latin typeface="Söhne"/>
              </a:rPr>
              <a:t> to create various visualizations of the Bitcoin price data.</a:t>
            </a:r>
          </a:p>
          <a:p>
            <a:pPr algn="l">
              <a:buFont typeface="Arial" panose="020B0604020202020204" pitchFamily="34" charset="0"/>
              <a:buChar char="•"/>
            </a:pPr>
            <a:endParaRPr lang="en-US" sz="2000" b="0" i="0" dirty="0">
              <a:solidFill>
                <a:srgbClr val="D1D5DB"/>
              </a:solidFill>
              <a:effectLst/>
              <a:latin typeface="Söhne"/>
            </a:endParaRPr>
          </a:p>
          <a:p>
            <a:pPr algn="l">
              <a:buFont typeface="Arial" panose="020B0604020202020204" pitchFamily="34" charset="0"/>
              <a:buChar char="•"/>
            </a:pPr>
            <a:r>
              <a:rPr lang="en-US" sz="2000" b="1" i="0" dirty="0">
                <a:solidFill>
                  <a:srgbClr val="D1D5DB"/>
                </a:solidFill>
                <a:effectLst/>
                <a:latin typeface="Söhne"/>
              </a:rPr>
              <a:t>Model training and evaluation:</a:t>
            </a:r>
            <a:r>
              <a:rPr lang="en-US" sz="2000" b="0" i="0" dirty="0">
                <a:solidFill>
                  <a:srgbClr val="D1D5DB"/>
                </a:solidFill>
                <a:effectLst/>
                <a:latin typeface="Söhne"/>
              </a:rPr>
              <a:t> The code uses</a:t>
            </a:r>
            <a:r>
              <a:rPr lang="en-US" sz="2000" b="0" i="0" dirty="0">
                <a:solidFill>
                  <a:srgbClr val="FFFF00"/>
                </a:solidFill>
                <a:effectLst/>
                <a:latin typeface="Söhne"/>
              </a:rPr>
              <a:t> </a:t>
            </a:r>
            <a:r>
              <a:rPr lang="en-US" sz="2000" b="0" i="0" dirty="0" err="1">
                <a:solidFill>
                  <a:srgbClr val="FFFF00"/>
                </a:solidFill>
                <a:effectLst/>
                <a:latin typeface="Söhne"/>
              </a:rPr>
              <a:t>sklearn</a:t>
            </a:r>
            <a:r>
              <a:rPr lang="en-US" sz="2000" b="0" i="0" dirty="0">
                <a:solidFill>
                  <a:srgbClr val="FFFF00"/>
                </a:solidFill>
                <a:effectLst/>
                <a:latin typeface="Söhne"/>
              </a:rPr>
              <a:t> </a:t>
            </a:r>
            <a:r>
              <a:rPr lang="en-US" sz="2000" b="0" i="0" dirty="0">
                <a:solidFill>
                  <a:srgbClr val="D1D5DB"/>
                </a:solidFill>
                <a:effectLst/>
                <a:latin typeface="Söhne"/>
              </a:rPr>
              <a:t>to train a Linear Regression model on the preprocessed data and evaluates its performance using mean squared error and r-squared.</a:t>
            </a:r>
          </a:p>
          <a:p>
            <a:endParaRPr lang="en-IN" sz="2800" dirty="0"/>
          </a:p>
        </p:txBody>
      </p:sp>
    </p:spTree>
    <p:extLst>
      <p:ext uri="{BB962C8B-B14F-4D97-AF65-F5344CB8AC3E}">
        <p14:creationId xmlns:p14="http://schemas.microsoft.com/office/powerpoint/2010/main" val="319387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5FEAD-8C2F-969D-6110-6564DD28DE6D}"/>
              </a:ext>
            </a:extLst>
          </p:cNvPr>
          <p:cNvSpPr txBox="1"/>
          <p:nvPr/>
        </p:nvSpPr>
        <p:spPr>
          <a:xfrm>
            <a:off x="1701924" y="548680"/>
            <a:ext cx="9289032" cy="4893647"/>
          </a:xfrm>
          <a:prstGeom prst="rect">
            <a:avLst/>
          </a:prstGeom>
          <a:noFill/>
        </p:spPr>
        <p:txBody>
          <a:bodyPr wrap="square">
            <a:spAutoFit/>
          </a:bodyPr>
          <a:lstStyle/>
          <a:p>
            <a:pPr algn="l"/>
            <a:r>
              <a:rPr lang="en-US" b="1" i="0" u="sng" dirty="0">
                <a:solidFill>
                  <a:srgbClr val="D1D5DB"/>
                </a:solidFill>
                <a:effectLst/>
                <a:latin typeface="Söhne"/>
              </a:rPr>
              <a:t>Merits:</a:t>
            </a:r>
          </a:p>
          <a:p>
            <a:pPr algn="l">
              <a:buFont typeface="Arial" panose="020B0604020202020204" pitchFamily="34" charset="0"/>
              <a:buChar char="•"/>
            </a:pPr>
            <a:r>
              <a:rPr lang="en-US" b="0" i="0" dirty="0">
                <a:solidFill>
                  <a:srgbClr val="D1D5DB"/>
                </a:solidFill>
                <a:effectLst/>
                <a:latin typeface="Söhne"/>
              </a:rPr>
              <a:t>The code uses popular libraries and best practices for data preprocessing, visualization, and modeling in the data science community.</a:t>
            </a:r>
          </a:p>
          <a:p>
            <a:pPr algn="l">
              <a:buFont typeface="Arial" panose="020B0604020202020204" pitchFamily="34" charset="0"/>
              <a:buChar char="•"/>
            </a:pPr>
            <a:r>
              <a:rPr lang="en-US" b="0" i="0" dirty="0">
                <a:solidFill>
                  <a:srgbClr val="D1D5DB"/>
                </a:solidFill>
                <a:effectLst/>
                <a:latin typeface="Söhne"/>
              </a:rPr>
              <a:t>The Linear Regression model used in the code is a simple but effective approach for modeling the relationship between Bitcoin prices and the other features in the data.</a:t>
            </a:r>
          </a:p>
          <a:p>
            <a:pPr algn="l"/>
            <a:endParaRPr lang="en-US" b="0" i="0" dirty="0">
              <a:solidFill>
                <a:srgbClr val="D1D5DB"/>
              </a:solidFill>
              <a:effectLst/>
              <a:latin typeface="Söhne"/>
            </a:endParaRPr>
          </a:p>
          <a:p>
            <a:pPr algn="l"/>
            <a:r>
              <a:rPr lang="en-US" b="1" i="0" u="sng" dirty="0">
                <a:solidFill>
                  <a:srgbClr val="D1D5DB"/>
                </a:solidFill>
                <a:effectLst/>
                <a:latin typeface="Söhne"/>
              </a:rPr>
              <a:t>Demerits:</a:t>
            </a:r>
          </a:p>
          <a:p>
            <a:pPr algn="l">
              <a:buFont typeface="Arial" panose="020B0604020202020204" pitchFamily="34" charset="0"/>
              <a:buChar char="•"/>
            </a:pPr>
            <a:r>
              <a:rPr lang="en-US" b="0" i="0" dirty="0">
                <a:solidFill>
                  <a:srgbClr val="D1D5DB"/>
                </a:solidFill>
                <a:effectLst/>
                <a:latin typeface="Söhne"/>
              </a:rPr>
              <a:t>The code only uses a single model (Linear Regression) and could benefit from trying other models to improve performance.</a:t>
            </a:r>
          </a:p>
          <a:p>
            <a:pPr algn="l">
              <a:buFont typeface="Arial" panose="020B0604020202020204" pitchFamily="34" charset="0"/>
              <a:buChar char="•"/>
            </a:pPr>
            <a:r>
              <a:rPr lang="en-US" b="0" i="0" dirty="0">
                <a:solidFill>
                  <a:srgbClr val="D1D5DB"/>
                </a:solidFill>
                <a:effectLst/>
                <a:latin typeface="Söhne"/>
              </a:rPr>
              <a:t>The code could be improved by including more advanced techniques for feature engineering and selection, such as</a:t>
            </a:r>
            <a:r>
              <a:rPr lang="en-US" b="0" i="0" dirty="0">
                <a:solidFill>
                  <a:srgbClr val="FFFF00"/>
                </a:solidFill>
                <a:effectLst/>
                <a:latin typeface="Söhne"/>
              </a:rPr>
              <a:t> PCA </a:t>
            </a:r>
            <a:r>
              <a:rPr lang="en-US" b="0" i="0" dirty="0">
                <a:solidFill>
                  <a:srgbClr val="D1D5DB"/>
                </a:solidFill>
                <a:effectLst/>
                <a:latin typeface="Söhne"/>
              </a:rPr>
              <a:t>or </a:t>
            </a:r>
            <a:r>
              <a:rPr lang="en-US" b="0" i="0" dirty="0">
                <a:solidFill>
                  <a:srgbClr val="FFFF00"/>
                </a:solidFill>
                <a:effectLst/>
                <a:latin typeface="Söhne"/>
              </a:rPr>
              <a:t>Lasso regression.</a:t>
            </a:r>
          </a:p>
        </p:txBody>
      </p:sp>
    </p:spTree>
    <p:extLst>
      <p:ext uri="{BB962C8B-B14F-4D97-AF65-F5344CB8AC3E}">
        <p14:creationId xmlns:p14="http://schemas.microsoft.com/office/powerpoint/2010/main" val="157474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A855F-F3B8-E3C6-8FB0-127C8F707CEE}"/>
              </a:ext>
            </a:extLst>
          </p:cNvPr>
          <p:cNvSpPr txBox="1"/>
          <p:nvPr/>
        </p:nvSpPr>
        <p:spPr>
          <a:xfrm>
            <a:off x="2422004" y="1628800"/>
            <a:ext cx="7344816" cy="2677656"/>
          </a:xfrm>
          <a:prstGeom prst="rect">
            <a:avLst/>
          </a:prstGeom>
          <a:noFill/>
        </p:spPr>
        <p:txBody>
          <a:bodyPr wrap="square">
            <a:spAutoFit/>
          </a:bodyPr>
          <a:lstStyle/>
          <a:p>
            <a:r>
              <a:rPr lang="en-US" b="1" i="0" u="sng" dirty="0">
                <a:solidFill>
                  <a:srgbClr val="D1D5DB"/>
                </a:solidFill>
                <a:effectLst/>
                <a:latin typeface="Söhne"/>
              </a:rPr>
              <a:t>Conclusion:</a:t>
            </a:r>
          </a:p>
          <a:p>
            <a:r>
              <a:rPr lang="en-US" dirty="0">
                <a:solidFill>
                  <a:srgbClr val="D1D5DB"/>
                </a:solidFill>
                <a:latin typeface="Söhne"/>
              </a:rPr>
              <a:t>	</a:t>
            </a:r>
            <a:r>
              <a:rPr lang="en-US" b="0" i="0" dirty="0">
                <a:solidFill>
                  <a:srgbClr val="D1D5DB"/>
                </a:solidFill>
                <a:effectLst/>
                <a:latin typeface="Söhne"/>
              </a:rPr>
              <a:t> Overall, the code provides a good foundation for a Bitcoin price prediction project and demonstrates some of the essential techniques and libraries used in data science. However, there is still room for improvement in terms of model performance and feature engineering.</a:t>
            </a:r>
            <a:endParaRPr lang="en-IN" dirty="0"/>
          </a:p>
        </p:txBody>
      </p:sp>
    </p:spTree>
    <p:extLst>
      <p:ext uri="{BB962C8B-B14F-4D97-AF65-F5344CB8AC3E}">
        <p14:creationId xmlns:p14="http://schemas.microsoft.com/office/powerpoint/2010/main" val="207676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2A97F-2643-2B02-A77F-5B3120228906}"/>
              </a:ext>
            </a:extLst>
          </p:cNvPr>
          <p:cNvSpPr txBox="1"/>
          <p:nvPr/>
        </p:nvSpPr>
        <p:spPr>
          <a:xfrm>
            <a:off x="1413892" y="1196752"/>
            <a:ext cx="10369152" cy="4858446"/>
          </a:xfrm>
          <a:prstGeom prst="rect">
            <a:avLst/>
          </a:prstGeom>
          <a:noFill/>
        </p:spPr>
        <p:txBody>
          <a:bodyPr wrap="square" rtlCol="0">
            <a:spAutoFit/>
          </a:bodyPr>
          <a:lstStyle/>
          <a:p>
            <a:pPr algn="ctr"/>
            <a:r>
              <a:rPr lang="en-IN" sz="1800" b="1" dirty="0">
                <a:latin typeface="Calibri" panose="020F0502020204030204" pitchFamily="34" charset="0"/>
                <a:ea typeface="Calibri" panose="020F0502020204030204" pitchFamily="34" charset="0"/>
                <a:cs typeface="Latha" panose="020B0604020202020204" pitchFamily="34" charset="0"/>
              </a:rPr>
              <a:t>E</a:t>
            </a:r>
            <a:r>
              <a:rPr lang="en-IN" sz="1800" b="1" dirty="0">
                <a:effectLst/>
                <a:latin typeface="Calibri" panose="020F0502020204030204" pitchFamily="34" charset="0"/>
                <a:ea typeface="Calibri" panose="020F0502020204030204" pitchFamily="34" charset="0"/>
                <a:cs typeface="Latha" panose="020B0604020202020204" pitchFamily="34" charset="0"/>
              </a:rPr>
              <a:t>XISTING SYSTEM</a:t>
            </a:r>
          </a:p>
          <a:p>
            <a:pPr algn="ct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Before the advent of machine learning, predicting the price of Bitcoin was done mainly through technical analysis. Technical analysis involves studying past market data, primarily price and volume, to identify patterns and trends that can be used to predict future market movements.</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This approach is based on the assumption that the market will repeat patterns, and that these patterns can be used to make informed trading decisions. However, technical analysis has several limitations.</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Firstly, it can be subjective, as different analysts may interpret the same data differently. Secondly, it does not account for the impact of external factors such as news events, regulatory changes, or shifts in market sentiment. Finally, technical analysis does not adapt well to changing market conditions, which can result in inaccurate predictions.</a:t>
            </a:r>
          </a:p>
          <a:p>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endParaRPr lang="en-IN" sz="1800" b="1" dirty="0">
              <a:latin typeface="Calibri" panose="020F0502020204030204" pitchFamily="34" charset="0"/>
              <a:ea typeface="Calibri" panose="020F0502020204030204" pitchFamily="34" charset="0"/>
              <a:cs typeface="Latha" panose="020B0604020202020204" pitchFamily="34" charset="0"/>
            </a:endParaRPr>
          </a:p>
          <a:p>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dirty="0"/>
          </a:p>
        </p:txBody>
      </p:sp>
    </p:spTree>
    <p:extLst>
      <p:ext uri="{BB962C8B-B14F-4D97-AF65-F5344CB8AC3E}">
        <p14:creationId xmlns:p14="http://schemas.microsoft.com/office/powerpoint/2010/main" val="97929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FEDF-3C24-4D7B-8964-09482E9AF039}"/>
              </a:ext>
            </a:extLst>
          </p:cNvPr>
          <p:cNvSpPr txBox="1"/>
          <p:nvPr/>
        </p:nvSpPr>
        <p:spPr>
          <a:xfrm>
            <a:off x="1197868" y="764704"/>
            <a:ext cx="10441160" cy="5684057"/>
          </a:xfrm>
          <a:prstGeom prst="rect">
            <a:avLst/>
          </a:prstGeom>
          <a:noFill/>
        </p:spPr>
        <p:txBody>
          <a:bodyPr wrap="square" rtlCol="0">
            <a:spAutoFit/>
          </a:bodyPr>
          <a:lstStyle/>
          <a:p>
            <a:pPr algn="ctr"/>
            <a:r>
              <a:rPr lang="en-IN" sz="1800" b="1" dirty="0">
                <a:effectLst/>
                <a:latin typeface="Calibri" panose="020F0502020204030204" pitchFamily="34" charset="0"/>
                <a:ea typeface="Calibri" panose="020F0502020204030204" pitchFamily="34" charset="0"/>
                <a:cs typeface="Latha" panose="020B0604020202020204" pitchFamily="34" charset="0"/>
              </a:rPr>
              <a:t>PROPOSED SYSTEM</a:t>
            </a:r>
          </a:p>
          <a:p>
            <a:pPr algn="ctr"/>
            <a:endParaRPr lang="en-IN" sz="1800" b="1" dirty="0">
              <a:effectLst/>
              <a:latin typeface="Calibri" panose="020F0502020204030204" pitchFamily="34" charset="0"/>
              <a:ea typeface="Calibri" panose="020F0502020204030204" pitchFamily="34" charset="0"/>
              <a:cs typeface="Latha" panose="020B0604020202020204" pitchFamily="34" charset="0"/>
            </a:endParaRP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With the rise of machine learning, it has become possible to build models that can take into account a wide range of factors to predict the price of Bitcoin with greater accuracy. These models can be trained on vast amounts of historical data, allowing them to identify patterns and trends that are not readily apparent to human analysts.</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Additionally, machine learning models can incorporate new data in real-time, allowing them to adapt to changing market conditions and make more accurate predictions. This makes machine learning a valuable tool for traders and investors who are looking to make informed decisions about buying and selling Bitcoin.</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Overall, the goal of these existing systems is to provide traders and investors with accurate and reliable predictions of bitcoin prices. However, no system can predict the future with 100% accuracy, and bitcoin prices can be highly volatile and unpredictable. Therefore, it is important to approach bitcoin price prediction with caution and use a variety of tools and techniques to make informed investment decisions.</a:t>
            </a:r>
          </a:p>
          <a:p>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dirty="0"/>
          </a:p>
        </p:txBody>
      </p:sp>
    </p:spTree>
    <p:extLst>
      <p:ext uri="{BB962C8B-B14F-4D97-AF65-F5344CB8AC3E}">
        <p14:creationId xmlns:p14="http://schemas.microsoft.com/office/powerpoint/2010/main" val="196513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841B1-83A3-C17F-00FC-0A59153D8CA4}"/>
              </a:ext>
            </a:extLst>
          </p:cNvPr>
          <p:cNvSpPr txBox="1"/>
          <p:nvPr/>
        </p:nvSpPr>
        <p:spPr>
          <a:xfrm>
            <a:off x="1845940" y="1374848"/>
            <a:ext cx="9361040" cy="4108304"/>
          </a:xfrm>
          <a:prstGeom prst="rect">
            <a:avLst/>
          </a:prstGeom>
          <a:noFill/>
        </p:spPr>
        <p:txBody>
          <a:bodyPr wrap="square" rtlCol="0">
            <a:spAutoFit/>
          </a:bodyPr>
          <a:lstStyle/>
          <a:p>
            <a:pPr algn="ctr">
              <a:lnSpc>
                <a:spcPct val="115000"/>
              </a:lnSpc>
              <a:spcAft>
                <a:spcPts val="800"/>
              </a:spcAft>
              <a:tabLst>
                <a:tab pos="83820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SYSTEM REQUIREMENTS</a:t>
            </a:r>
          </a:p>
          <a:p>
            <a:pPr algn="ctr">
              <a:lnSpc>
                <a:spcPct val="115000"/>
              </a:lnSpc>
              <a:spcAft>
                <a:spcPts val="800"/>
              </a:spcAft>
              <a:tabLst>
                <a:tab pos="838200" algn="l"/>
              </a:tabLst>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800"/>
              </a:spcAft>
              <a:tabLst>
                <a:tab pos="83820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Hardware Requirements: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The code does not require high-end hardware to run. However, it may take longer to run on slower machines or with large datasets. So, a computer with a decent processor and RAM should suffice.</a:t>
            </a:r>
          </a:p>
          <a:p>
            <a:pPr>
              <a:lnSpc>
                <a:spcPct val="115000"/>
              </a:lnSpc>
              <a:spcAft>
                <a:spcPts val="800"/>
              </a:spcAf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tabLst>
                <a:tab pos="83820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Input Device: </a:t>
            </a:r>
            <a:r>
              <a:rPr lang="en-IN" sz="1800" dirty="0">
                <a:effectLst/>
                <a:latin typeface="Calibri" panose="020F0502020204030204" pitchFamily="34" charset="0"/>
                <a:ea typeface="Calibri" panose="020F0502020204030204" pitchFamily="34" charset="0"/>
                <a:cs typeface="Calibri" panose="020F0502020204030204" pitchFamily="34" charset="0"/>
              </a:rPr>
              <a:t>Keyboard, Mouse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tabLst>
                <a:tab pos="83820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Output Device: </a:t>
            </a:r>
            <a:r>
              <a:rPr lang="en-IN" sz="1800" dirty="0">
                <a:effectLst/>
                <a:latin typeface="Calibri" panose="020F0502020204030204" pitchFamily="34" charset="0"/>
                <a:ea typeface="Calibri" panose="020F0502020204030204" pitchFamily="34" charset="0"/>
                <a:cs typeface="Calibri" panose="020F0502020204030204" pitchFamily="34" charset="0"/>
              </a:rPr>
              <a:t>Monitor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dirty="0"/>
          </a:p>
        </p:txBody>
      </p:sp>
    </p:spTree>
    <p:extLst>
      <p:ext uri="{BB962C8B-B14F-4D97-AF65-F5344CB8AC3E}">
        <p14:creationId xmlns:p14="http://schemas.microsoft.com/office/powerpoint/2010/main" val="352335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7131C-0943-AC4C-B4EE-B58D5179AF8C}"/>
              </a:ext>
            </a:extLst>
          </p:cNvPr>
          <p:cNvSpPr txBox="1"/>
          <p:nvPr/>
        </p:nvSpPr>
        <p:spPr>
          <a:xfrm>
            <a:off x="1701924" y="696970"/>
            <a:ext cx="9289032" cy="5464060"/>
          </a:xfrm>
          <a:prstGeom prst="rect">
            <a:avLst/>
          </a:prstGeom>
          <a:noFill/>
        </p:spPr>
        <p:txBody>
          <a:bodyPr wrap="square" rtlCol="0">
            <a:spAutoFit/>
          </a:bodyPr>
          <a:lstStyle/>
          <a:p>
            <a:pPr algn="ctr">
              <a:lnSpc>
                <a:spcPct val="115000"/>
              </a:lnSpc>
              <a:spcAft>
                <a:spcPts val="800"/>
              </a:spcAft>
              <a:tabLst>
                <a:tab pos="83820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Software Requirements:</a:t>
            </a:r>
          </a:p>
          <a:p>
            <a:pPr algn="ctr">
              <a:lnSpc>
                <a:spcPct val="115000"/>
              </a:lnSpc>
              <a:spcAft>
                <a:spcPts val="800"/>
              </a:spcAft>
              <a:tabLst>
                <a:tab pos="838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Platform: </a:t>
            </a:r>
            <a:r>
              <a:rPr lang="en-IN" sz="1800" dirty="0">
                <a:effectLst/>
                <a:latin typeface="Calibri" panose="020F0502020204030204" pitchFamily="34" charset="0"/>
                <a:ea typeface="Calibri" panose="020F0502020204030204" pitchFamily="34" charset="0"/>
                <a:cs typeface="Latha" panose="020B0604020202020204" pitchFamily="34" charset="0"/>
              </a:rPr>
              <a:t>Windows/ Linux </a:t>
            </a:r>
          </a:p>
          <a:p>
            <a:pPr>
              <a:lnSpc>
                <a:spcPct val="115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Python:</a:t>
            </a:r>
            <a:r>
              <a:rPr lang="en-IN" sz="1800" dirty="0">
                <a:effectLst/>
                <a:latin typeface="Calibri" panose="020F0502020204030204" pitchFamily="34" charset="0"/>
                <a:ea typeface="Calibri" panose="020F0502020204030204" pitchFamily="34" charset="0"/>
                <a:cs typeface="Latha" panose="020B0604020202020204" pitchFamily="34" charset="0"/>
              </a:rPr>
              <a:t> The code is written in Python, so you need to have Python installed on your system. You can download and install Python from the official Python website https://www.python.org/downloads/.</a:t>
            </a:r>
          </a:p>
          <a:p>
            <a:pPr>
              <a:lnSpc>
                <a:spcPct val="115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p>
          <a:p>
            <a:pPr>
              <a:lnSpc>
                <a:spcPct val="115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Python Libraries: </a:t>
            </a:r>
            <a:r>
              <a:rPr lang="en-IN" sz="1800" dirty="0">
                <a:effectLst/>
                <a:latin typeface="Calibri" panose="020F0502020204030204" pitchFamily="34" charset="0"/>
                <a:ea typeface="Calibri" panose="020F0502020204030204" pitchFamily="34" charset="0"/>
                <a:cs typeface="Latha" panose="020B0604020202020204" pitchFamily="34" charset="0"/>
              </a:rPr>
              <a:t>The code uses several Python libraries such as pandas, </a:t>
            </a:r>
            <a:r>
              <a:rPr lang="en-IN" sz="1800" dirty="0" err="1">
                <a:effectLst/>
                <a:latin typeface="Calibri" panose="020F0502020204030204" pitchFamily="34" charset="0"/>
                <a:ea typeface="Calibri" panose="020F0502020204030204" pitchFamily="34" charset="0"/>
                <a:cs typeface="Latha" panose="020B0604020202020204" pitchFamily="34" charset="0"/>
              </a:rPr>
              <a:t>numpy</a:t>
            </a:r>
            <a:r>
              <a:rPr lang="en-IN" sz="1800" dirty="0">
                <a:effectLst/>
                <a:latin typeface="Calibri" panose="020F0502020204030204" pitchFamily="34" charset="0"/>
                <a:ea typeface="Calibri" panose="020F0502020204030204" pitchFamily="34" charset="0"/>
                <a:cs typeface="Latha" panose="020B0604020202020204" pitchFamily="34" charset="0"/>
              </a:rPr>
              <a:t>, seaborn, matplotlib, and </a:t>
            </a:r>
            <a:r>
              <a:rPr lang="en-IN" sz="1800" dirty="0" err="1">
                <a:effectLst/>
                <a:latin typeface="Calibri" panose="020F0502020204030204" pitchFamily="34" charset="0"/>
                <a:ea typeface="Calibri" panose="020F0502020204030204" pitchFamily="34" charset="0"/>
                <a:cs typeface="Latha" panose="020B0604020202020204" pitchFamily="34" charset="0"/>
              </a:rPr>
              <a:t>sklearn</a:t>
            </a:r>
            <a:r>
              <a:rPr lang="en-IN" sz="1800" dirty="0">
                <a:effectLst/>
                <a:latin typeface="Calibri" panose="020F0502020204030204" pitchFamily="34" charset="0"/>
                <a:ea typeface="Calibri" panose="020F0502020204030204" pitchFamily="34" charset="0"/>
                <a:cs typeface="Latha" panose="020B0604020202020204" pitchFamily="34" charset="0"/>
              </a:rPr>
              <a:t>. You need to make sure that these libraries are installed on your system. You can install these libraries using the pip package manager in the command line. For example, to install pandas, you can run the command "pip install pandas".</a:t>
            </a:r>
          </a:p>
          <a:p>
            <a:pPr>
              <a:lnSpc>
                <a:spcPct val="115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p>
          <a:p>
            <a:r>
              <a:rPr lang="en-IN" sz="1800" b="1" kern="0" dirty="0">
                <a:effectLst/>
                <a:latin typeface="Calibri" panose="020F0502020204030204" pitchFamily="34" charset="0"/>
                <a:ea typeface="Calibri" panose="020F0502020204030204" pitchFamily="34" charset="0"/>
                <a:cs typeface="Latha" panose="020B0604020202020204" pitchFamily="34" charset="0"/>
              </a:rPr>
              <a:t>Dataset:</a:t>
            </a:r>
            <a:r>
              <a:rPr lang="en-IN" sz="1800" kern="0" dirty="0">
                <a:effectLst/>
                <a:latin typeface="Calibri" panose="020F0502020204030204" pitchFamily="34" charset="0"/>
                <a:ea typeface="Calibri" panose="020F0502020204030204" pitchFamily="34" charset="0"/>
                <a:cs typeface="Latha" panose="020B0604020202020204" pitchFamily="34" charset="0"/>
              </a:rPr>
              <a:t> The code requires a dataset named 'bitcoin_prices2.csv' to be present in the working directory. You need to make sure that the dataset is downloaded and saved in the correct format in the working directory.</a:t>
            </a:r>
            <a:endParaRPr lang="en-IN" sz="2800" dirty="0"/>
          </a:p>
        </p:txBody>
      </p:sp>
    </p:spTree>
    <p:extLst>
      <p:ext uri="{BB962C8B-B14F-4D97-AF65-F5344CB8AC3E}">
        <p14:creationId xmlns:p14="http://schemas.microsoft.com/office/powerpoint/2010/main" val="277178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203</TotalTime>
  <Words>2671</Words>
  <Application>Microsoft Office PowerPoint</Application>
  <PresentationFormat>Custom</PresentationFormat>
  <Paragraphs>132</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Söhne</vt:lpstr>
      <vt:lpstr>Tech 16x9</vt:lpstr>
      <vt:lpstr>BITCOIN PRICES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 WISE EXPLAINATION</vt:lpstr>
      <vt:lpstr>Module-1_Problem Definition and Design Thinking</vt:lpstr>
      <vt:lpstr>PowerPoint Presentation</vt:lpstr>
      <vt:lpstr>Module-2_Innovation and Problem Solving</vt:lpstr>
      <vt:lpstr>PowerPoint Presentation</vt:lpstr>
      <vt:lpstr>Module-3_Import the Dataset and Cleaning</vt:lpstr>
      <vt:lpstr>PowerPoint Presentation</vt:lpstr>
      <vt:lpstr>PowerPoint Presentation</vt:lpstr>
      <vt:lpstr>Module-4_Perform Data Analysis</vt:lpstr>
      <vt:lpstr>PowerPoint Presentation</vt:lpstr>
      <vt:lpstr>PowerPoint Presentation</vt:lpstr>
      <vt:lpstr>PowerPoint Presentation</vt:lpstr>
      <vt:lpstr>PowerPoint Presentation</vt:lpstr>
      <vt:lpstr>PowerPoint Presentation</vt:lpstr>
      <vt:lpstr>Module-5_Perform Data Visualization</vt:lpstr>
      <vt:lpstr>PowerPoint Presentation</vt:lpstr>
      <vt:lpstr>PowerPoint Presentation</vt:lpstr>
      <vt:lpstr>PowerPoint Presentation</vt:lpstr>
      <vt:lpstr>PowerPoint Presentation</vt:lpstr>
      <vt:lpstr>PowerPoint Presentation</vt:lpstr>
      <vt:lpstr>PowerPoint Presentation</vt:lpstr>
      <vt:lpstr>Module-6_Model Development and Evaluation</vt:lpstr>
      <vt:lpstr>PowerPoint Presentation</vt:lpstr>
      <vt:lpstr>PowerPoint Presentation</vt:lpstr>
      <vt:lpstr>TEST CASES FOR THE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PRICES</dc:title>
  <dc:creator>Ansar Afsar</dc:creator>
  <cp:lastModifiedBy>Ansar Afsar</cp:lastModifiedBy>
  <cp:revision>2</cp:revision>
  <dcterms:created xsi:type="dcterms:W3CDTF">2023-05-06T07:32:36Z</dcterms:created>
  <dcterms:modified xsi:type="dcterms:W3CDTF">2023-05-06T11:29:00Z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