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24"/>
  </p:notesMasterIdLst>
  <p:handoutMasterIdLst>
    <p:handoutMasterId r:id="rId25"/>
  </p:handoutMasterIdLst>
  <p:sldIdLst>
    <p:sldId id="266" r:id="rId5"/>
    <p:sldId id="258" r:id="rId6"/>
    <p:sldId id="273" r:id="rId7"/>
    <p:sldId id="257" r:id="rId8"/>
    <p:sldId id="259" r:id="rId9"/>
    <p:sldId id="288" r:id="rId10"/>
    <p:sldId id="289" r:id="rId11"/>
    <p:sldId id="285" r:id="rId12"/>
    <p:sldId id="274" r:id="rId13"/>
    <p:sldId id="275" r:id="rId14"/>
    <p:sldId id="276" r:id="rId15"/>
    <p:sldId id="277" r:id="rId16"/>
    <p:sldId id="278"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varScale="1">
        <p:scale>
          <a:sx n="70" d="100"/>
          <a:sy n="70" d="100"/>
        </p:scale>
        <p:origin x="738" y="60"/>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02.07.2022</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02.07.2022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7/2/2022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4FAB73BC-B049-4115-A692-8D63A059BFB8}" type="slidenum">
              <a:rPr lang="en-US" smtClean="0"/>
              <a:pPr/>
              <a:t>‹#›</a:t>
            </a:fld>
            <a:endParaRPr lang="en-US" dirty="0"/>
          </a:p>
        </p:txBody>
      </p:sp>
      <p:sp>
        <p:nvSpPr>
          <p:cNvPr id="7" name="Graphic 37">
            <a:extLst>
              <a:ext uri="{FF2B5EF4-FFF2-40B4-BE49-F238E27FC236}">
                <a16:creationId xmlns:a16="http://schemas.microsoft.com/office/drawing/2014/main" id="{303F26A1-1B50-47B7-91E5-38A4CA6518C0}"/>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8" name="Graphic 36">
            <a:extLst>
              <a:ext uri="{FF2B5EF4-FFF2-40B4-BE49-F238E27FC236}">
                <a16:creationId xmlns:a16="http://schemas.microsoft.com/office/drawing/2014/main" id="{CCCC05E0-2CDB-4904-BEFA-34D0B42FE66C}"/>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Tree>
    <p:extLst>
      <p:ext uri="{BB962C8B-B14F-4D97-AF65-F5344CB8AC3E}">
        <p14:creationId xmlns:p14="http://schemas.microsoft.com/office/powerpoint/2010/main" val="4133890185"/>
      </p:ext>
    </p:extLst>
  </p:cSld>
  <p:clrMapOvr>
    <a:masterClrMapping/>
  </p:clrMapOvr>
  <p:transition spd="med" advClick="0">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940955864"/>
      </p:ext>
    </p:extLst>
  </p:cSld>
  <p:clrMapOvr>
    <a:masterClrMapping/>
  </p:clrMapOvr>
  <p:transition spd="med" advClick="0">
    <p:blinds dir="vert"/>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61787015"/>
      </p:ext>
    </p:extLst>
  </p:cSld>
  <p:clrMapOvr>
    <a:masterClrMapping/>
  </p:clrMapOvr>
  <p:transition spd="med" advClick="0">
    <p:blinds dir="vert"/>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840734516"/>
      </p:ext>
    </p:extLst>
  </p:cSld>
  <p:clrMapOvr>
    <a:masterClrMapping/>
  </p:clrMapOvr>
  <p:transition spd="med" advClick="0">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4151703752"/>
      </p:ext>
    </p:extLst>
  </p:cSld>
  <p:clrMapOvr>
    <a:masterClrMapping/>
  </p:clrMapOvr>
  <p:transition spd="med" advClick="0">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413952528"/>
      </p:ext>
    </p:extLst>
  </p:cSld>
  <p:clrMapOvr>
    <a:masterClrMapping/>
  </p:clrMapOvr>
  <p:transition spd="med" advClick="0">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984582830"/>
      </p:ext>
    </p:extLst>
  </p:cSld>
  <p:clrMapOvr>
    <a:masterClrMapping/>
  </p:clrMapOvr>
  <p:transition spd="med" advClick="0">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transition spd="med" advClick="0">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transition spd="med" advClick="0">
    <p:blinds dir="vert"/>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transition spd="med" advClick="0">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transition spd="med" advClick="0">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t>‹#›</a:t>
            </a:fld>
            <a:endParaRPr lang="ru-RU" dirty="0"/>
          </a:p>
        </p:txBody>
      </p:sp>
      <p:sp>
        <p:nvSpPr>
          <p:cNvPr id="7" name="Oval 6">
            <a:extLst>
              <a:ext uri="{FF2B5EF4-FFF2-40B4-BE49-F238E27FC236}">
                <a16:creationId xmlns:a16="http://schemas.microsoft.com/office/drawing/2014/main" id="{D2FEF3EB-AE8C-460F-AE4D-C5266A11286A}"/>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Graphic 12">
            <a:extLst>
              <a:ext uri="{FF2B5EF4-FFF2-40B4-BE49-F238E27FC236}">
                <a16:creationId xmlns:a16="http://schemas.microsoft.com/office/drawing/2014/main" id="{553C98D2-30DD-4E09-B082-658AC826837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9" name="Graphic 39">
            <a:extLst>
              <a:ext uri="{FF2B5EF4-FFF2-40B4-BE49-F238E27FC236}">
                <a16:creationId xmlns:a16="http://schemas.microsoft.com/office/drawing/2014/main" id="{11E37B45-25EA-4691-BEE0-554A82E05D5C}"/>
              </a:ext>
            </a:extLst>
          </p:cNvPr>
          <p:cNvGrpSpPr/>
          <p:nvPr userDrawn="1"/>
        </p:nvGrpSpPr>
        <p:grpSpPr>
          <a:xfrm>
            <a:off x="10008352" y="0"/>
            <a:ext cx="2188800" cy="1933794"/>
            <a:chOff x="10003200" y="0"/>
            <a:chExt cx="2188800" cy="1933794"/>
          </a:xfrm>
        </p:grpSpPr>
        <p:sp>
          <p:nvSpPr>
            <p:cNvPr id="10" name="Freeform: Shape 9">
              <a:extLst>
                <a:ext uri="{FF2B5EF4-FFF2-40B4-BE49-F238E27FC236}">
                  <a16:creationId xmlns:a16="http://schemas.microsoft.com/office/drawing/2014/main" id="{156DCEA8-88F6-40F3-BDCD-F78BFEEE572F}"/>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7956221C-1AE4-470A-A89D-F9D88812E16E}"/>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DFAC92FA-D1E8-4B1A-B355-A683AA31CBE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C5CB3B5E-43C9-432F-A6B0-700EA28F3D1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DFDC54E9-B4EA-4244-85B5-23F632468876}"/>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1209A25-1CEE-48F8-B30E-740091CA4BA4}"/>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6" name="Graphic 19">
            <a:extLst>
              <a:ext uri="{FF2B5EF4-FFF2-40B4-BE49-F238E27FC236}">
                <a16:creationId xmlns:a16="http://schemas.microsoft.com/office/drawing/2014/main" id="{9294BAB7-9B3C-4652-B419-69C0E9BC7C32}"/>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448102"/>
      </p:ext>
    </p:extLst>
  </p:cSld>
  <p:clrMapOvr>
    <a:masterClrMapping/>
  </p:clrMapOvr>
  <p:transition spd="med" advClick="0">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transition spd="med" advClick="0">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transition spd="med" advClick="0">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transition spd="med" advClick="0">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transition spd="med" advClick="0">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transition spd="med" advClick="0">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Oval 6">
            <a:extLst>
              <a:ext uri="{FF2B5EF4-FFF2-40B4-BE49-F238E27FC236}">
                <a16:creationId xmlns:a16="http://schemas.microsoft.com/office/drawing/2014/main" id="{F87A782B-E83F-4A2A-90E3-4FDBCD09B9B9}"/>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Graphic 12">
            <a:extLst>
              <a:ext uri="{FF2B5EF4-FFF2-40B4-BE49-F238E27FC236}">
                <a16:creationId xmlns:a16="http://schemas.microsoft.com/office/drawing/2014/main" id="{1DEEA8D9-ABA2-489C-B65F-5E05FC35FF18}"/>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46AA295B-FCDB-436E-BFA8-933640DDA9A3}"/>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9C0C62AC-A818-49D7-BEA9-1A6FB7E9B21F}"/>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3716882829"/>
      </p:ext>
    </p:extLst>
  </p:cSld>
  <p:clrMapOvr>
    <a:masterClrMapping/>
  </p:clrMapOvr>
  <p:transition spd="med" advClick="0">
    <p:blinds dir="vert"/>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ru-RU"/>
              <a:t>MM.DD.20XX</a:t>
            </a:r>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8" name="Oval 7">
            <a:extLst>
              <a:ext uri="{FF2B5EF4-FFF2-40B4-BE49-F238E27FC236}">
                <a16:creationId xmlns:a16="http://schemas.microsoft.com/office/drawing/2014/main" id="{BB0DD9E9-417D-4299-81E0-29D26E58862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Graphic 12">
            <a:extLst>
              <a:ext uri="{FF2B5EF4-FFF2-40B4-BE49-F238E27FC236}">
                <a16:creationId xmlns:a16="http://schemas.microsoft.com/office/drawing/2014/main" id="{62B811EC-0C94-4A85-810A-D0128B4B814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10" name="Graphic 39">
            <a:extLst>
              <a:ext uri="{FF2B5EF4-FFF2-40B4-BE49-F238E27FC236}">
                <a16:creationId xmlns:a16="http://schemas.microsoft.com/office/drawing/2014/main" id="{5AE4E918-8072-4534-BE7D-7F8FB505BE0B}"/>
              </a:ext>
            </a:extLst>
          </p:cNvPr>
          <p:cNvGrpSpPr/>
          <p:nvPr userDrawn="1"/>
        </p:nvGrpSpPr>
        <p:grpSpPr>
          <a:xfrm>
            <a:off x="10008352" y="0"/>
            <a:ext cx="2188800" cy="1933794"/>
            <a:chOff x="10003200" y="0"/>
            <a:chExt cx="2188800" cy="1933794"/>
          </a:xfrm>
        </p:grpSpPr>
        <p:sp>
          <p:nvSpPr>
            <p:cNvPr id="11" name="Freeform: Shape 10">
              <a:extLst>
                <a:ext uri="{FF2B5EF4-FFF2-40B4-BE49-F238E27FC236}">
                  <a16:creationId xmlns:a16="http://schemas.microsoft.com/office/drawing/2014/main" id="{A924C672-F1D9-417E-AE7E-CDDFDA207CB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5923064B-CE43-48BC-A94A-13F1B6B86BE3}"/>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846038F-FC10-4216-8D56-55575AE79DFA}"/>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75D0C6B2-39D6-4C5C-848F-FC80123F075F}"/>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B3123C8D-5E5C-4103-B2E8-D27BE8993F6F}"/>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C2D9D818-46E1-4039-AC7A-B06DD93FE562}"/>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7" name="Graphic 19">
            <a:extLst>
              <a:ext uri="{FF2B5EF4-FFF2-40B4-BE49-F238E27FC236}">
                <a16:creationId xmlns:a16="http://schemas.microsoft.com/office/drawing/2014/main" id="{780A4FB8-9984-4253-92EF-CD7B7A8BCB78}"/>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55535313"/>
      </p:ext>
    </p:extLst>
  </p:cSld>
  <p:clrMapOvr>
    <a:masterClrMapping/>
  </p:clrMapOvr>
  <p:transition spd="med" advClick="0">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t>MM.DD.20XX</a:t>
            </a:r>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9" name="Slide Number Placeholder 8"/>
          <p:cNvSpPr>
            <a:spLocks noGrp="1"/>
          </p:cNvSpPr>
          <p:nvPr>
            <p:ph type="sldNum" sz="quarter" idx="12"/>
          </p:nvPr>
        </p:nvSpPr>
        <p:spPr/>
        <p:txBody>
          <a:bodyPr/>
          <a:lstStyle/>
          <a:p>
            <a:fld id="{D495E168-DA5E-4888-8D8A-92B118324C14}" type="slidenum">
              <a:rPr lang="ru-RU" smtClean="0"/>
              <a:t>‹#›</a:t>
            </a:fld>
            <a:endParaRPr lang="ru-RU" dirty="0"/>
          </a:p>
        </p:txBody>
      </p:sp>
      <p:sp>
        <p:nvSpPr>
          <p:cNvPr id="10" name="Oval 9">
            <a:extLst>
              <a:ext uri="{FF2B5EF4-FFF2-40B4-BE49-F238E27FC236}">
                <a16:creationId xmlns:a16="http://schemas.microsoft.com/office/drawing/2014/main" id="{37E1EFEE-9041-497B-8FF2-CBD2E1D2A1DE}"/>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Graphic 12">
            <a:extLst>
              <a:ext uri="{FF2B5EF4-FFF2-40B4-BE49-F238E27FC236}">
                <a16:creationId xmlns:a16="http://schemas.microsoft.com/office/drawing/2014/main" id="{15991746-0F7C-4169-BED2-DB023AE9402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12" name="Graphic 39">
            <a:extLst>
              <a:ext uri="{FF2B5EF4-FFF2-40B4-BE49-F238E27FC236}">
                <a16:creationId xmlns:a16="http://schemas.microsoft.com/office/drawing/2014/main" id="{0E748165-6F6A-4356-9228-20DC137F7994}"/>
              </a:ext>
            </a:extLst>
          </p:cNvPr>
          <p:cNvGrpSpPr/>
          <p:nvPr userDrawn="1"/>
        </p:nvGrpSpPr>
        <p:grpSpPr>
          <a:xfrm>
            <a:off x="10008352" y="0"/>
            <a:ext cx="2188800" cy="1933794"/>
            <a:chOff x="10003200" y="0"/>
            <a:chExt cx="2188800" cy="1933794"/>
          </a:xfrm>
        </p:grpSpPr>
        <p:sp>
          <p:nvSpPr>
            <p:cNvPr id="13" name="Freeform: Shape 12">
              <a:extLst>
                <a:ext uri="{FF2B5EF4-FFF2-40B4-BE49-F238E27FC236}">
                  <a16:creationId xmlns:a16="http://schemas.microsoft.com/office/drawing/2014/main" id="{5FADA2CB-5D18-4E1C-8C79-50B42A0180C8}"/>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B1E3CBA7-EB49-44A9-9723-281630563A45}"/>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CB2A9F1B-6AFC-4754-8287-2FA919399CE3}"/>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4C567777-8765-4058-8FFE-230DA1E4E710}"/>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D63B9E11-86F1-489B-A1FC-958B091607F0}"/>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BB4D3396-549B-4118-A75B-7F2AF47763E2}"/>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9" name="Graphic 19">
            <a:extLst>
              <a:ext uri="{FF2B5EF4-FFF2-40B4-BE49-F238E27FC236}">
                <a16:creationId xmlns:a16="http://schemas.microsoft.com/office/drawing/2014/main" id="{E278020A-D06D-48D6-8CAE-348F189A6441}"/>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680039268"/>
      </p:ext>
    </p:extLst>
  </p:cSld>
  <p:clrMapOvr>
    <a:masterClrMapping/>
  </p:clrMapOvr>
  <p:transition spd="med" advClick="0">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ru-RU"/>
              <a:t>MM.DD.20XX</a:t>
            </a:r>
            <a:endParaRPr lang="ru-RU" dirty="0"/>
          </a:p>
        </p:txBody>
      </p:sp>
      <p:sp>
        <p:nvSpPr>
          <p:cNvPr id="4" name="Footer Placeholder 3"/>
          <p:cNvSpPr>
            <a:spLocks noGrp="1"/>
          </p:cNvSpPr>
          <p:nvPr>
            <p:ph type="ftr" sz="quarter" idx="11"/>
          </p:nvPr>
        </p:nvSpPr>
        <p:spPr/>
        <p:txBody>
          <a:bodyPr/>
          <a:lstStyle/>
          <a:p>
            <a:r>
              <a:rPr lang="en-US"/>
              <a:t>ADD A FOOTER</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a:t>
            </a:fld>
            <a:endParaRPr lang="ru-RU" dirty="0"/>
          </a:p>
        </p:txBody>
      </p:sp>
      <p:sp>
        <p:nvSpPr>
          <p:cNvPr id="6" name="Oval 5">
            <a:extLst>
              <a:ext uri="{FF2B5EF4-FFF2-40B4-BE49-F238E27FC236}">
                <a16:creationId xmlns:a16="http://schemas.microsoft.com/office/drawing/2014/main" id="{2577B6F8-EABA-4114-90A3-B1DE16891282}"/>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Graphic 12">
            <a:extLst>
              <a:ext uri="{FF2B5EF4-FFF2-40B4-BE49-F238E27FC236}">
                <a16:creationId xmlns:a16="http://schemas.microsoft.com/office/drawing/2014/main" id="{A77DF9C2-3B30-4D9E-B555-421D210E6FD0}"/>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8" name="Graphic 39">
            <a:extLst>
              <a:ext uri="{FF2B5EF4-FFF2-40B4-BE49-F238E27FC236}">
                <a16:creationId xmlns:a16="http://schemas.microsoft.com/office/drawing/2014/main" id="{9A857ABB-D2EF-42D9-8749-D9DA4CDE966E}"/>
              </a:ext>
            </a:extLst>
          </p:cNvPr>
          <p:cNvGrpSpPr/>
          <p:nvPr userDrawn="1"/>
        </p:nvGrpSpPr>
        <p:grpSpPr>
          <a:xfrm>
            <a:off x="10008352" y="0"/>
            <a:ext cx="2188800" cy="1933794"/>
            <a:chOff x="10003200" y="0"/>
            <a:chExt cx="2188800" cy="1933794"/>
          </a:xfrm>
        </p:grpSpPr>
        <p:sp>
          <p:nvSpPr>
            <p:cNvPr id="9" name="Freeform: Shape 8">
              <a:extLst>
                <a:ext uri="{FF2B5EF4-FFF2-40B4-BE49-F238E27FC236}">
                  <a16:creationId xmlns:a16="http://schemas.microsoft.com/office/drawing/2014/main" id="{D03E0242-D7B5-4B67-BFD7-261DED0CDE9A}"/>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70F72C53-D847-4623-AF8E-704D8F28BF6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CD78B156-B374-4423-8A6C-59EF268A8B98}"/>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F8CB6FD5-8153-4CC9-B30A-6CC607E3E8F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26719B5F-850A-4169-B858-21BD521BE4D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4" name="Freeform: Shape 13">
              <a:extLst>
                <a:ext uri="{FF2B5EF4-FFF2-40B4-BE49-F238E27FC236}">
                  <a16:creationId xmlns:a16="http://schemas.microsoft.com/office/drawing/2014/main" id="{66503020-0B1C-490A-9814-9AA6187224FC}"/>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5" name="Graphic 19">
            <a:extLst>
              <a:ext uri="{FF2B5EF4-FFF2-40B4-BE49-F238E27FC236}">
                <a16:creationId xmlns:a16="http://schemas.microsoft.com/office/drawing/2014/main" id="{BC2B239D-C985-441A-8A99-38B75965773E}"/>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922243857"/>
      </p:ext>
    </p:extLst>
  </p:cSld>
  <p:clrMapOvr>
    <a:masterClrMapping/>
  </p:clrMapOvr>
  <p:transition spd="med" advClick="0">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ru-RU"/>
              <a:t>MM.DD.20XX</a:t>
            </a:r>
            <a:endParaRPr lang="ru-RU" dirty="0"/>
          </a:p>
        </p:txBody>
      </p:sp>
      <p:sp>
        <p:nvSpPr>
          <p:cNvPr id="3" name="Footer Placeholder 2"/>
          <p:cNvSpPr>
            <a:spLocks noGrp="1"/>
          </p:cNvSpPr>
          <p:nvPr>
            <p:ph type="ftr" sz="quarter" idx="11"/>
          </p:nvPr>
        </p:nvSpPr>
        <p:spPr/>
        <p:txBody>
          <a:bodyPr/>
          <a:lstStyle/>
          <a:p>
            <a:r>
              <a:rPr lang="en-US"/>
              <a:t>ADD A FOOTER</a:t>
            </a:r>
            <a:endParaRPr lang="ru-RU" dirty="0"/>
          </a:p>
        </p:txBody>
      </p:sp>
      <p:sp>
        <p:nvSpPr>
          <p:cNvPr id="4" name="Slide Number Placeholder 3"/>
          <p:cNvSpPr>
            <a:spLocks noGrp="1"/>
          </p:cNvSpPr>
          <p:nvPr>
            <p:ph type="sldNum" sz="quarter" idx="12"/>
          </p:nvPr>
        </p:nvSpPr>
        <p:spPr/>
        <p:txBody>
          <a:bodyPr/>
          <a:lstStyle/>
          <a:p>
            <a:fld id="{D495E168-DA5E-4888-8D8A-92B118324C14}" type="slidenum">
              <a:rPr lang="ru-RU" smtClean="0"/>
              <a:t>‹#›</a:t>
            </a:fld>
            <a:endParaRPr lang="ru-RU" dirty="0"/>
          </a:p>
        </p:txBody>
      </p:sp>
      <p:sp>
        <p:nvSpPr>
          <p:cNvPr id="5" name="Oval 4">
            <a:extLst>
              <a:ext uri="{FF2B5EF4-FFF2-40B4-BE49-F238E27FC236}">
                <a16:creationId xmlns:a16="http://schemas.microsoft.com/office/drawing/2014/main" id="{B42B0FC1-CBE2-427A-B299-64A717C877F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Graphic 12">
            <a:extLst>
              <a:ext uri="{FF2B5EF4-FFF2-40B4-BE49-F238E27FC236}">
                <a16:creationId xmlns:a16="http://schemas.microsoft.com/office/drawing/2014/main" id="{85573D4E-8700-4A56-ADA2-A463B313A7DD}"/>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grpSp>
        <p:nvGrpSpPr>
          <p:cNvPr id="7" name="Graphic 39">
            <a:extLst>
              <a:ext uri="{FF2B5EF4-FFF2-40B4-BE49-F238E27FC236}">
                <a16:creationId xmlns:a16="http://schemas.microsoft.com/office/drawing/2014/main" id="{8C52DA79-5E50-4847-9127-34E0F1BABC31}"/>
              </a:ext>
            </a:extLst>
          </p:cNvPr>
          <p:cNvGrpSpPr/>
          <p:nvPr userDrawn="1"/>
        </p:nvGrpSpPr>
        <p:grpSpPr>
          <a:xfrm>
            <a:off x="10008352" y="0"/>
            <a:ext cx="2188800" cy="1933794"/>
            <a:chOff x="10003200" y="0"/>
            <a:chExt cx="2188800" cy="1933794"/>
          </a:xfrm>
        </p:grpSpPr>
        <p:sp>
          <p:nvSpPr>
            <p:cNvPr id="8" name="Freeform: Shape 7">
              <a:extLst>
                <a:ext uri="{FF2B5EF4-FFF2-40B4-BE49-F238E27FC236}">
                  <a16:creationId xmlns:a16="http://schemas.microsoft.com/office/drawing/2014/main" id="{131F5B4C-F008-4C8E-A5BC-6E74780E367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CBB06D10-904D-42C9-A0D7-F8FC741EB1C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CD66889A-55A0-46DB-91E6-28FD14890E70}"/>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11" name="Freeform: Shape 10">
              <a:extLst>
                <a:ext uri="{FF2B5EF4-FFF2-40B4-BE49-F238E27FC236}">
                  <a16:creationId xmlns:a16="http://schemas.microsoft.com/office/drawing/2014/main" id="{50DB52D2-D360-4514-A888-50BA5F33A7B9}"/>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6AC20336-A9AD-4C3E-8CCA-70590EC9EA7E}"/>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D5437787-BAF1-4A1C-8D6A-D3BE02D21809}"/>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3649522522"/>
      </p:ext>
    </p:extLst>
  </p:cSld>
  <p:clrMapOvr>
    <a:masterClrMapping/>
  </p:clrMapOvr>
  <p:transition spd="med" advClick="0">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ru-RU"/>
              <a:t>MM.DD.20XX</a:t>
            </a:r>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8" name="Oval 7">
            <a:extLst>
              <a:ext uri="{FF2B5EF4-FFF2-40B4-BE49-F238E27FC236}">
                <a16:creationId xmlns:a16="http://schemas.microsoft.com/office/drawing/2014/main" id="{02BE42FA-49E5-44CC-AA33-81837D8A1096}"/>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Graphic 12">
            <a:extLst>
              <a:ext uri="{FF2B5EF4-FFF2-40B4-BE49-F238E27FC236}">
                <a16:creationId xmlns:a16="http://schemas.microsoft.com/office/drawing/2014/main" id="{7D37FC05-0266-42C1-B2F0-A6DBA80329B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8AB15D9F-B93F-463A-9DE3-6893B55AE79C}"/>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11" name="Graphic 33">
            <a:extLst>
              <a:ext uri="{FF2B5EF4-FFF2-40B4-BE49-F238E27FC236}">
                <a16:creationId xmlns:a16="http://schemas.microsoft.com/office/drawing/2014/main" id="{72F24A9D-EEC0-419C-B5F7-908E5BC0E667}"/>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12" name="Freeform: Shape 11">
            <a:extLst>
              <a:ext uri="{FF2B5EF4-FFF2-40B4-BE49-F238E27FC236}">
                <a16:creationId xmlns:a16="http://schemas.microsoft.com/office/drawing/2014/main" id="{8F47983E-82C2-4032-91A6-DD316477E038}"/>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9C020264-747B-4C51-A482-4B3CD4D6EBE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500598287"/>
      </p:ext>
    </p:extLst>
  </p:cSld>
  <p:clrMapOvr>
    <a:masterClrMapping/>
  </p:clrMapOvr>
  <p:transition spd="med" advClick="0">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ru-RU"/>
              <a:t>MM.DD.20XX</a:t>
            </a:r>
            <a:endParaRPr lang="ru-RU" dirty="0"/>
          </a:p>
        </p:txBody>
      </p:sp>
      <p:sp>
        <p:nvSpPr>
          <p:cNvPr id="6" name="Footer Placeholder 5"/>
          <p:cNvSpPr>
            <a:spLocks noGrp="1"/>
          </p:cNvSpPr>
          <p:nvPr>
            <p:ph type="ftr" sz="quarter" idx="11"/>
          </p:nvPr>
        </p:nvSpPr>
        <p:spPr>
          <a:xfrm>
            <a:off x="1447382" y="318640"/>
            <a:ext cx="5541004" cy="320931"/>
          </a:xfrm>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D495E168-DA5E-4888-8D8A-92B118324C14}" type="slidenum">
              <a:rPr lang="ru-RU" smtClean="0"/>
              <a:t>‹#›</a:t>
            </a:fld>
            <a:endParaRPr lang="ru-RU" dirty="0"/>
          </a:p>
        </p:txBody>
      </p:sp>
      <p:sp>
        <p:nvSpPr>
          <p:cNvPr id="11" name="Oval 10">
            <a:extLst>
              <a:ext uri="{FF2B5EF4-FFF2-40B4-BE49-F238E27FC236}">
                <a16:creationId xmlns:a16="http://schemas.microsoft.com/office/drawing/2014/main" id="{515108A5-F74C-4A0B-BF09-88525D463E76}"/>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Graphic 12">
            <a:extLst>
              <a:ext uri="{FF2B5EF4-FFF2-40B4-BE49-F238E27FC236}">
                <a16:creationId xmlns:a16="http://schemas.microsoft.com/office/drawing/2014/main" id="{86B2F723-79EE-4A08-9FFC-4D1DAEEBC536}"/>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045D9D69-5E0A-4482-93FD-5A5D21B0B72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14" name="Graphic 33">
            <a:extLst>
              <a:ext uri="{FF2B5EF4-FFF2-40B4-BE49-F238E27FC236}">
                <a16:creationId xmlns:a16="http://schemas.microsoft.com/office/drawing/2014/main" id="{2AB6164F-3E95-45E0-AE44-D2120C49D83E}"/>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DD3F6369-809A-4BFD-AA90-1C0B92E455E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3161BF76-12DA-4839-8DF4-FB3C090EC4DA}"/>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140544864"/>
      </p:ext>
    </p:extLst>
  </p:cSld>
  <p:clrMapOvr>
    <a:masterClrMapping/>
  </p:clrMapOvr>
  <p:transition spd="med" advClick="0">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495E168-DA5E-4888-8D8A-92B118324C14}" type="slidenum">
              <a:rPr lang="ru-RU" smtClean="0"/>
              <a:pPr/>
              <a:t>‹#›</a:t>
            </a:fld>
            <a:endParaRPr lang="ru-RU"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827637"/>
      </p:ext>
    </p:extLst>
  </p:cSld>
  <p:clrMap bg1="dk1" tx1="lt1" bg2="dk2" tx2="lt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5" r:id="rId13"/>
    <p:sldLayoutId id="2147484136" r:id="rId14"/>
    <p:sldLayoutId id="2147484137" r:id="rId15"/>
    <p:sldLayoutId id="2147483667" r:id="rId16"/>
    <p:sldLayoutId id="2147483668" r:id="rId17"/>
    <p:sldLayoutId id="2147483669" r:id="rId18"/>
    <p:sldLayoutId id="2147483670" r:id="rId19"/>
    <p:sldLayoutId id="2147483671" r:id="rId20"/>
    <p:sldLayoutId id="2147483673" r:id="rId21"/>
    <p:sldLayoutId id="2147483674" r:id="rId22"/>
    <p:sldLayoutId id="2147483664" r:id="rId23"/>
    <p:sldLayoutId id="2147483672" r:id="rId24"/>
  </p:sldLayoutIdLst>
  <p:transition spd="med" advClick="0">
    <p:blinds dir="vert"/>
  </p:transition>
  <p:hf hd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561750" y="820277"/>
            <a:ext cx="6397589" cy="1965511"/>
          </a:xfrm>
        </p:spPr>
        <p:txBody>
          <a:bodyPr/>
          <a:lstStyle/>
          <a:p>
            <a:r>
              <a:rPr lang="en-US" sz="5400" i="1" dirty="0"/>
              <a:t> TOP SHOP       MANAGEMENT             SYSTEM</a:t>
            </a:r>
            <a:endParaRPr lang="ru-RU" sz="5400" i="1"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659136" y="5571577"/>
            <a:ext cx="4367531" cy="949829"/>
          </a:xfrm>
        </p:spPr>
        <p:txBody>
          <a:bodyPr/>
          <a:lstStyle/>
          <a:p>
            <a:r>
              <a:rPr lang="en-US" dirty="0"/>
              <a:t>DATE : 6/22/2022</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516841" y="3553994"/>
            <a:ext cx="4240408" cy="1787664"/>
          </a:xfrm>
        </p:spPr>
        <p:txBody>
          <a:bodyPr>
            <a:normAutofit lnSpcReduction="10000"/>
          </a:bodyPr>
          <a:lstStyle/>
          <a:p>
            <a:r>
              <a:rPr lang="en-US" sz="1600" dirty="0"/>
              <a:t>BY AHMED ALI ANSARI (1402-2020) </a:t>
            </a:r>
          </a:p>
          <a:p>
            <a:r>
              <a:rPr lang="en-US" sz="1600" dirty="0"/>
              <a:t>INSTRUCTOR : SIR MUHAMMAD NAQQASH</a:t>
            </a:r>
          </a:p>
          <a:p>
            <a:r>
              <a:rPr lang="en-US" sz="1600" dirty="0"/>
              <a:t>COURSE : DATABASE MANAGEMENT SYSTEM (LAB)</a:t>
            </a:r>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srcRect l="22131" r="2213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transition spd="med" advClick="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28664"/>
            <a:ext cx="10515600" cy="676275"/>
          </a:xfrm>
        </p:spPr>
        <p:txBody>
          <a:bodyPr>
            <a:normAutofit/>
          </a:bodyPr>
          <a:lstStyle/>
          <a:p>
            <a:r>
              <a:rPr lang="en-US" sz="2800" dirty="0"/>
              <a:t>TOP SHOP (B TO B) &amp; (B TO C) ONLINE STORE</a:t>
            </a:r>
            <a:endParaRPr lang="ru-RU" sz="28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101496"/>
            <a:ext cx="4183650" cy="365125"/>
          </a:xfrm>
        </p:spPr>
        <p:txBody>
          <a:bodyPr>
            <a:normAutofit fontScale="62500" lnSpcReduction="20000"/>
          </a:bodyPr>
          <a:lstStyle/>
          <a:p>
            <a:r>
              <a:rPr lang="en-US" dirty="0"/>
              <a:t>TABLE # 03 ( MANAGEMENT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182267" y="255246"/>
            <a:ext cx="811019" cy="503578"/>
          </a:xfrm>
        </p:spPr>
        <p:txBody>
          <a:bodyPr>
            <a:normAutofit lnSpcReduction="10000"/>
          </a:bodyPr>
          <a:lstStyle/>
          <a:p>
            <a:fld id="{D495E168-DA5E-4888-8D8A-92B118324C14}" type="slidenum">
              <a:rPr lang="ru-RU" smtClean="0"/>
              <a:pPr/>
              <a:t>10</a:t>
            </a:fld>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16186" y="1801267"/>
            <a:ext cx="10515599" cy="365126"/>
          </a:xfrm>
        </p:spPr>
        <p:txBody>
          <a:bodyPr/>
          <a:lstStyle/>
          <a:p>
            <a:r>
              <a:rPr lang="en-US" dirty="0"/>
              <a:t>DATABASE CONSIST OF TOTAL 06 TABLES </a:t>
            </a:r>
            <a:endParaRPr lang="ru-RU" dirty="0"/>
          </a:p>
        </p:txBody>
      </p:sp>
      <p:pic>
        <p:nvPicPr>
          <p:cNvPr id="9" name="Picture 8">
            <a:extLst>
              <a:ext uri="{FF2B5EF4-FFF2-40B4-BE49-F238E27FC236}">
                <a16:creationId xmlns:a16="http://schemas.microsoft.com/office/drawing/2014/main" id="{E4CE15A0-9EC1-46DA-A9CB-E5FFDAB2A0BC}"/>
              </a:ext>
            </a:extLst>
          </p:cNvPr>
          <p:cNvPicPr>
            <a:picLocks noChangeAspect="1"/>
          </p:cNvPicPr>
          <p:nvPr/>
        </p:nvPicPr>
        <p:blipFill>
          <a:blip r:embed="rId2"/>
          <a:stretch>
            <a:fillRect/>
          </a:stretch>
        </p:blipFill>
        <p:spPr>
          <a:xfrm>
            <a:off x="182267" y="2439325"/>
            <a:ext cx="11868706" cy="3333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9445218"/>
      </p:ext>
    </p:extLst>
  </p:cSld>
  <p:clrMapOvr>
    <a:masterClrMapping/>
  </p:clrMapOvr>
  <p:transition spd="med" advClick="0">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28664"/>
            <a:ext cx="10515600" cy="676275"/>
          </a:xfrm>
        </p:spPr>
        <p:txBody>
          <a:bodyPr>
            <a:normAutofit/>
          </a:bodyPr>
          <a:lstStyle/>
          <a:p>
            <a:r>
              <a:rPr lang="en-US" sz="2800" dirty="0"/>
              <a:t>TOP SHOP (B TO B) &amp; (B TO C) ONLINE STORE</a:t>
            </a:r>
            <a:endParaRPr lang="ru-RU" sz="28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101496"/>
            <a:ext cx="4183650" cy="365125"/>
          </a:xfrm>
        </p:spPr>
        <p:txBody>
          <a:bodyPr>
            <a:normAutofit fontScale="62500" lnSpcReduction="20000"/>
          </a:bodyPr>
          <a:lstStyle/>
          <a:p>
            <a:r>
              <a:rPr lang="en-US" dirty="0"/>
              <a:t>TABLE # 04 ( Category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182267" y="255246"/>
            <a:ext cx="811019" cy="503578"/>
          </a:xfrm>
        </p:spPr>
        <p:txBody>
          <a:bodyPr>
            <a:normAutofit lnSpcReduction="10000"/>
          </a:bodyPr>
          <a:lstStyle/>
          <a:p>
            <a:fld id="{D495E168-DA5E-4888-8D8A-92B118324C14}" type="slidenum">
              <a:rPr lang="ru-RU" smtClean="0"/>
              <a:pPr/>
              <a:t>11</a:t>
            </a:fld>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16186" y="1801267"/>
            <a:ext cx="10515599" cy="365126"/>
          </a:xfrm>
        </p:spPr>
        <p:txBody>
          <a:bodyPr/>
          <a:lstStyle/>
          <a:p>
            <a:r>
              <a:rPr lang="en-US" dirty="0"/>
              <a:t>DATABASE CONSIST OF TOTAL 06 TABLES </a:t>
            </a:r>
            <a:endParaRPr lang="ru-RU" dirty="0"/>
          </a:p>
        </p:txBody>
      </p:sp>
      <p:pic>
        <p:nvPicPr>
          <p:cNvPr id="8" name="Picture 7">
            <a:extLst>
              <a:ext uri="{FF2B5EF4-FFF2-40B4-BE49-F238E27FC236}">
                <a16:creationId xmlns:a16="http://schemas.microsoft.com/office/drawing/2014/main" id="{D01C96CE-B891-45DF-B347-0710D6723D69}"/>
              </a:ext>
            </a:extLst>
          </p:cNvPr>
          <p:cNvPicPr>
            <a:picLocks noChangeAspect="1"/>
          </p:cNvPicPr>
          <p:nvPr/>
        </p:nvPicPr>
        <p:blipFill>
          <a:blip r:embed="rId2"/>
          <a:stretch>
            <a:fillRect/>
          </a:stretch>
        </p:blipFill>
        <p:spPr>
          <a:xfrm>
            <a:off x="182266" y="2425677"/>
            <a:ext cx="11909649" cy="3347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5069462"/>
      </p:ext>
    </p:extLst>
  </p:cSld>
  <p:clrMapOvr>
    <a:masterClrMapping/>
  </p:clrMapOvr>
  <p:transition spd="med" advClick="0">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28664"/>
            <a:ext cx="10515600" cy="676275"/>
          </a:xfrm>
        </p:spPr>
        <p:txBody>
          <a:bodyPr>
            <a:normAutofit/>
          </a:bodyPr>
          <a:lstStyle/>
          <a:p>
            <a:r>
              <a:rPr lang="en-US" sz="2800" dirty="0"/>
              <a:t>TOP SHOP (B TO B) &amp; (B TO C) ONLINE STORE</a:t>
            </a:r>
            <a:endParaRPr lang="ru-RU" sz="28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101496"/>
            <a:ext cx="4183650" cy="365125"/>
          </a:xfrm>
        </p:spPr>
        <p:txBody>
          <a:bodyPr>
            <a:normAutofit fontScale="62500" lnSpcReduction="20000"/>
          </a:bodyPr>
          <a:lstStyle/>
          <a:p>
            <a:r>
              <a:rPr lang="en-US" dirty="0"/>
              <a:t>TABLE # 05 ( Courier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182267" y="255246"/>
            <a:ext cx="811019" cy="503578"/>
          </a:xfrm>
        </p:spPr>
        <p:txBody>
          <a:bodyPr>
            <a:normAutofit lnSpcReduction="10000"/>
          </a:bodyPr>
          <a:lstStyle/>
          <a:p>
            <a:fld id="{D495E168-DA5E-4888-8D8A-92B118324C14}" type="slidenum">
              <a:rPr lang="ru-RU" smtClean="0"/>
              <a:pPr/>
              <a:t>12</a:t>
            </a:fld>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16186" y="1801267"/>
            <a:ext cx="10515599" cy="365126"/>
          </a:xfrm>
        </p:spPr>
        <p:txBody>
          <a:bodyPr/>
          <a:lstStyle/>
          <a:p>
            <a:r>
              <a:rPr lang="en-US" dirty="0"/>
              <a:t>DATABASE CONSIST OF TOTAL 06 TABLES </a:t>
            </a:r>
            <a:endParaRPr lang="ru-RU" dirty="0"/>
          </a:p>
        </p:txBody>
      </p:sp>
      <p:pic>
        <p:nvPicPr>
          <p:cNvPr id="9" name="Picture 8">
            <a:extLst>
              <a:ext uri="{FF2B5EF4-FFF2-40B4-BE49-F238E27FC236}">
                <a16:creationId xmlns:a16="http://schemas.microsoft.com/office/drawing/2014/main" id="{C5D233A7-FA1D-418A-8E04-4684B9632869}"/>
              </a:ext>
            </a:extLst>
          </p:cNvPr>
          <p:cNvPicPr>
            <a:picLocks noChangeAspect="1"/>
          </p:cNvPicPr>
          <p:nvPr/>
        </p:nvPicPr>
        <p:blipFill>
          <a:blip r:embed="rId2"/>
          <a:stretch>
            <a:fillRect/>
          </a:stretch>
        </p:blipFill>
        <p:spPr>
          <a:xfrm>
            <a:off x="182267" y="2412029"/>
            <a:ext cx="11896002" cy="3347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6422140"/>
      </p:ext>
    </p:extLst>
  </p:cSld>
  <p:clrMapOvr>
    <a:masterClrMapping/>
  </p:clrMapOvr>
  <p:transition spd="med" advClick="0">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28664"/>
            <a:ext cx="10515600" cy="676275"/>
          </a:xfrm>
        </p:spPr>
        <p:txBody>
          <a:bodyPr>
            <a:normAutofit/>
          </a:bodyPr>
          <a:lstStyle/>
          <a:p>
            <a:r>
              <a:rPr lang="en-US" sz="2800" dirty="0"/>
              <a:t>TOP SHOP (B TO B) &amp; (B TO C) ONLINE STORE</a:t>
            </a:r>
            <a:endParaRPr lang="ru-RU" sz="28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101496"/>
            <a:ext cx="4183650" cy="365125"/>
          </a:xfrm>
        </p:spPr>
        <p:txBody>
          <a:bodyPr>
            <a:normAutofit fontScale="62500" lnSpcReduction="20000"/>
          </a:bodyPr>
          <a:lstStyle/>
          <a:p>
            <a:r>
              <a:rPr lang="en-US" dirty="0"/>
              <a:t>TABLE # 06 ( Deliveries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182267" y="255246"/>
            <a:ext cx="811019" cy="503578"/>
          </a:xfrm>
        </p:spPr>
        <p:txBody>
          <a:bodyPr>
            <a:normAutofit lnSpcReduction="10000"/>
          </a:bodyPr>
          <a:lstStyle/>
          <a:p>
            <a:fld id="{D495E168-DA5E-4888-8D8A-92B118324C14}" type="slidenum">
              <a:rPr lang="ru-RU" smtClean="0"/>
              <a:pPr/>
              <a:t>13</a:t>
            </a:fld>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16186" y="1801267"/>
            <a:ext cx="10515599" cy="365126"/>
          </a:xfrm>
        </p:spPr>
        <p:txBody>
          <a:bodyPr/>
          <a:lstStyle/>
          <a:p>
            <a:r>
              <a:rPr lang="en-US" dirty="0"/>
              <a:t>DATABASE CONSIST OF TOTAL 06 TABLES </a:t>
            </a:r>
            <a:endParaRPr lang="ru-RU" dirty="0"/>
          </a:p>
        </p:txBody>
      </p:sp>
      <p:pic>
        <p:nvPicPr>
          <p:cNvPr id="8" name="Picture 7">
            <a:extLst>
              <a:ext uri="{FF2B5EF4-FFF2-40B4-BE49-F238E27FC236}">
                <a16:creationId xmlns:a16="http://schemas.microsoft.com/office/drawing/2014/main" id="{2451A15F-1DE7-4B49-BAD5-6E2E35C3A6E5}"/>
              </a:ext>
            </a:extLst>
          </p:cNvPr>
          <p:cNvPicPr>
            <a:picLocks noChangeAspect="1"/>
          </p:cNvPicPr>
          <p:nvPr/>
        </p:nvPicPr>
        <p:blipFill>
          <a:blip r:embed="rId2"/>
          <a:stretch>
            <a:fillRect/>
          </a:stretch>
        </p:blipFill>
        <p:spPr>
          <a:xfrm>
            <a:off x="182267" y="2439325"/>
            <a:ext cx="11882354" cy="3331148"/>
          </a:xfrm>
          <a:prstGeom prst="rect">
            <a:avLst/>
          </a:prstGeom>
        </p:spPr>
      </p:pic>
    </p:spTree>
    <p:extLst>
      <p:ext uri="{BB962C8B-B14F-4D97-AF65-F5344CB8AC3E}">
        <p14:creationId xmlns:p14="http://schemas.microsoft.com/office/powerpoint/2010/main" val="1903512849"/>
      </p:ext>
    </p:extLst>
  </p:cSld>
  <p:clrMapOvr>
    <a:masterClrMapping/>
  </p:clrMapOvr>
  <p:transition spd="med" advClick="0">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B6B9-C8C8-4F17-B70C-41D2311B25F8}"/>
              </a:ext>
            </a:extLst>
          </p:cNvPr>
          <p:cNvSpPr>
            <a:spLocks noGrp="1"/>
          </p:cNvSpPr>
          <p:nvPr>
            <p:ph type="title"/>
          </p:nvPr>
        </p:nvSpPr>
        <p:spPr>
          <a:xfrm>
            <a:off x="1449216" y="522603"/>
            <a:ext cx="9295603" cy="866672"/>
          </a:xfrm>
        </p:spPr>
        <p:txBody>
          <a:bodyPr/>
          <a:lstStyle/>
          <a:p>
            <a:r>
              <a:rPr lang="en-US" dirty="0"/>
              <a:t>QUERIEs</a:t>
            </a:r>
          </a:p>
        </p:txBody>
      </p:sp>
      <p:sp>
        <p:nvSpPr>
          <p:cNvPr id="3" name="Text Placeholder 2">
            <a:extLst>
              <a:ext uri="{FF2B5EF4-FFF2-40B4-BE49-F238E27FC236}">
                <a16:creationId xmlns:a16="http://schemas.microsoft.com/office/drawing/2014/main" id="{BEAC320E-BB02-46C3-9A0F-D7E19F202900}"/>
              </a:ext>
            </a:extLst>
          </p:cNvPr>
          <p:cNvSpPr>
            <a:spLocks noGrp="1"/>
          </p:cNvSpPr>
          <p:nvPr>
            <p:ph type="body" idx="1"/>
          </p:nvPr>
        </p:nvSpPr>
        <p:spPr>
          <a:xfrm>
            <a:off x="3851602" y="1705801"/>
            <a:ext cx="4488794" cy="801943"/>
          </a:xfrm>
        </p:spPr>
        <p:txBody>
          <a:bodyPr>
            <a:normAutofit fontScale="77500" lnSpcReduction="20000"/>
          </a:bodyPr>
          <a:lstStyle/>
          <a:p>
            <a:pPr algn="ctr"/>
            <a:r>
              <a:rPr lang="en-US" dirty="0"/>
              <a:t>Question : </a:t>
            </a:r>
            <a:r>
              <a:rPr lang="en-US" dirty="0">
                <a:solidFill>
                  <a:schemeClr val="tx1"/>
                </a:solidFill>
              </a:rPr>
              <a:t>Display the records from customers table ranging Customers ids from 20 to 40.</a:t>
            </a:r>
          </a:p>
        </p:txBody>
      </p:sp>
      <p:sp>
        <p:nvSpPr>
          <p:cNvPr id="4" name="Content Placeholder 3">
            <a:extLst>
              <a:ext uri="{FF2B5EF4-FFF2-40B4-BE49-F238E27FC236}">
                <a16:creationId xmlns:a16="http://schemas.microsoft.com/office/drawing/2014/main" id="{E0EEB7D3-BC7F-444A-BB8C-6D4EAD8A32C9}"/>
              </a:ext>
            </a:extLst>
          </p:cNvPr>
          <p:cNvSpPr>
            <a:spLocks noGrp="1"/>
          </p:cNvSpPr>
          <p:nvPr>
            <p:ph sz="half" idx="2"/>
          </p:nvPr>
        </p:nvSpPr>
        <p:spPr>
          <a:xfrm>
            <a:off x="131927" y="2534223"/>
            <a:ext cx="11928143" cy="866672"/>
          </a:xfrm>
        </p:spPr>
        <p:txBody>
          <a:bodyPr/>
          <a:lstStyle/>
          <a:p>
            <a:pPr marL="0" indent="0">
              <a:buNone/>
            </a:pPr>
            <a:r>
              <a:rPr lang="en-US" sz="1800" dirty="0">
                <a:solidFill>
                  <a:schemeClr val="accent1">
                    <a:lumMod val="75000"/>
                  </a:schemeClr>
                </a:solidFill>
              </a:rPr>
              <a:t>Query : </a:t>
            </a:r>
            <a:r>
              <a:rPr lang="en-US" sz="1600" dirty="0">
                <a:latin typeface="Consolas" panose="020B0609020204030204" pitchFamily="49" charset="0"/>
              </a:rPr>
              <a:t>select </a:t>
            </a:r>
            <a:r>
              <a:rPr lang="en-US" sz="1600" dirty="0" err="1">
                <a:latin typeface="Consolas" panose="020B0609020204030204" pitchFamily="49" charset="0"/>
              </a:rPr>
              <a:t>client_id,client_name,contact,Nation,cities</a:t>
            </a:r>
            <a:r>
              <a:rPr lang="en-US" sz="1600" dirty="0">
                <a:latin typeface="Consolas" panose="020B0609020204030204" pitchFamily="49" charset="0"/>
              </a:rPr>
              <a:t> from clients where </a:t>
            </a:r>
            <a:r>
              <a:rPr lang="en-US" sz="1600" dirty="0" err="1">
                <a:latin typeface="Consolas" panose="020B0609020204030204" pitchFamily="49" charset="0"/>
              </a:rPr>
              <a:t>client_ID</a:t>
            </a:r>
            <a:r>
              <a:rPr lang="en-US" sz="1600" dirty="0">
                <a:latin typeface="Consolas" panose="020B0609020204030204" pitchFamily="49" charset="0"/>
              </a:rPr>
              <a:t> between 20 and 40</a:t>
            </a:r>
          </a:p>
          <a:p>
            <a:pPr marL="0" indent="0">
              <a:buNone/>
            </a:pPr>
            <a:endParaRPr lang="en-US" dirty="0"/>
          </a:p>
        </p:txBody>
      </p:sp>
      <p:sp>
        <p:nvSpPr>
          <p:cNvPr id="8" name="Slide Number Placeholder 7">
            <a:extLst>
              <a:ext uri="{FF2B5EF4-FFF2-40B4-BE49-F238E27FC236}">
                <a16:creationId xmlns:a16="http://schemas.microsoft.com/office/drawing/2014/main" id="{32D48323-3309-49CD-BE1C-37137CE34356}"/>
              </a:ext>
            </a:extLst>
          </p:cNvPr>
          <p:cNvSpPr>
            <a:spLocks noGrp="1"/>
          </p:cNvSpPr>
          <p:nvPr>
            <p:ph type="sldNum" sz="quarter" idx="12"/>
          </p:nvPr>
        </p:nvSpPr>
        <p:spPr/>
        <p:txBody>
          <a:bodyPr/>
          <a:lstStyle/>
          <a:p>
            <a:fld id="{D495E168-DA5E-4888-8D8A-92B118324C14}" type="slidenum">
              <a:rPr lang="ru-RU" smtClean="0"/>
              <a:t>14</a:t>
            </a:fld>
            <a:endParaRPr lang="ru-RU" dirty="0"/>
          </a:p>
        </p:txBody>
      </p:sp>
      <p:pic>
        <p:nvPicPr>
          <p:cNvPr id="10" name="Picture 9">
            <a:extLst>
              <a:ext uri="{FF2B5EF4-FFF2-40B4-BE49-F238E27FC236}">
                <a16:creationId xmlns:a16="http://schemas.microsoft.com/office/drawing/2014/main" id="{EAAD184B-2356-4499-BCD5-A467667F71E2}"/>
              </a:ext>
            </a:extLst>
          </p:cNvPr>
          <p:cNvPicPr>
            <a:picLocks noChangeAspect="1"/>
          </p:cNvPicPr>
          <p:nvPr/>
        </p:nvPicPr>
        <p:blipFill>
          <a:blip r:embed="rId2"/>
          <a:stretch>
            <a:fillRect/>
          </a:stretch>
        </p:blipFill>
        <p:spPr>
          <a:xfrm>
            <a:off x="136478" y="2947917"/>
            <a:ext cx="10608341" cy="3139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4326353"/>
      </p:ext>
    </p:extLst>
  </p:cSld>
  <p:clrMapOvr>
    <a:masterClrMapping/>
  </p:clrMapOvr>
  <p:transition spd="med" advClick="0">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B6B9-C8C8-4F17-B70C-41D2311B25F8}"/>
              </a:ext>
            </a:extLst>
          </p:cNvPr>
          <p:cNvSpPr>
            <a:spLocks noGrp="1"/>
          </p:cNvSpPr>
          <p:nvPr>
            <p:ph type="title"/>
          </p:nvPr>
        </p:nvSpPr>
        <p:spPr>
          <a:xfrm>
            <a:off x="1449216" y="522603"/>
            <a:ext cx="9295603" cy="866672"/>
          </a:xfrm>
        </p:spPr>
        <p:txBody>
          <a:bodyPr/>
          <a:lstStyle/>
          <a:p>
            <a:r>
              <a:rPr lang="en-US" dirty="0"/>
              <a:t>QUERIEs</a:t>
            </a:r>
          </a:p>
        </p:txBody>
      </p:sp>
      <p:sp>
        <p:nvSpPr>
          <p:cNvPr id="3" name="Text Placeholder 2">
            <a:extLst>
              <a:ext uri="{FF2B5EF4-FFF2-40B4-BE49-F238E27FC236}">
                <a16:creationId xmlns:a16="http://schemas.microsoft.com/office/drawing/2014/main" id="{BEAC320E-BB02-46C3-9A0F-D7E19F202900}"/>
              </a:ext>
            </a:extLst>
          </p:cNvPr>
          <p:cNvSpPr>
            <a:spLocks noGrp="1"/>
          </p:cNvSpPr>
          <p:nvPr>
            <p:ph type="body" idx="1"/>
          </p:nvPr>
        </p:nvSpPr>
        <p:spPr>
          <a:xfrm>
            <a:off x="3851602" y="1705801"/>
            <a:ext cx="4488794" cy="801943"/>
          </a:xfrm>
        </p:spPr>
        <p:txBody>
          <a:bodyPr>
            <a:normAutofit fontScale="77500" lnSpcReduction="20000"/>
          </a:bodyPr>
          <a:lstStyle/>
          <a:p>
            <a:pPr algn="ctr"/>
            <a:r>
              <a:rPr lang="en-US" dirty="0"/>
              <a:t>Question : </a:t>
            </a:r>
            <a:r>
              <a:rPr lang="en-US" dirty="0">
                <a:solidFill>
                  <a:schemeClr val="tx1"/>
                </a:solidFill>
              </a:rPr>
              <a:t>Retrieve the number of employees in each city in which there are at least 2 employees</a:t>
            </a:r>
            <a:r>
              <a:rPr lang="en-US" dirty="0"/>
              <a:t>.</a:t>
            </a:r>
            <a:endParaRPr lang="en-US" dirty="0">
              <a:solidFill>
                <a:schemeClr val="tx1"/>
              </a:solidFill>
            </a:endParaRPr>
          </a:p>
        </p:txBody>
      </p:sp>
      <p:sp>
        <p:nvSpPr>
          <p:cNvPr id="4" name="Content Placeholder 3">
            <a:extLst>
              <a:ext uri="{FF2B5EF4-FFF2-40B4-BE49-F238E27FC236}">
                <a16:creationId xmlns:a16="http://schemas.microsoft.com/office/drawing/2014/main" id="{E0EEB7D3-BC7F-444A-BB8C-6D4EAD8A32C9}"/>
              </a:ext>
            </a:extLst>
          </p:cNvPr>
          <p:cNvSpPr>
            <a:spLocks noGrp="1"/>
          </p:cNvSpPr>
          <p:nvPr>
            <p:ph sz="half" idx="2"/>
          </p:nvPr>
        </p:nvSpPr>
        <p:spPr>
          <a:xfrm>
            <a:off x="131927" y="2534223"/>
            <a:ext cx="11928143" cy="866672"/>
          </a:xfrm>
        </p:spPr>
        <p:txBody>
          <a:bodyPr>
            <a:normAutofit fontScale="92500"/>
          </a:bodyPr>
          <a:lstStyle/>
          <a:p>
            <a:pPr marL="0" indent="0">
              <a:buNone/>
            </a:pPr>
            <a:r>
              <a:rPr lang="en-US" sz="1800" dirty="0">
                <a:solidFill>
                  <a:schemeClr val="accent1">
                    <a:lumMod val="75000"/>
                  </a:schemeClr>
                </a:solidFill>
              </a:rPr>
              <a:t>Query : </a:t>
            </a:r>
            <a:r>
              <a:rPr lang="en-US" sz="1800" dirty="0">
                <a:latin typeface="Consolas" panose="020B0609020204030204" pitchFamily="49" charset="0"/>
              </a:rPr>
              <a:t>select </a:t>
            </a:r>
            <a:r>
              <a:rPr lang="en-US" sz="1800" dirty="0" err="1">
                <a:latin typeface="Consolas" panose="020B0609020204030204" pitchFamily="49" charset="0"/>
              </a:rPr>
              <a:t>city,count</a:t>
            </a:r>
            <a:r>
              <a:rPr lang="en-US" sz="1800" dirty="0">
                <a:latin typeface="Consolas" panose="020B0609020204030204" pitchFamily="49" charset="0"/>
              </a:rPr>
              <a:t>(city) as [Employees living in a city at least two] from management where city in (select city from management group by city having count(city)&lt;=2 ) group by city</a:t>
            </a:r>
          </a:p>
          <a:p>
            <a:pPr marL="0" indent="0">
              <a:buNone/>
            </a:pPr>
            <a:endParaRPr lang="en-US" sz="1600" dirty="0">
              <a:latin typeface="Consolas" panose="020B0609020204030204" pitchFamily="49" charset="0"/>
            </a:endParaRPr>
          </a:p>
          <a:p>
            <a:pPr marL="0" indent="0">
              <a:buNone/>
            </a:pPr>
            <a:endParaRPr lang="en-US" dirty="0"/>
          </a:p>
        </p:txBody>
      </p:sp>
      <p:sp>
        <p:nvSpPr>
          <p:cNvPr id="8" name="Slide Number Placeholder 7">
            <a:extLst>
              <a:ext uri="{FF2B5EF4-FFF2-40B4-BE49-F238E27FC236}">
                <a16:creationId xmlns:a16="http://schemas.microsoft.com/office/drawing/2014/main" id="{32D48323-3309-49CD-BE1C-37137CE34356}"/>
              </a:ext>
            </a:extLst>
          </p:cNvPr>
          <p:cNvSpPr>
            <a:spLocks noGrp="1"/>
          </p:cNvSpPr>
          <p:nvPr>
            <p:ph type="sldNum" sz="quarter" idx="12"/>
          </p:nvPr>
        </p:nvSpPr>
        <p:spPr/>
        <p:txBody>
          <a:bodyPr/>
          <a:lstStyle/>
          <a:p>
            <a:fld id="{D495E168-DA5E-4888-8D8A-92B118324C14}" type="slidenum">
              <a:rPr lang="ru-RU" smtClean="0"/>
              <a:t>15</a:t>
            </a:fld>
            <a:endParaRPr lang="ru-RU" dirty="0"/>
          </a:p>
        </p:txBody>
      </p:sp>
      <p:pic>
        <p:nvPicPr>
          <p:cNvPr id="6" name="Picture 5">
            <a:extLst>
              <a:ext uri="{FF2B5EF4-FFF2-40B4-BE49-F238E27FC236}">
                <a16:creationId xmlns:a16="http://schemas.microsoft.com/office/drawing/2014/main" id="{3BE14474-49DB-429A-BD9E-5B122E627E9A}"/>
              </a:ext>
            </a:extLst>
          </p:cNvPr>
          <p:cNvPicPr>
            <a:picLocks noChangeAspect="1"/>
          </p:cNvPicPr>
          <p:nvPr/>
        </p:nvPicPr>
        <p:blipFill>
          <a:blip r:embed="rId2"/>
          <a:stretch>
            <a:fillRect/>
          </a:stretch>
        </p:blipFill>
        <p:spPr>
          <a:xfrm>
            <a:off x="90982" y="3234520"/>
            <a:ext cx="10745339" cy="2851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3918966"/>
      </p:ext>
    </p:extLst>
  </p:cSld>
  <p:clrMapOvr>
    <a:masterClrMapping/>
  </p:clrMapOvr>
  <p:transition spd="med" advClick="0">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B6B9-C8C8-4F17-B70C-41D2311B25F8}"/>
              </a:ext>
            </a:extLst>
          </p:cNvPr>
          <p:cNvSpPr>
            <a:spLocks noGrp="1"/>
          </p:cNvSpPr>
          <p:nvPr>
            <p:ph type="title"/>
          </p:nvPr>
        </p:nvSpPr>
        <p:spPr>
          <a:xfrm>
            <a:off x="1449216" y="522603"/>
            <a:ext cx="9295603" cy="866672"/>
          </a:xfrm>
        </p:spPr>
        <p:txBody>
          <a:bodyPr/>
          <a:lstStyle/>
          <a:p>
            <a:r>
              <a:rPr lang="en-US" dirty="0"/>
              <a:t>QUERIEs</a:t>
            </a:r>
          </a:p>
        </p:txBody>
      </p:sp>
      <p:sp>
        <p:nvSpPr>
          <p:cNvPr id="3" name="Text Placeholder 2">
            <a:extLst>
              <a:ext uri="{FF2B5EF4-FFF2-40B4-BE49-F238E27FC236}">
                <a16:creationId xmlns:a16="http://schemas.microsoft.com/office/drawing/2014/main" id="{BEAC320E-BB02-46C3-9A0F-D7E19F202900}"/>
              </a:ext>
            </a:extLst>
          </p:cNvPr>
          <p:cNvSpPr>
            <a:spLocks noGrp="1"/>
          </p:cNvSpPr>
          <p:nvPr>
            <p:ph type="body" idx="1"/>
          </p:nvPr>
        </p:nvSpPr>
        <p:spPr>
          <a:xfrm>
            <a:off x="2183643" y="1705801"/>
            <a:ext cx="7069540" cy="801943"/>
          </a:xfrm>
        </p:spPr>
        <p:txBody>
          <a:bodyPr>
            <a:normAutofit fontScale="92500" lnSpcReduction="10000"/>
          </a:bodyPr>
          <a:lstStyle/>
          <a:p>
            <a:pPr algn="ctr"/>
            <a:r>
              <a:rPr lang="en-US" sz="1800" dirty="0"/>
              <a:t>Question : </a:t>
            </a:r>
            <a:r>
              <a:rPr lang="en-US" sz="1800" dirty="0">
                <a:solidFill>
                  <a:schemeClr val="tx1"/>
                </a:solidFill>
              </a:rPr>
              <a:t>Create a report that shows all companies by name that sell products in </a:t>
            </a:r>
            <a:r>
              <a:rPr lang="en-US" sz="1800" dirty="0" err="1">
                <a:solidFill>
                  <a:schemeClr val="tx1"/>
                </a:solidFill>
              </a:rPr>
              <a:t>CategoryID</a:t>
            </a:r>
            <a:r>
              <a:rPr lang="en-US" sz="1800" dirty="0">
                <a:solidFill>
                  <a:schemeClr val="tx1"/>
                </a:solidFill>
              </a:rPr>
              <a:t> 8. (Tables : Supplier &amp; Products) </a:t>
            </a:r>
          </a:p>
        </p:txBody>
      </p:sp>
      <p:sp>
        <p:nvSpPr>
          <p:cNvPr id="4" name="Content Placeholder 3">
            <a:extLst>
              <a:ext uri="{FF2B5EF4-FFF2-40B4-BE49-F238E27FC236}">
                <a16:creationId xmlns:a16="http://schemas.microsoft.com/office/drawing/2014/main" id="{E0EEB7D3-BC7F-444A-BB8C-6D4EAD8A32C9}"/>
              </a:ext>
            </a:extLst>
          </p:cNvPr>
          <p:cNvSpPr>
            <a:spLocks noGrp="1"/>
          </p:cNvSpPr>
          <p:nvPr>
            <p:ph sz="half" idx="2"/>
          </p:nvPr>
        </p:nvSpPr>
        <p:spPr>
          <a:xfrm>
            <a:off x="131927" y="2534223"/>
            <a:ext cx="11928143" cy="866672"/>
          </a:xfrm>
        </p:spPr>
        <p:txBody>
          <a:bodyPr>
            <a:normAutofit fontScale="85000" lnSpcReduction="20000"/>
          </a:bodyPr>
          <a:lstStyle/>
          <a:p>
            <a:pPr marL="0" indent="0">
              <a:buNone/>
            </a:pPr>
            <a:r>
              <a:rPr lang="en-US" sz="2100" dirty="0">
                <a:solidFill>
                  <a:schemeClr val="accent1">
                    <a:lumMod val="75000"/>
                  </a:schemeClr>
                </a:solidFill>
              </a:rPr>
              <a:t>Query :  </a:t>
            </a:r>
            <a:r>
              <a:rPr lang="en-US" sz="1800" dirty="0">
                <a:latin typeface="Consolas" panose="020B0609020204030204" pitchFamily="49" charset="0"/>
              </a:rPr>
              <a:t>select [</a:t>
            </a:r>
            <a:r>
              <a:rPr lang="en-US" sz="1800" dirty="0" err="1">
                <a:latin typeface="Consolas" panose="020B0609020204030204" pitchFamily="49" charset="0"/>
              </a:rPr>
              <a:t>Items_Catalogue</a:t>
            </a:r>
            <a:r>
              <a:rPr lang="en-US" sz="1800" dirty="0">
                <a:latin typeface="Consolas" panose="020B0609020204030204" pitchFamily="49" charset="0"/>
              </a:rPr>
              <a:t>].</a:t>
            </a:r>
            <a:r>
              <a:rPr lang="en-US" sz="1800" dirty="0" err="1">
                <a:latin typeface="Consolas" panose="020B0609020204030204" pitchFamily="49" charset="0"/>
              </a:rPr>
              <a:t>Category_ID,courier.Trade_Company_Name</a:t>
            </a:r>
            <a:r>
              <a:rPr lang="en-US" sz="1800" dirty="0">
                <a:latin typeface="Consolas" panose="020B0609020204030204" pitchFamily="49" charset="0"/>
              </a:rPr>
              <a:t> from [</a:t>
            </a:r>
            <a:r>
              <a:rPr lang="en-US" sz="1800" dirty="0" err="1">
                <a:latin typeface="Consolas" panose="020B0609020204030204" pitchFamily="49" charset="0"/>
              </a:rPr>
              <a:t>Items_Catalogue</a:t>
            </a:r>
            <a:r>
              <a:rPr lang="en-US" sz="1800" dirty="0">
                <a:latin typeface="Consolas" panose="020B0609020204030204" pitchFamily="49" charset="0"/>
              </a:rPr>
              <a:t>] join courier on ([</a:t>
            </a:r>
            <a:r>
              <a:rPr lang="en-US" sz="1800" dirty="0" err="1">
                <a:latin typeface="Consolas" panose="020B0609020204030204" pitchFamily="49" charset="0"/>
              </a:rPr>
              <a:t>Items_Catalogue</a:t>
            </a:r>
            <a:r>
              <a:rPr lang="en-US" sz="1800" dirty="0">
                <a:latin typeface="Consolas" panose="020B0609020204030204" pitchFamily="49" charset="0"/>
              </a:rPr>
              <a:t>].</a:t>
            </a:r>
            <a:r>
              <a:rPr lang="en-US" sz="1800" dirty="0" err="1">
                <a:latin typeface="Consolas" panose="020B0609020204030204" pitchFamily="49" charset="0"/>
              </a:rPr>
              <a:t>supply_id</a:t>
            </a:r>
            <a:r>
              <a:rPr lang="en-US" sz="1800" dirty="0">
                <a:latin typeface="Consolas" panose="020B0609020204030204" pitchFamily="49" charset="0"/>
              </a:rPr>
              <a:t>= </a:t>
            </a:r>
            <a:r>
              <a:rPr lang="en-US" sz="1800" dirty="0" err="1">
                <a:latin typeface="Consolas" panose="020B0609020204030204" pitchFamily="49" charset="0"/>
              </a:rPr>
              <a:t>courier.supply_id</a:t>
            </a:r>
            <a:r>
              <a:rPr lang="en-US" sz="1800" dirty="0">
                <a:latin typeface="Consolas" panose="020B0609020204030204" pitchFamily="49" charset="0"/>
              </a:rPr>
              <a:t>) where </a:t>
            </a:r>
            <a:r>
              <a:rPr lang="en-US" sz="1800" dirty="0" err="1">
                <a:latin typeface="Consolas" panose="020B0609020204030204" pitchFamily="49" charset="0"/>
              </a:rPr>
              <a:t>Category_ID</a:t>
            </a:r>
            <a:r>
              <a:rPr lang="en-US" sz="1800" dirty="0">
                <a:latin typeface="Consolas" panose="020B0609020204030204" pitchFamily="49" charset="0"/>
              </a:rPr>
              <a:t> = 8 group by [</a:t>
            </a:r>
            <a:r>
              <a:rPr lang="en-US" sz="1800" dirty="0" err="1">
                <a:latin typeface="Consolas" panose="020B0609020204030204" pitchFamily="49" charset="0"/>
              </a:rPr>
              <a:t>Items_Catalogue</a:t>
            </a:r>
            <a:r>
              <a:rPr lang="en-US" sz="1800" dirty="0">
                <a:latin typeface="Consolas" panose="020B0609020204030204" pitchFamily="49" charset="0"/>
              </a:rPr>
              <a:t>].</a:t>
            </a:r>
            <a:r>
              <a:rPr lang="en-US" sz="1800" dirty="0" err="1">
                <a:latin typeface="Consolas" panose="020B0609020204030204" pitchFamily="49" charset="0"/>
              </a:rPr>
              <a:t>Category_ID,courier.Trade_Company_Name</a:t>
            </a:r>
            <a:endParaRPr lang="en-US" sz="1800" dirty="0">
              <a:latin typeface="Consolas" panose="020B0609020204030204" pitchFamily="49" charset="0"/>
            </a:endParaRPr>
          </a:p>
          <a:p>
            <a:pPr marL="0" indent="0">
              <a:buNone/>
            </a:pPr>
            <a:endParaRPr lang="en-US" sz="1600" dirty="0">
              <a:latin typeface="Consolas" panose="020B0609020204030204" pitchFamily="49" charset="0"/>
            </a:endParaRPr>
          </a:p>
          <a:p>
            <a:pPr marL="0" indent="0">
              <a:buNone/>
            </a:pPr>
            <a:endParaRPr lang="en-US" dirty="0"/>
          </a:p>
        </p:txBody>
      </p:sp>
      <p:sp>
        <p:nvSpPr>
          <p:cNvPr id="8" name="Slide Number Placeholder 7">
            <a:extLst>
              <a:ext uri="{FF2B5EF4-FFF2-40B4-BE49-F238E27FC236}">
                <a16:creationId xmlns:a16="http://schemas.microsoft.com/office/drawing/2014/main" id="{32D48323-3309-49CD-BE1C-37137CE34356}"/>
              </a:ext>
            </a:extLst>
          </p:cNvPr>
          <p:cNvSpPr>
            <a:spLocks noGrp="1"/>
          </p:cNvSpPr>
          <p:nvPr>
            <p:ph type="sldNum" sz="quarter" idx="12"/>
          </p:nvPr>
        </p:nvSpPr>
        <p:spPr/>
        <p:txBody>
          <a:bodyPr/>
          <a:lstStyle/>
          <a:p>
            <a:fld id="{D495E168-DA5E-4888-8D8A-92B118324C14}" type="slidenum">
              <a:rPr lang="ru-RU" smtClean="0"/>
              <a:t>16</a:t>
            </a:fld>
            <a:endParaRPr lang="ru-RU" dirty="0"/>
          </a:p>
        </p:txBody>
      </p:sp>
      <p:pic>
        <p:nvPicPr>
          <p:cNvPr id="10" name="Picture 9">
            <a:extLst>
              <a:ext uri="{FF2B5EF4-FFF2-40B4-BE49-F238E27FC236}">
                <a16:creationId xmlns:a16="http://schemas.microsoft.com/office/drawing/2014/main" id="{9BF48D35-D75B-49D0-8929-ACDE8EB313A2}"/>
              </a:ext>
            </a:extLst>
          </p:cNvPr>
          <p:cNvPicPr>
            <a:picLocks noChangeAspect="1"/>
          </p:cNvPicPr>
          <p:nvPr/>
        </p:nvPicPr>
        <p:blipFill>
          <a:blip r:embed="rId2"/>
          <a:stretch>
            <a:fillRect/>
          </a:stretch>
        </p:blipFill>
        <p:spPr>
          <a:xfrm>
            <a:off x="131927" y="3503900"/>
            <a:ext cx="10373794" cy="2364637"/>
          </a:xfrm>
          <a:prstGeom prst="rect">
            <a:avLst/>
          </a:prstGeom>
        </p:spPr>
      </p:pic>
    </p:spTree>
    <p:extLst>
      <p:ext uri="{BB962C8B-B14F-4D97-AF65-F5344CB8AC3E}">
        <p14:creationId xmlns:p14="http://schemas.microsoft.com/office/powerpoint/2010/main" val="2641010473"/>
      </p:ext>
    </p:extLst>
  </p:cSld>
  <p:clrMapOvr>
    <a:masterClrMapping/>
  </p:clrMapOvr>
  <p:transition spd="med" advClick="0">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C4B407-D49E-4A83-974A-34F9A4214945}"/>
              </a:ext>
            </a:extLst>
          </p:cNvPr>
          <p:cNvSpPr>
            <a:spLocks noGrp="1"/>
          </p:cNvSpPr>
          <p:nvPr>
            <p:ph type="sldNum" sz="quarter" idx="12"/>
          </p:nvPr>
        </p:nvSpPr>
        <p:spPr/>
        <p:txBody>
          <a:bodyPr/>
          <a:lstStyle/>
          <a:p>
            <a:fld id="{D495E168-DA5E-4888-8D8A-92B118324C14}" type="slidenum">
              <a:rPr lang="ru-RU" smtClean="0"/>
              <a:t>17</a:t>
            </a:fld>
            <a:endParaRPr lang="ru-RU" dirty="0"/>
          </a:p>
        </p:txBody>
      </p:sp>
      <p:sp>
        <p:nvSpPr>
          <p:cNvPr id="4" name="Title 3">
            <a:extLst>
              <a:ext uri="{FF2B5EF4-FFF2-40B4-BE49-F238E27FC236}">
                <a16:creationId xmlns:a16="http://schemas.microsoft.com/office/drawing/2014/main" id="{9D7FA8C5-8BE7-44A6-BC00-84043B60838A}"/>
              </a:ext>
            </a:extLst>
          </p:cNvPr>
          <p:cNvSpPr>
            <a:spLocks noGrp="1"/>
          </p:cNvSpPr>
          <p:nvPr>
            <p:ph type="title"/>
          </p:nvPr>
        </p:nvSpPr>
        <p:spPr>
          <a:xfrm>
            <a:off x="1291079" y="231432"/>
            <a:ext cx="9050518" cy="503578"/>
          </a:xfrm>
        </p:spPr>
        <p:txBody>
          <a:bodyPr>
            <a:normAutofit fontScale="90000"/>
          </a:bodyPr>
          <a:lstStyle/>
          <a:p>
            <a:r>
              <a:rPr lang="en-US" dirty="0"/>
              <a:t>DATABASE MANAGEMENT SYSTEM</a:t>
            </a:r>
          </a:p>
        </p:txBody>
      </p:sp>
      <p:sp>
        <p:nvSpPr>
          <p:cNvPr id="5" name="Content Placeholder 4">
            <a:extLst>
              <a:ext uri="{FF2B5EF4-FFF2-40B4-BE49-F238E27FC236}">
                <a16:creationId xmlns:a16="http://schemas.microsoft.com/office/drawing/2014/main" id="{077CEE82-89EE-4A85-82EC-EC00FF2D5F32}"/>
              </a:ext>
            </a:extLst>
          </p:cNvPr>
          <p:cNvSpPr>
            <a:spLocks noGrp="1"/>
          </p:cNvSpPr>
          <p:nvPr>
            <p:ph sz="half" idx="1"/>
          </p:nvPr>
        </p:nvSpPr>
        <p:spPr>
          <a:xfrm>
            <a:off x="838200" y="1937983"/>
            <a:ext cx="5181600" cy="3927486"/>
          </a:xfrm>
        </p:spPr>
        <p:txBody>
          <a:bodyPr>
            <a:normAutofit lnSpcReduction="10000"/>
          </a:bodyPr>
          <a:lstStyle/>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Controls database redundancy: </a:t>
            </a:r>
            <a:r>
              <a:rPr lang="en-US" b="0" i="0" dirty="0">
                <a:effectLst/>
                <a:latin typeface="Verdana" panose="020B0604030504040204" pitchFamily="34" charset="0"/>
              </a:rPr>
              <a:t>All the data is stored in one place, and that recorded in the database and hence controls the redundancy in the database.</a:t>
            </a:r>
          </a:p>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Data sharing: </a:t>
            </a:r>
            <a:r>
              <a:rPr lang="en-US" b="0" i="0" dirty="0">
                <a:effectLst/>
                <a:latin typeface="Verdana" panose="020B0604030504040204" pitchFamily="34" charset="0"/>
              </a:rPr>
              <a:t>DBMS allows users with authority to share the data in the database with multiple users.</a:t>
            </a:r>
          </a:p>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Easy Maintenance: </a:t>
            </a:r>
            <a:r>
              <a:rPr lang="en-US" b="0" i="0" dirty="0">
                <a:effectLst/>
                <a:latin typeface="Verdana" panose="020B0604030504040204" pitchFamily="34" charset="0"/>
              </a:rPr>
              <a:t>The centralized nature of the database helps in the easy maintenance of the data.</a:t>
            </a:r>
          </a:p>
          <a:p>
            <a:r>
              <a:rPr lang="en-US" b="0" i="0" dirty="0">
                <a:solidFill>
                  <a:schemeClr val="accent1">
                    <a:lumMod val="75000"/>
                  </a:schemeClr>
                </a:solidFill>
                <a:effectLst/>
                <a:latin typeface="Verdana" panose="020B0604030504040204" pitchFamily="34" charset="0"/>
              </a:rPr>
              <a:t>Multiple user interfaces: </a:t>
            </a:r>
            <a:r>
              <a:rPr lang="en-US" b="0" i="0" dirty="0">
                <a:effectLst/>
                <a:latin typeface="Verdana" panose="020B0604030504040204" pitchFamily="34" charset="0"/>
              </a:rPr>
              <a:t>It offers a number of user interface to multiple users.</a:t>
            </a:r>
          </a:p>
          <a:p>
            <a:endParaRPr lang="en-US" b="0" i="0" dirty="0">
              <a:effectLst/>
              <a:latin typeface="AvenirLTStd"/>
            </a:endParaRPr>
          </a:p>
          <a:p>
            <a:endParaRPr lang="en-US" dirty="0"/>
          </a:p>
          <a:p>
            <a:endParaRPr lang="en-US" dirty="0"/>
          </a:p>
        </p:txBody>
      </p:sp>
      <p:sp>
        <p:nvSpPr>
          <p:cNvPr id="6" name="Content Placeholder 5">
            <a:extLst>
              <a:ext uri="{FF2B5EF4-FFF2-40B4-BE49-F238E27FC236}">
                <a16:creationId xmlns:a16="http://schemas.microsoft.com/office/drawing/2014/main" id="{E14DD7C8-B9D7-40C9-AC12-6D2724A16453}"/>
              </a:ext>
            </a:extLst>
          </p:cNvPr>
          <p:cNvSpPr>
            <a:spLocks noGrp="1"/>
          </p:cNvSpPr>
          <p:nvPr>
            <p:ph sz="half" idx="2"/>
          </p:nvPr>
        </p:nvSpPr>
        <p:spPr>
          <a:xfrm>
            <a:off x="6580248" y="1937982"/>
            <a:ext cx="5181600" cy="3929249"/>
          </a:xfrm>
        </p:spPr>
        <p:txBody>
          <a:bodyPr/>
          <a:lstStyle/>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Cost of software and hardware: </a:t>
            </a:r>
            <a:r>
              <a:rPr lang="en-US" b="0" i="0" dirty="0">
                <a:effectLst/>
                <a:latin typeface="Verdana" panose="020B0604030504040204" pitchFamily="34" charset="0"/>
              </a:rPr>
              <a:t>It requires a number of high powered processors and large size memory to run DBMS.</a:t>
            </a:r>
          </a:p>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Size: </a:t>
            </a:r>
            <a:r>
              <a:rPr lang="en-US" b="0" i="0" dirty="0">
                <a:effectLst/>
                <a:latin typeface="Verdana" panose="020B0604030504040204" pitchFamily="34" charset="0"/>
              </a:rPr>
              <a:t>a Large amount of storage size is required to run DBMS efficiently.</a:t>
            </a:r>
          </a:p>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Complexity: </a:t>
            </a:r>
            <a:r>
              <a:rPr lang="en-US" b="0" i="0" dirty="0">
                <a:effectLst/>
                <a:latin typeface="Verdana" panose="020B0604030504040204" pitchFamily="34" charset="0"/>
              </a:rPr>
              <a:t>DBMS adds an additional layer of complexity to the data.</a:t>
            </a:r>
          </a:p>
          <a:p>
            <a:pPr algn="l">
              <a:buFont typeface="Arial" panose="020B0604020202020204" pitchFamily="34" charset="0"/>
              <a:buChar char="•"/>
            </a:pPr>
            <a:r>
              <a:rPr lang="en-US" b="0" i="0" dirty="0">
                <a:solidFill>
                  <a:schemeClr val="accent1">
                    <a:lumMod val="75000"/>
                  </a:schemeClr>
                </a:solidFill>
                <a:effectLst/>
                <a:latin typeface="Verdana" panose="020B0604030504040204" pitchFamily="34" charset="0"/>
              </a:rPr>
              <a:t>Higher impact of failure: </a:t>
            </a:r>
            <a:r>
              <a:rPr lang="en-US" b="0" i="0" dirty="0">
                <a:effectLst/>
                <a:latin typeface="Verdana" panose="020B0604030504040204" pitchFamily="34" charset="0"/>
              </a:rPr>
              <a:t>DBMS faces a higher risk of losing the data since all the data is stored at a single location and a catastrophic failure can wipe it all.</a:t>
            </a:r>
          </a:p>
        </p:txBody>
      </p:sp>
      <p:sp>
        <p:nvSpPr>
          <p:cNvPr id="7" name="Title 3">
            <a:extLst>
              <a:ext uri="{FF2B5EF4-FFF2-40B4-BE49-F238E27FC236}">
                <a16:creationId xmlns:a16="http://schemas.microsoft.com/office/drawing/2014/main" id="{4A271F8D-9566-4304-92BA-24F59567457E}"/>
              </a:ext>
            </a:extLst>
          </p:cNvPr>
          <p:cNvSpPr txBox="1">
            <a:spLocks/>
          </p:cNvSpPr>
          <p:nvPr/>
        </p:nvSpPr>
        <p:spPr>
          <a:xfrm>
            <a:off x="1461241" y="992531"/>
            <a:ext cx="3574782" cy="50357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2400" dirty="0"/>
              <a:t>ADVANTAGES</a:t>
            </a:r>
          </a:p>
        </p:txBody>
      </p:sp>
      <p:sp>
        <p:nvSpPr>
          <p:cNvPr id="8" name="Title 3">
            <a:extLst>
              <a:ext uri="{FF2B5EF4-FFF2-40B4-BE49-F238E27FC236}">
                <a16:creationId xmlns:a16="http://schemas.microsoft.com/office/drawing/2014/main" id="{E9FD987F-BFC2-4AD0-BBC5-2205CF3A55A3}"/>
              </a:ext>
            </a:extLst>
          </p:cNvPr>
          <p:cNvSpPr txBox="1">
            <a:spLocks/>
          </p:cNvSpPr>
          <p:nvPr/>
        </p:nvSpPr>
        <p:spPr>
          <a:xfrm>
            <a:off x="6766815" y="1006179"/>
            <a:ext cx="3574782" cy="50357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2400" dirty="0" err="1"/>
              <a:t>DisADVANTAGES</a:t>
            </a:r>
            <a:endParaRPr lang="en-US" sz="2400" dirty="0"/>
          </a:p>
        </p:txBody>
      </p:sp>
    </p:spTree>
    <p:extLst>
      <p:ext uri="{BB962C8B-B14F-4D97-AF65-F5344CB8AC3E}">
        <p14:creationId xmlns:p14="http://schemas.microsoft.com/office/powerpoint/2010/main" val="2592670329"/>
      </p:ext>
    </p:extLst>
  </p:cSld>
  <p:clrMapOvr>
    <a:masterClrMapping/>
  </p:clrMapOvr>
  <p:transition spd="med" advClick="0">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C4B407-D49E-4A83-974A-34F9A4214945}"/>
              </a:ext>
            </a:extLst>
          </p:cNvPr>
          <p:cNvSpPr>
            <a:spLocks noGrp="1"/>
          </p:cNvSpPr>
          <p:nvPr>
            <p:ph type="sldNum" sz="quarter" idx="12"/>
          </p:nvPr>
        </p:nvSpPr>
        <p:spPr/>
        <p:txBody>
          <a:bodyPr/>
          <a:lstStyle/>
          <a:p>
            <a:fld id="{D495E168-DA5E-4888-8D8A-92B118324C14}" type="slidenum">
              <a:rPr lang="ru-RU" smtClean="0"/>
              <a:t>18</a:t>
            </a:fld>
            <a:endParaRPr lang="ru-RU" dirty="0"/>
          </a:p>
        </p:txBody>
      </p:sp>
      <p:sp>
        <p:nvSpPr>
          <p:cNvPr id="4" name="Title 3">
            <a:extLst>
              <a:ext uri="{FF2B5EF4-FFF2-40B4-BE49-F238E27FC236}">
                <a16:creationId xmlns:a16="http://schemas.microsoft.com/office/drawing/2014/main" id="{9D7FA8C5-8BE7-44A6-BC00-84043B60838A}"/>
              </a:ext>
            </a:extLst>
          </p:cNvPr>
          <p:cNvSpPr>
            <a:spLocks noGrp="1"/>
          </p:cNvSpPr>
          <p:nvPr>
            <p:ph type="title"/>
          </p:nvPr>
        </p:nvSpPr>
        <p:spPr>
          <a:xfrm>
            <a:off x="1291079" y="231432"/>
            <a:ext cx="9050518" cy="503578"/>
          </a:xfrm>
        </p:spPr>
        <p:txBody>
          <a:bodyPr>
            <a:normAutofit fontScale="90000"/>
          </a:bodyPr>
          <a:lstStyle/>
          <a:p>
            <a:r>
              <a:rPr lang="en-US" dirty="0"/>
              <a:t>DATABASE MANAGEMENT SYSTEM</a:t>
            </a:r>
          </a:p>
        </p:txBody>
      </p:sp>
      <p:sp>
        <p:nvSpPr>
          <p:cNvPr id="6" name="Content Placeholder 5">
            <a:extLst>
              <a:ext uri="{FF2B5EF4-FFF2-40B4-BE49-F238E27FC236}">
                <a16:creationId xmlns:a16="http://schemas.microsoft.com/office/drawing/2014/main" id="{E14DD7C8-B9D7-40C9-AC12-6D2724A16453}"/>
              </a:ext>
            </a:extLst>
          </p:cNvPr>
          <p:cNvSpPr>
            <a:spLocks noGrp="1"/>
          </p:cNvSpPr>
          <p:nvPr>
            <p:ph sz="half" idx="2"/>
          </p:nvPr>
        </p:nvSpPr>
        <p:spPr>
          <a:xfrm>
            <a:off x="1009934" y="1936220"/>
            <a:ext cx="9471547" cy="3929249"/>
          </a:xfrm>
        </p:spPr>
        <p:txBody>
          <a:bodyPr>
            <a:normAutofit lnSpcReduction="10000"/>
          </a:bodyPr>
          <a:lstStyle/>
          <a:p>
            <a:pPr algn="l">
              <a:buFont typeface="Wingdings" panose="05000000000000000000" pitchFamily="2" charset="2"/>
              <a:buChar char="Ø"/>
            </a:pPr>
            <a:r>
              <a:rPr lang="en-US" sz="1800" b="1" i="0" dirty="0">
                <a:solidFill>
                  <a:schemeClr val="accent1">
                    <a:lumMod val="50000"/>
                  </a:schemeClr>
                </a:solidFill>
                <a:effectLst/>
                <a:latin typeface="Nunito" panose="020B0604020202020204" pitchFamily="2" charset="0"/>
              </a:rPr>
              <a:t>Railway Reservation System</a:t>
            </a:r>
            <a:r>
              <a:rPr lang="en-US" sz="1800" b="0" i="0" dirty="0">
                <a:solidFill>
                  <a:schemeClr val="accent1">
                    <a:lumMod val="50000"/>
                  </a:schemeClr>
                </a:solidFill>
                <a:effectLst/>
                <a:latin typeface="Nunito" panose="020B0604020202020204" pitchFamily="2" charset="0"/>
              </a:rPr>
              <a:t> </a:t>
            </a:r>
            <a:r>
              <a:rPr lang="en-US" sz="1800" b="0" i="0" dirty="0">
                <a:solidFill>
                  <a:srgbClr val="000000"/>
                </a:solidFill>
                <a:effectLst/>
                <a:latin typeface="Nunito" panose="020B0604020202020204" pitchFamily="2" charset="0"/>
              </a:rPr>
              <a:t>− </a:t>
            </a:r>
            <a:r>
              <a:rPr lang="en-US" sz="1800" b="0" i="0" dirty="0">
                <a:effectLst/>
                <a:latin typeface="Nunito" panose="020B0604020202020204" pitchFamily="2" charset="0"/>
              </a:rPr>
              <a:t>The railway reservation system database plays a very important role by keeping record of ticket booking</a:t>
            </a:r>
          </a:p>
          <a:p>
            <a:pPr algn="l">
              <a:buFont typeface="Wingdings" panose="05000000000000000000" pitchFamily="2" charset="2"/>
              <a:buChar char="Ø"/>
            </a:pPr>
            <a:r>
              <a:rPr lang="en-US" sz="1800" b="1" i="0" dirty="0">
                <a:solidFill>
                  <a:schemeClr val="accent1">
                    <a:lumMod val="50000"/>
                  </a:schemeClr>
                </a:solidFill>
                <a:effectLst/>
                <a:latin typeface="Nunito" pitchFamily="2" charset="0"/>
              </a:rPr>
              <a:t>Library Management System</a:t>
            </a:r>
            <a:r>
              <a:rPr lang="en-US" sz="1800" b="0" i="0" dirty="0">
                <a:solidFill>
                  <a:schemeClr val="accent1">
                    <a:lumMod val="50000"/>
                  </a:schemeClr>
                </a:solidFill>
                <a:effectLst/>
                <a:latin typeface="Nunito" pitchFamily="2" charset="0"/>
              </a:rPr>
              <a:t> </a:t>
            </a:r>
            <a:r>
              <a:rPr lang="en-US" sz="1800" b="0" i="0" dirty="0">
                <a:solidFill>
                  <a:srgbClr val="000000"/>
                </a:solidFill>
                <a:effectLst/>
                <a:latin typeface="Nunito" pitchFamily="2" charset="0"/>
              </a:rPr>
              <a:t>− </a:t>
            </a:r>
            <a:r>
              <a:rPr lang="en-US" sz="1800" b="0" i="0" dirty="0">
                <a:effectLst/>
                <a:latin typeface="Nunito" pitchFamily="2" charset="0"/>
              </a:rPr>
              <a:t>Now-a-days it’s become easy in the Library to track each book and maintain it because of the database. </a:t>
            </a:r>
            <a:endParaRPr lang="en-US" sz="1800" dirty="0">
              <a:latin typeface="Nunito" panose="020B0604020202020204" pitchFamily="2" charset="0"/>
            </a:endParaRPr>
          </a:p>
          <a:p>
            <a:pPr algn="l">
              <a:buFont typeface="Wingdings" panose="05000000000000000000" pitchFamily="2" charset="2"/>
              <a:buChar char="Ø"/>
            </a:pPr>
            <a:r>
              <a:rPr lang="en-US" sz="1800" b="1" i="0" dirty="0">
                <a:solidFill>
                  <a:schemeClr val="accent1">
                    <a:lumMod val="50000"/>
                  </a:schemeClr>
                </a:solidFill>
                <a:effectLst/>
                <a:latin typeface="Nunito" pitchFamily="2" charset="0"/>
              </a:rPr>
              <a:t>Banking</a:t>
            </a:r>
            <a:r>
              <a:rPr lang="en-US" sz="1800" b="0" i="0" dirty="0">
                <a:solidFill>
                  <a:srgbClr val="000000"/>
                </a:solidFill>
                <a:effectLst/>
                <a:latin typeface="Nunito" pitchFamily="2" charset="0"/>
              </a:rPr>
              <a:t> </a:t>
            </a:r>
            <a:r>
              <a:rPr lang="en-US" sz="1800" b="0" i="0" dirty="0">
                <a:solidFill>
                  <a:schemeClr val="bg1"/>
                </a:solidFill>
                <a:effectLst/>
                <a:latin typeface="Nunito" pitchFamily="2" charset="0"/>
              </a:rPr>
              <a:t>−</a:t>
            </a:r>
            <a:r>
              <a:rPr lang="en-US" sz="1800" b="0" i="0" dirty="0">
                <a:effectLst/>
                <a:latin typeface="Nunito" pitchFamily="2" charset="0"/>
              </a:rPr>
              <a:t> Banking is one of the main applications of databases. We all know there will be a thousand transactions through banks daily and we are doing this without going to the bank. </a:t>
            </a:r>
          </a:p>
          <a:p>
            <a:pPr>
              <a:buFont typeface="Wingdings" panose="05000000000000000000" pitchFamily="2" charset="2"/>
              <a:buChar char="Ø"/>
            </a:pPr>
            <a:r>
              <a:rPr lang="en-US" sz="1800" b="1" i="0" dirty="0">
                <a:solidFill>
                  <a:schemeClr val="accent1">
                    <a:lumMod val="50000"/>
                  </a:schemeClr>
                </a:solidFill>
                <a:effectLst/>
                <a:latin typeface="Nunito" pitchFamily="2" charset="0"/>
              </a:rPr>
              <a:t>Social Media Sites</a:t>
            </a:r>
            <a:r>
              <a:rPr lang="en-US" sz="1800" b="0" i="0" dirty="0">
                <a:solidFill>
                  <a:schemeClr val="accent1">
                    <a:lumMod val="50000"/>
                  </a:schemeClr>
                </a:solidFill>
                <a:effectLst/>
                <a:latin typeface="Nunito" pitchFamily="2" charset="0"/>
              </a:rPr>
              <a:t> </a:t>
            </a:r>
            <a:r>
              <a:rPr lang="en-US" sz="1800" b="0" i="0" dirty="0">
                <a:solidFill>
                  <a:srgbClr val="000000"/>
                </a:solidFill>
                <a:effectLst/>
                <a:latin typeface="Nunito" pitchFamily="2" charset="0"/>
              </a:rPr>
              <a:t>− </a:t>
            </a:r>
            <a:r>
              <a:rPr lang="en-US" sz="1800" b="0" i="0" dirty="0">
                <a:effectLst/>
                <a:latin typeface="Nunito" pitchFamily="2" charset="0"/>
              </a:rPr>
              <a:t>By filling the required details we are able to access social media platforms. Many users sign up daily on social websites such as Facebook, Pinterest and Instagram. All the information related to the users are stored and maintained with the help of DBMS.</a:t>
            </a:r>
          </a:p>
          <a:p>
            <a:pPr algn="l">
              <a:buFont typeface="Arial" panose="020B0604020202020204" pitchFamily="34" charset="0"/>
              <a:buChar char="•"/>
            </a:pPr>
            <a:endParaRPr lang="en-US" b="0" i="0" dirty="0">
              <a:effectLst/>
              <a:latin typeface="Verdana" panose="020B0604030504040204" pitchFamily="34" charset="0"/>
            </a:endParaRPr>
          </a:p>
        </p:txBody>
      </p:sp>
      <p:sp>
        <p:nvSpPr>
          <p:cNvPr id="7" name="Title 3">
            <a:extLst>
              <a:ext uri="{FF2B5EF4-FFF2-40B4-BE49-F238E27FC236}">
                <a16:creationId xmlns:a16="http://schemas.microsoft.com/office/drawing/2014/main" id="{4A271F8D-9566-4304-92BA-24F59567457E}"/>
              </a:ext>
            </a:extLst>
          </p:cNvPr>
          <p:cNvSpPr txBox="1">
            <a:spLocks/>
          </p:cNvSpPr>
          <p:nvPr/>
        </p:nvSpPr>
        <p:spPr>
          <a:xfrm>
            <a:off x="2019870" y="695106"/>
            <a:ext cx="7820166" cy="80088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2800" b="1" i="1" dirty="0"/>
              <a:t>APPLICATIONS</a:t>
            </a:r>
          </a:p>
        </p:txBody>
      </p:sp>
    </p:spTree>
    <p:extLst>
      <p:ext uri="{BB962C8B-B14F-4D97-AF65-F5344CB8AC3E}">
        <p14:creationId xmlns:p14="http://schemas.microsoft.com/office/powerpoint/2010/main" val="2194409877"/>
      </p:ext>
    </p:extLst>
  </p:cSld>
  <p:clrMapOvr>
    <a:masterClrMapping/>
  </p:clrMapOvr>
  <p:transition spd="med" advClick="0">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93000"/>
                <a:lumOff val="7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8" name="Rectangle 56">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0" name="Picture 58">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1" name="Straight Connector 60">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2" name="Rectangle 62">
            <a:extLst>
              <a:ext uri="{FF2B5EF4-FFF2-40B4-BE49-F238E27FC236}">
                <a16:creationId xmlns:a16="http://schemas.microsoft.com/office/drawing/2014/main" id="{5D43EAC1-BA31-47C2-A01C-9E0411981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s hand on a computer&#10;&#10;Description automatically generated with low confidence">
            <a:extLst>
              <a:ext uri="{FF2B5EF4-FFF2-40B4-BE49-F238E27FC236}">
                <a16:creationId xmlns:a16="http://schemas.microsoft.com/office/drawing/2014/main" id="{17776A8A-45E7-4A70-A95E-E07D7F4AFE0A}"/>
              </a:ext>
            </a:extLst>
          </p:cNvPr>
          <p:cNvPicPr>
            <a:picLocks noChangeAspect="1"/>
          </p:cNvPicPr>
          <p:nvPr/>
        </p:nvPicPr>
        <p:blipFill rotWithShape="1">
          <a:blip r:embed="rId3">
            <a:duotone>
              <a:schemeClr val="bg2">
                <a:shade val="45000"/>
                <a:satMod val="135000"/>
              </a:schemeClr>
              <a:prstClr val="white"/>
            </a:duotone>
            <a:alphaModFix amt="20000"/>
          </a:blip>
          <a:srcRect l="6669" r="-2" b="-2"/>
          <a:stretch/>
        </p:blipFill>
        <p:spPr>
          <a:xfrm>
            <a:off x="305" y="-13638"/>
            <a:ext cx="12191695" cy="6857990"/>
          </a:xfrm>
          <a:prstGeom prst="rect">
            <a:avLst/>
          </a:prstGeom>
        </p:spPr>
      </p:pic>
      <p:sp>
        <p:nvSpPr>
          <p:cNvPr id="73" name="Rectangle 64">
            <a:extLst>
              <a:ext uri="{FF2B5EF4-FFF2-40B4-BE49-F238E27FC236}">
                <a16:creationId xmlns:a16="http://schemas.microsoft.com/office/drawing/2014/main" id="{BF89EC35-CA3A-4AE5-A7C4-753345C56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8AC151-807D-49A6-B7D4-BB5779F42354}"/>
              </a:ext>
            </a:extLst>
          </p:cNvPr>
          <p:cNvSpPr>
            <a:spLocks noGrp="1"/>
          </p:cNvSpPr>
          <p:nvPr>
            <p:ph type="title"/>
          </p:nvPr>
        </p:nvSpPr>
        <p:spPr>
          <a:xfrm>
            <a:off x="1776728" y="3415141"/>
            <a:ext cx="8654522" cy="1308957"/>
          </a:xfrm>
        </p:spPr>
        <p:txBody>
          <a:bodyPr vert="horz" lIns="91440" tIns="45720" rIns="91440" bIns="45720" rtlCol="0" anchor="b">
            <a:normAutofit/>
          </a:bodyPr>
          <a:lstStyle/>
          <a:p>
            <a:r>
              <a:rPr lang="en-US"/>
              <a:t>THANKYOU </a:t>
            </a:r>
          </a:p>
        </p:txBody>
      </p:sp>
      <p:sp>
        <p:nvSpPr>
          <p:cNvPr id="5" name="Slide Number Placeholder 4">
            <a:extLst>
              <a:ext uri="{FF2B5EF4-FFF2-40B4-BE49-F238E27FC236}">
                <a16:creationId xmlns:a16="http://schemas.microsoft.com/office/drawing/2014/main" id="{9E11BAB5-29BD-497E-BF06-403EB18B48F7}"/>
              </a:ext>
            </a:extLst>
          </p:cNvPr>
          <p:cNvSpPr>
            <a:spLocks noGrp="1"/>
          </p:cNvSpPr>
          <p:nvPr>
            <p:ph type="sldNum" sz="quarter" idx="12"/>
          </p:nvPr>
        </p:nvSpPr>
        <p:spPr>
          <a:xfrm>
            <a:off x="790195" y="4220520"/>
            <a:ext cx="811019" cy="503578"/>
          </a:xfrm>
        </p:spPr>
        <p:txBody>
          <a:bodyPr vert="horz" lIns="91440" tIns="45720" rIns="91440" bIns="45720" rtlCol="0" anchor="t">
            <a:normAutofit/>
          </a:bodyPr>
          <a:lstStyle/>
          <a:p>
            <a:pPr>
              <a:lnSpc>
                <a:spcPct val="90000"/>
              </a:lnSpc>
              <a:spcAft>
                <a:spcPts val="600"/>
              </a:spcAft>
            </a:pPr>
            <a:fld id="{D495E168-DA5E-4888-8D8A-92B118324C14}" type="slidenum">
              <a:rPr lang="en-US" smtClean="0"/>
              <a:pPr>
                <a:lnSpc>
                  <a:spcPct val="90000"/>
                </a:lnSpc>
                <a:spcAft>
                  <a:spcPts val="600"/>
                </a:spcAft>
              </a:pPr>
              <a:t>19</a:t>
            </a:fld>
            <a:endParaRPr lang="en-US"/>
          </a:p>
        </p:txBody>
      </p:sp>
      <p:pic>
        <p:nvPicPr>
          <p:cNvPr id="67" name="Picture 66">
            <a:extLst>
              <a:ext uri="{FF2B5EF4-FFF2-40B4-BE49-F238E27FC236}">
                <a16:creationId xmlns:a16="http://schemas.microsoft.com/office/drawing/2014/main" id="{D2DC3DEF-E516-40A5-ACD9-C56E2B75F2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69" name="Straight Connector 68">
            <a:extLst>
              <a:ext uri="{FF2B5EF4-FFF2-40B4-BE49-F238E27FC236}">
                <a16:creationId xmlns:a16="http://schemas.microsoft.com/office/drawing/2014/main" id="{FAC3B8A9-F2F2-4EAC-9624-F882D0C84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574145"/>
      </p:ext>
    </p:extLst>
  </p:cSld>
  <p:clrMapOvr>
    <a:masterClrMapping/>
  </p:clrMapOvr>
  <p:transition spd="med"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l="12649" r="12649"/>
          <a:stretch/>
        </p:blipFill>
        <p:spPr>
          <a:xfrm>
            <a:off x="5771770" y="1483675"/>
            <a:ext cx="6421408" cy="3438427"/>
          </a:xfrm>
        </p:spPr>
      </p:pic>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fontScale="90000"/>
          </a:bodyPr>
          <a:lstStyle/>
          <a:p>
            <a:r>
              <a:rPr lang="en-US" dirty="0"/>
              <a:t>HISTORY OF DATABASE</a:t>
            </a:r>
            <a:endParaRPr lang="ru-RU" dirty="0"/>
          </a:p>
        </p:txBody>
      </p:sp>
      <p:sp>
        <p:nvSpPr>
          <p:cNvPr id="3" name="Footer Placeholder 2">
            <a:extLst>
              <a:ext uri="{FF2B5EF4-FFF2-40B4-BE49-F238E27FC236}">
                <a16:creationId xmlns:a16="http://schemas.microsoft.com/office/drawing/2014/main"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79810" y="367960"/>
            <a:ext cx="811019" cy="503578"/>
          </a:xfrm>
        </p:spPr>
        <p:txBody>
          <a:bodyPr>
            <a:normAutofit lnSpcReduction="10000"/>
          </a:bodyPr>
          <a:lstStyle/>
          <a:p>
            <a:fld id="{D495E168-DA5E-4888-8D8A-92B118324C14}" type="slidenum">
              <a:rPr lang="ru-RU" smtClean="0"/>
              <a:pPr/>
              <a:t>2</a:t>
            </a:fld>
            <a:endParaRPr lang="ru-RU" dirty="0"/>
          </a:p>
        </p:txBody>
      </p:sp>
      <p:sp>
        <p:nvSpPr>
          <p:cNvPr id="9" name="Text Placeholder 8">
            <a:extLst>
              <a:ext uri="{FF2B5EF4-FFF2-40B4-BE49-F238E27FC236}">
                <a16:creationId xmlns:a16="http://schemas.microsoft.com/office/drawing/2014/main" id="{7399E6FA-8F88-427A-B067-09E64B1EAE02}"/>
              </a:ext>
            </a:extLst>
          </p:cNvPr>
          <p:cNvSpPr>
            <a:spLocks noGrp="1"/>
          </p:cNvSpPr>
          <p:nvPr>
            <p:ph type="body" sz="quarter" idx="16"/>
          </p:nvPr>
        </p:nvSpPr>
        <p:spPr>
          <a:xfrm>
            <a:off x="689461" y="2569467"/>
            <a:ext cx="5082309" cy="3228302"/>
          </a:xfrm>
        </p:spPr>
        <p:txBody>
          <a:bodyPr/>
          <a:lstStyle/>
          <a:p>
            <a:pPr algn="ctr"/>
            <a:r>
              <a:rPr lang="en-US" sz="1600" b="0" i="0" dirty="0">
                <a:effectLst/>
                <a:latin typeface="Open Sans" panose="020B0606030504020204" pitchFamily="34" charset="0"/>
              </a:rPr>
              <a:t>The concept of a database existed long before computers. In these times, data was stored in journals, in libraries, and in hundreds of filing cabinets. Everything was recorded via paper — and that meant it took up space, was hard to find, and difficult to back up.</a:t>
            </a:r>
          </a:p>
          <a:p>
            <a:pPr algn="ctr"/>
            <a:r>
              <a:rPr lang="en-US" sz="1600" b="0" i="0" dirty="0">
                <a:effectLst/>
                <a:latin typeface="Open Sans" panose="020B0606030504020204" pitchFamily="34" charset="0"/>
              </a:rPr>
              <a:t>And then computers became available, and with them, the opportunity for better data management.</a:t>
            </a:r>
          </a:p>
          <a:p>
            <a:pPr algn="ctr"/>
            <a:endParaRPr lang="en-US" sz="1600" dirty="0"/>
          </a:p>
        </p:txBody>
      </p:sp>
    </p:spTree>
    <p:extLst>
      <p:ext uri="{BB962C8B-B14F-4D97-AF65-F5344CB8AC3E}">
        <p14:creationId xmlns:p14="http://schemas.microsoft.com/office/powerpoint/2010/main" val="2023535584"/>
      </p:ext>
    </p:extLst>
  </p:cSld>
  <p:clrMapOvr>
    <a:masterClrMapping/>
  </p:clrMapOvr>
  <p:transition spd="med" advClick="0">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t="2474" b="2474"/>
          <a:stretch/>
        </p:blipFill>
        <p:spPr>
          <a:xfrm>
            <a:off x="5771770" y="1483675"/>
            <a:ext cx="6421408" cy="3438427"/>
          </a:xfrm>
        </p:spPr>
      </p:pic>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normAutofit/>
          </a:bodyPr>
          <a:lstStyle/>
          <a:p>
            <a:r>
              <a:rPr lang="en-US"/>
              <a:t>HISTORY OF DBMS</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79810" y="367960"/>
            <a:ext cx="811019" cy="503578"/>
          </a:xfrm>
        </p:spPr>
        <p:txBody>
          <a:bodyPr>
            <a:normAutofit lnSpcReduction="10000"/>
          </a:bodyPr>
          <a:lstStyle/>
          <a:p>
            <a:fld id="{D495E168-DA5E-4888-8D8A-92B118324C14}" type="slidenum">
              <a:rPr lang="ru-RU" smtClean="0"/>
              <a:pPr/>
              <a:t>3</a:t>
            </a:fld>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12290" y="2576469"/>
            <a:ext cx="4715053" cy="3221300"/>
          </a:xfrm>
        </p:spPr>
        <p:txBody>
          <a:bodyPr>
            <a:normAutofit fontScale="92500" lnSpcReduction="20000"/>
          </a:bodyPr>
          <a:lstStyle/>
          <a:p>
            <a:pPr marL="0" indent="0" algn="ctr">
              <a:buNone/>
            </a:pPr>
            <a:r>
              <a:rPr lang="en-US" sz="2400" b="0" i="0">
                <a:solidFill>
                  <a:schemeClr val="tx1"/>
                </a:solidFill>
                <a:effectLst/>
                <a:latin typeface="urw-din"/>
              </a:rPr>
              <a:t>Charles Bachman was the first person to develop the Integrated Data Store (IDS) which was based on network data model for which he was inaugurated with the Turing Award (The most prestigious award which is equivalent to Nobel prize in the field of Computer Science.). It was developed in early 1960’s.</a:t>
            </a:r>
            <a:endParaRPr lang="ru-RU" sz="2400" dirty="0">
              <a:solidFill>
                <a:schemeClr val="tx1"/>
              </a:solidFill>
            </a:endParaRPr>
          </a:p>
        </p:txBody>
      </p:sp>
    </p:spTree>
    <p:extLst>
      <p:ext uri="{BB962C8B-B14F-4D97-AF65-F5344CB8AC3E}">
        <p14:creationId xmlns:p14="http://schemas.microsoft.com/office/powerpoint/2010/main" val="3368394065"/>
      </p:ext>
    </p:extLst>
  </p:cSld>
  <p:clrMapOvr>
    <a:masterClrMapping/>
  </p:clrMapOvr>
  <p:transition spd="med" advClick="0">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45">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3" name="Picture 47">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64" name="Straight Connector 49">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65" name="Rectangle 5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3">
            <a:alphaModFix amt="50000"/>
          </a:blip>
          <a:srcRect t="799" r="-1" b="24199"/>
          <a:stretch/>
        </p:blipFill>
        <p:spPr>
          <a:xfrm>
            <a:off x="2" y="10"/>
            <a:ext cx="12191695" cy="6857990"/>
          </a:xfrm>
          <a:prstGeom prst="rect">
            <a:avLst/>
          </a:prstGeom>
        </p:spPr>
      </p:pic>
      <p:sp>
        <p:nvSpPr>
          <p:cNvPr id="6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8" name="Rectangle 5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a:solidFill>
                  <a:schemeClr val="tx1"/>
                </a:solidFill>
              </a:rPr>
              <a:t>DEFINITION OF DBMS</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a:xfrm>
            <a:off x="319252" y="265882"/>
            <a:ext cx="811019" cy="503578"/>
          </a:xfrm>
        </p:spPr>
        <p:txBody>
          <a:bodyPr vert="horz" lIns="91440" tIns="45720" rIns="91440" bIns="45720" rtlCol="0" anchor="t">
            <a:normAutofit/>
          </a:bodyPr>
          <a:lstStyle/>
          <a:p>
            <a:pPr>
              <a:lnSpc>
                <a:spcPct val="90000"/>
              </a:lnSpc>
              <a:spcAft>
                <a:spcPts val="600"/>
              </a:spcAft>
            </a:pPr>
            <a:fld id="{D495E168-DA5E-4888-8D8A-92B118324C14}" type="slidenum">
              <a:rPr lang="en-US">
                <a:solidFill>
                  <a:schemeClr val="tx1"/>
                </a:solidFill>
              </a:rPr>
              <a:pPr>
                <a:lnSpc>
                  <a:spcPct val="90000"/>
                </a:lnSpc>
                <a:spcAft>
                  <a:spcPts val="600"/>
                </a:spcAft>
              </a:pPr>
              <a:t>4</a:t>
            </a:fld>
            <a:endParaRPr lang="en-US" dirty="0">
              <a:solidFill>
                <a:schemeClr val="tx1"/>
              </a:solidFill>
            </a:endParaRPr>
          </a:p>
        </p:txBody>
      </p:sp>
      <p:cxnSp>
        <p:nvCxnSpPr>
          <p:cNvPr id="60" name="Straight Connector 5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4976636" y="1193800"/>
            <a:ext cx="6085091" cy="4699000"/>
          </a:xfrm>
        </p:spPr>
        <p:txBody>
          <a:bodyPr vert="horz" lIns="91440" tIns="45720" rIns="91440" bIns="45720" rtlCol="0" anchor="ctr">
            <a:normAutofit/>
          </a:bodyPr>
          <a:lstStyle/>
          <a:p>
            <a:pPr marL="0" indent="0" algn="ctr">
              <a:buClr>
                <a:schemeClr val="accent1"/>
              </a:buClr>
              <a:buNone/>
            </a:pPr>
            <a:r>
              <a:rPr lang="en-US" sz="2400" b="0" i="0" dirty="0">
                <a:solidFill>
                  <a:schemeClr val="tx1"/>
                </a:solidFill>
              </a:rPr>
              <a:t>A database management system (DBMS) is system software for creating and managing databases. A DBMS makes it possible for end users to create, protect, read, update and delete data in a database.</a:t>
            </a:r>
            <a:endParaRPr lang="en-US" sz="2400" dirty="0">
              <a:solidFill>
                <a:schemeClr val="tx1"/>
              </a:solidFill>
            </a:endParaRPr>
          </a:p>
        </p:txBody>
      </p:sp>
      <p:sp>
        <p:nvSpPr>
          <p:cNvPr id="6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066898593"/>
      </p:ext>
    </p:extLst>
  </p:cSld>
  <p:clrMapOvr>
    <a:masterClrMapping/>
  </p:clrMapOvr>
  <p:transition spd="med" advClick="0">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4" name="Straight Connector 53">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TOP SHOP (B TO B) &amp; (B TO C) ONLINE STORE</a:t>
            </a:r>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968056" y="996610"/>
            <a:ext cx="3363901" cy="4864780"/>
          </a:xfrm>
        </p:spPr>
        <p:txBody>
          <a:bodyPr vert="horz" lIns="91440" tIns="91440" rIns="91440" bIns="91440" rtlCol="0" anchor="ctr">
            <a:normAutofit/>
          </a:bodyPr>
          <a:lstStyle/>
          <a:p>
            <a:pPr algn="r"/>
            <a:r>
              <a:rPr lang="en-US" sz="2000" b="0" cap="all"/>
              <a:t>ER DIAGRAM OF TOPSHOP MANAGEMENT SYSTEM</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3512301" y="443732"/>
            <a:ext cx="811019" cy="503578"/>
          </a:xfrm>
        </p:spPr>
        <p:txBody>
          <a:bodyPr vert="horz" lIns="91440" tIns="45720" rIns="91440" bIns="45720" rtlCol="0" anchor="t">
            <a:normAutofit/>
          </a:bodyPr>
          <a:lstStyle/>
          <a:p>
            <a:pPr>
              <a:lnSpc>
                <a:spcPct val="90000"/>
              </a:lnSpc>
              <a:spcAft>
                <a:spcPts val="600"/>
              </a:spcAft>
            </a:pPr>
            <a:fld id="{D495E168-DA5E-4888-8D8A-92B118324C14}" type="slidenum">
              <a:rPr lang="en-US"/>
              <a:pPr>
                <a:lnSpc>
                  <a:spcPct val="90000"/>
                </a:lnSpc>
                <a:spcAft>
                  <a:spcPts val="600"/>
                </a:spcAft>
              </a:pPr>
              <a:t>5</a:t>
            </a:fld>
            <a:endParaRPr lang="en-US"/>
          </a:p>
        </p:txBody>
      </p:sp>
      <p:cxnSp>
        <p:nvCxnSpPr>
          <p:cNvPr id="58" name="Straight Connector 5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500455"/>
      </p:ext>
    </p:extLst>
  </p:cSld>
  <p:clrMapOvr>
    <a:masterClrMapping/>
  </p:clrMapOvr>
  <p:transition spd="med"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FCC1D7-29A0-4844-A84B-4F1533722B8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67541960"/>
      </p:ext>
    </p:extLst>
  </p:cSld>
  <p:clrMapOvr>
    <a:masterClrMapping/>
  </p:clrMapOvr>
  <p:transition spd="med" advClick="0">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9C2BD5-74DC-4722-B8F0-FD3FC0D0BA2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8218464"/>
      </p:ext>
    </p:extLst>
  </p:cSld>
  <p:clrMapOvr>
    <a:masterClrMapping/>
  </p:clrMapOvr>
  <p:transition spd="med" advClick="0">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28664"/>
            <a:ext cx="10515600" cy="676275"/>
          </a:xfrm>
        </p:spPr>
        <p:txBody>
          <a:bodyPr>
            <a:normAutofit/>
          </a:bodyPr>
          <a:lstStyle/>
          <a:p>
            <a:r>
              <a:rPr lang="en-US" sz="2800" dirty="0"/>
              <a:t>TOP SHOP (B TO B) &amp; (B TO C) ONLINE STORE</a:t>
            </a:r>
            <a:endParaRPr lang="ru-RU" sz="28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154251"/>
            <a:ext cx="4183650" cy="365125"/>
          </a:xfrm>
        </p:spPr>
        <p:txBody>
          <a:bodyPr>
            <a:normAutofit fontScale="62500" lnSpcReduction="20000"/>
          </a:bodyPr>
          <a:lstStyle/>
          <a:p>
            <a:r>
              <a:rPr lang="en-US" dirty="0"/>
              <a:t>TABLE # 01 ( Clients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182267" y="255246"/>
            <a:ext cx="811019" cy="503578"/>
          </a:xfrm>
        </p:spPr>
        <p:txBody>
          <a:bodyPr>
            <a:normAutofit lnSpcReduction="10000"/>
          </a:bodyPr>
          <a:lstStyle/>
          <a:p>
            <a:fld id="{D495E168-DA5E-4888-8D8A-92B118324C14}" type="slidenum">
              <a:rPr lang="ru-RU" smtClean="0"/>
              <a:pPr/>
              <a:t>8</a:t>
            </a:fld>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16186" y="1792515"/>
            <a:ext cx="10515599" cy="544299"/>
          </a:xfrm>
        </p:spPr>
        <p:txBody>
          <a:bodyPr/>
          <a:lstStyle/>
          <a:p>
            <a:r>
              <a:rPr lang="en-US" dirty="0"/>
              <a:t>DATABASE CONSIST OF TOTAL 06 TABLES </a:t>
            </a:r>
            <a:endParaRPr lang="ru-RU" dirty="0"/>
          </a:p>
        </p:txBody>
      </p:sp>
      <p:pic>
        <p:nvPicPr>
          <p:cNvPr id="16" name="Picture 15" descr="Graphical user interface, application&#10;&#10;Description automatically generated">
            <a:extLst>
              <a:ext uri="{FF2B5EF4-FFF2-40B4-BE49-F238E27FC236}">
                <a16:creationId xmlns:a16="http://schemas.microsoft.com/office/drawing/2014/main" id="{7571B17A-6A32-4440-B2F8-8965F88C0626}"/>
              </a:ext>
            </a:extLst>
          </p:cNvPr>
          <p:cNvPicPr>
            <a:picLocks noChangeAspect="1"/>
          </p:cNvPicPr>
          <p:nvPr/>
        </p:nvPicPr>
        <p:blipFill>
          <a:blip r:embed="rId2"/>
          <a:stretch>
            <a:fillRect/>
          </a:stretch>
        </p:blipFill>
        <p:spPr>
          <a:xfrm>
            <a:off x="182267" y="2519377"/>
            <a:ext cx="11841411" cy="3226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4681184"/>
      </p:ext>
    </p:extLst>
  </p:cSld>
  <p:clrMapOvr>
    <a:masterClrMapping/>
  </p:clrMapOvr>
  <p:transition spd="med" advClick="0">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28664"/>
            <a:ext cx="10515600" cy="676275"/>
          </a:xfrm>
        </p:spPr>
        <p:txBody>
          <a:bodyPr>
            <a:normAutofit/>
          </a:bodyPr>
          <a:lstStyle/>
          <a:p>
            <a:r>
              <a:rPr lang="en-US" sz="2800" dirty="0"/>
              <a:t>TOP SHOP (B TO B) &amp; (B TO C) ONLINE STORE</a:t>
            </a:r>
            <a:endParaRPr lang="ru-RU" sz="28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101496"/>
            <a:ext cx="4183650" cy="365125"/>
          </a:xfrm>
        </p:spPr>
        <p:txBody>
          <a:bodyPr>
            <a:normAutofit fontScale="62500" lnSpcReduction="20000"/>
          </a:bodyPr>
          <a:lstStyle/>
          <a:p>
            <a:r>
              <a:rPr lang="en-US" dirty="0"/>
              <a:t>TABLE # 02 ( </a:t>
            </a:r>
            <a:r>
              <a:rPr lang="en-US" dirty="0" err="1"/>
              <a:t>Items_Catalogue</a:t>
            </a:r>
            <a:r>
              <a:rPr lang="en-US" dirty="0"/>
              <a:t> )</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a:xfrm>
            <a:off x="182267" y="255246"/>
            <a:ext cx="811019" cy="503578"/>
          </a:xfrm>
        </p:spPr>
        <p:txBody>
          <a:bodyPr>
            <a:normAutofit lnSpcReduction="10000"/>
          </a:bodyPr>
          <a:lstStyle/>
          <a:p>
            <a:fld id="{D495E168-DA5E-4888-8D8A-92B118324C14}" type="slidenum">
              <a:rPr lang="ru-RU" smtClean="0"/>
              <a:pPr/>
              <a:t>9</a:t>
            </a:fld>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16186" y="1801267"/>
            <a:ext cx="10515599" cy="365126"/>
          </a:xfrm>
        </p:spPr>
        <p:txBody>
          <a:bodyPr/>
          <a:lstStyle/>
          <a:p>
            <a:r>
              <a:rPr lang="en-US" dirty="0"/>
              <a:t>DATABASE CONSIST OF TOTAL 06 TABLES </a:t>
            </a:r>
            <a:endParaRPr lang="ru-RU" dirty="0"/>
          </a:p>
        </p:txBody>
      </p:sp>
      <p:pic>
        <p:nvPicPr>
          <p:cNvPr id="8" name="Picture 7">
            <a:extLst>
              <a:ext uri="{FF2B5EF4-FFF2-40B4-BE49-F238E27FC236}">
                <a16:creationId xmlns:a16="http://schemas.microsoft.com/office/drawing/2014/main" id="{825B9E97-DE0C-4DF9-9B31-FEAE29970A13}"/>
              </a:ext>
            </a:extLst>
          </p:cNvPr>
          <p:cNvPicPr>
            <a:picLocks noChangeAspect="1"/>
          </p:cNvPicPr>
          <p:nvPr/>
        </p:nvPicPr>
        <p:blipFill>
          <a:blip r:embed="rId2"/>
          <a:stretch>
            <a:fillRect/>
          </a:stretch>
        </p:blipFill>
        <p:spPr>
          <a:xfrm>
            <a:off x="161647" y="2466621"/>
            <a:ext cx="11868706" cy="32927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5662044"/>
      </p:ext>
    </p:extLst>
  </p:cSld>
  <p:clrMapOvr>
    <a:masterClrMapping/>
  </p:clrMapOvr>
  <p:transition spd="med" advClick="0">
    <p:blinds dir="vert"/>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248</TotalTime>
  <Words>909</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AvenirLTStd</vt:lpstr>
      <vt:lpstr>Calibri</vt:lpstr>
      <vt:lpstr>Cambria</vt:lpstr>
      <vt:lpstr>Century Gothic</vt:lpstr>
      <vt:lpstr>Consolas</vt:lpstr>
      <vt:lpstr>Nunito</vt:lpstr>
      <vt:lpstr>Open Sans</vt:lpstr>
      <vt:lpstr>Palatino Linotype</vt:lpstr>
      <vt:lpstr>urw-din</vt:lpstr>
      <vt:lpstr>Verdana</vt:lpstr>
      <vt:lpstr>Wingdings</vt:lpstr>
      <vt:lpstr>Gallery</vt:lpstr>
      <vt:lpstr> TOP SHOP       MANAGEMENT             SYSTEM</vt:lpstr>
      <vt:lpstr>HISTORY OF DATABASE</vt:lpstr>
      <vt:lpstr>HISTORY OF DBMS</vt:lpstr>
      <vt:lpstr>DEFINITION OF DBMS</vt:lpstr>
      <vt:lpstr>TOP SHOP (B TO B) &amp; (B TO C) ONLINE STORE</vt:lpstr>
      <vt:lpstr>PowerPoint Presentation</vt:lpstr>
      <vt:lpstr>PowerPoint Presentation</vt:lpstr>
      <vt:lpstr>TOP SHOP (B TO B) &amp; (B TO C) ONLINE STORE</vt:lpstr>
      <vt:lpstr>TOP SHOP (B TO B) &amp; (B TO C) ONLINE STORE</vt:lpstr>
      <vt:lpstr>TOP SHOP (B TO B) &amp; (B TO C) ONLINE STORE</vt:lpstr>
      <vt:lpstr>TOP SHOP (B TO B) &amp; (B TO C) ONLINE STORE</vt:lpstr>
      <vt:lpstr>TOP SHOP (B TO B) &amp; (B TO C) ONLINE STORE</vt:lpstr>
      <vt:lpstr>TOP SHOP (B TO B) &amp; (B TO C) ONLINE STORE</vt:lpstr>
      <vt:lpstr>QUERIEs</vt:lpstr>
      <vt:lpstr>QUERIEs</vt:lpstr>
      <vt:lpstr>QUERIEs</vt:lpstr>
      <vt:lpstr>DATABASE MANAGEMENT SYSTEM</vt:lpstr>
      <vt:lpstr>DATABASE MANAGEMENT SYSTEM</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 SHOP       MANAGEMENT             SYSTEM</dc:title>
  <dc:creator>Ahmed Ali Ansari</dc:creator>
  <cp:lastModifiedBy>Ahmed Ali Ansari</cp:lastModifiedBy>
  <cp:revision>7</cp:revision>
  <dcterms:created xsi:type="dcterms:W3CDTF">2022-06-20T17:58:38Z</dcterms:created>
  <dcterms:modified xsi:type="dcterms:W3CDTF">2022-07-02T17:06:01Z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