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336" r:id="rId2"/>
    <p:sldId id="311" r:id="rId3"/>
    <p:sldId id="374" r:id="rId4"/>
    <p:sldId id="368" r:id="rId5"/>
    <p:sldId id="335" r:id="rId6"/>
    <p:sldId id="375" r:id="rId7"/>
    <p:sldId id="369" r:id="rId8"/>
    <p:sldId id="370" r:id="rId9"/>
    <p:sldId id="371" r:id="rId10"/>
    <p:sldId id="373" r:id="rId11"/>
    <p:sldId id="372" r:id="rId12"/>
    <p:sldId id="31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57" autoAdjust="0"/>
  </p:normalViewPr>
  <p:slideViewPr>
    <p:cSldViewPr showGuides="1">
      <p:cViewPr varScale="1">
        <p:scale>
          <a:sx n="70" d="100"/>
          <a:sy n="70" d="100"/>
        </p:scale>
        <p:origin x="738" y="6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6/2/2024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78964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C6A9AB-9DA1-4F20-B8D6-7E5DD786B77B}"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6A9AB-9DA1-4F20-B8D6-7E5DD786B77B}"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6A9AB-9DA1-4F20-B8D6-7E5DD786B77B}"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7"/>
        <p:cNvGrpSpPr/>
        <p:nvPr/>
      </p:nvGrpSpPr>
      <p:grpSpPr>
        <a:xfrm>
          <a:off x="0" y="0"/>
          <a:ext cx="0" cy="0"/>
          <a:chOff x="0" y="0"/>
          <a:chExt cx="0" cy="0"/>
        </a:xfrm>
      </p:grpSpPr>
      <p:sp>
        <p:nvSpPr>
          <p:cNvPr id="38" name="Google Shape;38;p9"/>
          <p:cNvSpPr txBox="1">
            <a:spLocks noGrp="1"/>
          </p:cNvSpPr>
          <p:nvPr>
            <p:ph type="body" idx="1"/>
          </p:nvPr>
        </p:nvSpPr>
        <p:spPr>
          <a:xfrm>
            <a:off x="2138676" y="4960667"/>
            <a:ext cx="7911539" cy="692800"/>
          </a:xfrm>
          <a:prstGeom prst="rect">
            <a:avLst/>
          </a:prstGeom>
        </p:spPr>
        <p:txBody>
          <a:bodyPr spcFirstLastPara="1" wrap="square" lIns="91425" tIns="91425" rIns="91425" bIns="91425" anchor="b" anchorCtr="0"/>
          <a:lstStyle>
            <a:lvl1pPr marL="609600" lvl="0" indent="-304800" algn="ctr">
              <a:spcBef>
                <a:spcPts val="480"/>
              </a:spcBef>
              <a:spcAft>
                <a:spcPts val="0"/>
              </a:spcAft>
              <a:buSzPts val="1800"/>
              <a:buNone/>
              <a:defRPr sz="2400">
                <a:solidFill>
                  <a:srgbClr val="2A95B7"/>
                </a:solidFill>
              </a:defRPr>
            </a:lvl1pPr>
          </a:lstStyle>
          <a:p>
            <a:pPr lvl="0"/>
            <a:r>
              <a:rPr lang="en-US"/>
              <a:t>Click to edit Master text styles</a:t>
            </a:r>
          </a:p>
        </p:txBody>
      </p:sp>
      <p:sp>
        <p:nvSpPr>
          <p:cNvPr id="39" name="Google Shape;39;p9"/>
          <p:cNvSpPr txBox="1">
            <a:spLocks noGrp="1"/>
          </p:cNvSpPr>
          <p:nvPr>
            <p:ph type="sldNum" idx="12"/>
          </p:nvPr>
        </p:nvSpPr>
        <p:spPr>
          <a:xfrm>
            <a:off x="11457416" y="6453000"/>
            <a:ext cx="731409" cy="40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A013F82-EE5E-44EE-A61D-E31C6657F26F}" type="slidenum">
              <a:rPr lang="en-US" smtClean="0"/>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F41C87-7AD9-4845-A077-840E4A0F3F0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0965" indent="0">
              <a:buNone/>
              <a:defRPr sz="1600">
                <a:solidFill>
                  <a:schemeClr val="tx1">
                    <a:tint val="75000"/>
                  </a:schemeClr>
                </a:solidFill>
              </a:defRPr>
            </a:lvl4pPr>
            <a:lvl5pPr marL="1828165"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130" indent="0">
              <a:buNone/>
              <a:defRPr sz="1600">
                <a:solidFill>
                  <a:schemeClr val="tx1">
                    <a:tint val="75000"/>
                  </a:schemeClr>
                </a:solidFill>
              </a:defRPr>
            </a:lvl8pPr>
            <a:lvl9pPr marL="365633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6A9AB-9DA1-4F20-B8D6-7E5DD786B77B}"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F41C87-7AD9-4845-A077-840E4A0F3F0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C6A9AB-9DA1-4F20-B8D6-7E5DD786B77B}" type="datetimeFigureOut">
              <a:rPr lang="en-US" smtClean="0"/>
              <a:t>6/2/2024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C6A9AB-9DA1-4F20-B8D6-7E5DD786B77B}" type="datetimeFigureOut">
              <a:rPr lang="en-US" smtClean="0"/>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6A9AB-9DA1-4F20-B8D6-7E5DD786B77B}" type="datetimeFigureOut">
              <a:rPr lang="en-US" smtClean="0"/>
              <a:t>6/2/2024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C6A9AB-9DA1-4F20-B8D6-7E5DD786B77B}"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1838" y="987426"/>
            <a:ext cx="6170593" cy="4873625"/>
          </a:xfr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6A9AB-9DA1-4F20-B8D6-7E5DD786B77B}" type="datetimeFigureOut">
              <a:rPr lang="en-US" smtClean="0"/>
              <a:t>6/2/2024</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13F82-EE5E-44EE-A61D-E31C6657F26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uneeb-shahid/Mechanically-Final-Year-Project" TargetMode="External"/><Relationship Id="rId2" Type="http://schemas.openxmlformats.org/officeDocument/2006/relationships/hyperlink" Target="https://drive.google.com/drive/folders/1E8K9HAr_J2nmVDPYIxgW3qaCYuV1ku6_?usp=drive_link"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smillah Vector Art, Icons, and Graphics for Free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4012" y="914400"/>
            <a:ext cx="6858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17855" t="14045" r="10722"/>
          <a:stretch>
            <a:fillRect/>
          </a:stretch>
        </p:blipFill>
        <p:spPr>
          <a:xfrm>
            <a:off x="9675812" y="833056"/>
            <a:ext cx="1524000" cy="995653"/>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32DD-C01C-9EA2-7C78-3E494B34160D}"/>
              </a:ext>
            </a:extLst>
          </p:cNvPr>
          <p:cNvSpPr>
            <a:spLocks noGrp="1"/>
          </p:cNvSpPr>
          <p:nvPr>
            <p:ph type="title"/>
          </p:nvPr>
        </p:nvSpPr>
        <p:spPr>
          <a:xfrm>
            <a:off x="845492" y="632891"/>
            <a:ext cx="10512862" cy="1325563"/>
          </a:xfrm>
        </p:spPr>
        <p:txBody>
          <a:bodyPr/>
          <a:lstStyle/>
          <a:p>
            <a:r>
              <a:rPr lang="en-US" dirty="0"/>
              <a:t>App Build Video Link:</a:t>
            </a:r>
          </a:p>
        </p:txBody>
      </p:sp>
      <p:sp>
        <p:nvSpPr>
          <p:cNvPr id="4" name="TextBox 3">
            <a:extLst>
              <a:ext uri="{FF2B5EF4-FFF2-40B4-BE49-F238E27FC236}">
                <a16:creationId xmlns:a16="http://schemas.microsoft.com/office/drawing/2014/main" id="{86235D3F-1EB8-4441-D3F6-0D727629B6A9}"/>
              </a:ext>
            </a:extLst>
          </p:cNvPr>
          <p:cNvSpPr txBox="1"/>
          <p:nvPr/>
        </p:nvSpPr>
        <p:spPr>
          <a:xfrm>
            <a:off x="845492" y="1981200"/>
            <a:ext cx="10735319" cy="369332"/>
          </a:xfrm>
          <a:prstGeom prst="rect">
            <a:avLst/>
          </a:prstGeom>
          <a:noFill/>
        </p:spPr>
        <p:txBody>
          <a:bodyPr wrap="square">
            <a:spAutoFit/>
          </a:bodyPr>
          <a:lstStyle/>
          <a:p>
            <a:r>
              <a:rPr lang="en-US" dirty="0">
                <a:hlinkClick r:id="rId2"/>
              </a:rPr>
              <a:t>https://drive.google.com/drive/folders/1E8K9HAr_J2nmVDPYIxgW3qaCYuV1ku6_?usp=drive_link</a:t>
            </a:r>
            <a:endParaRPr lang="en-US" dirty="0"/>
          </a:p>
        </p:txBody>
      </p:sp>
      <p:sp>
        <p:nvSpPr>
          <p:cNvPr id="5" name="Title 1">
            <a:extLst>
              <a:ext uri="{FF2B5EF4-FFF2-40B4-BE49-F238E27FC236}">
                <a16:creationId xmlns:a16="http://schemas.microsoft.com/office/drawing/2014/main" id="{2D8580C2-7061-D520-83C9-1C0A5A83ECAA}"/>
              </a:ext>
            </a:extLst>
          </p:cNvPr>
          <p:cNvSpPr txBox="1">
            <a:spLocks/>
          </p:cNvSpPr>
          <p:nvPr/>
        </p:nvSpPr>
        <p:spPr>
          <a:xfrm>
            <a:off x="857552" y="2766218"/>
            <a:ext cx="105128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App Code Link:</a:t>
            </a:r>
          </a:p>
        </p:txBody>
      </p:sp>
      <p:sp>
        <p:nvSpPr>
          <p:cNvPr id="7" name="TextBox 6">
            <a:extLst>
              <a:ext uri="{FF2B5EF4-FFF2-40B4-BE49-F238E27FC236}">
                <a16:creationId xmlns:a16="http://schemas.microsoft.com/office/drawing/2014/main" id="{5702EDA1-D213-0307-4162-3055148DF0CD}"/>
              </a:ext>
            </a:extLst>
          </p:cNvPr>
          <p:cNvSpPr txBox="1"/>
          <p:nvPr/>
        </p:nvSpPr>
        <p:spPr>
          <a:xfrm>
            <a:off x="845491" y="4184301"/>
            <a:ext cx="10735319" cy="369332"/>
          </a:xfrm>
          <a:prstGeom prst="rect">
            <a:avLst/>
          </a:prstGeom>
          <a:noFill/>
        </p:spPr>
        <p:txBody>
          <a:bodyPr wrap="square">
            <a:spAutoFit/>
          </a:bodyPr>
          <a:lstStyle/>
          <a:p>
            <a:r>
              <a:rPr lang="en-US" dirty="0">
                <a:hlinkClick r:id="rId3"/>
              </a:rPr>
              <a:t>https://github.com/muneeb-shahid/Mechanically-Final-Year-Project</a:t>
            </a:r>
            <a:endParaRPr lang="en-US" dirty="0"/>
          </a:p>
        </p:txBody>
      </p:sp>
    </p:spTree>
    <p:extLst>
      <p:ext uri="{BB962C8B-B14F-4D97-AF65-F5344CB8AC3E}">
        <p14:creationId xmlns:p14="http://schemas.microsoft.com/office/powerpoint/2010/main" val="61767927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6A7E-23BB-5AE5-8145-EE8D428C1E3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Future Work</a:t>
            </a:r>
            <a:endParaRPr lang="aa-ET"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6773D4B-164E-F427-FD43-F5EE4B6977F7}"/>
              </a:ext>
            </a:extLst>
          </p:cNvPr>
          <p:cNvSpPr>
            <a:spLocks noGrp="1"/>
          </p:cNvSpPr>
          <p:nvPr>
            <p:ph idx="1"/>
          </p:nvPr>
        </p:nvSpPr>
        <p:spPr>
          <a:xfrm>
            <a:off x="837981" y="1690689"/>
            <a:ext cx="10512862" cy="4351338"/>
          </a:xfrm>
        </p:spPr>
        <p:txBody>
          <a:bodyPr>
            <a:normAutofit fontScale="92500" lnSpcReduction="20000"/>
          </a:bodyPr>
          <a:lstStyle/>
          <a:p>
            <a:pPr marL="0" indent="0">
              <a:buNone/>
            </a:pPr>
            <a:endParaRPr lang="en-US" dirty="0"/>
          </a:p>
          <a:p>
            <a:pPr marL="0" indent="0">
              <a:buNone/>
            </a:pPr>
            <a:r>
              <a:rPr lang="en-US" dirty="0"/>
              <a:t>1) Implementing local notification and push notification in both the client and mechanic modules.</a:t>
            </a:r>
          </a:p>
          <a:p>
            <a:pPr marL="0" indent="0">
              <a:buNone/>
            </a:pPr>
            <a:r>
              <a:rPr lang="en-US" dirty="0"/>
              <a:t>2) Integrating Google Maps, where the user's current location is obtained using LATLNG.</a:t>
            </a:r>
          </a:p>
          <a:p>
            <a:pPr marL="0" indent="0">
              <a:buNone/>
            </a:pPr>
            <a:r>
              <a:rPr lang="en-US" dirty="0"/>
              <a:t>3) Displaying the location on Google Maps in both the client and mechanic modules.</a:t>
            </a:r>
          </a:p>
          <a:p>
            <a:pPr marL="0" indent="0">
              <a:buNone/>
            </a:pPr>
            <a:r>
              <a:rPr lang="en-US" dirty="0"/>
              <a:t>4) Constructing the Google Maps screen in both the client and mechanic modules.</a:t>
            </a:r>
          </a:p>
          <a:p>
            <a:pPr marL="0" indent="0">
              <a:buNone/>
            </a:pPr>
            <a:r>
              <a:rPr lang="en-US" dirty="0"/>
              <a:t>5) Complete all necessary development tasks to ensure the app is fully functional by the next update.</a:t>
            </a:r>
          </a:p>
          <a:p>
            <a:pPr marL="0" indent="0">
              <a:buNone/>
            </a:pPr>
            <a:r>
              <a:rPr lang="en-US" dirty="0"/>
              <a:t>6) Generate the Android APK build.</a:t>
            </a:r>
          </a:p>
        </p:txBody>
      </p:sp>
    </p:spTree>
    <p:extLst>
      <p:ext uri="{BB962C8B-B14F-4D97-AF65-F5344CB8AC3E}">
        <p14:creationId xmlns:p14="http://schemas.microsoft.com/office/powerpoint/2010/main" val="418012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0812" y="1863247"/>
            <a:ext cx="4114800" cy="3352800"/>
          </a:xfrm>
          <a:prstGeom prst="rect">
            <a:avLst/>
          </a:prstGeom>
        </p:spPr>
      </p:pic>
      <p:pic>
        <p:nvPicPr>
          <p:cNvPr id="7" name="Picture 6"/>
          <p:cNvPicPr>
            <a:picLocks noChangeAspect="1"/>
          </p:cNvPicPr>
          <p:nvPr/>
        </p:nvPicPr>
        <p:blipFill>
          <a:blip r:embed="rId3"/>
          <a:stretch>
            <a:fillRect/>
          </a:stretch>
        </p:blipFill>
        <p:spPr>
          <a:xfrm>
            <a:off x="8609013" y="1797485"/>
            <a:ext cx="3505200" cy="3384115"/>
          </a:xfrm>
          <a:prstGeom prst="rect">
            <a:avLst/>
          </a:prstGeom>
        </p:spPr>
      </p:pic>
      <p:sp>
        <p:nvSpPr>
          <p:cNvPr id="9" name="Title 12"/>
          <p:cNvSpPr>
            <a:spLocks noGrp="1"/>
          </p:cNvSpPr>
          <p:nvPr>
            <p:ph type="title"/>
          </p:nvPr>
        </p:nvSpPr>
        <p:spPr>
          <a:xfrm>
            <a:off x="1217612" y="304800"/>
            <a:ext cx="9463919" cy="1000400"/>
          </a:xfrm>
        </p:spPr>
        <p:txBody>
          <a:bodyPr>
            <a:normAutofit/>
          </a:bodyPr>
          <a:lstStyle/>
          <a:p>
            <a:pPr algn="ctr"/>
            <a:r>
              <a:rPr lang="en-US" sz="5400" dirty="0">
                <a:solidFill>
                  <a:srgbClr val="FF0000"/>
                </a:solidFill>
                <a:latin typeface="Times New Roman" panose="02020603050405020304" pitchFamily="18" charset="0"/>
                <a:cs typeface="Times New Roman" panose="02020603050405020304" pitchFamily="18" charset="0"/>
              </a:rPr>
              <a:t>Suggestions and Questions </a:t>
            </a:r>
          </a:p>
        </p:txBody>
      </p:sp>
      <p:pic>
        <p:nvPicPr>
          <p:cNvPr id="8" name="Picture 7"/>
          <p:cNvPicPr>
            <a:picLocks noChangeAspect="1"/>
          </p:cNvPicPr>
          <p:nvPr/>
        </p:nvPicPr>
        <p:blipFill>
          <a:blip r:embed="rId4"/>
          <a:stretch>
            <a:fillRect/>
          </a:stretch>
        </p:blipFill>
        <p:spPr>
          <a:xfrm>
            <a:off x="4722812" y="1828800"/>
            <a:ext cx="3200400" cy="335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799822" y="1904908"/>
            <a:ext cx="9122579" cy="3505291"/>
          </a:xfrm>
        </p:spPr>
        <p:txBody>
          <a:bodyPr/>
          <a:lstStyle/>
          <a:p>
            <a:pPr marL="76200" indent="0" algn="ctr">
              <a:buNone/>
            </a:pPr>
            <a:r>
              <a:rPr lang="en-US" b="1" dirty="0">
                <a:solidFill>
                  <a:srgbClr val="0070C0"/>
                </a:solidFill>
                <a:latin typeface="Times New Roman" panose="02020603050405020304" pitchFamily="18" charset="0"/>
                <a:cs typeface="Times New Roman" panose="02020603050405020304" pitchFamily="18" charset="0"/>
              </a:rPr>
              <a:t>“MECHANICALLY"</a:t>
            </a:r>
            <a:endParaRPr lang="en-US" dirty="0">
              <a:solidFill>
                <a:srgbClr val="0070C0"/>
              </a:solidFill>
              <a:latin typeface="Times New Roman" panose="02020603050405020304" pitchFamily="18" charset="0"/>
              <a:cs typeface="Times New Roman" panose="02020603050405020304" pitchFamily="18" charset="0"/>
            </a:endParaRPr>
          </a:p>
          <a:p>
            <a:pPr marL="76200" indent="0" algn="ctr">
              <a:buNone/>
            </a:pPr>
            <a:r>
              <a:rPr lang="en-US" sz="2000" dirty="0">
                <a:latin typeface="Times New Roman" panose="02020603050405020304" pitchFamily="18" charset="0"/>
                <a:cs typeface="Times New Roman" panose="02020603050405020304" pitchFamily="18" charset="0"/>
              </a:rPr>
              <a:t>Computing Department, FCIT </a:t>
            </a:r>
          </a:p>
          <a:p>
            <a:pPr marL="76200" indent="0" algn="ctr">
              <a:buNone/>
            </a:pPr>
            <a:endParaRPr lang="en-US" dirty="0"/>
          </a:p>
        </p:txBody>
      </p:sp>
      <p:sp>
        <p:nvSpPr>
          <p:cNvPr id="4" name="Rectangle 3"/>
          <p:cNvSpPr/>
          <p:nvPr/>
        </p:nvSpPr>
        <p:spPr>
          <a:xfrm>
            <a:off x="1674812" y="3704464"/>
            <a:ext cx="3581400" cy="1354217"/>
          </a:xfrm>
          <a:prstGeom prst="rect">
            <a:avLst/>
          </a:prstGeom>
        </p:spPr>
        <p:txBody>
          <a:bodyPr wrap="square">
            <a:spAutoFit/>
          </a:bodyPr>
          <a:lstStyle/>
          <a:p>
            <a:pPr marL="76200" indent="0">
              <a:buNone/>
            </a:pPr>
            <a:r>
              <a:rPr lang="en-US" b="1" dirty="0">
                <a:latin typeface="Times New Roman" panose="02020603050405020304" pitchFamily="18" charset="0"/>
                <a:cs typeface="Times New Roman" panose="02020603050405020304" pitchFamily="18" charset="0"/>
              </a:rPr>
              <a:t>Group Members: </a:t>
            </a:r>
          </a:p>
          <a:p>
            <a:pPr marL="76200" indent="0">
              <a:buNone/>
            </a:pPr>
            <a:r>
              <a:rPr lang="en-US" sz="1600" b="1" dirty="0">
                <a:latin typeface="Times New Roman" panose="02020603050405020304" pitchFamily="18" charset="0"/>
                <a:cs typeface="Times New Roman" panose="02020603050405020304" pitchFamily="18" charset="0"/>
              </a:rPr>
              <a:t>Muhammad Taha Qadri (1197-2020)</a:t>
            </a:r>
          </a:p>
          <a:p>
            <a:pPr marL="76200" indent="0">
              <a:buNone/>
            </a:pPr>
            <a:r>
              <a:rPr lang="en-US" sz="1600" b="1" dirty="0">
                <a:latin typeface="Times New Roman" panose="02020603050405020304" pitchFamily="18" charset="0"/>
                <a:cs typeface="Times New Roman" panose="02020603050405020304" pitchFamily="18" charset="0"/>
              </a:rPr>
              <a:t>Muneeb Shahid (1437-2020)</a:t>
            </a:r>
          </a:p>
          <a:p>
            <a:pPr marL="76200" indent="0">
              <a:buNone/>
            </a:pPr>
            <a:r>
              <a:rPr lang="en-US" sz="1600" b="1" dirty="0">
                <a:latin typeface="Times New Roman" panose="02020603050405020304" pitchFamily="18" charset="0"/>
                <a:cs typeface="Times New Roman" panose="02020603050405020304" pitchFamily="18" charset="0"/>
              </a:rPr>
              <a:t>Muhammad Hannan Faisal(961-2020)	</a:t>
            </a:r>
          </a:p>
        </p:txBody>
      </p:sp>
      <p:sp>
        <p:nvSpPr>
          <p:cNvPr id="8" name="Rectangle 7"/>
          <p:cNvSpPr/>
          <p:nvPr/>
        </p:nvSpPr>
        <p:spPr>
          <a:xfrm>
            <a:off x="6399212" y="3581353"/>
            <a:ext cx="4218390" cy="1354217"/>
          </a:xfrm>
          <a:prstGeom prst="rect">
            <a:avLst/>
          </a:prstGeom>
        </p:spPr>
        <p:txBody>
          <a:bodyPr wrap="square">
            <a:spAutoFit/>
          </a:bodyPr>
          <a:lstStyle/>
          <a:p>
            <a:pPr marL="76200" indent="0">
              <a:buNone/>
            </a:pPr>
            <a:r>
              <a:rPr lang="en-US" b="1" dirty="0">
                <a:latin typeface="Times New Roman" panose="02020603050405020304" pitchFamily="18" charset="0"/>
                <a:cs typeface="Times New Roman" panose="02020603050405020304" pitchFamily="18" charset="0"/>
              </a:rPr>
              <a:t>Supervisor Name :</a:t>
            </a:r>
          </a:p>
          <a:p>
            <a:pPr marL="76200" indent="0">
              <a:buNone/>
            </a:pPr>
            <a:r>
              <a:rPr lang="en-US" sz="1600" b="1" dirty="0">
                <a:latin typeface="Times New Roman" panose="02020603050405020304" pitchFamily="18" charset="0"/>
                <a:cs typeface="Times New Roman" panose="02020603050405020304" pitchFamily="18" charset="0"/>
              </a:rPr>
              <a:t>                Miss Shagufta Aftab</a:t>
            </a:r>
          </a:p>
          <a:p>
            <a:pPr marL="76200" indent="0">
              <a:buNone/>
            </a:pPr>
            <a:endParaRPr lang="en-US" sz="1600" b="1" dirty="0">
              <a:latin typeface="Times New Roman" panose="02020603050405020304" pitchFamily="18" charset="0"/>
              <a:cs typeface="Times New Roman" panose="02020603050405020304" pitchFamily="18" charset="0"/>
            </a:endParaRPr>
          </a:p>
          <a:p>
            <a:pPr marL="76200" indent="0">
              <a:buNone/>
            </a:pPr>
            <a:r>
              <a:rPr lang="en-US" sz="1600" b="1" dirty="0">
                <a:latin typeface="Times New Roman" panose="02020603050405020304" pitchFamily="18" charset="0"/>
                <a:cs typeface="Times New Roman" panose="02020603050405020304" pitchFamily="18" charset="0"/>
              </a:rPr>
              <a:t>Co-Supervisor Name :</a:t>
            </a:r>
          </a:p>
          <a:p>
            <a:pPr marL="76200" indent="0">
              <a:buNone/>
            </a:pPr>
            <a:r>
              <a:rPr lang="en-US" sz="1400" b="1" dirty="0">
                <a:latin typeface="Times New Roman" panose="02020603050405020304" pitchFamily="18" charset="0"/>
                <a:cs typeface="Times New Roman" panose="02020603050405020304" pitchFamily="18" charset="0"/>
              </a:rPr>
              <a:t>	Sir Talha</a:t>
            </a:r>
            <a:r>
              <a:rPr lang="en-US" sz="1600" b="1" dirty="0">
                <a:latin typeface="Times New Roman" panose="02020603050405020304" pitchFamily="18" charset="0"/>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8E02-D732-C8FC-5416-1DA178A6F8CA}"/>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8BF23774-7449-72EC-A6B1-488607FE4218}"/>
              </a:ext>
            </a:extLst>
          </p:cNvPr>
          <p:cNvSpPr>
            <a:spLocks noGrp="1"/>
          </p:cNvSpPr>
          <p:nvPr>
            <p:ph idx="1"/>
          </p:nvPr>
        </p:nvSpPr>
        <p:spPr/>
        <p:txBody>
          <a:bodyPr/>
          <a:lstStyle/>
          <a:p>
            <a:pPr marL="514350" indent="-514350">
              <a:buFont typeface="+mj-lt"/>
              <a:buAutoNum type="arabicPeriod"/>
            </a:pPr>
            <a:r>
              <a:rPr lang="en-US" dirty="0"/>
              <a:t>Introduction</a:t>
            </a:r>
          </a:p>
          <a:p>
            <a:pPr marL="514350" indent="-514350">
              <a:buFont typeface="+mj-lt"/>
              <a:buAutoNum type="arabicPeriod"/>
            </a:pPr>
            <a:r>
              <a:rPr lang="en-US" dirty="0"/>
              <a:t>Problem Statement</a:t>
            </a:r>
          </a:p>
          <a:p>
            <a:pPr marL="514350" indent="-514350">
              <a:buFont typeface="+mj-lt"/>
              <a:buAutoNum type="arabicPeriod"/>
            </a:pPr>
            <a:r>
              <a:rPr lang="en-US" dirty="0"/>
              <a:t>Sustainable development goals</a:t>
            </a:r>
          </a:p>
          <a:p>
            <a:pPr marL="514350" indent="-514350">
              <a:buFont typeface="+mj-lt"/>
              <a:buAutoNum type="arabicPeriod"/>
            </a:pPr>
            <a:r>
              <a:rPr lang="en-US" dirty="0"/>
              <a:t>Screenshot of Mechanically Mobile App</a:t>
            </a:r>
          </a:p>
          <a:p>
            <a:pPr marL="514350" indent="-514350">
              <a:buFont typeface="+mj-lt"/>
              <a:buAutoNum type="arabicPeriod"/>
            </a:pPr>
            <a:r>
              <a:rPr lang="en-US" dirty="0"/>
              <a:t>Future Work</a:t>
            </a:r>
          </a:p>
          <a:p>
            <a:pPr marL="514350" indent="-514350">
              <a:buFont typeface="+mj-lt"/>
              <a:buAutoNum type="arabicPeriod"/>
            </a:pPr>
            <a:endParaRPr lang="en-US" dirty="0"/>
          </a:p>
        </p:txBody>
      </p:sp>
    </p:spTree>
    <p:extLst>
      <p:ext uri="{BB962C8B-B14F-4D97-AF65-F5344CB8AC3E}">
        <p14:creationId xmlns:p14="http://schemas.microsoft.com/office/powerpoint/2010/main" val="95420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2D8E-14CA-7CD9-DB74-FA2B896647B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aa-ET"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2BE1DF-273E-F0EE-B5C1-166E9DF8312D}"/>
              </a:ext>
            </a:extLst>
          </p:cNvPr>
          <p:cNvSpPr>
            <a:spLocks noGrp="1"/>
          </p:cNvSpPr>
          <p:nvPr>
            <p:ph sz="half" idx="1"/>
          </p:nvPr>
        </p:nvSpPr>
        <p:spPr>
          <a:xfrm>
            <a:off x="1065212" y="1690689"/>
            <a:ext cx="10512862" cy="4351338"/>
          </a:xfrm>
        </p:spPr>
        <p:txBody>
          <a:bodyPr>
            <a:normAutofit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In an era marked by technological acceleration and urban dynamism, the "Mechanically" project emerges as a pivotal response to the escalating demand for streamlined roadside assistance. The traditional models of emergency services face challenges in meeting the evolving needs of a rapidly changing urban environment. In this context, the "Mechanically" project aspires to leverage cutting-edge technology to enhance the roadside assistance experience for the citizens of our city.</a:t>
            </a:r>
          </a:p>
          <a:p>
            <a:pPr marL="0" indent="0" algn="just">
              <a:buNone/>
            </a:pPr>
            <a:r>
              <a:rPr lang="en-US" sz="2000" dirty="0">
                <a:latin typeface="Times New Roman" panose="02020603050405020304" pitchFamily="18" charset="0"/>
                <a:cs typeface="Times New Roman" panose="02020603050405020304" pitchFamily="18" charset="0"/>
              </a:rPr>
              <a:t>This report delves into the intricacies of the "Mechanically" project, which aims to create a comprehensive and user-centric platform. By drawing inspiration from various innovative projects worldwide, we explore key elements and features that contribute to the efficient provision of services for vehicle breakdowns. The integration of technology, communication, and user-friendly interfaces becomes paramount in addressing the challenges associated with traditional emergency services.</a:t>
            </a:r>
          </a:p>
          <a:p>
            <a:pPr marL="0" indent="0" algn="just">
              <a:buNone/>
            </a:pPr>
            <a:r>
              <a:rPr lang="en-US" sz="2000" dirty="0">
                <a:latin typeface="Times New Roman" panose="02020603050405020304" pitchFamily="18" charset="0"/>
                <a:cs typeface="Times New Roman" panose="02020603050405020304" pitchFamily="18" charset="0"/>
              </a:rPr>
              <a:t>As we navigate through the report, we will unravel the project's conceptualization, design considerations, system architecture, and strategic decisions. By understanding the core components and methodologies employed in the development of "Mechanically," this report aims to provide insights into how modern technology can be harnessed to offer swift and effective roadside assistance. Ultimately, the "Mechanically" project stands as a testament to the potential of technology to reshape and elevate the standards of emergency vehicle services in our city.</a:t>
            </a:r>
            <a:endParaRPr lang="aa-E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16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p:cNvSpPr>
            <a:spLocks noGrp="1"/>
          </p:cNvSpPr>
          <p:nvPr>
            <p:ph sz="half" idx="1"/>
          </p:nvPr>
        </p:nvSpPr>
        <p:spPr>
          <a:xfrm>
            <a:off x="1398969" y="1573799"/>
            <a:ext cx="9390231" cy="4114800"/>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The city of Karachi, Pakistan faces a major issue of frequent vehicle failures, causing inconvenience and disruptions for its residents. To address this problem, we are trying to develop an application. The application aims to connect users with nearby mechanics using location-based services, there by saving time and reducing the inconvenience caused by vehicle breakdowns. The goal is to provide a convenient platform that eliminates the need for manual searches and enables users to make informed decisions based on ratings, reviews, and chat assistance. The application seeks to improve the vehicle repair experience for residents of Karachi by offering a reliable and efficient solution to their vehicle-related problems.</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7B9D-230D-2645-5712-765E2F5A2B67}"/>
              </a:ext>
            </a:extLst>
          </p:cNvPr>
          <p:cNvSpPr>
            <a:spLocks noGrp="1"/>
          </p:cNvSpPr>
          <p:nvPr>
            <p:ph type="title"/>
          </p:nvPr>
        </p:nvSpPr>
        <p:spPr/>
        <p:txBody>
          <a:bodyPr/>
          <a:lstStyle/>
          <a:p>
            <a:r>
              <a:rPr lang="en-US" b="1" dirty="0"/>
              <a:t>Sustainable Development Goals</a:t>
            </a:r>
          </a:p>
        </p:txBody>
      </p:sp>
      <p:pic>
        <p:nvPicPr>
          <p:cNvPr id="5" name="Content Placeholder 4" descr="A red background with white text and a graph&#10;&#10;Description automatically generated">
            <a:extLst>
              <a:ext uri="{FF2B5EF4-FFF2-40B4-BE49-F238E27FC236}">
                <a16:creationId xmlns:a16="http://schemas.microsoft.com/office/drawing/2014/main" id="{46B48E71-41A6-82A8-3CB8-CAF653BF8DA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9412" y="1690689"/>
            <a:ext cx="2743200" cy="2743200"/>
          </a:xfrm>
        </p:spPr>
      </p:pic>
      <p:pic>
        <p:nvPicPr>
          <p:cNvPr id="7" name="Picture 6" descr="A logo for industry innovation and infrastructure&#10;&#10;Description automatically generated">
            <a:extLst>
              <a:ext uri="{FF2B5EF4-FFF2-40B4-BE49-F238E27FC236}">
                <a16:creationId xmlns:a16="http://schemas.microsoft.com/office/drawing/2014/main" id="{2737D64A-E1A7-FB02-7C4B-F808AF9E86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573" y="1690689"/>
            <a:ext cx="2743200" cy="2743200"/>
          </a:xfrm>
          <a:prstGeom prst="rect">
            <a:avLst/>
          </a:prstGeom>
        </p:spPr>
      </p:pic>
      <p:pic>
        <p:nvPicPr>
          <p:cNvPr id="9" name="Picture 8" descr="A logo of a city&#10;&#10;Description automatically generated">
            <a:extLst>
              <a:ext uri="{FF2B5EF4-FFF2-40B4-BE49-F238E27FC236}">
                <a16:creationId xmlns:a16="http://schemas.microsoft.com/office/drawing/2014/main" id="{5C25D798-A327-5C6B-2F44-4923C505A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288" y="1690689"/>
            <a:ext cx="2738947" cy="2743200"/>
          </a:xfrm>
          <a:prstGeom prst="rect">
            <a:avLst/>
          </a:prstGeom>
        </p:spPr>
      </p:pic>
      <p:pic>
        <p:nvPicPr>
          <p:cNvPr id="11" name="Picture 10" descr="A green sign with white text and a tree and birds&#10;&#10;Description automatically generated">
            <a:extLst>
              <a:ext uri="{FF2B5EF4-FFF2-40B4-BE49-F238E27FC236}">
                <a16:creationId xmlns:a16="http://schemas.microsoft.com/office/drawing/2014/main" id="{31704A09-31AD-9F13-4B06-78BD8AC287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95750" y="1690689"/>
            <a:ext cx="2743200" cy="2743200"/>
          </a:xfrm>
          <a:prstGeom prst="rect">
            <a:avLst/>
          </a:prstGeom>
        </p:spPr>
      </p:pic>
    </p:spTree>
    <p:extLst>
      <p:ext uri="{BB962C8B-B14F-4D97-AF65-F5344CB8AC3E}">
        <p14:creationId xmlns:p14="http://schemas.microsoft.com/office/powerpoint/2010/main" val="294788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6A7E-23BB-5AE5-8145-EE8D428C1E3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Screenshot:</a:t>
            </a:r>
            <a:endParaRPr lang="aa-ET" sz="4000" dirty="0">
              <a:latin typeface="Times New Roman" panose="02020603050405020304" pitchFamily="18" charset="0"/>
              <a:cs typeface="Times New Roman" panose="02020603050405020304" pitchFamily="18" charset="0"/>
            </a:endParaRPr>
          </a:p>
        </p:txBody>
      </p:sp>
      <p:pic>
        <p:nvPicPr>
          <p:cNvPr id="5" name="Content Placeholder 5" descr="A logo of a car service&#10;&#10;Description automatically generated">
            <a:extLst>
              <a:ext uri="{FF2B5EF4-FFF2-40B4-BE49-F238E27FC236}">
                <a16:creationId xmlns:a16="http://schemas.microsoft.com/office/drawing/2014/main" id="{15D18C6B-28A7-DFB5-5438-C911902EC412}"/>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174" b="5764"/>
          <a:stretch/>
        </p:blipFill>
        <p:spPr>
          <a:xfrm>
            <a:off x="760412" y="1564745"/>
            <a:ext cx="2061160" cy="4226455"/>
          </a:xfrm>
        </p:spPr>
      </p:pic>
      <p:pic>
        <p:nvPicPr>
          <p:cNvPr id="4" name="Picture 3" descr="A screenshot of a phone&#10;&#10;Description automatically generated">
            <a:extLst>
              <a:ext uri="{FF2B5EF4-FFF2-40B4-BE49-F238E27FC236}">
                <a16:creationId xmlns:a16="http://schemas.microsoft.com/office/drawing/2014/main" id="{6C507E68-EF73-6422-9B15-AEF4130FBEF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34"/>
          <a:stretch/>
        </p:blipFill>
        <p:spPr>
          <a:xfrm>
            <a:off x="3426840" y="1564744"/>
            <a:ext cx="2096476" cy="4297680"/>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519C5998-F357-D3C6-1E0B-E2F4DD56C4B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325"/>
          <a:stretch/>
        </p:blipFill>
        <p:spPr>
          <a:xfrm>
            <a:off x="6094412" y="1564744"/>
            <a:ext cx="2283168" cy="4297680"/>
          </a:xfrm>
          <a:prstGeom prst="rect">
            <a:avLst/>
          </a:prstGeom>
        </p:spPr>
      </p:pic>
      <p:pic>
        <p:nvPicPr>
          <p:cNvPr id="12" name="Picture 11" descr="A screenshot of a phone&#10;&#10;Description automatically generated">
            <a:extLst>
              <a:ext uri="{FF2B5EF4-FFF2-40B4-BE49-F238E27FC236}">
                <a16:creationId xmlns:a16="http://schemas.microsoft.com/office/drawing/2014/main" id="{F6527714-22EF-63AD-9C16-13F87522423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5324"/>
          <a:stretch/>
        </p:blipFill>
        <p:spPr>
          <a:xfrm>
            <a:off x="8948676" y="1592105"/>
            <a:ext cx="2166810" cy="4297680"/>
          </a:xfrm>
          <a:prstGeom prst="rect">
            <a:avLst/>
          </a:prstGeom>
        </p:spPr>
      </p:pic>
      <p:sp>
        <p:nvSpPr>
          <p:cNvPr id="13" name="Rectangle 12">
            <a:extLst>
              <a:ext uri="{FF2B5EF4-FFF2-40B4-BE49-F238E27FC236}">
                <a16:creationId xmlns:a16="http://schemas.microsoft.com/office/drawing/2014/main" id="{278E502C-621B-BECA-31CD-A001716E62FA}"/>
              </a:ext>
            </a:extLst>
          </p:cNvPr>
          <p:cNvSpPr/>
          <p:nvPr/>
        </p:nvSpPr>
        <p:spPr>
          <a:xfrm>
            <a:off x="8948676" y="6027454"/>
            <a:ext cx="1983590" cy="603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Signup Screen</a:t>
            </a:r>
          </a:p>
        </p:txBody>
      </p:sp>
      <p:sp>
        <p:nvSpPr>
          <p:cNvPr id="14" name="Rectangle 13">
            <a:extLst>
              <a:ext uri="{FF2B5EF4-FFF2-40B4-BE49-F238E27FC236}">
                <a16:creationId xmlns:a16="http://schemas.microsoft.com/office/drawing/2014/main" id="{FCC03835-94CB-42AC-754E-8522B8FEABEB}"/>
              </a:ext>
            </a:extLst>
          </p:cNvPr>
          <p:cNvSpPr/>
          <p:nvPr/>
        </p:nvSpPr>
        <p:spPr>
          <a:xfrm>
            <a:off x="3426840" y="6011117"/>
            <a:ext cx="1983590" cy="603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Login Screen</a:t>
            </a:r>
          </a:p>
        </p:txBody>
      </p:sp>
      <p:sp>
        <p:nvSpPr>
          <p:cNvPr id="15" name="Rectangle 14">
            <a:extLst>
              <a:ext uri="{FF2B5EF4-FFF2-40B4-BE49-F238E27FC236}">
                <a16:creationId xmlns:a16="http://schemas.microsoft.com/office/drawing/2014/main" id="{1434BDF4-574B-1AB1-8286-24E613D692A8}"/>
              </a:ext>
            </a:extLst>
          </p:cNvPr>
          <p:cNvSpPr/>
          <p:nvPr/>
        </p:nvSpPr>
        <p:spPr>
          <a:xfrm>
            <a:off x="6107609" y="5994056"/>
            <a:ext cx="1983590" cy="603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Signup Screen</a:t>
            </a:r>
          </a:p>
        </p:txBody>
      </p:sp>
      <p:sp>
        <p:nvSpPr>
          <p:cNvPr id="18" name="Rectangle 17">
            <a:extLst>
              <a:ext uri="{FF2B5EF4-FFF2-40B4-BE49-F238E27FC236}">
                <a16:creationId xmlns:a16="http://schemas.microsoft.com/office/drawing/2014/main" id="{B30C678B-60C7-0ACC-3861-99F700AF0C7A}"/>
              </a:ext>
            </a:extLst>
          </p:cNvPr>
          <p:cNvSpPr/>
          <p:nvPr/>
        </p:nvSpPr>
        <p:spPr>
          <a:xfrm>
            <a:off x="872788" y="6011116"/>
            <a:ext cx="1983590" cy="603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Splash Screen</a:t>
            </a:r>
          </a:p>
        </p:txBody>
      </p:sp>
    </p:spTree>
    <p:extLst>
      <p:ext uri="{BB962C8B-B14F-4D97-AF65-F5344CB8AC3E}">
        <p14:creationId xmlns:p14="http://schemas.microsoft.com/office/powerpoint/2010/main" val="410736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6A7E-23BB-5AE5-8145-EE8D428C1E3F}"/>
              </a:ext>
            </a:extLst>
          </p:cNvPr>
          <p:cNvSpPr>
            <a:spLocks noGrp="1"/>
          </p:cNvSpPr>
          <p:nvPr>
            <p:ph type="title"/>
          </p:nvPr>
        </p:nvSpPr>
        <p:spPr/>
        <p:txBody>
          <a:bodyPr>
            <a:normAutofit/>
          </a:bodyPr>
          <a:lstStyle/>
          <a:p>
            <a:r>
              <a:rPr lang="en-US" sz="4000" dirty="0"/>
              <a:t>Cont..</a:t>
            </a:r>
            <a:endParaRPr lang="aa-ET" sz="4000" dirty="0">
              <a:latin typeface="Times New Roman" panose="02020603050405020304" pitchFamily="18" charset="0"/>
              <a:cs typeface="Times New Roman" panose="02020603050405020304" pitchFamily="18" charset="0"/>
            </a:endParaRPr>
          </a:p>
        </p:txBody>
      </p:sp>
      <p:pic>
        <p:nvPicPr>
          <p:cNvPr id="8" name="Content Placeholder 7" descr="A screenshot of a phone&#10;&#10;Description automatically generated">
            <a:extLst>
              <a:ext uri="{FF2B5EF4-FFF2-40B4-BE49-F238E27FC236}">
                <a16:creationId xmlns:a16="http://schemas.microsoft.com/office/drawing/2014/main" id="{CF853C70-BFF2-019E-71D8-E853CF878735}"/>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5507"/>
          <a:stretch/>
        </p:blipFill>
        <p:spPr>
          <a:xfrm>
            <a:off x="943260" y="1564744"/>
            <a:ext cx="2067320" cy="4325040"/>
          </a:xfrm>
        </p:spPr>
      </p:pic>
      <p:pic>
        <p:nvPicPr>
          <p:cNvPr id="11" name="Picture 10" descr="A screenshot of a computer&#10;&#10;Description automatically generated">
            <a:extLst>
              <a:ext uri="{FF2B5EF4-FFF2-40B4-BE49-F238E27FC236}">
                <a16:creationId xmlns:a16="http://schemas.microsoft.com/office/drawing/2014/main" id="{868ABEC3-2430-8925-C26A-2746BBB553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8223" y="1556935"/>
            <a:ext cx="1917168" cy="4297680"/>
          </a:xfrm>
          <a:prstGeom prst="rect">
            <a:avLst/>
          </a:prstGeom>
        </p:spPr>
      </p:pic>
      <p:pic>
        <p:nvPicPr>
          <p:cNvPr id="16" name="Picture 15" descr="A screenshot of a phone&#10;&#10;Description automatically generated">
            <a:extLst>
              <a:ext uri="{FF2B5EF4-FFF2-40B4-BE49-F238E27FC236}">
                <a16:creationId xmlns:a16="http://schemas.microsoft.com/office/drawing/2014/main" id="{21C51CFE-2FC8-8A0D-2169-8B8246D63D12}"/>
              </a:ext>
            </a:extLst>
          </p:cNvPr>
          <p:cNvPicPr>
            <a:picLocks noChangeAspect="1"/>
          </p:cNvPicPr>
          <p:nvPr/>
        </p:nvPicPr>
        <p:blipFill rotWithShape="1">
          <a:blip r:embed="rId4">
            <a:extLst>
              <a:ext uri="{28A0092B-C50C-407E-A947-70E740481C1C}">
                <a14:useLocalDpi xmlns:a14="http://schemas.microsoft.com/office/drawing/2010/main" val="0"/>
              </a:ext>
            </a:extLst>
          </a:blip>
          <a:srcRect t="36935"/>
          <a:stretch/>
        </p:blipFill>
        <p:spPr>
          <a:xfrm>
            <a:off x="6123034" y="1521678"/>
            <a:ext cx="3039958" cy="4297680"/>
          </a:xfrm>
          <a:prstGeom prst="rect">
            <a:avLst/>
          </a:prstGeom>
        </p:spPr>
      </p:pic>
      <p:sp>
        <p:nvSpPr>
          <p:cNvPr id="17" name="Rectangle 16">
            <a:extLst>
              <a:ext uri="{FF2B5EF4-FFF2-40B4-BE49-F238E27FC236}">
                <a16:creationId xmlns:a16="http://schemas.microsoft.com/office/drawing/2014/main" id="{351A831D-E90F-CC26-85BA-49215B97C2C2}"/>
              </a:ext>
            </a:extLst>
          </p:cNvPr>
          <p:cNvSpPr/>
          <p:nvPr/>
        </p:nvSpPr>
        <p:spPr>
          <a:xfrm>
            <a:off x="837982" y="5994057"/>
            <a:ext cx="1983590" cy="603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Email Verification Screen</a:t>
            </a:r>
          </a:p>
        </p:txBody>
      </p:sp>
      <p:sp>
        <p:nvSpPr>
          <p:cNvPr id="18" name="Rectangle 17">
            <a:extLst>
              <a:ext uri="{FF2B5EF4-FFF2-40B4-BE49-F238E27FC236}">
                <a16:creationId xmlns:a16="http://schemas.microsoft.com/office/drawing/2014/main" id="{B42518CD-8E4E-1B99-5925-30061A13E98F}"/>
              </a:ext>
            </a:extLst>
          </p:cNvPr>
          <p:cNvSpPr/>
          <p:nvPr/>
        </p:nvSpPr>
        <p:spPr>
          <a:xfrm>
            <a:off x="3623695" y="5994057"/>
            <a:ext cx="1983590" cy="603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Reset Password Screen</a:t>
            </a:r>
          </a:p>
        </p:txBody>
      </p:sp>
      <p:sp>
        <p:nvSpPr>
          <p:cNvPr id="19" name="Rectangle 18">
            <a:extLst>
              <a:ext uri="{FF2B5EF4-FFF2-40B4-BE49-F238E27FC236}">
                <a16:creationId xmlns:a16="http://schemas.microsoft.com/office/drawing/2014/main" id="{FE030E8F-2659-0916-E19D-619505FBBA07}"/>
              </a:ext>
            </a:extLst>
          </p:cNvPr>
          <p:cNvSpPr/>
          <p:nvPr/>
        </p:nvSpPr>
        <p:spPr>
          <a:xfrm>
            <a:off x="6651218" y="5994057"/>
            <a:ext cx="1983590" cy="603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Location Permission Screen</a:t>
            </a:r>
          </a:p>
        </p:txBody>
      </p:sp>
      <p:pic>
        <p:nvPicPr>
          <p:cNvPr id="20" name="Content Placeholder 5" descr="A screenshot of a phone&#10;&#10;Description automatically generated">
            <a:extLst>
              <a:ext uri="{FF2B5EF4-FFF2-40B4-BE49-F238E27FC236}">
                <a16:creationId xmlns:a16="http://schemas.microsoft.com/office/drawing/2014/main" id="{9D7C1D98-6356-F120-3BB1-2A969E59D9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51859" y="1521678"/>
            <a:ext cx="1917168" cy="4297680"/>
          </a:xfrm>
          <a:prstGeom prst="rect">
            <a:avLst/>
          </a:prstGeom>
        </p:spPr>
      </p:pic>
      <p:sp>
        <p:nvSpPr>
          <p:cNvPr id="21" name="Rectangle 20">
            <a:extLst>
              <a:ext uri="{FF2B5EF4-FFF2-40B4-BE49-F238E27FC236}">
                <a16:creationId xmlns:a16="http://schemas.microsoft.com/office/drawing/2014/main" id="{4032D93F-9A1D-3AB1-6196-2DA300C41D68}"/>
              </a:ext>
            </a:extLst>
          </p:cNvPr>
          <p:cNvSpPr/>
          <p:nvPr/>
        </p:nvSpPr>
        <p:spPr>
          <a:xfrm>
            <a:off x="9980612" y="5997469"/>
            <a:ext cx="1983590" cy="603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Location Permission Screen</a:t>
            </a:r>
          </a:p>
        </p:txBody>
      </p:sp>
    </p:spTree>
    <p:extLst>
      <p:ext uri="{BB962C8B-B14F-4D97-AF65-F5344CB8AC3E}">
        <p14:creationId xmlns:p14="http://schemas.microsoft.com/office/powerpoint/2010/main" val="170090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6A7E-23BB-5AE5-8145-EE8D428C1E3F}"/>
              </a:ext>
            </a:extLst>
          </p:cNvPr>
          <p:cNvSpPr>
            <a:spLocks noGrp="1"/>
          </p:cNvSpPr>
          <p:nvPr>
            <p:ph type="title"/>
          </p:nvPr>
        </p:nvSpPr>
        <p:spPr/>
        <p:txBody>
          <a:bodyPr>
            <a:normAutofit/>
          </a:bodyPr>
          <a:lstStyle/>
          <a:p>
            <a:r>
              <a:rPr lang="en-US" sz="4000" dirty="0"/>
              <a:t>Cont..</a:t>
            </a:r>
            <a:endParaRPr lang="aa-ET" sz="4000" dirty="0">
              <a:latin typeface="Times New Roman" panose="02020603050405020304" pitchFamily="18" charset="0"/>
              <a:cs typeface="Times New Roman" panose="02020603050405020304" pitchFamily="18" charset="0"/>
            </a:endParaRPr>
          </a:p>
        </p:txBody>
      </p:sp>
      <p:pic>
        <p:nvPicPr>
          <p:cNvPr id="9" name="Picture 8" descr="A map with a location pin&#10;&#10;Description automatically generated">
            <a:extLst>
              <a:ext uri="{FF2B5EF4-FFF2-40B4-BE49-F238E27FC236}">
                <a16:creationId xmlns:a16="http://schemas.microsoft.com/office/drawing/2014/main" id="{CAD8C485-47B7-F66F-DC15-EC2A6917A9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903" y="1528269"/>
            <a:ext cx="1917168" cy="4297680"/>
          </a:xfrm>
          <a:prstGeom prst="rect">
            <a:avLst/>
          </a:prstGeom>
        </p:spPr>
      </p:pic>
      <p:pic>
        <p:nvPicPr>
          <p:cNvPr id="12" name="Picture 11" descr="A screenshot of a phone&#10;&#10;Description automatically generated">
            <a:extLst>
              <a:ext uri="{FF2B5EF4-FFF2-40B4-BE49-F238E27FC236}">
                <a16:creationId xmlns:a16="http://schemas.microsoft.com/office/drawing/2014/main" id="{17C4B19B-78F8-2399-8475-063DB51A11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9212" y="1523720"/>
            <a:ext cx="1917168" cy="4297680"/>
          </a:xfrm>
          <a:prstGeom prst="rect">
            <a:avLst/>
          </a:prstGeom>
        </p:spPr>
      </p:pic>
      <p:pic>
        <p:nvPicPr>
          <p:cNvPr id="15" name="Picture 14" descr="A screenshot of a phone&#10;&#10;Description automatically generated">
            <a:extLst>
              <a:ext uri="{FF2B5EF4-FFF2-40B4-BE49-F238E27FC236}">
                <a16:creationId xmlns:a16="http://schemas.microsoft.com/office/drawing/2014/main" id="{35B4412B-1E5D-6A09-9EB3-45F50A35B5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6412" y="1523720"/>
            <a:ext cx="1917168" cy="4297680"/>
          </a:xfrm>
          <a:prstGeom prst="rect">
            <a:avLst/>
          </a:prstGeom>
        </p:spPr>
      </p:pic>
      <p:pic>
        <p:nvPicPr>
          <p:cNvPr id="19" name="Content Placeholder 6" descr="A screenshot of a phone&#10;&#10;Description automatically generated">
            <a:extLst>
              <a:ext uri="{FF2B5EF4-FFF2-40B4-BE49-F238E27FC236}">
                <a16:creationId xmlns:a16="http://schemas.microsoft.com/office/drawing/2014/main" id="{F97F7EB7-5ADA-2485-0978-FF3EAA932D8A}"/>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9760351" y="1496891"/>
            <a:ext cx="1941104" cy="4351338"/>
          </a:xfrm>
        </p:spPr>
      </p:pic>
      <p:sp>
        <p:nvSpPr>
          <p:cNvPr id="20" name="Rectangle 19">
            <a:extLst>
              <a:ext uri="{FF2B5EF4-FFF2-40B4-BE49-F238E27FC236}">
                <a16:creationId xmlns:a16="http://schemas.microsoft.com/office/drawing/2014/main" id="{4C80BFEB-11B5-759D-61CD-3137B7429C1E}"/>
              </a:ext>
            </a:extLst>
          </p:cNvPr>
          <p:cNvSpPr/>
          <p:nvPr/>
        </p:nvSpPr>
        <p:spPr>
          <a:xfrm>
            <a:off x="837982" y="5994057"/>
            <a:ext cx="1983590" cy="603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Google Map Screen</a:t>
            </a:r>
          </a:p>
        </p:txBody>
      </p:sp>
      <p:sp>
        <p:nvSpPr>
          <p:cNvPr id="21" name="Rectangle 20">
            <a:extLst>
              <a:ext uri="{FF2B5EF4-FFF2-40B4-BE49-F238E27FC236}">
                <a16:creationId xmlns:a16="http://schemas.microsoft.com/office/drawing/2014/main" id="{B216EDBA-E17A-D906-DE15-B89CD5DB1805}"/>
              </a:ext>
            </a:extLst>
          </p:cNvPr>
          <p:cNvSpPr/>
          <p:nvPr/>
        </p:nvSpPr>
        <p:spPr>
          <a:xfrm>
            <a:off x="3692790" y="5994057"/>
            <a:ext cx="1983590" cy="603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Profile Screen</a:t>
            </a:r>
          </a:p>
        </p:txBody>
      </p:sp>
      <p:sp>
        <p:nvSpPr>
          <p:cNvPr id="22" name="Rectangle 21">
            <a:extLst>
              <a:ext uri="{FF2B5EF4-FFF2-40B4-BE49-F238E27FC236}">
                <a16:creationId xmlns:a16="http://schemas.microsoft.com/office/drawing/2014/main" id="{961875D8-3F25-2F65-957C-D7E14C1852FD}"/>
              </a:ext>
            </a:extLst>
          </p:cNvPr>
          <p:cNvSpPr/>
          <p:nvPr/>
        </p:nvSpPr>
        <p:spPr>
          <a:xfrm>
            <a:off x="6823201" y="5994057"/>
            <a:ext cx="1983590" cy="603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Profile Screen</a:t>
            </a:r>
          </a:p>
        </p:txBody>
      </p:sp>
      <p:sp>
        <p:nvSpPr>
          <p:cNvPr id="23" name="Rectangle 22">
            <a:extLst>
              <a:ext uri="{FF2B5EF4-FFF2-40B4-BE49-F238E27FC236}">
                <a16:creationId xmlns:a16="http://schemas.microsoft.com/office/drawing/2014/main" id="{5213D44C-1790-4B33-D144-290171E0C271}"/>
              </a:ext>
            </a:extLst>
          </p:cNvPr>
          <p:cNvSpPr/>
          <p:nvPr/>
        </p:nvSpPr>
        <p:spPr>
          <a:xfrm>
            <a:off x="9717865" y="5994057"/>
            <a:ext cx="1983590" cy="603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Edit Profile</a:t>
            </a:r>
          </a:p>
          <a:p>
            <a:pPr algn="ctr"/>
            <a:r>
              <a:rPr lang="en-US" b="1" dirty="0">
                <a:solidFill>
                  <a:schemeClr val="accent1"/>
                </a:solidFill>
              </a:rPr>
              <a:t>Screen</a:t>
            </a:r>
          </a:p>
        </p:txBody>
      </p:sp>
    </p:spTree>
    <p:extLst>
      <p:ext uri="{BB962C8B-B14F-4D97-AF65-F5344CB8AC3E}">
        <p14:creationId xmlns:p14="http://schemas.microsoft.com/office/powerpoint/2010/main" val="295070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4586</TotalTime>
  <Words>592</Words>
  <Application>Microsoft Office PowerPoint</Application>
  <PresentationFormat>Custom</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Corbel</vt:lpstr>
      <vt:lpstr>Times New Roman</vt:lpstr>
      <vt:lpstr>Office Theme</vt:lpstr>
      <vt:lpstr>PowerPoint Presentation</vt:lpstr>
      <vt:lpstr>PowerPoint Presentation</vt:lpstr>
      <vt:lpstr>Table of Content</vt:lpstr>
      <vt:lpstr>Introduction</vt:lpstr>
      <vt:lpstr>Problem Statement</vt:lpstr>
      <vt:lpstr>Sustainable Development Goals</vt:lpstr>
      <vt:lpstr>Screenshot:</vt:lpstr>
      <vt:lpstr>Cont..</vt:lpstr>
      <vt:lpstr>Cont..</vt:lpstr>
      <vt:lpstr>App Build Video Link:</vt:lpstr>
      <vt:lpstr>Future Work</vt:lpstr>
      <vt:lpstr>Suggestions and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 Dr. Zahoor Hussain Shah Assistant Professor (Computing Department, FEST, Indus  University, Karachi)   Subject: Computer Networks and Data Communication  Time: 1 Hour  Credit Hours: 3</dc:title>
  <dc:creator>Dr Zahoor</dc:creator>
  <cp:lastModifiedBy>Wajeeha Shahid</cp:lastModifiedBy>
  <cp:revision>122</cp:revision>
  <dcterms:created xsi:type="dcterms:W3CDTF">2019-01-09T18:15:00Z</dcterms:created>
  <dcterms:modified xsi:type="dcterms:W3CDTF">2024-06-02T16:27:00Z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396B19C499C344079A857B2A0DDF04F4_12</vt:lpwstr>
  </property>
  <property fmtid="{D5CDD505-2E9C-101B-9397-08002B2CF9AE}" pid="9" name="KSOProductBuildVer">
    <vt:lpwstr>1033-12.2.0.13306</vt:lpwstr>
  </property>
</Properties>
</file>