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7" r:id="rId5"/>
    <p:sldId id="266" r:id="rId6"/>
    <p:sldId id="259" r:id="rId7"/>
    <p:sldId id="260" r:id="rId8"/>
    <p:sldId id="261" r:id="rId9"/>
    <p:sldId id="269" r:id="rId10"/>
    <p:sldId id="270" r:id="rId11"/>
    <p:sldId id="271"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95034A-FAF3-4F35-B090-357577084B24}" type="datetimeFigureOut">
              <a:rPr lang="en-IN" smtClean="0"/>
              <a:t>03-12-2023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DC0BEE5-9EB9-4D1E-901C-CA9CF1993095}" type="slidenum">
              <a:rPr lang="en-IN" smtClean="0"/>
              <a:t>‹#›</a:t>
            </a:fld>
            <a:endParaRPr lang="en-IN"/>
          </a:p>
        </p:txBody>
      </p:sp>
    </p:spTree>
    <p:extLst>
      <p:ext uri="{BB962C8B-B14F-4D97-AF65-F5344CB8AC3E}">
        <p14:creationId xmlns:p14="http://schemas.microsoft.com/office/powerpoint/2010/main" val="1356924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95034A-FAF3-4F35-B090-357577084B24}" type="datetimeFigureOut">
              <a:rPr lang="en-IN" smtClean="0"/>
              <a:t>03-12-2023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C0BEE5-9EB9-4D1E-901C-CA9CF1993095}" type="slidenum">
              <a:rPr lang="en-IN" smtClean="0"/>
              <a:t>‹#›</a:t>
            </a:fld>
            <a:endParaRPr lang="en-IN"/>
          </a:p>
        </p:txBody>
      </p:sp>
    </p:spTree>
    <p:extLst>
      <p:ext uri="{BB962C8B-B14F-4D97-AF65-F5344CB8AC3E}">
        <p14:creationId xmlns:p14="http://schemas.microsoft.com/office/powerpoint/2010/main" val="3965503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95034A-FAF3-4F35-B090-357577084B24}" type="datetimeFigureOut">
              <a:rPr lang="en-IN" smtClean="0"/>
              <a:t>03-12-2023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C0BEE5-9EB9-4D1E-901C-CA9CF199309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393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595034A-FAF3-4F35-B090-357577084B24}" type="datetimeFigureOut">
              <a:rPr lang="en-IN" smtClean="0"/>
              <a:t>03-12-2023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C0BEE5-9EB9-4D1E-901C-CA9CF1993095}" type="slidenum">
              <a:rPr lang="en-IN" smtClean="0"/>
              <a:t>‹#›</a:t>
            </a:fld>
            <a:endParaRPr lang="en-IN"/>
          </a:p>
        </p:txBody>
      </p:sp>
    </p:spTree>
    <p:extLst>
      <p:ext uri="{BB962C8B-B14F-4D97-AF65-F5344CB8AC3E}">
        <p14:creationId xmlns:p14="http://schemas.microsoft.com/office/powerpoint/2010/main" val="2039290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595034A-FAF3-4F35-B090-357577084B24}" type="datetimeFigureOut">
              <a:rPr lang="en-IN" smtClean="0"/>
              <a:t>03-12-2023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C0BEE5-9EB9-4D1E-901C-CA9CF199309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6195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595034A-FAF3-4F35-B090-357577084B24}" type="datetimeFigureOut">
              <a:rPr lang="en-IN" smtClean="0"/>
              <a:t>03-12-2023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C0BEE5-9EB9-4D1E-901C-CA9CF1993095}" type="slidenum">
              <a:rPr lang="en-IN" smtClean="0"/>
              <a:t>‹#›</a:t>
            </a:fld>
            <a:endParaRPr lang="en-IN"/>
          </a:p>
        </p:txBody>
      </p:sp>
    </p:spTree>
    <p:extLst>
      <p:ext uri="{BB962C8B-B14F-4D97-AF65-F5344CB8AC3E}">
        <p14:creationId xmlns:p14="http://schemas.microsoft.com/office/powerpoint/2010/main" val="85988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95034A-FAF3-4F35-B090-357577084B24}" type="datetimeFigureOut">
              <a:rPr lang="en-IN" smtClean="0"/>
              <a:t>03-12-2023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C0BEE5-9EB9-4D1E-901C-CA9CF1993095}" type="slidenum">
              <a:rPr lang="en-IN" smtClean="0"/>
              <a:t>‹#›</a:t>
            </a:fld>
            <a:endParaRPr lang="en-IN"/>
          </a:p>
        </p:txBody>
      </p:sp>
    </p:spTree>
    <p:extLst>
      <p:ext uri="{BB962C8B-B14F-4D97-AF65-F5344CB8AC3E}">
        <p14:creationId xmlns:p14="http://schemas.microsoft.com/office/powerpoint/2010/main" val="1367672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95034A-FAF3-4F35-B090-357577084B24}" type="datetimeFigureOut">
              <a:rPr lang="en-IN" smtClean="0"/>
              <a:t>03-12-2023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C0BEE5-9EB9-4D1E-901C-CA9CF1993095}" type="slidenum">
              <a:rPr lang="en-IN" smtClean="0"/>
              <a:t>‹#›</a:t>
            </a:fld>
            <a:endParaRPr lang="en-IN"/>
          </a:p>
        </p:txBody>
      </p:sp>
    </p:spTree>
    <p:extLst>
      <p:ext uri="{BB962C8B-B14F-4D97-AF65-F5344CB8AC3E}">
        <p14:creationId xmlns:p14="http://schemas.microsoft.com/office/powerpoint/2010/main" val="663165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95034A-FAF3-4F35-B090-357577084B24}" type="datetimeFigureOut">
              <a:rPr lang="en-IN" smtClean="0"/>
              <a:t>03-12-2023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C0BEE5-9EB9-4D1E-901C-CA9CF1993095}" type="slidenum">
              <a:rPr lang="en-IN" smtClean="0"/>
              <a:t>‹#›</a:t>
            </a:fld>
            <a:endParaRPr lang="en-IN"/>
          </a:p>
        </p:txBody>
      </p:sp>
    </p:spTree>
    <p:extLst>
      <p:ext uri="{BB962C8B-B14F-4D97-AF65-F5344CB8AC3E}">
        <p14:creationId xmlns:p14="http://schemas.microsoft.com/office/powerpoint/2010/main" val="2041802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95034A-FAF3-4F35-B090-357577084B24}" type="datetimeFigureOut">
              <a:rPr lang="en-IN" smtClean="0"/>
              <a:t>03-12-2023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C0BEE5-9EB9-4D1E-901C-CA9CF1993095}" type="slidenum">
              <a:rPr lang="en-IN" smtClean="0"/>
              <a:t>‹#›</a:t>
            </a:fld>
            <a:endParaRPr lang="en-IN"/>
          </a:p>
        </p:txBody>
      </p:sp>
    </p:spTree>
    <p:extLst>
      <p:ext uri="{BB962C8B-B14F-4D97-AF65-F5344CB8AC3E}">
        <p14:creationId xmlns:p14="http://schemas.microsoft.com/office/powerpoint/2010/main" val="381996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95034A-FAF3-4F35-B090-357577084B24}" type="datetimeFigureOut">
              <a:rPr lang="en-IN" smtClean="0"/>
              <a:t>03-12-2023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DC0BEE5-9EB9-4D1E-901C-CA9CF1993095}" type="slidenum">
              <a:rPr lang="en-IN" smtClean="0"/>
              <a:t>‹#›</a:t>
            </a:fld>
            <a:endParaRPr lang="en-IN"/>
          </a:p>
        </p:txBody>
      </p:sp>
    </p:spTree>
    <p:extLst>
      <p:ext uri="{BB962C8B-B14F-4D97-AF65-F5344CB8AC3E}">
        <p14:creationId xmlns:p14="http://schemas.microsoft.com/office/powerpoint/2010/main" val="1914705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95034A-FAF3-4F35-B090-357577084B24}" type="datetimeFigureOut">
              <a:rPr lang="en-IN" smtClean="0"/>
              <a:t>03-12-2023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DC0BEE5-9EB9-4D1E-901C-CA9CF1993095}" type="slidenum">
              <a:rPr lang="en-IN" smtClean="0"/>
              <a:t>‹#›</a:t>
            </a:fld>
            <a:endParaRPr lang="en-IN"/>
          </a:p>
        </p:txBody>
      </p:sp>
    </p:spTree>
    <p:extLst>
      <p:ext uri="{BB962C8B-B14F-4D97-AF65-F5344CB8AC3E}">
        <p14:creationId xmlns:p14="http://schemas.microsoft.com/office/powerpoint/2010/main" val="1622986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95034A-FAF3-4F35-B090-357577084B24}" type="datetimeFigureOut">
              <a:rPr lang="en-IN" smtClean="0"/>
              <a:t>03-12-2023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DC0BEE5-9EB9-4D1E-901C-CA9CF1993095}" type="slidenum">
              <a:rPr lang="en-IN" smtClean="0"/>
              <a:t>‹#›</a:t>
            </a:fld>
            <a:endParaRPr lang="en-IN"/>
          </a:p>
        </p:txBody>
      </p:sp>
    </p:spTree>
    <p:extLst>
      <p:ext uri="{BB962C8B-B14F-4D97-AF65-F5344CB8AC3E}">
        <p14:creationId xmlns:p14="http://schemas.microsoft.com/office/powerpoint/2010/main" val="3608088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95034A-FAF3-4F35-B090-357577084B24}" type="datetimeFigureOut">
              <a:rPr lang="en-IN" smtClean="0"/>
              <a:t>03-12-2023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DC0BEE5-9EB9-4D1E-901C-CA9CF1993095}" type="slidenum">
              <a:rPr lang="en-IN" smtClean="0"/>
              <a:t>‹#›</a:t>
            </a:fld>
            <a:endParaRPr lang="en-IN"/>
          </a:p>
        </p:txBody>
      </p:sp>
    </p:spTree>
    <p:extLst>
      <p:ext uri="{BB962C8B-B14F-4D97-AF65-F5344CB8AC3E}">
        <p14:creationId xmlns:p14="http://schemas.microsoft.com/office/powerpoint/2010/main" val="4138156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95034A-FAF3-4F35-B090-357577084B24}" type="datetimeFigureOut">
              <a:rPr lang="en-IN" smtClean="0"/>
              <a:t>03-12-2023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DC0BEE5-9EB9-4D1E-901C-CA9CF1993095}" type="slidenum">
              <a:rPr lang="en-IN" smtClean="0"/>
              <a:t>‹#›</a:t>
            </a:fld>
            <a:endParaRPr lang="en-IN"/>
          </a:p>
        </p:txBody>
      </p:sp>
    </p:spTree>
    <p:extLst>
      <p:ext uri="{BB962C8B-B14F-4D97-AF65-F5344CB8AC3E}">
        <p14:creationId xmlns:p14="http://schemas.microsoft.com/office/powerpoint/2010/main" val="3097645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95034A-FAF3-4F35-B090-357577084B24}" type="datetimeFigureOut">
              <a:rPr lang="en-IN" smtClean="0"/>
              <a:t>03-12-2023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C0BEE5-9EB9-4D1E-901C-CA9CF1993095}" type="slidenum">
              <a:rPr lang="en-IN" smtClean="0"/>
              <a:t>‹#›</a:t>
            </a:fld>
            <a:endParaRPr lang="en-IN"/>
          </a:p>
        </p:txBody>
      </p:sp>
    </p:spTree>
    <p:extLst>
      <p:ext uri="{BB962C8B-B14F-4D97-AF65-F5344CB8AC3E}">
        <p14:creationId xmlns:p14="http://schemas.microsoft.com/office/powerpoint/2010/main" val="404423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595034A-FAF3-4F35-B090-357577084B24}" type="datetimeFigureOut">
              <a:rPr lang="en-IN" smtClean="0"/>
              <a:t>03-12-2023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DC0BEE5-9EB9-4D1E-901C-CA9CF1993095}" type="slidenum">
              <a:rPr lang="en-IN" smtClean="0"/>
              <a:t>‹#›</a:t>
            </a:fld>
            <a:endParaRPr lang="en-IN"/>
          </a:p>
        </p:txBody>
      </p:sp>
    </p:spTree>
    <p:extLst>
      <p:ext uri="{BB962C8B-B14F-4D97-AF65-F5344CB8AC3E}">
        <p14:creationId xmlns:p14="http://schemas.microsoft.com/office/powerpoint/2010/main" val="151176574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5DAE-11B0-02CD-916F-1835C94F9FB9}"/>
              </a:ext>
            </a:extLst>
          </p:cNvPr>
          <p:cNvSpPr>
            <a:spLocks noGrp="1"/>
          </p:cNvSpPr>
          <p:nvPr>
            <p:ph type="ctrTitle"/>
          </p:nvPr>
        </p:nvSpPr>
        <p:spPr>
          <a:xfrm>
            <a:off x="1507067" y="176463"/>
            <a:ext cx="8326744" cy="2823411"/>
          </a:xfrm>
        </p:spPr>
        <p:txBody>
          <a:bodyPr>
            <a:normAutofit fontScale="90000"/>
          </a:bodyPr>
          <a:lstStyle/>
          <a:p>
            <a:pPr algn="ctr">
              <a:spcBef>
                <a:spcPts val="1000"/>
              </a:spcBef>
            </a:pPr>
            <a:r>
              <a:rPr lang="en-US" sz="2400" b="1" dirty="0">
                <a:solidFill>
                  <a:schemeClr val="tx1"/>
                </a:solidFill>
                <a:latin typeface="Times New Roman" panose="02020603050405020304" pitchFamily="18" charset="0"/>
                <a:ea typeface="+mn-ea"/>
                <a:cs typeface="Times New Roman" panose="02020603050405020304" pitchFamily="18" charset="0"/>
              </a:rPr>
              <a:t>Sanjivani Rural Education Society’s</a:t>
            </a:r>
            <a:br>
              <a:rPr lang="en-US" sz="2400" b="1" dirty="0">
                <a:solidFill>
                  <a:schemeClr val="tx1"/>
                </a:solidFill>
                <a:latin typeface="Times New Roman" panose="02020603050405020304" pitchFamily="18" charset="0"/>
                <a:ea typeface="+mn-ea"/>
                <a:cs typeface="Times New Roman" panose="02020603050405020304" pitchFamily="18" charset="0"/>
              </a:rPr>
            </a:br>
            <a:r>
              <a:rPr lang="en-US" sz="2400" b="1" dirty="0">
                <a:solidFill>
                  <a:schemeClr val="tx1"/>
                </a:solidFill>
                <a:latin typeface="Times New Roman" panose="02020603050405020304" pitchFamily="18" charset="0"/>
                <a:ea typeface="+mn-ea"/>
                <a:cs typeface="Times New Roman" panose="02020603050405020304" pitchFamily="18" charset="0"/>
              </a:rPr>
              <a:t> Sanjivani College of Engineering, Kopargaon-423603</a:t>
            </a:r>
            <a:br>
              <a:rPr lang="en-US" sz="2400" b="1" dirty="0">
                <a:solidFill>
                  <a:schemeClr val="tx1"/>
                </a:solidFill>
                <a:latin typeface="Times New Roman" panose="02020603050405020304" pitchFamily="18" charset="0"/>
                <a:ea typeface="+mn-ea"/>
                <a:cs typeface="Times New Roman" panose="02020603050405020304" pitchFamily="18" charset="0"/>
              </a:rPr>
            </a:br>
            <a:r>
              <a:rPr lang="en-US" sz="2400" dirty="0">
                <a:solidFill>
                  <a:schemeClr val="tx1"/>
                </a:solidFill>
                <a:latin typeface="Times New Roman" panose="02020603050405020304" pitchFamily="18" charset="0"/>
                <a:ea typeface="+mn-ea"/>
                <a:cs typeface="Times New Roman" panose="02020603050405020304" pitchFamily="18" charset="0"/>
              </a:rPr>
              <a:t>(An Autonomous Institute Affiliated to Savitribai Phule Pune University, Pune)</a:t>
            </a:r>
            <a:br>
              <a:rPr lang="en-US" sz="2400" dirty="0">
                <a:solidFill>
                  <a:schemeClr val="tx1"/>
                </a:solidFill>
                <a:latin typeface="Times New Roman" panose="02020603050405020304" pitchFamily="18" charset="0"/>
                <a:ea typeface="+mn-ea"/>
                <a:cs typeface="Times New Roman" panose="02020603050405020304" pitchFamily="18" charset="0"/>
              </a:rPr>
            </a:br>
            <a:r>
              <a:rPr lang="en-US" sz="2400" b="1" dirty="0">
                <a:solidFill>
                  <a:schemeClr val="tx1"/>
                </a:solidFill>
                <a:latin typeface="Times New Roman" panose="02020603050405020304" pitchFamily="18" charset="0"/>
                <a:ea typeface="+mn-ea"/>
                <a:cs typeface="Times New Roman" panose="02020603050405020304" pitchFamily="18" charset="0"/>
              </a:rPr>
              <a:t>NAAC ‘A’ Grade Accredited</a:t>
            </a:r>
            <a:br>
              <a:rPr lang="en-US" sz="2400" b="1" dirty="0">
                <a:solidFill>
                  <a:schemeClr val="tx1"/>
                </a:solidFill>
                <a:latin typeface="Times New Roman" panose="02020603050405020304" pitchFamily="18" charset="0"/>
                <a:ea typeface="+mn-ea"/>
                <a:cs typeface="Times New Roman" panose="02020603050405020304" pitchFamily="18" charset="0"/>
              </a:rPr>
            </a:br>
            <a:r>
              <a:rPr lang="en-US" sz="2400" b="1" dirty="0">
                <a:solidFill>
                  <a:schemeClr val="tx1"/>
                </a:solidFill>
                <a:latin typeface="Times New Roman" panose="02020603050405020304" pitchFamily="18" charset="0"/>
                <a:ea typeface="+mn-ea"/>
                <a:cs typeface="Times New Roman" panose="02020603050405020304" pitchFamily="18" charset="0"/>
              </a:rPr>
              <a:t>   Department of Computer Engineering</a:t>
            </a:r>
            <a:br>
              <a:rPr lang="en-US" sz="2400" b="1" dirty="0">
                <a:solidFill>
                  <a:schemeClr val="tx1"/>
                </a:solidFill>
                <a:latin typeface="Times New Roman" panose="02020603050405020304" pitchFamily="18" charset="0"/>
                <a:ea typeface="+mn-ea"/>
                <a:cs typeface="Times New Roman" panose="02020603050405020304" pitchFamily="18" charset="0"/>
              </a:rPr>
            </a:br>
            <a:r>
              <a:rPr lang="en-US" sz="2400" b="1" dirty="0">
                <a:solidFill>
                  <a:schemeClr val="tx1"/>
                </a:solidFill>
                <a:latin typeface="Times New Roman" panose="02020603050405020304" pitchFamily="18" charset="0"/>
                <a:ea typeface="+mn-ea"/>
                <a:cs typeface="Times New Roman" panose="02020603050405020304" pitchFamily="18" charset="0"/>
              </a:rPr>
              <a:t>(UG program, NBA Accredited)</a:t>
            </a:r>
            <a:br>
              <a:rPr lang="en-US" sz="2400" b="1" dirty="0">
                <a:solidFill>
                  <a:schemeClr val="tx1"/>
                </a:solidFill>
                <a:latin typeface="Times New Roman" panose="02020603050405020304" pitchFamily="18" charset="0"/>
                <a:ea typeface="+mn-ea"/>
                <a:cs typeface="Times New Roman" panose="02020603050405020304" pitchFamily="18" charset="0"/>
              </a:rPr>
            </a:br>
            <a:endParaRPr lang="en-IN" sz="2400" dirty="0">
              <a:solidFill>
                <a:schemeClr val="tx1"/>
              </a:solidFill>
            </a:endParaRPr>
          </a:p>
        </p:txBody>
      </p:sp>
      <p:sp>
        <p:nvSpPr>
          <p:cNvPr id="3" name="Subtitle 2">
            <a:extLst>
              <a:ext uri="{FF2B5EF4-FFF2-40B4-BE49-F238E27FC236}">
                <a16:creationId xmlns:a16="http://schemas.microsoft.com/office/drawing/2014/main" id="{524C5623-16F1-2459-030E-B6B2F9900062}"/>
              </a:ext>
            </a:extLst>
          </p:cNvPr>
          <p:cNvSpPr>
            <a:spLocks noGrp="1"/>
          </p:cNvSpPr>
          <p:nvPr>
            <p:ph type="subTitle" idx="1"/>
          </p:nvPr>
        </p:nvSpPr>
        <p:spPr>
          <a:xfrm>
            <a:off x="6840072" y="3651910"/>
            <a:ext cx="5271246" cy="3206090"/>
          </a:xfrm>
        </p:spPr>
        <p:txBody>
          <a:bodyPr>
            <a:noAutofit/>
          </a:bodyPr>
          <a:lstStyle/>
          <a:p>
            <a:pPr>
              <a:lnSpc>
                <a:spcPct val="150000"/>
              </a:lnSpc>
            </a:pPr>
            <a:r>
              <a:rPr lang="en-US" b="1" dirty="0">
                <a:solidFill>
                  <a:schemeClr val="tx1"/>
                </a:solidFill>
                <a:cs typeface="Calibri"/>
              </a:rPr>
              <a:t>Presented By:</a:t>
            </a:r>
          </a:p>
          <a:p>
            <a:pPr>
              <a:lnSpc>
                <a:spcPct val="150000"/>
              </a:lnSpc>
            </a:pPr>
            <a:r>
              <a:rPr lang="en-US" b="1" dirty="0">
                <a:solidFill>
                  <a:schemeClr val="tx1"/>
                </a:solidFill>
                <a:cs typeface="Calibri"/>
              </a:rPr>
              <a:t>Mr. Anas Ansari [UCS20M1011]</a:t>
            </a:r>
          </a:p>
          <a:p>
            <a:pPr>
              <a:lnSpc>
                <a:spcPct val="150000"/>
              </a:lnSpc>
            </a:pPr>
            <a:r>
              <a:rPr lang="en-US" b="1" dirty="0">
                <a:solidFill>
                  <a:schemeClr val="tx1"/>
                </a:solidFill>
                <a:cs typeface="Calibri"/>
              </a:rPr>
              <a:t>Mr. Adarsh </a:t>
            </a:r>
            <a:r>
              <a:rPr lang="en-US" b="1" dirty="0" err="1">
                <a:solidFill>
                  <a:schemeClr val="tx1"/>
                </a:solidFill>
                <a:cs typeface="Calibri"/>
              </a:rPr>
              <a:t>Borde</a:t>
            </a:r>
            <a:r>
              <a:rPr lang="en-US" b="1" dirty="0">
                <a:solidFill>
                  <a:schemeClr val="tx1"/>
                </a:solidFill>
                <a:cs typeface="Calibri"/>
              </a:rPr>
              <a:t> [UCS20M1028]</a:t>
            </a:r>
          </a:p>
          <a:p>
            <a:pPr>
              <a:lnSpc>
                <a:spcPct val="150000"/>
              </a:lnSpc>
            </a:pPr>
            <a:r>
              <a:rPr lang="en-US" b="1" dirty="0">
                <a:solidFill>
                  <a:schemeClr val="tx1"/>
                </a:solidFill>
                <a:cs typeface="Calibri"/>
              </a:rPr>
              <a:t>Mr. Pranav Joshi [UCS20M1057]</a:t>
            </a:r>
          </a:p>
          <a:p>
            <a:pPr>
              <a:lnSpc>
                <a:spcPct val="150000"/>
              </a:lnSpc>
            </a:pPr>
            <a:r>
              <a:rPr lang="en-US" b="1" dirty="0">
                <a:solidFill>
                  <a:schemeClr val="tx1"/>
                </a:solidFill>
                <a:cs typeface="Calibri"/>
              </a:rPr>
              <a:t>Ms. Sanskruti Kekan [UCS20F1068]</a:t>
            </a:r>
          </a:p>
          <a:p>
            <a:pPr algn="r">
              <a:lnSpc>
                <a:spcPct val="150000"/>
              </a:lnSpc>
            </a:pPr>
            <a:r>
              <a:rPr lang="en-US" b="1" dirty="0">
                <a:solidFill>
                  <a:schemeClr val="tx1"/>
                </a:solidFill>
                <a:cs typeface="Calibri"/>
              </a:rPr>
              <a:t>Guided by:- Dr. P. N. </a:t>
            </a:r>
            <a:r>
              <a:rPr lang="en-US" b="1" dirty="0" err="1">
                <a:solidFill>
                  <a:schemeClr val="tx1"/>
                </a:solidFill>
                <a:cs typeface="Calibri"/>
              </a:rPr>
              <a:t>Kalavadekar</a:t>
            </a:r>
            <a:endParaRPr lang="en-US" b="1" dirty="0">
              <a:solidFill>
                <a:schemeClr val="tx1"/>
              </a:solidFill>
              <a:cs typeface="Calibri"/>
            </a:endParaRPr>
          </a:p>
          <a:p>
            <a:endParaRPr lang="en-IN" dirty="0">
              <a:solidFill>
                <a:schemeClr val="tx1"/>
              </a:solidFill>
            </a:endParaRPr>
          </a:p>
        </p:txBody>
      </p:sp>
      <p:pic>
        <p:nvPicPr>
          <p:cNvPr id="4" name="Picture 6">
            <a:extLst>
              <a:ext uri="{FF2B5EF4-FFF2-40B4-BE49-F238E27FC236}">
                <a16:creationId xmlns:a16="http://schemas.microsoft.com/office/drawing/2014/main" id="{3E67AE00-9FEB-F99E-035B-12D2708948A4}"/>
              </a:ext>
            </a:extLst>
          </p:cNvPr>
          <p:cNvPicPr>
            <a:picLocks noChangeAspect="1"/>
          </p:cNvPicPr>
          <p:nvPr/>
        </p:nvPicPr>
        <p:blipFill>
          <a:blip r:embed="rId2" cstate="print"/>
          <a:stretch>
            <a:fillRect/>
          </a:stretch>
        </p:blipFill>
        <p:spPr>
          <a:xfrm>
            <a:off x="145822" y="0"/>
            <a:ext cx="1584601" cy="1781132"/>
          </a:xfrm>
          <a:prstGeom prst="rect">
            <a:avLst/>
          </a:prstGeom>
        </p:spPr>
      </p:pic>
      <p:sp>
        <p:nvSpPr>
          <p:cNvPr id="5" name="Title 1">
            <a:extLst>
              <a:ext uri="{FF2B5EF4-FFF2-40B4-BE49-F238E27FC236}">
                <a16:creationId xmlns:a16="http://schemas.microsoft.com/office/drawing/2014/main" id="{A8C9F307-B935-3934-221D-9E4A75FF66AB}"/>
              </a:ext>
            </a:extLst>
          </p:cNvPr>
          <p:cNvSpPr txBox="1">
            <a:spLocks/>
          </p:cNvSpPr>
          <p:nvPr/>
        </p:nvSpPr>
        <p:spPr>
          <a:xfrm>
            <a:off x="3930316" y="2807167"/>
            <a:ext cx="3128844" cy="519319"/>
          </a:xfrm>
          <a:prstGeom prst="rect">
            <a:avLst/>
          </a:prstGeom>
        </p:spPr>
        <p:txBody>
          <a:bodyPr vert="horz" lIns="91440" tIns="45720" rIns="91440" bIns="45720" rtlCol="0" anchor="b">
            <a:normAutofit fontScale="92500" lnSpcReduction="2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chemeClr val="tx1"/>
                </a:solidFill>
                <a:latin typeface="+mn-lt"/>
                <a:ea typeface="+mn-ea"/>
                <a:cs typeface="Calibri"/>
              </a:rPr>
              <a:t>PROJECT  TITLE</a:t>
            </a:r>
          </a:p>
        </p:txBody>
      </p:sp>
      <p:sp>
        <p:nvSpPr>
          <p:cNvPr id="6" name="TextBox 8">
            <a:extLst>
              <a:ext uri="{FF2B5EF4-FFF2-40B4-BE49-F238E27FC236}">
                <a16:creationId xmlns:a16="http://schemas.microsoft.com/office/drawing/2014/main" id="{13156959-7864-4F8A-F893-17BFF72D60BC}"/>
              </a:ext>
            </a:extLst>
          </p:cNvPr>
          <p:cNvSpPr txBox="1"/>
          <p:nvPr/>
        </p:nvSpPr>
        <p:spPr>
          <a:xfrm>
            <a:off x="724663" y="3325298"/>
            <a:ext cx="1074267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cs typeface="Calibri"/>
              </a:rPr>
              <a:t>SUGARCANE DISEASE INDENTIFICATION USING DEEP LEARNING</a:t>
            </a:r>
          </a:p>
        </p:txBody>
      </p:sp>
    </p:spTree>
    <p:extLst>
      <p:ext uri="{BB962C8B-B14F-4D97-AF65-F5344CB8AC3E}">
        <p14:creationId xmlns:p14="http://schemas.microsoft.com/office/powerpoint/2010/main" val="3993309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00AAE-2AC1-6B74-A78B-694F0C8E4022}"/>
              </a:ext>
            </a:extLst>
          </p:cNvPr>
          <p:cNvSpPr>
            <a:spLocks noGrp="1"/>
          </p:cNvSpPr>
          <p:nvPr>
            <p:ph type="title"/>
          </p:nvPr>
        </p:nvSpPr>
        <p:spPr>
          <a:xfrm>
            <a:off x="2592924" y="337352"/>
            <a:ext cx="8911687" cy="701336"/>
          </a:xfrm>
        </p:spPr>
        <p:txBody>
          <a:bodyPr>
            <a:noAutofit/>
          </a:bodyPr>
          <a:lstStyle/>
          <a:p>
            <a:r>
              <a:rPr lang="en-US" b="1" dirty="0">
                <a:solidFill>
                  <a:srgbClr val="FF0000"/>
                </a:solidFill>
                <a:latin typeface="Times New Roman" panose="02020603050405020304" pitchFamily="18" charset="0"/>
                <a:cs typeface="Times New Roman" panose="02020603050405020304" pitchFamily="18" charset="0"/>
              </a:rPr>
              <a:t>RESULTS</a:t>
            </a:r>
            <a:endParaRPr lang="en-IN" b="1"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579C378-C2D2-9F48-2520-156C58EE0050}"/>
              </a:ext>
            </a:extLst>
          </p:cNvPr>
          <p:cNvPicPr>
            <a:picLocks noChangeAspect="1"/>
          </p:cNvPicPr>
          <p:nvPr/>
        </p:nvPicPr>
        <p:blipFill>
          <a:blip r:embed="rId2"/>
          <a:stretch>
            <a:fillRect/>
          </a:stretch>
        </p:blipFill>
        <p:spPr>
          <a:xfrm>
            <a:off x="1769942" y="1174816"/>
            <a:ext cx="4755146" cy="5345831"/>
          </a:xfrm>
          <a:prstGeom prst="rect">
            <a:avLst/>
          </a:prstGeom>
        </p:spPr>
      </p:pic>
      <p:pic>
        <p:nvPicPr>
          <p:cNvPr id="6" name="Picture 5">
            <a:extLst>
              <a:ext uri="{FF2B5EF4-FFF2-40B4-BE49-F238E27FC236}">
                <a16:creationId xmlns:a16="http://schemas.microsoft.com/office/drawing/2014/main" id="{88C97A47-5D77-B9A2-CF93-CFCF904D017B}"/>
              </a:ext>
            </a:extLst>
          </p:cNvPr>
          <p:cNvPicPr>
            <a:picLocks noChangeAspect="1"/>
          </p:cNvPicPr>
          <p:nvPr/>
        </p:nvPicPr>
        <p:blipFill>
          <a:blip r:embed="rId3"/>
          <a:stretch>
            <a:fillRect/>
          </a:stretch>
        </p:blipFill>
        <p:spPr>
          <a:xfrm>
            <a:off x="6889072" y="1325697"/>
            <a:ext cx="5140171" cy="5194950"/>
          </a:xfrm>
          <a:prstGeom prst="rect">
            <a:avLst/>
          </a:prstGeom>
        </p:spPr>
      </p:pic>
    </p:spTree>
    <p:extLst>
      <p:ext uri="{BB962C8B-B14F-4D97-AF65-F5344CB8AC3E}">
        <p14:creationId xmlns:p14="http://schemas.microsoft.com/office/powerpoint/2010/main" val="2210006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9DF84-2823-E8E8-10B6-68CC728F49F8}"/>
              </a:ext>
            </a:extLst>
          </p:cNvPr>
          <p:cNvSpPr>
            <a:spLocks noGrp="1"/>
          </p:cNvSpPr>
          <p:nvPr>
            <p:ph type="title"/>
          </p:nvPr>
        </p:nvSpPr>
        <p:spPr>
          <a:xfrm>
            <a:off x="2539658" y="328475"/>
            <a:ext cx="8911687" cy="603680"/>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RESULTS</a:t>
            </a:r>
            <a:endParaRPr lang="en-IN" dirty="0"/>
          </a:p>
        </p:txBody>
      </p:sp>
      <p:pic>
        <p:nvPicPr>
          <p:cNvPr id="6" name="Picture 5">
            <a:extLst>
              <a:ext uri="{FF2B5EF4-FFF2-40B4-BE49-F238E27FC236}">
                <a16:creationId xmlns:a16="http://schemas.microsoft.com/office/drawing/2014/main" id="{E4707B00-5113-76BA-289C-ACB4540999E9}"/>
              </a:ext>
            </a:extLst>
          </p:cNvPr>
          <p:cNvPicPr>
            <a:picLocks noChangeAspect="1"/>
          </p:cNvPicPr>
          <p:nvPr/>
        </p:nvPicPr>
        <p:blipFill>
          <a:blip r:embed="rId2"/>
          <a:stretch>
            <a:fillRect/>
          </a:stretch>
        </p:blipFill>
        <p:spPr>
          <a:xfrm>
            <a:off x="5558066" y="634889"/>
            <a:ext cx="2721843" cy="297266"/>
          </a:xfrm>
          <a:prstGeom prst="rect">
            <a:avLst/>
          </a:prstGeom>
        </p:spPr>
      </p:pic>
      <p:pic>
        <p:nvPicPr>
          <p:cNvPr id="8" name="Picture 7">
            <a:extLst>
              <a:ext uri="{FF2B5EF4-FFF2-40B4-BE49-F238E27FC236}">
                <a16:creationId xmlns:a16="http://schemas.microsoft.com/office/drawing/2014/main" id="{6144D1E1-C733-EA95-F0A7-BCDA2C0265C7}"/>
              </a:ext>
            </a:extLst>
          </p:cNvPr>
          <p:cNvPicPr>
            <a:picLocks noChangeAspect="1"/>
          </p:cNvPicPr>
          <p:nvPr/>
        </p:nvPicPr>
        <p:blipFill>
          <a:blip r:embed="rId3"/>
          <a:stretch>
            <a:fillRect/>
          </a:stretch>
        </p:blipFill>
        <p:spPr>
          <a:xfrm>
            <a:off x="2539658" y="1067539"/>
            <a:ext cx="9391930" cy="5617346"/>
          </a:xfrm>
          <a:prstGeom prst="rect">
            <a:avLst/>
          </a:prstGeom>
        </p:spPr>
      </p:pic>
    </p:spTree>
    <p:extLst>
      <p:ext uri="{BB962C8B-B14F-4D97-AF65-F5344CB8AC3E}">
        <p14:creationId xmlns:p14="http://schemas.microsoft.com/office/powerpoint/2010/main" val="945309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4F3A9-2E32-86EF-F58A-CA7CDB654045}"/>
              </a:ext>
            </a:extLst>
          </p:cNvPr>
          <p:cNvSpPr>
            <a:spLocks noGrp="1"/>
          </p:cNvSpPr>
          <p:nvPr>
            <p:ph type="title"/>
          </p:nvPr>
        </p:nvSpPr>
        <p:spPr/>
        <p:txBody>
          <a:bodyPr>
            <a:normAutofit/>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1490A6-99D4-0EAF-075A-4A552B7C5671}"/>
              </a:ext>
            </a:extLst>
          </p:cNvPr>
          <p:cNvSpPr>
            <a:spLocks noGrp="1"/>
          </p:cNvSpPr>
          <p:nvPr>
            <p:ph idx="1"/>
          </p:nvPr>
        </p:nvSpPr>
        <p:spPr>
          <a:xfrm>
            <a:off x="1918447" y="1682911"/>
            <a:ext cx="9466729" cy="5040617"/>
          </a:xfrm>
        </p:spPr>
        <p:txBody>
          <a:bodyPr>
            <a:normAutofit/>
          </a:bodyPr>
          <a:lstStyle/>
          <a:p>
            <a:pPr algn="just">
              <a:lnSpc>
                <a:spcPct val="150000"/>
              </a:lnSpc>
              <a:buFont typeface="Wingdings" panose="05000000000000000000" pitchFamily="2" charset="2"/>
              <a:buChar char="Ø"/>
            </a:pPr>
            <a:r>
              <a:rPr lang="en-US" sz="1800" b="0" i="0" u="none" strike="noStrike" baseline="0" dirty="0">
                <a:solidFill>
                  <a:srgbClr val="000000"/>
                </a:solidFill>
                <a:latin typeface="Times New Roman" panose="02020603050405020304" pitchFamily="18" charset="0"/>
              </a:rPr>
              <a:t>In an ever-evolving agricultural landscape, our vision materializes as a beacon of hope for sugarcane farmers. It paints a picture of a future where the arduous battle against sugarcane diseases becomes more manageable.</a:t>
            </a:r>
          </a:p>
          <a:p>
            <a:pPr algn="just">
              <a:lnSpc>
                <a:spcPct val="150000"/>
              </a:lnSpc>
              <a:buFont typeface="Wingdings" panose="05000000000000000000" pitchFamily="2" charset="2"/>
              <a:buChar char="Ø"/>
            </a:pPr>
            <a:r>
              <a:rPr lang="en-US" sz="1800" b="0" i="0" u="none" strike="noStrike" baseline="0" dirty="0">
                <a:solidFill>
                  <a:srgbClr val="000000"/>
                </a:solidFill>
                <a:latin typeface="Times New Roman" panose="02020603050405020304" pitchFamily="18" charset="0"/>
              </a:rPr>
              <a:t>Harnessing the potential of Deep Learning, this initiative reshapes the dynamics of sugarcane cultivation. It's not merely about detecting diseases; it's a shift towards precision and efficiency, simplifying the process for farmers.</a:t>
            </a:r>
            <a:endParaRPr lang="en-US" dirty="0">
              <a:solidFill>
                <a:srgbClr val="000000"/>
              </a:solidFill>
              <a:latin typeface="Times New Roman" panose="02020603050405020304" pitchFamily="18" charset="0"/>
            </a:endParaRPr>
          </a:p>
          <a:p>
            <a:pPr algn="just">
              <a:lnSpc>
                <a:spcPct val="150000"/>
              </a:lnSpc>
              <a:buFont typeface="Wingdings" panose="05000000000000000000" pitchFamily="2" charset="2"/>
              <a:buChar char="Ø"/>
            </a:pPr>
            <a:r>
              <a:rPr lang="en-US" sz="1800" b="0" i="0" u="none" strike="noStrike" baseline="0" dirty="0">
                <a:solidFill>
                  <a:srgbClr val="000000"/>
                </a:solidFill>
                <a:latin typeface="Times New Roman" panose="02020603050405020304" pitchFamily="18" charset="0"/>
              </a:rPr>
              <a:t>Against the backdrop of climate challenges, fungal threats, and environmental stresses, this initiative assumes the role of a guardian for crop health.</a:t>
            </a:r>
          </a:p>
          <a:p>
            <a:pPr algn="just">
              <a:lnSpc>
                <a:spcPct val="150000"/>
              </a:lnSpc>
              <a:buFont typeface="Wingdings" panose="05000000000000000000" pitchFamily="2" charset="2"/>
              <a:buChar char="Ø"/>
            </a:pPr>
            <a:r>
              <a:rPr lang="en-US" sz="1800" b="0" i="0" u="none" strike="noStrike" baseline="0" dirty="0">
                <a:solidFill>
                  <a:srgbClr val="000000"/>
                </a:solidFill>
                <a:latin typeface="Times New Roman" panose="02020603050405020304" pitchFamily="18" charset="0"/>
              </a:rPr>
              <a:t>It's a lifeline for farmers, safeguarding their livelihoods and enhancing global food security. Its adaptability ensures accessibility, even in the remotest agricultural regions.</a:t>
            </a:r>
            <a:endParaRPr lang="en-IN" sz="2000" dirty="0"/>
          </a:p>
        </p:txBody>
      </p:sp>
    </p:spTree>
    <p:extLst>
      <p:ext uri="{BB962C8B-B14F-4D97-AF65-F5344CB8AC3E}">
        <p14:creationId xmlns:p14="http://schemas.microsoft.com/office/powerpoint/2010/main" val="3170503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3C812-4E25-7553-A00F-6F5A6094470E}"/>
              </a:ext>
            </a:extLst>
          </p:cNvPr>
          <p:cNvSpPr>
            <a:spLocks noGrp="1"/>
          </p:cNvSpPr>
          <p:nvPr>
            <p:ph type="title"/>
          </p:nvPr>
        </p:nvSpPr>
        <p:spPr>
          <a:xfrm>
            <a:off x="3747614" y="2310063"/>
            <a:ext cx="4696771" cy="1320800"/>
          </a:xfrm>
        </p:spPr>
        <p:txBody>
          <a:bodyPr>
            <a:normAutofit/>
          </a:bodyPr>
          <a:lstStyle/>
          <a:p>
            <a:r>
              <a:rPr lang="en-IN" sz="5400" dirty="0">
                <a:solidFill>
                  <a:srgbClr val="FF0000"/>
                </a:solidFill>
              </a:rPr>
              <a:t>Thank You!!</a:t>
            </a:r>
          </a:p>
        </p:txBody>
      </p:sp>
    </p:spTree>
    <p:extLst>
      <p:ext uri="{BB962C8B-B14F-4D97-AF65-F5344CB8AC3E}">
        <p14:creationId xmlns:p14="http://schemas.microsoft.com/office/powerpoint/2010/main" val="158146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0BF2C-E384-049C-3E2A-BC40F7AA9B55}"/>
              </a:ext>
            </a:extLst>
          </p:cNvPr>
          <p:cNvSpPr>
            <a:spLocks noGrp="1"/>
          </p:cNvSpPr>
          <p:nvPr>
            <p:ph type="title"/>
          </p:nvPr>
        </p:nvSpPr>
        <p:spPr/>
        <p:txBody>
          <a:bodyPr/>
          <a:lstStyle/>
          <a:p>
            <a:r>
              <a:rPr lang="en-GB"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a:t>
            </a:r>
            <a:endParaRPr lang="en-IN" dirty="0"/>
          </a:p>
        </p:txBody>
      </p:sp>
      <p:sp>
        <p:nvSpPr>
          <p:cNvPr id="3" name="Content Placeholder 2">
            <a:extLst>
              <a:ext uri="{FF2B5EF4-FFF2-40B4-BE49-F238E27FC236}">
                <a16:creationId xmlns:a16="http://schemas.microsoft.com/office/drawing/2014/main" id="{53D79594-D0E2-4B72-7B57-5635835BCE87}"/>
              </a:ext>
            </a:extLst>
          </p:cNvPr>
          <p:cNvSpPr>
            <a:spLocks noGrp="1"/>
          </p:cNvSpPr>
          <p:nvPr>
            <p:ph idx="1"/>
          </p:nvPr>
        </p:nvSpPr>
        <p:spPr/>
        <p:txBody>
          <a:bodyPr>
            <a:normAutofit/>
          </a:bodyPr>
          <a:lstStyle/>
          <a:p>
            <a:pPr>
              <a:buFont typeface="Wingdings" panose="05000000000000000000" pitchFamily="2" charset="2"/>
              <a:buChar char="Ø"/>
            </a:pPr>
            <a:r>
              <a:rPr lang="en-IN" sz="2400" dirty="0"/>
              <a:t>Introduction</a:t>
            </a:r>
          </a:p>
          <a:p>
            <a:pPr>
              <a:buFont typeface="Wingdings" panose="05000000000000000000" pitchFamily="2" charset="2"/>
              <a:buChar char="Ø"/>
            </a:pPr>
            <a:r>
              <a:rPr lang="en-IN" sz="2400" dirty="0"/>
              <a:t>Scope</a:t>
            </a:r>
          </a:p>
          <a:p>
            <a:pPr>
              <a:buFont typeface="Wingdings" panose="05000000000000000000" pitchFamily="2" charset="2"/>
              <a:buChar char="Ø"/>
            </a:pPr>
            <a:r>
              <a:rPr lang="en-US" sz="2400" dirty="0"/>
              <a:t>Objective </a:t>
            </a:r>
            <a:endParaRPr lang="en-IN" sz="2400" dirty="0"/>
          </a:p>
          <a:p>
            <a:pPr>
              <a:buFont typeface="Wingdings" panose="05000000000000000000" pitchFamily="2" charset="2"/>
              <a:buChar char="Ø"/>
            </a:pPr>
            <a:r>
              <a:rPr lang="en-IN" sz="2400" dirty="0"/>
              <a:t>System Architecture</a:t>
            </a:r>
          </a:p>
          <a:p>
            <a:pPr>
              <a:buFont typeface="Wingdings" panose="05000000000000000000" pitchFamily="2" charset="2"/>
              <a:buChar char="Ø"/>
            </a:pPr>
            <a:r>
              <a:rPr lang="en-IN" sz="2400" dirty="0"/>
              <a:t>Hardware Description</a:t>
            </a:r>
          </a:p>
          <a:p>
            <a:pPr>
              <a:buFont typeface="Wingdings" panose="05000000000000000000" pitchFamily="2" charset="2"/>
              <a:buChar char="Ø"/>
            </a:pPr>
            <a:r>
              <a:rPr lang="en-IN" sz="2400" dirty="0"/>
              <a:t>Software Description</a:t>
            </a:r>
          </a:p>
          <a:p>
            <a:pPr>
              <a:buFont typeface="Wingdings" panose="05000000000000000000" pitchFamily="2" charset="2"/>
              <a:buChar char="Ø"/>
            </a:pPr>
            <a:r>
              <a:rPr lang="en-IN" sz="2400" dirty="0"/>
              <a:t>Conclusion</a:t>
            </a:r>
          </a:p>
        </p:txBody>
      </p:sp>
    </p:spTree>
    <p:extLst>
      <p:ext uri="{BB962C8B-B14F-4D97-AF65-F5344CB8AC3E}">
        <p14:creationId xmlns:p14="http://schemas.microsoft.com/office/powerpoint/2010/main" val="2884945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FA0CE-78BC-3F33-9C3D-BDB899BC4DD0}"/>
              </a:ext>
            </a:extLst>
          </p:cNvPr>
          <p:cNvSpPr>
            <a:spLocks noGrp="1"/>
          </p:cNvSpPr>
          <p:nvPr>
            <p:ph type="title"/>
          </p:nvPr>
        </p:nvSpPr>
        <p:spPr>
          <a:xfrm>
            <a:off x="2592925" y="457199"/>
            <a:ext cx="8911687" cy="932329"/>
          </a:xfrm>
        </p:spPr>
        <p:txBody>
          <a:bodyPr>
            <a:normAutofit/>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C41D4A3-CB91-D262-F252-9E9FF65B154E}"/>
              </a:ext>
            </a:extLst>
          </p:cNvPr>
          <p:cNvSpPr>
            <a:spLocks noGrp="1"/>
          </p:cNvSpPr>
          <p:nvPr>
            <p:ph idx="1"/>
          </p:nvPr>
        </p:nvSpPr>
        <p:spPr>
          <a:xfrm>
            <a:off x="1873624" y="1712258"/>
            <a:ext cx="9888070" cy="5145741"/>
          </a:xfrm>
        </p:spPr>
        <p:txBody>
          <a:bodyPr>
            <a:normAutofit/>
          </a:bodyPr>
          <a:lstStyle/>
          <a:p>
            <a:pPr algn="just">
              <a:buFont typeface="Wingdings" panose="05000000000000000000" pitchFamily="2" charset="2"/>
              <a:buChar char="Ø"/>
            </a:pPr>
            <a:r>
              <a:rPr lang="en-US" dirty="0">
                <a:solidFill>
                  <a:srgbClr val="000000"/>
                </a:solidFill>
                <a:latin typeface="Times New Roman" panose="02020603050405020304" pitchFamily="18" charset="0"/>
              </a:rPr>
              <a:t>Sugarcane is a major crop cultivated in tropical and subtropical regions, and it is a significant source of sugar and ethanol. However, sugarcane is susceptible to a number of diseases, which can cause significant yield losses.</a:t>
            </a:r>
          </a:p>
          <a:p>
            <a:pPr algn="just">
              <a:buFont typeface="Wingdings" panose="05000000000000000000" pitchFamily="2" charset="2"/>
              <a:buChar char="Ø"/>
            </a:pPr>
            <a:r>
              <a:rPr lang="en-US" dirty="0">
                <a:solidFill>
                  <a:srgbClr val="000000"/>
                </a:solidFill>
                <a:latin typeface="Times New Roman" panose="02020603050405020304" pitchFamily="18" charset="0"/>
              </a:rPr>
              <a:t>Detecting these diseases accurately is pivotal in enhancing farmers' crop yields and mitigating disease outbreaks. </a:t>
            </a:r>
          </a:p>
          <a:p>
            <a:pPr algn="just">
              <a:buFont typeface="Wingdings" panose="05000000000000000000" pitchFamily="2" charset="2"/>
              <a:buChar char="Ø"/>
            </a:pPr>
            <a:r>
              <a:rPr lang="en-US" dirty="0">
                <a:solidFill>
                  <a:srgbClr val="000000"/>
                </a:solidFill>
                <a:latin typeface="Times New Roman" panose="02020603050405020304" pitchFamily="18" charset="0"/>
              </a:rPr>
              <a:t>Early detection and diagnosis of sugarcane diseases is essential for effective management. Traditional methods of disease identification, such as visual inspection by experts, can be time-consuming and inaccurate.</a:t>
            </a:r>
          </a:p>
          <a:p>
            <a:pPr algn="just">
              <a:buFont typeface="Wingdings" panose="05000000000000000000" pitchFamily="2" charset="2"/>
              <a:buChar char="Ø"/>
            </a:pPr>
            <a:r>
              <a:rPr lang="en-US" sz="1800" b="0" i="0" u="none" strike="noStrike" baseline="0" dirty="0">
                <a:solidFill>
                  <a:srgbClr val="000000"/>
                </a:solidFill>
                <a:latin typeface="Times New Roman" panose="02020603050405020304" pitchFamily="18" charset="0"/>
              </a:rPr>
              <a:t>In many cases, farmers invest resources in disease management without sufficient technical support, resulting in suboptimal disease control. Our project addresses the complex challenge of sugarcane disease detection, which poses significant difficulties for farmers.</a:t>
            </a:r>
          </a:p>
          <a:p>
            <a:pPr>
              <a:buFont typeface="Wingdings" panose="05000000000000000000" pitchFamily="2" charset="2"/>
              <a:buChar char="Ø"/>
            </a:pPr>
            <a:r>
              <a:rPr lang="en-US" dirty="0">
                <a:solidFill>
                  <a:srgbClr val="000000"/>
                </a:solidFill>
                <a:latin typeface="Times New Roman" panose="02020603050405020304" pitchFamily="18" charset="0"/>
              </a:rPr>
              <a:t>Our project seeks to develop a user-friendly, efficient system that leverages technology, specifically Deep Learning, to empower farmers with a more precise and timely disease identification tool. </a:t>
            </a:r>
          </a:p>
          <a:p>
            <a:pPr>
              <a:buFont typeface="Wingdings" panose="05000000000000000000" pitchFamily="2" charset="2"/>
              <a:buChar char="Ø"/>
            </a:pPr>
            <a:endParaRPr lang="en-US" dirty="0">
              <a:solidFill>
                <a:srgbClr val="000000"/>
              </a:solidFill>
              <a:latin typeface="Times New Roman" panose="02020603050405020304" pitchFamily="18" charset="0"/>
            </a:endParaRPr>
          </a:p>
          <a:p>
            <a:endParaRPr lang="en-IN" dirty="0"/>
          </a:p>
        </p:txBody>
      </p:sp>
    </p:spTree>
    <p:extLst>
      <p:ext uri="{BB962C8B-B14F-4D97-AF65-F5344CB8AC3E}">
        <p14:creationId xmlns:p14="http://schemas.microsoft.com/office/powerpoint/2010/main" val="3359777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73DFC-3276-B1D4-E1A9-568E48E04D2C}"/>
              </a:ext>
            </a:extLst>
          </p:cNvPr>
          <p:cNvSpPr>
            <a:spLocks noGrp="1"/>
          </p:cNvSpPr>
          <p:nvPr>
            <p:ph type="title"/>
          </p:nvPr>
        </p:nvSpPr>
        <p:spPr>
          <a:xfrm>
            <a:off x="2592925" y="624110"/>
            <a:ext cx="8911687" cy="774384"/>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SCOPE</a:t>
            </a:r>
            <a:endPar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D869AB-6376-A44D-E759-7070F2C44CB8}"/>
              </a:ext>
            </a:extLst>
          </p:cNvPr>
          <p:cNvSpPr>
            <a:spLocks noGrp="1"/>
          </p:cNvSpPr>
          <p:nvPr>
            <p:ph idx="1"/>
          </p:nvPr>
        </p:nvSpPr>
        <p:spPr>
          <a:xfrm>
            <a:off x="2589212" y="1604682"/>
            <a:ext cx="8915400" cy="4306540"/>
          </a:xfrm>
        </p:spPr>
        <p:txBody>
          <a:bodyPr/>
          <a:lstStyle/>
          <a:p>
            <a:pPr algn="just">
              <a:lnSpc>
                <a:spcPct val="150000"/>
              </a:lnSpc>
              <a:buFont typeface="Wingdings" panose="05000000000000000000" pitchFamily="2" charset="2"/>
              <a:buChar char="Ø"/>
            </a:pPr>
            <a:r>
              <a:rPr lang="en-US" sz="1800" b="1" i="0" u="none" strike="noStrike" baseline="0" dirty="0">
                <a:solidFill>
                  <a:srgbClr val="000000"/>
                </a:solidFill>
                <a:latin typeface="Times New Roman" panose="02020603050405020304" pitchFamily="18" charset="0"/>
              </a:rPr>
              <a:t>Image Dataset Collection</a:t>
            </a:r>
            <a:r>
              <a:rPr lang="en-US" sz="1800" b="0" i="0" u="none" strike="noStrike" baseline="0" dirty="0">
                <a:solidFill>
                  <a:srgbClr val="000000"/>
                </a:solidFill>
                <a:latin typeface="Times New Roman" panose="02020603050405020304" pitchFamily="18" charset="0"/>
              </a:rPr>
              <a:t>: Gathering a diverse dataset of sugarcane images containing healthy and diseased samples from various sources. </a:t>
            </a:r>
          </a:p>
          <a:p>
            <a:pPr algn="just">
              <a:lnSpc>
                <a:spcPct val="150000"/>
              </a:lnSpc>
              <a:buFont typeface="Wingdings" panose="05000000000000000000" pitchFamily="2" charset="2"/>
              <a:buChar char="Ø"/>
            </a:pPr>
            <a:r>
              <a:rPr lang="en-US" sz="1800" b="1" i="0" u="none" strike="noStrike" baseline="0" dirty="0">
                <a:solidFill>
                  <a:srgbClr val="000000"/>
                </a:solidFill>
                <a:latin typeface="Times New Roman" panose="02020603050405020304" pitchFamily="18" charset="0"/>
              </a:rPr>
              <a:t>Deep Learning Model Development</a:t>
            </a:r>
            <a:r>
              <a:rPr lang="en-US" sz="1800" b="0" i="0" u="none" strike="noStrike" baseline="0" dirty="0">
                <a:solidFill>
                  <a:srgbClr val="000000"/>
                </a:solidFill>
                <a:latin typeface="Times New Roman" panose="02020603050405020304" pitchFamily="18" charset="0"/>
              </a:rPr>
              <a:t>: Building and fine-tuning convolutional neural networks (CNNs) or other suitable architectures for disease identification and segmentation. </a:t>
            </a:r>
          </a:p>
          <a:p>
            <a:pPr algn="just">
              <a:lnSpc>
                <a:spcPct val="150000"/>
              </a:lnSpc>
              <a:buFont typeface="Wingdings" panose="05000000000000000000" pitchFamily="2" charset="2"/>
              <a:buChar char="Ø"/>
            </a:pPr>
            <a:r>
              <a:rPr lang="en-US" sz="1800" b="1" i="0" u="none" strike="noStrike" baseline="0" dirty="0">
                <a:solidFill>
                  <a:srgbClr val="000000"/>
                </a:solidFill>
                <a:latin typeface="Times New Roman" panose="02020603050405020304" pitchFamily="18" charset="0"/>
              </a:rPr>
              <a:t>Real-world Deployment: </a:t>
            </a:r>
            <a:r>
              <a:rPr lang="en-US" sz="1800" b="0" i="0" u="none" strike="noStrike" baseline="0" dirty="0">
                <a:solidFill>
                  <a:srgbClr val="000000"/>
                </a:solidFill>
                <a:latin typeface="Times New Roman" panose="02020603050405020304" pitchFamily="18" charset="0"/>
              </a:rPr>
              <a:t>Considering the feasibility of implementing the system in real-world agricultural settings. </a:t>
            </a:r>
          </a:p>
          <a:p>
            <a:pPr algn="just">
              <a:lnSpc>
                <a:spcPct val="150000"/>
              </a:lnSpc>
              <a:buFont typeface="Wingdings" panose="05000000000000000000" pitchFamily="2" charset="2"/>
              <a:buChar char="Ø"/>
            </a:pPr>
            <a:r>
              <a:rPr lang="en-US" sz="1800" b="1" i="0" u="none" strike="noStrike" baseline="0" dirty="0">
                <a:solidFill>
                  <a:srgbClr val="000000"/>
                </a:solidFill>
                <a:latin typeface="Times New Roman" panose="02020603050405020304" pitchFamily="18" charset="0"/>
              </a:rPr>
              <a:t>Performance Evaluation: </a:t>
            </a:r>
            <a:r>
              <a:rPr lang="en-US" sz="1800" b="0" i="0" u="none" strike="noStrike" baseline="0" dirty="0">
                <a:solidFill>
                  <a:srgbClr val="000000"/>
                </a:solidFill>
                <a:latin typeface="Times New Roman" panose="02020603050405020304" pitchFamily="18" charset="0"/>
              </a:rPr>
              <a:t>Evaluating the accuracy and efficiency of the model in disease identification and segmentation. </a:t>
            </a:r>
          </a:p>
          <a:p>
            <a:endParaRPr lang="en-IN" dirty="0"/>
          </a:p>
        </p:txBody>
      </p:sp>
    </p:spTree>
    <p:extLst>
      <p:ext uri="{BB962C8B-B14F-4D97-AF65-F5344CB8AC3E}">
        <p14:creationId xmlns:p14="http://schemas.microsoft.com/office/powerpoint/2010/main" val="2132793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6E23D-5C3E-1028-9A31-57DFCEF5611D}"/>
              </a:ext>
            </a:extLst>
          </p:cNvPr>
          <p:cNvSpPr>
            <a:spLocks noGrp="1"/>
          </p:cNvSpPr>
          <p:nvPr>
            <p:ph type="title"/>
          </p:nvPr>
        </p:nvSpPr>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a:t>
            </a:r>
            <a:endPar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1324C6-BE56-F473-43A5-E306D61AFDEF}"/>
              </a:ext>
            </a:extLst>
          </p:cNvPr>
          <p:cNvSpPr>
            <a:spLocks noGrp="1"/>
          </p:cNvSpPr>
          <p:nvPr>
            <p:ph idx="1"/>
          </p:nvPr>
        </p:nvSpPr>
        <p:spPr>
          <a:xfrm>
            <a:off x="2589212" y="1540188"/>
            <a:ext cx="9091800" cy="4582705"/>
          </a:xfrm>
        </p:spPr>
        <p:txBody>
          <a:bodyPr/>
          <a:lstStyle/>
          <a:p>
            <a:pPr algn="just">
              <a:lnSpc>
                <a:spcPct val="150000"/>
              </a:lnSpc>
              <a:buFont typeface="Wingdings" panose="05000000000000000000" pitchFamily="2" charset="2"/>
              <a:buChar char="Ø"/>
            </a:pPr>
            <a:r>
              <a:rPr lang="en-US" sz="1800" b="1" i="0" u="none" strike="noStrike" baseline="0" dirty="0">
                <a:solidFill>
                  <a:srgbClr val="000000"/>
                </a:solidFill>
                <a:latin typeface="Times New Roman" panose="02020603050405020304" pitchFamily="18" charset="0"/>
              </a:rPr>
              <a:t>Automated Disease Detection: </a:t>
            </a:r>
            <a:r>
              <a:rPr lang="en-US" dirty="0">
                <a:solidFill>
                  <a:srgbClr val="000000"/>
                </a:solidFill>
                <a:latin typeface="Times New Roman" panose="02020603050405020304" pitchFamily="18" charset="0"/>
              </a:rPr>
              <a:t>Develop a deep learning model capable of automatically detecting sugarcane diseases, distinguishing between healthy and infected crops. </a:t>
            </a:r>
          </a:p>
          <a:p>
            <a:pPr algn="just">
              <a:lnSpc>
                <a:spcPct val="150000"/>
              </a:lnSpc>
              <a:buFont typeface="Wingdings" panose="05000000000000000000" pitchFamily="2" charset="2"/>
              <a:buChar char="Ø"/>
            </a:pPr>
            <a:r>
              <a:rPr lang="en-US" sz="1800" b="1" i="0" u="none" strike="noStrike" baseline="0" dirty="0">
                <a:solidFill>
                  <a:srgbClr val="000000"/>
                </a:solidFill>
                <a:latin typeface="Times New Roman" panose="02020603050405020304" pitchFamily="18" charset="0"/>
              </a:rPr>
              <a:t>Accurate Segmentation: </a:t>
            </a:r>
            <a:r>
              <a:rPr lang="en-US" sz="1800" b="0" i="0" u="none" strike="noStrike" baseline="0" dirty="0">
                <a:solidFill>
                  <a:srgbClr val="000000"/>
                </a:solidFill>
                <a:latin typeface="Times New Roman" panose="02020603050405020304" pitchFamily="18" charset="0"/>
              </a:rPr>
              <a:t>Implement an image segmentation component within the system to precisely outline disease-affected areas on sugarcane leaves. </a:t>
            </a:r>
          </a:p>
          <a:p>
            <a:pPr algn="just">
              <a:lnSpc>
                <a:spcPct val="150000"/>
              </a:lnSpc>
              <a:buFont typeface="Wingdings" panose="05000000000000000000" pitchFamily="2" charset="2"/>
              <a:buChar char="Ø"/>
            </a:pPr>
            <a:r>
              <a:rPr lang="en-US" sz="1800" b="1" i="0" u="none" strike="noStrike" baseline="0" dirty="0">
                <a:solidFill>
                  <a:srgbClr val="000000"/>
                </a:solidFill>
                <a:latin typeface="Times New Roman" panose="02020603050405020304" pitchFamily="18" charset="0"/>
              </a:rPr>
              <a:t>Multi-Disease Recognition: </a:t>
            </a:r>
            <a:r>
              <a:rPr lang="en-US" sz="1800" b="0" i="0" u="none" strike="noStrike" baseline="0" dirty="0">
                <a:solidFill>
                  <a:srgbClr val="000000"/>
                </a:solidFill>
                <a:latin typeface="Times New Roman" panose="02020603050405020304" pitchFamily="18" charset="0"/>
              </a:rPr>
              <a:t>Enable the model to identify multiple sugarcane diseases, providing a comprehensive solution for farmers. </a:t>
            </a:r>
          </a:p>
          <a:p>
            <a:pPr algn="just">
              <a:lnSpc>
                <a:spcPct val="150000"/>
              </a:lnSpc>
              <a:buFont typeface="Wingdings" panose="05000000000000000000" pitchFamily="2" charset="2"/>
              <a:buChar char="Ø"/>
            </a:pPr>
            <a:r>
              <a:rPr lang="en-US" sz="1800" b="1" i="0" u="none" strike="noStrike" baseline="0" dirty="0">
                <a:solidFill>
                  <a:srgbClr val="000000"/>
                </a:solidFill>
                <a:latin typeface="Times New Roman" panose="02020603050405020304" pitchFamily="18" charset="0"/>
              </a:rPr>
              <a:t>Scalability: </a:t>
            </a:r>
            <a:r>
              <a:rPr lang="en-US" sz="1800" b="0" i="0" u="none" strike="noStrike" baseline="0" dirty="0">
                <a:solidFill>
                  <a:srgbClr val="000000"/>
                </a:solidFill>
                <a:latin typeface="Times New Roman" panose="02020603050405020304" pitchFamily="18" charset="0"/>
              </a:rPr>
              <a:t>Consider the potential for scalability and adaptation of the system for different regions and disease types to maximize its impact in the agricultural sector. </a:t>
            </a:r>
          </a:p>
          <a:p>
            <a:pPr algn="just"/>
            <a:endParaRPr lang="en-IN" dirty="0"/>
          </a:p>
        </p:txBody>
      </p:sp>
    </p:spTree>
    <p:extLst>
      <p:ext uri="{BB962C8B-B14F-4D97-AF65-F5344CB8AC3E}">
        <p14:creationId xmlns:p14="http://schemas.microsoft.com/office/powerpoint/2010/main" val="3112829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3B793-7177-E09D-6F2D-EFF2975F0DD3}"/>
              </a:ext>
            </a:extLst>
          </p:cNvPr>
          <p:cNvSpPr>
            <a:spLocks noGrp="1"/>
          </p:cNvSpPr>
          <p:nvPr>
            <p:ph type="title"/>
          </p:nvPr>
        </p:nvSpPr>
        <p:spPr>
          <a:xfrm>
            <a:off x="2592925" y="259976"/>
            <a:ext cx="8911687" cy="833718"/>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YSTEM ARCHITECTURE</a:t>
            </a:r>
          </a:p>
        </p:txBody>
      </p:sp>
      <p:sp>
        <p:nvSpPr>
          <p:cNvPr id="4" name="Content Placeholder 3">
            <a:extLst>
              <a:ext uri="{FF2B5EF4-FFF2-40B4-BE49-F238E27FC236}">
                <a16:creationId xmlns:a16="http://schemas.microsoft.com/office/drawing/2014/main" id="{0B4979C4-4A3F-470C-226A-DA39C09EB8D0}"/>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97F6019D-3924-EE36-2AE7-19A0E9901B08}"/>
              </a:ext>
            </a:extLst>
          </p:cNvPr>
          <p:cNvPicPr>
            <a:picLocks noChangeAspect="1"/>
          </p:cNvPicPr>
          <p:nvPr/>
        </p:nvPicPr>
        <p:blipFill>
          <a:blip r:embed="rId2"/>
          <a:stretch>
            <a:fillRect/>
          </a:stretch>
        </p:blipFill>
        <p:spPr>
          <a:xfrm>
            <a:off x="2589212" y="1093694"/>
            <a:ext cx="8769070" cy="5591175"/>
          </a:xfrm>
          <a:prstGeom prst="rect">
            <a:avLst/>
          </a:prstGeom>
        </p:spPr>
      </p:pic>
    </p:spTree>
    <p:extLst>
      <p:ext uri="{BB962C8B-B14F-4D97-AF65-F5344CB8AC3E}">
        <p14:creationId xmlns:p14="http://schemas.microsoft.com/office/powerpoint/2010/main" val="3313105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CA4F6-16F3-87D8-25C3-9B57D788EAEC}"/>
              </a:ext>
            </a:extLst>
          </p:cNvPr>
          <p:cNvSpPr>
            <a:spLocks noGrp="1"/>
          </p:cNvSpPr>
          <p:nvPr>
            <p:ph type="title"/>
          </p:nvPr>
        </p:nvSpPr>
        <p:spPr>
          <a:xfrm>
            <a:off x="2072972" y="434106"/>
            <a:ext cx="8911687" cy="1280890"/>
          </a:xfrm>
        </p:spPr>
        <p:txBody>
          <a:bodyPr>
            <a:normAutofit/>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HARDWARE DESCRIPTION</a:t>
            </a:r>
          </a:p>
        </p:txBody>
      </p:sp>
      <p:sp>
        <p:nvSpPr>
          <p:cNvPr id="3" name="Content Placeholder 2">
            <a:extLst>
              <a:ext uri="{FF2B5EF4-FFF2-40B4-BE49-F238E27FC236}">
                <a16:creationId xmlns:a16="http://schemas.microsoft.com/office/drawing/2014/main" id="{A257A555-A8A9-A23C-08C6-04556D18855C}"/>
              </a:ext>
            </a:extLst>
          </p:cNvPr>
          <p:cNvSpPr>
            <a:spLocks noGrp="1"/>
          </p:cNvSpPr>
          <p:nvPr>
            <p:ph idx="1"/>
          </p:nvPr>
        </p:nvSpPr>
        <p:spPr>
          <a:xfrm>
            <a:off x="2572870" y="1714996"/>
            <a:ext cx="8211671" cy="4533404"/>
          </a:xfrm>
        </p:spPr>
        <p:txBody>
          <a:bodyPr>
            <a:normAutofit/>
          </a:bodyPr>
          <a:lstStyle/>
          <a:p>
            <a:pPr algn="l"/>
            <a:endParaRPr lang="en-IN" sz="1800" b="0" i="0" u="none" strike="noStrike" baseline="0" dirty="0">
              <a:solidFill>
                <a:srgbClr val="000000"/>
              </a:solidFill>
              <a:latin typeface="Times New Roman" panose="02020603050405020304" pitchFamily="18" charset="0"/>
            </a:endParaRPr>
          </a:p>
          <a:p>
            <a:pPr algn="just">
              <a:lnSpc>
                <a:spcPct val="80000"/>
              </a:lnSpc>
              <a:buFont typeface="Wingdings" panose="05000000000000000000" pitchFamily="2" charset="2"/>
              <a:buChar char="Ø"/>
            </a:pPr>
            <a:r>
              <a:rPr lang="en-IN" dirty="0">
                <a:solidFill>
                  <a:srgbClr val="000000"/>
                </a:solidFill>
                <a:latin typeface="Times New Roman" panose="02020603050405020304" pitchFamily="18" charset="0"/>
              </a:rPr>
              <a:t>Laptop </a:t>
            </a:r>
          </a:p>
          <a:p>
            <a:pPr algn="just">
              <a:lnSpc>
                <a:spcPct val="80000"/>
              </a:lnSpc>
              <a:buFont typeface="Wingdings" panose="05000000000000000000" pitchFamily="2" charset="2"/>
              <a:buChar char="Ø"/>
            </a:pPr>
            <a:r>
              <a:rPr lang="en-IN" dirty="0">
                <a:solidFill>
                  <a:srgbClr val="000000"/>
                </a:solidFill>
                <a:latin typeface="Times New Roman" panose="02020603050405020304" pitchFamily="18" charset="0"/>
              </a:rPr>
              <a:t>Min. RAM – 8 GB </a:t>
            </a:r>
          </a:p>
          <a:p>
            <a:pPr algn="just">
              <a:lnSpc>
                <a:spcPct val="80000"/>
              </a:lnSpc>
              <a:buFont typeface="Wingdings" panose="05000000000000000000" pitchFamily="2" charset="2"/>
              <a:buChar char="Ø"/>
            </a:pPr>
            <a:r>
              <a:rPr lang="en-US" dirty="0">
                <a:solidFill>
                  <a:srgbClr val="000000"/>
                </a:solidFill>
                <a:latin typeface="Times New Roman" panose="02020603050405020304" pitchFamily="18" charset="0"/>
              </a:rPr>
              <a:t>Nvidia Graphics card (Min. 2 GB) </a:t>
            </a:r>
          </a:p>
          <a:p>
            <a:pPr algn="just">
              <a:lnSpc>
                <a:spcPct val="80000"/>
              </a:lnSpc>
              <a:buFont typeface="Wingdings" panose="05000000000000000000" pitchFamily="2" charset="2"/>
              <a:buChar char="Ø"/>
            </a:pPr>
            <a:r>
              <a:rPr lang="en-IN" dirty="0">
                <a:solidFill>
                  <a:srgbClr val="000000"/>
                </a:solidFill>
                <a:latin typeface="Times New Roman" panose="02020603050405020304" pitchFamily="18" charset="0"/>
              </a:rPr>
              <a:t>Ubuntu &gt;=18 </a:t>
            </a:r>
          </a:p>
          <a:p>
            <a:endParaRPr lang="en-IN" dirty="0"/>
          </a:p>
        </p:txBody>
      </p:sp>
    </p:spTree>
    <p:extLst>
      <p:ext uri="{BB962C8B-B14F-4D97-AF65-F5344CB8AC3E}">
        <p14:creationId xmlns:p14="http://schemas.microsoft.com/office/powerpoint/2010/main" val="3980562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AB67-DF16-539D-0615-E4BBB695C6D7}"/>
              </a:ext>
            </a:extLst>
          </p:cNvPr>
          <p:cNvSpPr>
            <a:spLocks noGrp="1"/>
          </p:cNvSpPr>
          <p:nvPr>
            <p:ph type="title"/>
          </p:nvPr>
        </p:nvSpPr>
        <p:spPr>
          <a:xfrm>
            <a:off x="2592925" y="624110"/>
            <a:ext cx="8911687" cy="801278"/>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DESCRIPTION</a:t>
            </a:r>
            <a:endPar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3A6704-E470-70FC-FDD8-0CF61395AB4A}"/>
              </a:ext>
            </a:extLst>
          </p:cNvPr>
          <p:cNvSpPr>
            <a:spLocks noGrp="1"/>
          </p:cNvSpPr>
          <p:nvPr>
            <p:ph idx="1"/>
          </p:nvPr>
        </p:nvSpPr>
        <p:spPr>
          <a:xfrm>
            <a:off x="2187388" y="1595718"/>
            <a:ext cx="9681883" cy="5163670"/>
          </a:xfrm>
        </p:spPr>
        <p:txBody>
          <a:bodyPr>
            <a:normAutofit fontScale="62500" lnSpcReduction="20000"/>
          </a:bodyPr>
          <a:lstStyle/>
          <a:p>
            <a:pPr algn="l"/>
            <a:endParaRPr lang="en-IN" sz="1800" b="0" i="0" u="none" strike="noStrike" baseline="0" dirty="0">
              <a:solidFill>
                <a:srgbClr val="000000"/>
              </a:solidFill>
              <a:latin typeface="Times New Roman" panose="02020603050405020304" pitchFamily="18" charset="0"/>
            </a:endParaRPr>
          </a:p>
          <a:p>
            <a:pPr algn="just">
              <a:buFont typeface="Wingdings" panose="05000000000000000000" pitchFamily="2" charset="2"/>
              <a:buChar char="Ø"/>
            </a:pPr>
            <a:r>
              <a:rPr lang="en-US" sz="2900" dirty="0">
                <a:solidFill>
                  <a:srgbClr val="000000"/>
                </a:solidFill>
                <a:latin typeface="Times New Roman" panose="02020603050405020304" pitchFamily="18" charset="0"/>
              </a:rPr>
              <a:t>GitHub accounts for repository management </a:t>
            </a:r>
          </a:p>
          <a:p>
            <a:pPr algn="just">
              <a:buFont typeface="Wingdings" panose="05000000000000000000" pitchFamily="2" charset="2"/>
              <a:buChar char="Ø"/>
            </a:pPr>
            <a:r>
              <a:rPr lang="en-US" sz="2900" dirty="0" err="1">
                <a:solidFill>
                  <a:srgbClr val="000000"/>
                </a:solidFill>
                <a:latin typeface="Times New Roman" panose="02020603050405020304" pitchFamily="18" charset="0"/>
              </a:rPr>
              <a:t>Dockerized</a:t>
            </a:r>
            <a:r>
              <a:rPr lang="en-US" sz="2900" dirty="0">
                <a:solidFill>
                  <a:srgbClr val="000000"/>
                </a:solidFill>
                <a:latin typeface="Times New Roman" panose="02020603050405020304" pitchFamily="18" charset="0"/>
              </a:rPr>
              <a:t> models (Basic expertise needed) </a:t>
            </a:r>
          </a:p>
          <a:p>
            <a:pPr algn="just">
              <a:buFont typeface="Wingdings" panose="05000000000000000000" pitchFamily="2" charset="2"/>
              <a:buChar char="Ø"/>
            </a:pPr>
            <a:r>
              <a:rPr lang="en-IN" sz="2900" dirty="0">
                <a:solidFill>
                  <a:srgbClr val="000000"/>
                </a:solidFill>
                <a:latin typeface="Times New Roman" panose="02020603050405020304" pitchFamily="18" charset="0"/>
              </a:rPr>
              <a:t>OpenCV </a:t>
            </a:r>
          </a:p>
          <a:p>
            <a:pPr algn="just">
              <a:buFont typeface="Wingdings" panose="05000000000000000000" pitchFamily="2" charset="2"/>
              <a:buChar char="Ø"/>
            </a:pPr>
            <a:r>
              <a:rPr lang="en-IN" sz="2900" dirty="0">
                <a:solidFill>
                  <a:srgbClr val="000000"/>
                </a:solidFill>
                <a:latin typeface="Times New Roman" panose="02020603050405020304" pitchFamily="18" charset="0"/>
              </a:rPr>
              <a:t>Convolutional Neural Networks (CNNs) </a:t>
            </a:r>
          </a:p>
          <a:p>
            <a:pPr marL="0" indent="0" algn="just">
              <a:buNone/>
            </a:pPr>
            <a:r>
              <a:rPr lang="en-IN" sz="2900" dirty="0">
                <a:solidFill>
                  <a:srgbClr val="000000"/>
                </a:solidFill>
                <a:latin typeface="Times New Roman" panose="02020603050405020304" pitchFamily="18" charset="0"/>
              </a:rPr>
              <a:t>             a. </a:t>
            </a:r>
            <a:r>
              <a:rPr lang="en-IN" sz="2900" dirty="0" err="1">
                <a:solidFill>
                  <a:srgbClr val="000000"/>
                </a:solidFill>
                <a:latin typeface="Times New Roman" panose="02020603050405020304" pitchFamily="18" charset="0"/>
              </a:rPr>
              <a:t>MaskRCNN</a:t>
            </a:r>
            <a:r>
              <a:rPr lang="en-IN" sz="2900" dirty="0">
                <a:solidFill>
                  <a:srgbClr val="000000"/>
                </a:solidFill>
                <a:latin typeface="Times New Roman" panose="02020603050405020304" pitchFamily="18" charset="0"/>
              </a:rPr>
              <a:t> </a:t>
            </a:r>
          </a:p>
          <a:p>
            <a:pPr marL="0" indent="0" algn="just">
              <a:buNone/>
            </a:pPr>
            <a:r>
              <a:rPr lang="en-IN" sz="2900" dirty="0">
                <a:solidFill>
                  <a:srgbClr val="000000"/>
                </a:solidFill>
                <a:latin typeface="Times New Roman" panose="02020603050405020304" pitchFamily="18" charset="0"/>
              </a:rPr>
              <a:t>	     b. U-Net, etc. </a:t>
            </a:r>
          </a:p>
          <a:p>
            <a:pPr marL="0" indent="0" algn="just">
              <a:buNone/>
            </a:pPr>
            <a:r>
              <a:rPr lang="en-IN" sz="2900" dirty="0">
                <a:solidFill>
                  <a:srgbClr val="000000"/>
                </a:solidFill>
                <a:latin typeface="Times New Roman" panose="02020603050405020304" pitchFamily="18" charset="0"/>
              </a:rPr>
              <a:t>	     c. </a:t>
            </a:r>
            <a:r>
              <a:rPr lang="en-IN" sz="2900" dirty="0" err="1">
                <a:solidFill>
                  <a:srgbClr val="000000"/>
                </a:solidFill>
                <a:latin typeface="Times New Roman" panose="02020603050405020304" pitchFamily="18" charset="0"/>
              </a:rPr>
              <a:t>Tensorflow</a:t>
            </a:r>
            <a:r>
              <a:rPr lang="en-IN" sz="2900" dirty="0">
                <a:solidFill>
                  <a:srgbClr val="000000"/>
                </a:solidFill>
                <a:latin typeface="Times New Roman" panose="02020603050405020304" pitchFamily="18" charset="0"/>
              </a:rPr>
              <a:t> / </a:t>
            </a:r>
            <a:r>
              <a:rPr lang="en-IN" sz="2900" dirty="0" err="1">
                <a:solidFill>
                  <a:srgbClr val="000000"/>
                </a:solidFill>
                <a:latin typeface="Times New Roman" panose="02020603050405020304" pitchFamily="18" charset="0"/>
              </a:rPr>
              <a:t>PyTorch</a:t>
            </a:r>
            <a:r>
              <a:rPr lang="en-IN" sz="2900" dirty="0">
                <a:solidFill>
                  <a:srgbClr val="000000"/>
                </a:solidFill>
                <a:latin typeface="Times New Roman" panose="02020603050405020304" pitchFamily="18" charset="0"/>
              </a:rPr>
              <a:t> </a:t>
            </a:r>
          </a:p>
          <a:p>
            <a:pPr marL="0" indent="0" algn="just">
              <a:buNone/>
            </a:pPr>
            <a:r>
              <a:rPr lang="en-IN" sz="2900" dirty="0">
                <a:solidFill>
                  <a:srgbClr val="000000"/>
                </a:solidFill>
                <a:latin typeface="Times New Roman" panose="02020603050405020304" pitchFamily="18" charset="0"/>
              </a:rPr>
              <a:t>	     d. Python3 </a:t>
            </a:r>
          </a:p>
          <a:p>
            <a:pPr algn="just">
              <a:buFont typeface="Wingdings" panose="05000000000000000000" pitchFamily="2" charset="2"/>
              <a:buChar char="Ø"/>
            </a:pPr>
            <a:r>
              <a:rPr lang="en-IN" sz="2900" dirty="0">
                <a:solidFill>
                  <a:srgbClr val="000000"/>
                </a:solidFill>
                <a:latin typeface="Times New Roman" panose="02020603050405020304" pitchFamily="18" charset="0"/>
              </a:rPr>
              <a:t>https://automatonai.com/advit-ai-labs/ </a:t>
            </a:r>
          </a:p>
          <a:p>
            <a:pPr algn="just">
              <a:buFont typeface="Wingdings" panose="05000000000000000000" pitchFamily="2" charset="2"/>
              <a:buChar char="Ø"/>
            </a:pPr>
            <a:r>
              <a:rPr lang="en-US" sz="2900" dirty="0">
                <a:solidFill>
                  <a:srgbClr val="000000"/>
                </a:solidFill>
                <a:latin typeface="Times New Roman" panose="02020603050405020304" pitchFamily="18" charset="0"/>
              </a:rPr>
              <a:t>Operating system – windows 7, windows XP, windows 8, windows 10, windows 11, Linux, MacOS </a:t>
            </a:r>
          </a:p>
          <a:p>
            <a:pPr algn="just">
              <a:buFont typeface="Wingdings" panose="05000000000000000000" pitchFamily="2" charset="2"/>
              <a:buChar char="Ø"/>
            </a:pPr>
            <a:r>
              <a:rPr lang="en-US" sz="2900" dirty="0">
                <a:solidFill>
                  <a:srgbClr val="000000"/>
                </a:solidFill>
                <a:latin typeface="Times New Roman" panose="02020603050405020304" pitchFamily="18" charset="0"/>
              </a:rPr>
              <a:t>Browser – Any of Mozilla, Chrome </a:t>
            </a:r>
          </a:p>
          <a:p>
            <a:pPr algn="just">
              <a:buFont typeface="Wingdings" panose="05000000000000000000" pitchFamily="2" charset="2"/>
              <a:buChar char="Ø"/>
            </a:pPr>
            <a:r>
              <a:rPr lang="en-IN" sz="2900" dirty="0">
                <a:solidFill>
                  <a:srgbClr val="000000"/>
                </a:solidFill>
                <a:latin typeface="Times New Roman" panose="02020603050405020304" pitchFamily="18" charset="0"/>
              </a:rPr>
              <a:t>Language – python </a:t>
            </a:r>
          </a:p>
          <a:p>
            <a:pPr algn="just">
              <a:buFont typeface="Wingdings" panose="05000000000000000000" pitchFamily="2" charset="2"/>
              <a:buChar char="Ø"/>
            </a:pPr>
            <a:r>
              <a:rPr lang="en-IN" sz="2900" dirty="0">
                <a:solidFill>
                  <a:srgbClr val="000000"/>
                </a:solidFill>
                <a:latin typeface="Times New Roman" panose="02020603050405020304" pitchFamily="18" charset="0"/>
              </a:rPr>
              <a:t>Framework- </a:t>
            </a:r>
            <a:r>
              <a:rPr lang="en-IN" sz="2900" dirty="0" err="1">
                <a:solidFill>
                  <a:srgbClr val="000000"/>
                </a:solidFill>
                <a:latin typeface="Times New Roman" panose="02020603050405020304" pitchFamily="18" charset="0"/>
              </a:rPr>
              <a:t>Tensorflow</a:t>
            </a:r>
            <a:r>
              <a:rPr lang="en-IN" sz="290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3745780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5AA3F-A09D-2630-3C90-4F5425B67AF8}"/>
              </a:ext>
            </a:extLst>
          </p:cNvPr>
          <p:cNvSpPr>
            <a:spLocks noGrp="1"/>
          </p:cNvSpPr>
          <p:nvPr>
            <p:ph type="title"/>
          </p:nvPr>
        </p:nvSpPr>
        <p:spPr>
          <a:xfrm>
            <a:off x="2592924" y="292963"/>
            <a:ext cx="8911687" cy="621437"/>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RESULT</a:t>
            </a:r>
            <a:endParaRPr lang="en-IN" b="1"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EF4FB09-8A43-634B-004B-D8D06772780A}"/>
              </a:ext>
            </a:extLst>
          </p:cNvPr>
          <p:cNvPicPr>
            <a:picLocks noChangeAspect="1"/>
          </p:cNvPicPr>
          <p:nvPr/>
        </p:nvPicPr>
        <p:blipFill>
          <a:blip r:embed="rId2"/>
          <a:stretch>
            <a:fillRect/>
          </a:stretch>
        </p:blipFill>
        <p:spPr>
          <a:xfrm>
            <a:off x="2140484" y="1546871"/>
            <a:ext cx="4437870" cy="4924949"/>
          </a:xfrm>
          <a:prstGeom prst="rect">
            <a:avLst/>
          </a:prstGeom>
        </p:spPr>
      </p:pic>
      <p:pic>
        <p:nvPicPr>
          <p:cNvPr id="7" name="Picture 6">
            <a:extLst>
              <a:ext uri="{FF2B5EF4-FFF2-40B4-BE49-F238E27FC236}">
                <a16:creationId xmlns:a16="http://schemas.microsoft.com/office/drawing/2014/main" id="{08169B6E-D033-1F26-723F-0E894AB9C435}"/>
              </a:ext>
            </a:extLst>
          </p:cNvPr>
          <p:cNvPicPr>
            <a:picLocks noChangeAspect="1"/>
          </p:cNvPicPr>
          <p:nvPr/>
        </p:nvPicPr>
        <p:blipFill>
          <a:blip r:embed="rId3"/>
          <a:stretch>
            <a:fillRect/>
          </a:stretch>
        </p:blipFill>
        <p:spPr>
          <a:xfrm>
            <a:off x="2639637" y="994986"/>
            <a:ext cx="2149026" cy="358171"/>
          </a:xfrm>
          <a:prstGeom prst="rect">
            <a:avLst/>
          </a:prstGeom>
        </p:spPr>
      </p:pic>
      <p:pic>
        <p:nvPicPr>
          <p:cNvPr id="9" name="Picture 8">
            <a:extLst>
              <a:ext uri="{FF2B5EF4-FFF2-40B4-BE49-F238E27FC236}">
                <a16:creationId xmlns:a16="http://schemas.microsoft.com/office/drawing/2014/main" id="{8F6B01BF-63EC-E2F0-CEA2-C8F07FA5BD6A}"/>
              </a:ext>
            </a:extLst>
          </p:cNvPr>
          <p:cNvPicPr>
            <a:picLocks noChangeAspect="1"/>
          </p:cNvPicPr>
          <p:nvPr/>
        </p:nvPicPr>
        <p:blipFill>
          <a:blip r:embed="rId4"/>
          <a:stretch>
            <a:fillRect/>
          </a:stretch>
        </p:blipFill>
        <p:spPr>
          <a:xfrm>
            <a:off x="6850522" y="1546871"/>
            <a:ext cx="4850248" cy="4924949"/>
          </a:xfrm>
          <a:prstGeom prst="rect">
            <a:avLst/>
          </a:prstGeom>
        </p:spPr>
      </p:pic>
    </p:spTree>
    <p:extLst>
      <p:ext uri="{BB962C8B-B14F-4D97-AF65-F5344CB8AC3E}">
        <p14:creationId xmlns:p14="http://schemas.microsoft.com/office/powerpoint/2010/main" val="27953966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120</TotalTime>
  <Words>679</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Times New Roman</vt:lpstr>
      <vt:lpstr>Wingdings</vt:lpstr>
      <vt:lpstr>Wingdings 3</vt:lpstr>
      <vt:lpstr>Wisp</vt:lpstr>
      <vt:lpstr>Sanjivani Rural Education Society’s  Sanjivani College of Engineering, Kopargaon-423603 (An Autonomous Institute Affiliated to Savitribai Phule Pune University, Pune) NAAC ‘A’ Grade Accredited    Department of Computer Engineering (UG program, NBA Accredited) </vt:lpstr>
      <vt:lpstr>Content</vt:lpstr>
      <vt:lpstr>INTRODUCTION</vt:lpstr>
      <vt:lpstr>SCOPE</vt:lpstr>
      <vt:lpstr>OBJECTIVE</vt:lpstr>
      <vt:lpstr>SYSTEM ARCHITECTURE</vt:lpstr>
      <vt:lpstr>HARDWARE DESCRIPTION</vt:lpstr>
      <vt:lpstr>SOFTWARE DESCRIPTION</vt:lpstr>
      <vt:lpstr>RESULT</vt:lpstr>
      <vt:lpstr>RESULTS</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Sanjivani Rural Education Society’s  Sanjivani College of Engineering, Kopargaon-423603 (An Autonomous Institute Affiliated to Savitribai Phule Pune University, Pune) NAAC ‘A’ Grade Accredited    Department of Computer Engineering (UG program, NBA Accredited)</dc:title>
  <dc:creator>Shraddha Sonawane</dc:creator>
  <cp:lastModifiedBy>Adarsh Borde</cp:lastModifiedBy>
  <cp:revision>5</cp:revision>
  <dcterms:created xsi:type="dcterms:W3CDTF">2023-10-18T10:59:07Z</dcterms:created>
  <dcterms:modified xsi:type="dcterms:W3CDTF">2023-12-03T11:09:05Z</dcterms:modified>
</cp:coreProperties>
</file>