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3" r:id="rId6"/>
    <p:sldId id="260" r:id="rId7"/>
    <p:sldId id="261" r:id="rId8"/>
    <p:sldId id="264"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CC2D4D0-24EE-4A07-BEFD-403641D49A87}" type="datetimeFigureOut">
              <a:rPr lang="en-IN" smtClean="0"/>
              <a:t>31-10-2020</a:t>
            </a:fld>
            <a:endParaRPr lang="en-IN"/>
          </a:p>
        </p:txBody>
      </p:sp>
      <p:sp>
        <p:nvSpPr>
          <p:cNvPr id="8" name="Slide Number Placeholder 7"/>
          <p:cNvSpPr>
            <a:spLocks noGrp="1"/>
          </p:cNvSpPr>
          <p:nvPr>
            <p:ph type="sldNum" sz="quarter" idx="11"/>
          </p:nvPr>
        </p:nvSpPr>
        <p:spPr/>
        <p:txBody>
          <a:bodyPr/>
          <a:lstStyle/>
          <a:p>
            <a:fld id="{B5776AA6-6A3F-4C54-8719-2F1F4147DC2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C2D4D0-24EE-4A07-BEFD-403641D49A87}"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C2D4D0-24EE-4A07-BEFD-403641D49A87}"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2D4D0-24EE-4A07-BEFD-403641D49A87}"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2D4D0-24EE-4A07-BEFD-403641D49A87}"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776AA6-6A3F-4C54-8719-2F1F4147DC2F}"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2D4D0-24EE-4A07-BEFD-403641D49A87}"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76AA6-6A3F-4C54-8719-2F1F4147DC2F}"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CC2D4D0-24EE-4A07-BEFD-403641D49A87}"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776AA6-6A3F-4C54-8719-2F1F4147DC2F}"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2D4D0-24EE-4A07-BEFD-403641D49A87}"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2D4D0-24EE-4A07-BEFD-403641D49A87}"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2D4D0-24EE-4A07-BEFD-403641D49A87}"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2D4D0-24EE-4A07-BEFD-403641D49A87}"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776AA6-6A3F-4C54-8719-2F1F4147DC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CC2D4D0-24EE-4A07-BEFD-403641D49A87}" type="datetimeFigureOut">
              <a:rPr lang="en-IN" smtClean="0"/>
              <a:t>31-10-2020</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5776AA6-6A3F-4C54-8719-2F1F4147DC2F}"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gov.in/resources/district-wise-season-wise-crop-production-statistics-1997" TargetMode="External"/><Relationship Id="rId7" Type="http://schemas.openxmlformats.org/officeDocument/2006/relationships/hyperlink" Target="https://www.apnikheti.com/home" TargetMode="External"/><Relationship Id="rId2" Type="http://schemas.openxmlformats.org/officeDocument/2006/relationships/hyperlink" Target="https://www.soilhealth.dac.gov.in/NewHomePage/NutriPage" TargetMode="External"/><Relationship Id="rId1" Type="http://schemas.openxmlformats.org/officeDocument/2006/relationships/slideLayout" Target="../slideLayouts/slideLayout2.xml"/><Relationship Id="rId6" Type="http://schemas.openxmlformats.org/officeDocument/2006/relationships/hyperlink" Target="https://data.gov.in/resources/area-weighted-monthly-seasonal-and-annual-rainfall-mm-36-meteorological-subdivisions-1901" TargetMode="External"/><Relationship Id="rId5" Type="http://schemas.openxmlformats.org/officeDocument/2006/relationships/hyperlink" Target="https://data.gov.in/resources/district-wise-distribution-shallow-tubewells-according-depth-dugwell-4th-minor-irrigation" TargetMode="External"/><Relationship Id="rId4" Type="http://schemas.openxmlformats.org/officeDocument/2006/relationships/hyperlink" Target="https://data.gov.in/resources/commodity-wise-details-cost-msp-and-return-2017-18-2019-20-ministry-agriculture-a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8049"/>
            <a:ext cx="7772400" cy="1254001"/>
          </a:xfrm>
        </p:spPr>
        <p:txBody>
          <a:bodyPr>
            <a:normAutofit fontScale="90000"/>
          </a:bodyPr>
          <a:lstStyle/>
          <a:p>
            <a:r>
              <a:rPr lang="en-IN" sz="7200" dirty="0"/>
              <a:t>GovTech-Thon 2020</a:t>
            </a:r>
          </a:p>
        </p:txBody>
      </p:sp>
      <p:sp>
        <p:nvSpPr>
          <p:cNvPr id="3" name="Subtitle 2"/>
          <p:cNvSpPr>
            <a:spLocks noGrp="1"/>
          </p:cNvSpPr>
          <p:nvPr>
            <p:ph type="subTitle" idx="1"/>
          </p:nvPr>
        </p:nvSpPr>
        <p:spPr>
          <a:xfrm>
            <a:off x="3275856" y="3429000"/>
            <a:ext cx="2808312" cy="2736304"/>
          </a:xfrm>
        </p:spPr>
        <p:txBody>
          <a:bodyPr>
            <a:normAutofit/>
          </a:bodyPr>
          <a:lstStyle/>
          <a:p>
            <a:pPr algn="l"/>
            <a:r>
              <a:rPr lang="en-IN" b="1" dirty="0">
                <a:solidFill>
                  <a:schemeClr val="tx1"/>
                </a:solidFill>
              </a:rPr>
              <a:t>Team Members:</a:t>
            </a:r>
          </a:p>
          <a:p>
            <a:pPr algn="l"/>
            <a:r>
              <a:rPr lang="en-IN" dirty="0" err="1">
                <a:solidFill>
                  <a:schemeClr val="tx1"/>
                </a:solidFill>
              </a:rPr>
              <a:t>Atharva</a:t>
            </a:r>
            <a:r>
              <a:rPr lang="en-IN" dirty="0">
                <a:solidFill>
                  <a:schemeClr val="tx1"/>
                </a:solidFill>
              </a:rPr>
              <a:t> </a:t>
            </a:r>
            <a:r>
              <a:rPr lang="en-IN" dirty="0" err="1">
                <a:solidFill>
                  <a:schemeClr val="tx1"/>
                </a:solidFill>
              </a:rPr>
              <a:t>Bankar</a:t>
            </a:r>
            <a:endParaRPr lang="en-IN" dirty="0">
              <a:solidFill>
                <a:schemeClr val="tx1"/>
              </a:solidFill>
            </a:endParaRPr>
          </a:p>
          <a:p>
            <a:pPr algn="l"/>
            <a:r>
              <a:rPr lang="en-IN" dirty="0" err="1">
                <a:solidFill>
                  <a:schemeClr val="tx1"/>
                </a:solidFill>
              </a:rPr>
              <a:t>Faiz</a:t>
            </a:r>
            <a:r>
              <a:rPr lang="en-IN" dirty="0">
                <a:solidFill>
                  <a:schemeClr val="tx1"/>
                </a:solidFill>
              </a:rPr>
              <a:t> Ansari</a:t>
            </a:r>
          </a:p>
          <a:p>
            <a:pPr algn="l"/>
            <a:r>
              <a:rPr lang="en-IN" dirty="0" err="1">
                <a:solidFill>
                  <a:schemeClr val="tx1"/>
                </a:solidFill>
              </a:rPr>
              <a:t>Lakshita</a:t>
            </a:r>
            <a:r>
              <a:rPr lang="en-IN" dirty="0">
                <a:solidFill>
                  <a:schemeClr val="tx1"/>
                </a:solidFill>
              </a:rPr>
              <a:t> </a:t>
            </a:r>
            <a:r>
              <a:rPr lang="en-IN" dirty="0" err="1">
                <a:solidFill>
                  <a:schemeClr val="tx1"/>
                </a:solidFill>
              </a:rPr>
              <a:t>Agarwal</a:t>
            </a:r>
            <a:endParaRPr lang="en-IN" dirty="0">
              <a:solidFill>
                <a:schemeClr val="tx1"/>
              </a:solidFill>
            </a:endParaRPr>
          </a:p>
          <a:p>
            <a:pPr algn="l"/>
            <a:r>
              <a:rPr lang="en-IN" dirty="0">
                <a:solidFill>
                  <a:schemeClr val="tx1"/>
                </a:solidFill>
              </a:rPr>
              <a:t>Darshan </a:t>
            </a:r>
            <a:r>
              <a:rPr lang="en-IN" dirty="0" err="1">
                <a:solidFill>
                  <a:schemeClr val="tx1"/>
                </a:solidFill>
              </a:rPr>
              <a:t>Rander</a:t>
            </a:r>
            <a:endParaRPr lang="en-IN" dirty="0">
              <a:solidFill>
                <a:schemeClr val="tx1"/>
              </a:solidFill>
            </a:endParaRPr>
          </a:p>
          <a:p>
            <a:pPr algn="l"/>
            <a:r>
              <a:rPr lang="en-IN" dirty="0">
                <a:solidFill>
                  <a:schemeClr val="tx1"/>
                </a:solidFill>
              </a:rPr>
              <a:t>Aryan Gandhi</a:t>
            </a:r>
          </a:p>
          <a:p>
            <a:pPr algn="r"/>
            <a:endParaRPr lang="en-IN" b="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51402870-CFA8-4988-B2D3-FAED65FA6FE7}"/>
              </a:ext>
            </a:extLst>
          </p:cNvPr>
          <p:cNvSpPr/>
          <p:nvPr/>
        </p:nvSpPr>
        <p:spPr>
          <a:xfrm>
            <a:off x="1844330" y="2168860"/>
            <a:ext cx="545534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Armageddon - V</a:t>
            </a:r>
            <a:endParaRPr lang="en-IN" sz="5400" b="1" cap="none" spc="0" dirty="0">
              <a:ln/>
              <a:solidFill>
                <a:schemeClr val="accent3"/>
              </a:solidFill>
              <a:effectLst/>
            </a:endParaRPr>
          </a:p>
        </p:txBody>
      </p:sp>
    </p:spTree>
    <p:extLst>
      <p:ext uri="{BB962C8B-B14F-4D97-AF65-F5344CB8AC3E}">
        <p14:creationId xmlns:p14="http://schemas.microsoft.com/office/powerpoint/2010/main" val="154657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696"/>
            <a:ext cx="9144000" cy="907504"/>
          </a:xfrm>
        </p:spPr>
        <p:txBody>
          <a:bodyPr/>
          <a:lstStyle/>
          <a:p>
            <a:r>
              <a:rPr lang="en-IN" dirty="0"/>
              <a:t>References</a:t>
            </a:r>
          </a:p>
        </p:txBody>
      </p:sp>
      <p:sp>
        <p:nvSpPr>
          <p:cNvPr id="3" name="Content Placeholder 2"/>
          <p:cNvSpPr>
            <a:spLocks noGrp="1"/>
          </p:cNvSpPr>
          <p:nvPr>
            <p:ph idx="1"/>
          </p:nvPr>
        </p:nvSpPr>
        <p:spPr>
          <a:xfrm>
            <a:off x="457200" y="1600201"/>
            <a:ext cx="8229600" cy="3917032"/>
          </a:xfrm>
        </p:spPr>
        <p:txBody>
          <a:bodyPr>
            <a:normAutofit/>
          </a:bodyPr>
          <a:lstStyle/>
          <a:p>
            <a:r>
              <a:rPr lang="en-IN" sz="2000" dirty="0">
                <a:latin typeface="Times New Roman" panose="02020603050405020304" pitchFamily="18" charset="0"/>
                <a:cs typeface="Times New Roman" panose="02020603050405020304" pitchFamily="18" charset="0"/>
                <a:hlinkClick r:id="rId2"/>
              </a:rPr>
              <a:t>https://www.soilhealth.dac.gov.in/NewHomePage/NutriPage</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3"/>
              </a:rPr>
              <a:t>https://data.gov.in/resources/district-wise-season-wise-crop-production-statistics-1997</a:t>
            </a:r>
            <a:r>
              <a:rPr lang="en-IN" sz="2000" dirty="0">
                <a:latin typeface="Times New Roman" panose="02020603050405020304" pitchFamily="18" charset="0"/>
                <a:cs typeface="Times New Roman" panose="02020603050405020304" pitchFamily="18" charset="0"/>
              </a:rPr>
              <a:t> 	</a:t>
            </a:r>
          </a:p>
          <a:p>
            <a:r>
              <a:rPr lang="en-IN" sz="2000" u="sng" dirty="0">
                <a:latin typeface="Times New Roman" panose="02020603050405020304" pitchFamily="18" charset="0"/>
                <a:cs typeface="Times New Roman" panose="02020603050405020304" pitchFamily="18" charset="0"/>
                <a:hlinkClick r:id="rId4"/>
              </a:rPr>
              <a:t>https://data.gov.in/resources/commodity-wise-details-cost-msp-and-return-2017-18-2019-20-ministry-agriculture-and</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5"/>
              </a:rPr>
              <a:t>https://data.gov.in/resources/district-wise-distribution-shallow-tubewells-according-depth-dugwell-4th-minor-irrigation</a:t>
            </a:r>
            <a:endParaRPr lang="en-IN" sz="2000" dirty="0">
              <a:latin typeface="Times New Roman" panose="02020603050405020304" pitchFamily="18" charset="0"/>
              <a:cs typeface="Times New Roman" panose="02020603050405020304" pitchFamily="18" charset="0"/>
            </a:endParaRPr>
          </a:p>
          <a:p>
            <a:r>
              <a:rPr lang="en-IN" sz="2000" u="sng" dirty="0">
                <a:latin typeface="Times New Roman" panose="02020603050405020304" pitchFamily="18" charset="0"/>
                <a:cs typeface="Times New Roman" panose="02020603050405020304" pitchFamily="18" charset="0"/>
                <a:hlinkClick r:id="rId6"/>
              </a:rPr>
              <a:t>https://data.gov.in/resources/area-weighted-monthly-seasonal-and-annual-rainfall-mm-36-meteorological-subdivisions-1901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hlinkClick r:id="rId7"/>
              </a:rPr>
              <a:t>https://www.apnikheti.com/home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67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24" y="297655"/>
            <a:ext cx="8229600" cy="868363"/>
          </a:xfrm>
        </p:spPr>
        <p:txBody>
          <a:bodyPr>
            <a:normAutofit/>
          </a:bodyPr>
          <a:lstStyle/>
          <a:p>
            <a:r>
              <a:rPr lang="en-IN" dirty="0"/>
              <a:t>Problem Statement</a:t>
            </a:r>
          </a:p>
        </p:txBody>
      </p:sp>
      <p:sp>
        <p:nvSpPr>
          <p:cNvPr id="3" name="Content Placeholder 2"/>
          <p:cNvSpPr>
            <a:spLocks noGrp="1"/>
          </p:cNvSpPr>
          <p:nvPr>
            <p:ph idx="1"/>
          </p:nvPr>
        </p:nvSpPr>
        <p:spPr>
          <a:xfrm>
            <a:off x="457200" y="1484784"/>
            <a:ext cx="8229600" cy="4281339"/>
          </a:xfrm>
        </p:spPr>
        <p:txBody>
          <a:bodyPr>
            <a:normAutofit lnSpcReduction="10000"/>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Artificial Intelligence (AI) based Alternate Crop or Crop Rotation proposition is desired for providing suggestions for alternate crops which may increase profitability of the farmers. The system may consider parameters of good agricultural practices. Obtain soil type, water requirement / availability, seasonal parameters (temperature ranges, humidity, etc.) along with location and advise the best crops suitable along with what is required (quality / quantity of seeds, fertilizers, pesticides, labor requirements, animal / machines), duration of cultivation, demand, cost of cultivation and expected revenues / profits.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Outcome:  An application that takes required parameters intelligently or from the database of the location (from the cloud) and provides the list of best crops suited for that land. The application should also be able to collect the outcome after cultivation and apply correction as appropriate for further advisories.</a:t>
            </a:r>
            <a:endParaRPr lang="en-IN"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88014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67"/>
            <a:ext cx="8229600" cy="835496"/>
          </a:xfrm>
        </p:spPr>
        <p:txBody>
          <a:bodyPr/>
          <a:lstStyle/>
          <a:p>
            <a:r>
              <a:rPr lang="en-IN" dirty="0"/>
              <a:t>Technology Stack</a:t>
            </a:r>
          </a:p>
        </p:txBody>
      </p:sp>
      <p:sp>
        <p:nvSpPr>
          <p:cNvPr id="3" name="Content Placeholder 2"/>
          <p:cNvSpPr>
            <a:spLocks noGrp="1"/>
          </p:cNvSpPr>
          <p:nvPr>
            <p:ph idx="1"/>
          </p:nvPr>
        </p:nvSpPr>
        <p:spPr>
          <a:xfrm>
            <a:off x="457200" y="1600200"/>
            <a:ext cx="6779096" cy="4709120"/>
          </a:xfrm>
        </p:spPr>
        <p:txBody>
          <a:bodyPr>
            <a:normAutofit fontScale="92500" lnSpcReduction="10000"/>
          </a:bodyPr>
          <a:lstStyle/>
          <a:p>
            <a:r>
              <a:rPr lang="en-IN" sz="2000" dirty="0">
                <a:solidFill>
                  <a:schemeClr val="tx1"/>
                </a:solidFill>
                <a:latin typeface="Times New Roman" panose="02020603050405020304" pitchFamily="18" charset="0"/>
                <a:cs typeface="Times New Roman" panose="02020603050405020304" pitchFamily="18" charset="0"/>
              </a:rPr>
              <a:t>Cloud Computing:</a:t>
            </a:r>
          </a:p>
          <a:p>
            <a:pPr lvl="1"/>
            <a:r>
              <a:rPr lang="en-IN" sz="2000" dirty="0">
                <a:solidFill>
                  <a:schemeClr val="tx1"/>
                </a:solidFill>
                <a:latin typeface="Times New Roman" panose="02020603050405020304" pitchFamily="18" charset="0"/>
                <a:cs typeface="Times New Roman" panose="02020603050405020304" pitchFamily="18" charset="0"/>
              </a:rPr>
              <a:t>Amazon SageMaker</a:t>
            </a:r>
          </a:p>
          <a:p>
            <a:pPr lvl="1"/>
            <a:r>
              <a:rPr lang="en-IN" sz="2000" dirty="0">
                <a:solidFill>
                  <a:schemeClr val="tx1"/>
                </a:solidFill>
                <a:latin typeface="Times New Roman" panose="02020603050405020304" pitchFamily="18" charset="0"/>
                <a:cs typeface="Times New Roman" panose="02020603050405020304" pitchFamily="18" charset="0"/>
              </a:rPr>
              <a:t>AWS Lambda</a:t>
            </a:r>
          </a:p>
          <a:p>
            <a:pPr lvl="1"/>
            <a:r>
              <a:rPr lang="en-IN" sz="2000" dirty="0">
                <a:solidFill>
                  <a:schemeClr val="tx1"/>
                </a:solidFill>
                <a:latin typeface="Times New Roman" panose="02020603050405020304" pitchFamily="18" charset="0"/>
                <a:cs typeface="Times New Roman" panose="02020603050405020304" pitchFamily="18" charset="0"/>
              </a:rPr>
              <a:t>API Gateway</a:t>
            </a:r>
          </a:p>
          <a:p>
            <a:r>
              <a:rPr lang="en-IN" sz="2000" dirty="0">
                <a:solidFill>
                  <a:schemeClr val="tx1"/>
                </a:solidFill>
                <a:latin typeface="Times New Roman" panose="02020603050405020304" pitchFamily="18" charset="0"/>
                <a:cs typeface="Times New Roman" panose="02020603050405020304" pitchFamily="18" charset="0"/>
              </a:rPr>
              <a:t>Machine Learning / Artificial Intelligence:</a:t>
            </a:r>
          </a:p>
          <a:p>
            <a:pPr lvl="1"/>
            <a:r>
              <a:rPr lang="en-IN" sz="2000" dirty="0">
                <a:solidFill>
                  <a:schemeClr val="tx1"/>
                </a:solidFill>
                <a:latin typeface="Times New Roman" panose="02020603050405020304" pitchFamily="18" charset="0"/>
                <a:cs typeface="Times New Roman" panose="02020603050405020304" pitchFamily="18" charset="0"/>
              </a:rPr>
              <a:t>XGBoost Classification Algorithm</a:t>
            </a:r>
          </a:p>
          <a:p>
            <a:pPr lvl="1"/>
            <a:r>
              <a:rPr lang="en-IN" sz="2000" dirty="0">
                <a:solidFill>
                  <a:schemeClr val="tx1"/>
                </a:solidFill>
                <a:latin typeface="Times New Roman" panose="02020603050405020304" pitchFamily="18" charset="0"/>
                <a:cs typeface="Times New Roman" panose="02020603050405020304" pitchFamily="18" charset="0"/>
              </a:rPr>
              <a:t>Data Cleaning &amp; Manipulation</a:t>
            </a:r>
          </a:p>
          <a:p>
            <a:r>
              <a:rPr lang="en-IN" sz="2000" dirty="0">
                <a:solidFill>
                  <a:schemeClr val="tx1"/>
                </a:solidFill>
                <a:latin typeface="Times New Roman" panose="02020603050405020304" pitchFamily="18" charset="0"/>
                <a:cs typeface="Times New Roman" panose="02020603050405020304" pitchFamily="18" charset="0"/>
              </a:rPr>
              <a:t>App:</a:t>
            </a:r>
          </a:p>
          <a:p>
            <a:pPr lvl="1"/>
            <a:r>
              <a:rPr lang="en-IN" sz="2200" dirty="0">
                <a:solidFill>
                  <a:schemeClr val="tx1"/>
                </a:solidFill>
                <a:latin typeface="Times New Roman" panose="02020603050405020304" pitchFamily="18" charset="0"/>
                <a:cs typeface="Times New Roman" panose="02020603050405020304" pitchFamily="18" charset="0"/>
              </a:rPr>
              <a:t>Flutter</a:t>
            </a:r>
          </a:p>
          <a:p>
            <a:pPr lvl="1"/>
            <a:r>
              <a:rPr lang="en-IN" sz="2200" dirty="0">
                <a:solidFill>
                  <a:schemeClr val="tx1"/>
                </a:solidFill>
                <a:latin typeface="Times New Roman" panose="02020603050405020304" pitchFamily="18" charset="0"/>
                <a:cs typeface="Times New Roman" panose="02020603050405020304" pitchFamily="18" charset="0"/>
              </a:rPr>
              <a:t>Dart</a:t>
            </a:r>
          </a:p>
          <a:p>
            <a:pPr lvl="1"/>
            <a:r>
              <a:rPr lang="en-IN" sz="2200" dirty="0">
                <a:solidFill>
                  <a:schemeClr val="tx1"/>
                </a:solidFill>
                <a:latin typeface="Times New Roman" panose="02020603050405020304" pitchFamily="18" charset="0"/>
                <a:cs typeface="Times New Roman" panose="02020603050405020304" pitchFamily="18" charset="0"/>
              </a:rPr>
              <a:t>Firebase</a:t>
            </a:r>
            <a:endParaRPr lang="en-IN" sz="12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Packages Used: </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App Development: Provider, Http, </a:t>
            </a:r>
            <a:r>
              <a:rPr lang="en-IN" sz="2000" dirty="0" err="1">
                <a:solidFill>
                  <a:schemeClr val="tx1"/>
                </a:solidFill>
                <a:latin typeface="Times New Roman" panose="02020603050405020304" pitchFamily="18" charset="0"/>
                <a:cs typeface="Times New Roman" panose="02020603050405020304" pitchFamily="18" charset="0"/>
              </a:rPr>
              <a:t>Figma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Geolocator</a:t>
            </a:r>
            <a:endParaRPr lang="en-IN" sz="20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Machine Learning: Scikit-learn, XGBoost, Seaborn, Pandas</a:t>
            </a:r>
          </a:p>
          <a:p>
            <a:pPr marL="457200" indent="-457200">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63C3A-86F4-49C1-A692-8E35EB1E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1621564"/>
            <a:ext cx="2333625" cy="1962150"/>
          </a:xfrm>
          <a:prstGeom prst="rect">
            <a:avLst/>
          </a:prstGeom>
        </p:spPr>
      </p:pic>
      <p:pic>
        <p:nvPicPr>
          <p:cNvPr id="7" name="Picture 6">
            <a:extLst>
              <a:ext uri="{FF2B5EF4-FFF2-40B4-BE49-F238E27FC236}">
                <a16:creationId xmlns:a16="http://schemas.microsoft.com/office/drawing/2014/main" id="{E43656EE-14E4-4377-931D-5BE0A1F17C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00" t="10145" r="5000" b="10143"/>
          <a:stretch/>
        </p:blipFill>
        <p:spPr>
          <a:xfrm>
            <a:off x="6156176" y="3973051"/>
            <a:ext cx="2333625" cy="1184141"/>
          </a:xfrm>
          <a:prstGeom prst="rect">
            <a:avLst/>
          </a:prstGeom>
        </p:spPr>
      </p:pic>
    </p:spTree>
    <p:extLst>
      <p:ext uri="{BB962C8B-B14F-4D97-AF65-F5344CB8AC3E}">
        <p14:creationId xmlns:p14="http://schemas.microsoft.com/office/powerpoint/2010/main" val="126734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a:t>
            </a:r>
          </a:p>
        </p:txBody>
      </p:sp>
      <p:sp>
        <p:nvSpPr>
          <p:cNvPr id="3" name="Content Placeholder 2"/>
          <p:cNvSpPr>
            <a:spLocks noGrp="1"/>
          </p:cNvSpPr>
          <p:nvPr>
            <p:ph idx="1"/>
          </p:nvPr>
        </p:nvSpPr>
        <p:spPr>
          <a:xfrm>
            <a:off x="468299" y="2132856"/>
            <a:ext cx="8229600" cy="3124944"/>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The dataset used for the purpose of model training is extracted from data.gov. (check References section)</a:t>
            </a:r>
          </a:p>
          <a:p>
            <a:r>
              <a:rPr lang="en-IN" sz="2000" dirty="0">
                <a:solidFill>
                  <a:schemeClr val="tx1"/>
                </a:solidFill>
                <a:latin typeface="Times New Roman" panose="02020603050405020304" pitchFamily="18" charset="0"/>
                <a:cs typeface="Times New Roman" panose="02020603050405020304" pitchFamily="18" charset="0"/>
              </a:rPr>
              <a:t>The data used consists of –</a:t>
            </a:r>
          </a:p>
          <a:p>
            <a:pPr marL="400050" lvl="1" indent="0">
              <a:buNone/>
            </a:pPr>
            <a:r>
              <a:rPr lang="en-IN" sz="2000" dirty="0">
                <a:solidFill>
                  <a:schemeClr val="tx1"/>
                </a:solidFill>
                <a:latin typeface="Times New Roman" panose="02020603050405020304" pitchFamily="18" charset="0"/>
                <a:cs typeface="Times New Roman" panose="02020603050405020304" pitchFamily="18" charset="0"/>
              </a:rPr>
              <a:t>State, District, Season, Crop, Rainfall, Area under cultivation, Tubewell depth, Soil quality and the Soil type.</a:t>
            </a:r>
          </a:p>
          <a:p>
            <a:r>
              <a:rPr lang="en-US" sz="2000" u="sng" dirty="0">
                <a:solidFill>
                  <a:schemeClr val="tx1"/>
                </a:solidFill>
                <a:latin typeface="Times New Roman" panose="02020603050405020304" pitchFamily="18" charset="0"/>
                <a:cs typeface="Times New Roman" panose="02020603050405020304" pitchFamily="18" charset="0"/>
              </a:rPr>
              <a:t>Data curation &amp; cleaning</a:t>
            </a:r>
            <a:r>
              <a:rPr lang="en-US" sz="2000" dirty="0">
                <a:solidFill>
                  <a:schemeClr val="tx1"/>
                </a:solidFill>
                <a:latin typeface="Times New Roman" panose="02020603050405020304" pitchFamily="18" charset="0"/>
                <a:cs typeface="Times New Roman" panose="02020603050405020304" pitchFamily="18" charset="0"/>
              </a:rPr>
              <a:t> is done so as to make it more apt for using. </a:t>
            </a:r>
          </a:p>
          <a:p>
            <a:r>
              <a:rPr lang="en-US" sz="2000" dirty="0">
                <a:solidFill>
                  <a:schemeClr val="tx1"/>
                </a:solidFill>
                <a:latin typeface="Times New Roman" panose="02020603050405020304" pitchFamily="18" charset="0"/>
                <a:cs typeface="Times New Roman" panose="02020603050405020304" pitchFamily="18" charset="0"/>
              </a:rPr>
              <a:t>The predictions are done on the column </a:t>
            </a:r>
            <a:r>
              <a:rPr lang="en-US" sz="2000" b="1" dirty="0">
                <a:solidFill>
                  <a:schemeClr val="tx1"/>
                </a:solidFill>
                <a:latin typeface="Times New Roman" panose="02020603050405020304" pitchFamily="18" charset="0"/>
                <a:cs typeface="Times New Roman" panose="02020603050405020304" pitchFamily="18" charset="0"/>
              </a:rPr>
              <a:t>CROP, </a:t>
            </a:r>
            <a:r>
              <a:rPr lang="en-US" sz="2000" dirty="0">
                <a:solidFill>
                  <a:schemeClr val="tx1"/>
                </a:solidFill>
                <a:latin typeface="Times New Roman" panose="02020603050405020304" pitchFamily="18" charset="0"/>
                <a:cs typeface="Times New Roman" panose="02020603050405020304" pitchFamily="18" charset="0"/>
              </a:rPr>
              <a:t>of the dataset. The dataset contains detailed information about productions of a particular crop in a given area under certain specific conditions and parameters.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95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600200"/>
          </a:xfrm>
        </p:spPr>
        <p:txBody>
          <a:bodyPr>
            <a:normAutofit/>
          </a:bodyPr>
          <a:lstStyle/>
          <a:p>
            <a:r>
              <a:rPr lang="en-IN" dirty="0"/>
              <a:t>Input and Output Parameters</a:t>
            </a:r>
          </a:p>
        </p:txBody>
      </p:sp>
      <p:sp>
        <p:nvSpPr>
          <p:cNvPr id="3" name="Content Placeholder 2"/>
          <p:cNvSpPr>
            <a:spLocks noGrp="1"/>
          </p:cNvSpPr>
          <p:nvPr>
            <p:ph idx="1"/>
          </p:nvPr>
        </p:nvSpPr>
        <p:spPr>
          <a:xfrm>
            <a:off x="0" y="1716832"/>
            <a:ext cx="9144000" cy="4409331"/>
          </a:xfrm>
        </p:spPr>
        <p:txBody>
          <a:bodyPr>
            <a:normAutofit fontScale="92500" lnSpcReduction="10000"/>
          </a:bodyPr>
          <a:lstStyle/>
          <a:p>
            <a:r>
              <a:rPr lang="en-IN" sz="2000" dirty="0">
                <a:solidFill>
                  <a:schemeClr val="tx1"/>
                </a:solidFill>
                <a:latin typeface="Times New Roman" panose="02020603050405020304" pitchFamily="18" charset="0"/>
                <a:cs typeface="Times New Roman" panose="02020603050405020304" pitchFamily="18" charset="0"/>
              </a:rPr>
              <a:t>Inputs:</a:t>
            </a:r>
          </a:p>
          <a:p>
            <a:pPr lvl="1" indent="-342900">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Agricultural parameters such as – Energy source, Depth of tubewell, Area of field, Production of last year.</a:t>
            </a:r>
          </a:p>
          <a:p>
            <a:pPr lvl="1" indent="-342900">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Location Details – State, District (tapped from GPS)</a:t>
            </a:r>
          </a:p>
          <a:p>
            <a:pPr lvl="1" indent="-342900">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Environmental factors – District wise soil type, soil nutritional content, rainfall.</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Deployment:</a:t>
            </a:r>
          </a:p>
          <a:p>
            <a:pPr marL="400050" lvl="1" indent="0">
              <a:buNone/>
            </a:pPr>
            <a:r>
              <a:rPr lang="en-IN" sz="2000" dirty="0">
                <a:solidFill>
                  <a:schemeClr val="tx1"/>
                </a:solidFill>
                <a:latin typeface="Times New Roman" panose="02020603050405020304" pitchFamily="18" charset="0"/>
                <a:cs typeface="Times New Roman" panose="02020603050405020304" pitchFamily="18" charset="0"/>
              </a:rPr>
              <a:t>These parameters are then fed into the Machine learning model for training via AWS SageMaker.</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Output:</a:t>
            </a:r>
          </a:p>
          <a:p>
            <a:pPr marL="400050" lvl="1" indent="0">
              <a:buNone/>
            </a:pPr>
            <a:r>
              <a:rPr lang="en-IN" sz="2000" dirty="0">
                <a:solidFill>
                  <a:schemeClr val="tx1"/>
                </a:solidFill>
                <a:latin typeface="Times New Roman" panose="02020603050405020304" pitchFamily="18" charset="0"/>
                <a:cs typeface="Times New Roman" panose="02020603050405020304" pitchFamily="18" charset="0"/>
              </a:rPr>
              <a:t>The ML model outputs the probabilities of each crop that is suitable for the end-user i.e. farmer. The crops with highest probability are concluded as the best suitable crops that can be cultivated as alternative crops.</a:t>
            </a:r>
          </a:p>
        </p:txBody>
      </p:sp>
    </p:spTree>
    <p:extLst>
      <p:ext uri="{BB962C8B-B14F-4D97-AF65-F5344CB8AC3E}">
        <p14:creationId xmlns:p14="http://schemas.microsoft.com/office/powerpoint/2010/main" val="137667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868363"/>
          </a:xfrm>
        </p:spPr>
        <p:txBody>
          <a:bodyPr/>
          <a:lstStyle/>
          <a:p>
            <a:r>
              <a:rPr lang="en-IN" dirty="0"/>
              <a:t>Methodology</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dataset obtained from various websites is compiled into one single curated dataset using data pre-processing techniques to be used for training the Machine learning model.</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Machine Learning model used for training the curated dataset is </a:t>
            </a:r>
            <a:r>
              <a:rPr lang="en-IN" sz="2000" dirty="0" err="1">
                <a:solidFill>
                  <a:schemeClr val="tx1"/>
                </a:solidFill>
                <a:latin typeface="Times New Roman" panose="02020603050405020304" pitchFamily="18" charset="0"/>
                <a:cs typeface="Times New Roman" panose="02020603050405020304" pitchFamily="18" charset="0"/>
              </a:rPr>
              <a:t>XGBoost</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dataset is then split into training and testing data. The training is done on the training data and the model accuracy and predictions are obtained using the test data. </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The XGBoost model is trained with multiple hyper parameters. For this purpose tuning of these parameters is performed. The tuned hyper parameters help in increasing the model accuracy.</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Probabilities of each crops are computed on the cloud and sent to the app via the REST </a:t>
            </a:r>
            <a:r>
              <a:rPr lang="en-IN" sz="2000" dirty="0" err="1">
                <a:solidFill>
                  <a:schemeClr val="tx1"/>
                </a:solidFill>
                <a:latin typeface="Times New Roman" panose="02020603050405020304" pitchFamily="18" charset="0"/>
                <a:cs typeface="Times New Roman" panose="02020603050405020304" pitchFamily="18" charset="0"/>
              </a:rPr>
              <a:t>api</a:t>
            </a:r>
            <a:r>
              <a:rPr lang="en-IN"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619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835496"/>
          </a:xfrm>
        </p:spPr>
        <p:txBody>
          <a:bodyPr/>
          <a:lstStyle/>
          <a:p>
            <a:r>
              <a:rPr lang="en-IN" dirty="0"/>
              <a:t>Application UI</a:t>
            </a:r>
          </a:p>
        </p:txBody>
      </p:sp>
      <p:pic>
        <p:nvPicPr>
          <p:cNvPr id="5" name="Picture 4">
            <a:extLst>
              <a:ext uri="{FF2B5EF4-FFF2-40B4-BE49-F238E27FC236}">
                <a16:creationId xmlns:a16="http://schemas.microsoft.com/office/drawing/2014/main" id="{1363BCC4-AE46-4C42-B3FA-5A531C3D1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6885" y="1166903"/>
            <a:ext cx="3384000" cy="54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1F824084-63DE-4F7C-B6DC-AB19100ED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115" y="1166903"/>
            <a:ext cx="3384000" cy="54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575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8990365-4721-439A-8EFB-FACC90782F0E}"/>
              </a:ext>
            </a:extLst>
          </p:cNvPr>
          <p:cNvSpPr txBox="1">
            <a:spLocks/>
          </p:cNvSpPr>
          <p:nvPr/>
        </p:nvSpPr>
        <p:spPr>
          <a:xfrm>
            <a:off x="0" y="116632"/>
            <a:ext cx="9144000" cy="83549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IN" dirty="0"/>
              <a:t>Application UI (contd.)</a:t>
            </a:r>
          </a:p>
        </p:txBody>
      </p:sp>
      <p:pic>
        <p:nvPicPr>
          <p:cNvPr id="10" name="Picture 9">
            <a:extLst>
              <a:ext uri="{FF2B5EF4-FFF2-40B4-BE49-F238E27FC236}">
                <a16:creationId xmlns:a16="http://schemas.microsoft.com/office/drawing/2014/main" id="{5626A681-D0BA-4958-8727-79ACCF7B4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1267315"/>
            <a:ext cx="3384001" cy="53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4AA9ED1A-455F-4A91-A77E-B6DAA2AE9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09" y="1267315"/>
            <a:ext cx="3384000" cy="5399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838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D1EC98-D9A5-4059-9922-87889B2010B3}"/>
              </a:ext>
            </a:extLst>
          </p:cNvPr>
          <p:cNvSpPr txBox="1">
            <a:spLocks/>
          </p:cNvSpPr>
          <p:nvPr/>
        </p:nvSpPr>
        <p:spPr>
          <a:xfrm>
            <a:off x="0" y="116632"/>
            <a:ext cx="9144000" cy="83549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IN" dirty="0"/>
              <a:t>Application UI (contd.)</a:t>
            </a:r>
          </a:p>
        </p:txBody>
      </p:sp>
      <p:pic>
        <p:nvPicPr>
          <p:cNvPr id="7" name="Picture 6">
            <a:extLst>
              <a:ext uri="{FF2B5EF4-FFF2-40B4-BE49-F238E27FC236}">
                <a16:creationId xmlns:a16="http://schemas.microsoft.com/office/drawing/2014/main" id="{9911C99E-50A8-436D-8842-022AD9BBA3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196752"/>
            <a:ext cx="3384001" cy="53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8A66C1A6-5476-4B6F-ABBB-2F4591C66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425" y="1196752"/>
            <a:ext cx="3376579" cy="53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7008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1371</TotalTime>
  <Words>652</Words>
  <Application>Microsoft Office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Courier New</vt:lpstr>
      <vt:lpstr>Palatino Linotype</vt:lpstr>
      <vt:lpstr>Times New Roman</vt:lpstr>
      <vt:lpstr>Wingdings</vt:lpstr>
      <vt:lpstr>Executive</vt:lpstr>
      <vt:lpstr>GovTech-Thon 2020</vt:lpstr>
      <vt:lpstr>Problem Statement</vt:lpstr>
      <vt:lpstr>Technology Stack</vt:lpstr>
      <vt:lpstr>Dataset</vt:lpstr>
      <vt:lpstr>Input and Output Parameters</vt:lpstr>
      <vt:lpstr>Methodology</vt:lpstr>
      <vt:lpstr>Application UI</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GovTech-Thon 2020</dc:title>
  <dc:creator>Aryan</dc:creator>
  <cp:lastModifiedBy>Atharva Bankar</cp:lastModifiedBy>
  <cp:revision>76</cp:revision>
  <dcterms:created xsi:type="dcterms:W3CDTF">2020-10-31T09:05:10Z</dcterms:created>
  <dcterms:modified xsi:type="dcterms:W3CDTF">2020-11-01T08:15:19Z</dcterms:modified>
</cp:coreProperties>
</file>